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45"/>
  </p:notesMasterIdLst>
  <p:sldIdLst>
    <p:sldId id="256" r:id="rId2"/>
    <p:sldId id="342" r:id="rId3"/>
    <p:sldId id="346" r:id="rId4"/>
    <p:sldId id="337" r:id="rId5"/>
    <p:sldId id="398" r:id="rId6"/>
    <p:sldId id="343" r:id="rId7"/>
    <p:sldId id="345" r:id="rId8"/>
    <p:sldId id="361" r:id="rId9"/>
    <p:sldId id="347" r:id="rId10"/>
    <p:sldId id="339" r:id="rId11"/>
    <p:sldId id="362" r:id="rId12"/>
    <p:sldId id="363" r:id="rId13"/>
    <p:sldId id="368" r:id="rId14"/>
    <p:sldId id="370" r:id="rId15"/>
    <p:sldId id="371" r:id="rId16"/>
    <p:sldId id="364" r:id="rId17"/>
    <p:sldId id="391" r:id="rId18"/>
    <p:sldId id="373" r:id="rId19"/>
    <p:sldId id="349" r:id="rId20"/>
    <p:sldId id="350" r:id="rId21"/>
    <p:sldId id="351" r:id="rId22"/>
    <p:sldId id="352" r:id="rId23"/>
    <p:sldId id="353" r:id="rId24"/>
    <p:sldId id="354" r:id="rId25"/>
    <p:sldId id="355" r:id="rId26"/>
    <p:sldId id="298" r:id="rId27"/>
    <p:sldId id="299" r:id="rId28"/>
    <p:sldId id="300" r:id="rId29"/>
    <p:sldId id="392" r:id="rId30"/>
    <p:sldId id="393" r:id="rId31"/>
    <p:sldId id="394" r:id="rId32"/>
    <p:sldId id="306" r:id="rId33"/>
    <p:sldId id="307" r:id="rId34"/>
    <p:sldId id="308" r:id="rId35"/>
    <p:sldId id="309" r:id="rId36"/>
    <p:sldId id="390" r:id="rId37"/>
    <p:sldId id="396" r:id="rId38"/>
    <p:sldId id="395" r:id="rId39"/>
    <p:sldId id="377" r:id="rId40"/>
    <p:sldId id="378" r:id="rId41"/>
    <p:sldId id="379" r:id="rId42"/>
    <p:sldId id="381" r:id="rId43"/>
    <p:sldId id="374" r:id="rId4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2DEBC4-4F6B-44C8-AECD-D6E7C8D4A6FB}">
  <a:tblStyle styleId="{C82DEBC4-4F6B-44C8-AECD-D6E7C8D4A6F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93F556-932D-4B0D-9798-D749DA44B50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66"/>
    <p:restoredTop sz="95915"/>
  </p:normalViewPr>
  <p:slideViewPr>
    <p:cSldViewPr>
      <p:cViewPr varScale="1">
        <p:scale>
          <a:sx n="112" d="100"/>
          <a:sy n="112" d="100"/>
        </p:scale>
        <p:origin x="178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commentAuthors" Target="commentAuthors.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833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1388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7572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23" name="Shape 4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30" name="Shape 4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97" name="Shape 4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04" name="Shape 5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1" name="Shape 5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6138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lvl="1"/>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4</a:t>
            </a:fld>
            <a:endParaRPr lang="en-US"/>
          </a:p>
        </p:txBody>
      </p:sp>
    </p:spTree>
    <p:extLst>
      <p:ext uri="{BB962C8B-B14F-4D97-AF65-F5344CB8AC3E}">
        <p14:creationId xmlns:p14="http://schemas.microsoft.com/office/powerpoint/2010/main" val="349322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10F7AC-F688-084A-85B7-DF6C284752B4}" type="slidenum">
              <a:rPr lang="en-US" altLang="en-US"/>
              <a:pPr/>
              <a:t>5</a:t>
            </a:fld>
            <a:endParaRPr lang="en-US" alt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09456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9460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D85A49-F495-4469-B05B-74800E2130EA}" type="slidenum">
              <a:rPr lang="en-US" smtClean="0"/>
              <a:pPr/>
              <a:t>8</a:t>
            </a:fld>
            <a:endParaRPr lang="en-US"/>
          </a:p>
        </p:txBody>
      </p:sp>
    </p:spTree>
    <p:extLst>
      <p:ext uri="{BB962C8B-B14F-4D97-AF65-F5344CB8AC3E}">
        <p14:creationId xmlns:p14="http://schemas.microsoft.com/office/powerpoint/2010/main" val="1771867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389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11</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0149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14</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055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Noto Sans Symbols"/>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21" name="Shape 21"/>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Noto Sans Symbols"/>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240632" y="6356350"/>
            <a:ext cx="914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564350" y="288575"/>
            <a:ext cx="5961300" cy="853799"/>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1pPr>
            <a:lvl2pPr marR="0" lvl="1"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2pPr>
            <a:lvl3pPr marR="0" lvl="2"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3pPr>
            <a:lvl4pPr marR="0" lvl="3"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4pPr>
            <a:lvl5pPr marR="0" lvl="4"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5pPr>
            <a:lvl6pPr marR="0" lvl="5"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6pPr>
            <a:lvl7pPr marR="0" lvl="6"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7pPr>
            <a:lvl8pPr marR="0" lvl="7"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8pPr>
            <a:lvl9pPr marR="0" lvl="8"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9pPr>
          </a:lstStyle>
          <a:p>
            <a:endParaRPr/>
          </a:p>
        </p:txBody>
      </p:sp>
      <p:sp>
        <p:nvSpPr>
          <p:cNvPr id="26" name="Shape 26"/>
          <p:cNvSpPr txBox="1">
            <a:spLocks noGrp="1"/>
          </p:cNvSpPr>
          <p:nvPr>
            <p:ph type="body" idx="1"/>
          </p:nvPr>
        </p:nvSpPr>
        <p:spPr>
          <a:xfrm>
            <a:off x="311700" y="1536633"/>
            <a:ext cx="8520599" cy="4555199"/>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1371600" marR="0" lvl="2"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3pPr>
            <a:lvl4pPr marL="1828800" marR="0" lvl="3"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4pPr>
            <a:lvl5pPr marL="2286000" marR="0" lvl="4"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5pPr>
            <a:lvl6pPr marL="2743200" marR="0" lvl="5"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6pPr>
            <a:lvl7pPr marL="3200400" marR="0" lvl="6"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7pPr>
            <a:lvl8pPr marL="3657600" marR="0" lvl="7"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8pPr>
            <a:lvl9pPr marL="4114800" marR="0" lvl="8" indent="-228600" algn="l" rtl="0">
              <a:lnSpc>
                <a:spcPct val="115000"/>
              </a:lnSpc>
              <a:spcBef>
                <a:spcPts val="1600"/>
              </a:spcBef>
              <a:spcAft>
                <a:spcPts val="1600"/>
              </a:spcAft>
              <a:buClr>
                <a:srgbClr val="FFFFFF"/>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30" name="Shape 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Noto Sans Symbols"/>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Courier New"/>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240632" y="6356350"/>
            <a:ext cx="914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53441" y="88777"/>
            <a:ext cx="6675120" cy="72796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400" b="0" i="0" u="none" strike="noStrike" cap="none">
                <a:solidFill>
                  <a:srgbClr val="CF102D"/>
                </a:solidFill>
                <a:latin typeface="Arial"/>
                <a:ea typeface="Arial"/>
                <a:cs typeface="Arial"/>
                <a:sym typeface="Arial"/>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Mandt_SOO-DOH-Presentation_NO-TEXT_5.jpg"/>
          <p:cNvPicPr preferRelativeResize="0"/>
          <p:nvPr/>
        </p:nvPicPr>
        <p:blipFill rotWithShape="1">
          <a:blip r:embed="rId7">
            <a:alphaModFix/>
          </a:blip>
          <a:srcRect/>
          <a:stretch/>
        </p:blipFill>
        <p:spPr>
          <a:xfrm>
            <a:off x="0" y="0"/>
            <a:ext cx="9144000" cy="6858000"/>
          </a:xfrm>
          <a:prstGeom prst="rect">
            <a:avLst/>
          </a:prstGeom>
          <a:noFill/>
          <a:ln>
            <a:noFill/>
          </a:ln>
        </p:spPr>
      </p:pic>
      <p:sp>
        <p:nvSpPr>
          <p:cNvPr id="11" name="Shape 11"/>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Noto Sans Symbols"/>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240632" y="6356350"/>
            <a:ext cx="914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ftr" idx="11"/>
          </p:nvPr>
        </p:nvSpPr>
        <p:spPr>
          <a:xfrm>
            <a:off x="922421" y="6356350"/>
            <a:ext cx="7331242"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5"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tiff"/><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8.jpg"/><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685800" y="1835205"/>
            <a:ext cx="7772400" cy="176524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30" b="0" i="0" u="none" strike="noStrike" cap="none" dirty="0">
                <a:solidFill>
                  <a:schemeClr val="lt1"/>
                </a:solidFill>
                <a:latin typeface="Calibri"/>
                <a:ea typeface="Calibri"/>
                <a:cs typeface="Calibri"/>
                <a:sym typeface="Calibri"/>
              </a:rPr>
              <a:t>Peer Stakeholder-Product Validation Review (PS-PVR) </a:t>
            </a:r>
            <a:br>
              <a:rPr lang="en-US" sz="2430" b="0" i="0" u="none" strike="noStrike" cap="none" dirty="0">
                <a:solidFill>
                  <a:schemeClr val="lt1"/>
                </a:solidFill>
                <a:latin typeface="Calibri"/>
                <a:ea typeface="Calibri"/>
                <a:cs typeface="Calibri"/>
                <a:sym typeface="Calibri"/>
              </a:rPr>
            </a:br>
            <a:r>
              <a:rPr lang="en-US" sz="4860" b="0" i="0" u="none" strike="noStrike" cap="none" dirty="0">
                <a:solidFill>
                  <a:schemeClr val="lt1"/>
                </a:solidFill>
                <a:latin typeface="Calibri"/>
                <a:ea typeface="Calibri"/>
                <a:cs typeface="Calibri"/>
                <a:sym typeface="Calibri"/>
              </a:rPr>
              <a:t>For the Provisional Maturity of GOES-16 SEISS </a:t>
            </a:r>
            <a:br>
              <a:rPr lang="en-US" sz="4860" b="0" i="0" u="none" strike="noStrike" cap="none" dirty="0">
                <a:solidFill>
                  <a:schemeClr val="lt1"/>
                </a:solidFill>
                <a:latin typeface="Calibri"/>
                <a:ea typeface="Calibri"/>
                <a:cs typeface="Calibri"/>
                <a:sym typeface="Calibri"/>
              </a:rPr>
            </a:br>
            <a:r>
              <a:rPr lang="en-US" sz="4860" b="0" i="0" u="none" strike="noStrike" cap="none" dirty="0" smtClean="0">
                <a:solidFill>
                  <a:schemeClr val="lt1"/>
                </a:solidFill>
                <a:latin typeface="Calibri"/>
                <a:ea typeface="Calibri"/>
                <a:cs typeface="Calibri"/>
                <a:sym typeface="Calibri"/>
              </a:rPr>
              <a:t>SGPS </a:t>
            </a:r>
            <a:r>
              <a:rPr lang="en-US" sz="4860" b="0" i="0" u="none" strike="noStrike" cap="none" dirty="0">
                <a:solidFill>
                  <a:schemeClr val="lt1"/>
                </a:solidFill>
                <a:latin typeface="Calibri"/>
                <a:ea typeface="Calibri"/>
                <a:cs typeface="Calibri"/>
                <a:sym typeface="Calibri"/>
              </a:rPr>
              <a:t>L1b Product</a:t>
            </a:r>
            <a:endParaRPr dirty="0"/>
          </a:p>
        </p:txBody>
      </p:sp>
      <p:sp>
        <p:nvSpPr>
          <p:cNvPr id="54" name="Shape 54"/>
          <p:cNvSpPr txBox="1">
            <a:spLocks noGrp="1"/>
          </p:cNvSpPr>
          <p:nvPr>
            <p:ph type="subTitle" idx="1"/>
          </p:nvPr>
        </p:nvSpPr>
        <p:spPr>
          <a:xfrm>
            <a:off x="609600" y="3886200"/>
            <a:ext cx="8077200" cy="24384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888888"/>
              </a:buClr>
              <a:buSzPts val="2240"/>
              <a:buFont typeface="Noto Sans Symbols"/>
              <a:buNone/>
            </a:pPr>
            <a:endParaRPr sz="2240" b="0" i="0" u="none" strike="noStrike" cap="none">
              <a:solidFill>
                <a:srgbClr val="FFFF00"/>
              </a:solidFill>
              <a:latin typeface="Calibri"/>
              <a:ea typeface="Calibri"/>
              <a:cs typeface="Calibri"/>
              <a:sym typeface="Calibri"/>
            </a:endParaRPr>
          </a:p>
          <a:p>
            <a:pPr marL="0" marR="0" lvl="0" indent="0" algn="ctr" rtl="0">
              <a:lnSpc>
                <a:spcPct val="80000"/>
              </a:lnSpc>
              <a:spcBef>
                <a:spcPts val="448"/>
              </a:spcBef>
              <a:spcAft>
                <a:spcPts val="0"/>
              </a:spcAft>
              <a:buClr>
                <a:srgbClr val="FFFF00"/>
              </a:buClr>
              <a:buSzPts val="2240"/>
              <a:buFont typeface="Noto Sans Symbols"/>
              <a:buNone/>
            </a:pPr>
            <a:r>
              <a:rPr lang="en-US" sz="2240" b="0" i="0" u="none" strike="noStrike" cap="none" dirty="0">
                <a:solidFill>
                  <a:srgbClr val="FFFF00"/>
                </a:solidFill>
                <a:latin typeface="Calibri"/>
                <a:ea typeface="Calibri"/>
                <a:cs typeface="Calibri"/>
                <a:sym typeface="Calibri"/>
              </a:rPr>
              <a:t>July 11, 2018</a:t>
            </a:r>
            <a:endParaRPr dirty="0"/>
          </a:p>
          <a:p>
            <a:pPr marL="0" marR="0" lvl="0" indent="0" algn="ctr" rtl="0">
              <a:lnSpc>
                <a:spcPct val="80000"/>
              </a:lnSpc>
              <a:spcBef>
                <a:spcPts val="448"/>
              </a:spcBef>
              <a:spcAft>
                <a:spcPts val="0"/>
              </a:spcAft>
              <a:buClr>
                <a:srgbClr val="FFFF00"/>
              </a:buClr>
              <a:buSzPts val="2240"/>
              <a:buFont typeface="Noto Sans Symbols"/>
              <a:buNone/>
            </a:pPr>
            <a:r>
              <a:rPr lang="en-US" sz="2240" b="0" i="0" u="none" strike="noStrike" cap="none" dirty="0">
                <a:solidFill>
                  <a:srgbClr val="FFFF00"/>
                </a:solidFill>
                <a:latin typeface="Calibri"/>
                <a:ea typeface="Calibri"/>
                <a:cs typeface="Calibri"/>
                <a:sym typeface="Calibri"/>
              </a:rPr>
              <a:t>GOES-R Calibration Working Group (CWG)</a:t>
            </a:r>
            <a:endParaRPr dirty="0"/>
          </a:p>
          <a:p>
            <a:pPr marL="0" marR="0" lvl="0" indent="0" algn="ctr" rtl="0">
              <a:lnSpc>
                <a:spcPct val="80000"/>
              </a:lnSpc>
              <a:spcBef>
                <a:spcPts val="448"/>
              </a:spcBef>
              <a:spcAft>
                <a:spcPts val="0"/>
              </a:spcAft>
              <a:buClr>
                <a:srgbClr val="888888"/>
              </a:buClr>
              <a:buSzPts val="2240"/>
              <a:buFont typeface="Noto Sans Symbols"/>
              <a:buNone/>
            </a:pPr>
            <a:endParaRPr sz="2240" b="0" i="0" u="none" strike="noStrike" cap="none">
              <a:solidFill>
                <a:srgbClr val="888888"/>
              </a:solidFill>
              <a:latin typeface="Calibri"/>
              <a:ea typeface="Calibri"/>
              <a:cs typeface="Calibri"/>
              <a:sym typeface="Calibri"/>
            </a:endParaRPr>
          </a:p>
          <a:p>
            <a:pPr marL="0" indent="0">
              <a:lnSpc>
                <a:spcPct val="80000"/>
              </a:lnSpc>
              <a:spcBef>
                <a:spcPts val="406"/>
              </a:spcBef>
              <a:buClr>
                <a:srgbClr val="FF9900"/>
              </a:buClr>
              <a:buSzPts val="2029"/>
            </a:pPr>
            <a:r>
              <a:rPr lang="en-US" sz="2029" b="0" i="0" u="none" strike="noStrike" cap="none" dirty="0">
                <a:solidFill>
                  <a:srgbClr val="FF9900"/>
                </a:solidFill>
                <a:latin typeface="Calibri"/>
                <a:ea typeface="Calibri"/>
                <a:cs typeface="Calibri"/>
                <a:sym typeface="Calibri"/>
              </a:rPr>
              <a:t>Presenter</a:t>
            </a:r>
            <a:r>
              <a:rPr lang="en-US" sz="2029" dirty="0">
                <a:solidFill>
                  <a:srgbClr val="FF9900"/>
                </a:solidFill>
              </a:rPr>
              <a:t>: Brian Kress </a:t>
            </a:r>
            <a:endParaRPr dirty="0"/>
          </a:p>
          <a:p>
            <a:pPr marL="0" indent="0">
              <a:lnSpc>
                <a:spcPct val="80000"/>
              </a:lnSpc>
              <a:spcBef>
                <a:spcPts val="406"/>
              </a:spcBef>
              <a:buClr>
                <a:srgbClr val="FF9900"/>
              </a:buClr>
              <a:buSzPts val="2029"/>
            </a:pPr>
            <a:r>
              <a:rPr lang="en-US" sz="2029" b="0" i="0" u="none" strike="noStrike" cap="none" dirty="0">
                <a:solidFill>
                  <a:srgbClr val="FF9900"/>
                </a:solidFill>
                <a:latin typeface="Calibri"/>
                <a:ea typeface="Calibri"/>
                <a:cs typeface="Calibri"/>
                <a:sym typeface="Calibri"/>
              </a:rPr>
              <a:t>Contributors: Athanasios </a:t>
            </a:r>
            <a:r>
              <a:rPr lang="en-US" sz="2029" b="0" i="0" u="none" strike="noStrike" cap="none" dirty="0" err="1">
                <a:solidFill>
                  <a:srgbClr val="FF9900"/>
                </a:solidFill>
                <a:latin typeface="Calibri"/>
                <a:ea typeface="Calibri"/>
                <a:cs typeface="Calibri"/>
                <a:sym typeface="Calibri"/>
              </a:rPr>
              <a:t>Boudouridis</a:t>
            </a:r>
            <a:r>
              <a:rPr lang="en-US" sz="2029" b="0" i="0" u="none" strike="noStrike" cap="none">
                <a:solidFill>
                  <a:srgbClr val="FF9900"/>
                </a:solidFill>
                <a:latin typeface="Calibri"/>
                <a:ea typeface="Calibri"/>
                <a:cs typeface="Calibri"/>
                <a:sym typeface="Calibri"/>
              </a:rPr>
              <a:t>, </a:t>
            </a:r>
            <a:r>
              <a:rPr lang="en-US" sz="2029" smtClean="0">
                <a:solidFill>
                  <a:srgbClr val="FF9900"/>
                </a:solidFill>
              </a:rPr>
              <a:t>Juan </a:t>
            </a:r>
            <a:r>
              <a:rPr lang="en-US" sz="2029">
                <a:solidFill>
                  <a:srgbClr val="FF9900"/>
                </a:solidFill>
              </a:rPr>
              <a:t>Rodriguez</a:t>
            </a:r>
            <a:endParaRPr/>
          </a:p>
          <a:p>
            <a:pPr marL="0" marR="0" lvl="0" indent="0" algn="ctr" rtl="0">
              <a:lnSpc>
                <a:spcPct val="80000"/>
              </a:lnSpc>
              <a:spcBef>
                <a:spcPts val="406"/>
              </a:spcBef>
              <a:spcAft>
                <a:spcPts val="0"/>
              </a:spcAft>
              <a:buClr>
                <a:srgbClr val="FF9900"/>
              </a:buClr>
              <a:buSzPts val="2029"/>
              <a:buFont typeface="Noto Sans Symbols"/>
              <a:buNone/>
            </a:pPr>
            <a:r>
              <a:rPr lang="en-US" sz="2029" b="0" i="0" u="none" strike="noStrike" cap="none">
                <a:solidFill>
                  <a:srgbClr val="FF9900"/>
                </a:solidFill>
                <a:latin typeface="Calibri"/>
                <a:ea typeface="Calibri"/>
                <a:cs typeface="Calibri"/>
                <a:sym typeface="Calibri"/>
              </a:rPr>
              <a:t>NOAA NCEI / CIRES</a:t>
            </a:r>
            <a:endParaRPr/>
          </a:p>
          <a:p>
            <a:pPr marL="0" marR="0" lvl="0" indent="0" algn="ctr" rtl="0">
              <a:lnSpc>
                <a:spcPct val="80000"/>
              </a:lnSpc>
              <a:spcBef>
                <a:spcPts val="448"/>
              </a:spcBef>
              <a:spcAft>
                <a:spcPts val="0"/>
              </a:spcAft>
              <a:buClr>
                <a:srgbClr val="888888"/>
              </a:buClr>
              <a:buSzPts val="2240"/>
              <a:buFont typeface="Noto Sans Symbols"/>
              <a:buNone/>
            </a:pPr>
            <a:endParaRPr sz="2240" b="0" i="0" u="none" strike="noStrike" cap="none">
              <a:solidFill>
                <a:srgbClr val="888888"/>
              </a:solidFill>
              <a:latin typeface="Calibri"/>
              <a:ea typeface="Calibri"/>
              <a:cs typeface="Calibri"/>
              <a:sym typeface="Calibri"/>
            </a:endParaRPr>
          </a:p>
        </p:txBody>
      </p:sp>
      <p:sp>
        <p:nvSpPr>
          <p:cNvPr id="55" name="Shape 55"/>
          <p:cNvSpPr txBox="1"/>
          <p:nvPr/>
        </p:nvSpPr>
        <p:spPr>
          <a:xfrm>
            <a:off x="152400" y="6400800"/>
            <a:ext cx="8763000" cy="338554"/>
          </a:xfrm>
          <a:prstGeom prst="rect">
            <a:avLst/>
          </a:prstGeom>
          <a:solidFill>
            <a:schemeClr val="lt1"/>
          </a:solidFill>
          <a:ln>
            <a:noFill/>
          </a:ln>
        </p:spPr>
        <p:txBody>
          <a:bodyPr spcFirstLastPara="1" wrap="square" lIns="91425" tIns="45700" rIns="91425" bIns="45700" anchor="t" anchorCtr="0">
            <a:noAutofit/>
          </a:bodyPr>
          <a:lstStyle/>
          <a:p>
            <a:pPr algn="ctr"/>
            <a:r>
              <a:rPr lang="en-US" sz="1600" b="0" i="1" u="none" strike="noStrike" cap="none">
                <a:solidFill>
                  <a:srgbClr val="008000"/>
                </a:solidFill>
                <a:latin typeface="Calibri"/>
                <a:ea typeface="Calibri"/>
                <a:cs typeface="Calibri"/>
                <a:sym typeface="Calibri"/>
              </a:rPr>
              <a:t>This review incorporates results from </a:t>
            </a:r>
            <a:r>
              <a:rPr lang="en-US" sz="1600" i="1">
                <a:solidFill>
                  <a:srgbClr val="008000"/>
                </a:solidFill>
                <a:latin typeface="Calibri"/>
                <a:ea typeface="Calibri"/>
                <a:cs typeface="Calibri"/>
                <a:sym typeface="Calibri"/>
              </a:rPr>
              <a:t>Assurance Technology </a:t>
            </a:r>
            <a:r>
              <a:rPr lang="en-US" sz="1600" i="1" smtClean="0">
                <a:solidFill>
                  <a:srgbClr val="008000"/>
                </a:solidFill>
                <a:latin typeface="Calibri"/>
                <a:ea typeface="Calibri"/>
                <a:cs typeface="Calibri"/>
                <a:sym typeface="Calibri"/>
              </a:rPr>
              <a:t>Corporation</a:t>
            </a:r>
            <a:r>
              <a:rPr lang="en-US" sz="1600" b="0" i="1" u="none" strike="noStrike" cap="none" smtClean="0">
                <a:solidFill>
                  <a:srgbClr val="008000"/>
                </a:solidFill>
                <a:latin typeface="Calibri"/>
                <a:ea typeface="Calibri"/>
                <a:cs typeface="Calibri"/>
                <a:sym typeface="Calibri"/>
              </a:rPr>
              <a:t> PLTs.</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219200"/>
            <a:ext cx="7315200" cy="4015739"/>
          </a:xfrm>
        </p:spPr>
      </p:pic>
      <p:sp>
        <p:nvSpPr>
          <p:cNvPr id="2" name="Title 1"/>
          <p:cNvSpPr>
            <a:spLocks noGrp="1"/>
          </p:cNvSpPr>
          <p:nvPr>
            <p:ph type="title"/>
          </p:nvPr>
        </p:nvSpPr>
        <p:spPr/>
        <p:txBody>
          <a:bodyPr>
            <a:normAutofit/>
          </a:bodyPr>
          <a:lstStyle/>
          <a:p>
            <a:pPr lvl="1"/>
            <a:r>
              <a:rPr lang="en-US" dirty="0" smtClean="0"/>
              <a:t>Summary </a:t>
            </a:r>
            <a:r>
              <a:rPr lang="en-US" dirty="0"/>
              <a:t>of SGPS </a:t>
            </a:r>
            <a:r>
              <a:rPr lang="en-US" dirty="0" smtClean="0"/>
              <a:t>Anomalies</a:t>
            </a:r>
            <a:endParaRPr lang="en-US" dirty="0"/>
          </a:p>
        </p:txBody>
      </p:sp>
      <p:sp>
        <p:nvSpPr>
          <p:cNvPr id="10" name="TextBox 9"/>
          <p:cNvSpPr txBox="1"/>
          <p:nvPr/>
        </p:nvSpPr>
        <p:spPr>
          <a:xfrm>
            <a:off x="228600" y="5445204"/>
            <a:ext cx="8534400" cy="1107996"/>
          </a:xfrm>
          <a:prstGeom prst="rect">
            <a:avLst/>
          </a:prstGeom>
          <a:noFill/>
        </p:spPr>
        <p:txBody>
          <a:bodyPr wrap="square" rtlCol="0">
            <a:spAutoFit/>
          </a:bodyPr>
          <a:lstStyle/>
          <a:p>
            <a:pPr marL="285750" indent="-285750">
              <a:spcAft>
                <a:spcPts val="600"/>
              </a:spcAft>
              <a:buClr>
                <a:schemeClr val="bg1"/>
              </a:buClr>
              <a:buFont typeface="Arial" charset="0"/>
              <a:buChar char="•"/>
            </a:pPr>
            <a:r>
              <a:rPr lang="en-US" dirty="0" smtClean="0">
                <a:solidFill>
                  <a:schemeClr val="bg1"/>
                </a:solidFill>
                <a:latin typeface="+mj-lt"/>
              </a:rPr>
              <a:t>Temperature Dependence in SGPS-X T1 &amp; T3 -- Instrument issue addressed with ADR 405 and correction algorithm downstream of L1b.</a:t>
            </a:r>
          </a:p>
          <a:p>
            <a:pPr marL="285750" indent="-285750">
              <a:spcAft>
                <a:spcPts val="600"/>
              </a:spcAft>
              <a:buClr>
                <a:schemeClr val="bg1"/>
              </a:buClr>
              <a:buFont typeface="Arial" charset="0"/>
              <a:buChar char="•"/>
            </a:pPr>
            <a:r>
              <a:rPr lang="en-US" dirty="0" smtClean="0">
                <a:solidFill>
                  <a:schemeClr val="bg1"/>
                </a:solidFill>
                <a:latin typeface="+mj-lt"/>
              </a:rPr>
              <a:t>ADR 517, small </a:t>
            </a:r>
            <a:r>
              <a:rPr lang="en-US" dirty="0">
                <a:solidFill>
                  <a:schemeClr val="bg1"/>
                </a:solidFill>
                <a:latin typeface="+mj-lt"/>
              </a:rPr>
              <a:t>but routine L1b gaps, mostly for </a:t>
            </a:r>
            <a:r>
              <a:rPr lang="en-US" dirty="0" smtClean="0">
                <a:solidFill>
                  <a:schemeClr val="bg1"/>
                </a:solidFill>
                <a:latin typeface="+mj-lt"/>
              </a:rPr>
              <a:t>SEISS.</a:t>
            </a:r>
          </a:p>
          <a:p>
            <a:pPr marL="285750" indent="-285750">
              <a:spcAft>
                <a:spcPts val="600"/>
              </a:spcAft>
              <a:buClr>
                <a:schemeClr val="bg1"/>
              </a:buClr>
              <a:buFont typeface="Arial" charset="0"/>
              <a:buChar char="•"/>
            </a:pPr>
            <a:r>
              <a:rPr lang="en-US" dirty="0" smtClean="0">
                <a:solidFill>
                  <a:schemeClr val="bg1"/>
                </a:solidFill>
                <a:latin typeface="+mj-lt"/>
              </a:rPr>
              <a:t>GCR fluxes too high </a:t>
            </a:r>
            <a:r>
              <a:rPr lang="mr-IN" dirty="0" smtClean="0">
                <a:solidFill>
                  <a:schemeClr val="bg1"/>
                </a:solidFill>
                <a:latin typeface="+mj-lt"/>
              </a:rPr>
              <a:t>–</a:t>
            </a:r>
            <a:r>
              <a:rPr lang="en-US" dirty="0" smtClean="0">
                <a:solidFill>
                  <a:schemeClr val="bg1"/>
                </a:solidFill>
                <a:latin typeface="+mj-lt"/>
              </a:rPr>
              <a:t> Problem well understood, does not violate requirements.</a:t>
            </a:r>
          </a:p>
        </p:txBody>
      </p:sp>
      <p:cxnSp>
        <p:nvCxnSpPr>
          <p:cNvPr id="12" name="Straight Connector 11"/>
          <p:cNvCxnSpPr/>
          <p:nvPr/>
        </p:nvCxnSpPr>
        <p:spPr>
          <a:xfrm flipH="1">
            <a:off x="5479752" y="2057400"/>
            <a:ext cx="15176" cy="1143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081810" y="1905000"/>
            <a:ext cx="23590" cy="1006923"/>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892870" y="2209800"/>
            <a:ext cx="20264" cy="1018565"/>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151042" y="1840281"/>
            <a:ext cx="357389" cy="1938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540570" y="1813798"/>
            <a:ext cx="328710" cy="3059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943600" y="1858964"/>
            <a:ext cx="261964" cy="3890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447800" y="1015425"/>
            <a:ext cx="3733800" cy="584775"/>
          </a:xfrm>
          <a:prstGeom prst="rect">
            <a:avLst/>
          </a:prstGeom>
          <a:solidFill>
            <a:schemeClr val="lt1"/>
          </a:solidFill>
          <a:ln>
            <a:solidFill>
              <a:schemeClr val="tx1"/>
            </a:solidFill>
          </a:ln>
        </p:spPr>
        <p:txBody>
          <a:bodyPr wrap="square" rtlCol="0">
            <a:spAutoFit/>
          </a:bodyPr>
          <a:lstStyle/>
          <a:p>
            <a:r>
              <a:rPr lang="en-US" sz="1600" b="1" smtClean="0"/>
              <a:t>SGPS-X (West</a:t>
            </a:r>
            <a:r>
              <a:rPr lang="en-US" sz="1600" b="1"/>
              <a:t>) L1b 5m </a:t>
            </a:r>
            <a:r>
              <a:rPr lang="en-US" sz="1600" b="1" smtClean="0"/>
              <a:t>averages</a:t>
            </a:r>
          </a:p>
          <a:p>
            <a:r>
              <a:rPr lang="en-US" sz="1600" b="1" smtClean="0"/>
              <a:t>During Sep. 2017 Solar Proton Event</a:t>
            </a:r>
            <a:endParaRPr lang="en-US" sz="1600" b="1"/>
          </a:p>
        </p:txBody>
      </p:sp>
      <p:sp>
        <p:nvSpPr>
          <p:cNvPr id="38" name="TextBox 37"/>
          <p:cNvSpPr txBox="1"/>
          <p:nvPr/>
        </p:nvSpPr>
        <p:spPr>
          <a:xfrm>
            <a:off x="5638800" y="1066800"/>
            <a:ext cx="1285929" cy="707886"/>
          </a:xfrm>
          <a:prstGeom prst="rect">
            <a:avLst/>
          </a:prstGeom>
          <a:solidFill>
            <a:schemeClr val="bg1"/>
          </a:solidFill>
          <a:ln w="3175">
            <a:solidFill>
              <a:schemeClr val="tx1"/>
            </a:solidFill>
          </a:ln>
        </p:spPr>
        <p:txBody>
          <a:bodyPr wrap="square" rtlCol="0">
            <a:spAutoFit/>
          </a:bodyPr>
          <a:lstStyle/>
          <a:p>
            <a:r>
              <a:rPr lang="en-US" sz="1000" b="1" smtClean="0"/>
              <a:t>Temperature dependent Drops in SGPS-X T1 fluxes</a:t>
            </a:r>
            <a:endParaRPr lang="en-US" sz="1000" b="1"/>
          </a:p>
        </p:txBody>
      </p:sp>
      <p:sp>
        <p:nvSpPr>
          <p:cNvPr id="55" name="TextBox 54"/>
          <p:cNvSpPr txBox="1"/>
          <p:nvPr/>
        </p:nvSpPr>
        <p:spPr>
          <a:xfrm>
            <a:off x="5962933" y="4933890"/>
            <a:ext cx="1817488" cy="400110"/>
          </a:xfrm>
          <a:prstGeom prst="rect">
            <a:avLst/>
          </a:prstGeom>
          <a:solidFill>
            <a:schemeClr val="bg1"/>
          </a:solidFill>
          <a:ln w="3175">
            <a:solidFill>
              <a:schemeClr val="tx1"/>
            </a:solidFill>
          </a:ln>
        </p:spPr>
        <p:txBody>
          <a:bodyPr wrap="square" rtlCol="0">
            <a:spAutoFit/>
          </a:bodyPr>
          <a:lstStyle/>
          <a:p>
            <a:r>
              <a:rPr lang="en-US" sz="1000" b="1" smtClean="0"/>
              <a:t>SGPS-X T3 temperature dependence</a:t>
            </a:r>
            <a:endParaRPr lang="en-US" sz="1000" b="1"/>
          </a:p>
        </p:txBody>
      </p:sp>
      <p:cxnSp>
        <p:nvCxnSpPr>
          <p:cNvPr id="56" name="Straight Arrow Connector 55"/>
          <p:cNvCxnSpPr/>
          <p:nvPr/>
        </p:nvCxnSpPr>
        <p:spPr>
          <a:xfrm flipH="1" flipV="1">
            <a:off x="5029200" y="3733801"/>
            <a:ext cx="933733" cy="12000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057400" y="5087779"/>
            <a:ext cx="1371600" cy="246221"/>
          </a:xfrm>
          <a:prstGeom prst="rect">
            <a:avLst/>
          </a:prstGeom>
          <a:solidFill>
            <a:schemeClr val="bg1"/>
          </a:solidFill>
          <a:ln w="3175">
            <a:solidFill>
              <a:schemeClr val="tx1"/>
            </a:solidFill>
          </a:ln>
        </p:spPr>
        <p:txBody>
          <a:bodyPr wrap="square" rtlCol="0">
            <a:spAutoFit/>
          </a:bodyPr>
          <a:lstStyle/>
          <a:p>
            <a:r>
              <a:rPr lang="en-US" sz="1000" b="1" smtClean="0"/>
              <a:t>L1b data dropouts</a:t>
            </a:r>
            <a:endParaRPr lang="en-US" sz="1000" b="1"/>
          </a:p>
        </p:txBody>
      </p:sp>
      <p:cxnSp>
        <p:nvCxnSpPr>
          <p:cNvPr id="60" name="Straight Arrow Connector 59"/>
          <p:cNvCxnSpPr/>
          <p:nvPr/>
        </p:nvCxnSpPr>
        <p:spPr>
          <a:xfrm flipV="1">
            <a:off x="3539823" y="4682212"/>
            <a:ext cx="651177" cy="3539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57200" y="4114800"/>
            <a:ext cx="914400" cy="400110"/>
          </a:xfrm>
          <a:prstGeom prst="rect">
            <a:avLst/>
          </a:prstGeom>
          <a:solidFill>
            <a:schemeClr val="bg1"/>
          </a:solidFill>
          <a:ln w="3175">
            <a:solidFill>
              <a:schemeClr val="tx1"/>
            </a:solidFill>
          </a:ln>
        </p:spPr>
        <p:txBody>
          <a:bodyPr wrap="square" rtlCol="0">
            <a:spAutoFit/>
          </a:bodyPr>
          <a:lstStyle/>
          <a:p>
            <a:r>
              <a:rPr lang="en-US" sz="1000" b="1" smtClean="0"/>
              <a:t>GCR fluxes too high</a:t>
            </a:r>
            <a:endParaRPr lang="en-US" sz="1000" b="1"/>
          </a:p>
        </p:txBody>
      </p:sp>
      <p:cxnSp>
        <p:nvCxnSpPr>
          <p:cNvPr id="58" name="Straight Arrow Connector 57"/>
          <p:cNvCxnSpPr/>
          <p:nvPr/>
        </p:nvCxnSpPr>
        <p:spPr>
          <a:xfrm>
            <a:off x="1371600" y="4343400"/>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Slide Number Placeholder 60"/>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10</a:t>
            </a:fld>
            <a:endParaRPr lang="uk-UA"/>
          </a:p>
        </p:txBody>
      </p:sp>
      <p:cxnSp>
        <p:nvCxnSpPr>
          <p:cNvPr id="20" name="Straight Arrow Connector 19"/>
          <p:cNvCxnSpPr/>
          <p:nvPr/>
        </p:nvCxnSpPr>
        <p:spPr>
          <a:xfrm flipV="1">
            <a:off x="6096000" y="4572000"/>
            <a:ext cx="109564" cy="3618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30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dirty="0" smtClean="0"/>
              <a:t>Summary </a:t>
            </a:r>
            <a:r>
              <a:rPr lang="en-US" dirty="0"/>
              <a:t>of SGPS </a:t>
            </a:r>
            <a:r>
              <a:rPr lang="en-US" dirty="0" smtClean="0"/>
              <a:t>Anomalies</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219750"/>
            <a:ext cx="7862058" cy="4315942"/>
          </a:xfrm>
          <a:prstGeom prst="rect">
            <a:avLst/>
          </a:prstGeom>
        </p:spPr>
      </p:pic>
      <p:sp>
        <p:nvSpPr>
          <p:cNvPr id="10" name="TextBox 9"/>
          <p:cNvSpPr txBox="1"/>
          <p:nvPr/>
        </p:nvSpPr>
        <p:spPr>
          <a:xfrm>
            <a:off x="228600" y="5943600"/>
            <a:ext cx="8610600" cy="600164"/>
          </a:xfrm>
          <a:prstGeom prst="rect">
            <a:avLst/>
          </a:prstGeom>
          <a:noFill/>
        </p:spPr>
        <p:txBody>
          <a:bodyPr wrap="square" rtlCol="0">
            <a:spAutoFit/>
          </a:bodyPr>
          <a:lstStyle/>
          <a:p>
            <a:pPr marL="285750" indent="-285750">
              <a:spcAft>
                <a:spcPts val="600"/>
              </a:spcAft>
              <a:buClr>
                <a:schemeClr val="bg1"/>
              </a:buClr>
              <a:buFont typeface="Arial" charset="0"/>
              <a:buChar char="•"/>
            </a:pPr>
            <a:r>
              <a:rPr lang="en-US" dirty="0" smtClean="0">
                <a:solidFill>
                  <a:schemeClr val="bg1"/>
                </a:solidFill>
                <a:latin typeface="+mj-lt"/>
              </a:rPr>
              <a:t>SGPS+X P7 approximately </a:t>
            </a:r>
            <a:r>
              <a:rPr lang="en-US" dirty="0">
                <a:solidFill>
                  <a:schemeClr val="bg1"/>
                </a:solidFill>
              </a:rPr>
              <a:t>an order of </a:t>
            </a:r>
            <a:r>
              <a:rPr lang="en-US" dirty="0" smtClean="0">
                <a:solidFill>
                  <a:schemeClr val="bg1"/>
                </a:solidFill>
              </a:rPr>
              <a:t>magnitude</a:t>
            </a:r>
            <a:r>
              <a:rPr lang="en-US" dirty="0" smtClean="0">
                <a:solidFill>
                  <a:schemeClr val="bg1"/>
                </a:solidFill>
                <a:latin typeface="+mj-lt"/>
              </a:rPr>
              <a:t> low in L0 data. (Instrument issue, not understood.) </a:t>
            </a:r>
          </a:p>
          <a:p>
            <a:pPr marL="285750" indent="-285750">
              <a:spcAft>
                <a:spcPts val="600"/>
              </a:spcAft>
              <a:buClr>
                <a:schemeClr val="bg1"/>
              </a:buClr>
              <a:buFont typeface="Arial" charset="0"/>
              <a:buChar char="•"/>
            </a:pPr>
            <a:r>
              <a:rPr lang="en-US" dirty="0" smtClean="0">
                <a:solidFill>
                  <a:schemeClr val="bg1"/>
                </a:solidFill>
                <a:latin typeface="+mj-lt"/>
              </a:rPr>
              <a:t>SGPS+X P5 negative fluxes (L1b processing issue, no ADR yet.)</a:t>
            </a:r>
          </a:p>
        </p:txBody>
      </p:sp>
      <p:sp>
        <p:nvSpPr>
          <p:cNvPr id="39" name="TextBox 38"/>
          <p:cNvSpPr txBox="1"/>
          <p:nvPr/>
        </p:nvSpPr>
        <p:spPr>
          <a:xfrm>
            <a:off x="5791200" y="5237202"/>
            <a:ext cx="1371600" cy="553998"/>
          </a:xfrm>
          <a:prstGeom prst="rect">
            <a:avLst/>
          </a:prstGeom>
          <a:solidFill>
            <a:schemeClr val="bg1"/>
          </a:solidFill>
          <a:ln w="3175">
            <a:solidFill>
              <a:schemeClr val="tx1"/>
            </a:solidFill>
          </a:ln>
        </p:spPr>
        <p:txBody>
          <a:bodyPr wrap="square" rtlCol="0">
            <a:spAutoFit/>
          </a:bodyPr>
          <a:lstStyle/>
          <a:p>
            <a:r>
              <a:rPr lang="en-US" sz="1000" b="1" smtClean="0"/>
              <a:t>Overcorrection (neg. fluxes) in SGPS+X P5</a:t>
            </a:r>
            <a:endParaRPr lang="en-US" sz="1000" b="1"/>
          </a:p>
        </p:txBody>
      </p:sp>
      <p:cxnSp>
        <p:nvCxnSpPr>
          <p:cNvPr id="43" name="Straight Arrow Connector 42"/>
          <p:cNvCxnSpPr/>
          <p:nvPr/>
        </p:nvCxnSpPr>
        <p:spPr>
          <a:xfrm flipH="1" flipV="1">
            <a:off x="5943600" y="3962400"/>
            <a:ext cx="156117" cy="1219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5051504" y="3559098"/>
            <a:ext cx="892096" cy="16225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5410200" y="3733802"/>
            <a:ext cx="609600" cy="14477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715000" y="1098915"/>
            <a:ext cx="2205760" cy="246221"/>
          </a:xfrm>
          <a:prstGeom prst="rect">
            <a:avLst/>
          </a:prstGeom>
          <a:solidFill>
            <a:schemeClr val="bg1"/>
          </a:solidFill>
          <a:ln w="3175">
            <a:solidFill>
              <a:schemeClr val="tx1"/>
            </a:solidFill>
          </a:ln>
        </p:spPr>
        <p:txBody>
          <a:bodyPr wrap="square" rtlCol="0">
            <a:spAutoFit/>
          </a:bodyPr>
          <a:lstStyle/>
          <a:p>
            <a:r>
              <a:rPr lang="en-US" sz="1000" b="1" smtClean="0"/>
              <a:t>SGPS+X P7 too low (dark green)</a:t>
            </a:r>
            <a:endParaRPr lang="en-US" sz="1000" b="1"/>
          </a:p>
        </p:txBody>
      </p:sp>
      <p:cxnSp>
        <p:nvCxnSpPr>
          <p:cNvPr id="53" name="Straight Arrow Connector 52"/>
          <p:cNvCxnSpPr/>
          <p:nvPr/>
        </p:nvCxnSpPr>
        <p:spPr>
          <a:xfrm flipH="1">
            <a:off x="5715000" y="1345136"/>
            <a:ext cx="628617" cy="25977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447800" y="1015425"/>
            <a:ext cx="3733800" cy="584775"/>
          </a:xfrm>
          <a:prstGeom prst="rect">
            <a:avLst/>
          </a:prstGeom>
          <a:solidFill>
            <a:schemeClr val="lt1"/>
          </a:solidFill>
          <a:ln>
            <a:solidFill>
              <a:schemeClr val="tx1"/>
            </a:solidFill>
          </a:ln>
        </p:spPr>
        <p:txBody>
          <a:bodyPr wrap="square" rtlCol="0">
            <a:spAutoFit/>
          </a:bodyPr>
          <a:lstStyle/>
          <a:p>
            <a:r>
              <a:rPr lang="en-US" sz="1600" b="1" smtClean="0"/>
              <a:t>SGPS+X (East) </a:t>
            </a:r>
            <a:r>
              <a:rPr lang="en-US" sz="1600" b="1"/>
              <a:t>L1b 5m </a:t>
            </a:r>
            <a:r>
              <a:rPr lang="en-US" sz="1600" b="1" smtClean="0"/>
              <a:t>averages</a:t>
            </a:r>
          </a:p>
          <a:p>
            <a:r>
              <a:rPr lang="en-US" sz="1600" b="1" smtClean="0"/>
              <a:t>During Sep. 2017 Solar Proton Event</a:t>
            </a:r>
            <a:endParaRPr lang="en-US" sz="1600" b="1"/>
          </a:p>
        </p:txBody>
      </p:sp>
      <p:sp>
        <p:nvSpPr>
          <p:cNvPr id="20" name="Slide Number Placeholder 19"/>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11</a:t>
            </a:fld>
            <a:endParaRPr lang="uk-UA"/>
          </a:p>
        </p:txBody>
      </p:sp>
    </p:spTree>
    <p:extLst>
      <p:ext uri="{BB962C8B-B14F-4D97-AF65-F5344CB8AC3E}">
        <p14:creationId xmlns:p14="http://schemas.microsoft.com/office/powerpoint/2010/main" val="1956191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SGPS Anomalies</a:t>
            </a: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457200" y="1219200"/>
                <a:ext cx="8229600" cy="5011737"/>
              </a:xfrm>
            </p:spPr>
            <p:txBody>
              <a:bodyPr/>
              <a:lstStyle/>
              <a:p>
                <a:pPr marL="285750" indent="-285750">
                  <a:spcAft>
                    <a:spcPts val="300"/>
                  </a:spcAft>
                  <a:buSzPct val="100000"/>
                  <a:buFont typeface="Arial" charset="0"/>
                  <a:buChar char="•"/>
                </a:pPr>
                <a:r>
                  <a:rPr lang="en-US" sz="2000" dirty="0" smtClean="0">
                    <a:solidFill>
                      <a:schemeClr val="bg1"/>
                    </a:solidFill>
                  </a:rPr>
                  <a:t>Additional issues (Not seen in Sept. 2017 SPE figures </a:t>
                </a:r>
                <a:r>
                  <a:rPr lang="mr-IN" sz="2000" dirty="0" smtClean="0">
                    <a:solidFill>
                      <a:schemeClr val="bg1"/>
                    </a:solidFill>
                  </a:rPr>
                  <a:t>–</a:t>
                </a:r>
                <a:r>
                  <a:rPr lang="en-US" sz="2000" dirty="0" smtClean="0">
                    <a:solidFill>
                      <a:schemeClr val="bg1"/>
                    </a:solidFill>
                  </a:rPr>
                  <a:t> examples in following slides.)</a:t>
                </a:r>
              </a:p>
              <a:p>
                <a:pPr marL="742950" lvl="1" indent="-285750">
                  <a:spcAft>
                    <a:spcPts val="300"/>
                  </a:spcAft>
                  <a:buSzPct val="100000"/>
                  <a:buFont typeface=".AppleSystemUIFont" charset="-120"/>
                  <a:buChar char="-"/>
                </a:pPr>
                <a:r>
                  <a:rPr lang="en-US" sz="1800" dirty="0" smtClean="0">
                    <a:solidFill>
                      <a:schemeClr val="bg1"/>
                    </a:solidFill>
                  </a:rPr>
                  <a:t>Electron </a:t>
                </a:r>
                <a:r>
                  <a:rPr lang="en-US" sz="1800" dirty="0">
                    <a:solidFill>
                      <a:schemeClr val="bg1"/>
                    </a:solidFill>
                  </a:rPr>
                  <a:t>contamination in SGPS+X P5 </a:t>
                </a:r>
                <a:r>
                  <a:rPr lang="mr-IN" sz="1800" dirty="0" smtClean="0">
                    <a:solidFill>
                      <a:schemeClr val="bg1"/>
                    </a:solidFill>
                  </a:rPr>
                  <a:t>–</a:t>
                </a:r>
                <a:r>
                  <a:rPr lang="en-US" sz="1800" dirty="0" smtClean="0">
                    <a:solidFill>
                      <a:schemeClr val="bg1"/>
                    </a:solidFill>
                  </a:rPr>
                  <a:t> Instrument </a:t>
                </a:r>
                <a:r>
                  <a:rPr lang="en-US" sz="1800" dirty="0">
                    <a:solidFill>
                      <a:schemeClr val="bg1"/>
                    </a:solidFill>
                  </a:rPr>
                  <a:t>issue, could be addressed with </a:t>
                </a:r>
                <a:r>
                  <a:rPr lang="en-US" sz="1800" dirty="0" smtClean="0">
                    <a:solidFill>
                      <a:schemeClr val="bg1"/>
                    </a:solidFill>
                  </a:rPr>
                  <a:t>correction scheme using MPS-HI fluxes. (No associated ADR.)</a:t>
                </a:r>
                <a:endParaRPr lang="en-US" sz="1800" dirty="0" smtClean="0"/>
              </a:p>
              <a:p>
                <a:pPr marL="742950" lvl="1" indent="-285750">
                  <a:spcAft>
                    <a:spcPts val="300"/>
                  </a:spcAft>
                  <a:buSzPct val="100000"/>
                  <a:buFont typeface=".AppleSystemUIFont" charset="-120"/>
                  <a:buChar char="-"/>
                </a:pPr>
                <a:r>
                  <a:rPr lang="en-US" sz="1800" dirty="0" smtClean="0"/>
                  <a:t>SEP </a:t>
                </a:r>
                <a:r>
                  <a:rPr lang="en-US" sz="1800" dirty="0"/>
                  <a:t>Channel Cross-Comparison PLPT indicates </a:t>
                </a:r>
                <a:r>
                  <a:rPr lang="en-US" sz="1800" dirty="0" smtClean="0"/>
                  <a:t>some </a:t>
                </a:r>
                <a:r>
                  <a:rPr lang="en-US" sz="1800" dirty="0"/>
                  <a:t>channels are not performing as characterized with beam calibrations (e.g., SGPS +X and -</a:t>
                </a:r>
                <a:r>
                  <a:rPr lang="en-US" sz="1800" dirty="0" smtClean="0"/>
                  <a:t>X </a:t>
                </a:r>
                <a:r>
                  <a:rPr lang="en-US" sz="1800" dirty="0"/>
                  <a:t>P4 differ by about a factor of 4 during 16-17 July 2017 SPE</a:t>
                </a:r>
                <a:r>
                  <a:rPr lang="en-US" sz="1800" dirty="0" smtClean="0"/>
                  <a:t>). </a:t>
                </a:r>
                <a:r>
                  <a:rPr lang="en-US" sz="1800" dirty="0"/>
                  <a:t>Geometric factors may need </a:t>
                </a:r>
                <a:r>
                  <a:rPr lang="en-US" sz="1800" dirty="0" smtClean="0"/>
                  <a:t>adjustment (No ADR, additional analysis needed).</a:t>
                </a:r>
              </a:p>
              <a:p>
                <a:pPr marL="342900" indent="-342900">
                  <a:spcAft>
                    <a:spcPts val="300"/>
                  </a:spcAft>
                  <a:buSzPct val="100000"/>
                  <a:buFont typeface="Arial" charset="0"/>
                  <a:buChar char="•"/>
                </a:pPr>
                <a:r>
                  <a:rPr lang="en-US" sz="2000" dirty="0" smtClean="0">
                    <a:solidFill>
                      <a:schemeClr val="bg1"/>
                    </a:solidFill>
                  </a:rPr>
                  <a:t>L1b issues fixed in DO 06.03</a:t>
                </a:r>
                <a:endParaRPr lang="en-US" sz="2000" dirty="0">
                  <a:solidFill>
                    <a:schemeClr val="bg1"/>
                  </a:solidFill>
                </a:endParaRPr>
              </a:p>
              <a:p>
                <a:pPr marL="742950" lvl="1" indent="-285750">
                  <a:spcAft>
                    <a:spcPts val="300"/>
                  </a:spcAft>
                  <a:buSzPct val="100000"/>
                  <a:buFont typeface=".AppleSystemUIFont" charset="-120"/>
                  <a:buChar char="-"/>
                </a:pPr>
                <a:r>
                  <a:rPr lang="en-US" sz="1800" dirty="0">
                    <a:solidFill>
                      <a:schemeClr val="bg1"/>
                    </a:solidFill>
                  </a:rPr>
                  <a:t>SGPS T2 fluxes systematically low (</a:t>
                </a:r>
                <a14:m>
                  <m:oMath xmlns:m="http://schemas.openxmlformats.org/officeDocument/2006/math">
                    <m:r>
                      <a:rPr lang="en-US" sz="1800" i="1">
                        <a:solidFill>
                          <a:schemeClr val="bg1"/>
                        </a:solidFill>
                        <a:latin typeface="Cambria Math" charset="0"/>
                        <a:ea typeface="Cambria Math" charset="0"/>
                        <a:cs typeface="Cambria Math" charset="0"/>
                      </a:rPr>
                      <m:t>≈</m:t>
                    </m:r>
                  </m:oMath>
                </a14:m>
                <a:r>
                  <a:rPr lang="en-US" sz="1800" dirty="0">
                    <a:solidFill>
                      <a:schemeClr val="bg1"/>
                    </a:solidFill>
                  </a:rPr>
                  <a:t>10</a:t>
                </a:r>
                <a:r>
                  <a:rPr lang="en-US" sz="1800" dirty="0" smtClean="0">
                    <a:solidFill>
                      <a:schemeClr val="bg1"/>
                    </a:solidFill>
                  </a:rPr>
                  <a:t>%), </a:t>
                </a:r>
                <a:r>
                  <a:rPr lang="en-US" sz="1800" dirty="0">
                    <a:solidFill>
                      <a:schemeClr val="bg1"/>
                    </a:solidFill>
                  </a:rPr>
                  <a:t>L1b processing </a:t>
                </a:r>
                <a:r>
                  <a:rPr lang="en-US" sz="1800" dirty="0" smtClean="0">
                    <a:solidFill>
                      <a:schemeClr val="bg1"/>
                    </a:solidFill>
                  </a:rPr>
                  <a:t>error fixed</a:t>
                </a:r>
              </a:p>
              <a:p>
                <a:pPr marL="740664" lvl="1" indent="0">
                  <a:spcAft>
                    <a:spcPts val="300"/>
                  </a:spcAft>
                  <a:buSzPct val="100000"/>
                  <a:buNone/>
                </a:pPr>
                <a:r>
                  <a:rPr lang="en-US" sz="1800" dirty="0" smtClean="0">
                    <a:solidFill>
                      <a:schemeClr val="bg1"/>
                    </a:solidFill>
                  </a:rPr>
                  <a:t>(</a:t>
                </a:r>
                <a:r>
                  <a:rPr lang="en-US" sz="1800" dirty="0">
                    <a:solidFill>
                      <a:schemeClr val="bg1"/>
                    </a:solidFill>
                  </a:rPr>
                  <a:t>ADR </a:t>
                </a:r>
                <a:r>
                  <a:rPr lang="en-US" sz="1800" dirty="0" smtClean="0">
                    <a:solidFill>
                      <a:schemeClr val="bg1"/>
                    </a:solidFill>
                  </a:rPr>
                  <a:t>491, CLOSED).</a:t>
                </a:r>
                <a:endParaRPr lang="en-US" sz="1800" dirty="0">
                  <a:solidFill>
                    <a:schemeClr val="bg1"/>
                  </a:solidFill>
                </a:endParaRPr>
              </a:p>
              <a:p>
                <a:pPr marL="742950" lvl="1" indent="-285750">
                  <a:spcAft>
                    <a:spcPts val="300"/>
                  </a:spcAft>
                  <a:buSzPct val="100000"/>
                  <a:buFont typeface=".AppleSystemUIFont" charset="-120"/>
                  <a:buChar char="-"/>
                </a:pPr>
                <a:r>
                  <a:rPr lang="en-US" sz="1800" dirty="0" smtClean="0">
                    <a:solidFill>
                      <a:schemeClr val="bg1"/>
                    </a:solidFill>
                  </a:rPr>
                  <a:t>Remove </a:t>
                </a:r>
                <a:r>
                  <a:rPr lang="en-US" sz="1800" dirty="0">
                    <a:solidFill>
                      <a:schemeClr val="bg1"/>
                    </a:solidFill>
                  </a:rPr>
                  <a:t>divide by 2 from P11 L1b processing (ADR </a:t>
                </a:r>
                <a:r>
                  <a:rPr lang="en-US" sz="1800" dirty="0" smtClean="0">
                    <a:solidFill>
                      <a:schemeClr val="bg1"/>
                    </a:solidFill>
                  </a:rPr>
                  <a:t>427, CLOSED) </a:t>
                </a:r>
              </a:p>
              <a:p>
                <a:pPr marL="742950" lvl="1" indent="-285750">
                  <a:spcAft>
                    <a:spcPts val="300"/>
                  </a:spcAft>
                  <a:buSzPct val="100000"/>
                  <a:buFont typeface=".AppleSystemUIFont" charset="-120"/>
                  <a:buChar char="-"/>
                </a:pPr>
                <a:r>
                  <a:rPr lang="en-US" sz="1800" dirty="0" smtClean="0"/>
                  <a:t>Inaccurate </a:t>
                </a:r>
                <a:r>
                  <a:rPr lang="en-US" sz="1800" dirty="0" err="1"/>
                  <a:t>SWx</a:t>
                </a:r>
                <a:r>
                  <a:rPr lang="en-US" sz="1800" dirty="0"/>
                  <a:t> </a:t>
                </a:r>
                <a:r>
                  <a:rPr lang="en-US" sz="1800" dirty="0" err="1"/>
                  <a:t>Instrument_ID</a:t>
                </a:r>
                <a:r>
                  <a:rPr lang="en-US" sz="1800" dirty="0"/>
                  <a:t> Fields </a:t>
                </a:r>
                <a:r>
                  <a:rPr lang="en-US" sz="1800" dirty="0" smtClean="0"/>
                  <a:t>(ADR 342, CLOSED)</a:t>
                </a:r>
              </a:p>
              <a:p>
                <a:pPr marL="742950" lvl="1" indent="-285750">
                  <a:spcAft>
                    <a:spcPts val="300"/>
                  </a:spcAft>
                  <a:buSzPct val="100000"/>
                  <a:buFont typeface=".AppleSystemUIFont" charset="-120"/>
                  <a:buChar char="-"/>
                </a:pPr>
                <a:r>
                  <a:rPr lang="en-US" sz="1800" dirty="0" smtClean="0">
                    <a:solidFill>
                      <a:schemeClr val="bg1"/>
                    </a:solidFill>
                  </a:rPr>
                  <a:t>Add temperatures to L1b data (</a:t>
                </a:r>
                <a:r>
                  <a:rPr lang="en-US" sz="1800" dirty="0">
                    <a:solidFill>
                      <a:schemeClr val="bg1"/>
                    </a:solidFill>
                  </a:rPr>
                  <a:t>ADR </a:t>
                </a:r>
                <a:r>
                  <a:rPr lang="en-US" sz="1800" dirty="0" smtClean="0">
                    <a:solidFill>
                      <a:schemeClr val="bg1"/>
                    </a:solidFill>
                  </a:rPr>
                  <a:t>405, CLOSED)</a:t>
                </a: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457200" y="1219200"/>
                <a:ext cx="8229600" cy="5011737"/>
              </a:xfrm>
              <a:blipFill rotWithShape="0">
                <a:blip r:embed="rId2"/>
                <a:stretch>
                  <a:fillRect l="-667" b="-2068"/>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12</a:t>
            </a:fld>
            <a:endParaRPr lang="uk-UA"/>
          </a:p>
        </p:txBody>
      </p:sp>
    </p:spTree>
    <p:extLst>
      <p:ext uri="{BB962C8B-B14F-4D97-AF65-F5344CB8AC3E}">
        <p14:creationId xmlns:p14="http://schemas.microsoft.com/office/powerpoint/2010/main" val="1751511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1475" y="134469"/>
            <a:ext cx="7460100" cy="1108800"/>
          </a:xfrm>
        </p:spPr>
        <p:txBody>
          <a:bodyPr/>
          <a:lstStyle/>
          <a:p>
            <a:pPr algn="ctr"/>
            <a:r>
              <a:rPr lang="en-US" sz="3600" dirty="0" smtClean="0">
                <a:latin typeface="Calibri" charset="0"/>
                <a:ea typeface="Calibri" charset="0"/>
                <a:cs typeface="Calibri" charset="0"/>
              </a:rPr>
              <a:t>SGPS-X (West) </a:t>
            </a:r>
            <a:br>
              <a:rPr lang="en-US" sz="3600" dirty="0" smtClean="0">
                <a:latin typeface="Calibri" charset="0"/>
                <a:ea typeface="Calibri" charset="0"/>
                <a:cs typeface="Calibri" charset="0"/>
              </a:rPr>
            </a:br>
            <a:r>
              <a:rPr lang="en-US" sz="3600" dirty="0" smtClean="0">
                <a:latin typeface="Calibri" charset="0"/>
                <a:ea typeface="Calibri" charset="0"/>
                <a:cs typeface="Calibri" charset="0"/>
              </a:rPr>
              <a:t>Temperature </a:t>
            </a:r>
            <a:r>
              <a:rPr lang="en-US" sz="3600" dirty="0">
                <a:latin typeface="Calibri" charset="0"/>
                <a:ea typeface="Calibri" charset="0"/>
                <a:cs typeface="Calibri" charset="0"/>
              </a:rPr>
              <a:t>D</a:t>
            </a:r>
            <a:r>
              <a:rPr lang="en-US" sz="3600" dirty="0" smtClean="0">
                <a:latin typeface="Calibri" charset="0"/>
                <a:ea typeface="Calibri" charset="0"/>
                <a:cs typeface="Calibri" charset="0"/>
              </a:rPr>
              <a:t>ependence</a:t>
            </a:r>
            <a:endParaRPr lang="en-US" sz="3600" dirty="0">
              <a:latin typeface="Calibri" charset="0"/>
              <a:ea typeface="Calibri" charset="0"/>
              <a:cs typeface="Calibri" charset="0"/>
            </a:endParaRPr>
          </a:p>
        </p:txBody>
      </p:sp>
      <p:pic>
        <p:nvPicPr>
          <p:cNvPr id="7" name="Picture 6" descr="sgps_day2_P8-P10.png"/>
          <p:cNvPicPr>
            <a:picLocks noChangeAspect="1"/>
          </p:cNvPicPr>
          <p:nvPr/>
        </p:nvPicPr>
        <p:blipFill>
          <a:blip r:embed="rId2"/>
          <a:stretch>
            <a:fillRect/>
          </a:stretch>
        </p:blipFill>
        <p:spPr>
          <a:xfrm>
            <a:off x="522943" y="1524000"/>
            <a:ext cx="4108822" cy="2359737"/>
          </a:xfrm>
          <a:prstGeom prst="rect">
            <a:avLst/>
          </a:prstGeom>
        </p:spPr>
      </p:pic>
      <p:pic>
        <p:nvPicPr>
          <p:cNvPr id="8" name="Picture 7" descr="P9_and_P10_temp_dep.tiff"/>
          <p:cNvPicPr>
            <a:picLocks noChangeAspect="1"/>
          </p:cNvPicPr>
          <p:nvPr/>
        </p:nvPicPr>
        <p:blipFill>
          <a:blip r:embed="rId3"/>
          <a:stretch>
            <a:fillRect/>
          </a:stretch>
        </p:blipFill>
        <p:spPr>
          <a:xfrm>
            <a:off x="4826002" y="1566330"/>
            <a:ext cx="3860798" cy="2573866"/>
          </a:xfrm>
          <a:prstGeom prst="rect">
            <a:avLst/>
          </a:prstGeom>
        </p:spPr>
      </p:pic>
      <p:pic>
        <p:nvPicPr>
          <p:cNvPr id="9" name="Picture 8" descr="SGPS_temps_1-9-17.tiff"/>
          <p:cNvPicPr>
            <a:picLocks noChangeAspect="1"/>
          </p:cNvPicPr>
          <p:nvPr/>
        </p:nvPicPr>
        <p:blipFill>
          <a:blip r:embed="rId4"/>
          <a:stretch>
            <a:fillRect/>
          </a:stretch>
        </p:blipFill>
        <p:spPr>
          <a:xfrm>
            <a:off x="516964" y="3883737"/>
            <a:ext cx="4114800" cy="2607548"/>
          </a:xfrm>
          <a:prstGeom prst="rect">
            <a:avLst/>
          </a:prstGeom>
        </p:spPr>
      </p:pic>
      <p:sp>
        <p:nvSpPr>
          <p:cNvPr id="11" name="Content Placeholder 2"/>
          <p:cNvSpPr txBox="1">
            <a:spLocks/>
          </p:cNvSpPr>
          <p:nvPr/>
        </p:nvSpPr>
        <p:spPr>
          <a:xfrm>
            <a:off x="4800600" y="4191000"/>
            <a:ext cx="4038600" cy="2133600"/>
          </a:xfrm>
          <a:prstGeom prst="rect">
            <a:avLst/>
          </a:prstGeom>
          <a:noFill/>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b="0"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t>22 day averages of counts/sec in 1 deg. temperature bins between -20</a:t>
            </a:r>
            <a:r>
              <a:rPr kumimoji="0" lang="en-US" b="0" i="0" u="none" strike="noStrike" kern="1200" cap="none" spc="0" normalizeH="0" baseline="30000" noProof="0" smtClean="0">
                <a:ln>
                  <a:noFill/>
                </a:ln>
                <a:solidFill>
                  <a:schemeClr val="bg1"/>
                </a:solidFill>
                <a:effectLst/>
                <a:uLnTx/>
                <a:uFillTx/>
                <a:latin typeface="Arial" panose="020B0604020202020204" pitchFamily="34" charset="0"/>
                <a:ea typeface="+mn-ea"/>
                <a:cs typeface="Arial" panose="020B0604020202020204" pitchFamily="34" charset="0"/>
              </a:rPr>
              <a:t>o</a:t>
            </a:r>
            <a:r>
              <a:rPr kumimoji="0" lang="en-US" b="0"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t> and +30</a:t>
            </a:r>
            <a:r>
              <a:rPr kumimoji="0" lang="en-US" b="0" i="0" u="none" strike="noStrike" kern="1200" cap="none" spc="0" normalizeH="0" baseline="30000" noProof="0" smtClean="0">
                <a:ln>
                  <a:noFill/>
                </a:ln>
                <a:solidFill>
                  <a:schemeClr val="bg1"/>
                </a:solidFill>
                <a:effectLst/>
                <a:uLnTx/>
                <a:uFillTx/>
                <a:latin typeface="Arial" panose="020B0604020202020204" pitchFamily="34" charset="0"/>
                <a:ea typeface="+mn-ea"/>
                <a:cs typeface="Arial" panose="020B0604020202020204" pitchFamily="34" charset="0"/>
              </a:rPr>
              <a:t>o</a:t>
            </a:r>
            <a:r>
              <a:rPr kumimoji="0" lang="en-US" b="0"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t> C.</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kern="1200" smtClean="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b="0"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t>Here,</a:t>
            </a:r>
            <a:r>
              <a:rPr kumimoji="0" lang="en-US" b="0" i="0" u="none" strike="noStrike" kern="1200" cap="none" spc="0" normalizeH="0" noProof="0" smtClean="0">
                <a:ln>
                  <a:noFill/>
                </a:ln>
                <a:solidFill>
                  <a:schemeClr val="bg1"/>
                </a:solidFill>
                <a:effectLst/>
                <a:uLnTx/>
                <a:uFillTx/>
                <a:latin typeface="Arial" panose="020B0604020202020204" pitchFamily="34" charset="0"/>
                <a:ea typeface="+mn-ea"/>
                <a:cs typeface="Arial" panose="020B0604020202020204" pitchFamily="34" charset="0"/>
              </a:rPr>
              <a:t> P9 and P10 are shown as examples. </a:t>
            </a:r>
            <a:r>
              <a:rPr lang="en-US" kern="1200" smtClean="0">
                <a:solidFill>
                  <a:schemeClr val="bg1"/>
                </a:solidFill>
                <a:latin typeface="Arial" panose="020B0604020202020204" pitchFamily="34" charset="0"/>
                <a:ea typeface="+mn-ea"/>
                <a:cs typeface="Arial" panose="020B0604020202020204" pitchFamily="34" charset="0"/>
              </a:rPr>
              <a:t>There is also significant temperature dependence in response of P11, P1-P3,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kern="1200" smtClean="0">
                <a:solidFill>
                  <a:schemeClr val="bg1"/>
                </a:solidFill>
                <a:latin typeface="Arial" panose="020B0604020202020204" pitchFamily="34" charset="0"/>
                <a:ea typeface="+mn-ea"/>
                <a:cs typeface="Arial" panose="020B0604020202020204" pitchFamily="34" charset="0"/>
              </a:rPr>
              <a:t>and P5 channels.</a:t>
            </a:r>
            <a:endParaRPr kumimoji="0" lang="en-US" b="0"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kern="1200" smtClean="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b="0"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2" name="Rectangle 11"/>
          <p:cNvSpPr/>
          <p:nvPr/>
        </p:nvSpPr>
        <p:spPr>
          <a:xfrm>
            <a:off x="5774766" y="1752600"/>
            <a:ext cx="92634" cy="2057400"/>
          </a:xfrm>
          <a:prstGeom prst="rect">
            <a:avLst/>
          </a:prstGeom>
          <a:solidFill>
            <a:schemeClr val="accent5">
              <a:lumMod val="20000"/>
              <a:lumOff val="80000"/>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10800000" flipV="1">
            <a:off x="5867400" y="3429000"/>
            <a:ext cx="289966"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097525" y="3195935"/>
            <a:ext cx="850122" cy="461665"/>
          </a:xfrm>
          <a:prstGeom prst="rect">
            <a:avLst/>
          </a:prstGeom>
          <a:noFill/>
        </p:spPr>
        <p:txBody>
          <a:bodyPr wrap="square" rtlCol="0">
            <a:spAutoFit/>
          </a:bodyPr>
          <a:lstStyle/>
          <a:p>
            <a:r>
              <a:rPr lang="en-US" sz="1200" smtClean="0"/>
              <a:t>transition</a:t>
            </a:r>
          </a:p>
          <a:p>
            <a:r>
              <a:rPr lang="en-US" sz="1200" smtClean="0"/>
              <a:t>region</a:t>
            </a:r>
            <a:endParaRPr lang="en-US" sz="1200"/>
          </a:p>
        </p:txBody>
      </p:sp>
      <p:sp>
        <p:nvSpPr>
          <p:cNvPr id="17" name="Rectangle 16"/>
          <p:cNvSpPr/>
          <p:nvPr/>
        </p:nvSpPr>
        <p:spPr>
          <a:xfrm rot="5400000">
            <a:off x="1662205" y="4541370"/>
            <a:ext cx="104590" cy="1600200"/>
          </a:xfrm>
          <a:prstGeom prst="rect">
            <a:avLst/>
          </a:prstGeom>
          <a:solidFill>
            <a:schemeClr val="accent5">
              <a:lumMod val="20000"/>
              <a:lumOff val="80000"/>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2348753" y="4948535"/>
            <a:ext cx="1080247" cy="461665"/>
            <a:chOff x="6019800" y="3348335"/>
            <a:chExt cx="1080247" cy="461665"/>
          </a:xfrm>
        </p:grpSpPr>
        <p:cxnSp>
          <p:nvCxnSpPr>
            <p:cNvPr id="18" name="Straight Arrow Connector 17"/>
            <p:cNvCxnSpPr/>
            <p:nvPr/>
          </p:nvCxnSpPr>
          <p:spPr>
            <a:xfrm rot="10800000" flipV="1">
              <a:off x="6019800" y="3581400"/>
              <a:ext cx="289966"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249925" y="3348335"/>
              <a:ext cx="850122" cy="461665"/>
            </a:xfrm>
            <a:prstGeom prst="rect">
              <a:avLst/>
            </a:prstGeom>
            <a:noFill/>
          </p:spPr>
          <p:txBody>
            <a:bodyPr wrap="square" rtlCol="0">
              <a:spAutoFit/>
            </a:bodyPr>
            <a:lstStyle/>
            <a:p>
              <a:r>
                <a:rPr lang="en-US" sz="1200" smtClean="0"/>
                <a:t>transition</a:t>
              </a:r>
            </a:p>
            <a:p>
              <a:r>
                <a:rPr lang="en-US" sz="1200" smtClean="0"/>
                <a:t>region</a:t>
              </a:r>
              <a:endParaRPr lang="en-US" sz="1200"/>
            </a:p>
          </p:txBody>
        </p:sp>
      </p:grpSp>
      <p:sp>
        <p:nvSpPr>
          <p:cNvPr id="21" name="TextBox 20"/>
          <p:cNvSpPr txBox="1"/>
          <p:nvPr/>
        </p:nvSpPr>
        <p:spPr>
          <a:xfrm>
            <a:off x="152400" y="1524000"/>
            <a:ext cx="853281" cy="523220"/>
          </a:xfrm>
          <a:prstGeom prst="rect">
            <a:avLst/>
          </a:prstGeom>
          <a:solidFill>
            <a:schemeClr val="bg1"/>
          </a:solidFill>
        </p:spPr>
        <p:txBody>
          <a:bodyPr wrap="none" rtlCol="0">
            <a:spAutoFit/>
          </a:bodyPr>
          <a:lstStyle/>
          <a:p>
            <a:r>
              <a:rPr lang="en-US" b="1" smtClean="0"/>
              <a:t>5m avg. </a:t>
            </a:r>
          </a:p>
          <a:p>
            <a:r>
              <a:rPr lang="en-US" b="1" smtClean="0"/>
              <a:t>fluxes</a:t>
            </a:r>
            <a:endParaRPr lang="en-US" b="1"/>
          </a:p>
        </p:txBody>
      </p:sp>
      <p:sp>
        <p:nvSpPr>
          <p:cNvPr id="23" name="TextBox 22"/>
          <p:cNvSpPr txBox="1"/>
          <p:nvPr/>
        </p:nvSpPr>
        <p:spPr>
          <a:xfrm>
            <a:off x="152400" y="3959423"/>
            <a:ext cx="1372078" cy="307777"/>
          </a:xfrm>
          <a:prstGeom prst="rect">
            <a:avLst/>
          </a:prstGeom>
          <a:solidFill>
            <a:schemeClr val="bg1"/>
          </a:solidFill>
        </p:spPr>
        <p:txBody>
          <a:bodyPr wrap="none" rtlCol="0">
            <a:spAutoFit/>
          </a:bodyPr>
          <a:lstStyle/>
          <a:p>
            <a:r>
              <a:rPr lang="en-US" b="1" smtClean="0"/>
              <a:t>Temperatures</a:t>
            </a:r>
            <a:endParaRPr lang="en-US" b="1"/>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13</a:t>
            </a:fld>
            <a:endParaRPr lang="uk-UA"/>
          </a:p>
        </p:txBody>
      </p:sp>
    </p:spTree>
    <p:extLst>
      <p:ext uri="{BB962C8B-B14F-4D97-AF65-F5344CB8AC3E}">
        <p14:creationId xmlns:p14="http://schemas.microsoft.com/office/powerpoint/2010/main" val="1405679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147" y="106035"/>
            <a:ext cx="6408821" cy="968626"/>
          </a:xfrm>
        </p:spPr>
        <p:txBody>
          <a:bodyPr/>
          <a:lstStyle/>
          <a:p>
            <a:r>
              <a:rPr lang="en-US" sz="3400" dirty="0" smtClean="0">
                <a:solidFill>
                  <a:schemeClr val="bg1"/>
                </a:solidFill>
                <a:latin typeface="Calibri" charset="0"/>
                <a:ea typeface="Calibri" charset="0"/>
                <a:cs typeface="Calibri" charset="0"/>
              </a:rPr>
              <a:t>Temperature Correction </a:t>
            </a:r>
            <a:r>
              <a:rPr lang="en-US" sz="3400" dirty="0">
                <a:solidFill>
                  <a:schemeClr val="bg1"/>
                </a:solidFill>
                <a:latin typeface="Calibri" charset="0"/>
                <a:ea typeface="Calibri" charset="0"/>
                <a:cs typeface="Calibri" charset="0"/>
              </a:rPr>
              <a:t>Scheme</a:t>
            </a:r>
            <a:endParaRPr lang="en-US" sz="3400" dirty="0">
              <a:latin typeface="Calibri" charset="0"/>
              <a:ea typeface="Calibri" charset="0"/>
              <a:cs typeface="Calibri"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5410200"/>
              </a:xfrm>
            </p:spPr>
            <p:txBody>
              <a:bodyPr>
                <a:noAutofit/>
              </a:bodyPr>
              <a:lstStyle/>
              <a:p>
                <a:pPr marL="25400" indent="0">
                  <a:spcAft>
                    <a:spcPts val="600"/>
                  </a:spcAft>
                  <a:buNone/>
                </a:pPr>
                <a:r>
                  <a:rPr lang="en-US" sz="1800" smtClean="0">
                    <a:latin typeface="Calibri" charset="0"/>
                    <a:ea typeface="Calibri" charset="0"/>
                    <a:cs typeface="Calibri" charset="0"/>
                  </a:rPr>
                  <a:t>A rectangular function is used to model the energy channel response function and a power law is used to model the ambient spectrum</a:t>
                </a:r>
              </a:p>
              <a:p>
                <a:pPr marL="25400" indent="0">
                  <a:spcAft>
                    <a:spcPts val="600"/>
                  </a:spcAft>
                  <a:buNone/>
                </a:pPr>
                <a:endParaRPr lang="en-US" sz="1800" smtClean="0">
                  <a:latin typeface="Calibri" charset="0"/>
                  <a:ea typeface="Calibri" charset="0"/>
                  <a:cs typeface="Calibri" charset="0"/>
                </a:endParaRPr>
              </a:p>
              <a:p>
                <a:pPr marL="25400" indent="0">
                  <a:spcAft>
                    <a:spcPts val="600"/>
                  </a:spcAft>
                  <a:buNone/>
                </a:pPr>
                <a:endParaRPr lang="en-US" sz="1800" smtClean="0">
                  <a:latin typeface="Calibri" charset="0"/>
                  <a:ea typeface="Calibri" charset="0"/>
                  <a:cs typeface="Calibri" charset="0"/>
                </a:endParaRPr>
              </a:p>
              <a:p>
                <a:pPr marL="25400" indent="0">
                  <a:spcAft>
                    <a:spcPts val="600"/>
                  </a:spcAft>
                  <a:buNone/>
                </a:pPr>
                <a:endParaRPr lang="en-US" sz="1800" smtClean="0">
                  <a:latin typeface="Calibri" charset="0"/>
                  <a:ea typeface="Calibri" charset="0"/>
                  <a:cs typeface="Calibri" charset="0"/>
                </a:endParaRPr>
              </a:p>
              <a:p>
                <a:pPr marL="25400" indent="0">
                  <a:spcAft>
                    <a:spcPts val="600"/>
                  </a:spcAft>
                  <a:buNone/>
                </a:pPr>
                <a:r>
                  <a:rPr lang="en-US" sz="1800" smtClean="0">
                    <a:latin typeface="Calibri" charset="0"/>
                    <a:ea typeface="Calibri" charset="0"/>
                    <a:cs typeface="Calibri" charset="0"/>
                  </a:rPr>
                  <a:t>The total counts/sec. in the channel is the convolution of the channel response function and the ambient spectrum</a:t>
                </a:r>
              </a:p>
              <a:p>
                <a:pPr marL="0" indent="0">
                  <a:spcAft>
                    <a:spcPts val="600"/>
                  </a:spcAft>
                  <a:buNone/>
                </a:pPr>
                <a14:m>
                  <m:oMathPara xmlns:m="http://schemas.openxmlformats.org/officeDocument/2006/math">
                    <m:oMathParaPr>
                      <m:jc m:val="centerGroup"/>
                    </m:oMathParaPr>
                    <m:oMath xmlns:m="http://schemas.openxmlformats.org/officeDocument/2006/math">
                      <m:r>
                        <a:rPr lang="en-US" sz="1800" b="0" i="1" smtClean="0">
                          <a:latin typeface="Cambria Math" charset="0"/>
                          <a:ea typeface="Calibri" charset="0"/>
                          <a:cs typeface="Calibri" charset="0"/>
                        </a:rPr>
                        <m:t>𝐶</m:t>
                      </m:r>
                      <m:r>
                        <a:rPr lang="en-US" sz="1800" b="0" i="1" smtClean="0">
                          <a:latin typeface="Cambria Math" charset="0"/>
                          <a:ea typeface="Calibri" charset="0"/>
                          <a:cs typeface="Calibri" charset="0"/>
                        </a:rPr>
                        <m:t>=</m:t>
                      </m:r>
                      <m:nary>
                        <m:naryPr>
                          <m:ctrlPr>
                            <a:rPr lang="is-IS" sz="1800" b="0" i="1" smtClean="0">
                              <a:latin typeface="Cambria Math" charset="0"/>
                              <a:ea typeface="Calibri" charset="0"/>
                              <a:cs typeface="Calibri" charset="0"/>
                            </a:rPr>
                          </m:ctrlPr>
                        </m:naryPr>
                        <m:sub>
                          <m:sSub>
                            <m:sSubPr>
                              <m:ctrlPr>
                                <a:rPr lang="en-US" sz="1800" i="1">
                                  <a:latin typeface="Cambria Math" charset="0"/>
                                  <a:ea typeface="Calibri" charset="0"/>
                                  <a:cs typeface="Calibri" charset="0"/>
                                </a:rPr>
                              </m:ctrlPr>
                            </m:sSubPr>
                            <m:e>
                              <m:r>
                                <a:rPr lang="en-US" sz="1800" i="1">
                                  <a:latin typeface="Cambria Math" charset="0"/>
                                  <a:ea typeface="Calibri" charset="0"/>
                                  <a:cs typeface="Calibri" charset="0"/>
                                </a:rPr>
                                <m:t>𝐸</m:t>
                              </m:r>
                            </m:e>
                            <m:sub>
                              <m:r>
                                <a:rPr lang="en-US" sz="1800" i="1">
                                  <a:latin typeface="Cambria Math" charset="0"/>
                                  <a:ea typeface="Calibri" charset="0"/>
                                  <a:cs typeface="Calibri" charset="0"/>
                                </a:rPr>
                                <m:t>𝐿</m:t>
                              </m:r>
                            </m:sub>
                          </m:sSub>
                        </m:sub>
                        <m:sup>
                          <m:sSub>
                            <m:sSubPr>
                              <m:ctrlPr>
                                <a:rPr lang="en-US" sz="1800" i="1">
                                  <a:latin typeface="Cambria Math" charset="0"/>
                                  <a:ea typeface="Calibri" charset="0"/>
                                  <a:cs typeface="Calibri" charset="0"/>
                                </a:rPr>
                              </m:ctrlPr>
                            </m:sSubPr>
                            <m:e>
                              <m:r>
                                <a:rPr lang="en-US" sz="1800" i="1">
                                  <a:latin typeface="Cambria Math" charset="0"/>
                                  <a:ea typeface="Calibri" charset="0"/>
                                  <a:cs typeface="Calibri" charset="0"/>
                                </a:rPr>
                                <m:t>𝐸</m:t>
                              </m:r>
                            </m:e>
                            <m:sub>
                              <m:r>
                                <a:rPr lang="en-US" sz="1800" i="1">
                                  <a:latin typeface="Cambria Math" charset="0"/>
                                  <a:ea typeface="Calibri" charset="0"/>
                                  <a:cs typeface="Calibri" charset="0"/>
                                </a:rPr>
                                <m:t>𝑈</m:t>
                              </m:r>
                            </m:sub>
                          </m:sSub>
                        </m:sup>
                        <m:e>
                          <m:sSub>
                            <m:sSubPr>
                              <m:ctrlPr>
                                <a:rPr lang="en-US" sz="1800" b="0" i="1" smtClean="0">
                                  <a:latin typeface="Cambria Math" charset="0"/>
                                  <a:ea typeface="Calibri" charset="0"/>
                                  <a:cs typeface="Calibri" charset="0"/>
                                </a:rPr>
                              </m:ctrlPr>
                            </m:sSubPr>
                            <m:e>
                              <m:r>
                                <a:rPr lang="en-US" sz="1800" b="0" i="1" smtClean="0">
                                  <a:latin typeface="Cambria Math" charset="0"/>
                                  <a:ea typeface="Calibri" charset="0"/>
                                  <a:cs typeface="Calibri" charset="0"/>
                                </a:rPr>
                                <m:t>𝐺</m:t>
                              </m:r>
                            </m:e>
                            <m:sub>
                              <m:r>
                                <a:rPr lang="en-US" sz="1800" b="0" i="1" smtClean="0">
                                  <a:latin typeface="Cambria Math" charset="0"/>
                                  <a:ea typeface="Calibri" charset="0"/>
                                  <a:cs typeface="Calibri" charset="0"/>
                                </a:rPr>
                                <m:t>0</m:t>
                              </m:r>
                            </m:sub>
                          </m:sSub>
                        </m:e>
                      </m:nary>
                      <m:sSub>
                        <m:sSubPr>
                          <m:ctrlPr>
                            <a:rPr lang="en-US" sz="1800" i="1">
                              <a:latin typeface="Cambria Math" charset="0"/>
                              <a:ea typeface="Calibri" charset="0"/>
                              <a:cs typeface="Calibri" charset="0"/>
                            </a:rPr>
                          </m:ctrlPr>
                        </m:sSubPr>
                        <m:e>
                          <m:r>
                            <a:rPr lang="en-US" sz="1800" i="1">
                              <a:latin typeface="Cambria Math" charset="0"/>
                              <a:ea typeface="Calibri" charset="0"/>
                              <a:cs typeface="Calibri" charset="0"/>
                            </a:rPr>
                            <m:t>𝑗</m:t>
                          </m:r>
                        </m:e>
                        <m:sub>
                          <m:r>
                            <a:rPr lang="en-US" sz="1800" i="1">
                              <a:latin typeface="Cambria Math" charset="0"/>
                              <a:ea typeface="Calibri" charset="0"/>
                              <a:cs typeface="Calibri" charset="0"/>
                            </a:rPr>
                            <m:t>0</m:t>
                          </m:r>
                        </m:sub>
                      </m:sSub>
                      <m:sSup>
                        <m:sSupPr>
                          <m:ctrlPr>
                            <a:rPr lang="en-US" sz="1800" i="1">
                              <a:latin typeface="Cambria Math" charset="0"/>
                              <a:ea typeface="Calibri" charset="0"/>
                              <a:cs typeface="Calibri" charset="0"/>
                            </a:rPr>
                          </m:ctrlPr>
                        </m:sSupPr>
                        <m:e>
                          <m:r>
                            <a:rPr lang="en-US" sz="1800" i="1">
                              <a:latin typeface="Cambria Math" charset="0"/>
                              <a:ea typeface="Calibri" charset="0"/>
                              <a:cs typeface="Calibri" charset="0"/>
                            </a:rPr>
                            <m:t>𝐸</m:t>
                          </m:r>
                        </m:e>
                        <m:sup>
                          <m:r>
                            <a:rPr lang="en-US" sz="1800" i="1">
                              <a:latin typeface="Cambria Math" charset="0"/>
                              <a:ea typeface="Calibri" charset="0"/>
                              <a:cs typeface="Calibri" charset="0"/>
                            </a:rPr>
                            <m:t>−</m:t>
                          </m:r>
                          <m:r>
                            <a:rPr lang="en-US" sz="1800" i="1">
                              <a:latin typeface="Cambria Math" charset="0"/>
                              <a:ea typeface="Calibri" charset="0"/>
                              <a:cs typeface="Calibri" charset="0"/>
                            </a:rPr>
                            <m:t>𝛾</m:t>
                          </m:r>
                        </m:sup>
                      </m:sSup>
                      <m:r>
                        <a:rPr lang="en-US" sz="1800" b="0" i="1" smtClean="0">
                          <a:latin typeface="Cambria Math" charset="0"/>
                          <a:ea typeface="Calibri" charset="0"/>
                          <a:cs typeface="Calibri" charset="0"/>
                        </a:rPr>
                        <m:t>𝑑𝐸</m:t>
                      </m:r>
                      <m:r>
                        <a:rPr lang="en-US" sz="1800" b="0" i="1" smtClean="0">
                          <a:latin typeface="Cambria Math" charset="0"/>
                          <a:ea typeface="Calibri" charset="0"/>
                          <a:cs typeface="Calibri" charset="0"/>
                        </a:rPr>
                        <m:t> =</m:t>
                      </m:r>
                      <m:sSub>
                        <m:sSubPr>
                          <m:ctrlPr>
                            <a:rPr lang="en-US" sz="1800" i="1">
                              <a:latin typeface="Cambria Math" charset="0"/>
                              <a:ea typeface="Calibri" charset="0"/>
                              <a:cs typeface="Calibri" charset="0"/>
                            </a:rPr>
                          </m:ctrlPr>
                        </m:sSubPr>
                        <m:e>
                          <m:r>
                            <a:rPr lang="en-US" sz="1800" i="1">
                              <a:latin typeface="Cambria Math" charset="0"/>
                              <a:ea typeface="Calibri" charset="0"/>
                              <a:cs typeface="Calibri" charset="0"/>
                            </a:rPr>
                            <m:t>𝐺</m:t>
                          </m:r>
                        </m:e>
                        <m:sub>
                          <m:r>
                            <a:rPr lang="en-US" sz="1800" i="1">
                              <a:latin typeface="Cambria Math" charset="0"/>
                              <a:ea typeface="Calibri" charset="0"/>
                              <a:cs typeface="Calibri" charset="0"/>
                            </a:rPr>
                            <m:t>0</m:t>
                          </m:r>
                        </m:sub>
                      </m:sSub>
                      <m:sSub>
                        <m:sSubPr>
                          <m:ctrlPr>
                            <a:rPr lang="en-US" sz="1800" i="1">
                              <a:latin typeface="Cambria Math" charset="0"/>
                              <a:ea typeface="Calibri" charset="0"/>
                              <a:cs typeface="Calibri" charset="0"/>
                            </a:rPr>
                          </m:ctrlPr>
                        </m:sSubPr>
                        <m:e>
                          <m:r>
                            <a:rPr lang="en-US" sz="1800" i="1">
                              <a:latin typeface="Cambria Math" charset="0"/>
                              <a:ea typeface="Calibri" charset="0"/>
                              <a:cs typeface="Calibri" charset="0"/>
                            </a:rPr>
                            <m:t>𝑗</m:t>
                          </m:r>
                        </m:e>
                        <m:sub>
                          <m:r>
                            <a:rPr lang="en-US" sz="1800" i="1">
                              <a:latin typeface="Cambria Math" charset="0"/>
                              <a:ea typeface="Calibri" charset="0"/>
                              <a:cs typeface="Calibri" charset="0"/>
                            </a:rPr>
                            <m:t>0</m:t>
                          </m:r>
                        </m:sub>
                      </m:sSub>
                      <m:f>
                        <m:fPr>
                          <m:ctrlPr>
                            <a:rPr lang="mr-IN" sz="1800" i="1" smtClean="0">
                              <a:latin typeface="Cambria Math" charset="0"/>
                              <a:ea typeface="Calibri" charset="0"/>
                              <a:cs typeface="Calibri" charset="0"/>
                            </a:rPr>
                          </m:ctrlPr>
                        </m:fPr>
                        <m:num>
                          <m:r>
                            <a:rPr lang="en-US" sz="1800" b="0" i="1" smtClean="0">
                              <a:latin typeface="Cambria Math" charset="0"/>
                              <a:ea typeface="Calibri" charset="0"/>
                              <a:cs typeface="Calibri" charset="0"/>
                            </a:rPr>
                            <m:t>(</m:t>
                          </m:r>
                          <m:sSubSup>
                            <m:sSubSupPr>
                              <m:ctrlPr>
                                <a:rPr lang="en-US" sz="1800" b="0" i="1" smtClean="0">
                                  <a:latin typeface="Cambria Math" charset="0"/>
                                  <a:ea typeface="Calibri" charset="0"/>
                                  <a:cs typeface="Calibri" charset="0"/>
                                </a:rPr>
                              </m:ctrlPr>
                            </m:sSubSupPr>
                            <m:e>
                              <m:r>
                                <a:rPr lang="en-US" sz="1800" b="0" i="1" smtClean="0">
                                  <a:latin typeface="Cambria Math" charset="0"/>
                                  <a:ea typeface="Calibri" charset="0"/>
                                  <a:cs typeface="Calibri" charset="0"/>
                                </a:rPr>
                                <m:t>𝐸</m:t>
                              </m:r>
                            </m:e>
                            <m:sub>
                              <m:r>
                                <a:rPr lang="en-US" sz="1800" b="0" i="1" smtClean="0">
                                  <a:latin typeface="Cambria Math" charset="0"/>
                                  <a:ea typeface="Calibri" charset="0"/>
                                  <a:cs typeface="Calibri" charset="0"/>
                                </a:rPr>
                                <m:t>𝑈</m:t>
                              </m:r>
                            </m:sub>
                            <m:sup>
                              <m:r>
                                <a:rPr lang="en-US" sz="1800" b="0" i="1" smtClean="0">
                                  <a:latin typeface="Cambria Math" charset="0"/>
                                  <a:ea typeface="Calibri" charset="0"/>
                                  <a:cs typeface="Calibri" charset="0"/>
                                </a:rPr>
                                <m:t>1−</m:t>
                              </m:r>
                              <m:r>
                                <a:rPr lang="en-US" sz="1800" b="0" i="1" smtClean="0">
                                  <a:latin typeface="Cambria Math" charset="0"/>
                                  <a:ea typeface="Calibri" charset="0"/>
                                  <a:cs typeface="Calibri" charset="0"/>
                                </a:rPr>
                                <m:t>𝛾</m:t>
                              </m:r>
                            </m:sup>
                          </m:sSubSup>
                          <m:r>
                            <a:rPr lang="en-US" sz="1800" b="0" i="1" smtClean="0">
                              <a:latin typeface="Cambria Math" charset="0"/>
                              <a:ea typeface="Calibri" charset="0"/>
                              <a:cs typeface="Calibri" charset="0"/>
                            </a:rPr>
                            <m:t>−</m:t>
                          </m:r>
                          <m:sSubSup>
                            <m:sSubSupPr>
                              <m:ctrlPr>
                                <a:rPr lang="en-US" sz="1800" b="0" i="1" smtClean="0">
                                  <a:latin typeface="Cambria Math" charset="0"/>
                                  <a:ea typeface="Calibri" charset="0"/>
                                  <a:cs typeface="Calibri" charset="0"/>
                                </a:rPr>
                              </m:ctrlPr>
                            </m:sSubSupPr>
                            <m:e>
                              <m:r>
                                <a:rPr lang="en-US" sz="1800" b="0" i="1" smtClean="0">
                                  <a:latin typeface="Cambria Math" charset="0"/>
                                  <a:ea typeface="Calibri" charset="0"/>
                                  <a:cs typeface="Calibri" charset="0"/>
                                </a:rPr>
                                <m:t>𝐸</m:t>
                              </m:r>
                            </m:e>
                            <m:sub>
                              <m:r>
                                <a:rPr lang="en-US" sz="1800" b="0" i="1" smtClean="0">
                                  <a:latin typeface="Cambria Math" charset="0"/>
                                  <a:ea typeface="Calibri" charset="0"/>
                                  <a:cs typeface="Calibri" charset="0"/>
                                </a:rPr>
                                <m:t>𝐿</m:t>
                              </m:r>
                            </m:sub>
                            <m:sup>
                              <m:r>
                                <a:rPr lang="en-US" sz="1800" b="0" i="1" smtClean="0">
                                  <a:latin typeface="Cambria Math" charset="0"/>
                                  <a:ea typeface="Calibri" charset="0"/>
                                  <a:cs typeface="Calibri" charset="0"/>
                                </a:rPr>
                                <m:t>1−</m:t>
                              </m:r>
                              <m:r>
                                <a:rPr lang="en-US" sz="1800" b="0" i="1" smtClean="0">
                                  <a:latin typeface="Cambria Math" charset="0"/>
                                  <a:ea typeface="Calibri" charset="0"/>
                                  <a:cs typeface="Calibri" charset="0"/>
                                </a:rPr>
                                <m:t>𝛾</m:t>
                              </m:r>
                            </m:sup>
                          </m:sSubSup>
                          <m:r>
                            <a:rPr lang="en-US" sz="1800" b="0" i="1" smtClean="0">
                              <a:latin typeface="Cambria Math" charset="0"/>
                              <a:ea typeface="Calibri" charset="0"/>
                              <a:cs typeface="Calibri" charset="0"/>
                            </a:rPr>
                            <m:t>)</m:t>
                          </m:r>
                        </m:num>
                        <m:den>
                          <m:r>
                            <a:rPr lang="en-US" sz="1800" b="0" i="1" smtClean="0">
                              <a:latin typeface="Cambria Math" charset="0"/>
                              <a:ea typeface="Calibri" charset="0"/>
                              <a:cs typeface="Calibri" charset="0"/>
                            </a:rPr>
                            <m:t>1−</m:t>
                          </m:r>
                          <m:r>
                            <a:rPr lang="en-US" sz="1800" b="0" i="1" smtClean="0">
                              <a:latin typeface="Cambria Math" charset="0"/>
                              <a:ea typeface="Calibri" charset="0"/>
                              <a:cs typeface="Calibri" charset="0"/>
                            </a:rPr>
                            <m:t>𝛾</m:t>
                          </m:r>
                        </m:den>
                      </m:f>
                    </m:oMath>
                  </m:oMathPara>
                </a14:m>
                <a:endParaRPr lang="en-US" sz="1800" smtClean="0">
                  <a:latin typeface="Calibri" charset="0"/>
                  <a:ea typeface="Calibri" charset="0"/>
                  <a:cs typeface="Calibri" charset="0"/>
                </a:endParaRPr>
              </a:p>
              <a:p>
                <a:pPr marL="0" indent="0">
                  <a:spcAft>
                    <a:spcPts val="600"/>
                  </a:spcAft>
                  <a:buNone/>
                </a:pPr>
                <a:r>
                  <a:rPr lang="en-US" sz="1800" smtClean="0">
                    <a:latin typeface="Calibri" charset="0"/>
                    <a:ea typeface="Calibri" charset="0"/>
                    <a:cs typeface="Calibri" charset="0"/>
                  </a:rPr>
                  <a:t>A temperature and spectrum dependent correction is used to determine the counts expected in the fixed/calibrated channel (at 25</a:t>
                </a:r>
                <a:r>
                  <a:rPr lang="en-US" sz="1800" baseline="30000" smtClean="0">
                    <a:latin typeface="Calibri" charset="0"/>
                    <a:ea typeface="Calibri" charset="0"/>
                    <a:cs typeface="Calibri" charset="0"/>
                  </a:rPr>
                  <a:t>o</a:t>
                </a:r>
                <a:r>
                  <a:rPr lang="en-US" sz="1800" smtClean="0">
                    <a:latin typeface="Calibri" charset="0"/>
                    <a:ea typeface="Calibri" charset="0"/>
                    <a:cs typeface="Calibri" charset="0"/>
                  </a:rPr>
                  <a:t>C), given counts from temp. dep. </a:t>
                </a:r>
                <a:r>
                  <a:rPr lang="en-US" sz="1800">
                    <a:latin typeface="Calibri" charset="0"/>
                    <a:ea typeface="Calibri" charset="0"/>
                    <a:cs typeface="Calibri" charset="0"/>
                  </a:rPr>
                  <a:t>c</a:t>
                </a:r>
                <a:r>
                  <a:rPr lang="en-US" sz="1800" smtClean="0">
                    <a:latin typeface="Calibri" charset="0"/>
                    <a:ea typeface="Calibri" charset="0"/>
                    <a:cs typeface="Calibri" charset="0"/>
                  </a:rPr>
                  <a:t>han.</a:t>
                </a:r>
              </a:p>
              <a:p>
                <a:pPr marL="0" indent="0" algn="ctr">
                  <a:spcAft>
                    <a:spcPts val="600"/>
                  </a:spcAft>
                  <a:buNone/>
                </a:pPr>
                <a14:m>
                  <m:oMathPara xmlns:m="http://schemas.openxmlformats.org/officeDocument/2006/math">
                    <m:oMathParaPr>
                      <m:jc m:val="centerGroup"/>
                    </m:oMathParaPr>
                    <m:oMath xmlns:m="http://schemas.openxmlformats.org/officeDocument/2006/math">
                      <m:sSub>
                        <m:sSubPr>
                          <m:ctrlPr>
                            <a:rPr lang="en-US" sz="1800" i="1">
                              <a:latin typeface="Cambria Math" charset="0"/>
                              <a:ea typeface="Calibri" charset="0"/>
                              <a:cs typeface="Calibri" charset="0"/>
                            </a:rPr>
                          </m:ctrlPr>
                        </m:sSubPr>
                        <m:e>
                          <m:r>
                            <a:rPr lang="en-US" sz="1800" i="1">
                              <a:latin typeface="Cambria Math" charset="0"/>
                              <a:ea typeface="Calibri" charset="0"/>
                              <a:cs typeface="Calibri" charset="0"/>
                            </a:rPr>
                            <m:t>𝐶</m:t>
                          </m:r>
                        </m:e>
                        <m:sub>
                          <m:r>
                            <a:rPr lang="en-US" sz="1800" i="1">
                              <a:latin typeface="Cambria Math" charset="0"/>
                              <a:ea typeface="Calibri" charset="0"/>
                              <a:cs typeface="Calibri" charset="0"/>
                            </a:rPr>
                            <m:t>𝑓𝑖𝑥𝑒𝑑</m:t>
                          </m:r>
                        </m:sub>
                      </m:sSub>
                      <m:r>
                        <a:rPr lang="en-US" sz="1800" i="1">
                          <a:latin typeface="Cambria Math" charset="0"/>
                          <a:ea typeface="Calibri" charset="0"/>
                          <a:cs typeface="Calibri" charset="0"/>
                        </a:rPr>
                        <m:t>=</m:t>
                      </m:r>
                      <m:r>
                        <a:rPr lang="en-US" sz="1800" i="1">
                          <a:latin typeface="Cambria Math" charset="0"/>
                          <a:ea typeface="Calibri" charset="0"/>
                          <a:cs typeface="Calibri" charset="0"/>
                        </a:rPr>
                        <m:t>𝑋</m:t>
                      </m:r>
                      <m:r>
                        <a:rPr lang="en-US" sz="1800" i="1">
                          <a:latin typeface="Cambria Math" charset="0"/>
                          <a:ea typeface="Calibri" charset="0"/>
                          <a:cs typeface="Calibri" charset="0"/>
                        </a:rPr>
                        <m:t>∗</m:t>
                      </m:r>
                      <m:r>
                        <a:rPr lang="en-US" sz="1800" i="1">
                          <a:latin typeface="Cambria Math" charset="0"/>
                          <a:ea typeface="Calibri" charset="0"/>
                          <a:cs typeface="Calibri" charset="0"/>
                        </a:rPr>
                        <m:t>𝐶</m:t>
                      </m:r>
                      <m:d>
                        <m:dPr>
                          <m:ctrlPr>
                            <a:rPr lang="en-US" sz="1800" i="1">
                              <a:latin typeface="Cambria Math" charset="0"/>
                              <a:ea typeface="Calibri" charset="0"/>
                              <a:cs typeface="Calibri" charset="0"/>
                            </a:rPr>
                          </m:ctrlPr>
                        </m:dPr>
                        <m:e>
                          <m:r>
                            <a:rPr lang="en-US" sz="1800" i="1">
                              <a:latin typeface="Cambria Math" charset="0"/>
                              <a:ea typeface="Calibri" charset="0"/>
                              <a:cs typeface="Calibri" charset="0"/>
                            </a:rPr>
                            <m:t>𝑡</m:t>
                          </m:r>
                        </m:e>
                      </m:d>
                      <m:r>
                        <a:rPr lang="en-US" sz="1800" b="0" i="1" smtClean="0">
                          <a:latin typeface="Cambria Math" charset="0"/>
                          <a:ea typeface="Calibri" charset="0"/>
                          <a:cs typeface="Calibri" charset="0"/>
                        </a:rPr>
                        <m:t>, </m:t>
                      </m:r>
                    </m:oMath>
                  </m:oMathPara>
                </a14:m>
                <a:endParaRPr lang="en-US" sz="1800" b="0" smtClean="0">
                  <a:latin typeface="Calibri" charset="0"/>
                  <a:ea typeface="Calibri" charset="0"/>
                  <a:cs typeface="Calibri" charset="0"/>
                </a:endParaRPr>
              </a:p>
              <a:p>
                <a:pPr marL="0" indent="0" algn="ctr">
                  <a:spcAft>
                    <a:spcPts val="600"/>
                  </a:spcAft>
                  <a:buNone/>
                </a:pPr>
                <a:r>
                  <a:rPr lang="en-US" sz="1800" smtClean="0">
                    <a:latin typeface="Calibri" charset="0"/>
                    <a:ea typeface="Calibri" charset="0"/>
                    <a:cs typeface="Calibri" charset="0"/>
                  </a:rPr>
                  <a:t>where  </a:t>
                </a:r>
                <a14:m>
                  <m:oMath xmlns:m="http://schemas.openxmlformats.org/officeDocument/2006/math">
                    <m:r>
                      <a:rPr lang="en-US" sz="1800" i="1">
                        <a:latin typeface="Cambria Math" charset="0"/>
                        <a:ea typeface="Calibri" charset="0"/>
                        <a:cs typeface="Calibri" charset="0"/>
                      </a:rPr>
                      <m:t>𝑋</m:t>
                    </m:r>
                    <m:r>
                      <a:rPr lang="en-US" sz="1800" i="1">
                        <a:latin typeface="Cambria Math" charset="0"/>
                        <a:ea typeface="Calibri" charset="0"/>
                        <a:cs typeface="Calibri" charset="0"/>
                      </a:rPr>
                      <m:t>=</m:t>
                    </m:r>
                    <m:f>
                      <m:fPr>
                        <m:ctrlPr>
                          <a:rPr lang="mr-IN" sz="1800" i="1">
                            <a:latin typeface="Cambria Math" charset="0"/>
                            <a:ea typeface="Calibri" charset="0"/>
                            <a:cs typeface="Calibri" charset="0"/>
                          </a:rPr>
                        </m:ctrlPr>
                      </m:fPr>
                      <m:num>
                        <m:sSub>
                          <m:sSubPr>
                            <m:ctrlPr>
                              <a:rPr lang="en-US" sz="1800" i="1">
                                <a:latin typeface="Cambria Math" charset="0"/>
                                <a:ea typeface="Calibri" charset="0"/>
                                <a:cs typeface="Calibri" charset="0"/>
                              </a:rPr>
                            </m:ctrlPr>
                          </m:sSubPr>
                          <m:e>
                            <m:r>
                              <a:rPr lang="en-US" sz="1800" i="1">
                                <a:latin typeface="Cambria Math" charset="0"/>
                                <a:ea typeface="Calibri" charset="0"/>
                                <a:cs typeface="Calibri" charset="0"/>
                              </a:rPr>
                              <m:t>𝐺</m:t>
                            </m:r>
                          </m:e>
                          <m:sub>
                            <m:r>
                              <a:rPr lang="en-US" sz="1800" i="1">
                                <a:latin typeface="Cambria Math" charset="0"/>
                                <a:ea typeface="Calibri" charset="0"/>
                                <a:cs typeface="Calibri" charset="0"/>
                              </a:rPr>
                              <m:t>0</m:t>
                            </m:r>
                          </m:sub>
                        </m:sSub>
                        <m:r>
                          <a:rPr lang="en-US" sz="1800" i="1">
                            <a:latin typeface="Cambria Math" charset="0"/>
                            <a:ea typeface="Calibri" charset="0"/>
                            <a:cs typeface="Calibri" charset="0"/>
                          </a:rPr>
                          <m:t>(</m:t>
                        </m:r>
                        <m:r>
                          <a:rPr lang="en-US" sz="1800" i="1">
                            <a:latin typeface="Cambria Math" charset="0"/>
                            <a:ea typeface="Calibri" charset="0"/>
                            <a:cs typeface="Calibri" charset="0"/>
                          </a:rPr>
                          <m:t>𝑡</m:t>
                        </m:r>
                        <m:r>
                          <a:rPr lang="en-US" sz="1800" i="1">
                            <a:latin typeface="Cambria Math" charset="0"/>
                            <a:ea typeface="Calibri" charset="0"/>
                            <a:cs typeface="Calibri" charset="0"/>
                          </a:rPr>
                          <m:t>=</m:t>
                        </m:r>
                        <m:sSup>
                          <m:sSupPr>
                            <m:ctrlPr>
                              <a:rPr lang="en-US" sz="1800" i="1">
                                <a:latin typeface="Cambria Math" charset="0"/>
                                <a:ea typeface="Calibri" charset="0"/>
                                <a:cs typeface="Calibri" charset="0"/>
                              </a:rPr>
                            </m:ctrlPr>
                          </m:sSupPr>
                          <m:e>
                            <m:r>
                              <a:rPr lang="en-US" sz="1800" i="1">
                                <a:latin typeface="Cambria Math" charset="0"/>
                                <a:ea typeface="Calibri" charset="0"/>
                                <a:cs typeface="Calibri" charset="0"/>
                              </a:rPr>
                              <m:t>25</m:t>
                            </m:r>
                          </m:e>
                          <m:sup>
                            <m:r>
                              <a:rPr lang="en-US" sz="1800" i="1">
                                <a:latin typeface="Cambria Math" charset="0"/>
                                <a:ea typeface="Calibri" charset="0"/>
                                <a:cs typeface="Calibri" charset="0"/>
                              </a:rPr>
                              <m:t>𝑜</m:t>
                            </m:r>
                          </m:sup>
                        </m:sSup>
                        <m:r>
                          <a:rPr lang="en-US" sz="1800" i="1">
                            <a:latin typeface="Cambria Math" charset="0"/>
                            <a:ea typeface="Calibri" charset="0"/>
                            <a:cs typeface="Calibri" charset="0"/>
                          </a:rPr>
                          <m:t>𝐶</m:t>
                        </m:r>
                        <m:r>
                          <a:rPr lang="en-US" sz="1800" i="1">
                            <a:latin typeface="Cambria Math" charset="0"/>
                            <a:ea typeface="Calibri" charset="0"/>
                            <a:cs typeface="Calibri" charset="0"/>
                          </a:rPr>
                          <m:t>)[</m:t>
                        </m:r>
                        <m:sSubSup>
                          <m:sSubSupPr>
                            <m:ctrlPr>
                              <a:rPr lang="en-US" sz="1800" i="1">
                                <a:latin typeface="Cambria Math" charset="0"/>
                                <a:ea typeface="Calibri" charset="0"/>
                                <a:cs typeface="Calibri" charset="0"/>
                              </a:rPr>
                            </m:ctrlPr>
                          </m:sSubSupPr>
                          <m:e>
                            <m:r>
                              <a:rPr lang="en-US" sz="1800" i="1">
                                <a:latin typeface="Cambria Math" charset="0"/>
                                <a:ea typeface="Calibri" charset="0"/>
                                <a:cs typeface="Calibri" charset="0"/>
                              </a:rPr>
                              <m:t>𝐸</m:t>
                            </m:r>
                          </m:e>
                          <m:sub>
                            <m:r>
                              <a:rPr lang="en-US" sz="1800" i="1">
                                <a:latin typeface="Cambria Math" charset="0"/>
                                <a:ea typeface="Calibri" charset="0"/>
                                <a:cs typeface="Calibri" charset="0"/>
                              </a:rPr>
                              <m:t>𝑈</m:t>
                            </m:r>
                          </m:sub>
                          <m:sup>
                            <m:r>
                              <a:rPr lang="en-US" sz="1800" i="1">
                                <a:latin typeface="Cambria Math" charset="0"/>
                                <a:ea typeface="Calibri" charset="0"/>
                                <a:cs typeface="Calibri" charset="0"/>
                              </a:rPr>
                              <m:t>1−</m:t>
                            </m:r>
                            <m:r>
                              <a:rPr lang="en-US" sz="1800" i="1">
                                <a:latin typeface="Cambria Math" charset="0"/>
                                <a:ea typeface="Calibri" charset="0"/>
                                <a:cs typeface="Calibri" charset="0"/>
                              </a:rPr>
                              <m:t>𝛾</m:t>
                            </m:r>
                          </m:sup>
                        </m:sSubSup>
                        <m:r>
                          <a:rPr lang="en-US" sz="1800" i="1">
                            <a:latin typeface="Cambria Math" charset="0"/>
                            <a:ea typeface="Calibri" charset="0"/>
                            <a:cs typeface="Calibri" charset="0"/>
                          </a:rPr>
                          <m:t>(</m:t>
                        </m:r>
                        <m:r>
                          <a:rPr lang="en-US" sz="1800" i="1">
                            <a:latin typeface="Cambria Math" charset="0"/>
                            <a:ea typeface="Calibri" charset="0"/>
                            <a:cs typeface="Calibri" charset="0"/>
                          </a:rPr>
                          <m:t>𝑡</m:t>
                        </m:r>
                        <m:r>
                          <a:rPr lang="en-US" sz="1800" i="1">
                            <a:latin typeface="Cambria Math" charset="0"/>
                            <a:ea typeface="Calibri" charset="0"/>
                            <a:cs typeface="Calibri" charset="0"/>
                          </a:rPr>
                          <m:t>=</m:t>
                        </m:r>
                        <m:sSup>
                          <m:sSupPr>
                            <m:ctrlPr>
                              <a:rPr lang="en-US" sz="1800" i="1">
                                <a:latin typeface="Cambria Math" charset="0"/>
                                <a:ea typeface="Calibri" charset="0"/>
                                <a:cs typeface="Calibri" charset="0"/>
                              </a:rPr>
                            </m:ctrlPr>
                          </m:sSupPr>
                          <m:e>
                            <m:r>
                              <a:rPr lang="en-US" sz="1800" i="1">
                                <a:latin typeface="Cambria Math" charset="0"/>
                                <a:ea typeface="Calibri" charset="0"/>
                                <a:cs typeface="Calibri" charset="0"/>
                              </a:rPr>
                              <m:t>25</m:t>
                            </m:r>
                          </m:e>
                          <m:sup>
                            <m:r>
                              <a:rPr lang="en-US" sz="1800" i="1">
                                <a:latin typeface="Cambria Math" charset="0"/>
                                <a:ea typeface="Calibri" charset="0"/>
                                <a:cs typeface="Calibri" charset="0"/>
                              </a:rPr>
                              <m:t>𝑜</m:t>
                            </m:r>
                          </m:sup>
                        </m:sSup>
                        <m:r>
                          <a:rPr lang="en-US" sz="1800" i="1">
                            <a:latin typeface="Cambria Math" charset="0"/>
                            <a:ea typeface="Calibri" charset="0"/>
                            <a:cs typeface="Calibri" charset="0"/>
                          </a:rPr>
                          <m:t>𝐶</m:t>
                        </m:r>
                        <m:r>
                          <a:rPr lang="en-US" sz="1800" i="1">
                            <a:latin typeface="Cambria Math" charset="0"/>
                            <a:ea typeface="Calibri" charset="0"/>
                            <a:cs typeface="Calibri" charset="0"/>
                          </a:rPr>
                          <m:t>)−</m:t>
                        </m:r>
                        <m:sSubSup>
                          <m:sSubSupPr>
                            <m:ctrlPr>
                              <a:rPr lang="en-US" sz="1800" i="1">
                                <a:latin typeface="Cambria Math" charset="0"/>
                                <a:ea typeface="Calibri" charset="0"/>
                                <a:cs typeface="Calibri" charset="0"/>
                              </a:rPr>
                            </m:ctrlPr>
                          </m:sSubSupPr>
                          <m:e>
                            <m:r>
                              <a:rPr lang="en-US" sz="1800" i="1">
                                <a:latin typeface="Cambria Math" charset="0"/>
                                <a:ea typeface="Calibri" charset="0"/>
                                <a:cs typeface="Calibri" charset="0"/>
                              </a:rPr>
                              <m:t>𝐸</m:t>
                            </m:r>
                          </m:e>
                          <m:sub>
                            <m:r>
                              <a:rPr lang="en-US" sz="1800" i="1">
                                <a:latin typeface="Cambria Math" charset="0"/>
                                <a:ea typeface="Calibri" charset="0"/>
                                <a:cs typeface="Calibri" charset="0"/>
                              </a:rPr>
                              <m:t>𝐿</m:t>
                            </m:r>
                          </m:sub>
                          <m:sup>
                            <m:r>
                              <a:rPr lang="en-US" sz="1800" i="1">
                                <a:latin typeface="Cambria Math" charset="0"/>
                                <a:ea typeface="Calibri" charset="0"/>
                                <a:cs typeface="Calibri" charset="0"/>
                              </a:rPr>
                              <m:t>1−</m:t>
                            </m:r>
                            <m:r>
                              <a:rPr lang="en-US" sz="1800" i="1">
                                <a:latin typeface="Cambria Math" charset="0"/>
                                <a:ea typeface="Calibri" charset="0"/>
                                <a:cs typeface="Calibri" charset="0"/>
                              </a:rPr>
                              <m:t>𝛾</m:t>
                            </m:r>
                          </m:sup>
                        </m:sSubSup>
                        <m:r>
                          <a:rPr lang="en-US" sz="1800" i="1">
                            <a:latin typeface="Cambria Math" charset="0"/>
                            <a:ea typeface="Calibri" charset="0"/>
                            <a:cs typeface="Calibri" charset="0"/>
                          </a:rPr>
                          <m:t>(</m:t>
                        </m:r>
                        <m:r>
                          <a:rPr lang="en-US" sz="1800" i="1">
                            <a:latin typeface="Cambria Math" charset="0"/>
                            <a:ea typeface="Calibri" charset="0"/>
                            <a:cs typeface="Calibri" charset="0"/>
                          </a:rPr>
                          <m:t>𝑡</m:t>
                        </m:r>
                        <m:r>
                          <a:rPr lang="en-US" sz="1800" i="1">
                            <a:latin typeface="Cambria Math" charset="0"/>
                            <a:ea typeface="Calibri" charset="0"/>
                            <a:cs typeface="Calibri" charset="0"/>
                          </a:rPr>
                          <m:t>=</m:t>
                        </m:r>
                        <m:sSup>
                          <m:sSupPr>
                            <m:ctrlPr>
                              <a:rPr lang="en-US" sz="1800" i="1">
                                <a:latin typeface="Cambria Math" charset="0"/>
                                <a:ea typeface="Calibri" charset="0"/>
                                <a:cs typeface="Calibri" charset="0"/>
                              </a:rPr>
                            </m:ctrlPr>
                          </m:sSupPr>
                          <m:e>
                            <m:r>
                              <a:rPr lang="en-US" sz="1800" i="1">
                                <a:latin typeface="Cambria Math" charset="0"/>
                                <a:ea typeface="Calibri" charset="0"/>
                                <a:cs typeface="Calibri" charset="0"/>
                              </a:rPr>
                              <m:t>25</m:t>
                            </m:r>
                          </m:e>
                          <m:sup>
                            <m:r>
                              <a:rPr lang="en-US" sz="1800" i="1">
                                <a:latin typeface="Cambria Math" charset="0"/>
                                <a:ea typeface="Calibri" charset="0"/>
                                <a:cs typeface="Calibri" charset="0"/>
                              </a:rPr>
                              <m:t>𝑜</m:t>
                            </m:r>
                          </m:sup>
                        </m:sSup>
                        <m:r>
                          <a:rPr lang="en-US" sz="1800" i="1">
                            <a:latin typeface="Cambria Math" charset="0"/>
                            <a:ea typeface="Calibri" charset="0"/>
                            <a:cs typeface="Calibri" charset="0"/>
                          </a:rPr>
                          <m:t>𝐶</m:t>
                        </m:r>
                        <m:r>
                          <a:rPr lang="en-US" sz="1800" i="1">
                            <a:latin typeface="Cambria Math" charset="0"/>
                            <a:ea typeface="Calibri" charset="0"/>
                            <a:cs typeface="Calibri" charset="0"/>
                          </a:rPr>
                          <m:t>)]</m:t>
                        </m:r>
                      </m:num>
                      <m:den>
                        <m:sSub>
                          <m:sSubPr>
                            <m:ctrlPr>
                              <a:rPr lang="en-US" sz="1800" i="1">
                                <a:latin typeface="Cambria Math" charset="0"/>
                                <a:ea typeface="Calibri" charset="0"/>
                                <a:cs typeface="Calibri" charset="0"/>
                              </a:rPr>
                            </m:ctrlPr>
                          </m:sSubPr>
                          <m:e>
                            <m:r>
                              <a:rPr lang="en-US" sz="1800" i="1">
                                <a:latin typeface="Cambria Math" charset="0"/>
                                <a:ea typeface="Calibri" charset="0"/>
                                <a:cs typeface="Calibri" charset="0"/>
                              </a:rPr>
                              <m:t>𝐺</m:t>
                            </m:r>
                          </m:e>
                          <m:sub>
                            <m:r>
                              <a:rPr lang="en-US" sz="1800" i="1">
                                <a:latin typeface="Cambria Math" charset="0"/>
                                <a:ea typeface="Calibri" charset="0"/>
                                <a:cs typeface="Calibri" charset="0"/>
                              </a:rPr>
                              <m:t>0</m:t>
                            </m:r>
                          </m:sub>
                        </m:sSub>
                        <m:d>
                          <m:dPr>
                            <m:ctrlPr>
                              <a:rPr lang="en-US" sz="1800" i="1">
                                <a:latin typeface="Cambria Math" charset="0"/>
                                <a:ea typeface="Calibri" charset="0"/>
                                <a:cs typeface="Calibri" charset="0"/>
                              </a:rPr>
                            </m:ctrlPr>
                          </m:dPr>
                          <m:e>
                            <m:r>
                              <a:rPr lang="en-US" sz="1800" i="1">
                                <a:latin typeface="Cambria Math" charset="0"/>
                                <a:ea typeface="Calibri" charset="0"/>
                                <a:cs typeface="Calibri" charset="0"/>
                              </a:rPr>
                              <m:t>𝑡</m:t>
                            </m:r>
                          </m:e>
                        </m:d>
                        <m:r>
                          <a:rPr lang="en-US" sz="1800" i="1">
                            <a:latin typeface="Cambria Math" charset="0"/>
                            <a:ea typeface="Calibri" charset="0"/>
                            <a:cs typeface="Calibri" charset="0"/>
                          </a:rPr>
                          <m:t>[</m:t>
                        </m:r>
                        <m:sSubSup>
                          <m:sSubSupPr>
                            <m:ctrlPr>
                              <a:rPr lang="en-US" sz="1800" i="1">
                                <a:latin typeface="Cambria Math" charset="0"/>
                                <a:ea typeface="Calibri" charset="0"/>
                                <a:cs typeface="Calibri" charset="0"/>
                              </a:rPr>
                            </m:ctrlPr>
                          </m:sSubSupPr>
                          <m:e>
                            <m:r>
                              <a:rPr lang="en-US" sz="1800" i="1">
                                <a:latin typeface="Cambria Math" charset="0"/>
                                <a:ea typeface="Calibri" charset="0"/>
                                <a:cs typeface="Calibri" charset="0"/>
                              </a:rPr>
                              <m:t>𝐸</m:t>
                            </m:r>
                            <m:d>
                              <m:dPr>
                                <m:ctrlPr>
                                  <a:rPr lang="en-US" sz="1800" i="1">
                                    <a:latin typeface="Cambria Math" charset="0"/>
                                    <a:ea typeface="Calibri" charset="0"/>
                                    <a:cs typeface="Calibri" charset="0"/>
                                  </a:rPr>
                                </m:ctrlPr>
                              </m:dPr>
                              <m:e>
                                <m:r>
                                  <a:rPr lang="en-US" sz="1800" i="1">
                                    <a:latin typeface="Cambria Math" charset="0"/>
                                    <a:ea typeface="Calibri" charset="0"/>
                                    <a:cs typeface="Calibri" charset="0"/>
                                  </a:rPr>
                                  <m:t>𝑡</m:t>
                                </m:r>
                              </m:e>
                            </m:d>
                          </m:e>
                          <m:sub>
                            <m:r>
                              <a:rPr lang="en-US" sz="1800" i="1">
                                <a:latin typeface="Cambria Math" charset="0"/>
                                <a:ea typeface="Calibri" charset="0"/>
                                <a:cs typeface="Calibri" charset="0"/>
                              </a:rPr>
                              <m:t>𝑈</m:t>
                            </m:r>
                          </m:sub>
                          <m:sup>
                            <m:r>
                              <a:rPr lang="en-US" sz="1800" i="1">
                                <a:latin typeface="Cambria Math" charset="0"/>
                                <a:ea typeface="Calibri" charset="0"/>
                                <a:cs typeface="Calibri" charset="0"/>
                              </a:rPr>
                              <m:t>1−</m:t>
                            </m:r>
                            <m:r>
                              <a:rPr lang="en-US" sz="1800" i="1">
                                <a:latin typeface="Cambria Math" charset="0"/>
                                <a:ea typeface="Calibri" charset="0"/>
                                <a:cs typeface="Calibri" charset="0"/>
                              </a:rPr>
                              <m:t>𝛾</m:t>
                            </m:r>
                          </m:sup>
                        </m:sSubSup>
                        <m:r>
                          <a:rPr lang="en-US" sz="1800" i="1">
                            <a:latin typeface="Cambria Math" charset="0"/>
                            <a:ea typeface="Calibri" charset="0"/>
                            <a:cs typeface="Calibri" charset="0"/>
                          </a:rPr>
                          <m:t>−</m:t>
                        </m:r>
                        <m:sSubSup>
                          <m:sSubSupPr>
                            <m:ctrlPr>
                              <a:rPr lang="en-US" sz="1800" i="1">
                                <a:latin typeface="Cambria Math" charset="0"/>
                                <a:ea typeface="Calibri" charset="0"/>
                                <a:cs typeface="Calibri" charset="0"/>
                              </a:rPr>
                            </m:ctrlPr>
                          </m:sSubSupPr>
                          <m:e>
                            <m:r>
                              <a:rPr lang="en-US" sz="1800" i="1">
                                <a:latin typeface="Cambria Math" charset="0"/>
                                <a:ea typeface="Calibri" charset="0"/>
                                <a:cs typeface="Calibri" charset="0"/>
                              </a:rPr>
                              <m:t>𝐸</m:t>
                            </m:r>
                            <m:d>
                              <m:dPr>
                                <m:ctrlPr>
                                  <a:rPr lang="en-US" sz="1800" i="1">
                                    <a:latin typeface="Cambria Math" charset="0"/>
                                    <a:ea typeface="Calibri" charset="0"/>
                                    <a:cs typeface="Calibri" charset="0"/>
                                  </a:rPr>
                                </m:ctrlPr>
                              </m:dPr>
                              <m:e>
                                <m:r>
                                  <a:rPr lang="en-US" sz="1800" i="1">
                                    <a:latin typeface="Cambria Math" charset="0"/>
                                    <a:ea typeface="Calibri" charset="0"/>
                                    <a:cs typeface="Calibri" charset="0"/>
                                  </a:rPr>
                                  <m:t>𝑡</m:t>
                                </m:r>
                              </m:e>
                            </m:d>
                          </m:e>
                          <m:sub>
                            <m:r>
                              <a:rPr lang="en-US" sz="1800" i="1">
                                <a:latin typeface="Cambria Math" charset="0"/>
                                <a:ea typeface="Calibri" charset="0"/>
                                <a:cs typeface="Calibri" charset="0"/>
                              </a:rPr>
                              <m:t>𝐿</m:t>
                            </m:r>
                          </m:sub>
                          <m:sup>
                            <m:r>
                              <a:rPr lang="en-US" sz="1800" i="1">
                                <a:latin typeface="Cambria Math" charset="0"/>
                                <a:ea typeface="Calibri" charset="0"/>
                                <a:cs typeface="Calibri" charset="0"/>
                              </a:rPr>
                              <m:t>1−</m:t>
                            </m:r>
                            <m:r>
                              <a:rPr lang="en-US" sz="1800" i="1">
                                <a:latin typeface="Cambria Math" charset="0"/>
                                <a:ea typeface="Calibri" charset="0"/>
                                <a:cs typeface="Calibri" charset="0"/>
                              </a:rPr>
                              <m:t>𝛾</m:t>
                            </m:r>
                          </m:sup>
                        </m:sSubSup>
                        <m:r>
                          <a:rPr lang="en-US" sz="1800" i="1">
                            <a:latin typeface="Cambria Math" charset="0"/>
                            <a:ea typeface="Calibri" charset="0"/>
                            <a:cs typeface="Calibri" charset="0"/>
                          </a:rPr>
                          <m:t>]</m:t>
                        </m:r>
                      </m:den>
                    </m:f>
                  </m:oMath>
                </a14:m>
                <a:endParaRPr lang="en-US" sz="1800">
                  <a:latin typeface="Calibri" charset="0"/>
                  <a:ea typeface="Calibri" charset="0"/>
                  <a:cs typeface="Calibri" charset="0"/>
                </a:endParaRPr>
              </a:p>
              <a:p>
                <a:pPr marL="0" indent="0">
                  <a:spcAft>
                    <a:spcPts val="600"/>
                  </a:spcAft>
                  <a:buNone/>
                </a:pPr>
                <a:endParaRPr lang="en-US" sz="1800">
                  <a:latin typeface="Calibri" charset="0"/>
                  <a:ea typeface="Calibri" charset="0"/>
                  <a:cs typeface="Calibri"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5410200"/>
              </a:xfrm>
              <a:blipFill rotWithShape="0">
                <a:blip r:embed="rId3"/>
                <a:stretch>
                  <a:fillRect l="-667" r="-593"/>
                </a:stretch>
              </a:blipFill>
            </p:spPr>
            <p:txBody>
              <a:bodyPr/>
              <a:lstStyle/>
              <a:p>
                <a:r>
                  <a:rPr lang="en-US">
                    <a:noFill/>
                  </a:rPr>
                  <a:t> </a:t>
                </a:r>
              </a:p>
            </p:txBody>
          </p:sp>
        </mc:Fallback>
      </mc:AlternateContent>
      <p:grpSp>
        <p:nvGrpSpPr>
          <p:cNvPr id="54" name="Group 53"/>
          <p:cNvGrpSpPr/>
          <p:nvPr/>
        </p:nvGrpSpPr>
        <p:grpSpPr>
          <a:xfrm>
            <a:off x="838200" y="1867298"/>
            <a:ext cx="3506235" cy="1333102"/>
            <a:chOff x="722796" y="2098875"/>
            <a:chExt cx="3506235" cy="1333102"/>
          </a:xfrm>
        </p:grpSpPr>
        <p:grpSp>
          <p:nvGrpSpPr>
            <p:cNvPr id="49" name="Group 48"/>
            <p:cNvGrpSpPr/>
            <p:nvPr/>
          </p:nvGrpSpPr>
          <p:grpSpPr>
            <a:xfrm>
              <a:off x="722796" y="2098875"/>
              <a:ext cx="3506235" cy="1333102"/>
              <a:chOff x="722796" y="2339143"/>
              <a:chExt cx="3506235" cy="1333102"/>
            </a:xfrm>
          </p:grpSpPr>
          <p:grpSp>
            <p:nvGrpSpPr>
              <p:cNvPr id="45" name="Group 44"/>
              <p:cNvGrpSpPr/>
              <p:nvPr/>
            </p:nvGrpSpPr>
            <p:grpSpPr>
              <a:xfrm>
                <a:off x="722796" y="2339143"/>
                <a:ext cx="3506235" cy="1113242"/>
                <a:chOff x="151381" y="2635203"/>
                <a:chExt cx="3506235" cy="1113242"/>
              </a:xfrm>
            </p:grpSpPr>
            <p:grpSp>
              <p:nvGrpSpPr>
                <p:cNvPr id="13" name="Group 12"/>
                <p:cNvGrpSpPr/>
                <p:nvPr/>
              </p:nvGrpSpPr>
              <p:grpSpPr>
                <a:xfrm>
                  <a:off x="151381" y="2635203"/>
                  <a:ext cx="3506235" cy="1113242"/>
                  <a:chOff x="1758202" y="4109886"/>
                  <a:chExt cx="3506235" cy="1113242"/>
                </a:xfrm>
              </p:grpSpPr>
              <p:grpSp>
                <p:nvGrpSpPr>
                  <p:cNvPr id="16" name="Group 15"/>
                  <p:cNvGrpSpPr/>
                  <p:nvPr/>
                </p:nvGrpSpPr>
                <p:grpSpPr>
                  <a:xfrm>
                    <a:off x="1758202" y="4109886"/>
                    <a:ext cx="3506235" cy="1113242"/>
                    <a:chOff x="2296078" y="3960476"/>
                    <a:chExt cx="3506235" cy="1113242"/>
                  </a:xfrm>
                </p:grpSpPr>
                <p:cxnSp>
                  <p:nvCxnSpPr>
                    <p:cNvPr id="20" name="Straight Arrow Connector 19"/>
                    <p:cNvCxnSpPr/>
                    <p:nvPr/>
                  </p:nvCxnSpPr>
                  <p:spPr>
                    <a:xfrm>
                      <a:off x="2883581" y="4957037"/>
                      <a:ext cx="1813900" cy="0"/>
                    </a:xfrm>
                    <a:prstGeom prst="straightConnector1">
                      <a:avLst/>
                    </a:prstGeom>
                    <a:ln w="12700">
                      <a:solidFill>
                        <a:schemeClr val="bg1"/>
                      </a:solidFill>
                      <a:tailEnd type="arrow"/>
                    </a:ln>
                  </p:spPr>
                  <p:style>
                    <a:lnRef idx="2">
                      <a:schemeClr val="accent1"/>
                    </a:lnRef>
                    <a:fillRef idx="0">
                      <a:schemeClr val="accent1"/>
                    </a:fillRef>
                    <a:effectRef idx="1">
                      <a:schemeClr val="accent1"/>
                    </a:effectRef>
                    <a:fontRef idx="minor">
                      <a:schemeClr val="tx1"/>
                    </a:fontRef>
                  </p:style>
                </p:cxnSp>
                <p:grpSp>
                  <p:nvGrpSpPr>
                    <p:cNvPr id="21" name="Group 19"/>
                    <p:cNvGrpSpPr/>
                    <p:nvPr/>
                  </p:nvGrpSpPr>
                  <p:grpSpPr>
                    <a:xfrm>
                      <a:off x="2296078" y="3960476"/>
                      <a:ext cx="3506235" cy="1113242"/>
                      <a:chOff x="2042616" y="2775935"/>
                      <a:chExt cx="2815123" cy="1113242"/>
                    </a:xfrm>
                  </p:grpSpPr>
                  <p:sp>
                    <p:nvSpPr>
                      <p:cNvPr id="22" name="TextBox 21"/>
                      <p:cNvSpPr txBox="1"/>
                      <p:nvPr/>
                    </p:nvSpPr>
                    <p:spPr>
                      <a:xfrm>
                        <a:off x="2042616" y="2775935"/>
                        <a:ext cx="484832" cy="307777"/>
                      </a:xfrm>
                      <a:prstGeom prst="rect">
                        <a:avLst/>
                      </a:prstGeom>
                      <a:noFill/>
                    </p:spPr>
                    <p:txBody>
                      <a:bodyPr wrap="square" rtlCol="0">
                        <a:spAutoFit/>
                      </a:bodyPr>
                      <a:lstStyle/>
                      <a:p>
                        <a:pPr lvl="0"/>
                        <a:r>
                          <a:rPr lang="en-US" i="1" smtClean="0">
                            <a:solidFill>
                              <a:schemeClr val="bg1"/>
                            </a:solidFill>
                          </a:rPr>
                          <a:t>G(E)</a:t>
                        </a:r>
                      </a:p>
                    </p:txBody>
                  </p:sp>
                  <p:sp>
                    <p:nvSpPr>
                      <p:cNvPr id="23" name="TextBox 22"/>
                      <p:cNvSpPr txBox="1"/>
                      <p:nvPr/>
                    </p:nvSpPr>
                    <p:spPr>
                      <a:xfrm>
                        <a:off x="4031872" y="3581400"/>
                        <a:ext cx="825867" cy="307777"/>
                      </a:xfrm>
                      <a:prstGeom prst="rect">
                        <a:avLst/>
                      </a:prstGeom>
                      <a:noFill/>
                    </p:spPr>
                    <p:txBody>
                      <a:bodyPr wrap="square" rtlCol="0">
                        <a:spAutoFit/>
                      </a:bodyPr>
                      <a:lstStyle/>
                      <a:p>
                        <a:r>
                          <a:rPr lang="en-US" smtClean="0">
                            <a:solidFill>
                              <a:schemeClr val="bg1"/>
                            </a:solidFill>
                            <a:latin typeface="+mj-lt"/>
                          </a:rPr>
                          <a:t>Energy</a:t>
                        </a:r>
                        <a:endParaRPr lang="en-US">
                          <a:solidFill>
                            <a:schemeClr val="bg1"/>
                          </a:solidFill>
                          <a:latin typeface="+mj-lt"/>
                        </a:endParaRPr>
                      </a:p>
                    </p:txBody>
                  </p:sp>
                </p:grpSp>
              </p:grpSp>
              <p:cxnSp>
                <p:nvCxnSpPr>
                  <p:cNvPr id="19" name="Straight Arrow Connector 18"/>
                  <p:cNvCxnSpPr/>
                  <p:nvPr/>
                </p:nvCxnSpPr>
                <p:spPr>
                  <a:xfrm rot="5400000" flipH="1" flipV="1">
                    <a:off x="1897847" y="4657001"/>
                    <a:ext cx="897304" cy="1588"/>
                  </a:xfrm>
                  <a:prstGeom prst="straightConnector1">
                    <a:avLst/>
                  </a:prstGeom>
                  <a:ln w="12700">
                    <a:solidFill>
                      <a:schemeClr val="bg1"/>
                    </a:solidFill>
                    <a:tailEnd type="arrow"/>
                  </a:ln>
                </p:spPr>
                <p:style>
                  <a:lnRef idx="2">
                    <a:schemeClr val="accent1"/>
                  </a:lnRef>
                  <a:fillRef idx="0">
                    <a:schemeClr val="accent1"/>
                  </a:fillRef>
                  <a:effectRef idx="1">
                    <a:schemeClr val="accent1"/>
                  </a:effectRef>
                  <a:fontRef idx="minor">
                    <a:schemeClr val="tx1"/>
                  </a:fontRef>
                </p:style>
              </p:cxnSp>
            </p:grpSp>
            <p:cxnSp>
              <p:nvCxnSpPr>
                <p:cNvPr id="29" name="Straight Connector 28"/>
                <p:cNvCxnSpPr/>
                <p:nvPr/>
              </p:nvCxnSpPr>
              <p:spPr>
                <a:xfrm>
                  <a:off x="1219200" y="3191660"/>
                  <a:ext cx="67917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flipV="1">
                  <a:off x="1898372" y="3201391"/>
                  <a:ext cx="6628" cy="439113"/>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1219200" y="3201391"/>
                  <a:ext cx="0" cy="439609"/>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762000" y="3191660"/>
                  <a:ext cx="457200" cy="0"/>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47" name="TextBox 46"/>
                  <p:cNvSpPr txBox="1"/>
                  <p:nvPr/>
                </p:nvSpPr>
                <p:spPr>
                  <a:xfrm>
                    <a:off x="1600200" y="3364468"/>
                    <a:ext cx="46215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charset="0"/>
                                </a:rPr>
                              </m:ctrlPr>
                            </m:sSubPr>
                            <m:e>
                              <m:r>
                                <a:rPr lang="en-US" b="0" i="1" smtClean="0">
                                  <a:solidFill>
                                    <a:schemeClr val="bg1"/>
                                  </a:solidFill>
                                  <a:latin typeface="Cambria Math" charset="0"/>
                                </a:rPr>
                                <m:t>𝐸</m:t>
                              </m:r>
                            </m:e>
                            <m:sub>
                              <m:r>
                                <a:rPr lang="en-US" b="0" i="1" smtClean="0">
                                  <a:solidFill>
                                    <a:schemeClr val="bg1"/>
                                  </a:solidFill>
                                  <a:latin typeface="Cambria Math" charset="0"/>
                                </a:rPr>
                                <m:t>𝐿</m:t>
                              </m:r>
                            </m:sub>
                          </m:sSub>
                        </m:oMath>
                      </m:oMathPara>
                    </a14:m>
                    <a:endParaRPr lang="en-US" i="1">
                      <a:solidFill>
                        <a:schemeClr val="bg1"/>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1600200" y="3364468"/>
                    <a:ext cx="462158" cy="30777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2281042" y="3352800"/>
                    <a:ext cx="46215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charset="0"/>
                                </a:rPr>
                              </m:ctrlPr>
                            </m:sSubPr>
                            <m:e>
                              <m:r>
                                <a:rPr lang="en-US" b="0" i="1" smtClean="0">
                                  <a:solidFill>
                                    <a:schemeClr val="bg1"/>
                                  </a:solidFill>
                                  <a:latin typeface="Cambria Math" charset="0"/>
                                </a:rPr>
                                <m:t>𝐸</m:t>
                              </m:r>
                            </m:e>
                            <m:sub>
                              <m:r>
                                <a:rPr lang="en-US" b="0" i="1" smtClean="0">
                                  <a:solidFill>
                                    <a:schemeClr val="bg1"/>
                                  </a:solidFill>
                                  <a:latin typeface="Cambria Math" charset="0"/>
                                </a:rPr>
                                <m:t>𝑈</m:t>
                              </m:r>
                            </m:sub>
                          </m:sSub>
                        </m:oMath>
                      </m:oMathPara>
                    </a14:m>
                    <a:endParaRPr lang="en-US" i="1">
                      <a:solidFill>
                        <a:schemeClr val="bg1"/>
                      </a:solidFill>
                      <a:latin typeface="+mj-lt"/>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2281042" y="3352800"/>
                    <a:ext cx="462158" cy="307777"/>
                  </a:xfrm>
                  <a:prstGeom prst="rect">
                    <a:avLst/>
                  </a:prstGeom>
                  <a:blipFill rotWithShape="0">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0" name="TextBox 49"/>
                <p:cNvSpPr txBox="1"/>
                <p:nvPr/>
              </p:nvSpPr>
              <p:spPr>
                <a:xfrm>
                  <a:off x="914400" y="2438400"/>
                  <a:ext cx="46215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charset="0"/>
                              </a:rPr>
                            </m:ctrlPr>
                          </m:sSubPr>
                          <m:e>
                            <m:r>
                              <a:rPr lang="en-US" b="0" i="1" smtClean="0">
                                <a:solidFill>
                                  <a:schemeClr val="bg1"/>
                                </a:solidFill>
                                <a:latin typeface="Cambria Math" charset="0"/>
                              </a:rPr>
                              <m:t>𝐺</m:t>
                            </m:r>
                          </m:e>
                          <m:sub>
                            <m:r>
                              <a:rPr lang="en-US" b="0" i="1" smtClean="0">
                                <a:solidFill>
                                  <a:schemeClr val="bg1"/>
                                </a:solidFill>
                                <a:latin typeface="Cambria Math" charset="0"/>
                              </a:rPr>
                              <m:t>0</m:t>
                            </m:r>
                          </m:sub>
                        </m:sSub>
                      </m:oMath>
                    </m:oMathPara>
                  </a14:m>
                  <a:endParaRPr lang="en-US" i="1">
                    <a:solidFill>
                      <a:schemeClr val="bg1"/>
                    </a:solidFill>
                    <a:latin typeface="+mj-lt"/>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914400" y="2438400"/>
                  <a:ext cx="462158" cy="307777"/>
                </a:xfrm>
                <a:prstGeom prst="rect">
                  <a:avLst/>
                </a:prstGeom>
                <a:blipFill rotWithShape="0">
                  <a:blip r:embed="rId6"/>
                  <a:stretch>
                    <a:fillRect/>
                  </a:stretch>
                </a:blipFill>
              </p:spPr>
              <p:txBody>
                <a:bodyPr/>
                <a:lstStyle/>
                <a:p>
                  <a:r>
                    <a:rPr lang="en-US">
                      <a:noFill/>
                    </a:rPr>
                    <a:t> </a:t>
                  </a:r>
                </a:p>
              </p:txBody>
            </p:sp>
          </mc:Fallback>
        </mc:AlternateContent>
      </p:grpSp>
      <p:grpSp>
        <p:nvGrpSpPr>
          <p:cNvPr id="55" name="Group 54"/>
          <p:cNvGrpSpPr/>
          <p:nvPr/>
        </p:nvGrpSpPr>
        <p:grpSpPr>
          <a:xfrm>
            <a:off x="4143718" y="1919307"/>
            <a:ext cx="3896313" cy="1128693"/>
            <a:chOff x="4143718" y="2198411"/>
            <a:chExt cx="3896313" cy="1128693"/>
          </a:xfrm>
        </p:grpSpPr>
        <p:grpSp>
          <p:nvGrpSpPr>
            <p:cNvPr id="46" name="Group 45"/>
            <p:cNvGrpSpPr/>
            <p:nvPr/>
          </p:nvGrpSpPr>
          <p:grpSpPr>
            <a:xfrm>
              <a:off x="4143718" y="2198411"/>
              <a:ext cx="3038490" cy="1013657"/>
              <a:chOff x="3823906" y="2626847"/>
              <a:chExt cx="3038490" cy="1013657"/>
            </a:xfrm>
          </p:grpSpPr>
          <p:cxnSp>
            <p:nvCxnSpPr>
              <p:cNvPr id="6" name="Straight Connector 5"/>
              <p:cNvCxnSpPr/>
              <p:nvPr/>
            </p:nvCxnSpPr>
            <p:spPr>
              <a:xfrm>
                <a:off x="5092145" y="2895104"/>
                <a:ext cx="927655" cy="45769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5623788" y="2667920"/>
                    <a:ext cx="123860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charset="0"/>
                            </a:rPr>
                            <m:t>𝑗</m:t>
                          </m:r>
                          <m:d>
                            <m:dPr>
                              <m:ctrlPr>
                                <a:rPr lang="en-US" i="1">
                                  <a:solidFill>
                                    <a:schemeClr val="bg1"/>
                                  </a:solidFill>
                                  <a:latin typeface="Cambria Math" charset="0"/>
                                </a:rPr>
                              </m:ctrlPr>
                            </m:dPr>
                            <m:e>
                              <m:r>
                                <a:rPr lang="en-US" b="0" i="1" smtClean="0">
                                  <a:solidFill>
                                    <a:schemeClr val="bg1"/>
                                  </a:solidFill>
                                  <a:latin typeface="Cambria Math" charset="0"/>
                                </a:rPr>
                                <m:t>𝐸</m:t>
                              </m:r>
                            </m:e>
                          </m:d>
                          <m:r>
                            <a:rPr lang="en-US" i="1">
                              <a:solidFill>
                                <a:schemeClr val="bg1"/>
                              </a:solidFill>
                              <a:latin typeface="Cambria Math" charset="0"/>
                            </a:rPr>
                            <m:t>=</m:t>
                          </m:r>
                          <m:sSub>
                            <m:sSubPr>
                              <m:ctrlPr>
                                <a:rPr lang="en-US" i="1">
                                  <a:solidFill>
                                    <a:schemeClr val="bg1"/>
                                  </a:solidFill>
                                  <a:latin typeface="Cambria Math" charset="0"/>
                                </a:rPr>
                              </m:ctrlPr>
                            </m:sSubPr>
                            <m:e>
                              <m:r>
                                <a:rPr lang="en-US" i="1">
                                  <a:solidFill>
                                    <a:schemeClr val="bg1"/>
                                  </a:solidFill>
                                  <a:latin typeface="Cambria Math" charset="0"/>
                                </a:rPr>
                                <m:t>𝑗</m:t>
                              </m:r>
                            </m:e>
                            <m:sub>
                              <m:r>
                                <a:rPr lang="en-US" i="1">
                                  <a:solidFill>
                                    <a:schemeClr val="bg1"/>
                                  </a:solidFill>
                                  <a:latin typeface="Cambria Math" charset="0"/>
                                </a:rPr>
                                <m:t>0</m:t>
                              </m:r>
                            </m:sub>
                          </m:sSub>
                          <m:sSup>
                            <m:sSupPr>
                              <m:ctrlPr>
                                <a:rPr lang="en-US" i="1" smtClean="0">
                                  <a:solidFill>
                                    <a:schemeClr val="bg1"/>
                                  </a:solidFill>
                                  <a:latin typeface="Cambria Math" charset="0"/>
                                </a:rPr>
                              </m:ctrlPr>
                            </m:sSupPr>
                            <m:e>
                              <m:r>
                                <a:rPr lang="en-US" b="0" i="1" smtClean="0">
                                  <a:solidFill>
                                    <a:schemeClr val="bg1"/>
                                  </a:solidFill>
                                  <a:latin typeface="Cambria Math" charset="0"/>
                                </a:rPr>
                                <m:t>𝐸</m:t>
                              </m:r>
                            </m:e>
                            <m:sup>
                              <m:r>
                                <a:rPr lang="en-US" b="0" i="1" smtClean="0">
                                  <a:solidFill>
                                    <a:schemeClr val="bg1"/>
                                  </a:solidFill>
                                  <a:latin typeface="Cambria Math" charset="0"/>
                                </a:rPr>
                                <m:t>−</m:t>
                              </m:r>
                              <m:r>
                                <a:rPr lang="en-US" b="0" i="1" smtClean="0">
                                  <a:solidFill>
                                    <a:schemeClr val="bg1"/>
                                  </a:solidFill>
                                  <a:latin typeface="Cambria Math" charset="0"/>
                                  <a:ea typeface="Cambria Math" charset="0"/>
                                  <a:cs typeface="Cambria Math" charset="0"/>
                                </a:rPr>
                                <m:t>𝛾</m:t>
                              </m:r>
                            </m:sup>
                          </m:sSup>
                        </m:oMath>
                      </m:oMathPara>
                    </a14:m>
                    <a:endParaRPr lang="en-US" i="1">
                      <a:solidFill>
                        <a:schemeClr val="bg1"/>
                      </a:solidFill>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623788" y="2667920"/>
                    <a:ext cx="1238608" cy="307777"/>
                  </a:xfrm>
                  <a:prstGeom prst="rect">
                    <a:avLst/>
                  </a:prstGeom>
                  <a:blipFill rotWithShape="0">
                    <a:blip r:embed="rId7"/>
                    <a:stretch>
                      <a:fillRect b="-8000"/>
                    </a:stretch>
                  </a:blipFill>
                </p:spPr>
                <p:txBody>
                  <a:bodyPr/>
                  <a:lstStyle/>
                  <a:p>
                    <a:r>
                      <a:rPr lang="en-US">
                        <a:noFill/>
                      </a:rPr>
                      <a:t> </a:t>
                    </a:r>
                  </a:p>
                </p:txBody>
              </p:sp>
            </mc:Fallback>
          </mc:AlternateContent>
          <p:sp>
            <p:nvSpPr>
              <p:cNvPr id="11" name="TextBox 10"/>
              <p:cNvSpPr txBox="1"/>
              <p:nvPr/>
            </p:nvSpPr>
            <p:spPr>
              <a:xfrm>
                <a:off x="3823906" y="2626847"/>
                <a:ext cx="828622" cy="307777"/>
              </a:xfrm>
              <a:prstGeom prst="rect">
                <a:avLst/>
              </a:prstGeom>
              <a:noFill/>
            </p:spPr>
            <p:txBody>
              <a:bodyPr wrap="square" rtlCol="0">
                <a:spAutoFit/>
              </a:bodyPr>
              <a:lstStyle/>
              <a:p>
                <a:r>
                  <a:rPr lang="en-US" i="1" smtClean="0">
                    <a:solidFill>
                      <a:schemeClr val="bg1"/>
                    </a:solidFill>
                    <a:latin typeface="+mj-lt"/>
                  </a:rPr>
                  <a:t>Log j(E</a:t>
                </a:r>
                <a:r>
                  <a:rPr lang="en-US" i="1" dirty="0" smtClean="0">
                    <a:solidFill>
                      <a:schemeClr val="bg1"/>
                    </a:solidFill>
                    <a:latin typeface="+mj-lt"/>
                  </a:rPr>
                  <a:t>)</a:t>
                </a:r>
                <a:endParaRPr lang="en-US" i="1" dirty="0">
                  <a:solidFill>
                    <a:schemeClr val="bg1"/>
                  </a:solidFill>
                  <a:latin typeface="+mj-lt"/>
                </a:endParaRPr>
              </a:p>
            </p:txBody>
          </p:sp>
          <p:cxnSp>
            <p:nvCxnSpPr>
              <p:cNvPr id="26" name="Straight Arrow Connector 25"/>
              <p:cNvCxnSpPr/>
              <p:nvPr/>
            </p:nvCxnSpPr>
            <p:spPr>
              <a:xfrm>
                <a:off x="4663100" y="3640504"/>
                <a:ext cx="1813900" cy="0"/>
              </a:xfrm>
              <a:prstGeom prst="straightConnector1">
                <a:avLst/>
              </a:prstGeom>
              <a:ln w="127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flipH="1" flipV="1">
                <a:off x="4215242" y="3191058"/>
                <a:ext cx="897304" cy="1588"/>
              </a:xfrm>
              <a:prstGeom prst="straightConnector1">
                <a:avLst/>
              </a:prstGeom>
              <a:ln w="12700">
                <a:solidFill>
                  <a:schemeClr val="bg1"/>
                </a:solidFill>
                <a:tailEnd type="arrow"/>
              </a:ln>
            </p:spPr>
            <p:style>
              <a:lnRef idx="2">
                <a:schemeClr val="accent1"/>
              </a:lnRef>
              <a:fillRef idx="0">
                <a:schemeClr val="accent1"/>
              </a:fillRef>
              <a:effectRef idx="1">
                <a:schemeClr val="accent1"/>
              </a:effectRef>
              <a:fontRef idx="minor">
                <a:schemeClr val="tx1"/>
              </a:fontRef>
            </p:style>
          </p:cxnSp>
        </p:grpSp>
        <p:sp>
          <p:nvSpPr>
            <p:cNvPr id="51" name="TextBox 50"/>
            <p:cNvSpPr txBox="1"/>
            <p:nvPr/>
          </p:nvSpPr>
          <p:spPr>
            <a:xfrm>
              <a:off x="6825726" y="3019327"/>
              <a:ext cx="1214305" cy="307777"/>
            </a:xfrm>
            <a:prstGeom prst="rect">
              <a:avLst/>
            </a:prstGeom>
            <a:noFill/>
          </p:spPr>
          <p:txBody>
            <a:bodyPr wrap="square" rtlCol="0">
              <a:spAutoFit/>
            </a:bodyPr>
            <a:lstStyle/>
            <a:p>
              <a:r>
                <a:rPr lang="en-US" smtClean="0">
                  <a:solidFill>
                    <a:schemeClr val="bg1"/>
                  </a:solidFill>
                  <a:latin typeface="+mj-lt"/>
                </a:rPr>
                <a:t>Log Energy</a:t>
              </a:r>
              <a:endParaRPr lang="en-US" dirty="0">
                <a:solidFill>
                  <a:schemeClr val="bg1"/>
                </a:solidFill>
                <a:latin typeface="+mj-lt"/>
              </a:endParaRPr>
            </a:p>
          </p:txBody>
        </p:sp>
      </p:gr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14</a:t>
            </a:fld>
            <a:endParaRPr lang="uk-UA"/>
          </a:p>
        </p:txBody>
      </p:sp>
    </p:spTree>
    <p:extLst>
      <p:ext uri="{BB962C8B-B14F-4D97-AF65-F5344CB8AC3E}">
        <p14:creationId xmlns:p14="http://schemas.microsoft.com/office/powerpoint/2010/main" val="1458203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15</a:t>
            </a:fld>
            <a:endParaRPr lang="uk-UA"/>
          </a:p>
        </p:txBody>
      </p:sp>
      <p:sp>
        <p:nvSpPr>
          <p:cNvPr id="9" name="Title 1"/>
          <p:cNvSpPr>
            <a:spLocks noGrp="1"/>
          </p:cNvSpPr>
          <p:nvPr>
            <p:ph type="title"/>
          </p:nvPr>
        </p:nvSpPr>
        <p:spPr>
          <a:xfrm>
            <a:off x="1371600" y="128337"/>
            <a:ext cx="6408821" cy="968626"/>
          </a:xfrm>
        </p:spPr>
        <p:txBody>
          <a:bodyPr/>
          <a:lstStyle/>
          <a:p>
            <a:pPr algn="ctr"/>
            <a:r>
              <a:rPr lang="en-US" sz="3600" dirty="0" smtClean="0">
                <a:solidFill>
                  <a:schemeClr val="bg1"/>
                </a:solidFill>
                <a:latin typeface="Calibri" charset="0"/>
                <a:ea typeface="Calibri" charset="0"/>
                <a:cs typeface="Calibri" charset="0"/>
              </a:rPr>
              <a:t>SGPS Temperature Correction</a:t>
            </a:r>
            <a:endParaRPr lang="en-US" sz="3600" dirty="0">
              <a:latin typeface="Calibri" charset="0"/>
              <a:ea typeface="Calibri" charset="0"/>
              <a:cs typeface="Calibri" charset="0"/>
            </a:endParaRPr>
          </a:p>
        </p:txBody>
      </p:sp>
      <p:sp>
        <p:nvSpPr>
          <p:cNvPr id="15" name="TextBox 14"/>
          <p:cNvSpPr txBox="1"/>
          <p:nvPr/>
        </p:nvSpPr>
        <p:spPr>
          <a:xfrm>
            <a:off x="914400" y="6096000"/>
            <a:ext cx="7558058" cy="523220"/>
          </a:xfrm>
          <a:prstGeom prst="rect">
            <a:avLst/>
          </a:prstGeom>
          <a:noFill/>
        </p:spPr>
        <p:txBody>
          <a:bodyPr wrap="square" rtlCol="0">
            <a:spAutoFit/>
          </a:bodyPr>
          <a:lstStyle/>
          <a:p>
            <a:r>
              <a:rPr lang="en-US" smtClean="0">
                <a:solidFill>
                  <a:schemeClr val="bg1"/>
                </a:solidFill>
              </a:rPr>
              <a:t>SGPS-X T3 5 minute averaged counts per second during Sept. 2017 SEP event, showing uncorrected c/s in top panel and temperature corrected c/s in bottom panel.  </a:t>
            </a:r>
            <a:endParaRPr lang="en-US">
              <a:solidFill>
                <a:schemeClr val="bg1"/>
              </a:solidFill>
            </a:endParaRPr>
          </a:p>
        </p:txBody>
      </p:sp>
      <p:grpSp>
        <p:nvGrpSpPr>
          <p:cNvPr id="20" name="Group 19"/>
          <p:cNvGrpSpPr/>
          <p:nvPr/>
        </p:nvGrpSpPr>
        <p:grpSpPr>
          <a:xfrm>
            <a:off x="1193800" y="1143000"/>
            <a:ext cx="6654800" cy="4863927"/>
            <a:chOff x="203200" y="1155873"/>
            <a:chExt cx="6654800" cy="4863927"/>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155873"/>
              <a:ext cx="6654800" cy="4863927"/>
            </a:xfrm>
            <a:prstGeom prst="rect">
              <a:avLst/>
            </a:prstGeom>
          </p:spPr>
        </p:pic>
        <p:sp>
          <p:nvSpPr>
            <p:cNvPr id="17" name="TextBox 16"/>
            <p:cNvSpPr txBox="1"/>
            <p:nvPr/>
          </p:nvSpPr>
          <p:spPr>
            <a:xfrm>
              <a:off x="3529694" y="2020128"/>
              <a:ext cx="1391728" cy="338554"/>
            </a:xfrm>
            <a:prstGeom prst="rect">
              <a:avLst/>
            </a:prstGeom>
            <a:noFill/>
          </p:spPr>
          <p:txBody>
            <a:bodyPr wrap="none" rtlCol="0">
              <a:spAutoFit/>
            </a:bodyPr>
            <a:lstStyle/>
            <a:p>
              <a:r>
                <a:rPr lang="en-US" sz="1600" b="1" smtClean="0"/>
                <a:t>Uncorrected</a:t>
              </a:r>
              <a:endParaRPr lang="en-US" sz="1600" b="1"/>
            </a:p>
          </p:txBody>
        </p:sp>
        <p:sp>
          <p:nvSpPr>
            <p:cNvPr id="18" name="TextBox 17"/>
            <p:cNvSpPr txBox="1"/>
            <p:nvPr/>
          </p:nvSpPr>
          <p:spPr>
            <a:xfrm>
              <a:off x="3529694" y="4126608"/>
              <a:ext cx="1152880" cy="338554"/>
            </a:xfrm>
            <a:prstGeom prst="rect">
              <a:avLst/>
            </a:prstGeom>
            <a:noFill/>
          </p:spPr>
          <p:txBody>
            <a:bodyPr wrap="none" rtlCol="0">
              <a:spAutoFit/>
            </a:bodyPr>
            <a:lstStyle/>
            <a:p>
              <a:r>
                <a:rPr lang="en-US" sz="1600" b="1"/>
                <a:t>C</a:t>
              </a:r>
              <a:r>
                <a:rPr lang="en-US" sz="1600" b="1" smtClean="0"/>
                <a:t>orrected</a:t>
              </a:r>
              <a:endParaRPr lang="en-US" sz="1600" b="1"/>
            </a:p>
          </p:txBody>
        </p:sp>
        <p:sp>
          <p:nvSpPr>
            <p:cNvPr id="19" name="TextBox 18"/>
            <p:cNvSpPr txBox="1"/>
            <p:nvPr/>
          </p:nvSpPr>
          <p:spPr>
            <a:xfrm>
              <a:off x="3108830" y="1297566"/>
              <a:ext cx="1081910" cy="292992"/>
            </a:xfrm>
            <a:prstGeom prst="rect">
              <a:avLst/>
            </a:prstGeom>
            <a:noFill/>
          </p:spPr>
          <p:txBody>
            <a:bodyPr wrap="none" rtlCol="0">
              <a:spAutoFit/>
            </a:bodyPr>
            <a:lstStyle/>
            <a:p>
              <a:r>
                <a:rPr lang="en-US" smtClean="0"/>
                <a:t>SGPS-X T3</a:t>
              </a:r>
              <a:endParaRPr lang="en-US"/>
            </a:p>
          </p:txBody>
        </p:sp>
      </p:grpSp>
    </p:spTree>
    <p:extLst>
      <p:ext uri="{BB962C8B-B14F-4D97-AF65-F5344CB8AC3E}">
        <p14:creationId xmlns:p14="http://schemas.microsoft.com/office/powerpoint/2010/main" val="410468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SGPS P5 Electron Contamination</a:t>
            </a:r>
            <a:endParaRPr lang="en-US" dirty="0"/>
          </a:p>
        </p:txBody>
      </p:sp>
      <p:pic>
        <p:nvPicPr>
          <p:cNvPr id="4" name="Picture 3" descr="mpshi_sgps_contam_2017-01-09_2017-06-25.png"/>
          <p:cNvPicPr>
            <a:picLocks noChangeAspect="1"/>
          </p:cNvPicPr>
          <p:nvPr/>
        </p:nvPicPr>
        <p:blipFill>
          <a:blip r:embed="rId2"/>
          <a:stretch>
            <a:fillRect/>
          </a:stretch>
        </p:blipFill>
        <p:spPr>
          <a:xfrm>
            <a:off x="533400" y="1165302"/>
            <a:ext cx="8077200" cy="4765548"/>
          </a:xfrm>
          <a:prstGeom prst="rect">
            <a:avLst/>
          </a:prstGeom>
        </p:spPr>
      </p:pic>
      <p:sp>
        <p:nvSpPr>
          <p:cNvPr id="5" name="TextBox 4"/>
          <p:cNvSpPr txBox="1"/>
          <p:nvPr/>
        </p:nvSpPr>
        <p:spPr>
          <a:xfrm>
            <a:off x="533400" y="6029980"/>
            <a:ext cx="7924800" cy="523220"/>
          </a:xfrm>
          <a:prstGeom prst="rect">
            <a:avLst/>
          </a:prstGeom>
          <a:noFill/>
        </p:spPr>
        <p:txBody>
          <a:bodyPr wrap="square" rtlCol="0">
            <a:spAutoFit/>
          </a:bodyPr>
          <a:lstStyle/>
          <a:p>
            <a:r>
              <a:rPr lang="en-US" sz="1400" b="1" smtClean="0">
                <a:solidFill>
                  <a:schemeClr val="bg1"/>
                </a:solidFill>
              </a:rPr>
              <a:t>Top 3 panels:</a:t>
            </a:r>
            <a:r>
              <a:rPr lang="en-US" sz="1400" smtClean="0">
                <a:solidFill>
                  <a:schemeClr val="bg1"/>
                </a:solidFill>
              </a:rPr>
              <a:t> SGPS +X (east) P1, P2A, and P5 fluxes during Jan-June 2017. </a:t>
            </a:r>
            <a:r>
              <a:rPr lang="en-US" sz="1400" b="1" smtClean="0">
                <a:solidFill>
                  <a:schemeClr val="bg1"/>
                </a:solidFill>
              </a:rPr>
              <a:t>Bottom:</a:t>
            </a:r>
            <a:r>
              <a:rPr lang="en-US" sz="1400" smtClean="0">
                <a:solidFill>
                  <a:schemeClr val="bg1"/>
                </a:solidFill>
              </a:rPr>
              <a:t> MPS-HI E11 (&gt;2MeV) showing enhanced radiation belt electron fluxes associated with CIR events.</a:t>
            </a:r>
            <a:endParaRPr lang="en-US" sz="1400">
              <a:solidFill>
                <a:schemeClr val="bg1"/>
              </a:solidFill>
            </a:endParaRPr>
          </a:p>
        </p:txBody>
      </p:sp>
      <p:sp>
        <p:nvSpPr>
          <p:cNvPr id="6" name="TextBox 5"/>
          <p:cNvSpPr txBox="1"/>
          <p:nvPr/>
        </p:nvSpPr>
        <p:spPr>
          <a:xfrm>
            <a:off x="5867400" y="2221468"/>
            <a:ext cx="2514600" cy="369332"/>
          </a:xfrm>
          <a:prstGeom prst="rect">
            <a:avLst/>
          </a:prstGeom>
          <a:solidFill>
            <a:schemeClr val="bg1"/>
          </a:solidFill>
          <a:ln>
            <a:solidFill>
              <a:schemeClr val="tx1"/>
            </a:solidFill>
          </a:ln>
        </p:spPr>
        <p:txBody>
          <a:bodyPr wrap="square" rtlCol="0">
            <a:spAutoFit/>
          </a:bodyPr>
          <a:lstStyle/>
          <a:p>
            <a:r>
              <a:rPr lang="en-US" smtClean="0"/>
              <a:t>CIR events in SGPS P2A</a:t>
            </a:r>
          </a:p>
        </p:txBody>
      </p:sp>
      <p:cxnSp>
        <p:nvCxnSpPr>
          <p:cNvPr id="7" name="Straight Arrow Connector 6"/>
          <p:cNvCxnSpPr/>
          <p:nvPr/>
        </p:nvCxnSpPr>
        <p:spPr>
          <a:xfrm rot="10800000" flipV="1">
            <a:off x="2590800" y="2536902"/>
            <a:ext cx="3048000" cy="3048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flipV="1">
            <a:off x="4572000" y="2613102"/>
            <a:ext cx="1143000" cy="2286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flipV="1">
            <a:off x="5486400" y="2689301"/>
            <a:ext cx="304800" cy="15240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477000" y="3214964"/>
            <a:ext cx="2362200" cy="830997"/>
          </a:xfrm>
          <a:prstGeom prst="rect">
            <a:avLst/>
          </a:prstGeom>
          <a:solidFill>
            <a:schemeClr val="bg1"/>
          </a:solidFill>
          <a:ln>
            <a:solidFill>
              <a:schemeClr val="tx1"/>
            </a:solidFill>
          </a:ln>
        </p:spPr>
        <p:txBody>
          <a:bodyPr wrap="square" rtlCol="0">
            <a:spAutoFit/>
          </a:bodyPr>
          <a:lstStyle/>
          <a:p>
            <a:r>
              <a:rPr lang="en-US" sz="1200" smtClean="0"/>
              <a:t>Heightened SGPS P5 flux, delayed with respect to start of CIR event, due to contamination by radiation belt electrons.</a:t>
            </a:r>
            <a:endParaRPr lang="en-US" sz="1200"/>
          </a:p>
        </p:txBody>
      </p:sp>
      <p:cxnSp>
        <p:nvCxnSpPr>
          <p:cNvPr id="20" name="Straight Arrow Connector 19"/>
          <p:cNvCxnSpPr/>
          <p:nvPr/>
        </p:nvCxnSpPr>
        <p:spPr>
          <a:xfrm rot="10800000" flipV="1">
            <a:off x="5562601" y="3679900"/>
            <a:ext cx="838201" cy="152402"/>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0800000" flipV="1">
            <a:off x="5562600" y="3832302"/>
            <a:ext cx="838200" cy="685802"/>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16</a:t>
            </a:fld>
            <a:endParaRPr lang="uk-UA"/>
          </a:p>
        </p:txBody>
      </p:sp>
      <p:sp>
        <p:nvSpPr>
          <p:cNvPr id="8" name="TextBox 7"/>
          <p:cNvSpPr txBox="1"/>
          <p:nvPr/>
        </p:nvSpPr>
        <p:spPr>
          <a:xfrm>
            <a:off x="533400" y="1828800"/>
            <a:ext cx="753732" cy="553998"/>
          </a:xfrm>
          <a:prstGeom prst="rect">
            <a:avLst/>
          </a:prstGeom>
          <a:noFill/>
        </p:spPr>
        <p:txBody>
          <a:bodyPr wrap="none" rtlCol="0">
            <a:spAutoFit/>
          </a:bodyPr>
          <a:lstStyle/>
          <a:p>
            <a:r>
              <a:rPr lang="en-US" sz="1000" dirty="0" smtClean="0"/>
              <a:t>SGPS+X</a:t>
            </a:r>
          </a:p>
          <a:p>
            <a:r>
              <a:rPr lang="en-US" sz="1000" dirty="0" smtClean="0"/>
              <a:t>P1 </a:t>
            </a:r>
          </a:p>
          <a:p>
            <a:r>
              <a:rPr lang="en-US" sz="1000" dirty="0" smtClean="0"/>
              <a:t>(1-2 MeV)</a:t>
            </a:r>
            <a:endParaRPr lang="en-US" sz="1000" dirty="0"/>
          </a:p>
        </p:txBody>
      </p:sp>
      <p:sp>
        <p:nvSpPr>
          <p:cNvPr id="15" name="TextBox 14"/>
          <p:cNvSpPr txBox="1"/>
          <p:nvPr/>
        </p:nvSpPr>
        <p:spPr>
          <a:xfrm>
            <a:off x="533400" y="2798802"/>
            <a:ext cx="859531" cy="553998"/>
          </a:xfrm>
          <a:prstGeom prst="rect">
            <a:avLst/>
          </a:prstGeom>
          <a:noFill/>
        </p:spPr>
        <p:txBody>
          <a:bodyPr wrap="none" rtlCol="0">
            <a:spAutoFit/>
          </a:bodyPr>
          <a:lstStyle/>
          <a:p>
            <a:r>
              <a:rPr lang="en-US" sz="1000" dirty="0" smtClean="0"/>
              <a:t>SGPS+X</a:t>
            </a:r>
          </a:p>
          <a:p>
            <a:r>
              <a:rPr lang="en-US" sz="1000" dirty="0" smtClean="0"/>
              <a:t>P2A </a:t>
            </a:r>
          </a:p>
          <a:p>
            <a:r>
              <a:rPr lang="en-US" sz="1000" dirty="0" smtClean="0"/>
              <a:t>(2-2.3 MeV)</a:t>
            </a:r>
            <a:endParaRPr lang="en-US" sz="1000" dirty="0"/>
          </a:p>
        </p:txBody>
      </p:sp>
      <p:sp>
        <p:nvSpPr>
          <p:cNvPr id="16" name="TextBox 15"/>
          <p:cNvSpPr txBox="1"/>
          <p:nvPr/>
        </p:nvSpPr>
        <p:spPr>
          <a:xfrm>
            <a:off x="533400" y="3789402"/>
            <a:ext cx="894797" cy="553998"/>
          </a:xfrm>
          <a:prstGeom prst="rect">
            <a:avLst/>
          </a:prstGeom>
          <a:noFill/>
        </p:spPr>
        <p:txBody>
          <a:bodyPr wrap="none" rtlCol="0">
            <a:spAutoFit/>
          </a:bodyPr>
          <a:lstStyle/>
          <a:p>
            <a:r>
              <a:rPr lang="en-US" sz="1000" dirty="0" smtClean="0"/>
              <a:t>SGPS+X</a:t>
            </a:r>
          </a:p>
          <a:p>
            <a:r>
              <a:rPr lang="en-US" sz="1000" dirty="0" smtClean="0"/>
              <a:t>P5</a:t>
            </a:r>
          </a:p>
          <a:p>
            <a:r>
              <a:rPr lang="en-US" sz="1000" dirty="0" smtClean="0"/>
              <a:t>(12-25 MeV)</a:t>
            </a:r>
            <a:endParaRPr lang="en-US" sz="1000" dirty="0"/>
          </a:p>
        </p:txBody>
      </p:sp>
      <p:sp>
        <p:nvSpPr>
          <p:cNvPr id="17" name="TextBox 16"/>
          <p:cNvSpPr txBox="1"/>
          <p:nvPr/>
        </p:nvSpPr>
        <p:spPr>
          <a:xfrm>
            <a:off x="533400" y="4648200"/>
            <a:ext cx="702436" cy="553998"/>
          </a:xfrm>
          <a:prstGeom prst="rect">
            <a:avLst/>
          </a:prstGeom>
          <a:noFill/>
        </p:spPr>
        <p:txBody>
          <a:bodyPr wrap="none" rtlCol="0">
            <a:spAutoFit/>
          </a:bodyPr>
          <a:lstStyle/>
          <a:p>
            <a:r>
              <a:rPr lang="en-US" sz="1000" dirty="0" smtClean="0"/>
              <a:t>MPS-HI</a:t>
            </a:r>
          </a:p>
          <a:p>
            <a:r>
              <a:rPr lang="en-US" sz="1000" dirty="0" smtClean="0"/>
              <a:t>&gt;2MeV</a:t>
            </a:r>
          </a:p>
          <a:p>
            <a:r>
              <a:rPr lang="en-US" sz="1000" dirty="0" smtClean="0"/>
              <a:t>electrons</a:t>
            </a:r>
            <a:endParaRPr lang="en-US" sz="1000" dirty="0"/>
          </a:p>
        </p:txBody>
      </p:sp>
      <p:sp>
        <p:nvSpPr>
          <p:cNvPr id="18" name="TextBox 17"/>
          <p:cNvSpPr txBox="1"/>
          <p:nvPr/>
        </p:nvSpPr>
        <p:spPr>
          <a:xfrm>
            <a:off x="2062462" y="5544979"/>
            <a:ext cx="756938" cy="246221"/>
          </a:xfrm>
          <a:prstGeom prst="rect">
            <a:avLst/>
          </a:prstGeom>
          <a:noFill/>
        </p:spPr>
        <p:txBody>
          <a:bodyPr wrap="none" rtlCol="0">
            <a:spAutoFit/>
          </a:bodyPr>
          <a:lstStyle/>
          <a:p>
            <a:r>
              <a:rPr lang="en-US" sz="1000" dirty="0" smtClean="0"/>
              <a:t>Feb. 2017</a:t>
            </a:r>
            <a:endParaRPr lang="en-US" sz="1000" dirty="0"/>
          </a:p>
        </p:txBody>
      </p:sp>
      <p:sp>
        <p:nvSpPr>
          <p:cNvPr id="21" name="TextBox 20"/>
          <p:cNvSpPr txBox="1"/>
          <p:nvPr/>
        </p:nvSpPr>
        <p:spPr>
          <a:xfrm>
            <a:off x="4272262" y="5562600"/>
            <a:ext cx="736099" cy="246221"/>
          </a:xfrm>
          <a:prstGeom prst="rect">
            <a:avLst/>
          </a:prstGeom>
          <a:noFill/>
        </p:spPr>
        <p:txBody>
          <a:bodyPr wrap="none" rtlCol="0">
            <a:spAutoFit/>
          </a:bodyPr>
          <a:lstStyle/>
          <a:p>
            <a:r>
              <a:rPr lang="en-US" sz="1000" dirty="0" smtClean="0"/>
              <a:t>Apr. 2017</a:t>
            </a:r>
            <a:endParaRPr lang="en-US" sz="1000" dirty="0"/>
          </a:p>
        </p:txBody>
      </p:sp>
      <p:sp>
        <p:nvSpPr>
          <p:cNvPr id="23" name="TextBox 22"/>
          <p:cNvSpPr txBox="1"/>
          <p:nvPr/>
        </p:nvSpPr>
        <p:spPr>
          <a:xfrm>
            <a:off x="5415262" y="5562600"/>
            <a:ext cx="744114" cy="246221"/>
          </a:xfrm>
          <a:prstGeom prst="rect">
            <a:avLst/>
          </a:prstGeom>
          <a:noFill/>
        </p:spPr>
        <p:txBody>
          <a:bodyPr wrap="none" rtlCol="0">
            <a:spAutoFit/>
          </a:bodyPr>
          <a:lstStyle/>
          <a:p>
            <a:r>
              <a:rPr lang="en-US" sz="1000" dirty="0" smtClean="0"/>
              <a:t>May 2017</a:t>
            </a:r>
            <a:endParaRPr lang="en-US" sz="1000" dirty="0"/>
          </a:p>
        </p:txBody>
      </p:sp>
      <p:sp>
        <p:nvSpPr>
          <p:cNvPr id="24" name="TextBox 23"/>
          <p:cNvSpPr txBox="1"/>
          <p:nvPr/>
        </p:nvSpPr>
        <p:spPr>
          <a:xfrm>
            <a:off x="6558262" y="5562600"/>
            <a:ext cx="777777" cy="246221"/>
          </a:xfrm>
          <a:prstGeom prst="rect">
            <a:avLst/>
          </a:prstGeom>
          <a:noFill/>
        </p:spPr>
        <p:txBody>
          <a:bodyPr wrap="none" rtlCol="0">
            <a:spAutoFit/>
          </a:bodyPr>
          <a:lstStyle/>
          <a:p>
            <a:r>
              <a:rPr lang="en-US" sz="1000" dirty="0" smtClean="0"/>
              <a:t>June 2017</a:t>
            </a:r>
            <a:endParaRPr lang="en-US" sz="1000" dirty="0"/>
          </a:p>
        </p:txBody>
      </p:sp>
      <p:sp>
        <p:nvSpPr>
          <p:cNvPr id="25" name="TextBox 24"/>
          <p:cNvSpPr txBox="1"/>
          <p:nvPr/>
        </p:nvSpPr>
        <p:spPr>
          <a:xfrm>
            <a:off x="3129262" y="5544979"/>
            <a:ext cx="758541" cy="246221"/>
          </a:xfrm>
          <a:prstGeom prst="rect">
            <a:avLst/>
          </a:prstGeom>
          <a:noFill/>
        </p:spPr>
        <p:txBody>
          <a:bodyPr wrap="none" rtlCol="0">
            <a:spAutoFit/>
          </a:bodyPr>
          <a:lstStyle/>
          <a:p>
            <a:r>
              <a:rPr lang="en-US" sz="1000" dirty="0" smtClean="0"/>
              <a:t>Mar. 2017</a:t>
            </a:r>
            <a:endParaRPr lang="en-US" sz="1000" dirty="0"/>
          </a:p>
        </p:txBody>
      </p:sp>
    </p:spTree>
    <p:extLst>
      <p:ext uri="{BB962C8B-B14F-4D97-AF65-F5344CB8AC3E}">
        <p14:creationId xmlns:p14="http://schemas.microsoft.com/office/powerpoint/2010/main" val="1913398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P5 </a:t>
            </a:r>
            <a:r>
              <a:rPr lang="en-US" sz="3600" dirty="0" smtClean="0">
                <a:latin typeface="Calibri" charset="0"/>
                <a:ea typeface="Calibri" charset="0"/>
                <a:cs typeface="Calibri" charset="0"/>
              </a:rPr>
              <a:t>Correction</a:t>
            </a:r>
            <a:r>
              <a:rPr lang="en-US" sz="3600" dirty="0" smtClean="0"/>
              <a:t> </a:t>
            </a:r>
            <a:endParaRPr lang="en-US" sz="3600"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311700" y="1223368"/>
                <a:ext cx="8520599" cy="1596032"/>
              </a:xfrm>
            </p:spPr>
            <p:txBody>
              <a:bodyPr/>
              <a:lstStyle/>
              <a:p>
                <a:pPr marL="285750" indent="-285750">
                  <a:buFont typeface="Arial" charset="0"/>
                  <a:buChar char="•"/>
                </a:pPr>
                <a:r>
                  <a:rPr lang="en-US" sz="1600" dirty="0" smtClean="0">
                    <a:latin typeface="+mn-lt"/>
                  </a:rPr>
                  <a:t>In L1b processing, P7 and P8A are used to remove out-of</a:t>
                </a:r>
                <a:r>
                  <a:rPr lang="en-US" sz="1600" dirty="0">
                    <a:latin typeface="+mn-lt"/>
                  </a:rPr>
                  <a:t>-</a:t>
                </a:r>
                <a:r>
                  <a:rPr lang="en-US" sz="1600" dirty="0" smtClean="0">
                    <a:latin typeface="+mn-lt"/>
                  </a:rPr>
                  <a:t>(energy)band contamination from high energy islands in P5 response function:</a:t>
                </a:r>
              </a:p>
              <a:p>
                <a:pPr marL="0" indent="0"/>
                <a:endParaRPr lang="en-US" sz="1600" dirty="0"/>
              </a:p>
              <a:p>
                <a:pPr marL="0" indent="0"/>
                <a14:m>
                  <m:oMathPara xmlns:m="http://schemas.openxmlformats.org/officeDocument/2006/math">
                    <m:oMathParaPr>
                      <m:jc m:val="centerGroup"/>
                    </m:oMathParaPr>
                    <m:oMath xmlns:m="http://schemas.openxmlformats.org/officeDocument/2006/math">
                      <m:sSub>
                        <m:sSubPr>
                          <m:ctrlPr>
                            <a:rPr lang="en-US" sz="1600" b="0" i="1" smtClean="0">
                              <a:latin typeface="Cambria Math" charset="0"/>
                            </a:rPr>
                          </m:ctrlPr>
                        </m:sSubPr>
                        <m:e>
                          <m:r>
                            <a:rPr lang="en-US" sz="1600" b="0" i="1" smtClean="0">
                              <a:latin typeface="Cambria Math" charset="0"/>
                            </a:rPr>
                            <m:t>𝑃</m:t>
                          </m:r>
                          <m:r>
                            <a:rPr lang="en-US" sz="1600" b="0" i="1" smtClean="0">
                              <a:latin typeface="Cambria Math" charset="0"/>
                            </a:rPr>
                            <m:t>5</m:t>
                          </m:r>
                        </m:e>
                        <m:sub>
                          <m:r>
                            <a:rPr lang="en-US" sz="1600" b="0" i="1" smtClean="0">
                              <a:latin typeface="Cambria Math" charset="0"/>
                            </a:rPr>
                            <m:t>𝑐𝑜𝑟𝑟𝑒𝑐𝑡𝑒𝑑</m:t>
                          </m:r>
                          <m:r>
                            <a:rPr lang="en-US" sz="1600" b="0" i="1" smtClean="0">
                              <a:latin typeface="Cambria Math" charset="0"/>
                            </a:rPr>
                            <m:t> </m:t>
                          </m:r>
                          <m:r>
                            <a:rPr lang="en-US" sz="1600" b="0" i="1" smtClean="0">
                              <a:latin typeface="Cambria Math" charset="0"/>
                            </a:rPr>
                            <m:t>𝑐𝑜𝑢𝑛𝑡𝑠</m:t>
                          </m:r>
                        </m:sub>
                      </m:sSub>
                      <m:r>
                        <a:rPr lang="en-US" sz="1600" b="0" i="1" smtClean="0">
                          <a:latin typeface="Cambria Math" charset="0"/>
                        </a:rPr>
                        <m:t>=</m:t>
                      </m:r>
                      <m:sSub>
                        <m:sSubPr>
                          <m:ctrlPr>
                            <a:rPr lang="en-US" sz="1600" b="0" i="1" smtClean="0">
                              <a:latin typeface="Cambria Math" charset="0"/>
                            </a:rPr>
                          </m:ctrlPr>
                        </m:sSubPr>
                        <m:e>
                          <m:r>
                            <a:rPr lang="en-US" sz="1600" b="0" i="1" smtClean="0">
                              <a:latin typeface="Cambria Math" charset="0"/>
                            </a:rPr>
                            <m:t>𝑃</m:t>
                          </m:r>
                          <m:r>
                            <a:rPr lang="en-US" sz="1600" b="0" i="1" smtClean="0">
                              <a:latin typeface="Cambria Math" charset="0"/>
                            </a:rPr>
                            <m:t>5</m:t>
                          </m:r>
                        </m:e>
                        <m:sub>
                          <m:r>
                            <a:rPr lang="en-US" sz="1600" b="0" i="1" smtClean="0">
                              <a:latin typeface="Cambria Math" charset="0"/>
                            </a:rPr>
                            <m:t>𝑡𝑜𝑡𝑎𝑙</m:t>
                          </m:r>
                          <m:r>
                            <a:rPr lang="en-US" sz="1600" b="0" i="1" smtClean="0">
                              <a:latin typeface="Cambria Math" charset="0"/>
                            </a:rPr>
                            <m:t> </m:t>
                          </m:r>
                          <m:r>
                            <a:rPr lang="en-US" sz="1600" b="0" i="1" smtClean="0">
                              <a:latin typeface="Cambria Math" charset="0"/>
                            </a:rPr>
                            <m:t>𝑐𝑜𝑢𝑛𝑡𝑠</m:t>
                          </m:r>
                        </m:sub>
                      </m:sSub>
                      <m:r>
                        <a:rPr lang="en-US" sz="1600" b="0" i="1" smtClean="0">
                          <a:latin typeface="Cambria Math" charset="0"/>
                        </a:rPr>
                        <m:t>−(</m:t>
                      </m:r>
                      <m:sSub>
                        <m:sSubPr>
                          <m:ctrlPr>
                            <a:rPr lang="en-US" sz="1600" b="0" i="1" smtClean="0">
                              <a:latin typeface="Cambria Math" charset="0"/>
                            </a:rPr>
                          </m:ctrlPr>
                        </m:sSubPr>
                        <m:e>
                          <m:r>
                            <a:rPr lang="en-US" sz="1600" b="0" i="1" smtClean="0">
                              <a:latin typeface="Cambria Math" charset="0"/>
                              <a:ea typeface="Cambria Math" charset="0"/>
                              <a:cs typeface="Cambria Math" charset="0"/>
                            </a:rPr>
                            <m:t>𝛼</m:t>
                          </m:r>
                        </m:e>
                        <m:sub>
                          <m:r>
                            <a:rPr lang="en-US" sz="1600" b="0" i="1" smtClean="0">
                              <a:latin typeface="Cambria Math" charset="0"/>
                            </a:rPr>
                            <m:t>𝑃</m:t>
                          </m:r>
                          <m:r>
                            <a:rPr lang="en-US" sz="1600" b="0" i="1" smtClean="0">
                              <a:latin typeface="Cambria Math" charset="0"/>
                            </a:rPr>
                            <m:t>7</m:t>
                          </m:r>
                        </m:sub>
                      </m:sSub>
                      <m:r>
                        <a:rPr lang="en-US" sz="1600" b="0" i="1" smtClean="0">
                          <a:latin typeface="Cambria Math" charset="0"/>
                        </a:rPr>
                        <m:t>∗</m:t>
                      </m:r>
                      <m:r>
                        <a:rPr lang="en-US" sz="1600" b="0" i="1" smtClean="0">
                          <a:latin typeface="Cambria Math" charset="0"/>
                        </a:rPr>
                        <m:t>𝑃</m:t>
                      </m:r>
                      <m:sSub>
                        <m:sSubPr>
                          <m:ctrlPr>
                            <a:rPr lang="en-US" sz="1600" b="0" i="1" smtClean="0">
                              <a:latin typeface="Cambria Math" charset="0"/>
                            </a:rPr>
                          </m:ctrlPr>
                        </m:sSubPr>
                        <m:e>
                          <m:r>
                            <a:rPr lang="en-US" sz="1600" b="0" i="1" smtClean="0">
                              <a:latin typeface="Cambria Math" charset="0"/>
                            </a:rPr>
                            <m:t>7</m:t>
                          </m:r>
                        </m:e>
                        <m:sub>
                          <m:r>
                            <a:rPr lang="en-US" sz="1600" b="0" i="1" smtClean="0">
                              <a:latin typeface="Cambria Math" charset="0"/>
                            </a:rPr>
                            <m:t>𝑓𝑙𝑢𝑥</m:t>
                          </m:r>
                        </m:sub>
                      </m:sSub>
                      <m:r>
                        <a:rPr lang="en-US" sz="1600" b="0" i="1" smtClean="0">
                          <a:latin typeface="Cambria Math" charset="0"/>
                        </a:rPr>
                        <m:t> +</m:t>
                      </m:r>
                      <m:sSub>
                        <m:sSubPr>
                          <m:ctrlPr>
                            <a:rPr lang="en-US" sz="1600" i="1">
                              <a:latin typeface="Cambria Math" charset="0"/>
                            </a:rPr>
                          </m:ctrlPr>
                        </m:sSubPr>
                        <m:e>
                          <m:r>
                            <a:rPr lang="en-US" sz="1600" i="1">
                              <a:latin typeface="Cambria Math" charset="0"/>
                              <a:ea typeface="Cambria Math" charset="0"/>
                              <a:cs typeface="Cambria Math" charset="0"/>
                            </a:rPr>
                            <m:t>𝛼</m:t>
                          </m:r>
                        </m:e>
                        <m:sub>
                          <m:r>
                            <a:rPr lang="en-US" sz="1600" i="1">
                              <a:latin typeface="Cambria Math" charset="0"/>
                            </a:rPr>
                            <m:t>𝑃</m:t>
                          </m:r>
                          <m:r>
                            <a:rPr lang="en-US" sz="1600" b="0" i="1" smtClean="0">
                              <a:latin typeface="Cambria Math" charset="0"/>
                            </a:rPr>
                            <m:t>8</m:t>
                          </m:r>
                          <m:r>
                            <a:rPr lang="en-US" sz="1600" b="0" i="1" smtClean="0">
                              <a:latin typeface="Cambria Math" charset="0"/>
                            </a:rPr>
                            <m:t>𝐴</m:t>
                          </m:r>
                        </m:sub>
                      </m:sSub>
                      <m:r>
                        <a:rPr lang="en-US" sz="1600" i="1">
                          <a:latin typeface="Cambria Math" charset="0"/>
                        </a:rPr>
                        <m:t>∗</m:t>
                      </m:r>
                      <m:r>
                        <a:rPr lang="en-US" sz="1600" i="1">
                          <a:latin typeface="Cambria Math" charset="0"/>
                        </a:rPr>
                        <m:t>𝑃</m:t>
                      </m:r>
                      <m:sSub>
                        <m:sSubPr>
                          <m:ctrlPr>
                            <a:rPr lang="en-US" sz="1600" i="1">
                              <a:latin typeface="Cambria Math" charset="0"/>
                            </a:rPr>
                          </m:ctrlPr>
                        </m:sSubPr>
                        <m:e>
                          <m:r>
                            <a:rPr lang="en-US" sz="1600" b="0" i="1" smtClean="0">
                              <a:latin typeface="Cambria Math" charset="0"/>
                            </a:rPr>
                            <m:t>8</m:t>
                          </m:r>
                          <m:r>
                            <a:rPr lang="en-US" sz="1600" b="0" i="1" smtClean="0">
                              <a:latin typeface="Cambria Math" charset="0"/>
                            </a:rPr>
                            <m:t>𝐴</m:t>
                          </m:r>
                          <m:r>
                            <a:rPr lang="en-US" sz="1600" b="0" i="1" smtClean="0">
                              <a:latin typeface="Cambria Math" charset="0"/>
                            </a:rPr>
                            <m:t> </m:t>
                          </m:r>
                        </m:e>
                        <m:sub>
                          <m:r>
                            <a:rPr lang="en-US" sz="1600" i="1">
                              <a:latin typeface="Cambria Math" charset="0"/>
                            </a:rPr>
                            <m:t>𝑓𝑙𝑢𝑥</m:t>
                          </m:r>
                        </m:sub>
                      </m:sSub>
                      <m:r>
                        <a:rPr lang="en-US" sz="1600" b="0" i="1" smtClean="0">
                          <a:latin typeface="Cambria Math" charset="0"/>
                        </a:rPr>
                        <m:t>)</m:t>
                      </m:r>
                    </m:oMath>
                  </m:oMathPara>
                </a14:m>
                <a:endParaRPr lang="en-US" sz="1600" dirty="0" smtClean="0"/>
              </a:p>
              <a:p>
                <a:pPr marL="0" indent="0"/>
                <a:endParaRPr lang="en-US" sz="16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311700" y="1223368"/>
                <a:ext cx="8520599" cy="1596032"/>
              </a:xfrm>
              <a:blipFill rotWithShape="0">
                <a:blip r:embed="rId2"/>
                <a:stretch>
                  <a:fillRect l="-429" b="-2672"/>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17</a:t>
            </a:fld>
            <a:endParaRPr lang="uk-UA"/>
          </a:p>
        </p:txBody>
      </p:sp>
      <mc:AlternateContent xmlns:mc="http://schemas.openxmlformats.org/markup-compatibility/2006" xmlns:a14="http://schemas.microsoft.com/office/drawing/2010/main">
        <mc:Choice Requires="a14">
          <p:sp>
            <p:nvSpPr>
              <p:cNvPr id="7" name="TextBox 6"/>
              <p:cNvSpPr txBox="1"/>
              <p:nvPr/>
            </p:nvSpPr>
            <p:spPr>
              <a:xfrm>
                <a:off x="304799" y="2819400"/>
                <a:ext cx="3627368" cy="3508653"/>
              </a:xfrm>
              <a:prstGeom prst="rect">
                <a:avLst/>
              </a:prstGeom>
              <a:noFill/>
            </p:spPr>
            <p:txBody>
              <a:bodyPr wrap="square" rtlCol="0">
                <a:spAutoFit/>
              </a:bodyPr>
              <a:lstStyle/>
              <a:p>
                <a:pPr marL="285750" indent="-285750">
                  <a:spcAft>
                    <a:spcPts val="1200"/>
                  </a:spcAft>
                  <a:buClr>
                    <a:schemeClr val="bg1"/>
                  </a:buClr>
                  <a:buFont typeface="Arial" charset="0"/>
                  <a:buChar char="•"/>
                </a:pPr>
                <a:r>
                  <a:rPr lang="en-US" sz="1600" dirty="0" smtClean="0">
                    <a:solidFill>
                      <a:schemeClr val="bg1"/>
                    </a:solidFill>
                    <a:latin typeface="+mn-lt"/>
                  </a:rPr>
                  <a:t>In SGPS LUT, current values for alpha coefficients are </a:t>
                </a:r>
                <a14:m>
                  <m:oMath xmlns:m="http://schemas.openxmlformats.org/officeDocument/2006/math">
                    <m:sSub>
                      <m:sSubPr>
                        <m:ctrlPr>
                          <a:rPr lang="en-US" sz="1600" i="1">
                            <a:solidFill>
                              <a:schemeClr val="bg1"/>
                            </a:solidFill>
                            <a:latin typeface="Cambria Math" charset="0"/>
                          </a:rPr>
                        </m:ctrlPr>
                      </m:sSubPr>
                      <m:e>
                        <m:r>
                          <a:rPr lang="en-US" sz="1600" i="1">
                            <a:solidFill>
                              <a:schemeClr val="bg1"/>
                            </a:solidFill>
                            <a:latin typeface="Cambria Math" charset="0"/>
                            <a:ea typeface="Cambria Math" charset="0"/>
                            <a:cs typeface="Cambria Math" charset="0"/>
                          </a:rPr>
                          <m:t>𝛼</m:t>
                        </m:r>
                      </m:e>
                      <m:sub>
                        <m:r>
                          <a:rPr lang="en-US" sz="1600" i="1">
                            <a:solidFill>
                              <a:schemeClr val="bg1"/>
                            </a:solidFill>
                            <a:latin typeface="Cambria Math" charset="0"/>
                          </a:rPr>
                          <m:t>𝑃</m:t>
                        </m:r>
                        <m:r>
                          <a:rPr lang="en-US" sz="1600" i="1">
                            <a:solidFill>
                              <a:schemeClr val="bg1"/>
                            </a:solidFill>
                            <a:latin typeface="Cambria Math" charset="0"/>
                          </a:rPr>
                          <m:t>7</m:t>
                        </m:r>
                      </m:sub>
                    </m:sSub>
                  </m:oMath>
                </a14:m>
                <a:r>
                  <a:rPr lang="cs-CZ" sz="1600" dirty="0">
                    <a:solidFill>
                      <a:schemeClr val="bg1"/>
                    </a:solidFill>
                    <a:latin typeface="+mn-lt"/>
                  </a:rPr>
                  <a:t>=8366 and </a:t>
                </a:r>
                <a14:m>
                  <m:oMath xmlns:m="http://schemas.openxmlformats.org/officeDocument/2006/math">
                    <m:sSub>
                      <m:sSubPr>
                        <m:ctrlPr>
                          <a:rPr lang="en-US" sz="1600" i="1">
                            <a:solidFill>
                              <a:schemeClr val="bg1"/>
                            </a:solidFill>
                            <a:latin typeface="Cambria Math" charset="0"/>
                          </a:rPr>
                        </m:ctrlPr>
                      </m:sSubPr>
                      <m:e>
                        <m:r>
                          <a:rPr lang="en-US" sz="1600" i="1">
                            <a:solidFill>
                              <a:schemeClr val="bg1"/>
                            </a:solidFill>
                            <a:latin typeface="Cambria Math" charset="0"/>
                            <a:ea typeface="Cambria Math" charset="0"/>
                            <a:cs typeface="Cambria Math" charset="0"/>
                          </a:rPr>
                          <m:t>𝛼</m:t>
                        </m:r>
                      </m:e>
                      <m:sub>
                        <m:r>
                          <a:rPr lang="en-US" sz="1600" i="1">
                            <a:solidFill>
                              <a:schemeClr val="bg1"/>
                            </a:solidFill>
                            <a:latin typeface="Cambria Math" charset="0"/>
                          </a:rPr>
                          <m:t>𝑃</m:t>
                        </m:r>
                        <m:r>
                          <a:rPr lang="en-US" sz="1600" i="1">
                            <a:solidFill>
                              <a:schemeClr val="bg1"/>
                            </a:solidFill>
                            <a:latin typeface="Cambria Math" charset="0"/>
                          </a:rPr>
                          <m:t>8</m:t>
                        </m:r>
                        <m:r>
                          <a:rPr lang="en-US" sz="1600" i="1">
                            <a:solidFill>
                              <a:schemeClr val="bg1"/>
                            </a:solidFill>
                            <a:latin typeface="Cambria Math" charset="0"/>
                          </a:rPr>
                          <m:t>𝐴</m:t>
                        </m:r>
                      </m:sub>
                    </m:sSub>
                  </m:oMath>
                </a14:m>
                <a:r>
                  <a:rPr lang="en-US" sz="1600" dirty="0">
                    <a:solidFill>
                      <a:schemeClr val="bg1"/>
                    </a:solidFill>
                    <a:latin typeface="+mn-lt"/>
                  </a:rPr>
                  <a:t>=0</a:t>
                </a:r>
                <a:endParaRPr lang="en-US" sz="1600" dirty="0" smtClean="0">
                  <a:solidFill>
                    <a:schemeClr val="bg1"/>
                  </a:solidFill>
                  <a:latin typeface="+mn-lt"/>
                </a:endParaRPr>
              </a:p>
              <a:p>
                <a:pPr marL="285750" indent="-285750">
                  <a:spcAft>
                    <a:spcPts val="1200"/>
                  </a:spcAft>
                  <a:buClr>
                    <a:schemeClr val="bg1"/>
                  </a:buClr>
                  <a:buFont typeface="Arial" charset="0"/>
                  <a:buChar char="•"/>
                </a:pPr>
                <a14:m>
                  <m:oMath xmlns:m="http://schemas.openxmlformats.org/officeDocument/2006/math">
                    <m:sSub>
                      <m:sSubPr>
                        <m:ctrlPr>
                          <a:rPr lang="en-US" sz="1600" i="1">
                            <a:solidFill>
                              <a:schemeClr val="bg1"/>
                            </a:solidFill>
                            <a:latin typeface="Cambria Math" charset="0"/>
                          </a:rPr>
                        </m:ctrlPr>
                      </m:sSubPr>
                      <m:e>
                        <m:r>
                          <a:rPr lang="en-US" sz="1600" i="1">
                            <a:solidFill>
                              <a:schemeClr val="bg1"/>
                            </a:solidFill>
                            <a:latin typeface="Cambria Math" charset="0"/>
                            <a:ea typeface="Cambria Math" charset="0"/>
                            <a:cs typeface="Cambria Math" charset="0"/>
                          </a:rPr>
                          <m:t>𝛼</m:t>
                        </m:r>
                      </m:e>
                      <m:sub>
                        <m:r>
                          <a:rPr lang="en-US" sz="1600" i="1">
                            <a:solidFill>
                              <a:schemeClr val="bg1"/>
                            </a:solidFill>
                            <a:latin typeface="Cambria Math" charset="0"/>
                          </a:rPr>
                          <m:t>𝑃</m:t>
                        </m:r>
                        <m:r>
                          <a:rPr lang="en-US" sz="1600" i="1">
                            <a:solidFill>
                              <a:schemeClr val="bg1"/>
                            </a:solidFill>
                            <a:latin typeface="Cambria Math" charset="0"/>
                          </a:rPr>
                          <m:t>7</m:t>
                        </m:r>
                      </m:sub>
                    </m:sSub>
                  </m:oMath>
                </a14:m>
                <a:r>
                  <a:rPr lang="cs-CZ" sz="1600" dirty="0" smtClean="0">
                    <a:solidFill>
                      <a:schemeClr val="bg1"/>
                    </a:solidFill>
                    <a:latin typeface="+mn-lt"/>
                  </a:rPr>
                  <a:t> and </a:t>
                </a:r>
                <a14:m>
                  <m:oMath xmlns:m="http://schemas.openxmlformats.org/officeDocument/2006/math">
                    <m:sSub>
                      <m:sSubPr>
                        <m:ctrlPr>
                          <a:rPr lang="en-US" sz="1600" i="1">
                            <a:solidFill>
                              <a:schemeClr val="bg1"/>
                            </a:solidFill>
                            <a:latin typeface="Cambria Math" charset="0"/>
                          </a:rPr>
                        </m:ctrlPr>
                      </m:sSubPr>
                      <m:e>
                        <m:r>
                          <a:rPr lang="en-US" sz="1600" i="1">
                            <a:solidFill>
                              <a:schemeClr val="bg1"/>
                            </a:solidFill>
                            <a:latin typeface="Cambria Math" charset="0"/>
                            <a:ea typeface="Cambria Math" charset="0"/>
                            <a:cs typeface="Cambria Math" charset="0"/>
                          </a:rPr>
                          <m:t>𝛼</m:t>
                        </m:r>
                      </m:e>
                      <m:sub>
                        <m:r>
                          <a:rPr lang="en-US" sz="1600" i="1">
                            <a:solidFill>
                              <a:schemeClr val="bg1"/>
                            </a:solidFill>
                            <a:latin typeface="Cambria Math" charset="0"/>
                          </a:rPr>
                          <m:t>𝑃</m:t>
                        </m:r>
                        <m:r>
                          <a:rPr lang="en-US" sz="1600" i="1">
                            <a:solidFill>
                              <a:schemeClr val="bg1"/>
                            </a:solidFill>
                            <a:latin typeface="Cambria Math" charset="0"/>
                          </a:rPr>
                          <m:t>8</m:t>
                        </m:r>
                        <m:r>
                          <a:rPr lang="en-US" sz="1600" i="1">
                            <a:solidFill>
                              <a:schemeClr val="bg1"/>
                            </a:solidFill>
                            <a:latin typeface="Cambria Math" charset="0"/>
                          </a:rPr>
                          <m:t>𝐴</m:t>
                        </m:r>
                      </m:sub>
                    </m:sSub>
                  </m:oMath>
                </a14:m>
                <a:r>
                  <a:rPr lang="en-US" sz="1600" dirty="0" smtClean="0">
                    <a:solidFill>
                      <a:schemeClr val="bg1"/>
                    </a:solidFill>
                    <a:latin typeface="+mn-lt"/>
                  </a:rPr>
                  <a:t> should be </a:t>
                </a:r>
                <a:r>
                  <a:rPr lang="en-US" sz="1600" dirty="0">
                    <a:solidFill>
                      <a:schemeClr val="bg1"/>
                    </a:solidFill>
                    <a:latin typeface="+mn-lt"/>
                  </a:rPr>
                  <a:t>adjusted so that P5 is not over </a:t>
                </a:r>
                <a:r>
                  <a:rPr lang="en-US" sz="1600" dirty="0" smtClean="0">
                    <a:solidFill>
                      <a:schemeClr val="bg1"/>
                    </a:solidFill>
                    <a:latin typeface="+mn-lt"/>
                  </a:rPr>
                  <a:t>corrected, also, </a:t>
                </a:r>
                <a:r>
                  <a:rPr lang="en-US" sz="1600" dirty="0">
                    <a:solidFill>
                      <a:schemeClr val="bg1"/>
                    </a:solidFill>
                    <a:latin typeface="+mn-lt"/>
                  </a:rPr>
                  <a:t>to minimize </a:t>
                </a:r>
                <a:r>
                  <a:rPr lang="en-US" sz="1600" dirty="0" smtClean="0">
                    <a:solidFill>
                      <a:schemeClr val="bg1"/>
                    </a:solidFill>
                    <a:latin typeface="+mn-lt"/>
                  </a:rPr>
                  <a:t>error </a:t>
                </a:r>
                <a:r>
                  <a:rPr lang="en-US" sz="1600" dirty="0">
                    <a:solidFill>
                      <a:schemeClr val="bg1"/>
                    </a:solidFill>
                    <a:latin typeface="+mn-lt"/>
                  </a:rPr>
                  <a:t>in reported flux over the broadest possible range of SEP spectra</a:t>
                </a:r>
                <a:r>
                  <a:rPr lang="en-US" sz="1600" dirty="0" smtClean="0">
                    <a:solidFill>
                      <a:schemeClr val="bg1"/>
                    </a:solidFill>
                    <a:latin typeface="+mn-lt"/>
                  </a:rPr>
                  <a:t>.</a:t>
                </a:r>
              </a:p>
              <a:p>
                <a:pPr marL="285750" indent="-285750">
                  <a:spcAft>
                    <a:spcPts val="1200"/>
                  </a:spcAft>
                  <a:buClr>
                    <a:schemeClr val="bg1"/>
                  </a:buClr>
                  <a:buFont typeface="Arial" charset="0"/>
                  <a:buChar char="•"/>
                </a:pPr>
                <a:r>
                  <a:rPr lang="en-US" sz="1600" dirty="0" smtClean="0">
                    <a:solidFill>
                      <a:schemeClr val="bg1"/>
                    </a:solidFill>
                    <a:latin typeface="+mn-lt"/>
                  </a:rPr>
                  <a:t>Additional SPE data is needed to obtain good estimates for these parameters.</a:t>
                </a:r>
                <a:endParaRPr lang="en-US" sz="1600" dirty="0">
                  <a:solidFill>
                    <a:schemeClr val="bg1"/>
                  </a:solidFill>
                  <a:latin typeface="+mn-lt"/>
                </a:endParaRPr>
              </a:p>
              <a:p>
                <a:pPr marL="285750" indent="-285750">
                  <a:spcAft>
                    <a:spcPts val="1200"/>
                  </a:spcAft>
                  <a:buClr>
                    <a:schemeClr val="bg1"/>
                  </a:buClr>
                  <a:buFont typeface="Arial" charset="0"/>
                  <a:buChar char="•"/>
                </a:pPr>
                <a:endParaRPr lang="en-US" sz="1600" dirty="0">
                  <a:solidFill>
                    <a:schemeClr val="bg1"/>
                  </a:solidFill>
                  <a:latin typeface="+mn-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04799" y="2819400"/>
                <a:ext cx="3627368" cy="3508653"/>
              </a:xfrm>
              <a:prstGeom prst="rect">
                <a:avLst/>
              </a:prstGeom>
              <a:blipFill rotWithShape="0">
                <a:blip r:embed="rId3"/>
                <a:stretch>
                  <a:fillRect l="-672" t="-522"/>
                </a:stretch>
              </a:blipFill>
            </p:spPr>
            <p:txBody>
              <a:bodyPr/>
              <a:lstStyle/>
              <a:p>
                <a:r>
                  <a:rPr lang="en-US">
                    <a:noFill/>
                  </a:rPr>
                  <a:t> </a:t>
                </a:r>
              </a:p>
            </p:txBody>
          </p:sp>
        </mc:Fallback>
      </mc:AlternateContent>
      <p:grpSp>
        <p:nvGrpSpPr>
          <p:cNvPr id="18" name="Group 17"/>
          <p:cNvGrpSpPr/>
          <p:nvPr/>
        </p:nvGrpSpPr>
        <p:grpSpPr>
          <a:xfrm>
            <a:off x="3962400" y="2895600"/>
            <a:ext cx="4900133" cy="2924272"/>
            <a:chOff x="4038599" y="2819401"/>
            <a:chExt cx="4900133" cy="2924272"/>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599" y="2819401"/>
              <a:ext cx="4900133" cy="2924272"/>
            </a:xfrm>
            <a:prstGeom prst="rect">
              <a:avLst/>
            </a:prstGeom>
          </p:spPr>
        </p:pic>
        <p:sp>
          <p:nvSpPr>
            <p:cNvPr id="8" name="TextBox 7"/>
            <p:cNvSpPr txBox="1"/>
            <p:nvPr/>
          </p:nvSpPr>
          <p:spPr>
            <a:xfrm>
              <a:off x="7106662" y="3048000"/>
              <a:ext cx="1503938" cy="461665"/>
            </a:xfrm>
            <a:prstGeom prst="rect">
              <a:avLst/>
            </a:prstGeom>
            <a:noFill/>
          </p:spPr>
          <p:txBody>
            <a:bodyPr wrap="none" rtlCol="0">
              <a:spAutoFit/>
            </a:bodyPr>
            <a:lstStyle/>
            <a:p>
              <a:r>
                <a:rPr lang="en-US" sz="1200" smtClean="0"/>
                <a:t>P5 out-of-band</a:t>
              </a:r>
            </a:p>
            <a:p>
              <a:r>
                <a:rPr lang="en-US" sz="1200"/>
                <a:t>h</a:t>
              </a:r>
              <a:r>
                <a:rPr lang="en-US" sz="1200" smtClean="0"/>
                <a:t>igh energy islands</a:t>
              </a:r>
              <a:endParaRPr lang="en-US" sz="1200"/>
            </a:p>
          </p:txBody>
        </p:sp>
        <p:cxnSp>
          <p:nvCxnSpPr>
            <p:cNvPr id="10" name="Straight Arrow Connector 9"/>
            <p:cNvCxnSpPr/>
            <p:nvPr/>
          </p:nvCxnSpPr>
          <p:spPr>
            <a:xfrm flipH="1">
              <a:off x="6324600" y="3509665"/>
              <a:ext cx="914400" cy="15195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239000" y="3509665"/>
              <a:ext cx="106432" cy="15195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00600" y="3810000"/>
              <a:ext cx="925253" cy="276999"/>
            </a:xfrm>
            <a:prstGeom prst="rect">
              <a:avLst/>
            </a:prstGeom>
            <a:noFill/>
          </p:spPr>
          <p:txBody>
            <a:bodyPr wrap="none" rtlCol="0">
              <a:spAutoFit/>
            </a:bodyPr>
            <a:lstStyle/>
            <a:p>
              <a:r>
                <a:rPr lang="en-US" sz="1200" smtClean="0"/>
                <a:t>P5 in-band</a:t>
              </a:r>
              <a:endParaRPr lang="en-US" sz="1200"/>
            </a:p>
          </p:txBody>
        </p:sp>
        <p:cxnSp>
          <p:nvCxnSpPr>
            <p:cNvPr id="16" name="Straight Arrow Connector 15"/>
            <p:cNvCxnSpPr/>
            <p:nvPr/>
          </p:nvCxnSpPr>
          <p:spPr>
            <a:xfrm flipH="1">
              <a:off x="4876800" y="4086999"/>
              <a:ext cx="304800" cy="990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5719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SGPS P4 </a:t>
            </a:r>
            <a:r>
              <a:rPr lang="en-US" dirty="0"/>
              <a:t>and MPS-HI </a:t>
            </a:r>
            <a:r>
              <a:rPr lang="en-US" dirty="0" smtClean="0"/>
              <a:t>P11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8" y="1219200"/>
            <a:ext cx="6788944" cy="4525963"/>
          </a:xfrm>
        </p:spPr>
      </p:pic>
      <p:sp>
        <p:nvSpPr>
          <p:cNvPr id="5" name="TextBox 4"/>
          <p:cNvSpPr txBox="1"/>
          <p:nvPr/>
        </p:nvSpPr>
        <p:spPr>
          <a:xfrm>
            <a:off x="7086600" y="1793557"/>
            <a:ext cx="1447832" cy="492443"/>
          </a:xfrm>
          <a:prstGeom prst="rect">
            <a:avLst/>
          </a:prstGeom>
          <a:noFill/>
        </p:spPr>
        <p:txBody>
          <a:bodyPr wrap="none" rtlCol="0">
            <a:spAutoFit/>
          </a:bodyPr>
          <a:lstStyle/>
          <a:p>
            <a:r>
              <a:rPr lang="en-US" sz="1300" smtClean="0">
                <a:solidFill>
                  <a:srgbClr val="FF0000"/>
                </a:solidFill>
              </a:rPr>
              <a:t>(west facing unit)</a:t>
            </a:r>
          </a:p>
          <a:p>
            <a:r>
              <a:rPr lang="en-US" sz="1300">
                <a:solidFill>
                  <a:srgbClr val="FF0000"/>
                </a:solidFill>
              </a:rPr>
              <a:t>(east facing unit</a:t>
            </a:r>
            <a:r>
              <a:rPr lang="en-US" sz="1300" smtClean="0">
                <a:solidFill>
                  <a:srgbClr val="FF0000"/>
                </a:solidFill>
              </a:rPr>
              <a:t>)</a:t>
            </a:r>
            <a:endParaRPr lang="en-US" sz="1300">
              <a:solidFill>
                <a:srgbClr val="FF0000"/>
              </a:solidFill>
            </a:endParaRPr>
          </a:p>
        </p:txBody>
      </p:sp>
      <p:sp>
        <p:nvSpPr>
          <p:cNvPr id="6" name="Rectangle 5"/>
          <p:cNvSpPr/>
          <p:nvPr/>
        </p:nvSpPr>
        <p:spPr>
          <a:xfrm>
            <a:off x="2687444" y="1752600"/>
            <a:ext cx="189571" cy="3456879"/>
          </a:xfrm>
          <a:prstGeom prst="rect">
            <a:avLst/>
          </a:prstGeom>
          <a:solidFill>
            <a:schemeClr val="bg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64930" y="1828800"/>
            <a:ext cx="2116670" cy="261610"/>
          </a:xfrm>
          <a:prstGeom prst="rect">
            <a:avLst/>
          </a:prstGeom>
          <a:noFill/>
        </p:spPr>
        <p:txBody>
          <a:bodyPr wrap="square" rtlCol="0">
            <a:spAutoFit/>
          </a:bodyPr>
          <a:lstStyle/>
          <a:p>
            <a:r>
              <a:rPr lang="en-US" sz="1100" smtClean="0"/>
              <a:t>Period with SW P</a:t>
            </a:r>
            <a:r>
              <a:rPr lang="en-US" sz="1400" baseline="-25000" smtClean="0"/>
              <a:t>dyn</a:t>
            </a:r>
            <a:r>
              <a:rPr lang="en-US" sz="1100" smtClean="0"/>
              <a:t> &gt; 10nP. </a:t>
            </a:r>
            <a:endParaRPr lang="en-US" sz="1100"/>
          </a:p>
        </p:txBody>
      </p:sp>
      <p:cxnSp>
        <p:nvCxnSpPr>
          <p:cNvPr id="8" name="Straight Arrow Connector 7"/>
          <p:cNvCxnSpPr/>
          <p:nvPr/>
        </p:nvCxnSpPr>
        <p:spPr>
          <a:xfrm flipH="1" flipV="1">
            <a:off x="2877015" y="1952984"/>
            <a:ext cx="250007" cy="6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609600" y="5877580"/>
            <a:ext cx="8001032" cy="738664"/>
          </a:xfrm>
          <a:prstGeom prst="rect">
            <a:avLst/>
          </a:prstGeom>
          <a:noFill/>
        </p:spPr>
        <p:txBody>
          <a:bodyPr wrap="square" rtlCol="0">
            <a:spAutoFit/>
          </a:bodyPr>
          <a:lstStyle/>
          <a:p>
            <a:r>
              <a:rPr lang="en-US" smtClean="0">
                <a:solidFill>
                  <a:schemeClr val="bg1"/>
                </a:solidFill>
              </a:rPr>
              <a:t>SGPS and MPS-HI 5m averaged fluxes during 16-17 Solar Particle Event. Fluxes from east and west facing units are expected to be the same during period of high solar wind dynamic pressure</a:t>
            </a:r>
            <a:r>
              <a:rPr lang="en-US">
                <a:solidFill>
                  <a:schemeClr val="bg1"/>
                </a:solidFill>
              </a:rPr>
              <a:t>. SGPS +X and –X P4 differ by about a factor of 4 during 16-17 July 2017 </a:t>
            </a:r>
            <a:r>
              <a:rPr lang="en-US" smtClean="0">
                <a:solidFill>
                  <a:schemeClr val="bg1"/>
                </a:solidFill>
              </a:rPr>
              <a:t>SPE.</a:t>
            </a:r>
            <a:endParaRPr lang="en-US">
              <a:solidFill>
                <a:schemeClr val="bg1"/>
              </a:solidFill>
            </a:endParaRPr>
          </a:p>
        </p:txBody>
      </p:sp>
      <p:sp>
        <p:nvSpPr>
          <p:cNvPr id="9" name="Slide Number Placeholder 8"/>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18</a:t>
            </a:fld>
            <a:endParaRPr lang="uk-UA"/>
          </a:p>
        </p:txBody>
      </p:sp>
    </p:spTree>
    <p:extLst>
      <p:ext uri="{BB962C8B-B14F-4D97-AF65-F5344CB8AC3E}">
        <p14:creationId xmlns:p14="http://schemas.microsoft.com/office/powerpoint/2010/main" val="848310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408821" cy="968626"/>
          </a:xfrm>
        </p:spPr>
        <p:txBody>
          <a:bodyPr/>
          <a:lstStyle/>
          <a:p>
            <a:r>
              <a:rPr lang="en-US" dirty="0" smtClean="0"/>
              <a:t>SGPS PLPTs Supporting Provisional </a:t>
            </a:r>
            <a:r>
              <a:rPr lang="en-US" dirty="0"/>
              <a:t>M</a:t>
            </a:r>
            <a:r>
              <a:rPr lang="en-US" dirty="0" smtClean="0"/>
              <a:t>aturity </a:t>
            </a:r>
            <a:endParaRPr lang="en-US" dirty="0"/>
          </a:p>
        </p:txBody>
      </p:sp>
      <p:sp>
        <p:nvSpPr>
          <p:cNvPr id="3" name="Text Placeholder 2"/>
          <p:cNvSpPr>
            <a:spLocks noGrp="1"/>
          </p:cNvSpPr>
          <p:nvPr>
            <p:ph type="body" idx="1"/>
          </p:nvPr>
        </p:nvSpPr>
        <p:spPr>
          <a:xfrm>
            <a:off x="457200" y="1646238"/>
            <a:ext cx="8229600" cy="4525962"/>
          </a:xfrm>
        </p:spPr>
        <p:txBody>
          <a:bodyPr/>
          <a:lstStyle/>
          <a:p>
            <a:pPr>
              <a:buFont typeface="Arial" charset="0"/>
              <a:buChar char="•"/>
            </a:pPr>
            <a:r>
              <a:rPr lang="en-US"/>
              <a:t>PLPT-SEI-001 SGPS D3-D1 Contamination Correction</a:t>
            </a:r>
          </a:p>
          <a:p>
            <a:pPr>
              <a:buFont typeface="Arial" charset="0"/>
              <a:buChar char="•"/>
            </a:pPr>
            <a:r>
              <a:rPr lang="en-US" dirty="0"/>
              <a:t>PLPT-SEI-004 SEP Channel Cross-Comparison</a:t>
            </a:r>
          </a:p>
          <a:p>
            <a:pPr>
              <a:buFont typeface="Arial" charset="0"/>
              <a:buChar char="•"/>
            </a:pPr>
            <a:r>
              <a:rPr lang="en-US" dirty="0"/>
              <a:t>PLPT-SEI-006 Backgrounds Trending</a:t>
            </a:r>
          </a:p>
          <a:p>
            <a:pPr>
              <a:buFont typeface="Arial" charset="0"/>
              <a:buChar char="•"/>
            </a:pP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19</a:t>
            </a:fld>
            <a:endParaRPr lang="uk-UA"/>
          </a:p>
        </p:txBody>
      </p:sp>
    </p:spTree>
    <p:extLst>
      <p:ext uri="{BB962C8B-B14F-4D97-AF65-F5344CB8AC3E}">
        <p14:creationId xmlns:p14="http://schemas.microsoft.com/office/powerpoint/2010/main" val="1169237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idx="1"/>
          </p:nvPr>
        </p:nvSpPr>
        <p:spPr>
          <a:xfrm>
            <a:off x="457200" y="1465263"/>
            <a:ext cx="8229600" cy="3640137"/>
          </a:xfrm>
        </p:spPr>
        <p:txBody>
          <a:bodyPr/>
          <a:lstStyle/>
          <a:p>
            <a:pPr>
              <a:buFont typeface="Arial" charset="0"/>
              <a:buChar char="•"/>
            </a:pPr>
            <a:r>
              <a:rPr lang="en-US" sz="2800"/>
              <a:t>SGPS </a:t>
            </a:r>
            <a:r>
              <a:rPr lang="en-US" sz="2800" smtClean="0"/>
              <a:t>Overview</a:t>
            </a:r>
          </a:p>
          <a:p>
            <a:pPr>
              <a:buFont typeface="Arial" charset="0"/>
              <a:buChar char="•"/>
            </a:pPr>
            <a:r>
              <a:rPr lang="en-US" sz="2800" smtClean="0"/>
              <a:t>Review </a:t>
            </a:r>
            <a:r>
              <a:rPr lang="en-US" sz="2800"/>
              <a:t>of Beta </a:t>
            </a:r>
            <a:r>
              <a:rPr lang="en-US" sz="2800" smtClean="0"/>
              <a:t>Maturity</a:t>
            </a:r>
          </a:p>
          <a:p>
            <a:pPr lvl="0">
              <a:buFont typeface="Arial" charset="0"/>
              <a:buChar char="•"/>
            </a:pPr>
            <a:r>
              <a:rPr lang="en-US" sz="2800"/>
              <a:t>Product Quality </a:t>
            </a:r>
            <a:r>
              <a:rPr lang="en-US" sz="2800" smtClean="0"/>
              <a:t>Evaluation</a:t>
            </a:r>
            <a:endParaRPr lang="en-US" sz="2800"/>
          </a:p>
          <a:p>
            <a:pPr lvl="1">
              <a:buFont typeface=".AppleSystemUIFont" charset="-120"/>
              <a:buChar char="-"/>
            </a:pPr>
            <a:r>
              <a:rPr lang="en-US" sz="2000"/>
              <a:t>Summary of SGPS </a:t>
            </a:r>
            <a:r>
              <a:rPr lang="en-US" sz="2000" smtClean="0"/>
              <a:t>Anomalies</a:t>
            </a:r>
            <a:endParaRPr lang="en-US" sz="2000"/>
          </a:p>
          <a:p>
            <a:pPr lvl="1">
              <a:buFont typeface=".AppleSystemUIFont" charset="-120"/>
              <a:buChar char="-"/>
            </a:pPr>
            <a:r>
              <a:rPr lang="en-US" sz="2000" smtClean="0"/>
              <a:t>PLPTs Supporting Assessment for Provisional Status</a:t>
            </a:r>
          </a:p>
          <a:p>
            <a:pPr>
              <a:buFont typeface="Arial" charset="0"/>
              <a:buChar char="•"/>
            </a:pPr>
            <a:r>
              <a:rPr lang="en-US" sz="2800" smtClean="0"/>
              <a:t>Provisional </a:t>
            </a:r>
            <a:r>
              <a:rPr lang="en-US" sz="2800"/>
              <a:t>Maturity Assessment</a:t>
            </a:r>
          </a:p>
          <a:p>
            <a:pPr>
              <a:buFont typeface="Arial" charset="0"/>
              <a:buChar char="•"/>
            </a:pPr>
            <a:r>
              <a:rPr lang="en-US" sz="2800"/>
              <a:t>Path to Full Validation Maturity</a:t>
            </a:r>
          </a:p>
          <a:p>
            <a:pPr>
              <a:buFont typeface="Arial" charset="0"/>
              <a:buChar char="•"/>
            </a:pPr>
            <a:r>
              <a:rPr lang="en-US" sz="2800"/>
              <a:t>Summary and </a:t>
            </a:r>
            <a:r>
              <a:rPr lang="en-US" sz="2800" smtClean="0"/>
              <a:t>Recommendations</a:t>
            </a:r>
            <a:endParaRPr lang="en-US" sz="280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a:t>
            </a:fld>
            <a:endParaRPr lang="uk-UA"/>
          </a:p>
        </p:txBody>
      </p:sp>
    </p:spTree>
    <p:extLst>
      <p:ext uri="{BB962C8B-B14F-4D97-AF65-F5344CB8AC3E}">
        <p14:creationId xmlns:p14="http://schemas.microsoft.com/office/powerpoint/2010/main" val="705462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26774"/>
            <a:ext cx="6408821" cy="968626"/>
          </a:xfrm>
        </p:spPr>
        <p:txBody>
          <a:bodyPr/>
          <a:lstStyle/>
          <a:p>
            <a:r>
              <a:rPr lang="en-US" dirty="0"/>
              <a:t>PLPT-SEI-001 SGPS </a:t>
            </a:r>
            <a:r>
              <a:rPr lang="en-US" dirty="0" smtClean="0"/>
              <a:t>D3-D1 Contamination</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20</a:t>
            </a:fld>
            <a:endParaRPr lang="uk-U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49" y="2298753"/>
            <a:ext cx="8605102" cy="3492447"/>
          </a:xfrm>
          <a:prstGeom prst="rect">
            <a:avLst/>
          </a:prstGeom>
        </p:spPr>
      </p:pic>
      <p:sp>
        <p:nvSpPr>
          <p:cNvPr id="6" name="TextBox 5"/>
          <p:cNvSpPr txBox="1"/>
          <p:nvPr/>
        </p:nvSpPr>
        <p:spPr>
          <a:xfrm>
            <a:off x="206298" y="5844127"/>
            <a:ext cx="7772400" cy="523220"/>
          </a:xfrm>
          <a:prstGeom prst="rect">
            <a:avLst/>
          </a:prstGeom>
          <a:noFill/>
        </p:spPr>
        <p:txBody>
          <a:bodyPr wrap="square" rtlCol="0">
            <a:spAutoFit/>
          </a:bodyPr>
          <a:lstStyle/>
          <a:p>
            <a:r>
              <a:rPr lang="en-US" smtClean="0">
                <a:solidFill>
                  <a:schemeClr val="bg1"/>
                </a:solidFill>
              </a:rPr>
              <a:t>Comparison of SGPS+X and SGPS-X count rates from P7 and P8C with different on/off configurations of  D3-D1 rear entry removal circuit. </a:t>
            </a:r>
            <a:endParaRPr lang="en-US">
              <a:solidFill>
                <a:schemeClr val="bg1"/>
              </a:solidFill>
            </a:endParaRPr>
          </a:p>
        </p:txBody>
      </p:sp>
      <p:cxnSp>
        <p:nvCxnSpPr>
          <p:cNvPr id="10" name="Straight Arrow Connector 9"/>
          <p:cNvCxnSpPr/>
          <p:nvPr/>
        </p:nvCxnSpPr>
        <p:spPr>
          <a:xfrm flipH="1">
            <a:off x="5257800" y="2029522"/>
            <a:ext cx="551985" cy="73598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54390" y="1449664"/>
            <a:ext cx="3125668" cy="738664"/>
          </a:xfrm>
          <a:prstGeom prst="rect">
            <a:avLst/>
          </a:prstGeom>
          <a:solidFill>
            <a:schemeClr val="lt1"/>
          </a:solidFill>
          <a:ln w="38100">
            <a:solidFill>
              <a:srgbClr val="00B050"/>
            </a:solidFill>
          </a:ln>
        </p:spPr>
        <p:txBody>
          <a:bodyPr wrap="square" rtlCol="0">
            <a:spAutoFit/>
          </a:bodyPr>
          <a:lstStyle/>
          <a:p>
            <a:r>
              <a:rPr lang="en-US" smtClean="0"/>
              <a:t>Difference in counts with D3-D1 circuit on vs. off are in agreement with expected ratio.</a:t>
            </a:r>
            <a:endParaRPr lang="en-US"/>
          </a:p>
        </p:txBody>
      </p:sp>
      <p:sp>
        <p:nvSpPr>
          <p:cNvPr id="7" name="Double Bracket 6"/>
          <p:cNvSpPr/>
          <p:nvPr/>
        </p:nvSpPr>
        <p:spPr>
          <a:xfrm>
            <a:off x="4735551" y="2781268"/>
            <a:ext cx="488795" cy="206298"/>
          </a:xfrm>
          <a:prstGeom prst="bracketPair">
            <a:avLst/>
          </a:prstGeom>
          <a:ln w="508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10396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26774"/>
            <a:ext cx="6408821" cy="968626"/>
          </a:xfrm>
        </p:spPr>
        <p:txBody>
          <a:bodyPr/>
          <a:lstStyle/>
          <a:p>
            <a:r>
              <a:rPr lang="en-US" dirty="0"/>
              <a:t>PLPT-SEI-004 SEP Channel </a:t>
            </a:r>
            <a:r>
              <a:rPr lang="en-US" dirty="0" smtClean="0"/>
              <a:t/>
            </a:r>
            <a:br>
              <a:rPr lang="en-US" dirty="0" smtClean="0"/>
            </a:br>
            <a:r>
              <a:rPr lang="en-US" dirty="0" smtClean="0"/>
              <a:t>Cross-Comparison</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21</a:t>
            </a:fld>
            <a:endParaRPr lang="uk-UA"/>
          </a:p>
        </p:txBody>
      </p:sp>
      <p:sp>
        <p:nvSpPr>
          <p:cNvPr id="12" name="TextBox 11"/>
          <p:cNvSpPr txBox="1"/>
          <p:nvPr/>
        </p:nvSpPr>
        <p:spPr>
          <a:xfrm>
            <a:off x="457200" y="5419494"/>
            <a:ext cx="8229599" cy="1246495"/>
          </a:xfrm>
          <a:prstGeom prst="rect">
            <a:avLst/>
          </a:prstGeom>
          <a:noFill/>
        </p:spPr>
        <p:txBody>
          <a:bodyPr wrap="square" rtlCol="0">
            <a:spAutoFit/>
          </a:bodyPr>
          <a:lstStyle/>
          <a:p>
            <a:pPr marL="285750" indent="-285750">
              <a:spcAft>
                <a:spcPts val="600"/>
              </a:spcAft>
              <a:buClr>
                <a:schemeClr val="bg1"/>
              </a:buClr>
              <a:buFont typeface="Arial" charset="0"/>
              <a:buChar char="•"/>
            </a:pPr>
            <a:r>
              <a:rPr lang="en-US" dirty="0">
                <a:solidFill>
                  <a:schemeClr val="bg1"/>
                </a:solidFill>
              </a:rPr>
              <a:t>During </a:t>
            </a:r>
            <a:r>
              <a:rPr lang="en-US" dirty="0" smtClean="0">
                <a:solidFill>
                  <a:schemeClr val="bg1"/>
                </a:solidFill>
              </a:rPr>
              <a:t>the Sep </a:t>
            </a:r>
            <a:r>
              <a:rPr lang="en-US" dirty="0">
                <a:solidFill>
                  <a:schemeClr val="bg1"/>
                </a:solidFill>
              </a:rPr>
              <a:t>2017 SEP event, at T3 energies (83-500MeV</a:t>
            </a:r>
            <a:r>
              <a:rPr lang="en-US" dirty="0" smtClean="0">
                <a:solidFill>
                  <a:schemeClr val="bg1"/>
                </a:solidFill>
              </a:rPr>
              <a:t>), </a:t>
            </a:r>
            <a:r>
              <a:rPr lang="en-US" dirty="0">
                <a:solidFill>
                  <a:schemeClr val="bg1"/>
                </a:solidFill>
              </a:rPr>
              <a:t>SGPS fluxes are </a:t>
            </a:r>
            <a:r>
              <a:rPr lang="en-US" dirty="0" smtClean="0">
                <a:solidFill>
                  <a:schemeClr val="bg1"/>
                </a:solidFill>
              </a:rPr>
              <a:t>about a factor of two higher </a:t>
            </a:r>
            <a:r>
              <a:rPr lang="en-US" dirty="0">
                <a:solidFill>
                  <a:schemeClr val="bg1"/>
                </a:solidFill>
              </a:rPr>
              <a:t>than GOES-13 and -</a:t>
            </a:r>
            <a:r>
              <a:rPr lang="en-US" dirty="0" smtClean="0">
                <a:solidFill>
                  <a:schemeClr val="bg1"/>
                </a:solidFill>
              </a:rPr>
              <a:t>15 fluxes.</a:t>
            </a:r>
          </a:p>
          <a:p>
            <a:pPr marL="285750" lvl="1" indent="-285750">
              <a:spcAft>
                <a:spcPts val="600"/>
              </a:spcAft>
              <a:buClr>
                <a:schemeClr val="bg1"/>
              </a:buClr>
              <a:buFont typeface="Arial" charset="0"/>
              <a:buChar char="•"/>
            </a:pPr>
            <a:r>
              <a:rPr lang="en-US" dirty="0">
                <a:solidFill>
                  <a:schemeClr val="bg1"/>
                </a:solidFill>
              </a:rPr>
              <a:t>SEP Channel Cross-Comparison PLPT indicates numerous channels are not performing as characterized with beam calibrations (e.g., SGPS +X and </a:t>
            </a:r>
            <a:r>
              <a:rPr lang="mr-IN" dirty="0">
                <a:solidFill>
                  <a:schemeClr val="bg1"/>
                </a:solidFill>
              </a:rPr>
              <a:t>–</a:t>
            </a:r>
            <a:r>
              <a:rPr lang="en-US" dirty="0">
                <a:solidFill>
                  <a:schemeClr val="bg1"/>
                </a:solidFill>
              </a:rPr>
              <a:t>X P4 differ by about a factor of </a:t>
            </a:r>
            <a:r>
              <a:rPr lang="en-US" dirty="0" smtClean="0">
                <a:solidFill>
                  <a:schemeClr val="bg1"/>
                </a:solidFill>
              </a:rPr>
              <a:t>four </a:t>
            </a:r>
            <a:r>
              <a:rPr lang="en-US" dirty="0">
                <a:solidFill>
                  <a:schemeClr val="bg1"/>
                </a:solidFill>
              </a:rPr>
              <a:t>during 16-17 July 2017 </a:t>
            </a:r>
            <a:r>
              <a:rPr lang="en-US" dirty="0" smtClean="0">
                <a:solidFill>
                  <a:schemeClr val="bg1"/>
                </a:solidFill>
              </a:rPr>
              <a:t>SPE). Geometric </a:t>
            </a:r>
            <a:r>
              <a:rPr lang="en-US" dirty="0">
                <a:solidFill>
                  <a:schemeClr val="bg1"/>
                </a:solidFill>
              </a:rPr>
              <a:t>factors may need adjustment</a:t>
            </a:r>
            <a:r>
              <a:rPr lang="en-US" dirty="0" smtClean="0">
                <a:solidFill>
                  <a:schemeClr val="bg1"/>
                </a:solidFill>
              </a:rPr>
              <a:t>.</a:t>
            </a:r>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0"/>
            <a:ext cx="3657600" cy="36576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524000"/>
            <a:ext cx="5486400" cy="3657600"/>
          </a:xfrm>
          <a:prstGeom prst="rect">
            <a:avLst/>
          </a:prstGeom>
        </p:spPr>
      </p:pic>
      <p:sp>
        <p:nvSpPr>
          <p:cNvPr id="7" name="TextBox 6"/>
          <p:cNvSpPr txBox="1"/>
          <p:nvPr/>
        </p:nvSpPr>
        <p:spPr>
          <a:xfrm>
            <a:off x="6042102" y="4160739"/>
            <a:ext cx="1215397" cy="400110"/>
          </a:xfrm>
          <a:prstGeom prst="rect">
            <a:avLst/>
          </a:prstGeom>
          <a:noFill/>
        </p:spPr>
        <p:txBody>
          <a:bodyPr wrap="none" rtlCol="0">
            <a:spAutoFit/>
          </a:bodyPr>
          <a:lstStyle/>
          <a:p>
            <a:r>
              <a:rPr lang="en-US" sz="1000" dirty="0" smtClean="0"/>
              <a:t>SGPS+X </a:t>
            </a:r>
            <a:r>
              <a:rPr lang="en-US" sz="1000" dirty="0"/>
              <a:t>P7 </a:t>
            </a:r>
            <a:endParaRPr lang="en-US" sz="1000" dirty="0" smtClean="0"/>
          </a:p>
          <a:p>
            <a:r>
              <a:rPr lang="en-US" sz="1000" dirty="0" smtClean="0"/>
              <a:t>(</a:t>
            </a:r>
            <a:r>
              <a:rPr lang="en-US" sz="1000" dirty="0"/>
              <a:t>a</a:t>
            </a:r>
            <a:r>
              <a:rPr lang="en-US" sz="1000" dirty="0" smtClean="0"/>
              <a:t>nomalously low)</a:t>
            </a:r>
            <a:endParaRPr lang="en-US" sz="1000" dirty="0"/>
          </a:p>
        </p:txBody>
      </p:sp>
      <p:sp>
        <p:nvSpPr>
          <p:cNvPr id="11" name="TextBox 10"/>
          <p:cNvSpPr txBox="1"/>
          <p:nvPr/>
        </p:nvSpPr>
        <p:spPr>
          <a:xfrm>
            <a:off x="5526353" y="3657600"/>
            <a:ext cx="1080745" cy="400110"/>
          </a:xfrm>
          <a:prstGeom prst="rect">
            <a:avLst/>
          </a:prstGeom>
          <a:noFill/>
        </p:spPr>
        <p:txBody>
          <a:bodyPr wrap="none" rtlCol="0">
            <a:spAutoFit/>
          </a:bodyPr>
          <a:lstStyle/>
          <a:p>
            <a:r>
              <a:rPr lang="en-US" sz="1000" dirty="0" smtClean="0"/>
              <a:t>SGPS+X P5 </a:t>
            </a:r>
          </a:p>
          <a:p>
            <a:r>
              <a:rPr lang="en-US" sz="1000" dirty="0" smtClean="0"/>
              <a:t>(overcorrection)</a:t>
            </a:r>
            <a:endParaRPr lang="en-US" sz="1000" dirty="0"/>
          </a:p>
        </p:txBody>
      </p:sp>
      <p:cxnSp>
        <p:nvCxnSpPr>
          <p:cNvPr id="9" name="Straight Arrow Connector 8"/>
          <p:cNvCxnSpPr/>
          <p:nvPr/>
        </p:nvCxnSpPr>
        <p:spPr>
          <a:xfrm flipV="1">
            <a:off x="6400800" y="3695820"/>
            <a:ext cx="377197" cy="11418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934200" y="4070195"/>
            <a:ext cx="392151" cy="21930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271237" y="1683834"/>
            <a:ext cx="1361270" cy="276999"/>
          </a:xfrm>
          <a:prstGeom prst="rect">
            <a:avLst/>
          </a:prstGeom>
          <a:noFill/>
        </p:spPr>
        <p:txBody>
          <a:bodyPr wrap="none" rtlCol="0">
            <a:spAutoFit/>
          </a:bodyPr>
          <a:lstStyle/>
          <a:p>
            <a:r>
              <a:rPr lang="en-US" sz="1200" smtClean="0"/>
              <a:t>10-17 Sept. 2017</a:t>
            </a:r>
            <a:endParaRPr lang="en-US" sz="1200"/>
          </a:p>
        </p:txBody>
      </p:sp>
    </p:spTree>
    <p:extLst>
      <p:ext uri="{BB962C8B-B14F-4D97-AF65-F5344CB8AC3E}">
        <p14:creationId xmlns:p14="http://schemas.microsoft.com/office/powerpoint/2010/main" val="760585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26774"/>
            <a:ext cx="6408821" cy="968626"/>
          </a:xfrm>
        </p:spPr>
        <p:txBody>
          <a:bodyPr/>
          <a:lstStyle/>
          <a:p>
            <a:r>
              <a:rPr lang="en-US" dirty="0"/>
              <a:t>PLPT-SEI-006 </a:t>
            </a:r>
            <a:r>
              <a:rPr lang="en-US" dirty="0" smtClean="0"/>
              <a:t/>
            </a:r>
            <a:br>
              <a:rPr lang="en-US" dirty="0" smtClean="0"/>
            </a:br>
            <a:r>
              <a:rPr lang="en-US" dirty="0" smtClean="0"/>
              <a:t>Backgrounds Trending</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22</a:t>
            </a:fld>
            <a:endParaRPr lang="uk-UA"/>
          </a:p>
        </p:txBody>
      </p:sp>
      <p:sp>
        <p:nvSpPr>
          <p:cNvPr id="6" name="TextBox 5"/>
          <p:cNvSpPr txBox="1"/>
          <p:nvPr/>
        </p:nvSpPr>
        <p:spPr>
          <a:xfrm>
            <a:off x="312232" y="5627651"/>
            <a:ext cx="8809464" cy="1069524"/>
          </a:xfrm>
          <a:prstGeom prst="rect">
            <a:avLst/>
          </a:prstGeom>
          <a:noFill/>
        </p:spPr>
        <p:txBody>
          <a:bodyPr wrap="square" rtlCol="0">
            <a:spAutoFit/>
          </a:bodyPr>
          <a:lstStyle/>
          <a:p>
            <a:pPr marL="285750" indent="-285750">
              <a:spcAft>
                <a:spcPts val="300"/>
              </a:spcAft>
              <a:buClr>
                <a:schemeClr val="bg1"/>
              </a:buClr>
              <a:buFont typeface="Arial" charset="0"/>
              <a:buChar char="•"/>
            </a:pPr>
            <a:r>
              <a:rPr lang="en-US" smtClean="0">
                <a:solidFill>
                  <a:schemeClr val="bg1"/>
                </a:solidFill>
              </a:rPr>
              <a:t>Source of SGPS backgrounds is GCR counts. </a:t>
            </a:r>
          </a:p>
          <a:p>
            <a:pPr marL="285750" indent="-285750">
              <a:spcAft>
                <a:spcPts val="300"/>
              </a:spcAft>
              <a:buClr>
                <a:schemeClr val="bg1"/>
              </a:buClr>
              <a:buFont typeface="Arial" charset="0"/>
              <a:buChar char="•"/>
            </a:pPr>
            <a:r>
              <a:rPr lang="en-US" smtClean="0">
                <a:solidFill>
                  <a:schemeClr val="bg1"/>
                </a:solidFill>
              </a:rPr>
              <a:t>Reported GCR fluxes are significantly higher than accepted empirical models.</a:t>
            </a:r>
          </a:p>
          <a:p>
            <a:pPr marL="285750" indent="-285750">
              <a:spcAft>
                <a:spcPts val="300"/>
              </a:spcAft>
              <a:buClr>
                <a:schemeClr val="bg1"/>
              </a:buClr>
              <a:buFont typeface="Arial" charset="0"/>
              <a:buChar char="•"/>
            </a:pPr>
            <a:r>
              <a:rPr lang="en-US" smtClean="0">
                <a:solidFill>
                  <a:schemeClr val="bg1"/>
                </a:solidFill>
              </a:rPr>
              <a:t>High GCR fluxes are due to high energy tail portion of response function, not part of calibrated channel. </a:t>
            </a:r>
          </a:p>
          <a:p>
            <a:pPr marL="285750" indent="-285750">
              <a:spcAft>
                <a:spcPts val="300"/>
              </a:spcAft>
              <a:buClr>
                <a:schemeClr val="bg1"/>
              </a:buClr>
              <a:buFont typeface="Arial" charset="0"/>
              <a:buChar char="•"/>
            </a:pPr>
            <a:r>
              <a:rPr lang="en-US" smtClean="0">
                <a:solidFill>
                  <a:schemeClr val="bg1"/>
                </a:solidFill>
              </a:rPr>
              <a:t>Below PORD spectrum, do not violate requirements.</a:t>
            </a:r>
          </a:p>
        </p:txBody>
      </p:sp>
      <p:grpSp>
        <p:nvGrpSpPr>
          <p:cNvPr id="13" name="Group 12"/>
          <p:cNvGrpSpPr/>
          <p:nvPr/>
        </p:nvGrpSpPr>
        <p:grpSpPr>
          <a:xfrm>
            <a:off x="87351" y="1600200"/>
            <a:ext cx="8991600" cy="3886200"/>
            <a:chOff x="87351" y="1600200"/>
            <a:chExt cx="8991600" cy="388620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51" y="1600200"/>
              <a:ext cx="5181600" cy="38862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951" y="3429000"/>
              <a:ext cx="4114800" cy="20574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7951" y="1600200"/>
              <a:ext cx="4114800" cy="20574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3186" y="3627725"/>
              <a:ext cx="1985765" cy="1096675"/>
            </a:xfrm>
            <a:prstGeom prst="rect">
              <a:avLst/>
            </a:prstGeom>
            <a:ln>
              <a:solidFill>
                <a:schemeClr val="tx1"/>
              </a:solidFill>
            </a:ln>
          </p:spPr>
        </p:pic>
      </p:grpSp>
      <p:sp>
        <p:nvSpPr>
          <p:cNvPr id="14" name="TextBox 13"/>
          <p:cNvSpPr txBox="1"/>
          <p:nvPr/>
        </p:nvSpPr>
        <p:spPr>
          <a:xfrm>
            <a:off x="6570457" y="5410200"/>
            <a:ext cx="973343" cy="246221"/>
          </a:xfrm>
          <a:prstGeom prst="rect">
            <a:avLst/>
          </a:prstGeom>
          <a:solidFill>
            <a:schemeClr val="lt1"/>
          </a:solidFill>
        </p:spPr>
        <p:txBody>
          <a:bodyPr wrap="none" rtlCol="0">
            <a:spAutoFit/>
          </a:bodyPr>
          <a:lstStyle/>
          <a:p>
            <a:r>
              <a:rPr lang="en-US" sz="1000" smtClean="0"/>
              <a:t>Energy (MeV)</a:t>
            </a:r>
            <a:endParaRPr lang="en-US" sz="1000"/>
          </a:p>
        </p:txBody>
      </p:sp>
      <p:sp>
        <p:nvSpPr>
          <p:cNvPr id="15" name="TextBox 14"/>
          <p:cNvSpPr txBox="1"/>
          <p:nvPr/>
        </p:nvSpPr>
        <p:spPr>
          <a:xfrm>
            <a:off x="5562600" y="1524000"/>
            <a:ext cx="2890535" cy="276999"/>
          </a:xfrm>
          <a:prstGeom prst="rect">
            <a:avLst/>
          </a:prstGeom>
          <a:solidFill>
            <a:schemeClr val="lt1"/>
          </a:solidFill>
        </p:spPr>
        <p:txBody>
          <a:bodyPr wrap="none" rtlCol="0">
            <a:spAutoFit/>
          </a:bodyPr>
          <a:lstStyle/>
          <a:p>
            <a:r>
              <a:rPr lang="en-US" sz="1200" smtClean="0"/>
              <a:t>GEANT (simulated) response functions </a:t>
            </a:r>
            <a:endParaRPr lang="en-US" sz="1200"/>
          </a:p>
        </p:txBody>
      </p:sp>
      <p:sp>
        <p:nvSpPr>
          <p:cNvPr id="16" name="TextBox 15"/>
          <p:cNvSpPr txBox="1"/>
          <p:nvPr/>
        </p:nvSpPr>
        <p:spPr>
          <a:xfrm>
            <a:off x="976888" y="1676400"/>
            <a:ext cx="3518912" cy="307777"/>
          </a:xfrm>
          <a:prstGeom prst="rect">
            <a:avLst/>
          </a:prstGeom>
          <a:solidFill>
            <a:schemeClr val="lt1"/>
          </a:solidFill>
        </p:spPr>
        <p:txBody>
          <a:bodyPr wrap="none" rtlCol="0">
            <a:spAutoFit/>
          </a:bodyPr>
          <a:lstStyle/>
          <a:p>
            <a:r>
              <a:rPr lang="en-US" smtClean="0"/>
              <a:t>Observed vs. Modeled GCR Backgrounds</a:t>
            </a:r>
            <a:endParaRPr lang="en-US"/>
          </a:p>
        </p:txBody>
      </p:sp>
      <p:sp>
        <p:nvSpPr>
          <p:cNvPr id="18" name="TextBox 17"/>
          <p:cNvSpPr txBox="1"/>
          <p:nvPr/>
        </p:nvSpPr>
        <p:spPr>
          <a:xfrm>
            <a:off x="7140498" y="4766846"/>
            <a:ext cx="1958896" cy="338554"/>
          </a:xfrm>
          <a:prstGeom prst="rect">
            <a:avLst/>
          </a:prstGeom>
          <a:solidFill>
            <a:schemeClr val="lt1"/>
          </a:solidFill>
        </p:spPr>
        <p:txBody>
          <a:bodyPr wrap="square" rtlCol="0">
            <a:spAutoFit/>
          </a:bodyPr>
          <a:lstStyle/>
          <a:p>
            <a:r>
              <a:rPr lang="en-US" sz="800" smtClean="0"/>
              <a:t>Avg. of values above 10</a:t>
            </a:r>
            <a:r>
              <a:rPr lang="en-US" sz="800" baseline="30000" smtClean="0"/>
              <a:t>3</a:t>
            </a:r>
            <a:r>
              <a:rPr lang="en-US" sz="800" smtClean="0"/>
              <a:t> MeV used to estimate contribution up to 10</a:t>
            </a:r>
            <a:r>
              <a:rPr lang="en-US" sz="800" baseline="30000" smtClean="0"/>
              <a:t>4</a:t>
            </a:r>
            <a:r>
              <a:rPr lang="en-US" sz="800" smtClean="0"/>
              <a:t> MeV</a:t>
            </a:r>
            <a:endParaRPr lang="en-US" sz="800"/>
          </a:p>
        </p:txBody>
      </p:sp>
      <p:sp>
        <p:nvSpPr>
          <p:cNvPr id="20" name="TextBox 19"/>
          <p:cNvSpPr txBox="1"/>
          <p:nvPr/>
        </p:nvSpPr>
        <p:spPr>
          <a:xfrm>
            <a:off x="7315200" y="2573179"/>
            <a:ext cx="1305165" cy="246221"/>
          </a:xfrm>
          <a:prstGeom prst="rect">
            <a:avLst/>
          </a:prstGeom>
          <a:noFill/>
        </p:spPr>
        <p:txBody>
          <a:bodyPr wrap="none" rtlCol="0">
            <a:spAutoFit/>
          </a:bodyPr>
          <a:lstStyle/>
          <a:p>
            <a:r>
              <a:rPr lang="en-US" sz="1000" smtClean="0"/>
              <a:t>High energy islands</a:t>
            </a:r>
            <a:endParaRPr lang="en-US" sz="1000"/>
          </a:p>
        </p:txBody>
      </p:sp>
      <p:cxnSp>
        <p:nvCxnSpPr>
          <p:cNvPr id="22" name="Straight Arrow Connector 21"/>
          <p:cNvCxnSpPr/>
          <p:nvPr/>
        </p:nvCxnSpPr>
        <p:spPr>
          <a:xfrm flipH="1">
            <a:off x="7162800" y="2743200"/>
            <a:ext cx="174702" cy="152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10200" y="2420779"/>
            <a:ext cx="1311578" cy="246221"/>
          </a:xfrm>
          <a:prstGeom prst="rect">
            <a:avLst/>
          </a:prstGeom>
          <a:noFill/>
        </p:spPr>
        <p:txBody>
          <a:bodyPr wrap="none" rtlCol="0">
            <a:spAutoFit/>
          </a:bodyPr>
          <a:lstStyle/>
          <a:p>
            <a:r>
              <a:rPr lang="en-US" sz="1000" smtClean="0"/>
              <a:t>Calibrated channels</a:t>
            </a:r>
            <a:endParaRPr lang="en-US" sz="1000"/>
          </a:p>
        </p:txBody>
      </p:sp>
      <p:sp>
        <p:nvSpPr>
          <p:cNvPr id="24" name="TextBox 23"/>
          <p:cNvSpPr txBox="1"/>
          <p:nvPr/>
        </p:nvSpPr>
        <p:spPr>
          <a:xfrm>
            <a:off x="5486400" y="4455877"/>
            <a:ext cx="1311578" cy="246221"/>
          </a:xfrm>
          <a:prstGeom prst="rect">
            <a:avLst/>
          </a:prstGeom>
          <a:solidFill>
            <a:schemeClr val="bg1">
              <a:alpha val="25000"/>
            </a:schemeClr>
          </a:solidFill>
        </p:spPr>
        <p:txBody>
          <a:bodyPr wrap="none" rtlCol="0">
            <a:spAutoFit/>
          </a:bodyPr>
          <a:lstStyle/>
          <a:p>
            <a:r>
              <a:rPr lang="en-US" sz="1000" smtClean="0"/>
              <a:t>Calibrated channels</a:t>
            </a:r>
            <a:endParaRPr lang="en-US" sz="1000"/>
          </a:p>
        </p:txBody>
      </p:sp>
      <p:sp>
        <p:nvSpPr>
          <p:cNvPr id="25" name="TextBox 24"/>
          <p:cNvSpPr txBox="1"/>
          <p:nvPr/>
        </p:nvSpPr>
        <p:spPr>
          <a:xfrm>
            <a:off x="2762174" y="3352800"/>
            <a:ext cx="1124026" cy="400110"/>
          </a:xfrm>
          <a:prstGeom prst="rect">
            <a:avLst/>
          </a:prstGeom>
          <a:solidFill>
            <a:schemeClr val="bg1"/>
          </a:solidFill>
        </p:spPr>
        <p:txBody>
          <a:bodyPr wrap="none" rtlCol="0">
            <a:spAutoFit/>
          </a:bodyPr>
          <a:lstStyle/>
          <a:p>
            <a:r>
              <a:rPr lang="en-US" sz="1000" smtClean="0">
                <a:solidFill>
                  <a:srgbClr val="FF0000"/>
                </a:solidFill>
              </a:rPr>
              <a:t>Model minimum </a:t>
            </a:r>
          </a:p>
          <a:p>
            <a:r>
              <a:rPr lang="en-US" sz="1000" smtClean="0">
                <a:solidFill>
                  <a:srgbClr val="FF0000"/>
                </a:solidFill>
              </a:rPr>
              <a:t>SEP spectrum</a:t>
            </a:r>
            <a:endParaRPr lang="en-US" sz="1000">
              <a:solidFill>
                <a:srgbClr val="FF0000"/>
              </a:solidFill>
            </a:endParaRPr>
          </a:p>
        </p:txBody>
      </p:sp>
      <p:sp>
        <p:nvSpPr>
          <p:cNvPr id="26" name="TextBox 25"/>
          <p:cNvSpPr txBox="1"/>
          <p:nvPr/>
        </p:nvSpPr>
        <p:spPr>
          <a:xfrm>
            <a:off x="2968961" y="4705290"/>
            <a:ext cx="917239" cy="246221"/>
          </a:xfrm>
          <a:prstGeom prst="rect">
            <a:avLst/>
          </a:prstGeom>
          <a:solidFill>
            <a:schemeClr val="bg1"/>
          </a:solidFill>
        </p:spPr>
        <p:txBody>
          <a:bodyPr wrap="none" rtlCol="0">
            <a:spAutoFit/>
          </a:bodyPr>
          <a:lstStyle/>
          <a:p>
            <a:r>
              <a:rPr lang="en-US" sz="1000" smtClean="0">
                <a:solidFill>
                  <a:schemeClr val="tx1"/>
                </a:solidFill>
              </a:rPr>
              <a:t>GCR models</a:t>
            </a:r>
            <a:endParaRPr lang="en-US" sz="1000">
              <a:solidFill>
                <a:schemeClr val="tx1"/>
              </a:solidFill>
            </a:endParaRPr>
          </a:p>
        </p:txBody>
      </p:sp>
    </p:spTree>
    <p:extLst>
      <p:ext uri="{BB962C8B-B14F-4D97-AF65-F5344CB8AC3E}">
        <p14:creationId xmlns:p14="http://schemas.microsoft.com/office/powerpoint/2010/main" val="207242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dirty="0">
                <a:solidFill>
                  <a:schemeClr val="lt1"/>
                </a:solidFill>
                <a:latin typeface="Calibri"/>
                <a:ea typeface="Calibri"/>
                <a:cs typeface="Calibri"/>
                <a:sym typeface="Calibri"/>
              </a:rPr>
              <a:t>PROVISIONAL MATURITY ASSESSMENT</a:t>
            </a:r>
            <a:endParaRPr dirty="0"/>
          </a:p>
        </p:txBody>
      </p:sp>
      <p:sp>
        <p:nvSpPr>
          <p:cNvPr id="398" name="Shape 39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a:solidFill>
                  <a:srgbClr val="888888"/>
                </a:solidFill>
                <a:latin typeface="Calibri"/>
                <a:ea typeface="Calibri"/>
                <a:cs typeface="Calibri"/>
                <a:sym typeface="Calibri"/>
              </a:rPr>
              <a:t>GOES-16 </a:t>
            </a:r>
            <a:r>
              <a:rPr lang="en-US" dirty="0" smtClean="0"/>
              <a:t>SGPS</a:t>
            </a:r>
            <a:r>
              <a:rPr lang="en-US" sz="2000" b="0" i="0" u="none" strike="noStrike" cap="none" dirty="0" smtClean="0">
                <a:solidFill>
                  <a:srgbClr val="888888"/>
                </a:solidFill>
                <a:latin typeface="Calibri"/>
                <a:ea typeface="Calibri"/>
                <a:cs typeface="Calibri"/>
                <a:sym typeface="Calibri"/>
              </a:rPr>
              <a:t> </a:t>
            </a:r>
            <a:r>
              <a:rPr lang="en-US" sz="2000" b="0" i="0" u="none" strike="noStrike" cap="none" dirty="0">
                <a:solidFill>
                  <a:srgbClr val="888888"/>
                </a:solidFill>
                <a:latin typeface="Calibri"/>
                <a:ea typeface="Calibri"/>
                <a:cs typeface="Calibri"/>
                <a:sym typeface="Calibri"/>
              </a:rPr>
              <a:t>L1b Product Provisional PS-PVR</a:t>
            </a:r>
            <a:endParaRPr dirty="0"/>
          </a:p>
        </p:txBody>
      </p:sp>
      <p:sp>
        <p:nvSpPr>
          <p:cNvPr id="399" name="Shape 399"/>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23</a:t>
            </a:fld>
            <a:endParaRPr sz="12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25296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1599862" y="226429"/>
            <a:ext cx="5961300" cy="8537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3600" b="0" i="0" u="none" strike="noStrike" cap="none">
                <a:solidFill>
                  <a:srgbClr val="FFFFFF"/>
                </a:solidFill>
                <a:latin typeface="Calibri" charset="0"/>
                <a:ea typeface="Calibri" charset="0"/>
                <a:cs typeface="Calibri" charset="0"/>
                <a:sym typeface="Arial"/>
              </a:rPr>
              <a:t>Provisional Validation</a:t>
            </a:r>
            <a:endParaRPr sz="3600">
              <a:latin typeface="Calibri" charset="0"/>
              <a:ea typeface="Calibri" charset="0"/>
              <a:cs typeface="Calibri" charset="0"/>
            </a:endParaRPr>
          </a:p>
        </p:txBody>
      </p:sp>
      <p:sp>
        <p:nvSpPr>
          <p:cNvPr id="405" name="Shape 405"/>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50"/>
              <a:buFont typeface="Arial"/>
              <a:buNone/>
            </a:pPr>
            <a:fld id="{00000000-1234-1234-1234-123412341234}" type="slidenum">
              <a:rPr lang="en-US" sz="1400" b="0" i="0" u="none" strike="noStrike" cap="none">
                <a:solidFill>
                  <a:schemeClr val="lt1"/>
                </a:solidFill>
                <a:latin typeface="Arial"/>
                <a:ea typeface="Arial"/>
                <a:cs typeface="Arial"/>
                <a:sym typeface="Arial"/>
              </a:rPr>
              <a:t>24</a:t>
            </a:fld>
            <a:endParaRPr sz="1400" b="0" i="0" u="none" strike="noStrike" cap="none">
              <a:solidFill>
                <a:schemeClr val="lt1"/>
              </a:solidFill>
              <a:latin typeface="Arial"/>
              <a:ea typeface="Arial"/>
              <a:cs typeface="Arial"/>
              <a:sym typeface="Arial"/>
            </a:endParaRPr>
          </a:p>
        </p:txBody>
      </p:sp>
      <p:graphicFrame>
        <p:nvGraphicFramePr>
          <p:cNvPr id="406" name="Shape 406"/>
          <p:cNvGraphicFramePr/>
          <p:nvPr>
            <p:extLst>
              <p:ext uri="{D42A27DB-BD31-4B8C-83A1-F6EECF244321}">
                <p14:modId xmlns:p14="http://schemas.microsoft.com/office/powerpoint/2010/main" val="2002972358"/>
              </p:ext>
            </p:extLst>
          </p:nvPr>
        </p:nvGraphicFramePr>
        <p:xfrm>
          <a:off x="228600" y="1276812"/>
          <a:ext cx="8686800" cy="4693960"/>
        </p:xfrm>
        <a:graphic>
          <a:graphicData uri="http://schemas.openxmlformats.org/drawingml/2006/table">
            <a:tbl>
              <a:tblPr>
                <a:noFill/>
                <a:tableStyleId>{C82DEBC4-4F6B-44C8-AECD-D6E7C8D4A6FB}</a:tableStyleId>
              </a:tblPr>
              <a:tblGrid>
                <a:gridCol w="4343400"/>
                <a:gridCol w="4343400"/>
              </a:tblGrid>
              <a:tr h="409100">
                <a:tc>
                  <a:txBody>
                    <a:bodyPr/>
                    <a:lstStyle/>
                    <a:p>
                      <a:pPr marL="0" marR="0" lvl="0" indent="0" algn="ctr" rtl="0">
                        <a:lnSpc>
                          <a:spcPct val="100000"/>
                        </a:lnSpc>
                        <a:spcBef>
                          <a:spcPts val="0"/>
                        </a:spcBef>
                        <a:spcAft>
                          <a:spcPts val="0"/>
                        </a:spcAft>
                        <a:buClr>
                          <a:srgbClr val="000000"/>
                        </a:buClr>
                        <a:buSzPts val="700"/>
                        <a:buFont typeface="Arial"/>
                        <a:buNone/>
                      </a:pPr>
                      <a:r>
                        <a:rPr lang="en-US" sz="2800" b="1" u="none" strike="noStrike" cap="none">
                          <a:solidFill>
                            <a:srgbClr val="FFFFFF"/>
                          </a:solidFill>
                        </a:rPr>
                        <a:t>Preparation Activities</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2800" b="1" u="none" strike="noStrike" cap="none">
                          <a:solidFill>
                            <a:srgbClr val="FFFFFF"/>
                          </a:solidFill>
                        </a:rPr>
                        <a:t>Assessment</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tr>
              <a:tr h="470750">
                <a:tc>
                  <a:txBody>
                    <a:bodyPr/>
                    <a:lstStyle/>
                    <a:p>
                      <a:pPr marL="0" marR="0" lvl="0" indent="0" algn="l" rtl="0">
                        <a:lnSpc>
                          <a:spcPct val="100000"/>
                        </a:lnSpc>
                        <a:spcBef>
                          <a:spcPts val="0"/>
                        </a:spcBef>
                        <a:spcAft>
                          <a:spcPts val="0"/>
                        </a:spcAft>
                        <a:buClr>
                          <a:srgbClr val="000000"/>
                        </a:buClr>
                        <a:buSzPts val="500"/>
                        <a:buFont typeface="Arial"/>
                        <a:buNone/>
                      </a:pPr>
                      <a:r>
                        <a:rPr lang="en-US" sz="2000" b="0" i="0" u="none" strike="noStrike" cap="none" dirty="0">
                          <a:solidFill>
                            <a:schemeClr val="dk1"/>
                          </a:solidFill>
                          <a:latin typeface="Calibri"/>
                          <a:ea typeface="Calibri"/>
                          <a:cs typeface="Calibri"/>
                          <a:sym typeface="Calibri"/>
                        </a:rPr>
                        <a:t>Validation activities are ongoing and the general research community is now encouraged to participate.</a:t>
                      </a:r>
                      <a:endParaRPr sz="2000" u="none" strike="noStrike" cap="none" dirty="0">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US" sz="2000" b="0" i="0" u="none" strike="noStrike" cap="none">
                          <a:solidFill>
                            <a:schemeClr val="dk1"/>
                          </a:solidFill>
                          <a:latin typeface="Calibri"/>
                          <a:ea typeface="Calibri"/>
                          <a:cs typeface="Calibri"/>
                          <a:sym typeface="Calibri"/>
                        </a:rPr>
                        <a:t>Validation activities are ongoing. Results have been discussed with SWPC. Release of data by NCEI will enable research community participation.</a:t>
                      </a:r>
                      <a:endParaRPr sz="2000" u="none" strike="noStrike" cap="none">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r>
              <a:tr h="470750">
                <a:tc>
                  <a:txBody>
                    <a:bodyPr/>
                    <a:lstStyle/>
                    <a:p>
                      <a:pPr marL="0" marR="0" lvl="0" indent="0" algn="l" rtl="0">
                        <a:lnSpc>
                          <a:spcPct val="100000"/>
                        </a:lnSpc>
                        <a:spcBef>
                          <a:spcPts val="0"/>
                        </a:spcBef>
                        <a:spcAft>
                          <a:spcPts val="0"/>
                        </a:spcAft>
                        <a:buClr>
                          <a:srgbClr val="000000"/>
                        </a:buClr>
                        <a:buSzPts val="500"/>
                        <a:buFont typeface="Arial"/>
                        <a:buNone/>
                      </a:pPr>
                      <a:r>
                        <a:rPr lang="en-US" sz="2000" b="0" i="0" u="none" strike="noStrike" cap="none">
                          <a:solidFill>
                            <a:schemeClr val="dk1"/>
                          </a:solidFill>
                          <a:latin typeface="Calibri"/>
                          <a:ea typeface="Calibri"/>
                          <a:cs typeface="Calibri"/>
                          <a:sym typeface="Calibri"/>
                        </a:rPr>
                        <a:t>Severe algorithm anomalies are identified and under analysis. Solutions to anomalies are in development and testing.</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285750" marR="0" lvl="0" indent="-285750" algn="l" rtl="0">
                        <a:lnSpc>
                          <a:spcPct val="100000"/>
                        </a:lnSpc>
                        <a:spcBef>
                          <a:spcPts val="0"/>
                        </a:spcBef>
                        <a:spcAft>
                          <a:spcPts val="0"/>
                        </a:spcAft>
                        <a:buClr>
                          <a:srgbClr val="000000"/>
                        </a:buClr>
                        <a:buSzPts val="500"/>
                        <a:buFont typeface=".AppleSystemUIFont" charset="-120"/>
                        <a:buChar char="o"/>
                      </a:pPr>
                      <a:r>
                        <a:rPr lang="en-US" sz="1400" b="0" i="0" u="none" strike="noStrike" cap="none" dirty="0" smtClean="0">
                          <a:solidFill>
                            <a:schemeClr val="dk1"/>
                          </a:solidFill>
                          <a:latin typeface="Calibri" charset="0"/>
                          <a:ea typeface="Calibri" charset="0"/>
                          <a:cs typeface="Calibri" charset="0"/>
                          <a:sym typeface="Calibri"/>
                        </a:rPr>
                        <a:t>Error</a:t>
                      </a:r>
                      <a:r>
                        <a:rPr lang="en-US" sz="1400" b="0" i="0" u="none" strike="noStrike" cap="none" baseline="0" dirty="0" smtClean="0">
                          <a:solidFill>
                            <a:schemeClr val="dk1"/>
                          </a:solidFill>
                          <a:latin typeface="Calibri" charset="0"/>
                          <a:ea typeface="Calibri" charset="0"/>
                          <a:cs typeface="Calibri" charset="0"/>
                          <a:sym typeface="Calibri"/>
                        </a:rPr>
                        <a:t> in SGPS T2 processing fixed - ADR491</a:t>
                      </a:r>
                      <a:r>
                        <a:rPr lang="en-US" sz="1400" b="0" i="0" u="none" strike="noStrike" cap="none" dirty="0" smtClean="0">
                          <a:solidFill>
                            <a:schemeClr val="dk1"/>
                          </a:solidFill>
                          <a:latin typeface="Calibri" charset="0"/>
                          <a:ea typeface="Calibri" charset="0"/>
                          <a:cs typeface="Calibri" charset="0"/>
                          <a:sym typeface="Calibri"/>
                        </a:rPr>
                        <a:t>.  </a:t>
                      </a:r>
                      <a:endParaRPr sz="1400" dirty="0">
                        <a:latin typeface="Calibri" charset="0"/>
                        <a:ea typeface="Calibri" charset="0"/>
                        <a:cs typeface="Calibri" charset="0"/>
                      </a:endParaRPr>
                    </a:p>
                    <a:p>
                      <a:pPr marL="285750" marR="0" lvl="0" indent="-285750" algn="l" rtl="0">
                        <a:lnSpc>
                          <a:spcPct val="100000"/>
                        </a:lnSpc>
                        <a:spcBef>
                          <a:spcPts val="0"/>
                        </a:spcBef>
                        <a:spcAft>
                          <a:spcPts val="0"/>
                        </a:spcAft>
                        <a:buClr>
                          <a:srgbClr val="000000"/>
                        </a:buClr>
                        <a:buSzPts val="500"/>
                        <a:buFont typeface=".AppleSystemUIFont" charset="-120"/>
                        <a:buChar char="o"/>
                      </a:pPr>
                      <a:r>
                        <a:rPr lang="en-US" sz="1400" b="0" i="0" u="none" strike="noStrike" cap="none" dirty="0" smtClean="0">
                          <a:solidFill>
                            <a:schemeClr val="dk1"/>
                          </a:solidFill>
                          <a:latin typeface="Calibri" charset="0"/>
                          <a:ea typeface="Calibri" charset="0"/>
                          <a:cs typeface="Calibri" charset="0"/>
                          <a:sym typeface="Calibri"/>
                        </a:rPr>
                        <a:t>Divide by 2 removed from P11</a:t>
                      </a:r>
                      <a:r>
                        <a:rPr lang="en-US" sz="1400" b="0" i="0" u="none" strike="noStrike" cap="none" baseline="0" dirty="0" smtClean="0">
                          <a:solidFill>
                            <a:schemeClr val="dk1"/>
                          </a:solidFill>
                          <a:latin typeface="Calibri" charset="0"/>
                          <a:ea typeface="Calibri" charset="0"/>
                          <a:cs typeface="Calibri" charset="0"/>
                          <a:sym typeface="Calibri"/>
                        </a:rPr>
                        <a:t> processing - ADR427</a:t>
                      </a:r>
                      <a:r>
                        <a:rPr lang="en-US" sz="1400" b="0" i="0" u="none" strike="noStrike" cap="none" dirty="0" smtClean="0">
                          <a:solidFill>
                            <a:schemeClr val="dk1"/>
                          </a:solidFill>
                          <a:latin typeface="Calibri" charset="0"/>
                          <a:ea typeface="Calibri" charset="0"/>
                          <a:cs typeface="Calibri" charset="0"/>
                          <a:sym typeface="Calibri"/>
                        </a:rPr>
                        <a:t>.</a:t>
                      </a:r>
                    </a:p>
                    <a:p>
                      <a:pPr marL="285750" marR="0" lvl="0" indent="-285750" algn="l" defTabSz="914400" rtl="0" eaLnBrk="1" fontAlgn="auto" latinLnBrk="0" hangingPunct="1">
                        <a:lnSpc>
                          <a:spcPct val="100000"/>
                        </a:lnSpc>
                        <a:spcBef>
                          <a:spcPts val="0"/>
                        </a:spcBef>
                        <a:spcAft>
                          <a:spcPts val="0"/>
                        </a:spcAft>
                        <a:buClr>
                          <a:srgbClr val="000000"/>
                        </a:buClr>
                        <a:buSzPts val="500"/>
                        <a:buFont typeface=".AppleSystemUIFont" charset="-120"/>
                        <a:buChar char="o"/>
                        <a:tabLst/>
                        <a:defRPr/>
                      </a:pPr>
                      <a:r>
                        <a:rPr lang="en-US" dirty="0" smtClean="0">
                          <a:latin typeface="Calibri" charset="0"/>
                          <a:ea typeface="Calibri" charset="0"/>
                          <a:cs typeface="Calibri" charset="0"/>
                        </a:rPr>
                        <a:t>FM2 SGPS LUT dead-time correct for DO 06.03.00 - ADR 696 - PRO Type 1</a:t>
                      </a:r>
                      <a:endParaRPr dirty="0">
                        <a:latin typeface="Calibri" charset="0"/>
                        <a:ea typeface="Calibri" charset="0"/>
                        <a:cs typeface="Calibri" charset="0"/>
                      </a:endParaRPr>
                    </a:p>
                    <a:p>
                      <a:pPr marL="0" marR="0" lvl="0" indent="0" algn="l" rtl="0">
                        <a:lnSpc>
                          <a:spcPct val="100000"/>
                        </a:lnSpc>
                        <a:spcBef>
                          <a:spcPts val="0"/>
                        </a:spcBef>
                        <a:spcAft>
                          <a:spcPts val="0"/>
                        </a:spcAft>
                        <a:buClr>
                          <a:srgbClr val="000000"/>
                        </a:buClr>
                        <a:buSzPts val="500"/>
                        <a:buFont typeface="Arial"/>
                        <a:buNone/>
                      </a:pPr>
                      <a:r>
                        <a:rPr lang="en-US" sz="2000" b="0" i="0" u="none" strike="noStrike" cap="none" dirty="0">
                          <a:solidFill>
                            <a:schemeClr val="dk1"/>
                          </a:solidFill>
                          <a:latin typeface="Calibri"/>
                          <a:ea typeface="Calibri"/>
                          <a:cs typeface="Calibri"/>
                          <a:sym typeface="Calibri"/>
                        </a:rPr>
                        <a:t>No </a:t>
                      </a:r>
                      <a:r>
                        <a:rPr lang="en-US" sz="2000" b="0" i="0" u="none" strike="noStrike" cap="none" dirty="0" smtClean="0">
                          <a:solidFill>
                            <a:schemeClr val="dk1"/>
                          </a:solidFill>
                          <a:latin typeface="Calibri"/>
                          <a:ea typeface="Calibri"/>
                          <a:cs typeface="Calibri"/>
                          <a:sym typeface="Calibri"/>
                        </a:rPr>
                        <a:t>additional </a:t>
                      </a:r>
                      <a:r>
                        <a:rPr lang="en-US" sz="2000" b="0" i="0" u="none" strike="noStrike" cap="none" dirty="0">
                          <a:solidFill>
                            <a:schemeClr val="dk1"/>
                          </a:solidFill>
                          <a:latin typeface="Calibri"/>
                          <a:ea typeface="Calibri"/>
                          <a:cs typeface="Calibri"/>
                          <a:sym typeface="Calibri"/>
                        </a:rPr>
                        <a:t>severe GPA anomalies </a:t>
                      </a:r>
                      <a:r>
                        <a:rPr lang="en-US" sz="2000" b="0" i="0" u="none" strike="noStrike" cap="none" dirty="0" smtClean="0">
                          <a:solidFill>
                            <a:schemeClr val="dk1"/>
                          </a:solidFill>
                          <a:latin typeface="Calibri"/>
                          <a:ea typeface="Calibri"/>
                          <a:cs typeface="Calibri"/>
                          <a:sym typeface="Calibri"/>
                        </a:rPr>
                        <a:t>identified</a:t>
                      </a:r>
                      <a:r>
                        <a:rPr lang="en-US" sz="2000" b="0" i="0" u="none" strike="noStrike" cap="none" dirty="0">
                          <a:solidFill>
                            <a:schemeClr val="dk1"/>
                          </a:solidFill>
                          <a:latin typeface="Calibri"/>
                          <a:ea typeface="Calibri"/>
                          <a:cs typeface="Calibri"/>
                          <a:sym typeface="Calibri"/>
                        </a:rPr>
                        <a:t>.</a:t>
                      </a:r>
                      <a:endParaRPr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r>
              <a:tr h="409100">
                <a:tc>
                  <a:txBody>
                    <a:bodyPr/>
                    <a:lstStyle/>
                    <a:p>
                      <a:pPr marL="0" marR="0" lvl="0" indent="0" algn="l" rtl="0">
                        <a:lnSpc>
                          <a:spcPct val="100000"/>
                        </a:lnSpc>
                        <a:spcBef>
                          <a:spcPts val="0"/>
                        </a:spcBef>
                        <a:spcAft>
                          <a:spcPts val="0"/>
                        </a:spcAft>
                        <a:buClr>
                          <a:srgbClr val="000000"/>
                        </a:buClr>
                        <a:buSzPts val="500"/>
                        <a:buFont typeface="Arial"/>
                        <a:buNone/>
                      </a:pPr>
                      <a:r>
                        <a:rPr lang="en-US" sz="2000" b="0" i="0" u="none" strike="noStrike" cap="none" dirty="0">
                          <a:solidFill>
                            <a:schemeClr val="dk1"/>
                          </a:solidFill>
                          <a:latin typeface="Calibri"/>
                          <a:ea typeface="Calibri"/>
                          <a:cs typeface="Calibri"/>
                          <a:sym typeface="Calibri"/>
                        </a:rPr>
                        <a:t>Incremental product improvements may still be occurring.</a:t>
                      </a:r>
                      <a:endParaRPr sz="2000" u="none" strike="noStrike" cap="none" dirty="0">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US" sz="2000" b="0" i="0" u="none" strike="noStrike" cap="none" dirty="0">
                          <a:solidFill>
                            <a:schemeClr val="dk1"/>
                          </a:solidFill>
                          <a:latin typeface="Calibri"/>
                          <a:ea typeface="Calibri"/>
                          <a:cs typeface="Calibri"/>
                          <a:sym typeface="Calibri"/>
                        </a:rPr>
                        <a:t>Product improvements </a:t>
                      </a:r>
                      <a:r>
                        <a:rPr lang="en-US" sz="2000" b="0" i="0" u="none" strike="noStrike" cap="none" dirty="0" smtClean="0">
                          <a:solidFill>
                            <a:schemeClr val="dk1"/>
                          </a:solidFill>
                          <a:latin typeface="Calibri"/>
                          <a:ea typeface="Calibri"/>
                          <a:cs typeface="Calibri"/>
                          <a:sym typeface="Calibri"/>
                        </a:rPr>
                        <a:t>will </a:t>
                      </a:r>
                      <a:r>
                        <a:rPr lang="en-US" sz="2000" b="0" i="0" u="none" strike="noStrike" cap="none" dirty="0">
                          <a:solidFill>
                            <a:schemeClr val="dk1"/>
                          </a:solidFill>
                          <a:latin typeface="Calibri"/>
                          <a:ea typeface="Calibri"/>
                          <a:cs typeface="Calibri"/>
                          <a:sym typeface="Calibri"/>
                        </a:rPr>
                        <a:t>result from </a:t>
                      </a:r>
                      <a:r>
                        <a:rPr lang="en-US" sz="2000" b="0" i="0" u="none" strike="noStrike" cap="none" dirty="0" smtClean="0">
                          <a:solidFill>
                            <a:schemeClr val="dk1"/>
                          </a:solidFill>
                          <a:latin typeface="Calibri"/>
                          <a:ea typeface="Calibri"/>
                          <a:cs typeface="Calibri"/>
                          <a:sym typeface="Calibri"/>
                        </a:rPr>
                        <a:t>steps to mitigate anomalies listed in “Path to Full Validation” charts</a:t>
                      </a:r>
                      <a:r>
                        <a:rPr lang="en-US" sz="2000" b="0" i="0" u="none" strike="noStrike" cap="none" baseline="0" dirty="0" smtClean="0">
                          <a:solidFill>
                            <a:schemeClr val="dk1"/>
                          </a:solidFill>
                          <a:latin typeface="Calibri"/>
                          <a:ea typeface="Calibri"/>
                          <a:cs typeface="Calibri"/>
                          <a:sym typeface="Calibri"/>
                        </a:rPr>
                        <a:t> </a:t>
                      </a:r>
                      <a:r>
                        <a:rPr lang="en-US" sz="2000" b="0" i="0" u="none" strike="noStrike" cap="none" dirty="0" smtClean="0">
                          <a:solidFill>
                            <a:schemeClr val="dk1"/>
                          </a:solidFill>
                          <a:latin typeface="Calibri"/>
                          <a:ea typeface="Calibri"/>
                          <a:cs typeface="Calibri"/>
                          <a:sym typeface="Calibri"/>
                        </a:rPr>
                        <a:t>below.</a:t>
                      </a:r>
                      <a:endParaRPr sz="2000" u="none" strike="noStrike" cap="none" dirty="0">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r>
            </a:tbl>
          </a:graphicData>
        </a:graphic>
      </p:graphicFrame>
    </p:spTree>
    <p:extLst>
      <p:ext uri="{BB962C8B-B14F-4D97-AF65-F5344CB8AC3E}">
        <p14:creationId xmlns:p14="http://schemas.microsoft.com/office/powerpoint/2010/main" val="585425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1599862" y="226429"/>
            <a:ext cx="5961300" cy="8537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3600" b="0" i="0" u="none" strike="noStrike" cap="none">
                <a:solidFill>
                  <a:srgbClr val="FFFFFF"/>
                </a:solidFill>
                <a:latin typeface="Calibri" charset="0"/>
                <a:ea typeface="Calibri" charset="0"/>
                <a:cs typeface="Calibri" charset="0"/>
                <a:sym typeface="Arial"/>
              </a:rPr>
              <a:t>Provisional Validation</a:t>
            </a:r>
            <a:endParaRPr sz="3600">
              <a:latin typeface="Calibri" charset="0"/>
              <a:ea typeface="Calibri" charset="0"/>
              <a:cs typeface="Calibri" charset="0"/>
            </a:endParaRPr>
          </a:p>
        </p:txBody>
      </p:sp>
      <p:sp>
        <p:nvSpPr>
          <p:cNvPr id="412" name="Shape 412"/>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50"/>
              <a:buFont typeface="Arial"/>
              <a:buNone/>
            </a:pPr>
            <a:fld id="{00000000-1234-1234-1234-123412341234}" type="slidenum">
              <a:rPr lang="en-US" sz="1400" b="0" i="0" u="none" strike="noStrike" cap="none">
                <a:solidFill>
                  <a:schemeClr val="lt1"/>
                </a:solidFill>
                <a:latin typeface="Arial"/>
                <a:ea typeface="Arial"/>
                <a:cs typeface="Arial"/>
                <a:sym typeface="Arial"/>
              </a:rPr>
              <a:t>25</a:t>
            </a:fld>
            <a:endParaRPr sz="1400" b="0" i="0" u="none" strike="noStrike" cap="none">
              <a:solidFill>
                <a:schemeClr val="lt1"/>
              </a:solidFill>
              <a:latin typeface="Arial"/>
              <a:ea typeface="Arial"/>
              <a:cs typeface="Arial"/>
              <a:sym typeface="Arial"/>
            </a:endParaRPr>
          </a:p>
        </p:txBody>
      </p:sp>
      <p:graphicFrame>
        <p:nvGraphicFramePr>
          <p:cNvPr id="413" name="Shape 413"/>
          <p:cNvGraphicFramePr/>
          <p:nvPr>
            <p:extLst>
              <p:ext uri="{D42A27DB-BD31-4B8C-83A1-F6EECF244321}">
                <p14:modId xmlns:p14="http://schemas.microsoft.com/office/powerpoint/2010/main" val="1522005810"/>
              </p:ext>
            </p:extLst>
          </p:nvPr>
        </p:nvGraphicFramePr>
        <p:xfrm>
          <a:off x="228600" y="1221057"/>
          <a:ext cx="8686800" cy="4706830"/>
        </p:xfrm>
        <a:graphic>
          <a:graphicData uri="http://schemas.openxmlformats.org/drawingml/2006/table">
            <a:tbl>
              <a:tblPr>
                <a:noFill/>
                <a:tableStyleId>{C82DEBC4-4F6B-44C8-AECD-D6E7C8D4A6FB}</a:tableStyleId>
              </a:tblPr>
              <a:tblGrid>
                <a:gridCol w="5715000"/>
                <a:gridCol w="2971800"/>
              </a:tblGrid>
              <a:tr h="409100">
                <a:tc>
                  <a:txBody>
                    <a:bodyPr/>
                    <a:lstStyle/>
                    <a:p>
                      <a:pPr marL="0" marR="0" lvl="0" indent="0" algn="ctr" rtl="0">
                        <a:lnSpc>
                          <a:spcPct val="100000"/>
                        </a:lnSpc>
                        <a:spcBef>
                          <a:spcPts val="0"/>
                        </a:spcBef>
                        <a:spcAft>
                          <a:spcPts val="0"/>
                        </a:spcAft>
                        <a:buClr>
                          <a:schemeClr val="lt1"/>
                        </a:buClr>
                        <a:buSzPts val="600"/>
                        <a:buFont typeface="Arial"/>
                        <a:buNone/>
                      </a:pPr>
                      <a:r>
                        <a:rPr lang="en-US" sz="1400" b="1" u="none" strike="noStrike" cap="none" dirty="0">
                          <a:solidFill>
                            <a:schemeClr val="lt1"/>
                          </a:solidFill>
                          <a:latin typeface="Calibri" charset="0"/>
                          <a:ea typeface="Calibri" charset="0"/>
                          <a:cs typeface="Calibri" charset="0"/>
                        </a:rPr>
                        <a:t>End State</a:t>
                      </a:r>
                      <a:endParaRPr sz="1400" dirty="0">
                        <a:latin typeface="Calibri" charset="0"/>
                        <a:ea typeface="Calibri" charset="0"/>
                        <a:cs typeface="Calibri" charset="0"/>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F81BD"/>
                    </a:solidFill>
                  </a:tcPr>
                </a:tc>
                <a:tc>
                  <a:txBody>
                    <a:bodyPr/>
                    <a:lstStyle/>
                    <a:p>
                      <a:pPr marL="0" marR="0" lvl="0" indent="0" algn="ctr" rtl="0">
                        <a:lnSpc>
                          <a:spcPct val="100000"/>
                        </a:lnSpc>
                        <a:spcBef>
                          <a:spcPts val="0"/>
                        </a:spcBef>
                        <a:spcAft>
                          <a:spcPts val="0"/>
                        </a:spcAft>
                        <a:buClr>
                          <a:schemeClr val="lt1"/>
                        </a:buClr>
                        <a:buSzPts val="600"/>
                        <a:buFont typeface="Arial"/>
                        <a:buNone/>
                      </a:pPr>
                      <a:r>
                        <a:rPr lang="en-US" sz="1400" b="1" u="none" strike="noStrike" cap="none">
                          <a:solidFill>
                            <a:schemeClr val="lt1"/>
                          </a:solidFill>
                          <a:latin typeface="Calibri" charset="0"/>
                          <a:ea typeface="Calibri" charset="0"/>
                          <a:cs typeface="Calibri" charset="0"/>
                        </a:rPr>
                        <a:t>Assessment</a:t>
                      </a:r>
                      <a:endParaRPr sz="1400">
                        <a:latin typeface="Calibri" charset="0"/>
                        <a:ea typeface="Calibri" charset="0"/>
                        <a:cs typeface="Calibri" charset="0"/>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F81BD"/>
                    </a:solidFill>
                  </a:tcPr>
                </a:tc>
              </a:tr>
              <a:tr h="655675">
                <a:tc>
                  <a:txBody>
                    <a:bodyPr/>
                    <a:lstStyle/>
                    <a:p>
                      <a:pPr marL="0" marR="0" lvl="0" indent="0" algn="l" rtl="0">
                        <a:lnSpc>
                          <a:spcPct val="100000"/>
                        </a:lnSpc>
                        <a:spcBef>
                          <a:spcPts val="0"/>
                        </a:spcBef>
                        <a:spcAft>
                          <a:spcPts val="0"/>
                        </a:spcAft>
                        <a:buClr>
                          <a:schemeClr val="lt1"/>
                        </a:buClr>
                        <a:buSzPts val="1800"/>
                        <a:buFont typeface="Arial"/>
                        <a:buNone/>
                      </a:pPr>
                      <a:r>
                        <a:rPr lang="en-US" sz="1400" b="0" i="0" u="none" strike="noStrike" cap="none">
                          <a:solidFill>
                            <a:schemeClr val="dk1"/>
                          </a:solidFill>
                          <a:latin typeface="Calibri" charset="0"/>
                          <a:ea typeface="Calibri" charset="0"/>
                          <a:cs typeface="Calibri" charset="0"/>
                          <a:sym typeface="Calibri"/>
                        </a:rPr>
                        <a:t>Product performance has been demonstrated through analysis of </a:t>
                      </a:r>
                      <a:r>
                        <a:rPr lang="en-US" sz="1400" b="0" i="0" u="none" strike="noStrike" cap="none" smtClean="0">
                          <a:solidFill>
                            <a:schemeClr val="dk1"/>
                          </a:solidFill>
                          <a:latin typeface="Calibri" charset="0"/>
                          <a:ea typeface="Calibri" charset="0"/>
                          <a:cs typeface="Calibri" charset="0"/>
                          <a:sym typeface="Calibri"/>
                        </a:rPr>
                        <a:t>independent </a:t>
                      </a:r>
                      <a:r>
                        <a:rPr lang="en-US" sz="1400" b="0" i="0" u="none" strike="noStrike" cap="none">
                          <a:solidFill>
                            <a:schemeClr val="dk1"/>
                          </a:solidFill>
                          <a:latin typeface="Calibri" charset="0"/>
                          <a:ea typeface="Calibri" charset="0"/>
                          <a:cs typeface="Calibri" charset="0"/>
                          <a:sym typeface="Calibri"/>
                        </a:rPr>
                        <a:t>measurements obtained from select locations, periods, and associated ground truth or field campaign efforts.</a:t>
                      </a:r>
                      <a:endParaRPr sz="140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285750" marR="0" lvl="0" indent="-285750" algn="l" rtl="0">
                        <a:lnSpc>
                          <a:spcPct val="100000"/>
                        </a:lnSpc>
                        <a:spcBef>
                          <a:spcPts val="0"/>
                        </a:spcBef>
                        <a:spcAft>
                          <a:spcPts val="0"/>
                        </a:spcAft>
                        <a:buClr>
                          <a:schemeClr val="tx1"/>
                        </a:buClr>
                        <a:buSzPts val="1800"/>
                        <a:buFont typeface="Arial" charset="0"/>
                        <a:buChar char="•"/>
                      </a:pPr>
                      <a:r>
                        <a:rPr lang="en-US" sz="1400" b="0" i="0" u="none" strike="noStrike" cap="none" smtClean="0">
                          <a:solidFill>
                            <a:schemeClr val="dk1"/>
                          </a:solidFill>
                          <a:latin typeface="Calibri" charset="0"/>
                          <a:ea typeface="Calibri" charset="0"/>
                          <a:cs typeface="Calibri" charset="0"/>
                          <a:sym typeface="Calibri"/>
                        </a:rPr>
                        <a:t>SGPS </a:t>
                      </a:r>
                      <a:r>
                        <a:rPr lang="en-US" sz="1400" b="0" i="0" u="none" strike="noStrike" cap="none">
                          <a:solidFill>
                            <a:schemeClr val="dk1"/>
                          </a:solidFill>
                          <a:latin typeface="Calibri" charset="0"/>
                          <a:ea typeface="Calibri" charset="0"/>
                          <a:cs typeface="Calibri" charset="0"/>
                          <a:sym typeface="Calibri"/>
                        </a:rPr>
                        <a:t>fluxes compared with observations from </a:t>
                      </a:r>
                      <a:r>
                        <a:rPr lang="en-US" sz="1400" b="0" i="0" u="none" strike="noStrike" cap="none" smtClean="0">
                          <a:solidFill>
                            <a:schemeClr val="dk1"/>
                          </a:solidFill>
                          <a:latin typeface="Calibri" charset="0"/>
                          <a:ea typeface="Calibri" charset="0"/>
                          <a:cs typeface="Calibri" charset="0"/>
                          <a:sym typeface="Calibri"/>
                        </a:rPr>
                        <a:t>MPS-HI,</a:t>
                      </a:r>
                      <a:r>
                        <a:rPr lang="en-US" sz="1400" b="0" i="0" u="none" strike="noStrike" cap="none" baseline="0" smtClean="0">
                          <a:solidFill>
                            <a:schemeClr val="dk1"/>
                          </a:solidFill>
                          <a:latin typeface="Calibri" charset="0"/>
                          <a:ea typeface="Calibri" charset="0"/>
                          <a:cs typeface="Calibri" charset="0"/>
                          <a:sym typeface="Calibri"/>
                        </a:rPr>
                        <a:t> </a:t>
                      </a:r>
                      <a:r>
                        <a:rPr lang="en-US" sz="1400" b="0" i="0" u="none" strike="noStrike" cap="none" smtClean="0">
                          <a:solidFill>
                            <a:schemeClr val="dk1"/>
                          </a:solidFill>
                          <a:latin typeface="Calibri" charset="0"/>
                          <a:ea typeface="Calibri" charset="0"/>
                          <a:cs typeface="Calibri" charset="0"/>
                          <a:sym typeface="Calibri"/>
                        </a:rPr>
                        <a:t>GOES-13</a:t>
                      </a:r>
                      <a:r>
                        <a:rPr lang="en-US" sz="1400" b="0" i="0" u="none" strike="noStrike" cap="none">
                          <a:solidFill>
                            <a:schemeClr val="dk1"/>
                          </a:solidFill>
                          <a:latin typeface="Calibri" charset="0"/>
                          <a:ea typeface="Calibri" charset="0"/>
                          <a:cs typeface="Calibri" charset="0"/>
                          <a:sym typeface="Calibri"/>
                        </a:rPr>
                        <a:t>, </a:t>
                      </a:r>
                      <a:r>
                        <a:rPr lang="en-US" sz="1400" b="0" i="0" u="none" strike="noStrike" cap="none" smtClean="0">
                          <a:solidFill>
                            <a:schemeClr val="dk1"/>
                          </a:solidFill>
                          <a:latin typeface="Calibri" charset="0"/>
                          <a:ea typeface="Calibri" charset="0"/>
                          <a:cs typeface="Calibri" charset="0"/>
                          <a:sym typeface="Calibri"/>
                        </a:rPr>
                        <a:t>and -15.</a:t>
                      </a:r>
                    </a:p>
                    <a:p>
                      <a:pPr marL="285750" marR="0" lvl="0" indent="-285750" algn="l" rtl="0">
                        <a:lnSpc>
                          <a:spcPct val="100000"/>
                        </a:lnSpc>
                        <a:spcBef>
                          <a:spcPts val="0"/>
                        </a:spcBef>
                        <a:spcAft>
                          <a:spcPts val="0"/>
                        </a:spcAft>
                        <a:buClr>
                          <a:schemeClr val="tx1"/>
                        </a:buClr>
                        <a:buSzPts val="1800"/>
                        <a:buFont typeface="Arial" charset="0"/>
                        <a:buChar char="•"/>
                      </a:pPr>
                      <a:r>
                        <a:rPr lang="en-US" sz="1400" b="0" i="0" u="none" strike="noStrike" cap="none" smtClean="0">
                          <a:solidFill>
                            <a:schemeClr val="dk1"/>
                          </a:solidFill>
                          <a:latin typeface="Calibri" charset="0"/>
                          <a:ea typeface="Calibri" charset="0"/>
                          <a:cs typeface="Calibri" charset="0"/>
                          <a:sym typeface="Calibri"/>
                        </a:rPr>
                        <a:t>Both units (SN101</a:t>
                      </a:r>
                      <a:r>
                        <a:rPr lang="en-US" sz="1400" b="0" i="0" u="none" strike="noStrike" cap="none" baseline="0" smtClean="0">
                          <a:solidFill>
                            <a:schemeClr val="dk1"/>
                          </a:solidFill>
                          <a:latin typeface="Calibri" charset="0"/>
                          <a:ea typeface="Calibri" charset="0"/>
                          <a:cs typeface="Calibri" charset="0"/>
                          <a:sym typeface="Calibri"/>
                        </a:rPr>
                        <a:t> and SN102) ground/beam calibrated.</a:t>
                      </a:r>
                      <a:endParaRPr sz="140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r>
              <a:tr h="470750">
                <a:tc>
                  <a:txBody>
                    <a:bodyPr/>
                    <a:lstStyle/>
                    <a:p>
                      <a:pPr marL="0" marR="0" lvl="0" indent="0" algn="l" rtl="0">
                        <a:lnSpc>
                          <a:spcPct val="100000"/>
                        </a:lnSpc>
                        <a:spcBef>
                          <a:spcPts val="0"/>
                        </a:spcBef>
                        <a:spcAft>
                          <a:spcPts val="0"/>
                        </a:spcAft>
                        <a:buClr>
                          <a:srgbClr val="000000"/>
                        </a:buClr>
                        <a:buSzPts val="450"/>
                        <a:buFont typeface="Arial"/>
                        <a:buNone/>
                      </a:pPr>
                      <a:r>
                        <a:rPr lang="en-US" sz="1400" b="0" i="0" u="none" strike="noStrike" cap="none">
                          <a:solidFill>
                            <a:schemeClr val="dk1"/>
                          </a:solidFill>
                          <a:latin typeface="Calibri" charset="0"/>
                          <a:ea typeface="Calibri" charset="0"/>
                          <a:cs typeface="Calibri" charset="0"/>
                          <a:sym typeface="Calibri"/>
                        </a:rPr>
                        <a:t>Product analysis is sufficient to communicate product performance to users relative to expectations (Performance Baseline).</a:t>
                      </a:r>
                      <a:endParaRPr sz="1400" u="none" strike="noStrike" cap="none">
                        <a:solidFill>
                          <a:schemeClr val="dk1"/>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400" u="none" strike="noStrike" cap="none">
                          <a:solidFill>
                            <a:schemeClr val="dk1"/>
                          </a:solidFill>
                          <a:latin typeface="Calibri" charset="0"/>
                          <a:ea typeface="Calibri" charset="0"/>
                          <a:cs typeface="Calibri" charset="0"/>
                        </a:rPr>
                        <a:t>Yes, to the limited extent that the Performance Baseline can be </a:t>
                      </a:r>
                      <a:r>
                        <a:rPr lang="en-US" sz="1400" u="none" strike="noStrike" cap="none" smtClean="0">
                          <a:solidFill>
                            <a:schemeClr val="dk1"/>
                          </a:solidFill>
                          <a:latin typeface="Calibri" charset="0"/>
                          <a:ea typeface="Calibri" charset="0"/>
                          <a:cs typeface="Calibri" charset="0"/>
                        </a:rPr>
                        <a:t>verified with one SPE.</a:t>
                      </a:r>
                      <a:endParaRPr sz="1400" u="none" strike="noStrike" cap="none">
                        <a:solidFill>
                          <a:schemeClr val="dk1"/>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r>
              <a:tr h="840600">
                <a:tc>
                  <a:txBody>
                    <a:bodyPr/>
                    <a:lstStyle/>
                    <a:p>
                      <a:pPr marL="0" marR="0" lvl="0" indent="0" algn="l" rtl="0">
                        <a:lnSpc>
                          <a:spcPct val="100000"/>
                        </a:lnSpc>
                        <a:spcBef>
                          <a:spcPts val="0"/>
                        </a:spcBef>
                        <a:spcAft>
                          <a:spcPts val="0"/>
                        </a:spcAft>
                        <a:buClr>
                          <a:srgbClr val="000000"/>
                        </a:buClr>
                        <a:buSzPts val="450"/>
                        <a:buFont typeface="Arial"/>
                        <a:buNone/>
                      </a:pPr>
                      <a:r>
                        <a:rPr lang="en-US" sz="1400" b="0" i="0" u="none" strike="noStrike" cap="none" dirty="0">
                          <a:solidFill>
                            <a:schemeClr val="dk1"/>
                          </a:solidFill>
                          <a:latin typeface="Calibri" charset="0"/>
                          <a:ea typeface="Calibri" charset="0"/>
                          <a:cs typeface="Calibri" charset="0"/>
                          <a:sym typeface="Calibri"/>
                        </a:rPr>
                        <a:t>Documentation of product performance exists that includes recommended remediation strategies for all anomalies and weaknesses. Any algorithm changes associated with severe anomalies have been documented, implemented, tested, and shared with the user community.</a:t>
                      </a:r>
                      <a:endParaRPr sz="1400" dirty="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400" b="0" i="0" u="none" strike="noStrike" cap="none" dirty="0" smtClean="0">
                          <a:solidFill>
                            <a:srgbClr val="FF0000"/>
                          </a:solidFill>
                          <a:latin typeface="Calibri" charset="0"/>
                          <a:ea typeface="Calibri" charset="0"/>
                          <a:cs typeface="Calibri" charset="0"/>
                          <a:sym typeface="Calibri"/>
                        </a:rPr>
                        <a:t>PUG and</a:t>
                      </a:r>
                      <a:r>
                        <a:rPr lang="en-US" sz="1400" b="0" i="0" u="none" strike="noStrike" cap="none" baseline="0" dirty="0" smtClean="0">
                          <a:solidFill>
                            <a:srgbClr val="FF0000"/>
                          </a:solidFill>
                          <a:latin typeface="Calibri" charset="0"/>
                          <a:ea typeface="Calibri" charset="0"/>
                          <a:cs typeface="Calibri" charset="0"/>
                          <a:sym typeface="Calibri"/>
                        </a:rPr>
                        <a:t>/or CDRL80 will need to be updated to reflect some changes, e.g., ADR427 Remove divide by two</a:t>
                      </a:r>
                      <a:r>
                        <a:rPr lang="mr-IN" sz="1400" b="0" i="0" u="none" strike="noStrike" cap="none" baseline="0" dirty="0" smtClean="0">
                          <a:solidFill>
                            <a:srgbClr val="FF0000"/>
                          </a:solidFill>
                          <a:latin typeface="Calibri" charset="0"/>
                          <a:ea typeface="Calibri" charset="0"/>
                          <a:cs typeface="Calibri" charset="0"/>
                          <a:sym typeface="Calibri"/>
                        </a:rPr>
                        <a:t>…</a:t>
                      </a:r>
                      <a:endParaRPr lang="en-US" sz="1400" b="0" i="0" u="none" strike="noStrike" cap="none" dirty="0" smtClean="0">
                        <a:solidFill>
                          <a:srgbClr val="FF0000"/>
                        </a:solidFill>
                        <a:latin typeface="Calibri" charset="0"/>
                        <a:ea typeface="Calibri" charset="0"/>
                        <a:cs typeface="Calibri" charset="0"/>
                        <a:sym typeface="Calibri"/>
                      </a:endParaRPr>
                    </a:p>
                    <a:p>
                      <a:pPr marL="0" marR="0" lvl="0" indent="0" algn="l" rtl="0">
                        <a:lnSpc>
                          <a:spcPct val="100000"/>
                        </a:lnSpc>
                        <a:spcBef>
                          <a:spcPts val="0"/>
                        </a:spcBef>
                        <a:spcAft>
                          <a:spcPts val="0"/>
                        </a:spcAft>
                        <a:buClr>
                          <a:srgbClr val="000000"/>
                        </a:buClr>
                        <a:buSzPts val="450"/>
                        <a:buFont typeface="Arial"/>
                        <a:buNone/>
                      </a:pPr>
                      <a:r>
                        <a:rPr lang="en-US" sz="1400" b="0" i="0" u="none" strike="noStrike" cap="none" dirty="0" smtClean="0">
                          <a:solidFill>
                            <a:srgbClr val="FF0000"/>
                          </a:solidFill>
                          <a:latin typeface="Calibri" charset="0"/>
                          <a:ea typeface="Calibri" charset="0"/>
                          <a:cs typeface="Calibri" charset="0"/>
                          <a:sym typeface="Calibri"/>
                        </a:rPr>
                        <a:t>Also, temperature correction scheme</a:t>
                      </a:r>
                      <a:r>
                        <a:rPr lang="en-US" sz="1400" b="0" i="0" u="none" strike="noStrike" cap="none" baseline="0" dirty="0" smtClean="0">
                          <a:solidFill>
                            <a:srgbClr val="FF0000"/>
                          </a:solidFill>
                          <a:latin typeface="Calibri" charset="0"/>
                          <a:ea typeface="Calibri" charset="0"/>
                          <a:cs typeface="Calibri" charset="0"/>
                          <a:sym typeface="Calibri"/>
                        </a:rPr>
                        <a:t> (downstream of L1b processing) does not fulfill all these requirements. </a:t>
                      </a:r>
                      <a:endParaRPr sz="1400" dirty="0">
                        <a:solidFill>
                          <a:srgbClr val="FF0000"/>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r>
              <a:tr h="409100">
                <a:tc>
                  <a:txBody>
                    <a:bodyPr/>
                    <a:lstStyle/>
                    <a:p>
                      <a:pPr marL="0" marR="0" lvl="0" indent="0" algn="l" rtl="0">
                        <a:lnSpc>
                          <a:spcPct val="100000"/>
                        </a:lnSpc>
                        <a:spcBef>
                          <a:spcPts val="0"/>
                        </a:spcBef>
                        <a:spcAft>
                          <a:spcPts val="0"/>
                        </a:spcAft>
                        <a:buClr>
                          <a:schemeClr val="lt1"/>
                        </a:buClr>
                        <a:buSzPts val="1800"/>
                        <a:buFont typeface="Arial"/>
                        <a:buNone/>
                      </a:pPr>
                      <a:r>
                        <a:rPr lang="en-US" sz="1400" b="0" i="0" u="none" strike="noStrike" cap="none">
                          <a:solidFill>
                            <a:schemeClr val="dk1"/>
                          </a:solidFill>
                          <a:latin typeface="Calibri" charset="0"/>
                          <a:ea typeface="Calibri" charset="0"/>
                          <a:cs typeface="Calibri" charset="0"/>
                          <a:sym typeface="Calibri"/>
                        </a:rPr>
                        <a:t>Testing has been fully documented.</a:t>
                      </a:r>
                      <a:endParaRPr sz="140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chemeClr val="lt1"/>
                        </a:buClr>
                        <a:buSzPts val="1800"/>
                        <a:buFont typeface="Arial"/>
                        <a:buNone/>
                      </a:pPr>
                      <a:r>
                        <a:rPr lang="en-US" sz="1400" b="0" i="0" u="none" strike="noStrike" cap="none" smtClean="0">
                          <a:solidFill>
                            <a:schemeClr val="dk1"/>
                          </a:solidFill>
                          <a:latin typeface="Calibri" charset="0"/>
                          <a:ea typeface="Calibri" charset="0"/>
                          <a:cs typeface="Calibri" charset="0"/>
                          <a:sym typeface="Calibri"/>
                        </a:rPr>
                        <a:t>In this presentation and supplemental materials.</a:t>
                      </a:r>
                      <a:endParaRPr sz="140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r>
              <a:tr h="470750">
                <a:tc>
                  <a:txBody>
                    <a:bodyPr/>
                    <a:lstStyle/>
                    <a:p>
                      <a:pPr marL="0" marR="0" lvl="0" indent="0" algn="l" rtl="0">
                        <a:lnSpc>
                          <a:spcPct val="100000"/>
                        </a:lnSpc>
                        <a:spcBef>
                          <a:spcPts val="0"/>
                        </a:spcBef>
                        <a:spcAft>
                          <a:spcPts val="0"/>
                        </a:spcAft>
                        <a:buClr>
                          <a:srgbClr val="000000"/>
                        </a:buClr>
                        <a:buSzPts val="450"/>
                        <a:buFont typeface="Arial"/>
                        <a:buNone/>
                      </a:pPr>
                      <a:r>
                        <a:rPr lang="en-US" sz="1400" b="0" i="0" u="none" strike="noStrike" cap="none">
                          <a:solidFill>
                            <a:schemeClr val="dk1"/>
                          </a:solidFill>
                          <a:latin typeface="Calibri" charset="0"/>
                          <a:ea typeface="Calibri" charset="0"/>
                          <a:cs typeface="Calibri" charset="0"/>
                          <a:sym typeface="Calibri"/>
                        </a:rPr>
                        <a:t>Product is ready for operational use and for use in comprehensive </a:t>
                      </a:r>
                      <a:r>
                        <a:rPr lang="en-US" sz="1400" b="0" i="0" u="none" strike="noStrike" cap="none" err="1">
                          <a:solidFill>
                            <a:schemeClr val="dk1"/>
                          </a:solidFill>
                          <a:latin typeface="Calibri" charset="0"/>
                          <a:ea typeface="Calibri" charset="0"/>
                          <a:cs typeface="Calibri" charset="0"/>
                          <a:sym typeface="Calibri"/>
                        </a:rPr>
                        <a:t>cal</a:t>
                      </a:r>
                      <a:r>
                        <a:rPr lang="en-US" sz="1400" b="0" i="0" u="none" strike="noStrike" cap="none">
                          <a:solidFill>
                            <a:schemeClr val="dk1"/>
                          </a:solidFill>
                          <a:latin typeface="Calibri" charset="0"/>
                          <a:ea typeface="Calibri" charset="0"/>
                          <a:cs typeface="Calibri" charset="0"/>
                          <a:sym typeface="Calibri"/>
                        </a:rPr>
                        <a:t>/</a:t>
                      </a:r>
                      <a:r>
                        <a:rPr lang="en-US" sz="1400" b="0" i="0" u="none" strike="noStrike" cap="none" err="1">
                          <a:solidFill>
                            <a:schemeClr val="dk1"/>
                          </a:solidFill>
                          <a:latin typeface="Calibri" charset="0"/>
                          <a:ea typeface="Calibri" charset="0"/>
                          <a:cs typeface="Calibri" charset="0"/>
                          <a:sym typeface="Calibri"/>
                        </a:rPr>
                        <a:t>val</a:t>
                      </a:r>
                      <a:r>
                        <a:rPr lang="en-US" sz="1400" b="0" i="0" u="none" strike="noStrike" cap="none">
                          <a:solidFill>
                            <a:schemeClr val="dk1"/>
                          </a:solidFill>
                          <a:latin typeface="Calibri" charset="0"/>
                          <a:ea typeface="Calibri" charset="0"/>
                          <a:cs typeface="Calibri" charset="0"/>
                          <a:sym typeface="Calibri"/>
                        </a:rPr>
                        <a:t> activities and product optimization.</a:t>
                      </a:r>
                      <a:endParaRPr sz="140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400" b="0" i="0" u="none" strike="noStrike" cap="none" dirty="0" smtClean="0">
                          <a:solidFill>
                            <a:srgbClr val="FF0000"/>
                          </a:solidFill>
                          <a:latin typeface="Calibri" charset="0"/>
                          <a:ea typeface="Calibri" charset="0"/>
                          <a:cs typeface="Calibri" charset="0"/>
                          <a:sym typeface="Calibri"/>
                        </a:rPr>
                        <a:t>Readiness for operational use TBD</a:t>
                      </a:r>
                      <a:endParaRPr sz="1400" b="0" i="0" u="none" strike="noStrike" cap="none" dirty="0">
                        <a:solidFill>
                          <a:srgbClr val="FF0000"/>
                        </a:solidFill>
                        <a:latin typeface="Calibri" charset="0"/>
                        <a:ea typeface="Calibri" charset="0"/>
                        <a:cs typeface="Calibri" charset="0"/>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r>
            </a:tbl>
          </a:graphicData>
        </a:graphic>
      </p:graphicFrame>
    </p:spTree>
    <p:extLst>
      <p:ext uri="{BB962C8B-B14F-4D97-AF65-F5344CB8AC3E}">
        <p14:creationId xmlns:p14="http://schemas.microsoft.com/office/powerpoint/2010/main" val="1251346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r>
              <a:rPr lang="en-US" sz="4000" b="1" i="0" u="none" strike="noStrike" cap="none">
                <a:solidFill>
                  <a:schemeClr val="lt1"/>
                </a:solidFill>
                <a:latin typeface="Calibri"/>
                <a:ea typeface="Calibri"/>
                <a:cs typeface="Calibri"/>
                <a:sym typeface="Calibri"/>
              </a:rPr>
              <a:t>PATH TO FULL VALIDATION </a:t>
            </a:r>
            <a:r>
              <a:rPr lang="en-US" sz="4000" b="1" i="0" u="none" strike="noStrike" cap="none" smtClean="0">
                <a:solidFill>
                  <a:schemeClr val="lt1"/>
                </a:solidFill>
                <a:latin typeface="Calibri"/>
                <a:ea typeface="Calibri"/>
                <a:cs typeface="Calibri"/>
                <a:sym typeface="Calibri"/>
              </a:rPr>
              <a:t>MATURITY</a:t>
            </a:r>
            <a:endParaRPr/>
          </a:p>
        </p:txBody>
      </p:sp>
      <p:sp>
        <p:nvSpPr>
          <p:cNvPr id="426" name="Shape 4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a:solidFill>
                  <a:srgbClr val="888888"/>
                </a:solidFill>
                <a:latin typeface="Calibri"/>
                <a:ea typeface="Calibri"/>
                <a:cs typeface="Calibri"/>
                <a:sym typeface="Calibri"/>
              </a:rPr>
              <a:t>GOES-16 </a:t>
            </a:r>
            <a:r>
              <a:rPr lang="en-US" dirty="0" smtClean="0"/>
              <a:t>SGPS</a:t>
            </a:r>
            <a:r>
              <a:rPr lang="en-US" sz="2000" b="0" i="0" u="none" strike="noStrike" cap="none" dirty="0" smtClean="0">
                <a:solidFill>
                  <a:srgbClr val="888888"/>
                </a:solidFill>
                <a:latin typeface="Calibri"/>
                <a:ea typeface="Calibri"/>
                <a:cs typeface="Calibri"/>
                <a:sym typeface="Calibri"/>
              </a:rPr>
              <a:t> </a:t>
            </a:r>
            <a:r>
              <a:rPr lang="en-US" sz="2000" b="0" i="0" u="none" strike="noStrike" cap="none" dirty="0">
                <a:solidFill>
                  <a:srgbClr val="888888"/>
                </a:solidFill>
                <a:latin typeface="Calibri"/>
                <a:ea typeface="Calibri"/>
                <a:cs typeface="Calibri"/>
                <a:sym typeface="Calibri"/>
              </a:rPr>
              <a:t>L1b Product Provisional PS-PVR</a:t>
            </a:r>
            <a:endParaRPr dirty="0"/>
          </a:p>
        </p:txBody>
      </p:sp>
      <p:sp>
        <p:nvSpPr>
          <p:cNvPr id="427" name="Shape 427"/>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26</a:t>
            </a:fld>
            <a:endParaRPr sz="12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i="0" u="none" strike="noStrike" cap="none">
                <a:solidFill>
                  <a:schemeClr val="lt1"/>
                </a:solidFill>
                <a:sym typeface="Calibri"/>
              </a:rPr>
              <a:t>Path to Full Validation</a:t>
            </a:r>
            <a:endParaRPr/>
          </a:p>
        </p:txBody>
      </p:sp>
      <p:sp>
        <p:nvSpPr>
          <p:cNvPr id="433" name="Shape 433"/>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ADRs/WRs to be resolved prior to Full Validation.</a:t>
            </a:r>
            <a:endParaRPr/>
          </a:p>
          <a:p>
            <a:pPr marL="342900" marR="0" lvl="0" indent="-342900" algn="l" rtl="0">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PLPTs to be conducted prior to Full Validation.</a:t>
            </a:r>
            <a:endParaRPr/>
          </a:p>
          <a:p>
            <a:pPr marL="342900" marR="0" lvl="0" indent="-342900" algn="l" rtl="0">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Performance Baseline status.</a:t>
            </a:r>
            <a:endParaRPr/>
          </a:p>
          <a:p>
            <a:pPr marL="342900" marR="0" lvl="0" indent="-342900" algn="l" rtl="0">
              <a:spcBef>
                <a:spcPts val="48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Risks to getting to Full, both from L1b product definition and user (SWPC) feedback</a:t>
            </a:r>
            <a:endParaRPr/>
          </a:p>
        </p:txBody>
      </p:sp>
      <p:sp>
        <p:nvSpPr>
          <p:cNvPr id="434" name="Shape 434"/>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27</a:t>
            </a:fld>
            <a:endParaRPr sz="12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1599862" y="304800"/>
            <a:ext cx="5961300" cy="8537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3600" b="0" i="0" u="none" strike="noStrike" cap="none" dirty="0">
                <a:solidFill>
                  <a:srgbClr val="FFFFFF"/>
                </a:solidFill>
                <a:latin typeface="Calibri" charset="0"/>
                <a:ea typeface="Calibri" charset="0"/>
                <a:cs typeface="Calibri" charset="0"/>
                <a:sym typeface="Arial"/>
              </a:rPr>
              <a:t>ADRs/WRs Impacting Full Validation of </a:t>
            </a:r>
            <a:r>
              <a:rPr lang="en-US" sz="3600" b="0" i="0" u="none" strike="noStrike" cap="none" dirty="0" smtClean="0">
                <a:solidFill>
                  <a:srgbClr val="FFFFFF"/>
                </a:solidFill>
                <a:latin typeface="Calibri" charset="0"/>
                <a:ea typeface="Calibri" charset="0"/>
                <a:cs typeface="Calibri" charset="0"/>
                <a:sym typeface="Arial"/>
              </a:rPr>
              <a:t>SGPS </a:t>
            </a:r>
            <a:r>
              <a:rPr lang="en-US" sz="3600" b="0" i="0" u="none" strike="noStrike" cap="none" dirty="0">
                <a:solidFill>
                  <a:srgbClr val="FFFFFF"/>
                </a:solidFill>
                <a:latin typeface="Calibri" charset="0"/>
                <a:ea typeface="Calibri" charset="0"/>
                <a:cs typeface="Calibri" charset="0"/>
                <a:sym typeface="Arial"/>
              </a:rPr>
              <a:t>L1b</a:t>
            </a:r>
            <a:endParaRPr sz="3600" b="0" i="0" u="none" strike="noStrike" cap="none" dirty="0">
              <a:solidFill>
                <a:srgbClr val="FFFFFF"/>
              </a:solidFill>
              <a:latin typeface="Calibri" charset="0"/>
              <a:ea typeface="Calibri" charset="0"/>
              <a:cs typeface="Calibri" charset="0"/>
              <a:sym typeface="Arial"/>
            </a:endParaRPr>
          </a:p>
        </p:txBody>
      </p:sp>
      <p:sp>
        <p:nvSpPr>
          <p:cNvPr id="440" name="Shape 440"/>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50"/>
              <a:buFont typeface="Arial"/>
              <a:buNone/>
            </a:pPr>
            <a:fld id="{00000000-1234-1234-1234-123412341234}" type="slidenum">
              <a:rPr lang="en-US" sz="1400" b="0" i="0" u="none" strike="noStrike" cap="none">
                <a:solidFill>
                  <a:schemeClr val="lt1"/>
                </a:solidFill>
                <a:latin typeface="Arial"/>
                <a:ea typeface="Arial"/>
                <a:cs typeface="Arial"/>
                <a:sym typeface="Arial"/>
              </a:rPr>
              <a:t>28</a:t>
            </a:fld>
            <a:endParaRPr sz="1400" b="0" i="0" u="none" strike="noStrike" cap="none">
              <a:solidFill>
                <a:schemeClr val="lt1"/>
              </a:solidFill>
              <a:latin typeface="Arial"/>
              <a:ea typeface="Arial"/>
              <a:cs typeface="Arial"/>
              <a:sym typeface="Arial"/>
            </a:endParaRPr>
          </a:p>
        </p:txBody>
      </p:sp>
      <p:graphicFrame>
        <p:nvGraphicFramePr>
          <p:cNvPr id="441" name="Shape 441"/>
          <p:cNvGraphicFramePr/>
          <p:nvPr>
            <p:extLst>
              <p:ext uri="{D42A27DB-BD31-4B8C-83A1-F6EECF244321}">
                <p14:modId xmlns:p14="http://schemas.microsoft.com/office/powerpoint/2010/main" val="30882797"/>
              </p:ext>
            </p:extLst>
          </p:nvPr>
        </p:nvGraphicFramePr>
        <p:xfrm>
          <a:off x="228600" y="1447510"/>
          <a:ext cx="8686800" cy="1483400"/>
        </p:xfrm>
        <a:graphic>
          <a:graphicData uri="http://schemas.openxmlformats.org/drawingml/2006/table">
            <a:tbl>
              <a:tblPr firstRow="1" bandRow="1">
                <a:noFill/>
                <a:tableStyleId>{2193F556-932D-4B0D-9798-D749DA44B50E}</a:tableStyleId>
              </a:tblPr>
              <a:tblGrid>
                <a:gridCol w="679837"/>
                <a:gridCol w="830911"/>
                <a:gridCol w="3701332"/>
                <a:gridCol w="1737360"/>
                <a:gridCol w="1737360"/>
              </a:tblGrid>
              <a:tr h="370850">
                <a:tc>
                  <a:txBody>
                    <a:bodyPr/>
                    <a:lstStyle/>
                    <a:p>
                      <a:pPr marL="0" marR="0" lvl="0" indent="0" algn="l" rtl="0">
                        <a:spcBef>
                          <a:spcPts val="0"/>
                        </a:spcBef>
                        <a:spcAft>
                          <a:spcPts val="0"/>
                        </a:spcAft>
                        <a:buNone/>
                      </a:pPr>
                      <a:r>
                        <a:rPr lang="en-US" sz="1600" dirty="0"/>
                        <a:t>ADR#</a:t>
                      </a:r>
                      <a:endParaRPr sz="1600" dirty="0"/>
                    </a:p>
                  </a:txBody>
                  <a:tcPr marL="91450" marR="91450" marT="45725" marB="45725" anchor="ctr"/>
                </a:tc>
                <a:tc>
                  <a:txBody>
                    <a:bodyPr/>
                    <a:lstStyle/>
                    <a:p>
                      <a:pPr marL="0" marR="0" lvl="0" indent="0" algn="l" rtl="0">
                        <a:spcBef>
                          <a:spcPts val="0"/>
                        </a:spcBef>
                        <a:spcAft>
                          <a:spcPts val="0"/>
                        </a:spcAft>
                        <a:buNone/>
                      </a:pPr>
                      <a:r>
                        <a:rPr lang="en-US" sz="1600" dirty="0"/>
                        <a:t>WR#</a:t>
                      </a:r>
                      <a:endParaRPr sz="1600" dirty="0"/>
                    </a:p>
                  </a:txBody>
                  <a:tcPr marL="91450" marR="91450" marT="45725" marB="45725" anchor="ctr"/>
                </a:tc>
                <a:tc>
                  <a:txBody>
                    <a:bodyPr/>
                    <a:lstStyle/>
                    <a:p>
                      <a:pPr marL="0" marR="0" lvl="0" indent="0" algn="l" rtl="0">
                        <a:spcBef>
                          <a:spcPts val="0"/>
                        </a:spcBef>
                        <a:spcAft>
                          <a:spcPts val="0"/>
                        </a:spcAft>
                        <a:buNone/>
                      </a:pPr>
                      <a:r>
                        <a:rPr lang="en-US" sz="1600" dirty="0"/>
                        <a:t>Short Description</a:t>
                      </a:r>
                      <a:endParaRPr sz="1600" dirty="0"/>
                    </a:p>
                  </a:txBody>
                  <a:tcPr marL="91450" marR="91450" marT="45725" marB="45725" anchor="ctr"/>
                </a:tc>
                <a:tc>
                  <a:txBody>
                    <a:bodyPr/>
                    <a:lstStyle/>
                    <a:p>
                      <a:pPr marL="0" marR="0" lvl="0" indent="0" algn="l" rtl="0">
                        <a:spcBef>
                          <a:spcPts val="0"/>
                        </a:spcBef>
                        <a:spcAft>
                          <a:spcPts val="0"/>
                        </a:spcAft>
                        <a:buNone/>
                      </a:pPr>
                      <a:r>
                        <a:rPr lang="en-US" sz="1600"/>
                        <a:t>Status</a:t>
                      </a:r>
                      <a:endParaRPr sz="1600"/>
                    </a:p>
                  </a:txBody>
                  <a:tcPr marL="91450" marR="91450" marT="45725" marB="45725" anchor="ctr"/>
                </a:tc>
                <a:tc>
                  <a:txBody>
                    <a:bodyPr/>
                    <a:lstStyle/>
                    <a:p>
                      <a:pPr marL="0" marR="0" lvl="0" indent="0" algn="l" rtl="0">
                        <a:spcBef>
                          <a:spcPts val="0"/>
                        </a:spcBef>
                        <a:spcAft>
                          <a:spcPts val="0"/>
                        </a:spcAft>
                        <a:buNone/>
                      </a:pPr>
                      <a:r>
                        <a:rPr lang="en-US" sz="1600"/>
                        <a:t>Expected Closure</a:t>
                      </a:r>
                      <a:endParaRPr sz="1600"/>
                    </a:p>
                  </a:txBody>
                  <a:tcPr marL="91450" marR="91450" marT="45725" marB="45725" anchor="ctr"/>
                </a:tc>
              </a:tr>
              <a:tr h="370850">
                <a:tc>
                  <a:txBody>
                    <a:bodyPr/>
                    <a:lstStyle/>
                    <a:p>
                      <a:pPr marL="0" marR="0" lvl="0" indent="0" algn="l" rtl="0">
                        <a:spcBef>
                          <a:spcPts val="0"/>
                        </a:spcBef>
                        <a:spcAft>
                          <a:spcPts val="0"/>
                        </a:spcAft>
                        <a:buNone/>
                      </a:pPr>
                      <a:r>
                        <a:rPr lang="is-IS" sz="1400" b="0" i="0" u="none" strike="noStrike" cap="none" dirty="0" smtClean="0">
                          <a:solidFill>
                            <a:schemeClr val="dk1"/>
                          </a:solidFill>
                          <a:effectLst/>
                          <a:latin typeface="Calibri"/>
                          <a:ea typeface="Calibri"/>
                          <a:cs typeface="Calibri"/>
                          <a:sym typeface="Arial"/>
                        </a:rPr>
                        <a:t>267</a:t>
                      </a:r>
                      <a:endParaRPr sz="1400" dirty="0"/>
                    </a:p>
                  </a:txBody>
                  <a:tcPr marL="91450" marR="91450" marT="45725" marB="45725" anchor="ctr"/>
                </a:tc>
                <a:tc>
                  <a:txBody>
                    <a:bodyPr/>
                    <a:lstStyle/>
                    <a:p>
                      <a:pPr marL="0" marR="0" lvl="0" indent="0" algn="l" rtl="0">
                        <a:spcBef>
                          <a:spcPts val="0"/>
                        </a:spcBef>
                        <a:spcAft>
                          <a:spcPts val="0"/>
                        </a:spcAft>
                        <a:buNone/>
                      </a:pPr>
                      <a:r>
                        <a:rPr lang="is-IS" sz="1400" b="0" i="0" u="none" strike="noStrike" cap="none" dirty="0" smtClean="0">
                          <a:solidFill>
                            <a:schemeClr val="dk1"/>
                          </a:solidFill>
                          <a:effectLst/>
                          <a:latin typeface="Calibri"/>
                          <a:ea typeface="Calibri"/>
                          <a:cs typeface="Calibri"/>
                          <a:sym typeface="Arial"/>
                        </a:rPr>
                        <a:t>5370</a:t>
                      </a:r>
                      <a:endParaRPr sz="1400" dirty="0"/>
                    </a:p>
                  </a:txBody>
                  <a:tcPr marL="91450" marR="91450" marT="45725" marB="45725" anchor="ctr"/>
                </a:tc>
                <a:tc>
                  <a:txBody>
                    <a:bodyPr/>
                    <a:lstStyle/>
                    <a:p>
                      <a:pPr marL="0" marR="0" lvl="0" indent="0" algn="l" rtl="0">
                        <a:spcBef>
                          <a:spcPts val="0"/>
                        </a:spcBef>
                        <a:spcAft>
                          <a:spcPts val="0"/>
                        </a:spcAft>
                        <a:buNone/>
                      </a:pPr>
                      <a:r>
                        <a:rPr lang="en-US" sz="1400" b="0" i="0" u="none" strike="noStrike" cap="none" dirty="0" smtClean="0">
                          <a:solidFill>
                            <a:schemeClr val="dk1"/>
                          </a:solidFill>
                          <a:effectLst/>
                          <a:latin typeface="Calibri"/>
                          <a:ea typeface="Calibri"/>
                          <a:cs typeface="Calibri"/>
                          <a:sym typeface="Arial"/>
                        </a:rPr>
                        <a:t>LUT Filenames not Traceable to Metadata</a:t>
                      </a:r>
                      <a:endParaRPr sz="1400" dirty="0"/>
                    </a:p>
                  </a:txBody>
                  <a:tcPr marL="91450" marR="91450" marT="45725" marB="45725" anchor="ctr"/>
                </a:tc>
                <a:tc>
                  <a:txBody>
                    <a:bodyPr/>
                    <a:lstStyle/>
                    <a:p>
                      <a:pPr marL="0" marR="0" lvl="0" indent="0" algn="l" rtl="0">
                        <a:spcBef>
                          <a:spcPts val="0"/>
                        </a:spcBef>
                        <a:spcAft>
                          <a:spcPts val="0"/>
                        </a:spcAft>
                        <a:buNone/>
                      </a:pPr>
                      <a:r>
                        <a:rPr lang="en-US" sz="1400" b="0" i="0" u="none" strike="noStrike" cap="none" err="1" smtClean="0">
                          <a:solidFill>
                            <a:schemeClr val="dk1"/>
                          </a:solidFill>
                          <a:effectLst/>
                          <a:latin typeface="Calibri"/>
                          <a:ea typeface="Calibri"/>
                          <a:cs typeface="Calibri"/>
                          <a:sym typeface="Arial"/>
                        </a:rPr>
                        <a:t>In_Analysis</a:t>
                      </a:r>
                      <a:r>
                        <a:rPr lang="en-US" sz="1400" b="0" i="0" u="none" strike="noStrike" cap="none" smtClean="0">
                          <a:solidFill>
                            <a:schemeClr val="dk1"/>
                          </a:solidFill>
                          <a:effectLst/>
                          <a:latin typeface="Calibri"/>
                          <a:ea typeface="Calibri"/>
                          <a:cs typeface="Calibri"/>
                          <a:sym typeface="Arial"/>
                        </a:rPr>
                        <a:t>/</a:t>
                      </a:r>
                      <a:r>
                        <a:rPr lang="en-US" sz="1400" b="0" i="0" u="none" strike="noStrike" cap="none" err="1" smtClean="0">
                          <a:solidFill>
                            <a:schemeClr val="dk1"/>
                          </a:solidFill>
                          <a:effectLst/>
                          <a:latin typeface="Calibri"/>
                          <a:ea typeface="Calibri"/>
                          <a:cs typeface="Calibri"/>
                          <a:sym typeface="Arial"/>
                        </a:rPr>
                        <a:t>In_Work</a:t>
                      </a:r>
                      <a:endParaRPr sz="1400"/>
                    </a:p>
                  </a:txBody>
                  <a:tcPr marL="91450" marR="91450" marT="45725" marB="45725" anchor="ctr"/>
                </a:tc>
                <a:tc>
                  <a:txBody>
                    <a:bodyPr/>
                    <a:lstStyle/>
                    <a:p>
                      <a:pPr marL="0" marR="0" lvl="0" indent="0" algn="l" rtl="0">
                        <a:spcBef>
                          <a:spcPts val="0"/>
                        </a:spcBef>
                        <a:spcAft>
                          <a:spcPts val="0"/>
                        </a:spcAft>
                        <a:buNone/>
                      </a:pPr>
                      <a:r>
                        <a:rPr lang="hr-HR" sz="1400" b="0" i="0" u="none" strike="noStrike" cap="none" smtClean="0">
                          <a:solidFill>
                            <a:schemeClr val="dk1"/>
                          </a:solidFill>
                          <a:effectLst/>
                          <a:latin typeface="Calibri"/>
                          <a:ea typeface="Calibri"/>
                          <a:cs typeface="Calibri"/>
                          <a:sym typeface="Arial"/>
                        </a:rPr>
                        <a:t>DO.07.00.00</a:t>
                      </a:r>
                      <a:endParaRPr sz="1400"/>
                    </a:p>
                  </a:txBody>
                  <a:tcPr marL="91450" marR="91450" marT="45725" marB="45725" anchor="ctr"/>
                </a:tc>
              </a:tr>
              <a:tr h="370850">
                <a:tc>
                  <a:txBody>
                    <a:bodyPr/>
                    <a:lstStyle/>
                    <a:p>
                      <a:pPr marL="0" marR="0" lvl="0" indent="0" algn="l" rtl="0">
                        <a:spcBef>
                          <a:spcPts val="0"/>
                        </a:spcBef>
                        <a:spcAft>
                          <a:spcPts val="0"/>
                        </a:spcAft>
                        <a:buNone/>
                      </a:pPr>
                      <a:r>
                        <a:rPr lang="uk-UA" sz="1400" b="0" i="0" u="none" strike="noStrike" cap="none" smtClean="0">
                          <a:solidFill>
                            <a:schemeClr val="dk1"/>
                          </a:solidFill>
                          <a:effectLst/>
                          <a:latin typeface="Calibri"/>
                          <a:ea typeface="Calibri"/>
                          <a:cs typeface="Calibri"/>
                          <a:sym typeface="Arial"/>
                        </a:rPr>
                        <a:t>517</a:t>
                      </a:r>
                      <a:endParaRPr sz="1400"/>
                    </a:p>
                  </a:txBody>
                  <a:tcPr marL="91450" marR="91450" marT="45725" marB="45725" anchor="ctr"/>
                </a:tc>
                <a:tc>
                  <a:txBody>
                    <a:bodyPr/>
                    <a:lstStyle/>
                    <a:p>
                      <a:pPr marL="0" marR="0" lvl="0" indent="0" algn="l" rtl="0">
                        <a:spcBef>
                          <a:spcPts val="0"/>
                        </a:spcBef>
                        <a:spcAft>
                          <a:spcPts val="0"/>
                        </a:spcAft>
                        <a:buNone/>
                      </a:pPr>
                      <a:r>
                        <a:rPr lang="is-IS" sz="1400" b="0" i="0" u="none" strike="noStrike" cap="none" dirty="0" smtClean="0">
                          <a:solidFill>
                            <a:schemeClr val="dk1"/>
                          </a:solidFill>
                          <a:effectLst/>
                          <a:latin typeface="Calibri"/>
                          <a:ea typeface="Calibri"/>
                          <a:cs typeface="Calibri"/>
                          <a:sym typeface="Arial"/>
                        </a:rPr>
                        <a:t>5484</a:t>
                      </a:r>
                      <a:endParaRPr sz="1400" dirty="0"/>
                    </a:p>
                  </a:txBody>
                  <a:tcPr marL="91450" marR="91450" marT="45725" marB="45725" anchor="ctr"/>
                </a:tc>
                <a:tc>
                  <a:txBody>
                    <a:bodyPr/>
                    <a:lstStyle/>
                    <a:p>
                      <a:pPr marL="0" marR="0" lvl="0" indent="0" algn="l" rtl="0">
                        <a:spcBef>
                          <a:spcPts val="0"/>
                        </a:spcBef>
                        <a:spcAft>
                          <a:spcPts val="0"/>
                        </a:spcAft>
                        <a:buNone/>
                      </a:pPr>
                      <a:r>
                        <a:rPr lang="en-US" sz="1400" b="0" i="0" u="none" strike="noStrike" cap="none" dirty="0" smtClean="0">
                          <a:solidFill>
                            <a:schemeClr val="dk1"/>
                          </a:solidFill>
                          <a:effectLst/>
                          <a:latin typeface="Calibri"/>
                          <a:ea typeface="Calibri"/>
                          <a:cs typeface="Calibri"/>
                          <a:sym typeface="Arial"/>
                        </a:rPr>
                        <a:t>Small but routine L1b gaps, mostly for SEISS</a:t>
                      </a:r>
                      <a:endParaRPr sz="1400" dirty="0">
                        <a:solidFill>
                          <a:schemeClr val="dk1"/>
                        </a:solidFill>
                      </a:endParaRPr>
                    </a:p>
                  </a:txBody>
                  <a:tcPr marL="91450" marR="91450" marT="45725" marB="45725" anchor="ctr"/>
                </a:tc>
                <a:tc>
                  <a:txBody>
                    <a:bodyPr/>
                    <a:lstStyle/>
                    <a:p>
                      <a:pPr marL="0" marR="0" lvl="0" indent="0" algn="l" rtl="0">
                        <a:spcBef>
                          <a:spcPts val="0"/>
                        </a:spcBef>
                        <a:spcAft>
                          <a:spcPts val="0"/>
                        </a:spcAft>
                        <a:buNone/>
                      </a:pPr>
                      <a:r>
                        <a:rPr lang="en-US" sz="1400" b="0" i="0" u="none" strike="noStrike" cap="none" dirty="0" err="1" smtClean="0">
                          <a:solidFill>
                            <a:schemeClr val="dk1"/>
                          </a:solidFill>
                          <a:effectLst/>
                          <a:latin typeface="Calibri"/>
                          <a:ea typeface="Calibri"/>
                          <a:cs typeface="Calibri"/>
                          <a:sym typeface="Arial"/>
                        </a:rPr>
                        <a:t>In_Work</a:t>
                      </a:r>
                      <a:r>
                        <a:rPr lang="en-US" sz="1400" b="0" i="0" u="none" strike="noStrike" cap="none" dirty="0" smtClean="0">
                          <a:solidFill>
                            <a:schemeClr val="dk1"/>
                          </a:solidFill>
                          <a:effectLst/>
                          <a:latin typeface="Calibri"/>
                          <a:ea typeface="Calibri"/>
                          <a:cs typeface="Calibri"/>
                          <a:sym typeface="Arial"/>
                        </a:rPr>
                        <a:t>/Hold</a:t>
                      </a:r>
                      <a:endParaRPr sz="1400" dirty="0"/>
                    </a:p>
                  </a:txBody>
                  <a:tcPr marL="91450" marR="91450" marT="45725" marB="45725" anchor="ctr"/>
                </a:tc>
                <a:tc>
                  <a:txBody>
                    <a:bodyPr/>
                    <a:lstStyle/>
                    <a:p>
                      <a:pPr marL="0" marR="0" lvl="0" indent="0" algn="l" rtl="0">
                        <a:spcBef>
                          <a:spcPts val="0"/>
                        </a:spcBef>
                        <a:spcAft>
                          <a:spcPts val="0"/>
                        </a:spcAft>
                        <a:buNone/>
                      </a:pPr>
                      <a:endParaRPr sz="1400" dirty="0"/>
                    </a:p>
                  </a:txBody>
                  <a:tcPr marL="91450" marR="91450" marT="45725" marB="45725" anchor="ctr"/>
                </a:tc>
              </a:tr>
              <a:tr h="370850">
                <a:tc>
                  <a:txBody>
                    <a:bodyPr/>
                    <a:lstStyle/>
                    <a:p>
                      <a:pPr marL="0" marR="0" lvl="0" indent="0" algn="l" rtl="0">
                        <a:spcBef>
                          <a:spcPts val="0"/>
                        </a:spcBef>
                        <a:spcAft>
                          <a:spcPts val="0"/>
                        </a:spcAft>
                        <a:buNone/>
                      </a:pPr>
                      <a:r>
                        <a:rPr lang="en-US" sz="1400" dirty="0" smtClean="0"/>
                        <a:t>TBA</a:t>
                      </a:r>
                      <a:endParaRPr sz="1400" dirty="0"/>
                    </a:p>
                  </a:txBody>
                  <a:tcPr marL="91450" marR="91450" marT="45725" marB="45725" anchor="ctr"/>
                </a:tc>
                <a:tc>
                  <a:txBody>
                    <a:bodyPr/>
                    <a:lstStyle/>
                    <a:p>
                      <a:pPr marL="0" marR="0" lvl="0" indent="0" algn="l" rtl="0">
                        <a:spcBef>
                          <a:spcPts val="0"/>
                        </a:spcBef>
                        <a:spcAft>
                          <a:spcPts val="0"/>
                        </a:spcAft>
                        <a:buNone/>
                      </a:pPr>
                      <a:r>
                        <a:rPr lang="en-US" sz="1400" dirty="0" smtClean="0"/>
                        <a:t>TBA</a:t>
                      </a:r>
                      <a:endParaRPr sz="1400" dirty="0"/>
                    </a:p>
                  </a:txBody>
                  <a:tcPr marL="91450" marR="91450" marT="45725" marB="45725" anchor="ctr"/>
                </a:tc>
                <a:tc>
                  <a:txBody>
                    <a:bodyPr/>
                    <a:lstStyle/>
                    <a:p>
                      <a:pPr marL="0" marR="0" lvl="0" indent="0" algn="l" rtl="0">
                        <a:spcBef>
                          <a:spcPts val="0"/>
                        </a:spcBef>
                        <a:spcAft>
                          <a:spcPts val="0"/>
                        </a:spcAft>
                        <a:buNone/>
                      </a:pPr>
                      <a:r>
                        <a:rPr lang="en-US" sz="1400" dirty="0" smtClean="0">
                          <a:solidFill>
                            <a:schemeClr val="dk1"/>
                          </a:solidFill>
                        </a:rPr>
                        <a:t>SGPS P5 correction coefficients LUT update</a:t>
                      </a:r>
                    </a:p>
                  </a:txBody>
                  <a:tcPr marL="91450" marR="91450" marT="45725" marB="45725" anchor="ctr"/>
                </a:tc>
                <a:tc>
                  <a:txBody>
                    <a:bodyPr/>
                    <a:lstStyle/>
                    <a:p>
                      <a:pPr marL="0" marR="0" lvl="0" indent="0" algn="l" rtl="0">
                        <a:spcBef>
                          <a:spcPts val="0"/>
                        </a:spcBef>
                        <a:spcAft>
                          <a:spcPts val="0"/>
                        </a:spcAft>
                        <a:buNone/>
                      </a:pPr>
                      <a:r>
                        <a:rPr lang="en-US" sz="1400" dirty="0" smtClean="0"/>
                        <a:t>Anticipated</a:t>
                      </a:r>
                      <a:endParaRPr sz="1400" dirty="0"/>
                    </a:p>
                  </a:txBody>
                  <a:tcPr marL="91450" marR="91450" marT="45725" marB="45725" anchor="ctr"/>
                </a:tc>
                <a:tc>
                  <a:txBody>
                    <a:bodyPr/>
                    <a:lstStyle/>
                    <a:p>
                      <a:pPr marL="0" marR="0" lvl="0" indent="0" algn="l" rtl="0">
                        <a:spcBef>
                          <a:spcPts val="0"/>
                        </a:spcBef>
                        <a:spcAft>
                          <a:spcPts val="0"/>
                        </a:spcAft>
                        <a:buNone/>
                      </a:pPr>
                      <a:endParaRPr sz="1400" dirty="0"/>
                    </a:p>
                  </a:txBody>
                  <a:tcPr marL="91450" marR="91450" marT="45725" marB="45725" anchor="ctr"/>
                </a:tc>
              </a:tr>
            </a:tbl>
          </a:graphicData>
        </a:graphic>
      </p:graphicFrame>
      <p:sp>
        <p:nvSpPr>
          <p:cNvPr id="6" name="Text Placeholder 2"/>
          <p:cNvSpPr>
            <a:spLocks noGrp="1"/>
          </p:cNvSpPr>
          <p:nvPr>
            <p:ph type="body" idx="1"/>
          </p:nvPr>
        </p:nvSpPr>
        <p:spPr>
          <a:xfrm>
            <a:off x="311700" y="3040563"/>
            <a:ext cx="8520599" cy="3583259"/>
          </a:xfrm>
        </p:spPr>
        <p:txBody>
          <a:bodyPr/>
          <a:lstStyle/>
          <a:p>
            <a:pPr marL="0" lvl="0" indent="0">
              <a:buClr>
                <a:schemeClr val="lt1"/>
              </a:buClr>
              <a:buSzPts val="2400"/>
            </a:pPr>
            <a:r>
              <a:rPr lang="en-US" sz="1600" dirty="0" smtClean="0">
                <a:solidFill>
                  <a:schemeClr val="bg1"/>
                </a:solidFill>
              </a:rPr>
              <a:t>ADR 267 LUT </a:t>
            </a:r>
            <a:r>
              <a:rPr lang="en-US" sz="1600" dirty="0">
                <a:solidFill>
                  <a:schemeClr val="bg1"/>
                </a:solidFill>
              </a:rPr>
              <a:t>Filenames not Traceable to </a:t>
            </a:r>
            <a:r>
              <a:rPr lang="en-US" sz="1600" dirty="0" smtClean="0">
                <a:solidFill>
                  <a:schemeClr val="bg1"/>
                </a:solidFill>
              </a:rPr>
              <a:t>Metadata</a:t>
            </a:r>
          </a:p>
          <a:p>
            <a:pPr marL="374904" lvl="1" indent="-285750">
              <a:spcBef>
                <a:spcPts val="0"/>
              </a:spcBef>
              <a:buClr>
                <a:schemeClr val="lt1"/>
              </a:buClr>
              <a:buSzPct val="100000"/>
              <a:buFont typeface="Arial" charset="0"/>
              <a:buChar char="•"/>
            </a:pPr>
            <a:r>
              <a:rPr lang="en-US" sz="1200" dirty="0" smtClean="0">
                <a:solidFill>
                  <a:schemeClr val="bg1"/>
                </a:solidFill>
              </a:rPr>
              <a:t>L2 </a:t>
            </a:r>
            <a:r>
              <a:rPr lang="en-US" sz="1200" dirty="0">
                <a:solidFill>
                  <a:schemeClr val="bg1"/>
                </a:solidFill>
              </a:rPr>
              <a:t>algorithms need to know filename of L1b LUT in real time, e.g., calculation </a:t>
            </a:r>
            <a:r>
              <a:rPr lang="en-US" sz="1200" dirty="0" smtClean="0">
                <a:solidFill>
                  <a:schemeClr val="bg1"/>
                </a:solidFill>
              </a:rPr>
              <a:t>of errors </a:t>
            </a:r>
            <a:r>
              <a:rPr lang="en-US" sz="1200" dirty="0">
                <a:solidFill>
                  <a:schemeClr val="bg1"/>
                </a:solidFill>
              </a:rPr>
              <a:t>for 1-min and 5-min averages requires knowledge of geometric factors used in L1b </a:t>
            </a:r>
            <a:r>
              <a:rPr lang="en-US" sz="1200" dirty="0" smtClean="0">
                <a:solidFill>
                  <a:schemeClr val="bg1"/>
                </a:solidFill>
              </a:rPr>
              <a:t>processing. </a:t>
            </a:r>
          </a:p>
          <a:p>
            <a:pPr marL="374904" lvl="1" indent="-285750">
              <a:spcBef>
                <a:spcPts val="0"/>
              </a:spcBef>
              <a:buClr>
                <a:schemeClr val="lt1"/>
              </a:buClr>
              <a:buSzPct val="100000"/>
              <a:buFont typeface="Arial" charset="0"/>
              <a:buChar char="•"/>
            </a:pPr>
            <a:r>
              <a:rPr lang="en-US" sz="1200" dirty="0" smtClean="0">
                <a:solidFill>
                  <a:schemeClr val="bg1"/>
                </a:solidFill>
              </a:rPr>
              <a:t>Currently:</a:t>
            </a:r>
          </a:p>
          <a:p>
            <a:pPr marL="742950" lvl="2" indent="-285750">
              <a:spcBef>
                <a:spcPts val="0"/>
              </a:spcBef>
              <a:buClr>
                <a:schemeClr val="lt1"/>
              </a:buClr>
              <a:buSzPct val="100000"/>
              <a:buFont typeface=".AppleSystemUIFont" charset="-120"/>
              <a:buChar char="-"/>
            </a:pPr>
            <a:r>
              <a:rPr lang="en-US" sz="1200" dirty="0" smtClean="0">
                <a:solidFill>
                  <a:schemeClr val="bg1"/>
                </a:solidFill>
              </a:rPr>
              <a:t>SGPS </a:t>
            </a:r>
            <a:r>
              <a:rPr lang="en-US" sz="1200" dirty="0">
                <a:solidFill>
                  <a:schemeClr val="bg1"/>
                </a:solidFill>
              </a:rPr>
              <a:t>LUT Name: </a:t>
            </a:r>
            <a:r>
              <a:rPr lang="en-US" sz="1200" dirty="0" smtClean="0">
                <a:solidFill>
                  <a:schemeClr val="bg1"/>
                </a:solidFill>
              </a:rPr>
              <a:t>SGPS_CALINR_Parameters-487054736.1.h5</a:t>
            </a:r>
          </a:p>
          <a:p>
            <a:pPr marL="742950" lvl="2" indent="-285750">
              <a:spcBef>
                <a:spcPts val="0"/>
              </a:spcBef>
              <a:buClr>
                <a:schemeClr val="lt1"/>
              </a:buClr>
              <a:buSzPct val="100000"/>
              <a:buFont typeface=".AppleSystemUIFont" charset="-120"/>
              <a:buChar char="-"/>
            </a:pPr>
            <a:r>
              <a:rPr lang="en-US" sz="1200" dirty="0" smtClean="0">
                <a:solidFill>
                  <a:schemeClr val="bg1"/>
                </a:solidFill>
              </a:rPr>
              <a:t>In L1b metadata</a:t>
            </a:r>
            <a:r>
              <a:rPr lang="en-US" sz="1200" dirty="0">
                <a:solidFill>
                  <a:schemeClr val="bg1"/>
                </a:solidFill>
              </a:rPr>
              <a:t>: L1b_processing_parm_version = "</a:t>
            </a:r>
            <a:r>
              <a:rPr lang="en-US" sz="1200" dirty="0" smtClean="0">
                <a:solidFill>
                  <a:schemeClr val="bg1"/>
                </a:solidFill>
              </a:rPr>
              <a:t>OR_SEIS-L1b-PARM_v01r00.zip</a:t>
            </a:r>
            <a:r>
              <a:rPr lang="en-US" sz="1200" dirty="0">
                <a:solidFill>
                  <a:schemeClr val="bg1"/>
                </a:solidFill>
              </a:rPr>
              <a:t>"</a:t>
            </a:r>
          </a:p>
          <a:p>
            <a:pPr marL="377190" lvl="2" indent="-285750">
              <a:spcBef>
                <a:spcPts val="0"/>
              </a:spcBef>
              <a:buSzPct val="100000"/>
              <a:buFont typeface="Arial" charset="0"/>
              <a:buChar char="•"/>
            </a:pPr>
            <a:r>
              <a:rPr lang="en-US" sz="1200" dirty="0">
                <a:solidFill>
                  <a:schemeClr val="bg1"/>
                </a:solidFill>
              </a:rPr>
              <a:t>There is not a one-to-one mapping between the SGPS LUT name and </a:t>
            </a:r>
            <a:r>
              <a:rPr lang="en-US" sz="1200" dirty="0" smtClean="0">
                <a:solidFill>
                  <a:schemeClr val="bg1"/>
                </a:solidFill>
              </a:rPr>
              <a:t>L1b_processing_parm_version</a:t>
            </a:r>
          </a:p>
          <a:p>
            <a:pPr marL="377190" lvl="2" indent="-285750">
              <a:spcBef>
                <a:spcPts val="0"/>
              </a:spcBef>
              <a:buSzPct val="100000"/>
              <a:buFont typeface="Arial" charset="0"/>
              <a:buChar char="•"/>
            </a:pPr>
            <a:endParaRPr lang="en-US" sz="1200" dirty="0">
              <a:solidFill>
                <a:schemeClr val="bg1"/>
              </a:solidFill>
            </a:endParaRPr>
          </a:p>
          <a:p>
            <a:pPr marL="91440" lvl="2" indent="0">
              <a:spcBef>
                <a:spcPts val="0"/>
              </a:spcBef>
              <a:buSzPct val="100000"/>
            </a:pPr>
            <a:r>
              <a:rPr lang="en-US" sz="1600" dirty="0" smtClean="0">
                <a:solidFill>
                  <a:schemeClr val="bg1"/>
                </a:solidFill>
              </a:rPr>
              <a:t>ADR 517 Small </a:t>
            </a:r>
            <a:r>
              <a:rPr lang="en-US" sz="1600" dirty="0">
                <a:solidFill>
                  <a:schemeClr val="bg1"/>
                </a:solidFill>
              </a:rPr>
              <a:t>but routine L1b gaps, mostly for </a:t>
            </a:r>
            <a:r>
              <a:rPr lang="en-US" sz="1600" dirty="0" smtClean="0">
                <a:solidFill>
                  <a:schemeClr val="bg1"/>
                </a:solidFill>
              </a:rPr>
              <a:t>SEISS</a:t>
            </a:r>
          </a:p>
          <a:p>
            <a:pPr marL="377190" lvl="2" indent="-285750">
              <a:spcBef>
                <a:spcPts val="0"/>
              </a:spcBef>
              <a:buSzPct val="100000"/>
              <a:buFont typeface="Arial" charset="0"/>
              <a:buChar char="•"/>
            </a:pPr>
            <a:r>
              <a:rPr lang="en-US" sz="1200" dirty="0" smtClean="0">
                <a:solidFill>
                  <a:schemeClr val="bg1"/>
                </a:solidFill>
              </a:rPr>
              <a:t>A recent example w/ </a:t>
            </a:r>
            <a:r>
              <a:rPr lang="en-US" sz="1200" dirty="0"/>
              <a:t>empty </a:t>
            </a:r>
            <a:r>
              <a:rPr lang="en-US" sz="1200" dirty="0" smtClean="0"/>
              <a:t>(0 record) </a:t>
            </a:r>
            <a:r>
              <a:rPr lang="en-US" sz="1200" dirty="0"/>
              <a:t>files </a:t>
            </a:r>
            <a:r>
              <a:rPr lang="en-US" sz="1200" dirty="0" smtClean="0"/>
              <a:t>from MPS-HI</a:t>
            </a:r>
            <a:r>
              <a:rPr lang="en-US" sz="1200" dirty="0" smtClean="0">
                <a:solidFill>
                  <a:schemeClr val="bg1"/>
                </a:solidFill>
              </a:rPr>
              <a:t>:</a:t>
            </a:r>
            <a:r>
              <a:rPr lang="en-US" sz="1200" dirty="0"/>
              <a:t/>
            </a:r>
            <a:br>
              <a:rPr lang="en-US" sz="1200" dirty="0"/>
            </a:br>
            <a:r>
              <a:rPr lang="en-US" sz="1200" dirty="0" smtClean="0"/>
              <a:t>From G16:</a:t>
            </a:r>
            <a:r>
              <a:rPr lang="en-US" sz="1200" dirty="0"/>
              <a:t/>
            </a:r>
            <a:br>
              <a:rPr lang="en-US" sz="1200" dirty="0"/>
            </a:br>
            <a:r>
              <a:rPr lang="en-US" sz="900" dirty="0" smtClean="0"/>
              <a:t>OR_SEIS-L1b-MPSH_G16_s20181621701000_e20181621701000_c20181621703301.nc </a:t>
            </a:r>
            <a:r>
              <a:rPr lang="mr-IN" sz="900" dirty="0" smtClean="0"/>
              <a:t>–</a:t>
            </a:r>
            <a:r>
              <a:rPr lang="en-US" sz="900" dirty="0" smtClean="0"/>
              <a:t> has zero records</a:t>
            </a:r>
            <a:r>
              <a:rPr lang="en-US" sz="900" dirty="0"/>
              <a:t/>
            </a:r>
            <a:br>
              <a:rPr lang="en-US" sz="900" dirty="0"/>
            </a:br>
            <a:r>
              <a:rPr lang="en-US" sz="900" dirty="0" smtClean="0"/>
              <a:t>OR_SEIS-L1b-MPSH_G16_s20181621701300_e20181621701300_c20181621704001.nc</a:t>
            </a:r>
            <a:r>
              <a:rPr lang="en-US" sz="900" dirty="0"/>
              <a:t> </a:t>
            </a:r>
            <a:r>
              <a:rPr lang="mr-IN" sz="900" dirty="0"/>
              <a:t>–</a:t>
            </a:r>
            <a:r>
              <a:rPr lang="en-US" sz="900" dirty="0"/>
              <a:t> has zero records</a:t>
            </a:r>
            <a:endParaRPr lang="en-US" sz="900" dirty="0" smtClean="0"/>
          </a:p>
          <a:p>
            <a:pPr marL="377190" lvl="2" indent="-285750">
              <a:spcBef>
                <a:spcPts val="0"/>
              </a:spcBef>
              <a:buSzPct val="100000"/>
              <a:buFont typeface="Arial" charset="0"/>
              <a:buChar char="•"/>
            </a:pPr>
            <a:r>
              <a:rPr lang="en-US" sz="1200" dirty="0"/>
              <a:t>From </a:t>
            </a:r>
            <a:r>
              <a:rPr lang="en-US" sz="1200" dirty="0" smtClean="0"/>
              <a:t>G17:</a:t>
            </a:r>
            <a:r>
              <a:rPr lang="en-US" sz="1200" dirty="0"/>
              <a:t/>
            </a:r>
            <a:br>
              <a:rPr lang="en-US" sz="1200" dirty="0"/>
            </a:br>
            <a:r>
              <a:rPr lang="en-US" sz="900" dirty="0" smtClean="0"/>
              <a:t>OR_SEIS-L1b-MPSH_G17_s20181621430300_e20181621430300_c20181621433001.nc</a:t>
            </a:r>
            <a:r>
              <a:rPr lang="en-US" sz="900" dirty="0"/>
              <a:t> </a:t>
            </a:r>
            <a:r>
              <a:rPr lang="mr-IN" sz="900" dirty="0"/>
              <a:t>–</a:t>
            </a:r>
            <a:r>
              <a:rPr lang="en-US" sz="900" dirty="0"/>
              <a:t> has zero records</a:t>
            </a:r>
            <a:endParaRPr lang="en-US" sz="900" dirty="0" smtClean="0"/>
          </a:p>
          <a:p>
            <a:pPr marL="374904" lvl="2" indent="0">
              <a:spcBef>
                <a:spcPts val="0"/>
              </a:spcBef>
              <a:buSzPct val="100000"/>
            </a:pPr>
            <a:r>
              <a:rPr lang="en-US" sz="900" dirty="0" smtClean="0"/>
              <a:t>OR_SEIS-L1b-MPSH_G17_s20181621441000_e20181621441000_c20181621443301.nc</a:t>
            </a:r>
            <a:r>
              <a:rPr lang="en-US" sz="900" dirty="0"/>
              <a:t> </a:t>
            </a:r>
            <a:r>
              <a:rPr lang="mr-IN" sz="900" dirty="0"/>
              <a:t>–</a:t>
            </a:r>
            <a:r>
              <a:rPr lang="en-US" sz="900" dirty="0"/>
              <a:t> has zero records</a:t>
            </a:r>
          </a:p>
          <a:p>
            <a:pPr marL="377190" lvl="2" indent="-285750">
              <a:spcBef>
                <a:spcPts val="0"/>
              </a:spcBef>
              <a:buSzPct val="100000"/>
              <a:buFont typeface="Arial" charset="0"/>
              <a:buChar char="•"/>
            </a:pPr>
            <a:endParaRPr lang="en-US" sz="1200" dirty="0">
              <a:solidFill>
                <a:schemeClr val="bg1"/>
              </a:solidFill>
            </a:endParaRPr>
          </a:p>
          <a:p>
            <a:pPr marL="285750" indent="-285750">
              <a:buFont typeface="Arial" charset="0"/>
              <a:buChar char="•"/>
            </a:pPr>
            <a:endParaRPr lang="en-US"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900" y="365401"/>
            <a:ext cx="5961300" cy="853799"/>
          </a:xfrm>
        </p:spPr>
        <p:txBody>
          <a:bodyPr/>
          <a:lstStyle/>
          <a:p>
            <a:r>
              <a:rPr lang="en-US" sz="3600">
                <a:latin typeface="Calibri" charset="0"/>
                <a:ea typeface="Calibri" charset="0"/>
                <a:cs typeface="Calibri" charset="0"/>
              </a:rPr>
              <a:t>Path to Full Validation - PLPTs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29</a:t>
            </a:fld>
            <a:endParaRPr lang="uk-UA"/>
          </a:p>
        </p:txBody>
      </p:sp>
      <p:graphicFrame>
        <p:nvGraphicFramePr>
          <p:cNvPr id="6" name="Shape 476"/>
          <p:cNvGraphicFramePr/>
          <p:nvPr>
            <p:extLst>
              <p:ext uri="{D42A27DB-BD31-4B8C-83A1-F6EECF244321}">
                <p14:modId xmlns:p14="http://schemas.microsoft.com/office/powerpoint/2010/main" val="191926221"/>
              </p:ext>
            </p:extLst>
          </p:nvPr>
        </p:nvGraphicFramePr>
        <p:xfrm>
          <a:off x="304799" y="1529812"/>
          <a:ext cx="8630650" cy="1829337"/>
        </p:xfrm>
        <a:graphic>
          <a:graphicData uri="http://schemas.openxmlformats.org/drawingml/2006/table">
            <a:tbl>
              <a:tblPr firstRow="1" firstCol="1" bandRow="1">
                <a:noFill/>
                <a:tableStyleId>{2193F556-932D-4B0D-9798-D749DA44B50E}</a:tableStyleId>
              </a:tblPr>
              <a:tblGrid>
                <a:gridCol w="1905000"/>
                <a:gridCol w="3048000"/>
                <a:gridCol w="1295400"/>
                <a:gridCol w="2382250"/>
              </a:tblGrid>
              <a:tr h="165220">
                <a:tc>
                  <a:txBody>
                    <a:bodyPr/>
                    <a:lstStyle/>
                    <a:p>
                      <a:pPr marL="0" marR="0" lvl="0" indent="0" algn="l" rtl="0">
                        <a:lnSpc>
                          <a:spcPct val="115000"/>
                        </a:lnSpc>
                        <a:spcBef>
                          <a:spcPts val="0"/>
                        </a:spcBef>
                        <a:spcAft>
                          <a:spcPts val="0"/>
                        </a:spcAft>
                        <a:buNone/>
                      </a:pPr>
                      <a:r>
                        <a:rPr lang="en-US" sz="1200" dirty="0">
                          <a:latin typeface="Calibri"/>
                          <a:ea typeface="Calibri"/>
                          <a:cs typeface="Calibri"/>
                          <a:sym typeface="Calibri"/>
                        </a:rPr>
                        <a:t>Title</a:t>
                      </a:r>
                      <a:endParaRPr sz="1200" dirty="0">
                        <a:latin typeface="Calibri"/>
                        <a:ea typeface="Calibri"/>
                        <a:cs typeface="Calibri"/>
                        <a:sym typeface="Calibri"/>
                      </a:endParaRPr>
                    </a:p>
                  </a:txBody>
                  <a:tcPr marL="55350" marR="55350" marT="0" marB="0"/>
                </a:tc>
                <a:tc>
                  <a:txBody>
                    <a:bodyPr/>
                    <a:lstStyle/>
                    <a:p>
                      <a:pPr marL="0" marR="0" lvl="0" indent="0" algn="l" rtl="0">
                        <a:lnSpc>
                          <a:spcPct val="115000"/>
                        </a:lnSpc>
                        <a:spcBef>
                          <a:spcPts val="0"/>
                        </a:spcBef>
                        <a:spcAft>
                          <a:spcPts val="0"/>
                        </a:spcAft>
                        <a:buNone/>
                      </a:pPr>
                      <a:r>
                        <a:rPr lang="en-US" sz="1200" dirty="0">
                          <a:latin typeface="Calibri"/>
                          <a:ea typeface="Calibri"/>
                          <a:cs typeface="Calibri"/>
                          <a:sym typeface="Calibri"/>
                        </a:rPr>
                        <a:t>Activity</a:t>
                      </a:r>
                      <a:endParaRPr sz="1200" dirty="0">
                        <a:latin typeface="Calibri"/>
                        <a:ea typeface="Calibri"/>
                        <a:cs typeface="Calibri"/>
                        <a:sym typeface="Calibri"/>
                      </a:endParaRPr>
                    </a:p>
                  </a:txBody>
                  <a:tcPr marL="55350" marR="55350" marT="0" marB="0"/>
                </a:tc>
                <a:tc>
                  <a:txBody>
                    <a:bodyPr/>
                    <a:lstStyle/>
                    <a:p>
                      <a:pPr marL="0" marR="0" lvl="0" indent="0" algn="l" rtl="0">
                        <a:lnSpc>
                          <a:spcPct val="115000"/>
                        </a:lnSpc>
                        <a:spcBef>
                          <a:spcPts val="0"/>
                        </a:spcBef>
                        <a:spcAft>
                          <a:spcPts val="0"/>
                        </a:spcAft>
                        <a:buNone/>
                      </a:pPr>
                      <a:r>
                        <a:rPr lang="en-US" sz="1200" dirty="0">
                          <a:latin typeface="Calibri"/>
                          <a:ea typeface="Calibri"/>
                          <a:cs typeface="Calibri"/>
                          <a:sym typeface="Calibri"/>
                        </a:rPr>
                        <a:t>Data Needed</a:t>
                      </a:r>
                      <a:endParaRPr sz="1200" dirty="0">
                        <a:latin typeface="Calibri"/>
                        <a:ea typeface="Calibri"/>
                        <a:cs typeface="Calibri"/>
                        <a:sym typeface="Calibri"/>
                      </a:endParaRPr>
                    </a:p>
                  </a:txBody>
                  <a:tcPr marL="55350" marR="55350" marT="0" marB="0"/>
                </a:tc>
                <a:tc>
                  <a:txBody>
                    <a:bodyPr/>
                    <a:lstStyle/>
                    <a:p>
                      <a:pPr marL="0" marR="0" lvl="0" indent="0" algn="l" rtl="0">
                        <a:lnSpc>
                          <a:spcPct val="115000"/>
                        </a:lnSpc>
                        <a:spcBef>
                          <a:spcPts val="0"/>
                        </a:spcBef>
                        <a:spcAft>
                          <a:spcPts val="0"/>
                        </a:spcAft>
                        <a:buNone/>
                      </a:pPr>
                      <a:r>
                        <a:rPr lang="en-US" sz="1200" dirty="0">
                          <a:latin typeface="Calibri"/>
                          <a:ea typeface="Calibri"/>
                          <a:cs typeface="Calibri"/>
                          <a:sym typeface="Calibri"/>
                        </a:rPr>
                        <a:t>Success Criteria</a:t>
                      </a:r>
                      <a:endParaRPr sz="1200" dirty="0">
                        <a:latin typeface="Calibri"/>
                        <a:ea typeface="Calibri"/>
                        <a:cs typeface="Calibri"/>
                        <a:sym typeface="Calibri"/>
                      </a:endParaRPr>
                    </a:p>
                  </a:txBody>
                  <a:tcPr marL="55350" marR="55350" marT="0" marB="0"/>
                </a:tc>
              </a:tr>
              <a:tr h="495659">
                <a:tc>
                  <a:txBody>
                    <a:bodyPr/>
                    <a:lstStyle/>
                    <a:p>
                      <a:pPr marL="0" marR="0" lvl="0" indent="0" algn="l" rtl="0">
                        <a:lnSpc>
                          <a:spcPct val="115000"/>
                        </a:lnSpc>
                        <a:spcBef>
                          <a:spcPts val="0"/>
                        </a:spcBef>
                        <a:spcAft>
                          <a:spcPts val="0"/>
                        </a:spcAft>
                        <a:buNone/>
                      </a:pPr>
                      <a:r>
                        <a:rPr lang="en-US" sz="1200" dirty="0">
                          <a:latin typeface="Calibri"/>
                          <a:ea typeface="Calibri"/>
                          <a:cs typeface="Calibri"/>
                          <a:sym typeface="Calibri"/>
                        </a:rPr>
                        <a:t>A.3.3 SEP Channel Cross-Comparison [PLPT-SEI-004]</a:t>
                      </a:r>
                      <a:endParaRPr sz="1200" dirty="0">
                        <a:latin typeface="Calibri"/>
                        <a:ea typeface="Calibri"/>
                        <a:cs typeface="Calibri"/>
                        <a:sym typeface="Calibri"/>
                      </a:endParaRPr>
                    </a:p>
                  </a:txBody>
                  <a:tcPr marL="55350" marR="55350" marT="0" marB="0"/>
                </a:tc>
                <a:tc>
                  <a:txBody>
                    <a:bodyPr/>
                    <a:lstStyle/>
                    <a:p>
                      <a:pPr marL="0" marR="0" lvl="0" indent="0" algn="l" rtl="0">
                        <a:lnSpc>
                          <a:spcPct val="115000"/>
                        </a:lnSpc>
                        <a:spcBef>
                          <a:spcPts val="0"/>
                        </a:spcBef>
                        <a:spcAft>
                          <a:spcPts val="0"/>
                        </a:spcAft>
                        <a:buNone/>
                      </a:pPr>
                      <a:r>
                        <a:rPr lang="en-US" sz="1200" dirty="0" smtClean="0">
                          <a:latin typeface="Calibri"/>
                          <a:ea typeface="Calibri"/>
                          <a:cs typeface="Calibri"/>
                          <a:sym typeface="Calibri"/>
                        </a:rPr>
                        <a:t>On-orbit cross-calibration of SGPS with EHIS above 10 MeV and MPS-HI with SGPS 1-12 MeV protons, and both SGPS units</a:t>
                      </a:r>
                      <a:r>
                        <a:rPr lang="en-US" sz="1200" baseline="0" dirty="0" smtClean="0">
                          <a:latin typeface="Calibri"/>
                          <a:ea typeface="Calibri"/>
                          <a:cs typeface="Calibri"/>
                          <a:sym typeface="Calibri"/>
                        </a:rPr>
                        <a:t> </a:t>
                      </a:r>
                      <a:r>
                        <a:rPr lang="en-US" sz="1200" dirty="0" smtClean="0">
                          <a:latin typeface="Calibri"/>
                          <a:ea typeface="Calibri"/>
                          <a:cs typeface="Calibri"/>
                          <a:sym typeface="Calibri"/>
                        </a:rPr>
                        <a:t>with GOES 13-15 EPEAD.</a:t>
                      </a:r>
                    </a:p>
                  </a:txBody>
                  <a:tcPr marL="55350" marR="55350" marT="0" marB="0"/>
                </a:tc>
                <a:tc>
                  <a:txBody>
                    <a:bodyPr/>
                    <a:lstStyle/>
                    <a:p>
                      <a:pPr marL="0" marR="0" lvl="0" indent="0" algn="l" rtl="0">
                        <a:lnSpc>
                          <a:spcPct val="115000"/>
                        </a:lnSpc>
                        <a:spcBef>
                          <a:spcPts val="0"/>
                        </a:spcBef>
                        <a:spcAft>
                          <a:spcPts val="0"/>
                        </a:spcAft>
                        <a:buNone/>
                      </a:pPr>
                      <a:r>
                        <a:rPr lang="en-US" sz="1200" dirty="0">
                          <a:latin typeface="Calibri"/>
                          <a:ea typeface="Calibri"/>
                          <a:cs typeface="Calibri"/>
                          <a:sym typeface="Calibri"/>
                        </a:rPr>
                        <a:t>Two Solar Energetic Particle (SEP) events.</a:t>
                      </a:r>
                      <a:endParaRPr sz="1200" dirty="0">
                        <a:latin typeface="Calibri"/>
                        <a:ea typeface="Calibri"/>
                        <a:cs typeface="Calibri"/>
                        <a:sym typeface="Calibri"/>
                      </a:endParaRPr>
                    </a:p>
                  </a:txBody>
                  <a:tcPr marL="55350" marR="55350" marT="0" marB="0"/>
                </a:tc>
                <a:tc>
                  <a:txBody>
                    <a:bodyPr/>
                    <a:lstStyle/>
                    <a:p>
                      <a:pPr marL="0" marR="0" lvl="0" indent="0" algn="l" rtl="0">
                        <a:lnSpc>
                          <a:spcPct val="115000"/>
                        </a:lnSpc>
                        <a:spcBef>
                          <a:spcPts val="0"/>
                        </a:spcBef>
                        <a:spcAft>
                          <a:spcPts val="0"/>
                        </a:spcAft>
                        <a:buNone/>
                      </a:pPr>
                      <a:r>
                        <a:rPr lang="en-US" sz="1200" dirty="0">
                          <a:latin typeface="Calibri"/>
                          <a:ea typeface="Calibri"/>
                          <a:cs typeface="Calibri"/>
                          <a:sym typeface="Calibri"/>
                        </a:rPr>
                        <a:t>[Full] Differences quantified on data taken through validation phase.</a:t>
                      </a:r>
                      <a:endParaRPr sz="1200" dirty="0">
                        <a:latin typeface="Calibri"/>
                        <a:ea typeface="Calibri"/>
                        <a:cs typeface="Calibri"/>
                        <a:sym typeface="Calibri"/>
                      </a:endParaRPr>
                    </a:p>
                  </a:txBody>
                  <a:tcPr marL="55350" marR="55350" marT="0" marB="0"/>
                </a:tc>
              </a:tr>
              <a:tr h="777777">
                <a:tc>
                  <a:txBody>
                    <a:bodyPr/>
                    <a:lstStyle/>
                    <a:p>
                      <a:pPr marL="0" marR="0" lvl="0" indent="0" algn="l" rtl="0">
                        <a:lnSpc>
                          <a:spcPct val="115000"/>
                        </a:lnSpc>
                        <a:spcBef>
                          <a:spcPts val="0"/>
                        </a:spcBef>
                        <a:spcAft>
                          <a:spcPts val="0"/>
                        </a:spcAft>
                        <a:buNone/>
                      </a:pPr>
                      <a:r>
                        <a:rPr lang="en-US" sz="1200" dirty="0">
                          <a:latin typeface="Calibri"/>
                          <a:ea typeface="Calibri"/>
                          <a:cs typeface="Calibri"/>
                          <a:sym typeface="Calibri"/>
                        </a:rPr>
                        <a:t>A.3.5 Backgrounds Trending [PLPT-SEI-006]</a:t>
                      </a:r>
                      <a:endParaRPr sz="1200" dirty="0">
                        <a:latin typeface="Calibri"/>
                        <a:ea typeface="Calibri"/>
                        <a:cs typeface="Calibri"/>
                        <a:sym typeface="Calibri"/>
                      </a:endParaRPr>
                    </a:p>
                  </a:txBody>
                  <a:tcPr marL="55350" marR="55350" marT="0" marB="0"/>
                </a:tc>
                <a:tc>
                  <a:txBody>
                    <a:bodyPr/>
                    <a:lstStyle/>
                    <a:p>
                      <a:pPr marL="0" marR="0" lvl="0" indent="0" algn="l" rtl="0">
                        <a:lnSpc>
                          <a:spcPct val="115000"/>
                        </a:lnSpc>
                        <a:spcBef>
                          <a:spcPts val="0"/>
                        </a:spcBef>
                        <a:spcAft>
                          <a:spcPts val="0"/>
                        </a:spcAft>
                        <a:buNone/>
                      </a:pPr>
                      <a:r>
                        <a:rPr lang="en-US" sz="1200" dirty="0">
                          <a:latin typeface="Calibri"/>
                          <a:ea typeface="Calibri"/>
                          <a:cs typeface="Calibri"/>
                          <a:sym typeface="Calibri"/>
                        </a:rPr>
                        <a:t>Evaluate </a:t>
                      </a:r>
                      <a:r>
                        <a:rPr lang="en-US" sz="1200" dirty="0" smtClean="0">
                          <a:latin typeface="Calibri"/>
                          <a:ea typeface="Calibri"/>
                          <a:cs typeface="Calibri"/>
                          <a:sym typeface="Calibri"/>
                        </a:rPr>
                        <a:t>SGPS </a:t>
                      </a:r>
                      <a:r>
                        <a:rPr lang="en-US" sz="1200" dirty="0">
                          <a:latin typeface="Calibri"/>
                          <a:ea typeface="Calibri"/>
                          <a:cs typeface="Calibri"/>
                          <a:sym typeface="Calibri"/>
                        </a:rPr>
                        <a:t>backgrounds in terms of expected galactic cosmic ray (GCR) fluxes. </a:t>
                      </a:r>
                      <a:endParaRPr sz="1200" dirty="0">
                        <a:latin typeface="Calibri"/>
                        <a:ea typeface="Calibri"/>
                        <a:cs typeface="Calibri"/>
                        <a:sym typeface="Calibri"/>
                      </a:endParaRPr>
                    </a:p>
                  </a:txBody>
                  <a:tcPr marL="55350" marR="55350" marT="0" marB="0"/>
                </a:tc>
                <a:tc>
                  <a:txBody>
                    <a:bodyPr/>
                    <a:lstStyle/>
                    <a:p>
                      <a:pPr marL="0" marR="0" lvl="0" indent="0" algn="l" rtl="0">
                        <a:lnSpc>
                          <a:spcPct val="115000"/>
                        </a:lnSpc>
                        <a:spcBef>
                          <a:spcPts val="0"/>
                        </a:spcBef>
                        <a:spcAft>
                          <a:spcPts val="0"/>
                        </a:spcAft>
                        <a:buNone/>
                      </a:pPr>
                      <a:r>
                        <a:rPr lang="en-US" sz="1200" dirty="0">
                          <a:latin typeface="Calibri"/>
                          <a:ea typeface="Calibri"/>
                          <a:cs typeface="Calibri"/>
                          <a:sym typeface="Calibri"/>
                        </a:rPr>
                        <a:t>Four months of continuous data.</a:t>
                      </a:r>
                      <a:endParaRPr sz="1200" dirty="0">
                        <a:latin typeface="Calibri"/>
                        <a:ea typeface="Calibri"/>
                        <a:cs typeface="Calibri"/>
                        <a:sym typeface="Calibri"/>
                      </a:endParaRPr>
                    </a:p>
                  </a:txBody>
                  <a:tcPr marL="55350" marR="55350" marT="0" marB="0"/>
                </a:tc>
                <a:tc>
                  <a:txBody>
                    <a:bodyPr/>
                    <a:lstStyle/>
                    <a:p>
                      <a:pPr marL="0" marR="0" lvl="0" indent="0" algn="l" rtl="0">
                        <a:lnSpc>
                          <a:spcPct val="115000"/>
                        </a:lnSpc>
                        <a:spcBef>
                          <a:spcPts val="0"/>
                        </a:spcBef>
                        <a:spcAft>
                          <a:spcPts val="0"/>
                        </a:spcAft>
                        <a:buNone/>
                      </a:pPr>
                      <a:r>
                        <a:rPr lang="en-US" sz="1200" dirty="0">
                          <a:latin typeface="Calibri"/>
                          <a:ea typeface="Calibri"/>
                          <a:cs typeface="Calibri"/>
                          <a:sym typeface="Calibri"/>
                        </a:rPr>
                        <a:t>[Full] Perform analysis during validation phase.</a:t>
                      </a:r>
                      <a:endParaRPr sz="1200" dirty="0">
                        <a:latin typeface="Calibri"/>
                        <a:ea typeface="Calibri"/>
                        <a:cs typeface="Calibri"/>
                        <a:sym typeface="Calibri"/>
                      </a:endParaRPr>
                    </a:p>
                  </a:txBody>
                  <a:tcPr marL="55350" marR="55350" marT="0" marB="0"/>
                </a:tc>
              </a:tr>
            </a:tbl>
          </a:graphicData>
        </a:graphic>
      </p:graphicFrame>
      <p:sp>
        <p:nvSpPr>
          <p:cNvPr id="8" name="Shape 478"/>
          <p:cNvSpPr txBox="1"/>
          <p:nvPr/>
        </p:nvSpPr>
        <p:spPr>
          <a:xfrm>
            <a:off x="228600" y="3581400"/>
            <a:ext cx="8706853" cy="1905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000"/>
              <a:buFont typeface="Arial"/>
              <a:buChar char="•"/>
            </a:pPr>
            <a:r>
              <a:rPr lang="en-US" sz="2000" dirty="0">
                <a:solidFill>
                  <a:schemeClr val="lt1"/>
                </a:solidFill>
                <a:latin typeface="Calibri"/>
                <a:ea typeface="Calibri"/>
                <a:cs typeface="Calibri"/>
                <a:sym typeface="Calibri"/>
              </a:rPr>
              <a:t>From RIMP v1.0 (02 June </a:t>
            </a:r>
            <a:r>
              <a:rPr lang="en-US" sz="2000" dirty="0" smtClean="0">
                <a:solidFill>
                  <a:schemeClr val="lt1"/>
                </a:solidFill>
                <a:latin typeface="Calibri"/>
                <a:ea typeface="Calibri"/>
                <a:cs typeface="Calibri"/>
                <a:sym typeface="Calibri"/>
              </a:rPr>
              <a:t>2016)</a:t>
            </a:r>
          </a:p>
          <a:p>
            <a:pPr marL="342900" marR="0" lvl="0" indent="-342900" algn="l" rtl="0">
              <a:spcBef>
                <a:spcPts val="0"/>
              </a:spcBef>
              <a:spcAft>
                <a:spcPts val="0"/>
              </a:spcAft>
              <a:buClr>
                <a:schemeClr val="lt1"/>
              </a:buClr>
              <a:buSzPts val="2000"/>
              <a:buFont typeface="Arial"/>
              <a:buChar char="•"/>
            </a:pPr>
            <a:r>
              <a:rPr lang="en-US" sz="2000" dirty="0" smtClean="0">
                <a:solidFill>
                  <a:schemeClr val="lt1"/>
                </a:solidFill>
                <a:latin typeface="Calibri"/>
                <a:ea typeface="Calibri"/>
                <a:cs typeface="Calibri"/>
                <a:sym typeface="Calibri"/>
              </a:rPr>
              <a:t>Both </a:t>
            </a:r>
            <a:r>
              <a:rPr lang="en-US" sz="2000" dirty="0">
                <a:solidFill>
                  <a:schemeClr val="lt1"/>
                </a:solidFill>
                <a:latin typeface="Calibri"/>
                <a:ea typeface="Calibri"/>
                <a:cs typeface="Calibri"/>
                <a:sym typeface="Calibri"/>
              </a:rPr>
              <a:t>PLPTs are </a:t>
            </a:r>
            <a:r>
              <a:rPr lang="en-US" sz="2000" dirty="0" smtClean="0">
                <a:solidFill>
                  <a:schemeClr val="lt1"/>
                </a:solidFill>
                <a:latin typeface="Calibri"/>
                <a:ea typeface="Calibri"/>
                <a:cs typeface="Calibri"/>
                <a:sym typeface="Calibri"/>
              </a:rPr>
              <a:t>ongoing continuations </a:t>
            </a:r>
            <a:r>
              <a:rPr lang="en-US" sz="2000" dirty="0">
                <a:solidFill>
                  <a:schemeClr val="lt1"/>
                </a:solidFill>
                <a:latin typeface="Calibri"/>
                <a:ea typeface="Calibri"/>
                <a:cs typeface="Calibri"/>
                <a:sym typeface="Calibri"/>
              </a:rPr>
              <a:t>of </a:t>
            </a:r>
            <a:r>
              <a:rPr lang="en-US" sz="2000" dirty="0" smtClean="0">
                <a:solidFill>
                  <a:schemeClr val="lt1"/>
                </a:solidFill>
                <a:latin typeface="Calibri"/>
                <a:ea typeface="Calibri"/>
                <a:cs typeface="Calibri"/>
                <a:sym typeface="Calibri"/>
              </a:rPr>
              <a:t>Provisional PLPTs.</a:t>
            </a:r>
            <a:endParaRPr dirty="0"/>
          </a:p>
          <a:p>
            <a:pPr marL="342900" marR="0" lvl="0" indent="-342900" algn="l" rtl="0">
              <a:spcBef>
                <a:spcPts val="400"/>
              </a:spcBef>
              <a:spcAft>
                <a:spcPts val="0"/>
              </a:spcAft>
              <a:buClr>
                <a:schemeClr val="lt1"/>
              </a:buClr>
              <a:buSzPts val="2000"/>
              <a:buFont typeface="Arial"/>
              <a:buChar char="•"/>
            </a:pPr>
            <a:r>
              <a:rPr lang="en-US" sz="2000" dirty="0" smtClean="0">
                <a:solidFill>
                  <a:schemeClr val="lt1"/>
                </a:solidFill>
                <a:latin typeface="Calibri"/>
                <a:ea typeface="Calibri"/>
                <a:cs typeface="Calibri"/>
                <a:sym typeface="Calibri"/>
              </a:rPr>
              <a:t>One SEP event in July 2017 and four in Sept. 2017, but only one with sufficient enhancement at energies &gt;100 MeV for cross-calibration of SGPS T3.</a:t>
            </a:r>
            <a:endParaRPr dirty="0"/>
          </a:p>
          <a:p>
            <a:pPr marL="342900" marR="0" lvl="0" indent="-342900" algn="l" rtl="0">
              <a:spcBef>
                <a:spcPts val="400"/>
              </a:spcBef>
              <a:spcAft>
                <a:spcPts val="0"/>
              </a:spcAft>
              <a:buClr>
                <a:schemeClr val="lt1"/>
              </a:buClr>
              <a:buSzPts val="2000"/>
              <a:buFont typeface="Arial"/>
              <a:buChar char="•"/>
            </a:pPr>
            <a:r>
              <a:rPr lang="en-US" sz="2000" dirty="0" smtClean="0">
                <a:solidFill>
                  <a:schemeClr val="lt1"/>
                </a:solidFill>
                <a:latin typeface="Calibri"/>
                <a:ea typeface="Calibri"/>
                <a:cs typeface="Calibri"/>
                <a:sym typeface="Calibri"/>
              </a:rPr>
              <a:t>Will also compare </a:t>
            </a:r>
            <a:r>
              <a:rPr lang="en-US" sz="2000" dirty="0">
                <a:solidFill>
                  <a:schemeClr val="lt1"/>
                </a:solidFill>
                <a:latin typeface="Calibri"/>
                <a:ea typeface="Calibri"/>
                <a:cs typeface="Calibri"/>
                <a:sym typeface="Calibri"/>
              </a:rPr>
              <a:t>with </a:t>
            </a:r>
            <a:r>
              <a:rPr lang="en-US" sz="2000" dirty="0" smtClean="0">
                <a:solidFill>
                  <a:schemeClr val="lt1"/>
                </a:solidFill>
                <a:latin typeface="Calibri"/>
                <a:ea typeface="Calibri"/>
                <a:cs typeface="Calibri"/>
                <a:sym typeface="Calibri"/>
              </a:rPr>
              <a:t>GOES-17 during next SPE.</a:t>
            </a:r>
            <a:endParaRPr dirty="0"/>
          </a:p>
        </p:txBody>
      </p:sp>
    </p:spTree>
    <p:extLst>
      <p:ext uri="{BB962C8B-B14F-4D97-AF65-F5344CB8AC3E}">
        <p14:creationId xmlns:p14="http://schemas.microsoft.com/office/powerpoint/2010/main" val="1568522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461963" marR="0" lvl="0" indent="-461963" algn="l" rtl="0">
              <a:spcBef>
                <a:spcPts val="0"/>
              </a:spcBef>
              <a:spcAft>
                <a:spcPts val="0"/>
              </a:spcAft>
              <a:buNone/>
            </a:pPr>
            <a:r>
              <a:rPr lang="en-US" dirty="0" smtClean="0"/>
              <a:t>SGPS OVERVIEW</a:t>
            </a:r>
            <a:endParaRPr dirty="0"/>
          </a:p>
        </p:txBody>
      </p:sp>
      <p:sp>
        <p:nvSpPr>
          <p:cNvPr id="101" name="Shape 10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a:solidFill>
                  <a:srgbClr val="888888"/>
                </a:solidFill>
                <a:latin typeface="Calibri"/>
                <a:ea typeface="Calibri"/>
                <a:cs typeface="Calibri"/>
                <a:sym typeface="Calibri"/>
              </a:rPr>
              <a:t>GOES-16 </a:t>
            </a:r>
            <a:r>
              <a:rPr lang="en-US" sz="2000" b="0" i="0" u="none" strike="noStrike" cap="none" dirty="0" smtClean="0">
                <a:solidFill>
                  <a:srgbClr val="888888"/>
                </a:solidFill>
                <a:latin typeface="Calibri"/>
                <a:ea typeface="Calibri"/>
                <a:cs typeface="Calibri"/>
                <a:sym typeface="Calibri"/>
              </a:rPr>
              <a:t>SGPS </a:t>
            </a:r>
            <a:r>
              <a:rPr lang="en-US" sz="2000" b="0" i="0" u="none" strike="noStrike" cap="none" dirty="0">
                <a:solidFill>
                  <a:srgbClr val="888888"/>
                </a:solidFill>
                <a:latin typeface="Calibri"/>
                <a:ea typeface="Calibri"/>
                <a:cs typeface="Calibri"/>
                <a:sym typeface="Calibri"/>
              </a:rPr>
              <a:t>L1b Product Provisional PS-PVR</a:t>
            </a:r>
            <a:endParaRPr dirty="0"/>
          </a:p>
        </p:txBody>
      </p:sp>
      <p:sp>
        <p:nvSpPr>
          <p:cNvPr id="102" name="Shape 10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3</a:t>
            </a:fld>
            <a:endParaRPr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525392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350" y="289201"/>
            <a:ext cx="5961300" cy="853799"/>
          </a:xfrm>
        </p:spPr>
        <p:txBody>
          <a:bodyPr/>
          <a:lstStyle/>
          <a:p>
            <a:pPr lvl="0" algn="ctr"/>
            <a:r>
              <a:rPr lang="en-US" sz="3200" dirty="0" smtClean="0">
                <a:solidFill>
                  <a:schemeClr val="lt1"/>
                </a:solidFill>
                <a:latin typeface="Calibri" charset="0"/>
                <a:ea typeface="Calibri" charset="0"/>
                <a:cs typeface="Calibri" charset="0"/>
              </a:rPr>
              <a:t>SGPS </a:t>
            </a:r>
            <a:r>
              <a:rPr lang="en-US" sz="3200" dirty="0">
                <a:solidFill>
                  <a:schemeClr val="lt1"/>
                </a:solidFill>
                <a:latin typeface="Calibri" charset="0"/>
                <a:ea typeface="Calibri" charset="0"/>
                <a:cs typeface="Calibri" charset="0"/>
              </a:rPr>
              <a:t>Performance Baseline </a:t>
            </a:r>
            <a:r>
              <a:rPr lang="en-US" sz="3200" dirty="0" smtClean="0">
                <a:solidFill>
                  <a:schemeClr val="lt1"/>
                </a:solidFill>
                <a:latin typeface="Calibri" charset="0"/>
                <a:ea typeface="Calibri" charset="0"/>
                <a:cs typeface="Calibri" charset="0"/>
              </a:rPr>
              <a:t>Status</a:t>
            </a:r>
            <a:endParaRPr lang="en-US" sz="3200" dirty="0">
              <a:latin typeface="Calibri" charset="0"/>
              <a:ea typeface="Calibri" charset="0"/>
              <a:cs typeface="Calibri" charset="0"/>
            </a:endParaRP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30</a:t>
            </a:fld>
            <a:endParaRPr lang="uk-UA"/>
          </a:p>
        </p:txBody>
      </p:sp>
      <p:graphicFrame>
        <p:nvGraphicFramePr>
          <p:cNvPr id="5" name="Shape 485"/>
          <p:cNvGraphicFramePr/>
          <p:nvPr>
            <p:extLst>
              <p:ext uri="{D42A27DB-BD31-4B8C-83A1-F6EECF244321}">
                <p14:modId xmlns:p14="http://schemas.microsoft.com/office/powerpoint/2010/main" val="225766216"/>
              </p:ext>
            </p:extLst>
          </p:nvPr>
        </p:nvGraphicFramePr>
        <p:xfrm>
          <a:off x="318601" y="1295400"/>
          <a:ext cx="8520599" cy="1645960"/>
        </p:xfrm>
        <a:graphic>
          <a:graphicData uri="http://schemas.openxmlformats.org/drawingml/2006/table">
            <a:tbl>
              <a:tblPr firstRow="1" bandRow="1">
                <a:noFill/>
                <a:tableStyleId>{2193F556-932D-4B0D-9798-D749DA44B50E}</a:tableStyleId>
              </a:tblPr>
              <a:tblGrid>
                <a:gridCol w="1002513"/>
                <a:gridCol w="3714987"/>
                <a:gridCol w="1588124"/>
                <a:gridCol w="2214975"/>
              </a:tblGrid>
              <a:tr h="177802">
                <a:tc>
                  <a:txBody>
                    <a:bodyPr/>
                    <a:lstStyle/>
                    <a:p>
                      <a:pPr marL="0" marR="0" lvl="0" indent="0" algn="ctr" rtl="0">
                        <a:spcBef>
                          <a:spcPts val="0"/>
                        </a:spcBef>
                        <a:spcAft>
                          <a:spcPts val="0"/>
                        </a:spcAft>
                        <a:buNone/>
                      </a:pPr>
                      <a:r>
                        <a:rPr lang="en-US" sz="1200" b="1" dirty="0">
                          <a:solidFill>
                            <a:schemeClr val="dk1"/>
                          </a:solidFill>
                        </a:rPr>
                        <a:t>MRD ID</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ctr" rtl="0">
                        <a:spcBef>
                          <a:spcPts val="0"/>
                        </a:spcBef>
                        <a:spcAft>
                          <a:spcPts val="0"/>
                        </a:spcAft>
                        <a:buNone/>
                      </a:pPr>
                      <a:r>
                        <a:rPr lang="en-US" sz="1200" b="1" dirty="0">
                          <a:solidFill>
                            <a:schemeClr val="dk1"/>
                          </a:solidFill>
                        </a:rPr>
                        <a:t>Description</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b="1" dirty="0">
                          <a:solidFill>
                            <a:schemeClr val="dk1"/>
                          </a:solidFill>
                        </a:rPr>
                        <a:t>Related PLPTs</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b="1">
                          <a:solidFill>
                            <a:schemeClr val="dk1"/>
                          </a:solidFill>
                        </a:rPr>
                        <a:t>Status</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r>
              <a:tr h="296333">
                <a:tc>
                  <a:txBody>
                    <a:bodyPr/>
                    <a:lstStyle/>
                    <a:p>
                      <a:pPr marL="0" marR="0" lvl="0" indent="0" algn="ctr" rtl="0">
                        <a:spcBef>
                          <a:spcPts val="0"/>
                        </a:spcBef>
                        <a:spcAft>
                          <a:spcPts val="0"/>
                        </a:spcAft>
                        <a:buNone/>
                      </a:pPr>
                      <a:r>
                        <a:rPr lang="is-IS" sz="1200" dirty="0" smtClean="0"/>
                        <a:t>MRD2005</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r>
                        <a:rPr lang="en-US" sz="1200" b="0" i="0" u="none" strike="noStrike" cap="none" dirty="0" smtClean="0">
                          <a:solidFill>
                            <a:schemeClr val="dk1"/>
                          </a:solidFill>
                          <a:effectLst/>
                          <a:latin typeface="Calibri"/>
                          <a:ea typeface="Calibri"/>
                          <a:cs typeface="Calibri"/>
                          <a:sym typeface="Arial"/>
                        </a:rPr>
                        <a:t>Product Orthogonality/Coverage</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r-IN" sz="1200" dirty="0" smtClean="0"/>
                        <a:t>-04, -06</a:t>
                      </a:r>
                    </a:p>
                    <a:p>
                      <a:pPr marL="0" marR="0" lvl="0" indent="0" algn="l" rtl="0">
                        <a:spcBef>
                          <a:spcPts val="0"/>
                        </a:spcBef>
                        <a:spcAft>
                          <a:spcPts val="0"/>
                        </a:spcAft>
                        <a:buNone/>
                      </a:pP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dirty="0" smtClean="0"/>
                        <a:t>Ongoing</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r h="296333">
                <a:tc>
                  <a:txBody>
                    <a:bodyPr/>
                    <a:lstStyle/>
                    <a:p>
                      <a:pPr marL="0" marR="0" lvl="0" indent="0" algn="ctr" rtl="0">
                        <a:spcBef>
                          <a:spcPts val="0"/>
                        </a:spcBef>
                        <a:spcAft>
                          <a:spcPts val="0"/>
                        </a:spcAft>
                        <a:buNone/>
                      </a:pPr>
                      <a:r>
                        <a:rPr lang="is-IS" sz="1200" dirty="0" smtClean="0"/>
                        <a:t>MRD2009</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200" dirty="0" smtClean="0"/>
                        <a:t>Product Measurement Range</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r-IN" sz="1200" dirty="0" smtClean="0"/>
                        <a:t>-04, -06</a:t>
                      </a:r>
                    </a:p>
                    <a:p>
                      <a:pPr marL="0" marR="0" lvl="0" indent="0" algn="l" rtl="0">
                        <a:spcBef>
                          <a:spcPts val="0"/>
                        </a:spcBef>
                        <a:spcAft>
                          <a:spcPts val="0"/>
                        </a:spcAft>
                        <a:buNone/>
                      </a:pP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dirty="0" smtClean="0"/>
                        <a:t>Ongoing</a:t>
                      </a:r>
                    </a:p>
                    <a:p>
                      <a:pPr marL="0" marR="0" lvl="0" indent="0" algn="l" rtl="0">
                        <a:lnSpc>
                          <a:spcPct val="100000"/>
                        </a:lnSpc>
                        <a:spcBef>
                          <a:spcPts val="0"/>
                        </a:spcBef>
                        <a:spcAft>
                          <a:spcPts val="0"/>
                        </a:spcAft>
                        <a:buClr>
                          <a:schemeClr val="dk1"/>
                        </a:buClr>
                        <a:buSzPts val="1200"/>
                        <a:buFont typeface="Calibri"/>
                        <a:buNone/>
                      </a:pP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r h="296333">
                <a:tc>
                  <a:txBody>
                    <a:bodyPr/>
                    <a:lstStyle/>
                    <a:p>
                      <a:pPr marL="0" marR="0" lvl="0" indent="0" algn="ctr" rtl="0">
                        <a:spcBef>
                          <a:spcPts val="0"/>
                        </a:spcBef>
                        <a:spcAft>
                          <a:spcPts val="0"/>
                        </a:spcAft>
                        <a:buNone/>
                      </a:pPr>
                      <a:r>
                        <a:rPr lang="en-US" sz="1200" b="0" i="0" u="none" strike="noStrike" cap="none" dirty="0" smtClean="0">
                          <a:solidFill>
                            <a:schemeClr val="dk1"/>
                          </a:solidFill>
                          <a:effectLst/>
                          <a:latin typeface="Calibri"/>
                          <a:ea typeface="Calibri"/>
                          <a:cs typeface="Calibri"/>
                          <a:sym typeface="Arial"/>
                        </a:rPr>
                        <a:t>MRD2010</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r>
                        <a:rPr lang="en-US" sz="1200" b="0" i="0" u="none" strike="noStrike" cap="none" dirty="0" smtClean="0">
                          <a:solidFill>
                            <a:schemeClr val="dk1"/>
                          </a:solidFill>
                          <a:effectLst/>
                          <a:latin typeface="Calibri"/>
                          <a:ea typeface="Calibri"/>
                          <a:cs typeface="Calibri"/>
                          <a:sym typeface="Arial"/>
                        </a:rPr>
                        <a:t> Product Measurement Accuracy</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r-IN" sz="1200" dirty="0" smtClean="0"/>
                        <a:t>-04, -06</a:t>
                      </a:r>
                    </a:p>
                    <a:p>
                      <a:pPr marL="0" marR="0" lvl="0" indent="0" algn="l" rtl="0">
                        <a:spcBef>
                          <a:spcPts val="0"/>
                        </a:spcBef>
                        <a:spcAft>
                          <a:spcPts val="0"/>
                        </a:spcAft>
                        <a:buNone/>
                      </a:pP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dirty="0" smtClean="0"/>
                        <a:t>Ongoing</a:t>
                      </a:r>
                    </a:p>
                    <a:p>
                      <a:pPr marL="0" marR="0" lvl="0" indent="0" algn="l" rtl="0">
                        <a:lnSpc>
                          <a:spcPct val="100000"/>
                        </a:lnSpc>
                        <a:spcBef>
                          <a:spcPts val="0"/>
                        </a:spcBef>
                        <a:spcAft>
                          <a:spcPts val="0"/>
                        </a:spcAft>
                        <a:buClr>
                          <a:schemeClr val="dk1"/>
                        </a:buClr>
                        <a:buSzPts val="1200"/>
                        <a:buFont typeface="Calibri"/>
                        <a:buNone/>
                      </a:pP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bl>
          </a:graphicData>
        </a:graphic>
      </p:graphicFrame>
      <p:sp>
        <p:nvSpPr>
          <p:cNvPr id="6" name="Shape 486"/>
          <p:cNvSpPr txBox="1"/>
          <p:nvPr/>
        </p:nvSpPr>
        <p:spPr>
          <a:xfrm>
            <a:off x="493295" y="3128010"/>
            <a:ext cx="8101262" cy="342519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1800"/>
              <a:buFont typeface="Arial"/>
              <a:buChar char="•"/>
            </a:pPr>
            <a:r>
              <a:rPr lang="en-US" sz="1600" dirty="0" smtClean="0">
                <a:solidFill>
                  <a:schemeClr val="lt1"/>
                </a:solidFill>
                <a:latin typeface="Calibri"/>
                <a:ea typeface="Calibri"/>
                <a:cs typeface="Calibri"/>
                <a:sym typeface="Calibri"/>
              </a:rPr>
              <a:t>MRD2005:  </a:t>
            </a:r>
            <a:r>
              <a:rPr lang="en-US" sz="1600" dirty="0">
                <a:solidFill>
                  <a:schemeClr val="lt1"/>
                </a:solidFill>
                <a:latin typeface="Calibri"/>
                <a:ea typeface="Calibri"/>
                <a:cs typeface="Calibri"/>
                <a:sym typeface="Calibri"/>
              </a:rPr>
              <a:t>Orthogonality/Coverage</a:t>
            </a:r>
            <a:endParaRPr sz="1200" dirty="0"/>
          </a:p>
          <a:p>
            <a:pPr marL="742950" marR="0" lvl="1" indent="-285750" algn="l" rtl="0">
              <a:spcBef>
                <a:spcPts val="320"/>
              </a:spcBef>
              <a:spcAft>
                <a:spcPts val="0"/>
              </a:spcAft>
              <a:buClr>
                <a:schemeClr val="lt1"/>
              </a:buClr>
              <a:buSzPct val="100000"/>
              <a:buFont typeface=".AppleSystemUIFont" charset="-120"/>
              <a:buChar char="-"/>
            </a:pPr>
            <a:r>
              <a:rPr lang="en-US" b="0" i="0" u="none" strike="noStrike" cap="none" dirty="0">
                <a:solidFill>
                  <a:schemeClr val="lt1"/>
                </a:solidFill>
                <a:latin typeface="Calibri"/>
                <a:ea typeface="Calibri"/>
                <a:cs typeface="Calibri"/>
                <a:sym typeface="Calibri"/>
              </a:rPr>
              <a:t>Requirement: </a:t>
            </a:r>
            <a:r>
              <a:rPr lang="en-US" b="0" i="0" u="none" strike="noStrike" cap="none" dirty="0" smtClean="0">
                <a:solidFill>
                  <a:schemeClr val="lt1"/>
                </a:solidFill>
                <a:latin typeface="Calibri"/>
                <a:ea typeface="Calibri"/>
                <a:cs typeface="Calibri"/>
                <a:sym typeface="Calibri"/>
              </a:rPr>
              <a:t>2 directions</a:t>
            </a:r>
            <a:endParaRPr dirty="0"/>
          </a:p>
          <a:p>
            <a:pPr marL="742950" marR="0" lvl="1" indent="-285750" algn="l" rtl="0">
              <a:spcBef>
                <a:spcPts val="320"/>
              </a:spcBef>
              <a:spcAft>
                <a:spcPts val="0"/>
              </a:spcAft>
              <a:buClr>
                <a:schemeClr val="lt1"/>
              </a:buClr>
              <a:buSzPct val="100000"/>
              <a:buFont typeface=".AppleSystemUIFont" charset="-120"/>
              <a:buChar char="-"/>
            </a:pPr>
            <a:r>
              <a:rPr lang="en-US" b="0" i="0" u="none" strike="noStrike" cap="none" dirty="0">
                <a:solidFill>
                  <a:schemeClr val="lt1"/>
                </a:solidFill>
                <a:latin typeface="Calibri"/>
                <a:ea typeface="Calibri"/>
                <a:cs typeface="Calibri"/>
                <a:sym typeface="Calibri"/>
              </a:rPr>
              <a:t>Currently being </a:t>
            </a:r>
            <a:r>
              <a:rPr lang="en-US" b="0" i="0" u="none" strike="noStrike" cap="none" dirty="0" smtClean="0">
                <a:solidFill>
                  <a:schemeClr val="lt1"/>
                </a:solidFill>
                <a:latin typeface="Calibri"/>
                <a:ea typeface="Calibri"/>
                <a:cs typeface="Calibri"/>
                <a:sym typeface="Calibri"/>
              </a:rPr>
              <a:t>met</a:t>
            </a:r>
            <a:endParaRPr dirty="0" smtClean="0"/>
          </a:p>
          <a:p>
            <a:pPr marL="342900" marR="0" lvl="0" indent="-342900" algn="l" rtl="0">
              <a:spcBef>
                <a:spcPts val="360"/>
              </a:spcBef>
              <a:spcAft>
                <a:spcPts val="0"/>
              </a:spcAft>
              <a:buClr>
                <a:schemeClr val="lt1"/>
              </a:buClr>
              <a:buSzPts val="1800"/>
              <a:buFont typeface="Arial"/>
              <a:buChar char="•"/>
            </a:pPr>
            <a:r>
              <a:rPr lang="en-US" sz="1600" dirty="0" smtClean="0">
                <a:solidFill>
                  <a:schemeClr val="lt1"/>
                </a:solidFill>
                <a:latin typeface="Calibri"/>
                <a:ea typeface="Calibri"/>
                <a:cs typeface="Calibri"/>
                <a:sym typeface="Calibri"/>
              </a:rPr>
              <a:t>MRD2009:  Measurement Range: </a:t>
            </a:r>
            <a:endParaRPr sz="1200" dirty="0" smtClean="0"/>
          </a:p>
          <a:p>
            <a:pPr marL="742950" lvl="1" indent="-285750">
              <a:spcBef>
                <a:spcPts val="320"/>
              </a:spcBef>
              <a:buClr>
                <a:schemeClr val="lt1"/>
              </a:buClr>
              <a:buSzPct val="100000"/>
              <a:buFont typeface=".AppleSystemUIFont" charset="-120"/>
              <a:buChar char="-"/>
            </a:pPr>
            <a:r>
              <a:rPr lang="en-US" b="0" i="0" u="none" strike="noStrike" cap="none" dirty="0" smtClean="0">
                <a:solidFill>
                  <a:schemeClr val="lt1"/>
                </a:solidFill>
                <a:latin typeface="Calibri"/>
                <a:ea typeface="Calibri"/>
                <a:cs typeface="Calibri"/>
                <a:sym typeface="Calibri"/>
              </a:rPr>
              <a:t>Requirement</a:t>
            </a:r>
            <a:r>
              <a:rPr lang="en-US" b="0" i="0" u="none" strike="noStrike" cap="none" dirty="0">
                <a:solidFill>
                  <a:schemeClr val="lt1"/>
                </a:solidFill>
                <a:latin typeface="Calibri"/>
                <a:ea typeface="Calibri"/>
                <a:cs typeface="Calibri"/>
                <a:sym typeface="Calibri"/>
              </a:rPr>
              <a:t>: </a:t>
            </a:r>
            <a:r>
              <a:rPr lang="de-DE" dirty="0">
                <a:solidFill>
                  <a:schemeClr val="lt1"/>
                </a:solidFill>
                <a:latin typeface="Calibri"/>
                <a:ea typeface="Calibri"/>
                <a:cs typeface="Calibri"/>
                <a:sym typeface="Calibri"/>
              </a:rPr>
              <a:t>Protons: 1 </a:t>
            </a:r>
            <a:r>
              <a:rPr lang="de-DE" dirty="0" err="1">
                <a:solidFill>
                  <a:schemeClr val="lt1"/>
                </a:solidFill>
                <a:latin typeface="Calibri"/>
                <a:ea typeface="Calibri"/>
                <a:cs typeface="Calibri"/>
                <a:sym typeface="Calibri"/>
              </a:rPr>
              <a:t>MeV</a:t>
            </a:r>
            <a:r>
              <a:rPr lang="de-DE" dirty="0">
                <a:solidFill>
                  <a:schemeClr val="lt1"/>
                </a:solidFill>
                <a:latin typeface="Calibri"/>
                <a:ea typeface="Calibri"/>
                <a:cs typeface="Calibri"/>
                <a:sym typeface="Calibri"/>
              </a:rPr>
              <a:t> - 500 </a:t>
            </a:r>
            <a:r>
              <a:rPr lang="de-DE" dirty="0" err="1">
                <a:solidFill>
                  <a:schemeClr val="lt1"/>
                </a:solidFill>
                <a:latin typeface="Calibri"/>
                <a:ea typeface="Calibri"/>
                <a:cs typeface="Calibri"/>
                <a:sym typeface="Calibri"/>
              </a:rPr>
              <a:t>MeV</a:t>
            </a:r>
            <a:r>
              <a:rPr lang="de-DE" dirty="0">
                <a:solidFill>
                  <a:schemeClr val="lt1"/>
                </a:solidFill>
                <a:latin typeface="Calibri"/>
                <a:ea typeface="Calibri"/>
                <a:cs typeface="Calibri"/>
                <a:sym typeface="Calibri"/>
              </a:rPr>
              <a:t>, &gt; 500 </a:t>
            </a:r>
            <a:r>
              <a:rPr lang="de-DE" dirty="0" err="1">
                <a:solidFill>
                  <a:schemeClr val="lt1"/>
                </a:solidFill>
                <a:latin typeface="Calibri"/>
                <a:ea typeface="Calibri"/>
                <a:cs typeface="Calibri"/>
                <a:sym typeface="Calibri"/>
              </a:rPr>
              <a:t>MeV</a:t>
            </a:r>
            <a:r>
              <a:rPr lang="de-DE" dirty="0">
                <a:solidFill>
                  <a:schemeClr val="lt1"/>
                </a:solidFill>
                <a:latin typeface="Calibri"/>
                <a:ea typeface="Calibri"/>
                <a:cs typeface="Calibri"/>
                <a:sym typeface="Calibri"/>
              </a:rPr>
              <a:t> </a:t>
            </a:r>
          </a:p>
          <a:p>
            <a:pPr marL="742950" marR="0" lvl="1" indent="-285750" algn="l" rtl="0">
              <a:spcBef>
                <a:spcPts val="320"/>
              </a:spcBef>
              <a:spcAft>
                <a:spcPts val="0"/>
              </a:spcAft>
              <a:buClr>
                <a:schemeClr val="lt1"/>
              </a:buClr>
              <a:buSzPct val="100000"/>
              <a:buFont typeface=".AppleSystemUIFont" charset="-120"/>
              <a:buChar char="-"/>
            </a:pPr>
            <a:r>
              <a:rPr lang="en-US" b="0" i="0" u="none" strike="noStrike" cap="none" dirty="0" smtClean="0">
                <a:solidFill>
                  <a:schemeClr val="lt1"/>
                </a:solidFill>
                <a:latin typeface="Calibri"/>
                <a:ea typeface="Calibri"/>
                <a:cs typeface="Calibri"/>
                <a:sym typeface="Calibri"/>
              </a:rPr>
              <a:t>SEP Channel Cross-comparisons with legacy instruments on GOES-13 and -15 </a:t>
            </a:r>
            <a:r>
              <a:rPr lang="en-US" b="0" i="0" u="none" strike="noStrike" cap="none" dirty="0">
                <a:solidFill>
                  <a:schemeClr val="lt1"/>
                </a:solidFill>
                <a:latin typeface="Calibri"/>
                <a:ea typeface="Calibri"/>
                <a:cs typeface="Calibri"/>
                <a:sym typeface="Calibri"/>
              </a:rPr>
              <a:t>indicate that energy range </a:t>
            </a:r>
            <a:r>
              <a:rPr lang="en-US" b="0" i="0" u="none" strike="noStrike" cap="none" dirty="0" smtClean="0">
                <a:solidFill>
                  <a:schemeClr val="lt1"/>
                </a:solidFill>
                <a:latin typeface="Calibri"/>
                <a:ea typeface="Calibri"/>
                <a:cs typeface="Calibri"/>
                <a:sym typeface="Calibri"/>
              </a:rPr>
              <a:t>is </a:t>
            </a:r>
            <a:r>
              <a:rPr lang="en-US" b="0" i="0" u="none" strike="noStrike" cap="none" dirty="0">
                <a:solidFill>
                  <a:schemeClr val="lt1"/>
                </a:solidFill>
                <a:latin typeface="Calibri"/>
                <a:ea typeface="Calibri"/>
                <a:cs typeface="Calibri"/>
                <a:sym typeface="Calibri"/>
              </a:rPr>
              <a:t>being </a:t>
            </a:r>
            <a:r>
              <a:rPr lang="en-US" b="0" i="0" u="none" strike="noStrike" cap="none" dirty="0" smtClean="0">
                <a:solidFill>
                  <a:schemeClr val="lt1"/>
                </a:solidFill>
                <a:latin typeface="Calibri"/>
                <a:ea typeface="Calibri"/>
                <a:cs typeface="Calibri"/>
                <a:sym typeface="Calibri"/>
              </a:rPr>
              <a:t>covered.</a:t>
            </a:r>
            <a:endParaRPr b="0" i="0" u="none" strike="noStrike" cap="none" dirty="0">
              <a:solidFill>
                <a:schemeClr val="lt1"/>
              </a:solidFill>
              <a:latin typeface="Calibri"/>
              <a:ea typeface="Calibri"/>
              <a:cs typeface="Calibri"/>
              <a:sym typeface="Calibri"/>
            </a:endParaRPr>
          </a:p>
          <a:p>
            <a:pPr marL="342900" marR="0" lvl="0" indent="-342900" algn="l" rtl="0">
              <a:spcBef>
                <a:spcPts val="360"/>
              </a:spcBef>
              <a:spcAft>
                <a:spcPts val="0"/>
              </a:spcAft>
              <a:buClr>
                <a:schemeClr val="lt1"/>
              </a:buClr>
              <a:buSzPts val="1800"/>
              <a:buFont typeface="Arial"/>
              <a:buChar char="•"/>
            </a:pPr>
            <a:r>
              <a:rPr lang="en-US" sz="1600" dirty="0" smtClean="0">
                <a:solidFill>
                  <a:schemeClr val="lt1"/>
                </a:solidFill>
                <a:latin typeface="Calibri"/>
                <a:ea typeface="Calibri"/>
                <a:cs typeface="Calibri"/>
                <a:sym typeface="Calibri"/>
              </a:rPr>
              <a:t>MRD2010:  </a:t>
            </a:r>
            <a:r>
              <a:rPr lang="en-US" sz="1600" dirty="0">
                <a:solidFill>
                  <a:schemeClr val="lt1"/>
                </a:solidFill>
                <a:latin typeface="Calibri"/>
                <a:ea typeface="Calibri"/>
                <a:cs typeface="Calibri"/>
                <a:sym typeface="Calibri"/>
              </a:rPr>
              <a:t>Measurement Accuracy</a:t>
            </a:r>
            <a:endParaRPr sz="1200" dirty="0"/>
          </a:p>
          <a:p>
            <a:pPr marL="742950" lvl="1" indent="-285750">
              <a:spcBef>
                <a:spcPts val="320"/>
              </a:spcBef>
              <a:buClr>
                <a:schemeClr val="lt1"/>
              </a:buClr>
              <a:buSzPct val="100000"/>
              <a:buFont typeface=".AppleSystemUIFont" charset="-120"/>
              <a:buChar char="-"/>
            </a:pPr>
            <a:r>
              <a:rPr lang="en-US" b="0" i="0" u="none" strike="noStrike" cap="none" dirty="0">
                <a:solidFill>
                  <a:schemeClr val="lt1"/>
                </a:solidFill>
                <a:latin typeface="Calibri"/>
                <a:ea typeface="Calibri"/>
                <a:cs typeface="Calibri"/>
                <a:sym typeface="Calibri"/>
              </a:rPr>
              <a:t>Requirements: </a:t>
            </a:r>
            <a:r>
              <a:rPr lang="en-US" dirty="0">
                <a:solidFill>
                  <a:schemeClr val="lt1"/>
                </a:solidFill>
                <a:latin typeface="Calibri"/>
                <a:ea typeface="Calibri"/>
                <a:cs typeface="Calibri"/>
                <a:sym typeface="Calibri"/>
              </a:rPr>
              <a:t>25% when flux level above background is greater than </a:t>
            </a:r>
            <a:r>
              <a:rPr lang="en-US" dirty="0" smtClean="0">
                <a:solidFill>
                  <a:schemeClr val="lt1"/>
                </a:solidFill>
                <a:latin typeface="Calibri"/>
                <a:ea typeface="Calibri"/>
                <a:cs typeface="Calibri"/>
                <a:sym typeface="Calibri"/>
              </a:rPr>
              <a:t>10x minimum </a:t>
            </a:r>
            <a:r>
              <a:rPr lang="en-US" dirty="0">
                <a:solidFill>
                  <a:schemeClr val="lt1"/>
                </a:solidFill>
                <a:latin typeface="Calibri"/>
                <a:ea typeface="Calibri"/>
                <a:cs typeface="Calibri"/>
                <a:sym typeface="Calibri"/>
              </a:rPr>
              <a:t>flux; </a:t>
            </a:r>
            <a:r>
              <a:rPr lang="en-US" dirty="0" smtClean="0">
                <a:solidFill>
                  <a:schemeClr val="lt1"/>
                </a:solidFill>
                <a:latin typeface="Calibri"/>
                <a:ea typeface="Calibri"/>
                <a:cs typeface="Calibri"/>
                <a:sym typeface="Calibri"/>
              </a:rPr>
              <a:t>45</a:t>
            </a:r>
            <a:r>
              <a:rPr lang="en-US" dirty="0">
                <a:solidFill>
                  <a:schemeClr val="lt1"/>
                </a:solidFill>
                <a:latin typeface="Calibri"/>
                <a:ea typeface="Calibri"/>
                <a:cs typeface="Calibri"/>
                <a:sym typeface="Calibri"/>
              </a:rPr>
              <a:t>% when flux level above background is between </a:t>
            </a:r>
            <a:r>
              <a:rPr lang="en-US" dirty="0" smtClean="0">
                <a:solidFill>
                  <a:schemeClr val="lt1"/>
                </a:solidFill>
                <a:latin typeface="Calibri"/>
                <a:ea typeface="Calibri"/>
                <a:cs typeface="Calibri"/>
                <a:sym typeface="Calibri"/>
              </a:rPr>
              <a:t>minimum </a:t>
            </a:r>
            <a:r>
              <a:rPr lang="en-US" dirty="0">
                <a:solidFill>
                  <a:schemeClr val="lt1"/>
                </a:solidFill>
                <a:latin typeface="Calibri"/>
                <a:ea typeface="Calibri"/>
                <a:cs typeface="Calibri"/>
                <a:sym typeface="Calibri"/>
              </a:rPr>
              <a:t>flux and </a:t>
            </a:r>
            <a:r>
              <a:rPr lang="en-US" dirty="0" smtClean="0">
                <a:solidFill>
                  <a:schemeClr val="lt1"/>
                </a:solidFill>
                <a:latin typeface="Calibri"/>
                <a:ea typeface="Calibri"/>
                <a:cs typeface="Calibri"/>
                <a:sym typeface="Calibri"/>
              </a:rPr>
              <a:t>10x minimum </a:t>
            </a:r>
            <a:r>
              <a:rPr lang="en-US" dirty="0">
                <a:solidFill>
                  <a:schemeClr val="lt1"/>
                </a:solidFill>
                <a:latin typeface="Calibri"/>
                <a:ea typeface="Calibri"/>
                <a:cs typeface="Calibri"/>
                <a:sym typeface="Calibri"/>
              </a:rPr>
              <a:t>flux</a:t>
            </a:r>
          </a:p>
          <a:p>
            <a:pPr marL="742950" marR="0" lvl="1" indent="-285750" algn="l" rtl="0">
              <a:spcBef>
                <a:spcPts val="320"/>
              </a:spcBef>
              <a:spcAft>
                <a:spcPts val="0"/>
              </a:spcAft>
              <a:buClr>
                <a:schemeClr val="lt1"/>
              </a:buClr>
              <a:buSzPct val="100000"/>
              <a:buFont typeface=".AppleSystemUIFont" charset="-120"/>
              <a:buChar char="-"/>
            </a:pPr>
            <a:r>
              <a:rPr lang="en-US" b="0" i="0" u="sng" strike="noStrike" cap="none" dirty="0" smtClean="0">
                <a:solidFill>
                  <a:schemeClr val="lt1"/>
                </a:solidFill>
                <a:latin typeface="Calibri"/>
                <a:ea typeface="Calibri"/>
                <a:cs typeface="Calibri"/>
                <a:sym typeface="Calibri"/>
              </a:rPr>
              <a:t>Absolute </a:t>
            </a:r>
            <a:r>
              <a:rPr lang="en-US" b="0" i="0" u="sng" strike="noStrike" cap="none" dirty="0">
                <a:solidFill>
                  <a:schemeClr val="lt1"/>
                </a:solidFill>
                <a:latin typeface="Calibri"/>
                <a:ea typeface="Calibri"/>
                <a:cs typeface="Calibri"/>
                <a:sym typeface="Calibri"/>
              </a:rPr>
              <a:t>accuracy cannot be verified </a:t>
            </a:r>
            <a:r>
              <a:rPr lang="en-US" b="0" i="0" u="sng" strike="noStrike" cap="none" dirty="0" smtClean="0">
                <a:solidFill>
                  <a:schemeClr val="lt1"/>
                </a:solidFill>
                <a:latin typeface="Calibri"/>
                <a:ea typeface="Calibri"/>
                <a:cs typeface="Calibri"/>
                <a:sym typeface="Calibri"/>
              </a:rPr>
              <a:t>on-orbit</a:t>
            </a:r>
          </a:p>
          <a:p>
            <a:pPr marL="742950" lvl="1" indent="-285750">
              <a:spcBef>
                <a:spcPts val="320"/>
              </a:spcBef>
              <a:buClr>
                <a:schemeClr val="lt1"/>
              </a:buClr>
              <a:buSzPct val="100000"/>
              <a:buFont typeface=".AppleSystemUIFont" charset="-120"/>
              <a:buChar char="-"/>
            </a:pPr>
            <a:r>
              <a:rPr lang="en-US" dirty="0">
                <a:solidFill>
                  <a:schemeClr val="lt1"/>
                </a:solidFill>
                <a:latin typeface="Calibri"/>
                <a:ea typeface="Calibri"/>
                <a:cs typeface="Calibri"/>
                <a:sym typeface="Calibri"/>
              </a:rPr>
              <a:t>D</a:t>
            </a:r>
            <a:r>
              <a:rPr lang="en-US" dirty="0" smtClean="0">
                <a:solidFill>
                  <a:schemeClr val="lt1"/>
                </a:solidFill>
                <a:latin typeface="Calibri"/>
                <a:ea typeface="Calibri"/>
                <a:cs typeface="Calibri"/>
                <a:sym typeface="Calibri"/>
              </a:rPr>
              <a:t>ifferences up to a factor of two are found for some channels in SEP</a:t>
            </a:r>
            <a:r>
              <a:rPr lang="en-US" u="sng" dirty="0" smtClean="0">
                <a:solidFill>
                  <a:schemeClr val="lt1"/>
                </a:solidFill>
                <a:latin typeface="Calibri"/>
                <a:ea typeface="Calibri"/>
                <a:cs typeface="Calibri"/>
                <a:sym typeface="Calibri"/>
              </a:rPr>
              <a:t> </a:t>
            </a:r>
            <a:r>
              <a:rPr lang="en-US" dirty="0">
                <a:solidFill>
                  <a:schemeClr val="lt1"/>
                </a:solidFill>
                <a:latin typeface="Calibri"/>
                <a:ea typeface="Calibri"/>
                <a:cs typeface="Calibri"/>
                <a:sym typeface="Calibri"/>
              </a:rPr>
              <a:t>Channel Cross-comparisons with GOES-13 and -</a:t>
            </a:r>
            <a:r>
              <a:rPr lang="en-US" dirty="0" smtClean="0">
                <a:solidFill>
                  <a:schemeClr val="lt1"/>
                </a:solidFill>
                <a:latin typeface="Calibri"/>
                <a:ea typeface="Calibri"/>
                <a:cs typeface="Calibri"/>
                <a:sym typeface="Calibri"/>
              </a:rPr>
              <a:t>15,  excepting channels with known anomalies.</a:t>
            </a:r>
            <a:endParaRPr dirty="0"/>
          </a:p>
        </p:txBody>
      </p:sp>
    </p:spTree>
    <p:extLst>
      <p:ext uri="{BB962C8B-B14F-4D97-AF65-F5344CB8AC3E}">
        <p14:creationId xmlns:p14="http://schemas.microsoft.com/office/powerpoint/2010/main" val="3503709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100" y="288575"/>
            <a:ext cx="5961300" cy="853799"/>
          </a:xfrm>
        </p:spPr>
        <p:txBody>
          <a:bodyPr/>
          <a:lstStyle/>
          <a:p>
            <a:r>
              <a:rPr lang="en-US" sz="3600" dirty="0">
                <a:latin typeface="Calibri" charset="0"/>
                <a:ea typeface="Calibri" charset="0"/>
                <a:cs typeface="Calibri" charset="0"/>
              </a:rPr>
              <a:t>Path to Full Validation – Risks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31</a:t>
            </a:fld>
            <a:endParaRPr lang="uk-UA" dirty="0"/>
          </a:p>
        </p:txBody>
      </p:sp>
      <p:graphicFrame>
        <p:nvGraphicFramePr>
          <p:cNvPr id="6" name="Shape 494"/>
          <p:cNvGraphicFramePr/>
          <p:nvPr>
            <p:extLst>
              <p:ext uri="{D42A27DB-BD31-4B8C-83A1-F6EECF244321}">
                <p14:modId xmlns:p14="http://schemas.microsoft.com/office/powerpoint/2010/main" val="1621231908"/>
              </p:ext>
            </p:extLst>
          </p:nvPr>
        </p:nvGraphicFramePr>
        <p:xfrm>
          <a:off x="155456" y="1162658"/>
          <a:ext cx="8865700" cy="4937056"/>
        </p:xfrm>
        <a:graphic>
          <a:graphicData uri="http://schemas.openxmlformats.org/drawingml/2006/table">
            <a:tbl>
              <a:tblPr firstRow="1" bandRow="1">
                <a:noFill/>
                <a:tableStyleId>{2193F556-932D-4B0D-9798-D749DA44B50E}</a:tableStyleId>
              </a:tblPr>
              <a:tblGrid>
                <a:gridCol w="1467676"/>
                <a:gridCol w="2325029"/>
                <a:gridCol w="2399370"/>
                <a:gridCol w="2673625"/>
              </a:tblGrid>
              <a:tr h="364996">
                <a:tc>
                  <a:txBody>
                    <a:bodyPr/>
                    <a:lstStyle/>
                    <a:p>
                      <a:pPr marL="0" marR="0" lvl="0" indent="0" algn="ctr" rtl="0">
                        <a:spcBef>
                          <a:spcPts val="0"/>
                        </a:spcBef>
                        <a:spcAft>
                          <a:spcPts val="0"/>
                        </a:spcAft>
                        <a:buNone/>
                      </a:pPr>
                      <a:r>
                        <a:rPr lang="en-US" sz="1600" dirty="0"/>
                        <a:t>Risk Name</a:t>
                      </a:r>
                      <a:endParaRPr sz="1600" dirty="0"/>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Description</a:t>
                      </a:r>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Impact</a:t>
                      </a:r>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a:t>Mitigation and Schedule</a:t>
                      </a:r>
                      <a:endParaRPr sz="1600"/>
                    </a:p>
                  </a:txBody>
                  <a:tcPr marL="91450" marR="91450" marT="45725" marB="45725" anchor="ctr">
                    <a:lnB w="12700" cap="flat" cmpd="sng">
                      <a:solidFill>
                        <a:schemeClr val="dk1"/>
                      </a:solidFill>
                      <a:prstDash val="solid"/>
                      <a:round/>
                      <a:headEnd type="none" w="sm" len="sm"/>
                      <a:tailEnd type="none" w="sm" len="sm"/>
                    </a:lnB>
                  </a:tcPr>
                </a:tc>
              </a:tr>
              <a:tr h="809980">
                <a:tc>
                  <a:txBody>
                    <a:bodyPr/>
                    <a:lstStyle/>
                    <a:p>
                      <a:pPr marL="0" marR="0" lvl="0" indent="0" algn="ctr" rtl="0">
                        <a:spcBef>
                          <a:spcPts val="0"/>
                        </a:spcBef>
                        <a:spcAft>
                          <a:spcPts val="0"/>
                        </a:spcAft>
                        <a:buNone/>
                      </a:pPr>
                      <a:r>
                        <a:rPr lang="en-US" sz="1200" dirty="0" smtClean="0"/>
                        <a:t>SGPS-X T1 &amp; T3 Temperature Dependence</a:t>
                      </a:r>
                      <a:endParaRPr sz="12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200" dirty="0" smtClean="0">
                          <a:solidFill>
                            <a:schemeClr val="tx1"/>
                          </a:solidFill>
                        </a:rPr>
                        <a:t>Temperature dependent fluctuations</a:t>
                      </a:r>
                      <a:r>
                        <a:rPr lang="en-US" sz="1200" baseline="0" dirty="0" smtClean="0">
                          <a:solidFill>
                            <a:schemeClr val="tx1"/>
                          </a:solidFill>
                        </a:rPr>
                        <a:t> in </a:t>
                      </a:r>
                      <a:r>
                        <a:rPr lang="en-US" sz="1200" dirty="0" smtClean="0"/>
                        <a:t>SGPS-X T1 &amp; T3 count rates</a:t>
                      </a:r>
                      <a:endParaRPr sz="1200" dirty="0">
                        <a:solidFill>
                          <a:schemeClr val="tx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200" dirty="0" smtClean="0">
                          <a:solidFill>
                            <a:schemeClr val="tx1"/>
                          </a:solidFill>
                        </a:rPr>
                        <a:t>Fluctuation</a:t>
                      </a:r>
                      <a:r>
                        <a:rPr lang="en-US" sz="1200" baseline="0" dirty="0" smtClean="0">
                          <a:solidFill>
                            <a:schemeClr val="tx1"/>
                          </a:solidFill>
                        </a:rPr>
                        <a:t>s may introduce false positives in Solar Proton Event Detection algorithm (Level 2).</a:t>
                      </a:r>
                      <a:endParaRPr sz="1200" dirty="0">
                        <a:solidFill>
                          <a:schemeClr val="tx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600"/>
                        <a:buFont typeface="Arial"/>
                        <a:buNone/>
                      </a:pPr>
                      <a:r>
                        <a:rPr lang="en-US" sz="1200" dirty="0" smtClean="0"/>
                        <a:t>ADR</a:t>
                      </a:r>
                      <a:r>
                        <a:rPr lang="en-US" sz="1200" baseline="0" dirty="0" smtClean="0"/>
                        <a:t> 405 (Closed) and post-L1b temperature correction scheme </a:t>
                      </a:r>
                      <a:r>
                        <a:rPr lang="mr-IN" sz="1200" baseline="0" dirty="0" smtClean="0"/>
                        <a:t>–</a:t>
                      </a:r>
                      <a:r>
                        <a:rPr lang="en-US" sz="1200" baseline="0" dirty="0" smtClean="0"/>
                        <a:t> Assess impacts on data accuracy and SPE detection prior to full validation.</a:t>
                      </a:r>
                      <a:endParaRPr sz="12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r>
              <a:tr h="629987">
                <a:tc>
                  <a:txBody>
                    <a:bodyPr/>
                    <a:lstStyle/>
                    <a:p>
                      <a:pPr marL="0" marR="0" lvl="0" indent="0" algn="ctr" rtl="0">
                        <a:spcBef>
                          <a:spcPts val="0"/>
                        </a:spcBef>
                        <a:spcAft>
                          <a:spcPts val="0"/>
                        </a:spcAft>
                        <a:buNone/>
                      </a:pPr>
                      <a:r>
                        <a:rPr lang="en-US" sz="1200" dirty="0" smtClean="0"/>
                        <a:t>SGPS+X P7 anomalously low</a:t>
                      </a: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200" dirty="0" smtClean="0"/>
                        <a:t>SGPS+X</a:t>
                      </a:r>
                      <a:r>
                        <a:rPr lang="en-US" sz="1200" baseline="0" dirty="0" smtClean="0"/>
                        <a:t> count rate low in L0 data </a:t>
                      </a:r>
                      <a:r>
                        <a:rPr lang="mr-IN" sz="1200" baseline="0" dirty="0" smtClean="0"/>
                        <a:t>–</a:t>
                      </a:r>
                      <a:r>
                        <a:rPr lang="en-US" sz="1200" baseline="0" dirty="0" smtClean="0"/>
                        <a:t> cause unknown.</a:t>
                      </a:r>
                      <a:endParaRPr sz="1200" dirty="0"/>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200" dirty="0" smtClean="0"/>
                        <a:t>Will degrade accuracy</a:t>
                      </a:r>
                      <a:r>
                        <a:rPr lang="en-US" sz="1200" baseline="0" dirty="0" smtClean="0"/>
                        <a:t> of reported fluxes and </a:t>
                      </a:r>
                      <a:r>
                        <a:rPr lang="en-US" sz="1200" baseline="0" dirty="0" smtClean="0">
                          <a:solidFill>
                            <a:schemeClr val="tx1"/>
                          </a:solidFill>
                        </a:rPr>
                        <a:t>Solar Proton Event monitoring.</a:t>
                      </a:r>
                      <a:endParaRPr sz="1200" dirty="0"/>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128588" algn="l" rtl="0">
                        <a:spcBef>
                          <a:spcPts val="0"/>
                        </a:spcBef>
                        <a:spcAft>
                          <a:spcPts val="0"/>
                        </a:spcAft>
                        <a:buClr>
                          <a:schemeClr val="dk1"/>
                        </a:buClr>
                        <a:buSzPts val="1600"/>
                        <a:buFont typeface="Arial"/>
                        <a:buNone/>
                      </a:pPr>
                      <a:r>
                        <a:rPr lang="en-US" sz="1200" dirty="0" smtClean="0"/>
                        <a:t>Possible</a:t>
                      </a:r>
                      <a:r>
                        <a:rPr lang="en-US" sz="1200" baseline="0" dirty="0" smtClean="0"/>
                        <a:t> adjustment of geometric factor.</a:t>
                      </a:r>
                      <a:endParaRPr sz="1200" dirty="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r>
              <a:tr h="989973">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t>SGPS+X P5 overcorrection in L1b processing</a:t>
                      </a: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t>Overcorrection in SGPS</a:t>
                      </a:r>
                      <a:r>
                        <a:rPr lang="en-US" sz="1200" baseline="0" dirty="0" smtClean="0"/>
                        <a:t> P5 out-of-band removal</a:t>
                      </a:r>
                      <a:endParaRPr lang="en-US" sz="1200" dirty="0" smtClean="0"/>
                    </a:p>
                    <a:p>
                      <a:pPr marL="0" marR="0" lvl="0" indent="0" algn="l" rtl="0">
                        <a:spcBef>
                          <a:spcPts val="0"/>
                        </a:spcBef>
                        <a:spcAft>
                          <a:spcPts val="0"/>
                        </a:spcAft>
                        <a:buNone/>
                      </a:pPr>
                      <a:endParaRPr sz="1200" dirty="0">
                        <a:solidFill>
                          <a:schemeClr val="dk1"/>
                        </a:solidFil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t>Will degrade accuracy</a:t>
                      </a:r>
                      <a:r>
                        <a:rPr lang="en-US" sz="1200" baseline="0" dirty="0" smtClean="0"/>
                        <a:t> of reported fluxes and </a:t>
                      </a:r>
                      <a:r>
                        <a:rPr lang="en-US" sz="1200" baseline="0" dirty="0" smtClean="0">
                          <a:solidFill>
                            <a:schemeClr val="tx1"/>
                          </a:solidFill>
                        </a:rPr>
                        <a:t>Solar Proton Event monitoring.</a:t>
                      </a:r>
                      <a:endParaRPr lang="en-US" sz="1200" dirty="0" smtClean="0"/>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600"/>
                        <a:buFont typeface="Arial" charset="0"/>
                        <a:buNone/>
                      </a:pPr>
                      <a:r>
                        <a:rPr lang="en-US" sz="1200" dirty="0" smtClean="0"/>
                        <a:t>Perform</a:t>
                      </a:r>
                      <a:r>
                        <a:rPr lang="en-US" sz="1200" baseline="0" dirty="0" smtClean="0"/>
                        <a:t> analysis (NCEI or ATC) and update coefficients in LUT. Should be done prior to full validation, but additional SEP events needed for adequate analysis.</a:t>
                      </a:r>
                      <a:endParaRPr sz="1200" dirty="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r>
              <a:tr h="62998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t>Electron contamination in SGPS+X P5</a:t>
                      </a: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t>Electron contamination in SGPS+X P5 </a:t>
                      </a:r>
                      <a:r>
                        <a:rPr lang="mr-IN" sz="1200" dirty="0" smtClean="0"/>
                        <a:t>–</a:t>
                      </a:r>
                      <a:r>
                        <a:rPr lang="en-US" sz="1200" dirty="0" smtClean="0"/>
                        <a:t> full impact yet to be evaluated.</a:t>
                      </a: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t>Will degrade accuracy</a:t>
                      </a:r>
                      <a:r>
                        <a:rPr lang="en-US" sz="1200" baseline="0" dirty="0" smtClean="0"/>
                        <a:t> of reported fluxes and </a:t>
                      </a:r>
                      <a:r>
                        <a:rPr lang="en-US" sz="1200" baseline="0" dirty="0" smtClean="0">
                          <a:solidFill>
                            <a:schemeClr val="tx1"/>
                          </a:solidFill>
                        </a:rPr>
                        <a:t>Solar Proton Event monitoring.</a:t>
                      </a:r>
                      <a:endParaRPr lang="en-US" sz="1200" dirty="0" smtClean="0"/>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128588" algn="l" rtl="0">
                        <a:spcBef>
                          <a:spcPts val="0"/>
                        </a:spcBef>
                        <a:spcAft>
                          <a:spcPts val="0"/>
                        </a:spcAft>
                        <a:buClr>
                          <a:schemeClr val="dk1"/>
                        </a:buClr>
                        <a:buSzPts val="1600"/>
                        <a:buFont typeface="Arial"/>
                        <a:buNone/>
                      </a:pPr>
                      <a:r>
                        <a:rPr lang="en-US" sz="1200" dirty="0" smtClean="0"/>
                        <a:t>Full impact of this needs to be evaluated</a:t>
                      </a:r>
                      <a:r>
                        <a:rPr lang="en-US" sz="1200" baseline="0" dirty="0" smtClean="0"/>
                        <a:t> and correction scheme developed if necessary.</a:t>
                      </a:r>
                      <a:endParaRPr sz="1200" dirty="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r>
              <a:tr h="809980">
                <a:tc>
                  <a:txBody>
                    <a:bodyPr/>
                    <a:lstStyle/>
                    <a:p>
                      <a:pPr marL="0" marR="0" lvl="0" indent="0" algn="ctr" rtl="0">
                        <a:spcBef>
                          <a:spcPts val="0"/>
                        </a:spcBef>
                        <a:spcAft>
                          <a:spcPts val="0"/>
                        </a:spcAft>
                        <a:buNone/>
                      </a:pPr>
                      <a:r>
                        <a:rPr lang="en-US" sz="1200" dirty="0" smtClean="0"/>
                        <a:t>Some channels not performing as characterized with beam calibrations</a:t>
                      </a: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solidFill>
                            <a:schemeClr val="dk1"/>
                          </a:solidFill>
                        </a:rPr>
                        <a:t>SEP Channel Cross-Comparison PLPT indicates some channels not performing as characterized with beam calibrations</a:t>
                      </a:r>
                      <a:endParaRPr sz="1200" dirty="0">
                        <a:solidFill>
                          <a:schemeClr val="dk1"/>
                        </a:solidFil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t>Will degrade accuracy</a:t>
                      </a:r>
                      <a:r>
                        <a:rPr lang="en-US" sz="1200" baseline="0" dirty="0" smtClean="0"/>
                        <a:t> of reported fluxes and </a:t>
                      </a:r>
                      <a:r>
                        <a:rPr lang="en-US" sz="1200" baseline="0" dirty="0" smtClean="0">
                          <a:solidFill>
                            <a:schemeClr val="tx1"/>
                          </a:solidFill>
                        </a:rPr>
                        <a:t>Solar Proton Event monitoring.</a:t>
                      </a:r>
                      <a:endParaRPr lang="en-US" sz="1200" dirty="0" smtClean="0"/>
                    </a:p>
                    <a:p>
                      <a:pPr marL="0" marR="0" lvl="0" indent="0" algn="l" rtl="0">
                        <a:spcBef>
                          <a:spcPts val="0"/>
                        </a:spcBef>
                        <a:spcAft>
                          <a:spcPts val="0"/>
                        </a:spcAft>
                        <a:buNone/>
                      </a:pPr>
                      <a:endParaRPr sz="1200" dirty="0"/>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128588" algn="l" defTabSz="914400" rtl="0" eaLnBrk="1" fontAlgn="auto" latinLnBrk="0" hangingPunct="1">
                        <a:lnSpc>
                          <a:spcPct val="100000"/>
                        </a:lnSpc>
                        <a:spcBef>
                          <a:spcPts val="0"/>
                        </a:spcBef>
                        <a:spcAft>
                          <a:spcPts val="0"/>
                        </a:spcAft>
                        <a:buClr>
                          <a:schemeClr val="dk1"/>
                        </a:buClr>
                        <a:buSzPts val="1600"/>
                        <a:buFont typeface="Arial"/>
                        <a:buNone/>
                        <a:tabLst/>
                        <a:defRPr/>
                      </a:pPr>
                      <a:r>
                        <a:rPr lang="en-US" sz="1200" dirty="0" smtClean="0"/>
                        <a:t>Geometric factors may need adjustment.</a:t>
                      </a:r>
                    </a:p>
                    <a:p>
                      <a:pPr marL="0" marR="0" lvl="0" indent="-128588" algn="l" defTabSz="914400" rtl="0" eaLnBrk="1" fontAlgn="auto" latinLnBrk="0" hangingPunct="1">
                        <a:lnSpc>
                          <a:spcPct val="100000"/>
                        </a:lnSpc>
                        <a:spcBef>
                          <a:spcPts val="0"/>
                        </a:spcBef>
                        <a:spcAft>
                          <a:spcPts val="0"/>
                        </a:spcAft>
                        <a:buClr>
                          <a:schemeClr val="dk1"/>
                        </a:buClr>
                        <a:buSzPts val="1600"/>
                        <a:buFont typeface="Arial"/>
                        <a:buNone/>
                        <a:tabLst/>
                        <a:defRPr/>
                      </a:pPr>
                      <a:endParaRPr sz="1200" dirty="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r>
              <a:tr h="537798">
                <a:tc>
                  <a:txBody>
                    <a:bodyPr/>
                    <a:lstStyle/>
                    <a:p>
                      <a:pPr marL="0" marR="0" lvl="0" indent="0" algn="ctr" rtl="0">
                        <a:spcBef>
                          <a:spcPts val="0"/>
                        </a:spcBef>
                        <a:spcAft>
                          <a:spcPts val="0"/>
                        </a:spcAft>
                        <a:buNone/>
                      </a:pPr>
                      <a:r>
                        <a:rPr lang="en-US" sz="1200" dirty="0" smtClean="0"/>
                        <a:t>L1b data gaps/dropouts</a:t>
                      </a: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200" dirty="0" smtClean="0">
                          <a:solidFill>
                            <a:schemeClr val="dk1"/>
                          </a:solidFill>
                        </a:rPr>
                        <a:t>Almost every day, a handful of L1b files are missing for SEISS's EHIS, MPSL, and MPSH instruments. </a:t>
                      </a:r>
                      <a:endParaRPr sz="1200" dirty="0">
                        <a:solidFill>
                          <a:schemeClr val="dk1"/>
                        </a:solidFil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200" dirty="0" smtClean="0"/>
                        <a:t>May lose critical Solar</a:t>
                      </a:r>
                      <a:r>
                        <a:rPr lang="en-US" sz="1200" baseline="0" dirty="0" smtClean="0"/>
                        <a:t> Proton Event data.</a:t>
                      </a:r>
                      <a:endParaRPr sz="1200" dirty="0"/>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128588" algn="l" defTabSz="914400" rtl="0" eaLnBrk="1" fontAlgn="auto" latinLnBrk="0" hangingPunct="1">
                        <a:lnSpc>
                          <a:spcPct val="100000"/>
                        </a:lnSpc>
                        <a:spcBef>
                          <a:spcPts val="0"/>
                        </a:spcBef>
                        <a:spcAft>
                          <a:spcPts val="0"/>
                        </a:spcAft>
                        <a:buClr>
                          <a:schemeClr val="dk1"/>
                        </a:buClr>
                        <a:buSzPts val="1600"/>
                        <a:buFont typeface="Arial"/>
                        <a:buNone/>
                        <a:tabLst/>
                        <a:defRPr/>
                      </a:pPr>
                      <a:r>
                        <a:rPr lang="en-US" sz="1200" dirty="0" smtClean="0"/>
                        <a:t>ADR 517 </a:t>
                      </a:r>
                      <a:r>
                        <a:rPr lang="mr-IN" sz="1200" dirty="0" smtClean="0"/>
                        <a:t>–</a:t>
                      </a:r>
                      <a:r>
                        <a:rPr lang="en-US" sz="1200" dirty="0" smtClean="0"/>
                        <a:t> No Delivery Date given.</a:t>
                      </a:r>
                      <a:endParaRPr sz="1200" dirty="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r>
            </a:tbl>
          </a:graphicData>
        </a:graphic>
      </p:graphicFrame>
      <p:sp>
        <p:nvSpPr>
          <p:cNvPr id="3" name="TextBox 2"/>
          <p:cNvSpPr txBox="1"/>
          <p:nvPr/>
        </p:nvSpPr>
        <p:spPr>
          <a:xfrm>
            <a:off x="122665" y="6177779"/>
            <a:ext cx="8098692" cy="523220"/>
          </a:xfrm>
          <a:prstGeom prst="rect">
            <a:avLst/>
          </a:prstGeom>
          <a:noFill/>
        </p:spPr>
        <p:txBody>
          <a:bodyPr wrap="none" rtlCol="0">
            <a:spAutoFit/>
          </a:bodyPr>
          <a:lstStyle/>
          <a:p>
            <a:pPr lvl="0"/>
            <a:r>
              <a:rPr lang="en-US" dirty="0" smtClean="0">
                <a:solidFill>
                  <a:schemeClr val="bg1"/>
                </a:solidFill>
              </a:rPr>
              <a:t>Applies to all: Mitigation</a:t>
            </a:r>
            <a:r>
              <a:rPr lang="en-US" dirty="0">
                <a:solidFill>
                  <a:schemeClr val="bg1"/>
                </a:solidFill>
              </a:rPr>
              <a:t>: Assess impacts on data accuracy and SPE detection prior to full validation.</a:t>
            </a:r>
          </a:p>
          <a:p>
            <a:pPr lvl="0"/>
            <a:endParaRPr lang="en-US" dirty="0">
              <a:solidFill>
                <a:schemeClr val="bg1"/>
              </a:solidFill>
            </a:endParaRPr>
          </a:p>
        </p:txBody>
      </p:sp>
    </p:spTree>
    <p:extLst>
      <p:ext uri="{BB962C8B-B14F-4D97-AF65-F5344CB8AC3E}">
        <p14:creationId xmlns:p14="http://schemas.microsoft.com/office/powerpoint/2010/main" val="1356879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a:solidFill>
                  <a:schemeClr val="lt1"/>
                </a:solidFill>
                <a:latin typeface="Calibri"/>
                <a:ea typeface="Calibri"/>
                <a:cs typeface="Calibri"/>
                <a:sym typeface="Calibri"/>
              </a:rPr>
              <a:t>SUMMARY &amp; RECOMMENDATIONS</a:t>
            </a:r>
            <a:endParaRPr/>
          </a:p>
        </p:txBody>
      </p:sp>
      <p:sp>
        <p:nvSpPr>
          <p:cNvPr id="500" name="Shape 50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a:solidFill>
                  <a:srgbClr val="888888"/>
                </a:solidFill>
                <a:latin typeface="Calibri"/>
                <a:ea typeface="Calibri"/>
                <a:cs typeface="Calibri"/>
                <a:sym typeface="Calibri"/>
              </a:rPr>
              <a:t>GOES-16 </a:t>
            </a:r>
            <a:r>
              <a:rPr lang="en-US" dirty="0" smtClean="0"/>
              <a:t>SGPS</a:t>
            </a:r>
            <a:r>
              <a:rPr lang="en-US" sz="2000" b="0" i="0" u="none" strike="noStrike" cap="none" dirty="0" smtClean="0">
                <a:solidFill>
                  <a:srgbClr val="888888"/>
                </a:solidFill>
                <a:latin typeface="Calibri"/>
                <a:ea typeface="Calibri"/>
                <a:cs typeface="Calibri"/>
                <a:sym typeface="Calibri"/>
              </a:rPr>
              <a:t> </a:t>
            </a:r>
            <a:r>
              <a:rPr lang="en-US" sz="2000" b="0" i="0" u="none" strike="noStrike" cap="none" dirty="0">
                <a:solidFill>
                  <a:srgbClr val="888888"/>
                </a:solidFill>
                <a:latin typeface="Calibri"/>
                <a:ea typeface="Calibri"/>
                <a:cs typeface="Calibri"/>
                <a:sym typeface="Calibri"/>
              </a:rPr>
              <a:t>L1b Products Provisional PS-PVR</a:t>
            </a:r>
            <a:endParaRPr dirty="0"/>
          </a:p>
        </p:txBody>
      </p:sp>
      <p:sp>
        <p:nvSpPr>
          <p:cNvPr id="501" name="Shape 501"/>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32</a:t>
            </a:fld>
            <a:endParaRPr sz="12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i="0" u="none" strike="noStrike" cap="none">
                <a:solidFill>
                  <a:schemeClr val="lt1"/>
                </a:solidFill>
                <a:sym typeface="Calibri"/>
              </a:rPr>
              <a:t>Summary</a:t>
            </a:r>
            <a:endParaRPr/>
          </a:p>
        </p:txBody>
      </p:sp>
      <p:sp>
        <p:nvSpPr>
          <p:cNvPr id="507" name="Shape 507"/>
          <p:cNvSpPr txBox="1">
            <a:spLocks noGrp="1"/>
          </p:cNvSpPr>
          <p:nvPr>
            <p:ph type="body" idx="1"/>
          </p:nvPr>
        </p:nvSpPr>
        <p:spPr>
          <a:xfrm>
            <a:off x="457200" y="1203325"/>
            <a:ext cx="8305800" cy="5578475"/>
          </a:xfrm>
          <a:prstGeom prst="rect">
            <a:avLst/>
          </a:prstGeom>
          <a:noFill/>
          <a:ln>
            <a:noFill/>
          </a:ln>
        </p:spPr>
        <p:txBody>
          <a:bodyPr spcFirstLastPara="1" wrap="square" lIns="91425" tIns="45700" rIns="91425" bIns="45700" anchor="t" anchorCtr="0">
            <a:noAutofit/>
          </a:bodyPr>
          <a:lstStyle/>
          <a:p>
            <a:pPr marL="342900" lvl="0" indent="-342900">
              <a:spcBef>
                <a:spcPts val="0"/>
              </a:spcBef>
              <a:spcAft>
                <a:spcPts val="600"/>
              </a:spcAft>
              <a:buSzPct val="100000"/>
              <a:buFont typeface="Arial"/>
              <a:buChar char="•"/>
            </a:pPr>
            <a:r>
              <a:rPr lang="en-US" sz="2000" dirty="0"/>
              <a:t>M</a:t>
            </a:r>
            <a:r>
              <a:rPr lang="en-US" sz="2000" dirty="0" smtClean="0"/>
              <a:t>ain issues identified:</a:t>
            </a:r>
          </a:p>
          <a:p>
            <a:pPr marL="800100" lvl="1" indent="-342900">
              <a:spcBef>
                <a:spcPts val="0"/>
              </a:spcBef>
              <a:buSzPct val="100000"/>
              <a:buFont typeface=".AppleSystemUIFont" charset="-120"/>
              <a:buChar char="-"/>
            </a:pPr>
            <a:r>
              <a:rPr lang="en-US" sz="1800" dirty="0"/>
              <a:t>Temperature Dependence in SGPS-X T1 &amp; T3 </a:t>
            </a:r>
            <a:endParaRPr lang="en-US" sz="1800" dirty="0" smtClean="0"/>
          </a:p>
          <a:p>
            <a:pPr marL="800100" lvl="1" indent="-342900">
              <a:spcBef>
                <a:spcPts val="0"/>
              </a:spcBef>
              <a:buSzPct val="100000"/>
              <a:buFont typeface=".AppleSystemUIFont" charset="-120"/>
              <a:buChar char="-"/>
            </a:pPr>
            <a:r>
              <a:rPr lang="en-US" sz="1800" dirty="0" smtClean="0"/>
              <a:t>SGPS+X </a:t>
            </a:r>
            <a:r>
              <a:rPr lang="en-US" sz="1800" dirty="0"/>
              <a:t>P7 </a:t>
            </a:r>
            <a:r>
              <a:rPr lang="en-US" sz="1800" dirty="0" smtClean="0"/>
              <a:t>count rate anomalously low</a:t>
            </a:r>
            <a:endParaRPr lang="en-US" sz="1800" dirty="0"/>
          </a:p>
          <a:p>
            <a:pPr marL="800100" lvl="1" indent="-342900">
              <a:spcBef>
                <a:spcPts val="0"/>
              </a:spcBef>
              <a:buSzPct val="100000"/>
              <a:buFont typeface=".AppleSystemUIFont" charset="-120"/>
              <a:buChar char="-"/>
            </a:pPr>
            <a:r>
              <a:rPr lang="en-US" sz="1800" dirty="0"/>
              <a:t>SGPS+X P5 overcorrection in </a:t>
            </a:r>
            <a:r>
              <a:rPr lang="en-US" sz="1800" dirty="0" smtClean="0"/>
              <a:t>L1b processing</a:t>
            </a:r>
            <a:endParaRPr lang="en-US" sz="1800" dirty="0"/>
          </a:p>
          <a:p>
            <a:pPr marL="800100" lvl="1" indent="-342900">
              <a:spcBef>
                <a:spcPts val="0"/>
              </a:spcBef>
              <a:buSzPct val="100000"/>
              <a:buFont typeface=".AppleSystemUIFont" charset="-120"/>
              <a:buChar char="-"/>
            </a:pPr>
            <a:r>
              <a:rPr lang="en-US" sz="1800" dirty="0"/>
              <a:t>Electron contamination in SGPS+X P5</a:t>
            </a:r>
          </a:p>
          <a:p>
            <a:pPr marL="800100" lvl="1" indent="-342900">
              <a:spcBef>
                <a:spcPts val="0"/>
              </a:spcBef>
              <a:buSzPct val="100000"/>
              <a:buFont typeface=".AppleSystemUIFont" charset="-120"/>
              <a:buChar char="-"/>
            </a:pPr>
            <a:r>
              <a:rPr lang="en-US" sz="1800" dirty="0"/>
              <a:t>Some channels not performing as characterized with beam calibrations – </a:t>
            </a:r>
            <a:endParaRPr lang="en-US" sz="1800" dirty="0" smtClean="0"/>
          </a:p>
          <a:p>
            <a:pPr marL="804672" lvl="1" indent="0">
              <a:spcBef>
                <a:spcPts val="0"/>
              </a:spcBef>
              <a:buSzPct val="100000"/>
              <a:buNone/>
            </a:pPr>
            <a:r>
              <a:rPr lang="en-US" sz="1800" dirty="0" smtClean="0"/>
              <a:t>Geometric </a:t>
            </a:r>
            <a:r>
              <a:rPr lang="en-US" sz="1800" dirty="0"/>
              <a:t>factors may need adjustment.</a:t>
            </a:r>
          </a:p>
          <a:p>
            <a:pPr marL="800100" lvl="1" indent="-342900">
              <a:spcBef>
                <a:spcPts val="0"/>
              </a:spcBef>
              <a:spcAft>
                <a:spcPts val="600"/>
              </a:spcAft>
              <a:buSzPct val="100000"/>
              <a:buFont typeface=".AppleSystemUIFont" charset="-120"/>
              <a:buChar char="-"/>
            </a:pPr>
            <a:r>
              <a:rPr lang="en-US" sz="1800" dirty="0"/>
              <a:t>L1b data </a:t>
            </a:r>
            <a:r>
              <a:rPr lang="en-US" sz="1800" dirty="0" smtClean="0"/>
              <a:t>gaps/dropouts</a:t>
            </a:r>
            <a:endParaRPr lang="en-US" sz="1800" dirty="0"/>
          </a:p>
          <a:p>
            <a:pPr marL="342900" lvl="0" indent="-342900">
              <a:spcBef>
                <a:spcPts val="0"/>
              </a:spcBef>
              <a:spcAft>
                <a:spcPts val="600"/>
              </a:spcAft>
              <a:buSzPct val="100000"/>
              <a:buFont typeface="Arial"/>
              <a:buChar char="•"/>
            </a:pPr>
            <a:r>
              <a:rPr lang="en-US" sz="2000" dirty="0" smtClean="0"/>
              <a:t>Path to full validation should include Investigation </a:t>
            </a:r>
            <a:r>
              <a:rPr lang="en-US" sz="2000" dirty="0"/>
              <a:t>into cause and possible remediation of SGPS+X P7 anomalously </a:t>
            </a:r>
            <a:r>
              <a:rPr lang="en-US" sz="2000" dirty="0" smtClean="0"/>
              <a:t>low counts and </a:t>
            </a:r>
            <a:r>
              <a:rPr lang="en-US" sz="2000" dirty="0"/>
              <a:t>SGPS+X P5 electron </a:t>
            </a:r>
            <a:r>
              <a:rPr lang="en-US" sz="2000" dirty="0" smtClean="0"/>
              <a:t>contamination</a:t>
            </a:r>
            <a:r>
              <a:rPr lang="en-US" sz="2000" dirty="0"/>
              <a:t>.</a:t>
            </a:r>
          </a:p>
          <a:p>
            <a:pPr marL="342900" indent="-342900">
              <a:spcBef>
                <a:spcPts val="0"/>
              </a:spcBef>
              <a:spcAft>
                <a:spcPts val="600"/>
              </a:spcAft>
              <a:buSzPct val="100000"/>
              <a:buFont typeface="Arial"/>
              <a:buChar char="•"/>
            </a:pPr>
            <a:r>
              <a:rPr lang="en-US" sz="2000" dirty="0"/>
              <a:t>SGPS+X P5 out-of-band removal </a:t>
            </a:r>
            <a:r>
              <a:rPr lang="en-US" sz="2000" dirty="0" smtClean="0"/>
              <a:t>coefficients </a:t>
            </a:r>
            <a:r>
              <a:rPr lang="en-US" sz="2000" dirty="0"/>
              <a:t>should </a:t>
            </a:r>
            <a:r>
              <a:rPr lang="en-US" sz="2000" dirty="0">
                <a:solidFill>
                  <a:schemeClr val="bg1"/>
                </a:solidFill>
              </a:rPr>
              <a:t>be adjusted so that P5 is not over corrected, </a:t>
            </a:r>
            <a:r>
              <a:rPr lang="en-US" sz="2000" dirty="0" smtClean="0">
                <a:solidFill>
                  <a:schemeClr val="bg1"/>
                </a:solidFill>
              </a:rPr>
              <a:t>also, </a:t>
            </a:r>
            <a:r>
              <a:rPr lang="en-US" sz="2000" dirty="0">
                <a:solidFill>
                  <a:schemeClr val="bg1"/>
                </a:solidFill>
              </a:rPr>
              <a:t>to minimize error in reported flux over the broadest possible range of SEP spectra</a:t>
            </a:r>
            <a:r>
              <a:rPr lang="en-US" sz="2000" dirty="0" smtClean="0">
                <a:solidFill>
                  <a:schemeClr val="bg1"/>
                </a:solidFill>
              </a:rPr>
              <a:t>. The SGPS LUT will be updated with the new coefficients.</a:t>
            </a:r>
          </a:p>
          <a:p>
            <a:pPr marL="342900" indent="-342900">
              <a:spcBef>
                <a:spcPts val="0"/>
              </a:spcBef>
              <a:spcAft>
                <a:spcPts val="600"/>
              </a:spcAft>
              <a:buSzPct val="100000"/>
              <a:buFont typeface="Arial"/>
              <a:buChar char="•"/>
            </a:pPr>
            <a:r>
              <a:rPr lang="en-US" sz="2000" dirty="0" smtClean="0">
                <a:solidFill>
                  <a:schemeClr val="bg1"/>
                </a:solidFill>
              </a:rPr>
              <a:t>The temperature correction scheme needs to be further tested and tuned using data from Sept. 2017 and future Solar Particle Events.</a:t>
            </a:r>
            <a:endParaRPr lang="en-US" sz="2000" dirty="0"/>
          </a:p>
          <a:p>
            <a:pPr marL="742950" marR="0" lvl="1" indent="-133350" algn="l" rtl="0">
              <a:spcBef>
                <a:spcPts val="480"/>
              </a:spcBef>
              <a:spcAft>
                <a:spcPts val="0"/>
              </a:spcAft>
              <a:buClr>
                <a:schemeClr val="lt1"/>
              </a:buClr>
              <a:buSzPts val="2400"/>
              <a:buFont typeface="Arial"/>
              <a:buNone/>
            </a:pPr>
            <a:endParaRPr b="0" i="0" u="none" strike="noStrike" cap="none" dirty="0">
              <a:solidFill>
                <a:schemeClr val="lt1"/>
              </a:solidFill>
              <a:latin typeface="Calibri"/>
              <a:ea typeface="Calibri"/>
              <a:cs typeface="Calibri"/>
              <a:sym typeface="Calibri"/>
            </a:endParaRPr>
          </a:p>
        </p:txBody>
      </p:sp>
      <p:sp>
        <p:nvSpPr>
          <p:cNvPr id="508" name="Shape 508"/>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33</a:t>
            </a:fld>
            <a:endParaRPr sz="12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i="0" u="none" strike="noStrike" cap="none" smtClean="0">
                <a:solidFill>
                  <a:schemeClr val="lt1"/>
                </a:solidFill>
                <a:sym typeface="Calibri"/>
              </a:rPr>
              <a:t>Recommendations</a:t>
            </a:r>
            <a:endParaRPr/>
          </a:p>
        </p:txBody>
      </p:sp>
      <p:sp>
        <p:nvSpPr>
          <p:cNvPr id="515" name="Shape 515"/>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34</a:t>
            </a:fld>
            <a:endParaRPr sz="1200">
              <a:solidFill>
                <a:schemeClr val="lt1"/>
              </a:solidFill>
              <a:latin typeface="Calibri"/>
              <a:ea typeface="Calibri"/>
              <a:cs typeface="Calibri"/>
              <a:sym typeface="Calibri"/>
            </a:endParaRPr>
          </a:p>
        </p:txBody>
      </p:sp>
      <p:sp>
        <p:nvSpPr>
          <p:cNvPr id="5" name="Shape 419"/>
          <p:cNvSpPr txBox="1">
            <a:spLocks noGrp="1"/>
          </p:cNvSpPr>
          <p:nvPr>
            <p:ph type="body" idx="1"/>
          </p:nvPr>
        </p:nvSpPr>
        <p:spPr>
          <a:xfrm>
            <a:off x="533400" y="1465263"/>
            <a:ext cx="8153400" cy="452596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600"/>
              </a:spcAft>
              <a:buClr>
                <a:schemeClr val="lt1"/>
              </a:buClr>
              <a:buSzPct val="100000"/>
              <a:buFont typeface="Arial"/>
              <a:buChar char="•"/>
            </a:pPr>
            <a:r>
              <a:rPr lang="en-US" sz="2000" dirty="0" smtClean="0"/>
              <a:t>Overall SGPS is performing well, but there are some anomalous channels with unknown root cause and/or path to resolution (e.g., SGPS+X P7)</a:t>
            </a:r>
          </a:p>
          <a:p>
            <a:pPr marL="342900" indent="-342900">
              <a:spcBef>
                <a:spcPts val="0"/>
              </a:spcBef>
              <a:spcAft>
                <a:spcPts val="600"/>
              </a:spcAft>
              <a:buSzPct val="100000"/>
              <a:buFont typeface="Arial"/>
              <a:buChar char="•"/>
            </a:pPr>
            <a:r>
              <a:rPr lang="en-US" sz="2000" dirty="0"/>
              <a:t>T</a:t>
            </a:r>
            <a:r>
              <a:rPr lang="en-US" sz="2000" dirty="0" smtClean="0"/>
              <a:t>he </a:t>
            </a:r>
            <a:r>
              <a:rPr lang="en-US" sz="2000" dirty="0"/>
              <a:t>Solar Particle Event Detection code uses integral flux computed by fitting a power law to SGPS’s </a:t>
            </a:r>
            <a:r>
              <a:rPr lang="en-US" sz="2000" dirty="0" smtClean="0"/>
              <a:t>13 differential channels plus the &gt;500 MeV integral channel flux. Three steps to mitigate the effect of anomalous channels are</a:t>
            </a:r>
          </a:p>
          <a:p>
            <a:pPr lvl="1" indent="-457200">
              <a:spcBef>
                <a:spcPts val="0"/>
              </a:spcBef>
              <a:spcAft>
                <a:spcPts val="600"/>
              </a:spcAft>
              <a:buSzPct val="100000"/>
              <a:buFont typeface="+mj-lt"/>
              <a:buAutoNum type="arabicPeriod"/>
            </a:pPr>
            <a:r>
              <a:rPr lang="en-US" sz="1800" dirty="0" smtClean="0"/>
              <a:t>Temperature correction downstream of L1b processing.</a:t>
            </a:r>
          </a:p>
          <a:p>
            <a:pPr lvl="1" indent="-457200">
              <a:spcBef>
                <a:spcPts val="0"/>
              </a:spcBef>
              <a:spcAft>
                <a:spcPts val="600"/>
              </a:spcAft>
              <a:buSzPct val="100000"/>
              <a:buFont typeface="+mj-lt"/>
              <a:buAutoNum type="arabicPeriod"/>
            </a:pPr>
            <a:r>
              <a:rPr lang="en-US" sz="1800" dirty="0" smtClean="0"/>
              <a:t>Implement an option to remove any particular channel from the integral flux calculation and event detection in L2 processing.</a:t>
            </a:r>
          </a:p>
          <a:p>
            <a:pPr lvl="1" indent="-457200">
              <a:spcBef>
                <a:spcPts val="0"/>
              </a:spcBef>
              <a:buSzPct val="100000"/>
              <a:buFont typeface="+mj-lt"/>
              <a:buAutoNum type="arabicPeriod"/>
            </a:pPr>
            <a:r>
              <a:rPr lang="en-US" sz="1800" dirty="0" smtClean="0"/>
              <a:t>Implement an option to use any combination of SGPS+X and SGPS-X channels </a:t>
            </a:r>
            <a:r>
              <a:rPr lang="en-US" sz="1800" dirty="0"/>
              <a:t>in </a:t>
            </a:r>
            <a:r>
              <a:rPr lang="en-US" sz="1800" dirty="0" smtClean="0"/>
              <a:t>a single </a:t>
            </a:r>
            <a:r>
              <a:rPr lang="en-US" sz="1800" dirty="0"/>
              <a:t>integral flux calculation and </a:t>
            </a:r>
            <a:r>
              <a:rPr lang="en-US" sz="1800" dirty="0" smtClean="0"/>
              <a:t>event detection.</a:t>
            </a:r>
          </a:p>
          <a:p>
            <a:pPr lvl="1" indent="0">
              <a:spcBef>
                <a:spcPts val="0"/>
              </a:spcBef>
              <a:spcAft>
                <a:spcPts val="600"/>
              </a:spcAft>
              <a:buSzPct val="100000"/>
              <a:buNone/>
            </a:pPr>
            <a:r>
              <a:rPr lang="en-US" sz="1800" dirty="0" smtClean="0"/>
              <a:t>(In current L2 processing, </a:t>
            </a:r>
            <a:r>
              <a:rPr lang="en-US" sz="1800" dirty="0"/>
              <a:t>event detection </a:t>
            </a:r>
            <a:r>
              <a:rPr lang="en-US" sz="1800" dirty="0" smtClean="0"/>
              <a:t>is done separately for each unit.)</a:t>
            </a:r>
          </a:p>
          <a:p>
            <a:pPr marL="342900" marR="0" lvl="0" indent="-342900" algn="l" rtl="0">
              <a:spcBef>
                <a:spcPts val="0"/>
              </a:spcBef>
              <a:spcAft>
                <a:spcPts val="600"/>
              </a:spcAft>
              <a:buClr>
                <a:schemeClr val="lt1"/>
              </a:buClr>
              <a:buSzPct val="100000"/>
              <a:buFont typeface="Arial"/>
              <a:buChar char="•"/>
            </a:pPr>
            <a:r>
              <a:rPr lang="en-US" sz="2000" dirty="0" smtClean="0"/>
              <a:t>NCEI recommends SGPS L1b for transition to provisional status with understanding that additional testing and tuning of the SGPS temperature correction and SPE detection is needed.</a:t>
            </a:r>
            <a:endParaRPr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dirty="0">
                <a:solidFill>
                  <a:schemeClr val="lt1"/>
                </a:solidFill>
                <a:latin typeface="Calibri"/>
                <a:ea typeface="Calibri"/>
                <a:cs typeface="Calibri"/>
                <a:sym typeface="Calibri"/>
              </a:rPr>
              <a:t>BACKUP SLIDES</a:t>
            </a:r>
            <a:endParaRPr dirty="0"/>
          </a:p>
        </p:txBody>
      </p:sp>
      <p:sp>
        <p:nvSpPr>
          <p:cNvPr id="521" name="Shape 5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a:solidFill>
                  <a:srgbClr val="888888"/>
                </a:solidFill>
                <a:latin typeface="Calibri"/>
                <a:ea typeface="Calibri"/>
                <a:cs typeface="Calibri"/>
                <a:sym typeface="Calibri"/>
              </a:rPr>
              <a:t>GOES-16 </a:t>
            </a:r>
            <a:r>
              <a:rPr lang="en-US" dirty="0" smtClean="0"/>
              <a:t>SGPS</a:t>
            </a:r>
            <a:r>
              <a:rPr lang="en-US" sz="2000" b="0" i="0" u="none" strike="noStrike" cap="none" dirty="0" smtClean="0">
                <a:solidFill>
                  <a:srgbClr val="888888"/>
                </a:solidFill>
                <a:latin typeface="Calibri"/>
                <a:ea typeface="Calibri"/>
                <a:cs typeface="Calibri"/>
                <a:sym typeface="Calibri"/>
              </a:rPr>
              <a:t> </a:t>
            </a:r>
            <a:r>
              <a:rPr lang="en-US" sz="2000" b="0" i="0" u="none" strike="noStrike" cap="none" dirty="0">
                <a:solidFill>
                  <a:srgbClr val="888888"/>
                </a:solidFill>
                <a:latin typeface="Calibri"/>
                <a:ea typeface="Calibri"/>
                <a:cs typeface="Calibri"/>
                <a:sym typeface="Calibri"/>
              </a:rPr>
              <a:t>L1b Product Provisional PS-PVR</a:t>
            </a:r>
            <a:endParaRPr dirty="0"/>
          </a:p>
        </p:txBody>
      </p:sp>
      <p:sp>
        <p:nvSpPr>
          <p:cNvPr id="522" name="Shape 52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35</a:t>
            </a:fld>
            <a:endParaRPr sz="12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379" y="128337"/>
            <a:ext cx="6408821" cy="968626"/>
          </a:xfrm>
        </p:spPr>
        <p:txBody>
          <a:bodyPr/>
          <a:lstStyle/>
          <a:p>
            <a:pPr algn="l"/>
            <a:r>
              <a:rPr lang="en-US" dirty="0" smtClean="0"/>
              <a:t>SGPS+X P7 Rates Too Low</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3962400"/>
            <a:ext cx="4229100" cy="28194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95800" y="1216818"/>
            <a:ext cx="4232671" cy="2821781"/>
          </a:xfrm>
        </p:spPr>
      </p:pic>
      <p:sp>
        <p:nvSpPr>
          <p:cNvPr id="6" name="TextBox 5"/>
          <p:cNvSpPr txBox="1"/>
          <p:nvPr/>
        </p:nvSpPr>
        <p:spPr>
          <a:xfrm>
            <a:off x="6818692" y="3276600"/>
            <a:ext cx="420308" cy="369332"/>
          </a:xfrm>
          <a:prstGeom prst="rect">
            <a:avLst/>
          </a:prstGeom>
          <a:noFill/>
        </p:spPr>
        <p:txBody>
          <a:bodyPr wrap="none" rtlCol="0">
            <a:spAutoFit/>
          </a:bodyPr>
          <a:lstStyle/>
          <a:p>
            <a:r>
              <a:rPr lang="en-US" dirty="0" smtClean="0">
                <a:solidFill>
                  <a:schemeClr val="accent3">
                    <a:lumMod val="50000"/>
                  </a:schemeClr>
                </a:solidFill>
              </a:rPr>
              <a:t>P7</a:t>
            </a:r>
            <a:endParaRPr lang="en-US" dirty="0">
              <a:solidFill>
                <a:schemeClr val="accent3">
                  <a:lumMod val="50000"/>
                </a:schemeClr>
              </a:solidFill>
            </a:endParaRPr>
          </a:p>
        </p:txBody>
      </p:sp>
      <p:cxnSp>
        <p:nvCxnSpPr>
          <p:cNvPr id="8" name="Straight Arrow Connector 7"/>
          <p:cNvCxnSpPr/>
          <p:nvPr/>
        </p:nvCxnSpPr>
        <p:spPr>
          <a:xfrm flipH="1" flipV="1">
            <a:off x="6019800" y="2359818"/>
            <a:ext cx="838200" cy="992982"/>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010400" y="3636203"/>
            <a:ext cx="0" cy="1392997"/>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1000" y="2108299"/>
            <a:ext cx="3810001" cy="3308598"/>
          </a:xfrm>
          <a:prstGeom prst="rect">
            <a:avLst/>
          </a:prstGeom>
          <a:noFill/>
        </p:spPr>
        <p:txBody>
          <a:bodyPr wrap="square" rtlCol="0">
            <a:spAutoFit/>
          </a:bodyPr>
          <a:lstStyle/>
          <a:p>
            <a:pPr marL="285750" indent="-285750">
              <a:spcAft>
                <a:spcPts val="600"/>
              </a:spcAft>
              <a:buClr>
                <a:schemeClr val="bg1"/>
              </a:buClr>
              <a:buFont typeface="Arial" charset="0"/>
              <a:buChar char="•"/>
            </a:pPr>
            <a:r>
              <a:rPr lang="en-US" dirty="0" smtClean="0">
                <a:solidFill>
                  <a:schemeClr val="bg1"/>
                </a:solidFill>
              </a:rPr>
              <a:t>During SEP event SGPS+X </a:t>
            </a:r>
            <a:r>
              <a:rPr lang="en-US" dirty="0">
                <a:solidFill>
                  <a:schemeClr val="bg1"/>
                </a:solidFill>
              </a:rPr>
              <a:t>P7 count rate is </a:t>
            </a:r>
            <a:r>
              <a:rPr lang="en-US" dirty="0" smtClean="0">
                <a:solidFill>
                  <a:schemeClr val="bg1"/>
                </a:solidFill>
              </a:rPr>
              <a:t>about an order of magnitude lower in SGPS+X than in SGPS-X.</a:t>
            </a:r>
          </a:p>
          <a:p>
            <a:pPr marL="285750" indent="-285750">
              <a:spcAft>
                <a:spcPts val="600"/>
              </a:spcAft>
              <a:buClr>
                <a:schemeClr val="bg1"/>
              </a:buClr>
              <a:buFont typeface="Arial" charset="0"/>
              <a:buChar char="•"/>
            </a:pPr>
            <a:r>
              <a:rPr lang="en-US" dirty="0" smtClean="0">
                <a:solidFill>
                  <a:schemeClr val="bg1"/>
                </a:solidFill>
              </a:rPr>
              <a:t>However, pre-event GCR P7 count rates are similar in +X and </a:t>
            </a:r>
            <a:r>
              <a:rPr lang="mr-IN" dirty="0" smtClean="0">
                <a:solidFill>
                  <a:schemeClr val="bg1"/>
                </a:solidFill>
              </a:rPr>
              <a:t>–</a:t>
            </a:r>
            <a:r>
              <a:rPr lang="en-US" dirty="0" smtClean="0">
                <a:solidFill>
                  <a:schemeClr val="bg1"/>
                </a:solidFill>
              </a:rPr>
              <a:t>X units.</a:t>
            </a:r>
          </a:p>
          <a:p>
            <a:pPr marL="285750" indent="-285750">
              <a:spcAft>
                <a:spcPts val="600"/>
              </a:spcAft>
              <a:buClr>
                <a:schemeClr val="bg1"/>
              </a:buClr>
              <a:buFont typeface="Arial" charset="0"/>
              <a:buChar char="•"/>
            </a:pPr>
            <a:r>
              <a:rPr lang="en-US" dirty="0" smtClean="0">
                <a:solidFill>
                  <a:schemeClr val="bg1"/>
                </a:solidFill>
              </a:rPr>
              <a:t>Count rate is low in L0 data.</a:t>
            </a:r>
          </a:p>
          <a:p>
            <a:pPr marL="285750" indent="-285750">
              <a:spcAft>
                <a:spcPts val="600"/>
              </a:spcAft>
              <a:buClr>
                <a:schemeClr val="bg1"/>
              </a:buClr>
              <a:buFont typeface="Arial" charset="0"/>
              <a:buChar char="•"/>
            </a:pPr>
            <a:r>
              <a:rPr lang="en-US" dirty="0" smtClean="0">
                <a:solidFill>
                  <a:schemeClr val="bg1"/>
                </a:solidFill>
              </a:rPr>
              <a:t>Cause is unknown.</a:t>
            </a:r>
          </a:p>
          <a:p>
            <a:pPr marL="285750" indent="-285750">
              <a:spcAft>
                <a:spcPts val="600"/>
              </a:spcAft>
              <a:buClr>
                <a:schemeClr val="bg1"/>
              </a:buClr>
              <a:buFont typeface="Arial" charset="0"/>
              <a:buChar char="•"/>
            </a:pPr>
            <a:r>
              <a:rPr lang="en-US" dirty="0" smtClean="0">
                <a:solidFill>
                  <a:schemeClr val="bg1"/>
                </a:solidFill>
              </a:rPr>
              <a:t>Still in analysis </a:t>
            </a:r>
            <a:r>
              <a:rPr lang="mr-IN" dirty="0" smtClean="0">
                <a:solidFill>
                  <a:schemeClr val="bg1"/>
                </a:solidFill>
              </a:rPr>
              <a:t>–</a:t>
            </a:r>
            <a:r>
              <a:rPr lang="en-US" dirty="0" smtClean="0">
                <a:solidFill>
                  <a:schemeClr val="bg1"/>
                </a:solidFill>
              </a:rPr>
              <a:t> </a:t>
            </a:r>
          </a:p>
          <a:p>
            <a:pPr marL="742950" lvl="1" indent="-285750">
              <a:spcAft>
                <a:spcPts val="600"/>
              </a:spcAft>
              <a:buClr>
                <a:schemeClr val="bg1"/>
              </a:buClr>
              <a:buFont typeface=".AppleSystemUIFont" charset="-120"/>
              <a:buChar char="-"/>
            </a:pPr>
            <a:r>
              <a:rPr lang="en-US" sz="1600" dirty="0" smtClean="0">
                <a:solidFill>
                  <a:schemeClr val="bg1"/>
                </a:solidFill>
              </a:rPr>
              <a:t>Need to check singles rates. </a:t>
            </a:r>
          </a:p>
          <a:p>
            <a:pPr marL="742950" lvl="1" indent="-285750">
              <a:spcAft>
                <a:spcPts val="600"/>
              </a:spcAft>
              <a:buClr>
                <a:schemeClr val="bg1"/>
              </a:buClr>
              <a:buFont typeface=".AppleSystemUIFont" charset="-120"/>
              <a:buChar char="-"/>
            </a:pPr>
            <a:r>
              <a:rPr lang="en-US" sz="1600" dirty="0" smtClean="0">
                <a:solidFill>
                  <a:schemeClr val="bg1"/>
                </a:solidFill>
              </a:rPr>
              <a:t>Will also look at July 2017 SEP event.</a:t>
            </a:r>
          </a:p>
          <a:p>
            <a:pPr marL="285750" indent="-285750">
              <a:spcAft>
                <a:spcPts val="600"/>
              </a:spcAft>
              <a:buClr>
                <a:schemeClr val="bg1"/>
              </a:buClr>
              <a:buFont typeface="Arial" charset="0"/>
              <a:buChar char="•"/>
            </a:pPr>
            <a:endParaRPr lang="en-US" dirty="0">
              <a:solidFill>
                <a:schemeClr val="bg1"/>
              </a:solidFill>
            </a:endParaRPr>
          </a:p>
        </p:txBody>
      </p:sp>
      <p:cxnSp>
        <p:nvCxnSpPr>
          <p:cNvPr id="10" name="Straight Arrow Connector 9"/>
          <p:cNvCxnSpPr/>
          <p:nvPr/>
        </p:nvCxnSpPr>
        <p:spPr>
          <a:xfrm>
            <a:off x="4114800" y="3352800"/>
            <a:ext cx="990600" cy="76200"/>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114800" y="3352800"/>
            <a:ext cx="990600" cy="2819400"/>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36</a:t>
            </a:fld>
            <a:endParaRPr lang="uk-UA"/>
          </a:p>
        </p:txBody>
      </p:sp>
    </p:spTree>
    <p:extLst>
      <p:ext uri="{BB962C8B-B14F-4D97-AF65-F5344CB8AC3E}">
        <p14:creationId xmlns:p14="http://schemas.microsoft.com/office/powerpoint/2010/main" val="11330286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90600"/>
            <a:ext cx="6096000" cy="4572000"/>
          </a:xfrm>
          <a:prstGeom prst="rect">
            <a:avLst/>
          </a:prstGeom>
        </p:spPr>
      </p:pic>
      <p:sp>
        <p:nvSpPr>
          <p:cNvPr id="2" name="Title 1"/>
          <p:cNvSpPr>
            <a:spLocks noGrp="1"/>
          </p:cNvSpPr>
          <p:nvPr>
            <p:ph type="title"/>
          </p:nvPr>
        </p:nvSpPr>
        <p:spPr>
          <a:xfrm>
            <a:off x="1371600" y="98174"/>
            <a:ext cx="6408821" cy="968626"/>
          </a:xfrm>
        </p:spPr>
        <p:txBody>
          <a:bodyPr/>
          <a:lstStyle/>
          <a:p>
            <a:r>
              <a:rPr lang="en-US" dirty="0" smtClean="0"/>
              <a:t>P5 Correction Using P7</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37</a:t>
            </a:fld>
            <a:endParaRPr lang="uk-UA"/>
          </a:p>
        </p:txBody>
      </p:sp>
      <p:sp>
        <p:nvSpPr>
          <p:cNvPr id="6" name="TextBox 5"/>
          <p:cNvSpPr txBox="1"/>
          <p:nvPr/>
        </p:nvSpPr>
        <p:spPr>
          <a:xfrm>
            <a:off x="609600" y="5689937"/>
            <a:ext cx="7924800" cy="1015663"/>
          </a:xfrm>
          <a:prstGeom prst="rect">
            <a:avLst/>
          </a:prstGeom>
          <a:solidFill>
            <a:schemeClr val="lt1"/>
          </a:solidFill>
        </p:spPr>
        <p:txBody>
          <a:bodyPr wrap="square" rtlCol="0">
            <a:spAutoFit/>
          </a:bodyPr>
          <a:lstStyle/>
          <a:p>
            <a:r>
              <a:rPr lang="en-US" sz="1200" dirty="0"/>
              <a:t>Spectral index vs. % error in P5 counts using P7 channel only to remove </a:t>
            </a:r>
            <a:r>
              <a:rPr lang="en-US" sz="1200" i="1" dirty="0"/>
              <a:t>all</a:t>
            </a:r>
            <a:r>
              <a:rPr lang="en-US" sz="1200" dirty="0"/>
              <a:t> P5 out-of-band contamination above 40MeV. The red curve corresponds to the case where ‘alpha’ coefficient is set so that there is zero error at PORD min. The black curve is the case where alpha is set so there is zero error at the average of the PORD min and PORD max indices.  The vertical lines at n=1.8 and n=2.1 are at the PORD min and PORD max indices respectively. The horizontal dashed lines are at </a:t>
            </a:r>
            <a:r>
              <a:rPr lang="en-US" sz="1200" dirty="0" smtClean="0"/>
              <a:t>-</a:t>
            </a:r>
            <a:r>
              <a:rPr lang="en-US" sz="1200" dirty="0"/>
              <a:t>10%, 0%, and 10 % errors for reference. </a:t>
            </a:r>
          </a:p>
        </p:txBody>
      </p:sp>
    </p:spTree>
    <p:extLst>
      <p:ext uri="{BB962C8B-B14F-4D97-AF65-F5344CB8AC3E}">
        <p14:creationId xmlns:p14="http://schemas.microsoft.com/office/powerpoint/2010/main" val="5999202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P5 Correction Using </a:t>
            </a:r>
            <a:r>
              <a:rPr lang="en-US" dirty="0" smtClean="0"/>
              <a:t> P7 &amp; P8A</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38</a:t>
            </a:fld>
            <a:endParaRPr lang="uk-UA"/>
          </a:p>
        </p:txBody>
      </p:sp>
      <p:sp>
        <p:nvSpPr>
          <p:cNvPr id="6" name="TextBox 5"/>
          <p:cNvSpPr txBox="1"/>
          <p:nvPr/>
        </p:nvSpPr>
        <p:spPr>
          <a:xfrm>
            <a:off x="685800" y="5913437"/>
            <a:ext cx="7772400" cy="764362"/>
          </a:xfrm>
          <a:prstGeom prst="rect">
            <a:avLst/>
          </a:prstGeom>
          <a:solidFill>
            <a:schemeClr val="lt1"/>
          </a:solidFill>
        </p:spPr>
        <p:txBody>
          <a:bodyPr wrap="square" rtlCol="0">
            <a:spAutoFit/>
          </a:bodyPr>
          <a:lstStyle/>
          <a:p>
            <a:r>
              <a:rPr lang="en-US" dirty="0"/>
              <a:t>Spectral index vs. % error in P5 counts using P7 and P8A channels to remove out-of-band contamination. The alpha coefficients are set to </a:t>
            </a:r>
            <a:r>
              <a:rPr lang="en-US" dirty="0" smtClean="0"/>
              <a:t>alpha_P7=1.56 </a:t>
            </a:r>
            <a:r>
              <a:rPr lang="en-US" dirty="0"/>
              <a:t>and </a:t>
            </a:r>
            <a:r>
              <a:rPr lang="en-US" dirty="0" smtClean="0"/>
              <a:t>alpha_P8A=12.5 </a:t>
            </a:r>
          </a:p>
          <a:p>
            <a:r>
              <a:rPr lang="en-US" dirty="0" smtClean="0"/>
              <a:t>(</a:t>
            </a:r>
            <a:r>
              <a:rPr lang="en-US" dirty="0"/>
              <a:t>cm2-s-str-MeV) so that there is zero error at n=0 and n=2.1</a:t>
            </a:r>
            <a:r>
              <a:rPr lang="en-US" dirty="0" smtClean="0"/>
              <a:t>.</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238249"/>
            <a:ext cx="5867400" cy="4400551"/>
          </a:xfrm>
          <a:prstGeom prst="rect">
            <a:avLst/>
          </a:prstGeom>
        </p:spPr>
      </p:pic>
    </p:spTree>
    <p:extLst>
      <p:ext uri="{BB962C8B-B14F-4D97-AF65-F5344CB8AC3E}">
        <p14:creationId xmlns:p14="http://schemas.microsoft.com/office/powerpoint/2010/main" val="17380713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SGPS P1 and MPS-HI P8</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8" y="1600200"/>
            <a:ext cx="6788944" cy="4525963"/>
          </a:xfrm>
        </p:spPr>
      </p:pic>
      <p:sp>
        <p:nvSpPr>
          <p:cNvPr id="5" name="Rectangle 4"/>
          <p:cNvSpPr/>
          <p:nvPr/>
        </p:nvSpPr>
        <p:spPr>
          <a:xfrm>
            <a:off x="2687444" y="2163336"/>
            <a:ext cx="189571" cy="3456879"/>
          </a:xfrm>
          <a:prstGeom prst="rect">
            <a:avLst/>
          </a:prstGeom>
          <a:solidFill>
            <a:schemeClr val="bg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064930" y="2596438"/>
            <a:ext cx="1890888" cy="261610"/>
          </a:xfrm>
          <a:prstGeom prst="rect">
            <a:avLst/>
          </a:prstGeom>
          <a:noFill/>
        </p:spPr>
        <p:txBody>
          <a:bodyPr wrap="square" rtlCol="0">
            <a:spAutoFit/>
          </a:bodyPr>
          <a:lstStyle/>
          <a:p>
            <a:r>
              <a:rPr lang="en-US" sz="1100" dirty="0" smtClean="0"/>
              <a:t>Period with SW </a:t>
            </a:r>
            <a:r>
              <a:rPr lang="en-US" sz="1100" dirty="0" err="1" smtClean="0"/>
              <a:t>P</a:t>
            </a:r>
            <a:r>
              <a:rPr lang="en-US" sz="1400" baseline="-25000" dirty="0" err="1" smtClean="0"/>
              <a:t>dyn</a:t>
            </a:r>
            <a:r>
              <a:rPr lang="en-US" sz="1100" dirty="0" smtClean="0"/>
              <a:t> &gt; 10nP. </a:t>
            </a:r>
            <a:endParaRPr lang="en-US" sz="1100" dirty="0"/>
          </a:p>
        </p:txBody>
      </p:sp>
      <p:cxnSp>
        <p:nvCxnSpPr>
          <p:cNvPr id="7" name="Straight Arrow Connector 6"/>
          <p:cNvCxnSpPr/>
          <p:nvPr/>
        </p:nvCxnSpPr>
        <p:spPr>
          <a:xfrm flipH="1" flipV="1">
            <a:off x="2877015" y="2720622"/>
            <a:ext cx="250007" cy="6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3443868" y="3048000"/>
            <a:ext cx="2575932" cy="553998"/>
          </a:xfrm>
          <a:prstGeom prst="rect">
            <a:avLst/>
          </a:prstGeom>
          <a:solidFill>
            <a:schemeClr val="bg1">
              <a:lumMod val="95000"/>
            </a:schemeClr>
          </a:solidFill>
        </p:spPr>
        <p:txBody>
          <a:bodyPr wrap="square" rtlCol="0">
            <a:spAutoFit/>
          </a:bodyPr>
          <a:lstStyle/>
          <a:p>
            <a:r>
              <a:rPr lang="en-US" sz="1000" smtClean="0"/>
              <a:t>During </a:t>
            </a:r>
            <a:r>
              <a:rPr lang="en-US" sz="1000" err="1" smtClean="0"/>
              <a:t>geomagnetically</a:t>
            </a:r>
            <a:r>
              <a:rPr lang="en-US" sz="1000" smtClean="0"/>
              <a:t> quiet periods, the westward flux is higher then eastward flux, and MPS-HI flux lies in between.</a:t>
            </a:r>
            <a:endParaRPr lang="en-US" sz="1000"/>
          </a:p>
        </p:txBody>
      </p:sp>
      <p:cxnSp>
        <p:nvCxnSpPr>
          <p:cNvPr id="9" name="Straight Arrow Connector 8"/>
          <p:cNvCxnSpPr/>
          <p:nvPr/>
        </p:nvCxnSpPr>
        <p:spPr>
          <a:xfrm flipH="1">
            <a:off x="2438398" y="3429001"/>
            <a:ext cx="990602" cy="68579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7261302" y="2194332"/>
            <a:ext cx="1359731" cy="492443"/>
          </a:xfrm>
          <a:prstGeom prst="rect">
            <a:avLst/>
          </a:prstGeom>
          <a:noFill/>
        </p:spPr>
        <p:txBody>
          <a:bodyPr wrap="none" rtlCol="0">
            <a:spAutoFit/>
          </a:bodyPr>
          <a:lstStyle/>
          <a:p>
            <a:r>
              <a:rPr lang="en-US" sz="1300" smtClean="0"/>
              <a:t>(west facing unit)</a:t>
            </a:r>
          </a:p>
          <a:p>
            <a:r>
              <a:rPr lang="en-US" sz="1300"/>
              <a:t>(east facing unit</a:t>
            </a:r>
            <a:r>
              <a:rPr lang="en-US" sz="1300" smtClean="0"/>
              <a:t>)</a:t>
            </a:r>
            <a:endParaRPr lang="en-US" sz="1300"/>
          </a:p>
        </p:txBody>
      </p:sp>
      <p:sp>
        <p:nvSpPr>
          <p:cNvPr id="8" name="Slide Number Placeholder 7"/>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39</a:t>
            </a:fld>
            <a:endParaRPr lang="uk-UA"/>
          </a:p>
        </p:txBody>
      </p:sp>
    </p:spTree>
    <p:extLst>
      <p:ext uri="{BB962C8B-B14F-4D97-AF65-F5344CB8AC3E}">
        <p14:creationId xmlns:p14="http://schemas.microsoft.com/office/powerpoint/2010/main" val="669755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98" y="381000"/>
            <a:ext cx="8229600" cy="1143000"/>
          </a:xfrm>
        </p:spPr>
        <p:txBody>
          <a:bodyPr/>
          <a:lstStyle/>
          <a:p>
            <a:r>
              <a:rPr lang="en-US" sz="3000" dirty="0" smtClean="0"/>
              <a:t>Space Environment In-Situ Suite </a:t>
            </a:r>
            <a:r>
              <a:rPr lang="en-US" sz="2800" dirty="0"/>
              <a:t>(</a:t>
            </a:r>
            <a:r>
              <a:rPr lang="en-US" sz="2800" dirty="0" smtClean="0"/>
              <a:t>SEISS)</a:t>
            </a:r>
            <a:r>
              <a:rPr lang="en-US" sz="3000" dirty="0" smtClean="0"/>
              <a:t> </a:t>
            </a:r>
            <a:br>
              <a:rPr lang="en-US" sz="3000" dirty="0" smtClean="0"/>
            </a:br>
            <a:r>
              <a:rPr lang="en-US" sz="3000" dirty="0" smtClean="0"/>
              <a:t>Solar </a:t>
            </a:r>
            <a:r>
              <a:rPr lang="en-US" sz="3000" dirty="0"/>
              <a:t>and Galactic Proton </a:t>
            </a:r>
            <a:r>
              <a:rPr lang="en-US" sz="3000" dirty="0" smtClean="0"/>
              <a:t>Sensor </a:t>
            </a:r>
            <a:r>
              <a:rPr lang="en-US" sz="2800" dirty="0" smtClean="0"/>
              <a:t>(SGPS</a:t>
            </a:r>
            <a:r>
              <a:rPr lang="en-US" sz="2800" dirty="0"/>
              <a:t>)</a:t>
            </a:r>
          </a:p>
        </p:txBody>
      </p:sp>
      <p:sp>
        <p:nvSpPr>
          <p:cNvPr id="3" name="Text Placeholder 2"/>
          <p:cNvSpPr>
            <a:spLocks noGrp="1"/>
          </p:cNvSpPr>
          <p:nvPr>
            <p:ph type="body" idx="1"/>
          </p:nvPr>
        </p:nvSpPr>
        <p:spPr>
          <a:xfrm>
            <a:off x="304800" y="1752600"/>
            <a:ext cx="6705600" cy="1167383"/>
          </a:xfrm>
        </p:spPr>
        <p:txBody>
          <a:bodyPr/>
          <a:lstStyle/>
          <a:p>
            <a:pPr marL="285750" lvl="1" indent="-285750">
              <a:spcAft>
                <a:spcPts val="300"/>
              </a:spcAft>
              <a:buSzPct val="100000"/>
              <a:buFont typeface="Arial" charset="0"/>
              <a:buChar char="•"/>
            </a:pPr>
            <a:r>
              <a:rPr lang="en-US" sz="2400" dirty="0" smtClean="0"/>
              <a:t>2 Units, one looking East (+X) and one West (-X)</a:t>
            </a:r>
          </a:p>
          <a:p>
            <a:pPr marL="285750" lvl="1" indent="-285750">
              <a:spcAft>
                <a:spcPts val="300"/>
              </a:spcAft>
              <a:buSzPct val="100000"/>
              <a:buFont typeface="Arial" charset="0"/>
              <a:buChar char="•"/>
            </a:pPr>
            <a:r>
              <a:rPr lang="en-US" sz="2400" dirty="0" smtClean="0"/>
              <a:t>3 solid state telescopes on each unit</a:t>
            </a:r>
          </a:p>
        </p:txBody>
      </p:sp>
      <p:pic>
        <p:nvPicPr>
          <p:cNvPr id="4" name="Picture 3" descr="SGPS_image.jpg"/>
          <p:cNvPicPr>
            <a:picLocks noChangeAspect="1"/>
          </p:cNvPicPr>
          <p:nvPr/>
        </p:nvPicPr>
        <p:blipFill>
          <a:blip r:embed="rId3"/>
          <a:stretch>
            <a:fillRect/>
          </a:stretch>
        </p:blipFill>
        <p:spPr>
          <a:xfrm>
            <a:off x="4876800" y="3047999"/>
            <a:ext cx="3764373" cy="2514601"/>
          </a:xfrm>
          <a:prstGeom prst="rect">
            <a:avLst/>
          </a:prstGeom>
        </p:spPr>
      </p:pic>
      <p:sp>
        <p:nvSpPr>
          <p:cNvPr id="6" name="TextBox 5"/>
          <p:cNvSpPr txBox="1"/>
          <p:nvPr/>
        </p:nvSpPr>
        <p:spPr>
          <a:xfrm>
            <a:off x="598582" y="5867400"/>
            <a:ext cx="6030818" cy="400110"/>
          </a:xfrm>
          <a:prstGeom prst="rect">
            <a:avLst/>
          </a:prstGeom>
          <a:noFill/>
        </p:spPr>
        <p:txBody>
          <a:bodyPr wrap="none" rtlCol="0">
            <a:spAutoFit/>
          </a:bodyPr>
          <a:lstStyle/>
          <a:p>
            <a:r>
              <a:rPr lang="en-US" sz="2000" b="1" smtClean="0">
                <a:solidFill>
                  <a:srgbClr val="FFFF00"/>
                </a:solidFill>
              </a:rPr>
              <a:t>GOES-16 SEISS sensors turned on Jan. 8</a:t>
            </a:r>
            <a:r>
              <a:rPr lang="en-US" sz="2000" b="1" baseline="30000" smtClean="0">
                <a:solidFill>
                  <a:srgbClr val="FFFF00"/>
                </a:solidFill>
              </a:rPr>
              <a:t>th</a:t>
            </a:r>
            <a:r>
              <a:rPr lang="en-US" sz="2000" b="1" smtClean="0">
                <a:solidFill>
                  <a:srgbClr val="FFFF00"/>
                </a:solidFill>
              </a:rPr>
              <a:t> 2017</a:t>
            </a:r>
            <a:endParaRPr lang="en-US" sz="2000" b="1">
              <a:solidFill>
                <a:srgbClr val="FFFF00"/>
              </a:solidFill>
            </a:endParaRPr>
          </a:p>
        </p:txBody>
      </p:sp>
      <p:sp>
        <p:nvSpPr>
          <p:cNvPr id="7" name="TextBox 6"/>
          <p:cNvSpPr txBox="1"/>
          <p:nvPr/>
        </p:nvSpPr>
        <p:spPr>
          <a:xfrm>
            <a:off x="762000" y="6321623"/>
            <a:ext cx="7543800" cy="276999"/>
          </a:xfrm>
          <a:prstGeom prst="rect">
            <a:avLst/>
          </a:prstGeom>
          <a:solidFill>
            <a:schemeClr val="tx2">
              <a:lumMod val="20000"/>
              <a:lumOff val="80000"/>
            </a:schemeClr>
          </a:solidFill>
        </p:spPr>
        <p:txBody>
          <a:bodyPr wrap="square" rtlCol="0">
            <a:spAutoFit/>
          </a:bodyPr>
          <a:lstStyle/>
          <a:p>
            <a:pPr algn="ctr"/>
            <a:r>
              <a:rPr lang="en-US" sz="1200" b="1" i="1" smtClean="0"/>
              <a:t>SEISS SGPS designed, built, tested and calibrated by Assurance Technology Corporation (ATC)</a:t>
            </a:r>
            <a:endParaRPr lang="en-US" sz="1200" b="1" i="1"/>
          </a:p>
        </p:txBody>
      </p:sp>
      <p:sp>
        <p:nvSpPr>
          <p:cNvPr id="8" name="Slide Number Placeholder 7"/>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4</a:t>
            </a:fld>
            <a:endParaRPr lang="uk-UA"/>
          </a:p>
        </p:txBody>
      </p:sp>
      <p:sp>
        <p:nvSpPr>
          <p:cNvPr id="9" name="Text Placeholder 2"/>
          <p:cNvSpPr txBox="1">
            <a:spLocks/>
          </p:cNvSpPr>
          <p:nvPr/>
        </p:nvSpPr>
        <p:spPr>
          <a:xfrm>
            <a:off x="304800" y="2743200"/>
            <a:ext cx="4211444" cy="2651125"/>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lt1"/>
              </a:buClr>
              <a:buSzPts val="3200"/>
              <a:buFont typeface="Noto Sans Symbols"/>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Courier New"/>
              <a:buChar char="o"/>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85750" lvl="1" indent="-285750">
              <a:spcAft>
                <a:spcPts val="300"/>
              </a:spcAft>
              <a:buSzPct val="100000"/>
              <a:buFont typeface="Arial" charset="0"/>
              <a:buChar char="•"/>
            </a:pPr>
            <a:r>
              <a:rPr lang="en-US" sz="2400" dirty="0" smtClean="0"/>
              <a:t>1-500 MeV protons in 13 differential channels, plus &gt;500 MeV integral channel</a:t>
            </a:r>
          </a:p>
          <a:p>
            <a:pPr marL="285750" lvl="1" indent="-285750">
              <a:buSzPct val="100000"/>
              <a:buFont typeface="Arial" charset="0"/>
              <a:buChar char="•"/>
            </a:pPr>
            <a:r>
              <a:rPr lang="en-US" sz="2400" dirty="0" smtClean="0"/>
              <a:t>4-500 MeV alphas in 12 energy bands  </a:t>
            </a:r>
          </a:p>
          <a:p>
            <a:pPr marL="283464" lvl="1" indent="0">
              <a:buSzPct val="100000"/>
              <a:buNone/>
            </a:pPr>
            <a:r>
              <a:rPr lang="en-US" sz="2400" dirty="0" smtClean="0"/>
              <a:t>(not processed) </a:t>
            </a:r>
          </a:p>
        </p:txBody>
      </p:sp>
    </p:spTree>
    <p:extLst>
      <p:ext uri="{BB962C8B-B14F-4D97-AF65-F5344CB8AC3E}">
        <p14:creationId xmlns:p14="http://schemas.microsoft.com/office/powerpoint/2010/main" val="1428711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SGPS </a:t>
            </a:r>
            <a:r>
              <a:rPr lang="en-US" dirty="0" smtClean="0"/>
              <a:t>P2 </a:t>
            </a:r>
            <a:r>
              <a:rPr lang="en-US" dirty="0"/>
              <a:t>and MPS-HI </a:t>
            </a:r>
            <a:r>
              <a:rPr lang="en-US" dirty="0" smtClean="0"/>
              <a:t>P9</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8" y="1600200"/>
            <a:ext cx="6788944" cy="4525963"/>
          </a:xfrm>
        </p:spPr>
      </p:pic>
      <p:sp>
        <p:nvSpPr>
          <p:cNvPr id="6" name="TextBox 5"/>
          <p:cNvSpPr txBox="1"/>
          <p:nvPr/>
        </p:nvSpPr>
        <p:spPr>
          <a:xfrm>
            <a:off x="3505201" y="3352800"/>
            <a:ext cx="3200400" cy="261610"/>
          </a:xfrm>
          <a:prstGeom prst="rect">
            <a:avLst/>
          </a:prstGeom>
          <a:noFill/>
        </p:spPr>
        <p:txBody>
          <a:bodyPr wrap="square" rtlCol="0">
            <a:spAutoFit/>
          </a:bodyPr>
          <a:lstStyle/>
          <a:p>
            <a:r>
              <a:rPr lang="en-US" sz="1100" smtClean="0"/>
              <a:t>Interesting that MPSH P9 is very close to SGPS P2B. </a:t>
            </a:r>
            <a:endParaRPr lang="en-US" sz="1100"/>
          </a:p>
        </p:txBody>
      </p:sp>
      <p:cxnSp>
        <p:nvCxnSpPr>
          <p:cNvPr id="8" name="Straight Arrow Connector 7"/>
          <p:cNvCxnSpPr/>
          <p:nvPr/>
        </p:nvCxnSpPr>
        <p:spPr>
          <a:xfrm flipH="1">
            <a:off x="3345366" y="3590693"/>
            <a:ext cx="423746" cy="5910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40</a:t>
            </a:fld>
            <a:endParaRPr lang="uk-UA"/>
          </a:p>
        </p:txBody>
      </p:sp>
    </p:spTree>
    <p:extLst>
      <p:ext uri="{BB962C8B-B14F-4D97-AF65-F5344CB8AC3E}">
        <p14:creationId xmlns:p14="http://schemas.microsoft.com/office/powerpoint/2010/main" val="16111465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SGPS </a:t>
            </a:r>
            <a:r>
              <a:rPr lang="en-US" dirty="0" smtClean="0"/>
              <a:t>P3 </a:t>
            </a:r>
            <a:r>
              <a:rPr lang="en-US" dirty="0"/>
              <a:t>and MPS-HI </a:t>
            </a:r>
            <a:r>
              <a:rPr lang="en-US" dirty="0" smtClean="0"/>
              <a:t>P10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8" y="1600200"/>
            <a:ext cx="6788944" cy="4525963"/>
          </a:xfrm>
        </p:spPr>
      </p:pic>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41</a:t>
            </a:fld>
            <a:endParaRPr lang="uk-UA"/>
          </a:p>
        </p:txBody>
      </p:sp>
    </p:spTree>
    <p:extLst>
      <p:ext uri="{BB962C8B-B14F-4D97-AF65-F5344CB8AC3E}">
        <p14:creationId xmlns:p14="http://schemas.microsoft.com/office/powerpoint/2010/main" val="9186935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147" y="250574"/>
            <a:ext cx="6408821" cy="968626"/>
          </a:xfrm>
        </p:spPr>
        <p:txBody>
          <a:bodyPr/>
          <a:lstStyle/>
          <a:p>
            <a:r>
              <a:rPr lang="en-US" sz="2800" dirty="0" smtClean="0"/>
              <a:t>16-17 July 2017 SGPS &amp; MPS-HI 1-12 MeV Channels Comparison Summary</a:t>
            </a:r>
            <a:endParaRPr lang="en-US" sz="2800" dirty="0"/>
          </a:p>
        </p:txBody>
      </p:sp>
      <p:sp>
        <p:nvSpPr>
          <p:cNvPr id="3" name="Content Placeholder 2"/>
          <p:cNvSpPr>
            <a:spLocks noGrp="1"/>
          </p:cNvSpPr>
          <p:nvPr>
            <p:ph idx="1"/>
          </p:nvPr>
        </p:nvSpPr>
        <p:spPr/>
        <p:txBody>
          <a:bodyPr>
            <a:normAutofit/>
          </a:bodyPr>
          <a:lstStyle/>
          <a:p>
            <a:pPr>
              <a:buSzPct val="100000"/>
              <a:buFont typeface="Arial" charset="0"/>
              <a:buChar char="•"/>
            </a:pPr>
            <a:r>
              <a:rPr lang="en-US" sz="2400" dirty="0" smtClean="0"/>
              <a:t>SGPS-X P1 and </a:t>
            </a:r>
            <a:r>
              <a:rPr lang="en-US" sz="2400" dirty="0"/>
              <a:t>MPS-HI P8</a:t>
            </a:r>
            <a:r>
              <a:rPr lang="en-US" sz="2400" dirty="0" smtClean="0"/>
              <a:t> GFs are a little high or SGPS+X P1 is a little low.</a:t>
            </a:r>
          </a:p>
          <a:p>
            <a:pPr>
              <a:buSzPct val="100000"/>
              <a:buFont typeface="Arial" charset="0"/>
              <a:buChar char="•"/>
            </a:pPr>
            <a:r>
              <a:rPr lang="en-US" sz="2400" dirty="0" smtClean="0"/>
              <a:t>SGPS-X P2A </a:t>
            </a:r>
            <a:r>
              <a:rPr lang="en-US" sz="2400" dirty="0"/>
              <a:t>GF is a little </a:t>
            </a:r>
            <a:r>
              <a:rPr lang="en-US" sz="2400" dirty="0" smtClean="0"/>
              <a:t>high </a:t>
            </a:r>
            <a:r>
              <a:rPr lang="en-US" sz="2400" dirty="0"/>
              <a:t>or SGPS+X </a:t>
            </a:r>
            <a:r>
              <a:rPr lang="en-US" sz="2400" dirty="0" smtClean="0"/>
              <a:t>P2A GF is </a:t>
            </a:r>
            <a:r>
              <a:rPr lang="en-US" sz="2400" dirty="0"/>
              <a:t>a little </a:t>
            </a:r>
            <a:r>
              <a:rPr lang="en-US" sz="2400" dirty="0" smtClean="0"/>
              <a:t>low.</a:t>
            </a:r>
            <a:endParaRPr lang="en-US" sz="2400" dirty="0"/>
          </a:p>
          <a:p>
            <a:pPr>
              <a:buSzPct val="100000"/>
              <a:buFont typeface="Arial" charset="0"/>
              <a:buChar char="•"/>
            </a:pPr>
            <a:r>
              <a:rPr lang="en-US" sz="2400" dirty="0" smtClean="0"/>
              <a:t>SGPS P2B and P3 GFs look good.</a:t>
            </a:r>
            <a:endParaRPr lang="en-US" sz="2400" dirty="0"/>
          </a:p>
          <a:p>
            <a:pPr>
              <a:buSzPct val="100000"/>
              <a:buFont typeface="Arial" charset="0"/>
              <a:buChar char="•"/>
            </a:pPr>
            <a:r>
              <a:rPr lang="en-US" sz="2400" dirty="0" smtClean="0"/>
              <a:t>MPS-HI P9, P10, and P11 GFs appear to be significantly high, higher at higher energies. Or perhaps the channel energy boundaries are shifted with respect to their expected values.</a:t>
            </a:r>
          </a:p>
          <a:p>
            <a:pPr>
              <a:buSzPct val="100000"/>
              <a:buFont typeface="Arial" charset="0"/>
              <a:buChar char="•"/>
            </a:pPr>
            <a:r>
              <a:rPr lang="en-US" sz="2400" dirty="0" smtClean="0"/>
              <a:t>SGPS-X P4 </a:t>
            </a:r>
            <a:r>
              <a:rPr lang="en-US" sz="2400" dirty="0"/>
              <a:t>GF is </a:t>
            </a:r>
            <a:r>
              <a:rPr lang="en-US" sz="2400" dirty="0" smtClean="0"/>
              <a:t>too low </a:t>
            </a:r>
            <a:r>
              <a:rPr lang="en-US" sz="2400" dirty="0"/>
              <a:t>or </a:t>
            </a:r>
            <a:r>
              <a:rPr lang="en-US" sz="2400" dirty="0" smtClean="0"/>
              <a:t>SGPS+X P4 </a:t>
            </a:r>
            <a:r>
              <a:rPr lang="en-US" sz="2400" dirty="0"/>
              <a:t>GF is </a:t>
            </a:r>
            <a:r>
              <a:rPr lang="en-US" sz="2400" dirty="0" smtClean="0"/>
              <a:t>too high.</a:t>
            </a:r>
            <a:endParaRPr lang="en-US" sz="2400" dirty="0"/>
          </a:p>
          <a:p>
            <a:pPr>
              <a:buFont typeface="Arial" charset="0"/>
              <a:buChar char="•"/>
            </a:pPr>
            <a:endParaRPr lang="en-US" sz="24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42</a:t>
            </a:fld>
            <a:endParaRPr lang="uk-UA"/>
          </a:p>
        </p:txBody>
      </p:sp>
    </p:spTree>
    <p:extLst>
      <p:ext uri="{BB962C8B-B14F-4D97-AF65-F5344CB8AC3E}">
        <p14:creationId xmlns:p14="http://schemas.microsoft.com/office/powerpoint/2010/main" val="21340509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 Cross-cal. plots</a:t>
            </a:r>
          </a:p>
        </p:txBody>
      </p:sp>
      <p:sp>
        <p:nvSpPr>
          <p:cNvPr id="3" name="Text Placeholder 2"/>
          <p:cNvSpPr>
            <a:spLocks noGrp="1"/>
          </p:cNvSpPr>
          <p:nvPr>
            <p:ph type="body" idx="1"/>
          </p:nvPr>
        </p:nvSpPr>
        <p:spPr/>
        <p:txBody>
          <a:bodyPr/>
          <a:lstStyle/>
          <a:p>
            <a:pPr marL="25400" indent="0">
              <a:buNone/>
            </a:pPr>
            <a:r>
              <a:rPr lang="en-US" dirty="0" smtClean="0"/>
              <a:t>SEP Cross-cal. </a:t>
            </a:r>
            <a:r>
              <a:rPr lang="en-US" dirty="0"/>
              <a:t>p</a:t>
            </a:r>
            <a:r>
              <a:rPr lang="en-US" dirty="0" smtClean="0"/>
              <a:t>lots (as on left side of slide 19) too numerous to include </a:t>
            </a:r>
            <a:r>
              <a:rPr lang="mr-IN" dirty="0" smtClean="0"/>
              <a:t>–</a:t>
            </a:r>
            <a:r>
              <a:rPr lang="en-US" dirty="0" smtClean="0"/>
              <a:t> available on request.</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43</a:t>
            </a:fld>
            <a:endParaRPr lang="uk-UA"/>
          </a:p>
        </p:txBody>
      </p:sp>
    </p:spTree>
    <p:extLst>
      <p:ext uri="{BB962C8B-B14F-4D97-AF65-F5344CB8AC3E}">
        <p14:creationId xmlns:p14="http://schemas.microsoft.com/office/powerpoint/2010/main" val="1852624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Text Box 3"/>
          <p:cNvSpPr txBox="1">
            <a:spLocks noChangeArrowheads="1"/>
          </p:cNvSpPr>
          <p:nvPr/>
        </p:nvSpPr>
        <p:spPr bwMode="auto">
          <a:xfrm>
            <a:off x="387126" y="1143000"/>
            <a:ext cx="377539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000" dirty="0">
                <a:solidFill>
                  <a:schemeClr val="bg1"/>
                </a:solidFill>
                <a:latin typeface="Calibri" charset="0"/>
                <a:ea typeface="Calibri" charset="0"/>
                <a:cs typeface="Calibri" charset="0"/>
              </a:rPr>
              <a:t>Energetic </a:t>
            </a:r>
            <a:r>
              <a:rPr lang="en-US" altLang="en-US" sz="3000" dirty="0">
                <a:solidFill>
                  <a:schemeClr val="bg1"/>
                </a:solidFill>
                <a:latin typeface="Calibri" charset="0"/>
                <a:ea typeface="Calibri" charset="0"/>
                <a:cs typeface="Calibri" charset="0"/>
              </a:rPr>
              <a:t>I</a:t>
            </a:r>
            <a:r>
              <a:rPr lang="en-US" altLang="en-US" sz="3000" dirty="0" smtClean="0">
                <a:solidFill>
                  <a:schemeClr val="bg1"/>
                </a:solidFill>
                <a:latin typeface="Calibri" charset="0"/>
                <a:ea typeface="Calibri" charset="0"/>
                <a:cs typeface="Calibri" charset="0"/>
              </a:rPr>
              <a:t>ons </a:t>
            </a:r>
            <a:r>
              <a:rPr lang="en-US" altLang="en-US" sz="3000" dirty="0">
                <a:solidFill>
                  <a:schemeClr val="bg1"/>
                </a:solidFill>
                <a:latin typeface="Calibri" charset="0"/>
                <a:ea typeface="Calibri" charset="0"/>
                <a:cs typeface="Calibri" charset="0"/>
              </a:rPr>
              <a:t>I</a:t>
            </a:r>
            <a:r>
              <a:rPr lang="en-US" altLang="en-US" sz="3000" dirty="0" smtClean="0">
                <a:solidFill>
                  <a:schemeClr val="bg1"/>
                </a:solidFill>
                <a:latin typeface="Calibri" charset="0"/>
                <a:ea typeface="Calibri" charset="0"/>
                <a:cs typeface="Calibri" charset="0"/>
              </a:rPr>
              <a:t>n </a:t>
            </a:r>
            <a:r>
              <a:rPr lang="en-US" altLang="en-US" sz="3000" dirty="0">
                <a:solidFill>
                  <a:schemeClr val="bg1"/>
                </a:solidFill>
                <a:latin typeface="Calibri" charset="0"/>
                <a:ea typeface="Calibri" charset="0"/>
                <a:cs typeface="Calibri" charset="0"/>
              </a:rPr>
              <a:t>S</a:t>
            </a:r>
            <a:r>
              <a:rPr lang="en-US" altLang="en-US" sz="3000" dirty="0" smtClean="0">
                <a:solidFill>
                  <a:schemeClr val="bg1"/>
                </a:solidFill>
                <a:latin typeface="Calibri" charset="0"/>
                <a:ea typeface="Calibri" charset="0"/>
                <a:cs typeface="Calibri" charset="0"/>
              </a:rPr>
              <a:t>pace</a:t>
            </a:r>
            <a:endParaRPr lang="en-US" altLang="en-US" sz="3000" dirty="0">
              <a:solidFill>
                <a:schemeClr val="bg1"/>
              </a:solidFill>
              <a:latin typeface="Calibri" charset="0"/>
              <a:ea typeface="Calibri" charset="0"/>
              <a:cs typeface="Calibri" charset="0"/>
            </a:endParaRPr>
          </a:p>
        </p:txBody>
      </p:sp>
      <p:sp>
        <p:nvSpPr>
          <p:cNvPr id="245766" name="Rectangle 6"/>
          <p:cNvSpPr>
            <a:spLocks noChangeArrowheads="1"/>
          </p:cNvSpPr>
          <p:nvPr/>
        </p:nvSpPr>
        <p:spPr bwMode="auto">
          <a:xfrm>
            <a:off x="367060" y="1828800"/>
            <a:ext cx="39243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fontAlgn="base">
              <a:spcBef>
                <a:spcPct val="20000"/>
              </a:spcBef>
              <a:spcAft>
                <a:spcPct val="0"/>
              </a:spcAft>
              <a:buChar char="»"/>
              <a:defRPr>
                <a:solidFill>
                  <a:schemeClr val="tx1"/>
                </a:solidFill>
                <a:latin typeface="Arial" charset="0"/>
              </a:defRPr>
            </a:lvl6pPr>
            <a:lvl7pPr marL="2971800" indent="-228600" fontAlgn="base">
              <a:spcBef>
                <a:spcPct val="20000"/>
              </a:spcBef>
              <a:spcAft>
                <a:spcPct val="0"/>
              </a:spcAft>
              <a:buChar char="»"/>
              <a:defRPr>
                <a:solidFill>
                  <a:schemeClr val="tx1"/>
                </a:solidFill>
                <a:latin typeface="Arial" charset="0"/>
              </a:defRPr>
            </a:lvl7pPr>
            <a:lvl8pPr marL="3429000" indent="-228600" fontAlgn="base">
              <a:spcBef>
                <a:spcPct val="20000"/>
              </a:spcBef>
              <a:spcAft>
                <a:spcPct val="0"/>
              </a:spcAft>
              <a:buChar char="»"/>
              <a:defRPr>
                <a:solidFill>
                  <a:schemeClr val="tx1"/>
                </a:solidFill>
                <a:latin typeface="Arial" charset="0"/>
              </a:defRPr>
            </a:lvl8pPr>
            <a:lvl9pPr marL="3886200" indent="-228600" fontAlgn="base">
              <a:spcBef>
                <a:spcPct val="20000"/>
              </a:spcBef>
              <a:spcAft>
                <a:spcPct val="0"/>
              </a:spcAft>
              <a:buChar char="»"/>
              <a:defRPr>
                <a:solidFill>
                  <a:schemeClr val="tx1"/>
                </a:solidFill>
                <a:latin typeface="Arial" charset="0"/>
              </a:defRPr>
            </a:lvl9pPr>
          </a:lstStyle>
          <a:p>
            <a:pPr marL="0" indent="0">
              <a:spcBef>
                <a:spcPts val="0"/>
              </a:spcBef>
              <a:spcAft>
                <a:spcPts val="600"/>
              </a:spcAft>
              <a:buClr>
                <a:schemeClr val="bg1"/>
              </a:buClr>
              <a:buNone/>
            </a:pPr>
            <a:r>
              <a:rPr lang="en-US" altLang="en-US" sz="2400" dirty="0">
                <a:solidFill>
                  <a:schemeClr val="bg1"/>
                </a:solidFill>
                <a:latin typeface="Calibri" charset="0"/>
                <a:ea typeface="Calibri" charset="0"/>
                <a:cs typeface="Calibri" charset="0"/>
              </a:rPr>
              <a:t>GCRs</a:t>
            </a:r>
            <a:r>
              <a:rPr lang="en-US" altLang="en-US" sz="1800" dirty="0">
                <a:solidFill>
                  <a:schemeClr val="bg1"/>
                </a:solidFill>
                <a:latin typeface="Calibri" charset="0"/>
                <a:ea typeface="Calibri" charset="0"/>
                <a:cs typeface="Calibri" charset="0"/>
              </a:rPr>
              <a:t> </a:t>
            </a:r>
            <a:r>
              <a:rPr lang="en-US" altLang="en-US" sz="1800" dirty="0" smtClean="0">
                <a:solidFill>
                  <a:schemeClr val="bg1"/>
                </a:solidFill>
                <a:latin typeface="Calibri" charset="0"/>
                <a:ea typeface="Calibri" charset="0"/>
                <a:cs typeface="Calibri" charset="0"/>
              </a:rPr>
              <a:t>(</a:t>
            </a:r>
            <a:r>
              <a:rPr lang="en-US" altLang="en-US" sz="1800" dirty="0" err="1">
                <a:solidFill>
                  <a:schemeClr val="bg1"/>
                </a:solidFill>
                <a:latin typeface="Calibri" charset="0"/>
                <a:ea typeface="Calibri" charset="0"/>
                <a:cs typeface="Calibri" charset="0"/>
              </a:rPr>
              <a:t>G</a:t>
            </a:r>
            <a:r>
              <a:rPr lang="en-US" altLang="en-US" sz="1800" dirty="0" err="1" smtClean="0">
                <a:solidFill>
                  <a:schemeClr val="bg1"/>
                </a:solidFill>
                <a:latin typeface="Calibri" charset="0"/>
                <a:ea typeface="Calibri" charset="0"/>
                <a:cs typeface="Calibri" charset="0"/>
              </a:rPr>
              <a:t>alatic</a:t>
            </a:r>
            <a:r>
              <a:rPr lang="en-US" altLang="en-US" sz="1800" dirty="0" smtClean="0">
                <a:solidFill>
                  <a:schemeClr val="bg1"/>
                </a:solidFill>
                <a:latin typeface="Calibri" charset="0"/>
                <a:ea typeface="Calibri" charset="0"/>
                <a:cs typeface="Calibri" charset="0"/>
              </a:rPr>
              <a:t> </a:t>
            </a:r>
            <a:r>
              <a:rPr lang="en-US" altLang="en-US" sz="1800" dirty="0">
                <a:solidFill>
                  <a:schemeClr val="bg1"/>
                </a:solidFill>
                <a:latin typeface="Calibri" charset="0"/>
                <a:ea typeface="Calibri" charset="0"/>
                <a:cs typeface="Calibri" charset="0"/>
              </a:rPr>
              <a:t>C</a:t>
            </a:r>
            <a:r>
              <a:rPr lang="en-US" altLang="en-US" sz="1800" dirty="0" smtClean="0">
                <a:solidFill>
                  <a:schemeClr val="bg1"/>
                </a:solidFill>
                <a:latin typeface="Calibri" charset="0"/>
                <a:ea typeface="Calibri" charset="0"/>
                <a:cs typeface="Calibri" charset="0"/>
              </a:rPr>
              <a:t>osmic </a:t>
            </a:r>
            <a:r>
              <a:rPr lang="en-US" altLang="en-US" sz="1800" dirty="0">
                <a:solidFill>
                  <a:schemeClr val="bg1"/>
                </a:solidFill>
                <a:latin typeface="Calibri" charset="0"/>
                <a:ea typeface="Calibri" charset="0"/>
                <a:cs typeface="Calibri" charset="0"/>
              </a:rPr>
              <a:t>R</a:t>
            </a:r>
            <a:r>
              <a:rPr lang="en-US" altLang="en-US" sz="1800" dirty="0" smtClean="0">
                <a:solidFill>
                  <a:schemeClr val="bg1"/>
                </a:solidFill>
                <a:latin typeface="Calibri" charset="0"/>
                <a:ea typeface="Calibri" charset="0"/>
                <a:cs typeface="Calibri" charset="0"/>
              </a:rPr>
              <a:t>ays</a:t>
            </a:r>
            <a:r>
              <a:rPr lang="en-US" altLang="en-US" sz="1800" dirty="0">
                <a:solidFill>
                  <a:schemeClr val="bg1"/>
                </a:solidFill>
                <a:latin typeface="Calibri" charset="0"/>
                <a:ea typeface="Calibri" charset="0"/>
                <a:cs typeface="Calibri" charset="0"/>
              </a:rPr>
              <a:t>)</a:t>
            </a:r>
          </a:p>
          <a:p>
            <a:pPr>
              <a:spcBef>
                <a:spcPts val="0"/>
              </a:spcBef>
              <a:spcAft>
                <a:spcPts val="600"/>
              </a:spcAft>
              <a:buClr>
                <a:schemeClr val="bg1"/>
              </a:buClr>
            </a:pPr>
            <a:r>
              <a:rPr lang="en-US" altLang="en-US" sz="1800" dirty="0">
                <a:solidFill>
                  <a:schemeClr val="bg1"/>
                </a:solidFill>
                <a:latin typeface="Calibri" charset="0"/>
                <a:ea typeface="Calibri" charset="0"/>
                <a:cs typeface="Calibri" charset="0"/>
              </a:rPr>
              <a:t>Always present in space</a:t>
            </a:r>
          </a:p>
          <a:p>
            <a:pPr>
              <a:spcBef>
                <a:spcPts val="0"/>
              </a:spcBef>
              <a:spcAft>
                <a:spcPts val="600"/>
              </a:spcAft>
              <a:buClr>
                <a:schemeClr val="bg1"/>
              </a:buClr>
            </a:pPr>
            <a:r>
              <a:rPr lang="en-US" altLang="en-US" sz="1800" dirty="0">
                <a:solidFill>
                  <a:schemeClr val="bg1"/>
                </a:solidFill>
                <a:latin typeface="Calibri" charset="0"/>
                <a:ea typeface="Calibri" charset="0"/>
                <a:cs typeface="Calibri" charset="0"/>
              </a:rPr>
              <a:t>Energies up to and &gt; 10</a:t>
            </a:r>
            <a:r>
              <a:rPr lang="en-US" altLang="en-US" sz="1800" baseline="30000" dirty="0">
                <a:solidFill>
                  <a:schemeClr val="bg1"/>
                </a:solidFill>
                <a:latin typeface="Calibri" charset="0"/>
                <a:ea typeface="Calibri" charset="0"/>
                <a:cs typeface="Calibri" charset="0"/>
              </a:rPr>
              <a:t>11</a:t>
            </a:r>
            <a:r>
              <a:rPr lang="en-US" altLang="en-US" sz="1800" dirty="0">
                <a:solidFill>
                  <a:schemeClr val="bg1"/>
                </a:solidFill>
                <a:latin typeface="Calibri" charset="0"/>
                <a:ea typeface="Calibri" charset="0"/>
                <a:cs typeface="Calibri" charset="0"/>
              </a:rPr>
              <a:t> </a:t>
            </a:r>
            <a:r>
              <a:rPr lang="en-US" altLang="en-US" sz="1600" dirty="0">
                <a:solidFill>
                  <a:schemeClr val="bg1"/>
                </a:solidFill>
                <a:latin typeface="Calibri" charset="0"/>
                <a:ea typeface="Calibri" charset="0"/>
                <a:cs typeface="Calibri" charset="0"/>
              </a:rPr>
              <a:t>GeV</a:t>
            </a:r>
          </a:p>
          <a:p>
            <a:pPr>
              <a:spcBef>
                <a:spcPts val="0"/>
              </a:spcBef>
              <a:spcAft>
                <a:spcPts val="600"/>
              </a:spcAft>
              <a:buClr>
                <a:schemeClr val="bg1"/>
              </a:buClr>
            </a:pPr>
            <a:r>
              <a:rPr lang="en-US" altLang="en-US" sz="1800" dirty="0">
                <a:solidFill>
                  <a:schemeClr val="bg1"/>
                </a:solidFill>
                <a:latin typeface="Calibri" charset="0"/>
                <a:ea typeface="Calibri" charset="0"/>
                <a:cs typeface="Calibri" charset="0"/>
              </a:rPr>
              <a:t>Flux ≈ 0.6 </a:t>
            </a:r>
            <a:r>
              <a:rPr lang="en-US" altLang="en-US" sz="1600" dirty="0">
                <a:solidFill>
                  <a:schemeClr val="bg1"/>
                </a:solidFill>
                <a:latin typeface="Calibri" charset="0"/>
                <a:ea typeface="Calibri" charset="0"/>
                <a:cs typeface="Calibri" charset="0"/>
              </a:rPr>
              <a:t>particles / cm</a:t>
            </a:r>
            <a:r>
              <a:rPr lang="en-US" altLang="en-US" sz="1600" baseline="30000" dirty="0">
                <a:solidFill>
                  <a:schemeClr val="bg1"/>
                </a:solidFill>
                <a:latin typeface="Calibri" charset="0"/>
                <a:ea typeface="Calibri" charset="0"/>
                <a:cs typeface="Calibri" charset="0"/>
              </a:rPr>
              <a:t>2</a:t>
            </a:r>
            <a:r>
              <a:rPr lang="en-US" altLang="en-US" sz="1600" dirty="0">
                <a:solidFill>
                  <a:schemeClr val="bg1"/>
                </a:solidFill>
                <a:latin typeface="Calibri" charset="0"/>
                <a:ea typeface="Calibri" charset="0"/>
                <a:cs typeface="Calibri" charset="0"/>
              </a:rPr>
              <a:t> / sec</a:t>
            </a:r>
          </a:p>
          <a:p>
            <a:pPr>
              <a:spcBef>
                <a:spcPts val="0"/>
              </a:spcBef>
              <a:spcAft>
                <a:spcPts val="600"/>
              </a:spcAft>
              <a:buClr>
                <a:schemeClr val="bg1"/>
              </a:buClr>
            </a:pPr>
            <a:r>
              <a:rPr lang="en-US" altLang="en-US" sz="1800" dirty="0">
                <a:solidFill>
                  <a:schemeClr val="bg1"/>
                </a:solidFill>
                <a:latin typeface="Calibri" charset="0"/>
                <a:ea typeface="Calibri" charset="0"/>
                <a:cs typeface="Calibri" charset="0"/>
              </a:rPr>
              <a:t>≈ 99.5% H &amp; He </a:t>
            </a:r>
          </a:p>
        </p:txBody>
      </p:sp>
      <p:sp>
        <p:nvSpPr>
          <p:cNvPr id="245767" name="Rectangle 7"/>
          <p:cNvSpPr>
            <a:spLocks noChangeArrowheads="1"/>
          </p:cNvSpPr>
          <p:nvPr/>
        </p:nvSpPr>
        <p:spPr bwMode="auto">
          <a:xfrm>
            <a:off x="367060" y="3844766"/>
            <a:ext cx="3753780"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fontAlgn="base">
              <a:spcBef>
                <a:spcPct val="20000"/>
              </a:spcBef>
              <a:spcAft>
                <a:spcPct val="0"/>
              </a:spcAft>
              <a:buChar char="»"/>
              <a:defRPr>
                <a:solidFill>
                  <a:schemeClr val="tx1"/>
                </a:solidFill>
                <a:latin typeface="Arial" charset="0"/>
              </a:defRPr>
            </a:lvl6pPr>
            <a:lvl7pPr marL="2971800" indent="-228600" fontAlgn="base">
              <a:spcBef>
                <a:spcPct val="20000"/>
              </a:spcBef>
              <a:spcAft>
                <a:spcPct val="0"/>
              </a:spcAft>
              <a:buChar char="»"/>
              <a:defRPr>
                <a:solidFill>
                  <a:schemeClr val="tx1"/>
                </a:solidFill>
                <a:latin typeface="Arial" charset="0"/>
              </a:defRPr>
            </a:lvl7pPr>
            <a:lvl8pPr marL="3429000" indent="-228600" fontAlgn="base">
              <a:spcBef>
                <a:spcPct val="20000"/>
              </a:spcBef>
              <a:spcAft>
                <a:spcPct val="0"/>
              </a:spcAft>
              <a:buChar char="»"/>
              <a:defRPr>
                <a:solidFill>
                  <a:schemeClr val="tx1"/>
                </a:solidFill>
                <a:latin typeface="Arial" charset="0"/>
              </a:defRPr>
            </a:lvl8pPr>
            <a:lvl9pPr marL="3886200" indent="-228600" fontAlgn="base">
              <a:spcBef>
                <a:spcPct val="20000"/>
              </a:spcBef>
              <a:spcAft>
                <a:spcPct val="0"/>
              </a:spcAft>
              <a:buChar char="»"/>
              <a:defRPr>
                <a:solidFill>
                  <a:schemeClr val="tx1"/>
                </a:solidFill>
                <a:latin typeface="Arial" charset="0"/>
              </a:defRPr>
            </a:lvl9pPr>
          </a:lstStyle>
          <a:p>
            <a:pPr marL="0" indent="0">
              <a:spcBef>
                <a:spcPts val="0"/>
              </a:spcBef>
              <a:spcAft>
                <a:spcPts val="600"/>
              </a:spcAft>
              <a:buClr>
                <a:schemeClr val="bg1"/>
              </a:buClr>
              <a:buNone/>
            </a:pPr>
            <a:r>
              <a:rPr lang="en-US" altLang="en-US" sz="2400" dirty="0">
                <a:solidFill>
                  <a:schemeClr val="bg1"/>
                </a:solidFill>
                <a:latin typeface="Calibri" charset="0"/>
                <a:ea typeface="Calibri" charset="0"/>
                <a:cs typeface="Calibri" charset="0"/>
              </a:rPr>
              <a:t>SEPs</a:t>
            </a:r>
            <a:r>
              <a:rPr lang="en-US" altLang="en-US" sz="1800" dirty="0">
                <a:solidFill>
                  <a:schemeClr val="bg1"/>
                </a:solidFill>
                <a:latin typeface="Calibri" charset="0"/>
                <a:ea typeface="Calibri" charset="0"/>
                <a:cs typeface="Calibri" charset="0"/>
              </a:rPr>
              <a:t> </a:t>
            </a:r>
            <a:r>
              <a:rPr lang="en-US" altLang="en-US" sz="1800" dirty="0" smtClean="0">
                <a:solidFill>
                  <a:schemeClr val="bg1"/>
                </a:solidFill>
                <a:latin typeface="Calibri" charset="0"/>
                <a:ea typeface="Calibri" charset="0"/>
                <a:cs typeface="Calibri" charset="0"/>
              </a:rPr>
              <a:t>(</a:t>
            </a:r>
            <a:r>
              <a:rPr lang="en-US" altLang="en-US" sz="1800" dirty="0">
                <a:solidFill>
                  <a:schemeClr val="bg1"/>
                </a:solidFill>
                <a:latin typeface="Calibri" charset="0"/>
                <a:ea typeface="Calibri" charset="0"/>
                <a:cs typeface="Calibri" charset="0"/>
              </a:rPr>
              <a:t>S</a:t>
            </a:r>
            <a:r>
              <a:rPr lang="en-US" altLang="en-US" sz="1800" dirty="0" smtClean="0">
                <a:solidFill>
                  <a:schemeClr val="bg1"/>
                </a:solidFill>
                <a:latin typeface="Calibri" charset="0"/>
                <a:ea typeface="Calibri" charset="0"/>
                <a:cs typeface="Calibri" charset="0"/>
              </a:rPr>
              <a:t>olar </a:t>
            </a:r>
            <a:r>
              <a:rPr lang="en-US" altLang="en-US" sz="1800" dirty="0">
                <a:solidFill>
                  <a:schemeClr val="bg1"/>
                </a:solidFill>
                <a:latin typeface="Calibri" charset="0"/>
                <a:ea typeface="Calibri" charset="0"/>
                <a:cs typeface="Calibri" charset="0"/>
              </a:rPr>
              <a:t>E</a:t>
            </a:r>
            <a:r>
              <a:rPr lang="en-US" altLang="en-US" sz="1800" dirty="0" smtClean="0">
                <a:solidFill>
                  <a:schemeClr val="bg1"/>
                </a:solidFill>
                <a:latin typeface="Calibri" charset="0"/>
                <a:ea typeface="Calibri" charset="0"/>
                <a:cs typeface="Calibri" charset="0"/>
              </a:rPr>
              <a:t>nergetic </a:t>
            </a:r>
            <a:r>
              <a:rPr lang="en-US" altLang="en-US" sz="1800" dirty="0">
                <a:solidFill>
                  <a:schemeClr val="bg1"/>
                </a:solidFill>
                <a:latin typeface="Calibri" charset="0"/>
                <a:ea typeface="Calibri" charset="0"/>
                <a:cs typeface="Calibri" charset="0"/>
              </a:rPr>
              <a:t>P</a:t>
            </a:r>
            <a:r>
              <a:rPr lang="en-US" altLang="en-US" sz="1800" dirty="0" smtClean="0">
                <a:solidFill>
                  <a:schemeClr val="bg1"/>
                </a:solidFill>
                <a:latin typeface="Calibri" charset="0"/>
                <a:ea typeface="Calibri" charset="0"/>
                <a:cs typeface="Calibri" charset="0"/>
              </a:rPr>
              <a:t>articles</a:t>
            </a:r>
            <a:r>
              <a:rPr lang="en-US" altLang="en-US" sz="1800" dirty="0">
                <a:solidFill>
                  <a:schemeClr val="bg1"/>
                </a:solidFill>
                <a:latin typeface="Calibri" charset="0"/>
                <a:ea typeface="Calibri" charset="0"/>
                <a:cs typeface="Calibri" charset="0"/>
              </a:rPr>
              <a:t>)</a:t>
            </a:r>
          </a:p>
          <a:p>
            <a:pPr>
              <a:spcBef>
                <a:spcPts val="0"/>
              </a:spcBef>
              <a:spcAft>
                <a:spcPts val="600"/>
              </a:spcAft>
              <a:buClr>
                <a:schemeClr val="bg1"/>
              </a:buClr>
            </a:pPr>
            <a:r>
              <a:rPr lang="en-US" altLang="en-US" sz="1800" dirty="0">
                <a:solidFill>
                  <a:schemeClr val="bg1"/>
                </a:solidFill>
                <a:latin typeface="Calibri" charset="0"/>
                <a:ea typeface="Calibri" charset="0"/>
                <a:cs typeface="Calibri" charset="0"/>
              </a:rPr>
              <a:t>Produced during </a:t>
            </a:r>
            <a:r>
              <a:rPr lang="en-US" altLang="en-US" sz="1800" dirty="0" smtClean="0">
                <a:solidFill>
                  <a:schemeClr val="bg1"/>
                </a:solidFill>
                <a:latin typeface="Calibri" charset="0"/>
                <a:ea typeface="Calibri" charset="0"/>
                <a:cs typeface="Calibri" charset="0"/>
              </a:rPr>
              <a:t>Solar Particle Events (SPEs) lasting one </a:t>
            </a:r>
            <a:r>
              <a:rPr lang="en-US" altLang="en-US" sz="1800" dirty="0">
                <a:solidFill>
                  <a:schemeClr val="bg1"/>
                </a:solidFill>
                <a:latin typeface="Calibri" charset="0"/>
                <a:ea typeface="Calibri" charset="0"/>
                <a:cs typeface="Calibri" charset="0"/>
              </a:rPr>
              <a:t>to several days.</a:t>
            </a:r>
          </a:p>
          <a:p>
            <a:pPr>
              <a:spcBef>
                <a:spcPts val="0"/>
              </a:spcBef>
              <a:spcAft>
                <a:spcPts val="600"/>
              </a:spcAft>
              <a:buClr>
                <a:schemeClr val="bg1"/>
              </a:buClr>
            </a:pPr>
            <a:r>
              <a:rPr lang="en-US" altLang="en-US" sz="1800" dirty="0">
                <a:solidFill>
                  <a:schemeClr val="bg1"/>
                </a:solidFill>
                <a:latin typeface="Calibri" charset="0"/>
                <a:ea typeface="Calibri" charset="0"/>
                <a:cs typeface="Calibri" charset="0"/>
              </a:rPr>
              <a:t>Mostly &lt; 500 MeV protons</a:t>
            </a:r>
          </a:p>
          <a:p>
            <a:pPr>
              <a:spcBef>
                <a:spcPts val="0"/>
              </a:spcBef>
              <a:spcAft>
                <a:spcPts val="600"/>
              </a:spcAft>
              <a:buClr>
                <a:schemeClr val="bg1"/>
              </a:buClr>
            </a:pPr>
            <a:r>
              <a:rPr lang="en-US" altLang="en-US" sz="1800" dirty="0">
                <a:solidFill>
                  <a:schemeClr val="bg1"/>
                </a:solidFill>
                <a:latin typeface="Calibri" charset="0"/>
                <a:ea typeface="Calibri" charset="0"/>
                <a:cs typeface="Calibri" charset="0"/>
              </a:rPr>
              <a:t>Flux up </a:t>
            </a:r>
            <a:r>
              <a:rPr lang="en-US" altLang="en-US" sz="1800" dirty="0" smtClean="0">
                <a:solidFill>
                  <a:schemeClr val="bg1"/>
                </a:solidFill>
                <a:latin typeface="Calibri" charset="0"/>
                <a:ea typeface="Calibri" charset="0"/>
                <a:cs typeface="Calibri" charset="0"/>
              </a:rPr>
              <a:t>to </a:t>
            </a:r>
            <a:r>
              <a:rPr lang="en-US" altLang="en-US" sz="1800" dirty="0">
                <a:solidFill>
                  <a:schemeClr val="bg1"/>
                </a:solidFill>
                <a:latin typeface="Calibri" charset="0"/>
                <a:ea typeface="Calibri" charset="0"/>
                <a:cs typeface="Calibri" charset="0"/>
              </a:rPr>
              <a:t>10</a:t>
            </a:r>
            <a:r>
              <a:rPr lang="en-US" altLang="en-US" sz="1800" baseline="30000" dirty="0">
                <a:solidFill>
                  <a:schemeClr val="bg1"/>
                </a:solidFill>
                <a:latin typeface="Calibri" charset="0"/>
                <a:ea typeface="Calibri" charset="0"/>
                <a:cs typeface="Calibri" charset="0"/>
              </a:rPr>
              <a:t>5</a:t>
            </a:r>
            <a:r>
              <a:rPr lang="en-US" altLang="en-US" sz="1800" dirty="0">
                <a:solidFill>
                  <a:schemeClr val="bg1"/>
                </a:solidFill>
                <a:latin typeface="Calibri" charset="0"/>
                <a:ea typeface="Calibri" charset="0"/>
                <a:cs typeface="Calibri" charset="0"/>
              </a:rPr>
              <a:t> </a:t>
            </a:r>
            <a:r>
              <a:rPr lang="en-US" altLang="en-US" sz="1600" dirty="0">
                <a:solidFill>
                  <a:schemeClr val="bg1"/>
                </a:solidFill>
                <a:latin typeface="Calibri" charset="0"/>
                <a:ea typeface="Calibri" charset="0"/>
                <a:cs typeface="Calibri" charset="0"/>
              </a:rPr>
              <a:t>particles / cm</a:t>
            </a:r>
            <a:r>
              <a:rPr lang="en-US" altLang="en-US" sz="1600" baseline="30000" dirty="0">
                <a:solidFill>
                  <a:schemeClr val="bg1"/>
                </a:solidFill>
                <a:latin typeface="Calibri" charset="0"/>
                <a:ea typeface="Calibri" charset="0"/>
                <a:cs typeface="Calibri" charset="0"/>
              </a:rPr>
              <a:t>2</a:t>
            </a:r>
            <a:r>
              <a:rPr lang="en-US" altLang="en-US" sz="1600" dirty="0">
                <a:solidFill>
                  <a:schemeClr val="bg1"/>
                </a:solidFill>
                <a:latin typeface="Calibri" charset="0"/>
                <a:ea typeface="Calibri" charset="0"/>
                <a:cs typeface="Calibri" charset="0"/>
              </a:rPr>
              <a:t> / sec</a:t>
            </a:r>
          </a:p>
          <a:p>
            <a:pPr>
              <a:spcBef>
                <a:spcPts val="0"/>
              </a:spcBef>
              <a:spcAft>
                <a:spcPts val="600"/>
              </a:spcAft>
              <a:buClr>
                <a:schemeClr val="bg1"/>
              </a:buClr>
            </a:pPr>
            <a:r>
              <a:rPr lang="en-US" altLang="en-US" sz="1800" dirty="0">
                <a:solidFill>
                  <a:schemeClr val="bg1"/>
                </a:solidFill>
                <a:latin typeface="Calibri" charset="0"/>
                <a:ea typeface="Calibri" charset="0"/>
                <a:cs typeface="Calibri" charset="0"/>
              </a:rPr>
              <a:t>Most are shielded by the earths magnetic field at latitudes &lt; 60</a:t>
            </a:r>
            <a:r>
              <a:rPr lang="en-US" altLang="en-US" sz="1800" baseline="30000" dirty="0">
                <a:solidFill>
                  <a:schemeClr val="bg1"/>
                </a:solidFill>
                <a:latin typeface="Calibri" charset="0"/>
                <a:ea typeface="Calibri" charset="0"/>
                <a:cs typeface="Calibri" charset="0"/>
              </a:rPr>
              <a:t>o</a:t>
            </a:r>
            <a:r>
              <a:rPr lang="en-US" altLang="en-US" sz="1800" dirty="0">
                <a:solidFill>
                  <a:schemeClr val="bg1"/>
                </a:solidFill>
                <a:latin typeface="Calibri" charset="0"/>
                <a:ea typeface="Calibri" charset="0"/>
                <a:cs typeface="Calibri" charset="0"/>
              </a:rPr>
              <a:t>.</a:t>
            </a:r>
          </a:p>
        </p:txBody>
      </p:sp>
      <p:grpSp>
        <p:nvGrpSpPr>
          <p:cNvPr id="2" name="Group 1"/>
          <p:cNvGrpSpPr/>
          <p:nvPr/>
        </p:nvGrpSpPr>
        <p:grpSpPr>
          <a:xfrm>
            <a:off x="4395440" y="936702"/>
            <a:ext cx="4215160" cy="5921297"/>
            <a:chOff x="4354667" y="885944"/>
            <a:chExt cx="4209469" cy="5972055"/>
          </a:xfrm>
        </p:grpSpPr>
        <p:pic>
          <p:nvPicPr>
            <p:cNvPr id="245762" name="Picture 2" descr="page023_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354667" y="885944"/>
              <a:ext cx="4209469" cy="59720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45768" name="Text Box 8"/>
            <p:cNvSpPr txBox="1">
              <a:spLocks noChangeArrowheads="1"/>
            </p:cNvSpPr>
            <p:nvPr/>
          </p:nvSpPr>
          <p:spPr bwMode="auto">
            <a:xfrm>
              <a:off x="5990994" y="1087241"/>
              <a:ext cx="2273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200" dirty="0"/>
                <a:t>From Solar Terrestrial Physics,</a:t>
              </a:r>
            </a:p>
            <a:p>
              <a:r>
                <a:rPr lang="en-US" altLang="en-US" sz="1200" dirty="0" err="1"/>
                <a:t>Akasofu</a:t>
              </a:r>
              <a:r>
                <a:rPr lang="en-US" altLang="en-US" sz="1200" dirty="0"/>
                <a:t> and Chapman, 1972.</a:t>
              </a:r>
            </a:p>
          </p:txBody>
        </p:sp>
      </p:grpSp>
      <p:sp>
        <p:nvSpPr>
          <p:cNvPr id="9" name="Title 1"/>
          <p:cNvSpPr>
            <a:spLocks noGrp="1"/>
          </p:cNvSpPr>
          <p:nvPr>
            <p:ph type="title"/>
          </p:nvPr>
        </p:nvSpPr>
        <p:spPr>
          <a:xfrm>
            <a:off x="1371600" y="128337"/>
            <a:ext cx="6408821" cy="968626"/>
          </a:xfrm>
        </p:spPr>
        <p:txBody>
          <a:bodyPr/>
          <a:lstStyle/>
          <a:p>
            <a:r>
              <a:rPr lang="en-US" dirty="0" smtClean="0"/>
              <a:t>Introductory Material</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5</a:t>
            </a:fld>
            <a:endParaRPr lang="uk-UA"/>
          </a:p>
        </p:txBody>
      </p:sp>
    </p:spTree>
    <p:extLst>
      <p:ext uri="{BB962C8B-B14F-4D97-AF65-F5344CB8AC3E}">
        <p14:creationId xmlns:p14="http://schemas.microsoft.com/office/powerpoint/2010/main" val="1122273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SGPS Primary Operational Use</a:t>
            </a:r>
            <a:endParaRPr lang="en-US" dirty="0"/>
          </a:p>
        </p:txBody>
      </p:sp>
      <p:sp>
        <p:nvSpPr>
          <p:cNvPr id="3" name="Text Placeholder 2"/>
          <p:cNvSpPr>
            <a:spLocks noGrp="1"/>
          </p:cNvSpPr>
          <p:nvPr>
            <p:ph type="body" idx="1"/>
          </p:nvPr>
        </p:nvSpPr>
        <p:spPr>
          <a:xfrm>
            <a:off x="457200" y="1219200"/>
            <a:ext cx="8229600" cy="4525962"/>
          </a:xfrm>
        </p:spPr>
        <p:txBody>
          <a:bodyPr/>
          <a:lstStyle/>
          <a:p>
            <a:pPr marL="25400" indent="0">
              <a:buNone/>
            </a:pPr>
            <a:r>
              <a:rPr lang="en-US" sz="2000" dirty="0" smtClean="0"/>
              <a:t>Data stream for NOAA-NWS SWPC Solar Proton Event Detection and Radiation Storm Alerts</a:t>
            </a:r>
            <a:endParaRPr lang="en-US" sz="20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6</a:t>
            </a:fld>
            <a:endParaRPr lang="uk-UA"/>
          </a:p>
        </p:txBody>
      </p:sp>
      <p:pic>
        <p:nvPicPr>
          <p:cNvPr id="5" name="Picture 4" descr="SWScalesFromPDF.tiff"/>
          <p:cNvPicPr>
            <a:picLocks noChangeAspect="1"/>
          </p:cNvPicPr>
          <p:nvPr/>
        </p:nvPicPr>
        <p:blipFill>
          <a:blip r:embed="rId2"/>
          <a:stretch>
            <a:fillRect/>
          </a:stretch>
        </p:blipFill>
        <p:spPr>
          <a:xfrm>
            <a:off x="457199" y="3733800"/>
            <a:ext cx="6206823" cy="288494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040" y="2241395"/>
            <a:ext cx="7270760" cy="1319957"/>
          </a:xfrm>
          <a:prstGeom prst="rect">
            <a:avLst/>
          </a:prstGeom>
        </p:spPr>
      </p:pic>
      <p:sp>
        <p:nvSpPr>
          <p:cNvPr id="8" name="TextBox 7"/>
          <p:cNvSpPr txBox="1"/>
          <p:nvPr/>
        </p:nvSpPr>
        <p:spPr>
          <a:xfrm>
            <a:off x="6685547" y="3733800"/>
            <a:ext cx="2249906" cy="2200602"/>
          </a:xfrm>
          <a:prstGeom prst="rect">
            <a:avLst/>
          </a:prstGeom>
          <a:noFill/>
        </p:spPr>
        <p:txBody>
          <a:bodyPr wrap="square" rtlCol="0">
            <a:spAutoFit/>
          </a:bodyPr>
          <a:lstStyle/>
          <a:p>
            <a:pPr marL="171450" indent="-171450">
              <a:spcAft>
                <a:spcPts val="600"/>
              </a:spcAft>
              <a:buClr>
                <a:schemeClr val="bg1"/>
              </a:buClr>
              <a:buFont typeface="Arial" charset="0"/>
              <a:buChar char="•"/>
            </a:pPr>
            <a:r>
              <a:rPr lang="en-US" sz="1200" smtClean="0">
                <a:solidFill>
                  <a:schemeClr val="bg1"/>
                </a:solidFill>
              </a:rPr>
              <a:t>The </a:t>
            </a:r>
            <a:r>
              <a:rPr lang="en-US" sz="1200">
                <a:solidFill>
                  <a:schemeClr val="bg1"/>
                </a:solidFill>
              </a:rPr>
              <a:t>NOAA Space Weather Scales communicate to the general public current and future space weather conditions and </a:t>
            </a:r>
            <a:r>
              <a:rPr lang="en-US" sz="1200" smtClean="0">
                <a:solidFill>
                  <a:schemeClr val="bg1"/>
                </a:solidFill>
              </a:rPr>
              <a:t>possible </a:t>
            </a:r>
            <a:r>
              <a:rPr lang="en-US" sz="1200">
                <a:solidFill>
                  <a:schemeClr val="bg1"/>
                </a:solidFill>
              </a:rPr>
              <a:t>effects on people and systems. </a:t>
            </a:r>
          </a:p>
          <a:p>
            <a:pPr marL="171450" indent="-171450">
              <a:spcAft>
                <a:spcPts val="600"/>
              </a:spcAft>
              <a:buClr>
                <a:schemeClr val="bg1"/>
              </a:buClr>
              <a:buFont typeface="Arial" charset="0"/>
              <a:buChar char="•"/>
            </a:pPr>
            <a:r>
              <a:rPr lang="en-US" sz="1200">
                <a:solidFill>
                  <a:schemeClr val="bg1"/>
                </a:solidFill>
              </a:rPr>
              <a:t>Numbered levels, analogous to hurricanes, tornadoes, and earthquakes that convey severity. </a:t>
            </a:r>
          </a:p>
        </p:txBody>
      </p:sp>
      <p:sp>
        <p:nvSpPr>
          <p:cNvPr id="9" name="TextBox 8"/>
          <p:cNvSpPr txBox="1"/>
          <p:nvPr/>
        </p:nvSpPr>
        <p:spPr>
          <a:xfrm>
            <a:off x="1524000" y="2071375"/>
            <a:ext cx="762000" cy="246221"/>
          </a:xfrm>
          <a:prstGeom prst="rect">
            <a:avLst/>
          </a:prstGeom>
          <a:solidFill>
            <a:schemeClr val="bg1"/>
          </a:solidFill>
          <a:ln w="3175">
            <a:solidFill>
              <a:schemeClr val="tx1"/>
            </a:solidFill>
          </a:ln>
        </p:spPr>
        <p:txBody>
          <a:bodyPr wrap="square" rtlCol="0">
            <a:spAutoFit/>
          </a:bodyPr>
          <a:lstStyle/>
          <a:p>
            <a:r>
              <a:rPr lang="en-US" sz="1000" b="1" smtClean="0"/>
              <a:t>Level 1b</a:t>
            </a:r>
            <a:endParaRPr lang="en-US" sz="1000" b="1"/>
          </a:p>
        </p:txBody>
      </p:sp>
      <p:sp>
        <p:nvSpPr>
          <p:cNvPr id="10" name="TextBox 9"/>
          <p:cNvSpPr txBox="1"/>
          <p:nvPr/>
        </p:nvSpPr>
        <p:spPr>
          <a:xfrm>
            <a:off x="2362200" y="2071375"/>
            <a:ext cx="762000" cy="246221"/>
          </a:xfrm>
          <a:prstGeom prst="rect">
            <a:avLst/>
          </a:prstGeom>
          <a:solidFill>
            <a:schemeClr val="bg1"/>
          </a:solidFill>
          <a:ln w="3175">
            <a:solidFill>
              <a:schemeClr val="tx1"/>
            </a:solidFill>
          </a:ln>
        </p:spPr>
        <p:txBody>
          <a:bodyPr wrap="square" rtlCol="0">
            <a:spAutoFit/>
          </a:bodyPr>
          <a:lstStyle/>
          <a:p>
            <a:r>
              <a:rPr lang="en-US" sz="1000" b="1" smtClean="0"/>
              <a:t>Level 2</a:t>
            </a:r>
            <a:endParaRPr lang="en-US" sz="1000" b="1"/>
          </a:p>
        </p:txBody>
      </p:sp>
      <p:sp>
        <p:nvSpPr>
          <p:cNvPr id="7" name="TextBox 6"/>
          <p:cNvSpPr txBox="1"/>
          <p:nvPr/>
        </p:nvSpPr>
        <p:spPr>
          <a:xfrm>
            <a:off x="1600200" y="3030379"/>
            <a:ext cx="524503" cy="246221"/>
          </a:xfrm>
          <a:prstGeom prst="rect">
            <a:avLst/>
          </a:prstGeom>
          <a:noFill/>
        </p:spPr>
        <p:txBody>
          <a:bodyPr wrap="none" rtlCol="0">
            <a:spAutoFit/>
          </a:bodyPr>
          <a:lstStyle/>
          <a:p>
            <a:r>
              <a:rPr lang="en-US" sz="1000" smtClean="0"/>
              <a:t>1 sec.</a:t>
            </a:r>
            <a:endParaRPr lang="en-US" sz="1000"/>
          </a:p>
        </p:txBody>
      </p:sp>
    </p:spTree>
    <p:extLst>
      <p:ext uri="{BB962C8B-B14F-4D97-AF65-F5344CB8AC3E}">
        <p14:creationId xmlns:p14="http://schemas.microsoft.com/office/powerpoint/2010/main" val="1981413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461963" marR="0" lvl="0" indent="-461963" algn="l" rtl="0">
              <a:spcBef>
                <a:spcPts val="0"/>
              </a:spcBef>
              <a:spcAft>
                <a:spcPts val="0"/>
              </a:spcAft>
              <a:buNone/>
            </a:pPr>
            <a:r>
              <a:rPr lang="en-US" sz="4000" b="1" i="0" u="none" strike="noStrike" cap="none" dirty="0">
                <a:solidFill>
                  <a:schemeClr val="lt1"/>
                </a:solidFill>
                <a:latin typeface="Calibri"/>
                <a:ea typeface="Calibri"/>
                <a:cs typeface="Calibri"/>
                <a:sym typeface="Calibri"/>
              </a:rPr>
              <a:t>REVIEW OF BETA </a:t>
            </a:r>
            <a:r>
              <a:rPr lang="en-US" sz="4000" b="1" i="0" u="none" strike="noStrike" cap="none" dirty="0" smtClean="0">
                <a:solidFill>
                  <a:schemeClr val="lt1"/>
                </a:solidFill>
                <a:latin typeface="Calibri"/>
                <a:ea typeface="Calibri"/>
                <a:cs typeface="Calibri"/>
                <a:sym typeface="Calibri"/>
              </a:rPr>
              <a:t>MATURITY</a:t>
            </a:r>
            <a:br>
              <a:rPr lang="en-US" sz="4000" b="1" i="0" u="none" strike="noStrike" cap="none" dirty="0" smtClean="0">
                <a:solidFill>
                  <a:schemeClr val="lt1"/>
                </a:solidFill>
                <a:latin typeface="Calibri"/>
                <a:ea typeface="Calibri"/>
                <a:cs typeface="Calibri"/>
                <a:sym typeface="Calibri"/>
              </a:rPr>
            </a:br>
            <a:r>
              <a:rPr lang="en-US" sz="3200" dirty="0" smtClean="0"/>
              <a:t>(SEISS Beta PS-PVR, Feb. 2017)</a:t>
            </a:r>
            <a:r>
              <a:rPr lang="en-US" sz="3200" b="1" i="0" u="none" strike="noStrike" cap="none" dirty="0" smtClean="0">
                <a:solidFill>
                  <a:schemeClr val="lt1"/>
                </a:solidFill>
                <a:sym typeface="Calibri"/>
              </a:rPr>
              <a:t> </a:t>
            </a:r>
            <a:endParaRPr sz="3200" dirty="0"/>
          </a:p>
        </p:txBody>
      </p:sp>
      <p:sp>
        <p:nvSpPr>
          <p:cNvPr id="101" name="Shape 10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a:solidFill>
                  <a:srgbClr val="888888"/>
                </a:solidFill>
                <a:latin typeface="Calibri"/>
                <a:ea typeface="Calibri"/>
                <a:cs typeface="Calibri"/>
                <a:sym typeface="Calibri"/>
              </a:rPr>
              <a:t>GOES-16 </a:t>
            </a:r>
            <a:r>
              <a:rPr lang="en-US" dirty="0" smtClean="0"/>
              <a:t>SGPS</a:t>
            </a:r>
            <a:r>
              <a:rPr lang="en-US" sz="2000" b="0" i="0" u="none" strike="noStrike" cap="none" dirty="0" smtClean="0">
                <a:solidFill>
                  <a:srgbClr val="888888"/>
                </a:solidFill>
                <a:latin typeface="Calibri"/>
                <a:ea typeface="Calibri"/>
                <a:cs typeface="Calibri"/>
                <a:sym typeface="Calibri"/>
              </a:rPr>
              <a:t> </a:t>
            </a:r>
            <a:r>
              <a:rPr lang="en-US" sz="2000" b="0" i="0" u="none" strike="noStrike" cap="none" dirty="0">
                <a:solidFill>
                  <a:srgbClr val="888888"/>
                </a:solidFill>
                <a:latin typeface="Calibri"/>
                <a:ea typeface="Calibri"/>
                <a:cs typeface="Calibri"/>
                <a:sym typeface="Calibri"/>
              </a:rPr>
              <a:t>L1b Product Provisional PS-PVR</a:t>
            </a:r>
            <a:endParaRPr dirty="0"/>
          </a:p>
        </p:txBody>
      </p:sp>
      <p:sp>
        <p:nvSpPr>
          <p:cNvPr id="102" name="Shape 10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7</a:t>
            </a:fld>
            <a:endParaRPr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67907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152"/>
            <a:ext cx="8229600" cy="1037024"/>
          </a:xfrm>
        </p:spPr>
        <p:txBody>
          <a:bodyPr/>
          <a:lstStyle/>
          <a:p>
            <a:r>
              <a:rPr lang="en-US" dirty="0" smtClean="0"/>
              <a:t>PRE-BETA SGPS PLTs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9545476"/>
              </p:ext>
            </p:extLst>
          </p:nvPr>
        </p:nvGraphicFramePr>
        <p:xfrm>
          <a:off x="304800" y="1082040"/>
          <a:ext cx="8497527" cy="2651760"/>
        </p:xfrm>
        <a:graphic>
          <a:graphicData uri="http://schemas.openxmlformats.org/drawingml/2006/table">
            <a:tbl>
              <a:tblPr firstRow="1" bandRow="1">
                <a:tableStyleId>{5940675A-B579-460E-94D1-54222C63F5DA}</a:tableStyleId>
              </a:tblPr>
              <a:tblGrid>
                <a:gridCol w="897422"/>
                <a:gridCol w="1705020"/>
                <a:gridCol w="938085"/>
                <a:gridCol w="1040553"/>
                <a:gridCol w="2815214"/>
                <a:gridCol w="1101233"/>
              </a:tblGrid>
              <a:tr h="430924">
                <a:tc>
                  <a:txBody>
                    <a:bodyPr/>
                    <a:lstStyle/>
                    <a:p>
                      <a:pPr algn="ctr"/>
                      <a:r>
                        <a:rPr lang="en-US" sz="1200" b="1" i="0" smtClean="0">
                          <a:latin typeface="Calibri" charset="0"/>
                          <a:ea typeface="Calibri" charset="0"/>
                          <a:cs typeface="Calibri" charset="0"/>
                        </a:rPr>
                        <a:t>PLT ID</a:t>
                      </a:r>
                      <a:endParaRPr lang="en-US" sz="1200" b="1" i="0">
                        <a:latin typeface="Calibri" charset="0"/>
                        <a:ea typeface="Calibri" charset="0"/>
                        <a:cs typeface="Calibri" charset="0"/>
                      </a:endParaRPr>
                    </a:p>
                  </a:txBody>
                  <a:tcPr anchor="ctr">
                    <a:solidFill>
                      <a:schemeClr val="bg1">
                        <a:lumMod val="75000"/>
                      </a:schemeClr>
                    </a:solidFill>
                  </a:tcPr>
                </a:tc>
                <a:tc>
                  <a:txBody>
                    <a:bodyPr/>
                    <a:lstStyle/>
                    <a:p>
                      <a:pPr algn="ctr"/>
                      <a:r>
                        <a:rPr lang="en-US" sz="1200" b="1" i="0" smtClean="0">
                          <a:latin typeface="Calibri" charset="0"/>
                          <a:ea typeface="Calibri" charset="0"/>
                          <a:cs typeface="Calibri" charset="0"/>
                        </a:rPr>
                        <a:t>Descriptive Title</a:t>
                      </a:r>
                      <a:endParaRPr lang="en-US" sz="1200" b="1" i="0">
                        <a:latin typeface="Calibri" charset="0"/>
                        <a:ea typeface="Calibri" charset="0"/>
                        <a:cs typeface="Calibri" charset="0"/>
                      </a:endParaRPr>
                    </a:p>
                  </a:txBody>
                  <a:tcPr anchor="ctr">
                    <a:solidFill>
                      <a:schemeClr val="bg1">
                        <a:lumMod val="75000"/>
                      </a:schemeClr>
                    </a:solidFill>
                  </a:tcPr>
                </a:tc>
                <a:tc>
                  <a:txBody>
                    <a:bodyPr/>
                    <a:lstStyle/>
                    <a:p>
                      <a:pPr algn="ctr"/>
                      <a:r>
                        <a:rPr lang="en-US" sz="1200" b="1" i="0" smtClean="0">
                          <a:latin typeface="Calibri" charset="0"/>
                          <a:ea typeface="Calibri" charset="0"/>
                          <a:cs typeface="Calibri" charset="0"/>
                        </a:rPr>
                        <a:t>% Complete</a:t>
                      </a:r>
                      <a:endParaRPr lang="en-US" sz="1200" b="1" i="0">
                        <a:latin typeface="Calibri" charset="0"/>
                        <a:ea typeface="Calibri" charset="0"/>
                        <a:cs typeface="Calibri" charset="0"/>
                      </a:endParaRPr>
                    </a:p>
                  </a:txBody>
                  <a:tcPr anchor="ctr">
                    <a:solidFill>
                      <a:schemeClr val="bg1">
                        <a:lumMod val="75000"/>
                      </a:schemeClr>
                    </a:solidFill>
                  </a:tcPr>
                </a:tc>
                <a:tc>
                  <a:txBody>
                    <a:bodyPr/>
                    <a:lstStyle/>
                    <a:p>
                      <a:pPr algn="ctr"/>
                      <a:r>
                        <a:rPr lang="en-US" sz="1200" b="1" i="0" smtClean="0">
                          <a:latin typeface="Calibri" charset="0"/>
                          <a:ea typeface="Calibri" charset="0"/>
                          <a:cs typeface="Calibri" charset="0"/>
                        </a:rPr>
                        <a:t>Results</a:t>
                      </a:r>
                      <a:endParaRPr lang="en-US" sz="1200" b="1" i="0">
                        <a:latin typeface="Calibri" charset="0"/>
                        <a:ea typeface="Calibri" charset="0"/>
                        <a:cs typeface="Calibri" charset="0"/>
                      </a:endParaRPr>
                    </a:p>
                  </a:txBody>
                  <a:tcPr anchor="ctr">
                    <a:solidFill>
                      <a:schemeClr val="bg1">
                        <a:lumMod val="75000"/>
                      </a:schemeClr>
                    </a:solidFill>
                  </a:tcPr>
                </a:tc>
                <a:tc>
                  <a:txBody>
                    <a:bodyPr/>
                    <a:lstStyle/>
                    <a:p>
                      <a:pPr algn="ctr"/>
                      <a:r>
                        <a:rPr lang="en-US" sz="1200" b="1" i="0" smtClean="0">
                          <a:latin typeface="Calibri" charset="0"/>
                          <a:ea typeface="Calibri" charset="0"/>
                          <a:cs typeface="Calibri" charset="0"/>
                        </a:rPr>
                        <a:t>Delivered</a:t>
                      </a:r>
                      <a:r>
                        <a:rPr lang="en-US" sz="1200" b="1" i="0" baseline="0" smtClean="0">
                          <a:latin typeface="Calibri" charset="0"/>
                          <a:ea typeface="Calibri" charset="0"/>
                          <a:cs typeface="Calibri" charset="0"/>
                        </a:rPr>
                        <a:t> Vendor Report</a:t>
                      </a:r>
                      <a:endParaRPr lang="en-US" sz="1200" b="1" i="0">
                        <a:latin typeface="Calibri" charset="0"/>
                        <a:ea typeface="Calibri" charset="0"/>
                        <a:cs typeface="Calibri" charset="0"/>
                      </a:endParaRPr>
                    </a:p>
                  </a:txBody>
                  <a:tcPr anchor="ctr">
                    <a:solidFill>
                      <a:schemeClr val="bg1">
                        <a:lumMod val="75000"/>
                      </a:schemeClr>
                    </a:solidFill>
                  </a:tcPr>
                </a:tc>
                <a:tc>
                  <a:txBody>
                    <a:bodyPr/>
                    <a:lstStyle/>
                    <a:p>
                      <a:pPr algn="ctr"/>
                      <a:r>
                        <a:rPr lang="en-US" sz="1200" b="1" i="0" smtClean="0">
                          <a:latin typeface="Calibri" charset="0"/>
                          <a:ea typeface="Calibri" charset="0"/>
                          <a:cs typeface="Calibri" charset="0"/>
                        </a:rPr>
                        <a:t>CWG POC</a:t>
                      </a:r>
                      <a:endParaRPr lang="en-US" sz="1200" b="1" i="0">
                        <a:latin typeface="Calibri" charset="0"/>
                        <a:ea typeface="Calibri" charset="0"/>
                        <a:cs typeface="Calibri" charset="0"/>
                      </a:endParaRPr>
                    </a:p>
                  </a:txBody>
                  <a:tcPr anchor="ctr">
                    <a:solidFill>
                      <a:schemeClr val="bg1">
                        <a:lumMod val="75000"/>
                      </a:schemeClr>
                    </a:solidFill>
                  </a:tcPr>
                </a:tc>
              </a:tr>
              <a:tr h="430924">
                <a:tc>
                  <a:txBody>
                    <a:bodyPr/>
                    <a:lstStyle/>
                    <a:p>
                      <a:pPr algn="ctr"/>
                      <a:r>
                        <a:rPr lang="en-US" sz="1200" smtClean="0">
                          <a:latin typeface="Calibri" charset="0"/>
                          <a:ea typeface="Calibri" charset="0"/>
                          <a:cs typeface="Calibri" charset="0"/>
                        </a:rPr>
                        <a:t>G16-C-PLT-SEI-006</a:t>
                      </a:r>
                      <a:endParaRPr lang="en-US" sz="1200">
                        <a:latin typeface="Calibri" charset="0"/>
                        <a:ea typeface="Calibri" charset="0"/>
                        <a:cs typeface="Calibri" charset="0"/>
                      </a:endParaRPr>
                    </a:p>
                  </a:txBody>
                  <a:tcPr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smtClean="0">
                          <a:latin typeface="Calibri" charset="0"/>
                          <a:ea typeface="Calibri" charset="0"/>
                          <a:cs typeface="Calibri" charset="0"/>
                        </a:rPr>
                        <a:t>SGPS+X Initial IFC Execution</a:t>
                      </a:r>
                    </a:p>
                  </a:txBody>
                  <a:tcPr anchor="c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smtClean="0">
                          <a:solidFill>
                            <a:schemeClr val="tx1"/>
                          </a:solidFill>
                          <a:latin typeface="Calibri" charset="0"/>
                          <a:ea typeface="Calibri" charset="0"/>
                          <a:cs typeface="Calibri" charset="0"/>
                        </a:rPr>
                        <a:t>100</a:t>
                      </a:r>
                    </a:p>
                  </a:txBody>
                  <a:tcPr anchor="c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smtClean="0">
                          <a:solidFill>
                            <a:schemeClr val="bg1"/>
                          </a:solidFill>
                          <a:latin typeface="Calibri" charset="0"/>
                          <a:ea typeface="Calibri" charset="0"/>
                          <a:cs typeface="Calibri" charset="0"/>
                        </a:rPr>
                        <a:t>Passed</a:t>
                      </a:r>
                    </a:p>
                  </a:txBody>
                  <a:tcPr anchor="ctr">
                    <a:solidFill>
                      <a:srgbClr val="00B050"/>
                    </a:solidFill>
                  </a:tcPr>
                </a:tc>
                <a:tc>
                  <a:txBody>
                    <a:bodyPr/>
                    <a:lstStyle/>
                    <a:p>
                      <a:pPr algn="ctr"/>
                      <a:r>
                        <a:rPr lang="en-US" sz="1200" smtClean="0">
                          <a:solidFill>
                            <a:schemeClr val="tx1"/>
                          </a:solidFill>
                          <a:latin typeface="Calibri" charset="0"/>
                          <a:ea typeface="Calibri" charset="0"/>
                          <a:cs typeface="Calibri" charset="0"/>
                        </a:rPr>
                        <a:t>SEISS-TR-Y121-5</a:t>
                      </a:r>
                    </a:p>
                    <a:p>
                      <a:pPr algn="ctr"/>
                      <a:r>
                        <a:rPr lang="en-US" sz="1200" smtClean="0">
                          <a:solidFill>
                            <a:schemeClr val="tx1"/>
                          </a:solidFill>
                          <a:latin typeface="Calibri" charset="0"/>
                          <a:ea typeface="Calibri" charset="0"/>
                          <a:cs typeface="Calibri" charset="0"/>
                        </a:rPr>
                        <a:t>_SGPS+X_IFC_PRELIMINARY, </a:t>
                      </a:r>
                      <a:endParaRPr lang="en-US" sz="1200">
                        <a:solidFill>
                          <a:schemeClr val="tx1"/>
                        </a:solidFill>
                        <a:latin typeface="Calibri" charset="0"/>
                        <a:ea typeface="Calibri" charset="0"/>
                        <a:cs typeface="Calibri" charset="0"/>
                      </a:endParaRPr>
                    </a:p>
                  </a:txBody>
                  <a:tcPr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smtClean="0">
                          <a:latin typeface="Calibri" charset="0"/>
                          <a:ea typeface="Calibri" charset="0"/>
                          <a:cs typeface="Calibri" charset="0"/>
                        </a:rPr>
                        <a:t>Rodriguez</a:t>
                      </a:r>
                    </a:p>
                  </a:txBody>
                  <a:tcPr anchor="ctr">
                    <a:solidFill>
                      <a:schemeClr val="bg1"/>
                    </a:solidFill>
                  </a:tcPr>
                </a:tc>
              </a:tr>
              <a:tr h="77566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smtClean="0">
                          <a:latin typeface="Calibri" charset="0"/>
                          <a:ea typeface="Calibri" charset="0"/>
                          <a:cs typeface="Calibri" charset="0"/>
                        </a:rPr>
                        <a:t>G16-C-PLT-SEI-006</a:t>
                      </a:r>
                    </a:p>
                  </a:txBody>
                  <a:tcPr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smtClean="0">
                          <a:latin typeface="Calibri" charset="0"/>
                          <a:ea typeface="Calibri" charset="0"/>
                          <a:cs typeface="Calibri" charset="0"/>
                        </a:rPr>
                        <a:t>SGPS-X Initial IFC Execution</a:t>
                      </a:r>
                    </a:p>
                  </a:txBody>
                  <a:tcPr anchor="c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smtClean="0">
                          <a:solidFill>
                            <a:schemeClr val="tx1"/>
                          </a:solidFill>
                          <a:latin typeface="Calibri" charset="0"/>
                          <a:ea typeface="Calibri" charset="0"/>
                          <a:cs typeface="Calibri" charset="0"/>
                        </a:rPr>
                        <a:t>100</a:t>
                      </a:r>
                    </a:p>
                  </a:txBody>
                  <a:tcPr anchor="c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smtClean="0">
                          <a:solidFill>
                            <a:schemeClr val="tx1"/>
                          </a:solidFill>
                          <a:latin typeface="Calibri" charset="0"/>
                          <a:ea typeface="Calibri" charset="0"/>
                          <a:cs typeface="Calibri" charset="0"/>
                        </a:rPr>
                        <a:t>13 thresholds missed or need further analysis</a:t>
                      </a:r>
                    </a:p>
                  </a:txBody>
                  <a:tcPr anchor="ctr">
                    <a:solidFill>
                      <a:srgbClr val="FFFF00"/>
                    </a:solidFill>
                  </a:tcPr>
                </a:tc>
                <a:tc>
                  <a:txBody>
                    <a:bodyPr/>
                    <a:lstStyle/>
                    <a:p>
                      <a:pPr algn="ctr"/>
                      <a:r>
                        <a:rPr lang="en-US" sz="1200" smtClean="0">
                          <a:solidFill>
                            <a:schemeClr val="tx1"/>
                          </a:solidFill>
                          <a:latin typeface="Calibri" charset="0"/>
                          <a:ea typeface="Calibri" charset="0"/>
                          <a:cs typeface="Calibri" charset="0"/>
                        </a:rPr>
                        <a:t>SEISS-TR-Y121-6_SGPS-X_IFC_PRELIMINARY</a:t>
                      </a:r>
                      <a:endParaRPr lang="en-US" sz="1200">
                        <a:solidFill>
                          <a:schemeClr val="tx1"/>
                        </a:solidFill>
                        <a:latin typeface="Calibri" charset="0"/>
                        <a:ea typeface="Calibri" charset="0"/>
                        <a:cs typeface="Calibri" charset="0"/>
                      </a:endParaRPr>
                    </a:p>
                  </a:txBody>
                  <a:tcPr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smtClean="0">
                          <a:latin typeface="Calibri" charset="0"/>
                          <a:ea typeface="Calibri" charset="0"/>
                          <a:cs typeface="Calibri" charset="0"/>
                        </a:rPr>
                        <a:t>Rodriguez</a:t>
                      </a:r>
                    </a:p>
                  </a:txBody>
                  <a:tcPr anchor="ctr">
                    <a:solidFill>
                      <a:schemeClr val="bg1"/>
                    </a:solidFill>
                  </a:tcPr>
                </a:tc>
              </a:tr>
              <a:tr h="430924">
                <a:tc>
                  <a:txBody>
                    <a:bodyPr/>
                    <a:lstStyle/>
                    <a:p>
                      <a:pPr algn="ctr"/>
                      <a:r>
                        <a:rPr lang="en-US" sz="1200" smtClean="0">
                          <a:latin typeface="Calibri" charset="0"/>
                          <a:ea typeface="Calibri" charset="0"/>
                          <a:cs typeface="Calibri" charset="0"/>
                        </a:rPr>
                        <a:t>G16-C-PLT-SEI-007</a:t>
                      </a:r>
                      <a:endParaRPr lang="en-US" sz="1200">
                        <a:latin typeface="Calibri" charset="0"/>
                        <a:ea typeface="Calibri" charset="0"/>
                        <a:cs typeface="Calibri" charset="0"/>
                      </a:endParaRPr>
                    </a:p>
                  </a:txBody>
                  <a:tcPr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smtClean="0">
                          <a:latin typeface="Calibri" charset="0"/>
                          <a:ea typeface="Calibri" charset="0"/>
                          <a:cs typeface="Calibri" charset="0"/>
                        </a:rPr>
                        <a:t>Cross-Calibration of SGPS +X and</a:t>
                      </a:r>
                      <a:r>
                        <a:rPr lang="en-US" sz="1200" baseline="0" smtClean="0">
                          <a:latin typeface="Calibri" charset="0"/>
                          <a:ea typeface="Calibri" charset="0"/>
                          <a:cs typeface="Calibri" charset="0"/>
                        </a:rPr>
                        <a:t> </a:t>
                      </a:r>
                      <a:r>
                        <a:rPr lang="en-US" sz="1200" smtClean="0">
                          <a:latin typeface="Calibri" charset="0"/>
                          <a:ea typeface="Calibri" charset="0"/>
                          <a:cs typeface="Calibri" charset="0"/>
                        </a:rPr>
                        <a:t>-X</a:t>
                      </a:r>
                    </a:p>
                  </a:txBody>
                  <a:tcPr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smtClean="0">
                          <a:solidFill>
                            <a:schemeClr val="tx1"/>
                          </a:solidFill>
                          <a:latin typeface="Calibri" charset="0"/>
                          <a:ea typeface="Calibri" charset="0"/>
                          <a:cs typeface="Calibri" charset="0"/>
                        </a:rPr>
                        <a:t>100</a:t>
                      </a:r>
                    </a:p>
                  </a:txBody>
                  <a:tcPr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smtClean="0">
                          <a:solidFill>
                            <a:schemeClr val="tx1"/>
                          </a:solidFill>
                          <a:latin typeface="Calibri" charset="0"/>
                          <a:ea typeface="Calibri" charset="0"/>
                          <a:cs typeface="Calibri" charset="0"/>
                        </a:rPr>
                        <a:t>Steps in –X P9-P11</a:t>
                      </a:r>
                    </a:p>
                  </a:txBody>
                  <a:tcPr anchor="ctr">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smtClean="0">
                          <a:solidFill>
                            <a:schemeClr val="tx1"/>
                          </a:solidFill>
                          <a:latin typeface="Calibri" charset="0"/>
                          <a:ea typeface="Calibri" charset="0"/>
                          <a:cs typeface="Calibri" charset="0"/>
                        </a:rPr>
                        <a:t>SEISS-TR-Y121-10</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smtClean="0">
                          <a:solidFill>
                            <a:schemeClr val="tx1"/>
                          </a:solidFill>
                          <a:latin typeface="Calibri" charset="0"/>
                          <a:ea typeface="Calibri" charset="0"/>
                          <a:cs typeface="Calibri" charset="0"/>
                        </a:rPr>
                        <a:t>_SGPS_CrossCal_PRELIMINARY</a:t>
                      </a:r>
                    </a:p>
                  </a:txBody>
                  <a:tcPr anchor="ctr">
                    <a:solidFill>
                      <a:schemeClr val="bg1"/>
                    </a:solidFill>
                  </a:tcPr>
                </a:tc>
                <a:tc>
                  <a:txBody>
                    <a:bodyPr/>
                    <a:lstStyle/>
                    <a:p>
                      <a:pPr algn="ctr"/>
                      <a:r>
                        <a:rPr lang="en-US" sz="1200" smtClean="0">
                          <a:latin typeface="Calibri" charset="0"/>
                          <a:ea typeface="Calibri" charset="0"/>
                          <a:cs typeface="Calibri" charset="0"/>
                        </a:rPr>
                        <a:t>Kress</a:t>
                      </a:r>
                      <a:endParaRPr lang="en-US" sz="1200">
                        <a:latin typeface="Calibri" charset="0"/>
                        <a:ea typeface="Calibri" charset="0"/>
                        <a:cs typeface="Calibri" charset="0"/>
                      </a:endParaRPr>
                    </a:p>
                  </a:txBody>
                  <a:tcPr anchor="ctr">
                    <a:solidFill>
                      <a:schemeClr val="bg1"/>
                    </a:solidFill>
                  </a:tcPr>
                </a:tc>
              </a:tr>
              <a:tr h="430924">
                <a:tc>
                  <a:txBody>
                    <a:bodyPr/>
                    <a:lstStyle/>
                    <a:p>
                      <a:pPr algn="ctr"/>
                      <a:r>
                        <a:rPr lang="en-US" sz="1200" smtClean="0">
                          <a:latin typeface="Calibri" charset="0"/>
                          <a:ea typeface="Calibri" charset="0"/>
                          <a:cs typeface="Calibri" charset="0"/>
                        </a:rPr>
                        <a:t>G16-C-PLT-SEI-008</a:t>
                      </a:r>
                      <a:endParaRPr lang="en-US" sz="1200">
                        <a:latin typeface="Calibri" charset="0"/>
                        <a:ea typeface="Calibri" charset="0"/>
                        <a:cs typeface="Calibri" charset="0"/>
                      </a:endParaRPr>
                    </a:p>
                  </a:txBody>
                  <a:tcPr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smtClean="0">
                          <a:latin typeface="Calibri" charset="0"/>
                          <a:ea typeface="Calibri" charset="0"/>
                          <a:cs typeface="Calibri" charset="0"/>
                        </a:rPr>
                        <a:t>SGPS D3-D1 Logic Circuit Test</a:t>
                      </a:r>
                    </a:p>
                  </a:txBody>
                  <a:tcPr anchor="ctr">
                    <a:solidFill>
                      <a:schemeClr val="bg1"/>
                    </a:solidFill>
                  </a:tcPr>
                </a:tc>
                <a:tc>
                  <a:txBody>
                    <a:bodyPr/>
                    <a:lstStyle/>
                    <a:p>
                      <a:pPr algn="ctr"/>
                      <a:r>
                        <a:rPr lang="en-US" sz="1200" b="0" dirty="0" smtClean="0">
                          <a:solidFill>
                            <a:schemeClr val="tx1"/>
                          </a:solidFill>
                          <a:latin typeface="Calibri" charset="0"/>
                          <a:ea typeface="Calibri" charset="0"/>
                          <a:cs typeface="Calibri" charset="0"/>
                        </a:rPr>
                        <a:t>100</a:t>
                      </a:r>
                      <a:endParaRPr lang="en-US" sz="1200" b="0" dirty="0">
                        <a:solidFill>
                          <a:schemeClr val="tx1"/>
                        </a:solidFill>
                        <a:latin typeface="Calibri" charset="0"/>
                        <a:ea typeface="Calibri" charset="0"/>
                        <a:cs typeface="Calibri" charset="0"/>
                      </a:endParaRPr>
                    </a:p>
                  </a:txBody>
                  <a:tcPr anchor="c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smtClean="0">
                          <a:solidFill>
                            <a:schemeClr val="bg1"/>
                          </a:solidFill>
                          <a:latin typeface="Calibri" charset="0"/>
                          <a:ea typeface="Calibri" charset="0"/>
                          <a:cs typeface="Calibri" charset="0"/>
                        </a:rPr>
                        <a:t>Passed</a:t>
                      </a:r>
                    </a:p>
                    <a:p>
                      <a:pPr algn="ctr"/>
                      <a:endParaRPr lang="en-US" sz="1200">
                        <a:solidFill>
                          <a:schemeClr val="tx1"/>
                        </a:solidFill>
                        <a:latin typeface="Calibri" charset="0"/>
                        <a:ea typeface="Calibri" charset="0"/>
                        <a:cs typeface="Calibri" charset="0"/>
                      </a:endParaRPr>
                    </a:p>
                  </a:txBody>
                  <a:tcPr anchor="ctr">
                    <a:solidFill>
                      <a:srgbClr val="00B050"/>
                    </a:solidFill>
                  </a:tcPr>
                </a:tc>
                <a:tc>
                  <a:txBody>
                    <a:bodyPr/>
                    <a:lstStyle/>
                    <a:p>
                      <a:pPr algn="ctr"/>
                      <a:r>
                        <a:rPr lang="en-US" sz="1200" smtClean="0">
                          <a:solidFill>
                            <a:schemeClr val="tx1"/>
                          </a:solidFill>
                          <a:latin typeface="Calibri" charset="0"/>
                          <a:ea typeface="Calibri" charset="0"/>
                          <a:cs typeface="Calibri" charset="0"/>
                        </a:rPr>
                        <a:t>SEISS-TR-Y121-8_SGPSD3D1_PRELIMINARY</a:t>
                      </a:r>
                      <a:endParaRPr lang="en-US" sz="1200">
                        <a:solidFill>
                          <a:schemeClr val="tx1"/>
                        </a:solidFill>
                        <a:latin typeface="Calibri" charset="0"/>
                        <a:ea typeface="Calibri" charset="0"/>
                        <a:cs typeface="Calibri" charset="0"/>
                      </a:endParaRPr>
                    </a:p>
                  </a:txBody>
                  <a:tcPr anchor="ctr">
                    <a:solidFill>
                      <a:schemeClr val="bg1"/>
                    </a:solidFill>
                  </a:tcPr>
                </a:tc>
                <a:tc>
                  <a:txBody>
                    <a:bodyPr/>
                    <a:lstStyle/>
                    <a:p>
                      <a:pPr algn="ctr"/>
                      <a:r>
                        <a:rPr lang="en-US" sz="1200" dirty="0" err="1" smtClean="0">
                          <a:latin typeface="Calibri" charset="0"/>
                          <a:ea typeface="Calibri" charset="0"/>
                          <a:cs typeface="Calibri" charset="0"/>
                        </a:rPr>
                        <a:t>Boudouridis</a:t>
                      </a:r>
                      <a:endParaRPr lang="en-US" sz="1200" dirty="0">
                        <a:latin typeface="Calibri" charset="0"/>
                        <a:ea typeface="Calibri" charset="0"/>
                        <a:cs typeface="Calibri" charset="0"/>
                      </a:endParaRPr>
                    </a:p>
                  </a:txBody>
                  <a:tcPr anchor="ctr">
                    <a:solidFill>
                      <a:schemeClr val="bg1"/>
                    </a:solidFill>
                  </a:tcPr>
                </a:tc>
              </a:tr>
            </a:tbl>
          </a:graphicData>
        </a:graphic>
      </p:graphicFrame>
      <p:sp>
        <p:nvSpPr>
          <p:cNvPr id="5" name="Slide Number Placeholder 4"/>
          <p:cNvSpPr>
            <a:spLocks noGrp="1"/>
          </p:cNvSpPr>
          <p:nvPr>
            <p:ph type="sldNum" sz="quarter" idx="12"/>
          </p:nvPr>
        </p:nvSpPr>
        <p:spPr/>
        <p:txBody>
          <a:bodyPr/>
          <a:lstStyle/>
          <a:p>
            <a:fld id="{615ADB79-25D6-47C0-AB51-22A13A0BBB50}" type="slidenum">
              <a:rPr lang="en-US" altLang="en-US" smtClean="0"/>
              <a:pPr/>
              <a:t>8</a:t>
            </a:fld>
            <a:endParaRPr lang="en-US" altLang="en-US"/>
          </a:p>
        </p:txBody>
      </p:sp>
      <p:graphicFrame>
        <p:nvGraphicFramePr>
          <p:cNvPr id="6" name="Table 5"/>
          <p:cNvGraphicFramePr>
            <a:graphicFrameLocks noGrp="1"/>
          </p:cNvGraphicFramePr>
          <p:nvPr>
            <p:extLst>
              <p:ext uri="{D42A27DB-BD31-4B8C-83A1-F6EECF244321}">
                <p14:modId xmlns:p14="http://schemas.microsoft.com/office/powerpoint/2010/main" val="904910266"/>
              </p:ext>
            </p:extLst>
          </p:nvPr>
        </p:nvGraphicFramePr>
        <p:xfrm>
          <a:off x="326505" y="4356396"/>
          <a:ext cx="8187842" cy="1663404"/>
        </p:xfrm>
        <a:graphic>
          <a:graphicData uri="http://schemas.openxmlformats.org/drawingml/2006/table">
            <a:tbl>
              <a:tblPr>
                <a:tableStyleId>{5C22544A-7EE6-4342-B048-85BDC9FD1C3A}</a:tableStyleId>
              </a:tblPr>
              <a:tblGrid>
                <a:gridCol w="1177442"/>
                <a:gridCol w="3266025"/>
                <a:gridCol w="696375"/>
                <a:gridCol w="3048000"/>
              </a:tblGrid>
              <a:tr h="126698">
                <a:tc>
                  <a:txBody>
                    <a:bodyPr/>
                    <a:lstStyle/>
                    <a:p>
                      <a:pPr algn="ctr" fontAlgn="ctr"/>
                      <a:r>
                        <a:rPr lang="en-US" sz="1200" b="1" u="none" strike="noStrike">
                          <a:solidFill>
                            <a:schemeClr val="bg1"/>
                          </a:solidFill>
                          <a:effectLst/>
                          <a:latin typeface="Calibri" charset="0"/>
                          <a:ea typeface="Calibri" charset="0"/>
                          <a:cs typeface="Calibri" charset="0"/>
                        </a:rPr>
                        <a:t>Title</a:t>
                      </a:r>
                      <a:endParaRPr lang="en-US" sz="1200" b="1" i="0" u="none" strike="noStrike">
                        <a:solidFill>
                          <a:schemeClr val="bg1"/>
                        </a:solidFill>
                        <a:effectLst/>
                        <a:latin typeface="Calibri" charset="0"/>
                        <a:ea typeface="Calibri" charset="0"/>
                        <a:cs typeface="Calibri" charset="0"/>
                      </a:endParaRPr>
                    </a:p>
                  </a:txBody>
                  <a:tcPr marL="5828" marR="5828" marT="5828" marB="0" anchor="ctr">
                    <a:solidFill>
                      <a:schemeClr val="accent2"/>
                    </a:solidFill>
                  </a:tcPr>
                </a:tc>
                <a:tc>
                  <a:txBody>
                    <a:bodyPr/>
                    <a:lstStyle/>
                    <a:p>
                      <a:pPr algn="ctr" fontAlgn="ctr"/>
                      <a:r>
                        <a:rPr lang="en-US" sz="1200" b="1" u="none" strike="noStrike">
                          <a:solidFill>
                            <a:schemeClr val="bg1"/>
                          </a:solidFill>
                          <a:effectLst/>
                          <a:latin typeface="Calibri" charset="0"/>
                          <a:ea typeface="Calibri" charset="0"/>
                          <a:cs typeface="Calibri" charset="0"/>
                        </a:rPr>
                        <a:t>Description</a:t>
                      </a:r>
                      <a:endParaRPr lang="en-US" sz="1200" b="1" i="0" u="none" strike="noStrike">
                        <a:solidFill>
                          <a:schemeClr val="bg1"/>
                        </a:solidFill>
                        <a:effectLst/>
                        <a:latin typeface="Calibri" charset="0"/>
                        <a:ea typeface="Calibri" charset="0"/>
                        <a:cs typeface="Calibri" charset="0"/>
                      </a:endParaRPr>
                    </a:p>
                  </a:txBody>
                  <a:tcPr marL="5828" marR="5828" marT="5828" marB="0" anchor="ctr">
                    <a:solidFill>
                      <a:schemeClr val="accent2"/>
                    </a:solidFill>
                  </a:tcPr>
                </a:tc>
                <a:tc>
                  <a:txBody>
                    <a:bodyPr/>
                    <a:lstStyle/>
                    <a:p>
                      <a:pPr algn="ctr" fontAlgn="ctr"/>
                      <a:r>
                        <a:rPr lang="en-US" sz="1200" b="1" u="none" strike="noStrike">
                          <a:solidFill>
                            <a:schemeClr val="bg1"/>
                          </a:solidFill>
                          <a:effectLst/>
                          <a:latin typeface="Calibri" charset="0"/>
                          <a:ea typeface="Calibri" charset="0"/>
                          <a:cs typeface="Calibri" charset="0"/>
                        </a:rPr>
                        <a:t>Status</a:t>
                      </a:r>
                      <a:endParaRPr lang="en-US" sz="1200" b="1" i="0" u="none" strike="noStrike">
                        <a:solidFill>
                          <a:schemeClr val="bg1"/>
                        </a:solidFill>
                        <a:effectLst/>
                        <a:latin typeface="Calibri" charset="0"/>
                        <a:ea typeface="Calibri" charset="0"/>
                        <a:cs typeface="Calibri" charset="0"/>
                      </a:endParaRPr>
                    </a:p>
                  </a:txBody>
                  <a:tcPr marL="5828" marR="5828" marT="5828" marB="0" anchor="ctr">
                    <a:solidFill>
                      <a:schemeClr val="accent2"/>
                    </a:solidFill>
                  </a:tcPr>
                </a:tc>
                <a:tc>
                  <a:txBody>
                    <a:bodyPr/>
                    <a:lstStyle/>
                    <a:p>
                      <a:pPr algn="ctr" fontAlgn="ctr"/>
                      <a:r>
                        <a:rPr lang="en-US" sz="1200" b="1" u="none" strike="noStrike" smtClean="0">
                          <a:solidFill>
                            <a:schemeClr val="bg1"/>
                          </a:solidFill>
                          <a:effectLst/>
                          <a:latin typeface="Calibri" charset="0"/>
                          <a:ea typeface="Calibri" charset="0"/>
                          <a:cs typeface="Calibri" charset="0"/>
                        </a:rPr>
                        <a:t>Mitigation</a:t>
                      </a:r>
                      <a:endParaRPr lang="en-US" sz="1200" b="1" i="0" u="none" strike="noStrike">
                        <a:solidFill>
                          <a:schemeClr val="bg1"/>
                        </a:solidFill>
                        <a:effectLst/>
                        <a:latin typeface="Calibri" charset="0"/>
                        <a:ea typeface="Calibri" charset="0"/>
                        <a:cs typeface="Calibri" charset="0"/>
                      </a:endParaRPr>
                    </a:p>
                  </a:txBody>
                  <a:tcPr marL="5828" marR="5828" marT="5828" marB="0" anchor="ctr">
                    <a:solidFill>
                      <a:schemeClr val="accent2"/>
                    </a:solidFill>
                  </a:tcPr>
                </a:tc>
              </a:tr>
              <a:tr h="386451">
                <a:tc>
                  <a:txBody>
                    <a:bodyPr/>
                    <a:lstStyle/>
                    <a:p>
                      <a:pPr algn="ctr" fontAlgn="ctr"/>
                      <a:r>
                        <a:rPr lang="en-US" sz="1200" b="1" i="0" u="none" strike="noStrike" smtClean="0">
                          <a:solidFill>
                            <a:srgbClr val="000000"/>
                          </a:solidFill>
                          <a:effectLst/>
                          <a:latin typeface="Calibri" charset="0"/>
                          <a:ea typeface="Calibri" charset="0"/>
                          <a:cs typeface="Calibri" charset="0"/>
                        </a:rPr>
                        <a:t>Inconsistent order in SGPS-X and SGPS+X</a:t>
                      </a:r>
                    </a:p>
                  </a:txBody>
                  <a:tcPr marL="5828" marR="5828" marT="5828" marB="0" anchor="ctr">
                    <a:solidFill>
                      <a:schemeClr val="bg1">
                        <a:lumMod val="95000"/>
                      </a:schemeClr>
                    </a:solidFill>
                  </a:tcPr>
                </a:tc>
                <a:tc>
                  <a:txBody>
                    <a:bodyPr/>
                    <a:lstStyle/>
                    <a:p>
                      <a:pPr algn="l" fontAlgn="ctr"/>
                      <a:r>
                        <a:rPr lang="en-US" sz="1200" b="1" i="0" u="none" strike="noStrike" smtClean="0">
                          <a:solidFill>
                            <a:srgbClr val="000000"/>
                          </a:solidFill>
                          <a:effectLst/>
                          <a:latin typeface="Calibri" charset="0"/>
                          <a:ea typeface="Calibri" charset="0"/>
                          <a:cs typeface="Calibri" charset="0"/>
                        </a:rPr>
                        <a:t>[aka SGPS Binary Output Defect] Per</a:t>
                      </a:r>
                      <a:r>
                        <a:rPr lang="en-US" sz="1200" b="1" i="0" u="none" strike="noStrike" baseline="0" smtClean="0">
                          <a:solidFill>
                            <a:srgbClr val="000000"/>
                          </a:solidFill>
                          <a:effectLst/>
                          <a:latin typeface="Calibri" charset="0"/>
                          <a:ea typeface="Calibri" charset="0"/>
                          <a:cs typeface="Calibri" charset="0"/>
                        </a:rPr>
                        <a:t> PUG, in the ‘sensor unit’ dimension the SGPS variables should be ordered (-X, +X). Some variables are currently have the opposite ordering.</a:t>
                      </a:r>
                      <a:endParaRPr lang="en-US" sz="1200" b="1" i="0" u="none" strike="noStrike">
                        <a:solidFill>
                          <a:srgbClr val="000000"/>
                        </a:solidFill>
                        <a:effectLst/>
                        <a:latin typeface="Calibri" charset="0"/>
                        <a:ea typeface="Calibri" charset="0"/>
                        <a:cs typeface="Calibri" charset="0"/>
                      </a:endParaRPr>
                    </a:p>
                  </a:txBody>
                  <a:tcPr marL="5828" marR="5828" marT="5828" marB="0" anchor="ctr">
                    <a:solidFill>
                      <a:schemeClr val="bg1">
                        <a:lumMod val="95000"/>
                      </a:schemeClr>
                    </a:solidFill>
                  </a:tcPr>
                </a:tc>
                <a:tc>
                  <a:txBody>
                    <a:bodyPr/>
                    <a:lstStyle/>
                    <a:p>
                      <a:pPr algn="ctr" fontAlgn="ctr"/>
                      <a:r>
                        <a:rPr lang="en-US" sz="1200" b="1" i="0" u="none" strike="noStrike" smtClean="0">
                          <a:solidFill>
                            <a:srgbClr val="000000"/>
                          </a:solidFill>
                          <a:effectLst/>
                          <a:latin typeface="Calibri" charset="0"/>
                          <a:ea typeface="Calibri" charset="0"/>
                          <a:cs typeface="Calibri" charset="0"/>
                        </a:rPr>
                        <a:t>CLOSED</a:t>
                      </a:r>
                      <a:endParaRPr lang="en-US" sz="1200" b="1" i="0" u="none" strike="noStrike">
                        <a:solidFill>
                          <a:srgbClr val="000000"/>
                        </a:solidFill>
                        <a:effectLst/>
                        <a:latin typeface="Calibri" charset="0"/>
                        <a:ea typeface="Calibri" charset="0"/>
                        <a:cs typeface="Calibri" charset="0"/>
                      </a:endParaRPr>
                    </a:p>
                  </a:txBody>
                  <a:tcPr marL="5828" marR="5828" marT="5828" marB="0" anchor="ctr">
                    <a:solidFill>
                      <a:schemeClr val="bg1">
                        <a:lumMod val="95000"/>
                      </a:schemeClr>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200" b="1" i="0" u="none" strike="noStrike" smtClean="0">
                          <a:solidFill>
                            <a:srgbClr val="000000"/>
                          </a:solidFill>
                          <a:effectLst/>
                          <a:latin typeface="Calibri" charset="0"/>
                          <a:ea typeface="Calibri" charset="0"/>
                          <a:cs typeface="Calibri" charset="0"/>
                        </a:rPr>
                        <a:t>WR3423, DO.05.00</a:t>
                      </a:r>
                    </a:p>
                  </a:txBody>
                  <a:tcPr marL="5828" marR="5828" marT="5828" marB="0" anchor="ctr">
                    <a:solidFill>
                      <a:schemeClr val="bg1">
                        <a:lumMod val="95000"/>
                      </a:schemeClr>
                    </a:solidFill>
                  </a:tcPr>
                </a:tc>
              </a:tr>
              <a:tr h="397832">
                <a:tc>
                  <a:txBody>
                    <a:bodyPr/>
                    <a:lstStyle/>
                    <a:p>
                      <a:pPr marL="0" marR="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200" b="1" i="0" u="none" strike="noStrike" smtClean="0">
                          <a:solidFill>
                            <a:srgbClr val="7030A0"/>
                          </a:solidFill>
                          <a:effectLst/>
                          <a:latin typeface="Calibri" charset="0"/>
                          <a:ea typeface="Calibri" charset="0"/>
                          <a:cs typeface="Calibri" charset="0"/>
                        </a:rPr>
                        <a:t>SGPS –X P9-P11 non-geophysical diurnal variation</a:t>
                      </a:r>
                    </a:p>
                  </a:txBody>
                  <a:tcPr marL="5828" marR="5828" marT="5828" marB="0" anchor="ctr">
                    <a:solidFill>
                      <a:schemeClr val="bg1">
                        <a:lumMod val="95000"/>
                      </a:schemeClr>
                    </a:solidFill>
                  </a:tcPr>
                </a:tc>
                <a:tc>
                  <a:txBody>
                    <a:bodyPr/>
                    <a:lstStyle/>
                    <a:p>
                      <a:pPr marL="0" marR="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200" b="1" i="0" u="none" strike="noStrike" smtClean="0">
                          <a:solidFill>
                            <a:srgbClr val="7030A0"/>
                          </a:solidFill>
                          <a:effectLst/>
                          <a:latin typeface="Calibri" charset="0"/>
                          <a:ea typeface="Calibri" charset="0"/>
                          <a:cs typeface="Calibri" charset="0"/>
                        </a:rPr>
                        <a:t>P9, P10, and P11 channels in SGPS –X exhibit non-geophysical diurnal variation / step change every</a:t>
                      </a:r>
                      <a:r>
                        <a:rPr lang="en-US" sz="1200" b="1" i="0" u="none" strike="noStrike" baseline="0" smtClean="0">
                          <a:solidFill>
                            <a:srgbClr val="7030A0"/>
                          </a:solidFill>
                          <a:effectLst/>
                          <a:latin typeface="Calibri" charset="0"/>
                          <a:ea typeface="Calibri" charset="0"/>
                          <a:cs typeface="Calibri" charset="0"/>
                        </a:rPr>
                        <a:t> 12 hours.</a:t>
                      </a:r>
                      <a:endParaRPr lang="en-US" sz="1200" b="1" i="0" u="none" strike="noStrike" smtClean="0">
                        <a:solidFill>
                          <a:srgbClr val="7030A0"/>
                        </a:solidFill>
                        <a:effectLst/>
                        <a:latin typeface="Calibri" charset="0"/>
                        <a:ea typeface="Calibri" charset="0"/>
                        <a:cs typeface="Calibri" charset="0"/>
                      </a:endParaRPr>
                    </a:p>
                  </a:txBody>
                  <a:tcPr marL="5828" marR="5828" marT="5828" marB="0" anchor="ctr">
                    <a:solidFill>
                      <a:schemeClr val="bg1">
                        <a:lumMod val="95000"/>
                      </a:schemeClr>
                    </a:solidFill>
                  </a:tcPr>
                </a:tc>
                <a:tc>
                  <a:txBody>
                    <a:bodyPr/>
                    <a:lstStyle/>
                    <a:p>
                      <a:pPr algn="ctr" fontAlgn="ctr"/>
                      <a:endParaRPr lang="en-US" sz="1200" b="1" i="0" u="none" strike="noStrike">
                        <a:solidFill>
                          <a:srgbClr val="0070C0"/>
                        </a:solidFill>
                        <a:effectLst/>
                        <a:latin typeface="Calibri" charset="0"/>
                        <a:ea typeface="Calibri" charset="0"/>
                        <a:cs typeface="Calibri" charset="0"/>
                      </a:endParaRPr>
                    </a:p>
                  </a:txBody>
                  <a:tcPr marL="5828" marR="5828" marT="5828" marB="0" anchor="ctr">
                    <a:solidFill>
                      <a:schemeClr val="bg1">
                        <a:lumMod val="95000"/>
                      </a:schemeClr>
                    </a:solidFill>
                  </a:tcPr>
                </a:tc>
                <a:tc>
                  <a:txBody>
                    <a:bodyPr/>
                    <a:lstStyle/>
                    <a:p>
                      <a:pPr marL="228600" indent="-228600" algn="l" fontAlgn="t">
                        <a:buAutoNum type="arabicPeriod"/>
                      </a:pPr>
                      <a:r>
                        <a:rPr lang="en-US" sz="1200" b="1" i="0" u="none" strike="noStrike" smtClean="0">
                          <a:solidFill>
                            <a:srgbClr val="7030A0"/>
                          </a:solidFill>
                          <a:effectLst/>
                          <a:latin typeface="Calibri" charset="0"/>
                          <a:ea typeface="Calibri" charset="0"/>
                          <a:cs typeface="Calibri" charset="0"/>
                        </a:rPr>
                        <a:t>Complete analysis of temperature-sensitive thresholds using IFC data</a:t>
                      </a:r>
                    </a:p>
                    <a:p>
                      <a:pPr marL="228600" indent="-228600" algn="l" fontAlgn="t">
                        <a:buAutoNum type="arabicPeriod"/>
                      </a:pPr>
                      <a:r>
                        <a:rPr lang="en-US" sz="1200" b="1" i="0" u="none" strike="noStrike" smtClean="0">
                          <a:solidFill>
                            <a:srgbClr val="7030A0"/>
                          </a:solidFill>
                          <a:effectLst/>
                          <a:latin typeface="Calibri" charset="0"/>
                          <a:ea typeface="Calibri" charset="0"/>
                          <a:cs typeface="Calibri" charset="0"/>
                        </a:rPr>
                        <a:t>Correlate variation with on-orbit temperature</a:t>
                      </a:r>
                    </a:p>
                  </a:txBody>
                  <a:tcPr marL="5828" marR="5828" marT="5828" marB="0" anchor="ctr">
                    <a:solidFill>
                      <a:schemeClr val="bg1">
                        <a:lumMod val="95000"/>
                      </a:schemeClr>
                    </a:solidFill>
                  </a:tcPr>
                </a:tc>
              </a:tr>
            </a:tbl>
          </a:graphicData>
        </a:graphic>
      </p:graphicFrame>
      <p:sp>
        <p:nvSpPr>
          <p:cNvPr id="7" name="Title 1"/>
          <p:cNvSpPr txBox="1">
            <a:spLocks/>
          </p:cNvSpPr>
          <p:nvPr/>
        </p:nvSpPr>
        <p:spPr>
          <a:xfrm>
            <a:off x="326505" y="3514777"/>
            <a:ext cx="8665095" cy="1143001"/>
          </a:xfrm>
          <a:prstGeom prst="rect">
            <a:avLst/>
          </a:prstGeom>
          <a:noFill/>
          <a:ln>
            <a:noFill/>
          </a:ln>
        </p:spPr>
        <p:txBody>
          <a:bodyPr spcFirstLastPara="1" wrap="square" lIns="0" tIns="0" rIns="0" bIns="0"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9pPr>
          </a:lstStyle>
          <a:p>
            <a:pPr algn="l"/>
            <a:r>
              <a:rPr lang="en-US" sz="2800" smtClean="0"/>
              <a:t>SGPS Instrument/GPA Issues Identified at Beta PS-PVR</a:t>
            </a:r>
            <a:endParaRPr lang="en-US" sz="2800"/>
          </a:p>
        </p:txBody>
      </p:sp>
      <p:sp>
        <p:nvSpPr>
          <p:cNvPr id="8" name="TextBox 7"/>
          <p:cNvSpPr txBox="1"/>
          <p:nvPr/>
        </p:nvSpPr>
        <p:spPr>
          <a:xfrm>
            <a:off x="465437" y="6172200"/>
            <a:ext cx="8208227" cy="523220"/>
          </a:xfrm>
          <a:prstGeom prst="rect">
            <a:avLst/>
          </a:prstGeom>
          <a:noFill/>
        </p:spPr>
        <p:txBody>
          <a:bodyPr wrap="square" rtlCol="0">
            <a:spAutoFit/>
          </a:bodyPr>
          <a:lstStyle/>
          <a:p>
            <a:pPr algn="ctr"/>
            <a:r>
              <a:rPr lang="en-US" smtClean="0">
                <a:solidFill>
                  <a:srgbClr val="FFFF00"/>
                </a:solidFill>
              </a:rPr>
              <a:t>NCEI-CO recommended that these issues be resolved prior to transition to Provisional.</a:t>
            </a:r>
          </a:p>
          <a:p>
            <a:pPr algn="ctr"/>
            <a:r>
              <a:rPr lang="en-US">
                <a:solidFill>
                  <a:srgbClr val="FFFF00"/>
                </a:solidFill>
              </a:rPr>
              <a:t>T</a:t>
            </a:r>
            <a:r>
              <a:rPr lang="en-US" smtClean="0">
                <a:solidFill>
                  <a:srgbClr val="FFFF00"/>
                </a:solidFill>
              </a:rPr>
              <a:t>here are 15 </a:t>
            </a:r>
            <a:r>
              <a:rPr lang="en-US" u="sng" smtClean="0">
                <a:solidFill>
                  <a:srgbClr val="FFFF00"/>
                </a:solidFill>
              </a:rPr>
              <a:t>additional</a:t>
            </a:r>
            <a:r>
              <a:rPr lang="en-US" smtClean="0">
                <a:solidFill>
                  <a:srgbClr val="FFFF00"/>
                </a:solidFill>
              </a:rPr>
              <a:t> open WRs that should be resolved prior to Full Validation.</a:t>
            </a:r>
          </a:p>
        </p:txBody>
      </p:sp>
    </p:spTree>
    <p:extLst>
      <p:ext uri="{BB962C8B-B14F-4D97-AF65-F5344CB8AC3E}">
        <p14:creationId xmlns:p14="http://schemas.microsoft.com/office/powerpoint/2010/main" val="819898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461963" lvl="0" indent="-461963"/>
            <a:r>
              <a:rPr lang="en-US" smtClean="0"/>
              <a:t>PRODUCT QUALITY EVALUATION</a:t>
            </a:r>
            <a:endParaRPr/>
          </a:p>
        </p:txBody>
      </p:sp>
      <p:sp>
        <p:nvSpPr>
          <p:cNvPr id="101" name="Shape 10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a:solidFill>
                  <a:srgbClr val="888888"/>
                </a:solidFill>
                <a:latin typeface="Calibri"/>
                <a:ea typeface="Calibri"/>
                <a:cs typeface="Calibri"/>
                <a:sym typeface="Calibri"/>
              </a:rPr>
              <a:t>GOES-16 </a:t>
            </a:r>
            <a:r>
              <a:rPr lang="en-US" dirty="0" smtClean="0"/>
              <a:t>SGPS</a:t>
            </a:r>
            <a:r>
              <a:rPr lang="en-US" sz="2000" b="0" i="0" u="none" strike="noStrike" cap="none" dirty="0" smtClean="0">
                <a:solidFill>
                  <a:srgbClr val="888888"/>
                </a:solidFill>
                <a:latin typeface="Calibri"/>
                <a:ea typeface="Calibri"/>
                <a:cs typeface="Calibri"/>
                <a:sym typeface="Calibri"/>
              </a:rPr>
              <a:t> </a:t>
            </a:r>
            <a:r>
              <a:rPr lang="en-US" sz="2000" b="0" i="0" u="none" strike="noStrike" cap="none" dirty="0">
                <a:solidFill>
                  <a:srgbClr val="888888"/>
                </a:solidFill>
                <a:latin typeface="Calibri"/>
                <a:ea typeface="Calibri"/>
                <a:cs typeface="Calibri"/>
                <a:sym typeface="Calibri"/>
              </a:rPr>
              <a:t>L1b Product Provisional PS-PVR</a:t>
            </a:r>
            <a:endParaRPr dirty="0"/>
          </a:p>
        </p:txBody>
      </p:sp>
      <p:sp>
        <p:nvSpPr>
          <p:cNvPr id="102" name="Shape 10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9</a:t>
            </a:fld>
            <a:endParaRPr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82140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11041</TotalTime>
  <Words>3718</Words>
  <Application>Microsoft Macintosh PowerPoint</Application>
  <PresentationFormat>On-screen Show (4:3)</PresentationFormat>
  <Paragraphs>470</Paragraphs>
  <Slides>43</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.AppleSystemUIFont</vt:lpstr>
      <vt:lpstr>Calibri</vt:lpstr>
      <vt:lpstr>Cambria Math</vt:lpstr>
      <vt:lpstr>Courier New</vt:lpstr>
      <vt:lpstr>Noto Sans Symbols</vt:lpstr>
      <vt:lpstr>Arial</vt:lpstr>
      <vt:lpstr>Custom Design</vt:lpstr>
      <vt:lpstr>Peer Stakeholder-Product Validation Review (PS-PVR)  For the Provisional Maturity of GOES-16 SEISS  SGPS L1b Product</vt:lpstr>
      <vt:lpstr>Outline</vt:lpstr>
      <vt:lpstr>SGPS OVERVIEW</vt:lpstr>
      <vt:lpstr>Space Environment In-Situ Suite (SEISS)  Solar and Galactic Proton Sensor (SGPS)</vt:lpstr>
      <vt:lpstr>Introductory Material</vt:lpstr>
      <vt:lpstr>SGPS Primary Operational Use</vt:lpstr>
      <vt:lpstr>REVIEW OF BETA MATURITY (SEISS Beta PS-PVR, Feb. 2017) </vt:lpstr>
      <vt:lpstr>PRE-BETA SGPS PLTs</vt:lpstr>
      <vt:lpstr>PRODUCT QUALITY EVALUATION</vt:lpstr>
      <vt:lpstr>Summary of SGPS Anomalies</vt:lpstr>
      <vt:lpstr>Summary of SGPS Anomalies</vt:lpstr>
      <vt:lpstr>Summary of SGPS Anomalies</vt:lpstr>
      <vt:lpstr>SGPS-X (West)  Temperature Dependence</vt:lpstr>
      <vt:lpstr>Temperature Correction Scheme</vt:lpstr>
      <vt:lpstr>SGPS Temperature Correction</vt:lpstr>
      <vt:lpstr>SGPS P5 Electron Contamination</vt:lpstr>
      <vt:lpstr>P5 Correction </vt:lpstr>
      <vt:lpstr>SGPS P4 and MPS-HI P11</vt:lpstr>
      <vt:lpstr>SGPS PLPTs Supporting Provisional Maturity </vt:lpstr>
      <vt:lpstr>PLPT-SEI-001 SGPS D3-D1 Contamination</vt:lpstr>
      <vt:lpstr>PLPT-SEI-004 SEP Channel  Cross-Comparison</vt:lpstr>
      <vt:lpstr>PLPT-SEI-006  Backgrounds Trending</vt:lpstr>
      <vt:lpstr>PROVISIONAL MATURITY ASSESSMENT</vt:lpstr>
      <vt:lpstr>Provisional Validation</vt:lpstr>
      <vt:lpstr>Provisional Validation</vt:lpstr>
      <vt:lpstr>PATH TO FULL VALIDATION MATURITY</vt:lpstr>
      <vt:lpstr>Path to Full Validation</vt:lpstr>
      <vt:lpstr>ADRs/WRs Impacting Full Validation of SGPS L1b</vt:lpstr>
      <vt:lpstr>Path to Full Validation - PLPTs</vt:lpstr>
      <vt:lpstr>SGPS Performance Baseline Status</vt:lpstr>
      <vt:lpstr>Path to Full Validation – Risks</vt:lpstr>
      <vt:lpstr>SUMMARY &amp; RECOMMENDATIONS</vt:lpstr>
      <vt:lpstr>Summary</vt:lpstr>
      <vt:lpstr>Recommendations</vt:lpstr>
      <vt:lpstr>BACKUP SLIDES</vt:lpstr>
      <vt:lpstr>SGPS+X P7 Rates Too Low</vt:lpstr>
      <vt:lpstr>P5 Correction Using P7</vt:lpstr>
      <vt:lpstr>P5 Correction Using  P7 &amp; P8A</vt:lpstr>
      <vt:lpstr>SGPS P1 and MPS-HI P8</vt:lpstr>
      <vt:lpstr>SGPS P2 and MPS-HI P9</vt:lpstr>
      <vt:lpstr>SGPS P3 and MPS-HI P10</vt:lpstr>
      <vt:lpstr>16-17 July 2017 SGPS &amp; MPS-HI 1-12 MeV Channels Comparison Summary</vt:lpstr>
      <vt:lpstr>SEP Cross-cal. plots</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Stakeholder-Product Validation Review (PS-PVR)  For the Provisional Maturity of GOES-16 SEISS  SGPS L1b Product</dc:title>
  <cp:lastModifiedBy>Microsoft Office User</cp:lastModifiedBy>
  <cp:revision>170</cp:revision>
  <dcterms:modified xsi:type="dcterms:W3CDTF">2018-07-11T12:06:13Z</dcterms:modified>
</cp:coreProperties>
</file>