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90BA8F-3FE0-41CB-8899-3E70C849C88B}">
  <a:tblStyle styleId="{2990BA8F-3FE0-41CB-8899-3E70C849C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6e1dae6d2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6e1dae6d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edeb64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edeb64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proposed GOES X-ray imager in 1970s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formal study for what became GOES-12 SXI started in 1980s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6e1dae6d2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6e1dae6d2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6edeb64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6edeb64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6e1dae6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6e1dae6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SWPC doesn’t use the L1b products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e1dae6d2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6e1dae6d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e1dae6d2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6e1dae6d2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737abab4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737abab4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737abab4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737abab4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GOES-16 SUVI PS-PVR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SWPC User Perspective</a:t>
            </a:r>
            <a:endParaRPr sz="2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Steven Hill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NOAA/NWS Space Weather Prediction Center 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GOES-16 SUVI is a success 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Minor product issues and meets the operational needs of SWPC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NCEI &amp; Program overcame significant challenges with the early data stream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Heritage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1169" l="7187" r="3526" t="11262"/>
          <a:stretch/>
        </p:blipFill>
        <p:spPr>
          <a:xfrm>
            <a:off x="6366274" y="1626332"/>
            <a:ext cx="2772874" cy="240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125" y="1017725"/>
            <a:ext cx="913200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083450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Skylab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1973-74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8100" y="998462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223677" y="2062400"/>
            <a:ext cx="1072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Hinode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5400" y="1093925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180613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Yokoh 1991-2001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6647" y="2486688"/>
            <a:ext cx="943625" cy="8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768863" y="3435725"/>
            <a:ext cx="1039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12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2001-2007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3162" y="2435151"/>
            <a:ext cx="1039191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999475" y="3440725"/>
            <a:ext cx="1138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13-15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2006-2020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80613" y="3748325"/>
            <a:ext cx="913200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141325" y="466332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SOHO EIT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1996-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04363" y="3748325"/>
            <a:ext cx="991800" cy="9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338975" y="469997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SDO AIA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2010-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756113" y="3848400"/>
            <a:ext cx="1993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SUVI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Launched 2016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Operational 2020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 Applications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advance warning of solar activity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“Over the horizon” look at active regions rotating onto the Earth-facing side of the sun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Tracking coronal holes as they rotate across the solar disk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non-recurring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solar radiation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Assess solar flaring probability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Intensity and complexity of solar active regions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325" y="335675"/>
            <a:ext cx="4728776" cy="4543475"/>
          </a:xfrm>
          <a:prstGeom prst="rect">
            <a:avLst/>
          </a:prstGeom>
          <a:noFill/>
          <a:ln>
            <a:noFill/>
          </a:ln>
          <a:effectLst>
            <a:outerShdw blurRad="442913" rotWithShape="0" algn="bl" dir="5400000" dist="19050">
              <a:srgbClr val="F1C232">
                <a:alpha val="73000"/>
              </a:srgbClr>
            </a:outerShdw>
          </a:effectLst>
        </p:spPr>
      </p:pic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504500" y="1152475"/>
            <a:ext cx="265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Used primarily for situational awareness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Auto updating </a:t>
            </a:r>
            <a:r>
              <a:rPr lang="en">
                <a:solidFill>
                  <a:srgbClr val="FFFFFF"/>
                </a:solidFill>
              </a:rPr>
              <a:t>loops with selectable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Duration: 3 hrs to 8 days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peed: 10 to 60 fps</a:t>
            </a:r>
            <a:endParaRPr>
              <a:solidFill>
                <a:schemeClr val="dk1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Cadence: 4 min to daily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Products</a:t>
            </a:r>
            <a:endParaRPr/>
          </a:p>
        </p:txBody>
      </p:sp>
      <p:graphicFrame>
        <p:nvGraphicFramePr>
          <p:cNvPr id="95" name="Google Shape;95;p17"/>
          <p:cNvGraphicFramePr/>
          <p:nvPr/>
        </p:nvGraphicFramePr>
        <p:xfrm>
          <a:off x="1324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{2990BA8F-3FE0-41CB-8899-3E70C849C88B}</a:tableStyleId>
              </a:tblPr>
              <a:tblGrid>
                <a:gridCol w="1183350"/>
                <a:gridCol w="1220400"/>
                <a:gridCol w="2759475"/>
                <a:gridCol w="2238400"/>
              </a:tblGrid>
              <a:tr h="58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Product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Wavelength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(nm)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Features and Temperature (K)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</a:tr>
              <a:tr h="382625"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Composite Images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 location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</a:tr>
              <a:tr h="58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13.1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 location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~15x10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17.1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5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58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 and flare location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~1x10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~20x10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28.4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Holes (~2x10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30.4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Filaments (~6x10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Thematic Map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All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Supervised pixel classifier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All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16-17 SUVI Status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GOES 16 SUVI is now the primary EUV imager for operations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GOES 17 SUVI provides secondary EUV imaging data via the non-operational IDP Dev data stream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NASA’s SDO AIA imager also provides non-operational EUV imaging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Currently working to bring GOES 17 SUVI into operations on IDP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GOES 17 should be fully operational in summer of 2021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14625" l="6824" r="8075" t="14618"/>
          <a:stretch/>
        </p:blipFill>
        <p:spPr>
          <a:xfrm>
            <a:off x="2828150" y="1017725"/>
            <a:ext cx="4412198" cy="3668525"/>
          </a:xfrm>
          <a:prstGeom prst="rect">
            <a:avLst/>
          </a:prstGeom>
          <a:noFill/>
          <a:ln>
            <a:noFill/>
          </a:ln>
          <a:effectLst>
            <a:outerShdw blurRad="700088" rotWithShape="0" algn="bl" dir="5400000" dist="19050">
              <a:srgbClr val="B6D7A8">
                <a:alpha val="50000"/>
              </a:srgbClr>
            </a:outerShdw>
          </a:effectLst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SUVI </a:t>
            </a:r>
            <a:r>
              <a:rPr lang="en"/>
              <a:t>Issues:  Sensor/Product Performance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2769400" y="4648200"/>
            <a:ext cx="4529700" cy="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Spiking (particle contamination)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16898" l="16646" r="16899" t="13786"/>
          <a:stretch/>
        </p:blipFill>
        <p:spPr>
          <a:xfrm>
            <a:off x="3180225" y="1017725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16898" l="16646" r="16899" t="13786"/>
          <a:stretch/>
        </p:blipFill>
        <p:spPr>
          <a:xfrm>
            <a:off x="3180225" y="1017725"/>
            <a:ext cx="3657600" cy="3657600"/>
          </a:xfrm>
          <a:prstGeom prst="rect">
            <a:avLst/>
          </a:prstGeom>
          <a:noFill/>
          <a:ln>
            <a:noFill/>
          </a:ln>
          <a:effectLst>
            <a:outerShdw blurRad="800100" rotWithShape="0" algn="bl" dir="5400000" dist="19050">
              <a:srgbClr val="A4C2F4">
                <a:alpha val="50000"/>
              </a:srgbClr>
            </a:outerShdw>
          </a:effectLst>
        </p:spPr>
      </p:pic>
      <p:sp>
        <p:nvSpPr>
          <p:cNvPr id="115" name="Google Shape;115;p20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SUVI Issues:  Sensor/Product Performance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80225" y="4665000"/>
            <a:ext cx="36933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0.4 - 28.4 cross-talk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SUVI Issues:  Sensor/Product Performance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831975" y="1152475"/>
            <a:ext cx="6707100" cy="3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Thematic map product maturity and application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Current lack of secondary operational imager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