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64"/>
  </p:notesMasterIdLst>
  <p:handoutMasterIdLst>
    <p:handoutMasterId r:id="rId65"/>
  </p:handoutMasterIdLst>
  <p:sldIdLst>
    <p:sldId id="256" r:id="rId3"/>
    <p:sldId id="272" r:id="rId4"/>
    <p:sldId id="505" r:id="rId5"/>
    <p:sldId id="406" r:id="rId6"/>
    <p:sldId id="275" r:id="rId7"/>
    <p:sldId id="383" r:id="rId8"/>
    <p:sldId id="405" r:id="rId9"/>
    <p:sldId id="403" r:id="rId10"/>
    <p:sldId id="319" r:id="rId11"/>
    <p:sldId id="400" r:id="rId12"/>
    <p:sldId id="453" r:id="rId13"/>
    <p:sldId id="503" r:id="rId14"/>
    <p:sldId id="407" r:id="rId15"/>
    <p:sldId id="454" r:id="rId16"/>
    <p:sldId id="486" r:id="rId17"/>
    <p:sldId id="487" r:id="rId18"/>
    <p:sldId id="488" r:id="rId19"/>
    <p:sldId id="489" r:id="rId20"/>
    <p:sldId id="490" r:id="rId21"/>
    <p:sldId id="492" r:id="rId22"/>
    <p:sldId id="459" r:id="rId23"/>
    <p:sldId id="508" r:id="rId24"/>
    <p:sldId id="457" r:id="rId25"/>
    <p:sldId id="461" r:id="rId26"/>
    <p:sldId id="494" r:id="rId27"/>
    <p:sldId id="493" r:id="rId28"/>
    <p:sldId id="462" r:id="rId29"/>
    <p:sldId id="463" r:id="rId30"/>
    <p:sldId id="464" r:id="rId31"/>
    <p:sldId id="465" r:id="rId32"/>
    <p:sldId id="466" r:id="rId33"/>
    <p:sldId id="467" r:id="rId34"/>
    <p:sldId id="468" r:id="rId35"/>
    <p:sldId id="469" r:id="rId36"/>
    <p:sldId id="470" r:id="rId37"/>
    <p:sldId id="471" r:id="rId38"/>
    <p:sldId id="472" r:id="rId39"/>
    <p:sldId id="473" r:id="rId40"/>
    <p:sldId id="504" r:id="rId41"/>
    <p:sldId id="474" r:id="rId42"/>
    <p:sldId id="475" r:id="rId43"/>
    <p:sldId id="477" r:id="rId44"/>
    <p:sldId id="460" r:id="rId45"/>
    <p:sldId id="401" r:id="rId46"/>
    <p:sldId id="476" r:id="rId47"/>
    <p:sldId id="478" r:id="rId48"/>
    <p:sldId id="479" r:id="rId49"/>
    <p:sldId id="509" r:id="rId50"/>
    <p:sldId id="498" r:id="rId51"/>
    <p:sldId id="499" r:id="rId52"/>
    <p:sldId id="481" r:id="rId53"/>
    <p:sldId id="506" r:id="rId54"/>
    <p:sldId id="507" r:id="rId55"/>
    <p:sldId id="484" r:id="rId56"/>
    <p:sldId id="485" r:id="rId57"/>
    <p:sldId id="497" r:id="rId58"/>
    <p:sldId id="495" r:id="rId59"/>
    <p:sldId id="496" r:id="rId60"/>
    <p:sldId id="501" r:id="rId61"/>
    <p:sldId id="500" r:id="rId62"/>
    <p:sldId id="483" r:id="rId63"/>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bright, Jon P. (GSFC-416.0)[COLUMBUS TECHNOLOGIES AND SERVICES INC]" initials="FJP(TASI" lastIdx="32" clrIdx="0">
    <p:extLst/>
  </p:cmAuthor>
  <p:cmAuthor id="2" name="Juan Rodriguez" initials="JR"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891B"/>
    <a:srgbClr val="B1B11F"/>
    <a:srgbClr val="C3A03D"/>
    <a:srgbClr val="99CC00"/>
    <a:srgbClr val="00B14F"/>
    <a:srgbClr val="86D505"/>
    <a:srgbClr val="034ABD"/>
    <a:srgbClr val="1AB053"/>
    <a:srgbClr val="48FF08"/>
    <a:srgbClr val="FFF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93" autoAdjust="0"/>
    <p:restoredTop sz="93058" autoAdjust="0"/>
  </p:normalViewPr>
  <p:slideViewPr>
    <p:cSldViewPr snapToGrid="0" showGuides="1">
      <p:cViewPr varScale="1">
        <p:scale>
          <a:sx n="83" d="100"/>
          <a:sy n="83" d="100"/>
        </p:scale>
        <p:origin x="1579" y="82"/>
      </p:cViewPr>
      <p:guideLst>
        <p:guide orient="horz" pos="38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4" d="100"/>
          <a:sy n="94" d="100"/>
        </p:scale>
        <p:origin x="370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3550"/>
          </a:xfrm>
          <a:prstGeom prst="rect">
            <a:avLst/>
          </a:prstGeom>
        </p:spPr>
        <p:txBody>
          <a:bodyPr vert="horz" lIns="91440" tIns="45720" rIns="91440" bIns="45720" rtlCol="0"/>
          <a:lstStyle>
            <a:lvl1pPr algn="r">
              <a:defRPr sz="1200"/>
            </a:lvl1pPr>
          </a:lstStyle>
          <a:p>
            <a:fld id="{F219DAC6-FA3F-DD42-B639-395417107CDE}" type="datetimeFigureOut">
              <a:rPr lang="en-US" smtClean="0"/>
              <a:t>5/4/2018</a:t>
            </a:fld>
            <a:endParaRPr lang="en-US"/>
          </a:p>
        </p:txBody>
      </p:sp>
      <p:sp>
        <p:nvSpPr>
          <p:cNvPr id="4" name="Footer Placeholder 3"/>
          <p:cNvSpPr>
            <a:spLocks noGrp="1"/>
          </p:cNvSpPr>
          <p:nvPr>
            <p:ph type="ftr" sz="quarter" idx="2"/>
          </p:nvPr>
        </p:nvSpPr>
        <p:spPr>
          <a:xfrm>
            <a:off x="0" y="8772525"/>
            <a:ext cx="303847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772525"/>
            <a:ext cx="3038475" cy="463550"/>
          </a:xfrm>
          <a:prstGeom prst="rect">
            <a:avLst/>
          </a:prstGeom>
        </p:spPr>
        <p:txBody>
          <a:bodyPr vert="horz" lIns="91440" tIns="45720" rIns="91440" bIns="45720" rtlCol="0" anchor="b"/>
          <a:lstStyle>
            <a:lvl1pPr algn="r">
              <a:defRPr sz="1200"/>
            </a:lvl1pPr>
          </a:lstStyle>
          <a:p>
            <a:fld id="{85925BB5-FE01-8846-97CE-79D7E6FB652C}" type="slidenum">
              <a:rPr lang="en-US" smtClean="0"/>
              <a:t>‹#›</a:t>
            </a:fld>
            <a:endParaRPr lang="en-US"/>
          </a:p>
        </p:txBody>
      </p:sp>
    </p:spTree>
    <p:extLst>
      <p:ext uri="{BB962C8B-B14F-4D97-AF65-F5344CB8AC3E}">
        <p14:creationId xmlns:p14="http://schemas.microsoft.com/office/powerpoint/2010/main" val="980133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FA9EA010-A379-435B-8A27-4342493C9D8B}" type="datetimeFigureOut">
              <a:rPr lang="en-US" smtClean="0"/>
              <a:pPr/>
              <a:t>5/4/2018</a:t>
            </a:fld>
            <a:endParaRPr lang="en-US"/>
          </a:p>
        </p:txBody>
      </p:sp>
      <p:sp>
        <p:nvSpPr>
          <p:cNvPr id="4" name="Slide Image Placeholder 3"/>
          <p:cNvSpPr>
            <a:spLocks noGrp="1" noRot="1" noChangeAspect="1"/>
          </p:cNvSpPr>
          <p:nvPr>
            <p:ph type="sldImg" idx="2"/>
          </p:nvPr>
        </p:nvSpPr>
        <p:spPr>
          <a:xfrm>
            <a:off x="1427163" y="1154113"/>
            <a:ext cx="4156075"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07D85A49-F495-4469-B05B-74800E2130EA}" type="slidenum">
              <a:rPr lang="en-US" smtClean="0"/>
              <a:pPr/>
              <a:t>‹#›</a:t>
            </a:fld>
            <a:endParaRPr lang="en-US"/>
          </a:p>
        </p:txBody>
      </p:sp>
    </p:spTree>
    <p:extLst>
      <p:ext uri="{BB962C8B-B14F-4D97-AF65-F5344CB8AC3E}">
        <p14:creationId xmlns:p14="http://schemas.microsoft.com/office/powerpoint/2010/main" val="309393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a:t>
            </a:fld>
            <a:endParaRPr lang="en-US"/>
          </a:p>
        </p:txBody>
      </p:sp>
    </p:spTree>
    <p:extLst>
      <p:ext uri="{BB962C8B-B14F-4D97-AF65-F5344CB8AC3E}">
        <p14:creationId xmlns:p14="http://schemas.microsoft.com/office/powerpoint/2010/main" val="348704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11</a:t>
            </a:fld>
            <a:endParaRPr lang="en-US"/>
          </a:p>
        </p:txBody>
      </p:sp>
    </p:spTree>
    <p:extLst>
      <p:ext uri="{BB962C8B-B14F-4D97-AF65-F5344CB8AC3E}">
        <p14:creationId xmlns:p14="http://schemas.microsoft.com/office/powerpoint/2010/main" val="3267737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13</a:t>
            </a:fld>
            <a:endParaRPr lang="en-US"/>
          </a:p>
        </p:txBody>
      </p:sp>
    </p:spTree>
    <p:extLst>
      <p:ext uri="{BB962C8B-B14F-4D97-AF65-F5344CB8AC3E}">
        <p14:creationId xmlns:p14="http://schemas.microsoft.com/office/powerpoint/2010/main" val="92538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items totally complete, two are semi-complete. We obviously missed the provisional deadlines described here.</a:t>
            </a:r>
          </a:p>
        </p:txBody>
      </p:sp>
      <p:sp>
        <p:nvSpPr>
          <p:cNvPr id="4" name="Slide Number Placeholder 3"/>
          <p:cNvSpPr>
            <a:spLocks noGrp="1"/>
          </p:cNvSpPr>
          <p:nvPr>
            <p:ph type="sldNum" sz="quarter" idx="10"/>
          </p:nvPr>
        </p:nvSpPr>
        <p:spPr/>
        <p:txBody>
          <a:bodyPr/>
          <a:lstStyle/>
          <a:p>
            <a:fld id="{07D85A49-F495-4469-B05B-74800E2130EA}" type="slidenum">
              <a:rPr lang="en-US" smtClean="0"/>
              <a:pPr/>
              <a:t>14</a:t>
            </a:fld>
            <a:endParaRPr lang="en-US"/>
          </a:p>
        </p:txBody>
      </p:sp>
    </p:spTree>
    <p:extLst>
      <p:ext uri="{BB962C8B-B14F-4D97-AF65-F5344CB8AC3E}">
        <p14:creationId xmlns:p14="http://schemas.microsoft.com/office/powerpoint/2010/main" val="94466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15</a:t>
            </a:fld>
            <a:endParaRPr lang="en-US"/>
          </a:p>
        </p:txBody>
      </p:sp>
    </p:spTree>
    <p:extLst>
      <p:ext uri="{BB962C8B-B14F-4D97-AF65-F5344CB8AC3E}">
        <p14:creationId xmlns:p14="http://schemas.microsoft.com/office/powerpoint/2010/main" val="1019443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18</a:t>
            </a:fld>
            <a:endParaRPr lang="en-US"/>
          </a:p>
        </p:txBody>
      </p:sp>
    </p:spTree>
    <p:extLst>
      <p:ext uri="{BB962C8B-B14F-4D97-AF65-F5344CB8AC3E}">
        <p14:creationId xmlns:p14="http://schemas.microsoft.com/office/powerpoint/2010/main" val="3611383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21</a:t>
            </a:fld>
            <a:endParaRPr lang="en-US"/>
          </a:p>
        </p:txBody>
      </p:sp>
    </p:spTree>
    <p:extLst>
      <p:ext uri="{BB962C8B-B14F-4D97-AF65-F5344CB8AC3E}">
        <p14:creationId xmlns:p14="http://schemas.microsoft.com/office/powerpoint/2010/main" val="1658040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PLPTs do not provide resolution to</a:t>
            </a:r>
            <a:r>
              <a:rPr lang="en-US" baseline="0" dirty="0"/>
              <a:t> GPA issues, are solely for long-term trending. Only 001 can be run before L1b calibration issues are stabilized.</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23</a:t>
            </a:fld>
            <a:endParaRPr lang="en-US"/>
          </a:p>
        </p:txBody>
      </p:sp>
    </p:spTree>
    <p:extLst>
      <p:ext uri="{BB962C8B-B14F-4D97-AF65-F5344CB8AC3E}">
        <p14:creationId xmlns:p14="http://schemas.microsoft.com/office/powerpoint/2010/main" val="374309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spectrum with observed lines highlighted. Parentheses indicate lines that might be in the passband</a:t>
            </a:r>
            <a:r>
              <a:rPr lang="en-US" baseline="0" dirty="0"/>
              <a:t> but are not present in this spectrum. Colors indicate approximate passband regions.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44</a:t>
            </a:fld>
            <a:endParaRPr lang="en-US"/>
          </a:p>
        </p:txBody>
      </p:sp>
    </p:spTree>
    <p:extLst>
      <p:ext uri="{BB962C8B-B14F-4D97-AF65-F5344CB8AC3E}">
        <p14:creationId xmlns:p14="http://schemas.microsoft.com/office/powerpoint/2010/main" val="975477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52</a:t>
            </a:fld>
            <a:endParaRPr lang="en-US"/>
          </a:p>
        </p:txBody>
      </p:sp>
    </p:spTree>
    <p:extLst>
      <p:ext uri="{BB962C8B-B14F-4D97-AF65-F5344CB8AC3E}">
        <p14:creationId xmlns:p14="http://schemas.microsoft.com/office/powerpoint/2010/main" val="334234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53</a:t>
            </a:fld>
            <a:endParaRPr lang="en-US"/>
          </a:p>
        </p:txBody>
      </p:sp>
    </p:spTree>
    <p:extLst>
      <p:ext uri="{BB962C8B-B14F-4D97-AF65-F5344CB8AC3E}">
        <p14:creationId xmlns:p14="http://schemas.microsoft.com/office/powerpoint/2010/main" val="403160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2</a:t>
            </a:fld>
            <a:endParaRPr lang="en-US"/>
          </a:p>
        </p:txBody>
      </p:sp>
    </p:spTree>
    <p:extLst>
      <p:ext uri="{BB962C8B-B14F-4D97-AF65-F5344CB8AC3E}">
        <p14:creationId xmlns:p14="http://schemas.microsoft.com/office/powerpoint/2010/main" val="211094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58</a:t>
            </a:fld>
            <a:endParaRPr lang="en-US"/>
          </a:p>
        </p:txBody>
      </p:sp>
    </p:spTree>
    <p:extLst>
      <p:ext uri="{BB962C8B-B14F-4D97-AF65-F5344CB8AC3E}">
        <p14:creationId xmlns:p14="http://schemas.microsoft.com/office/powerpoint/2010/main" val="346009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4</a:t>
            </a:fld>
            <a:endParaRPr lang="en-US"/>
          </a:p>
        </p:txBody>
      </p:sp>
    </p:spTree>
    <p:extLst>
      <p:ext uri="{BB962C8B-B14F-4D97-AF65-F5344CB8AC3E}">
        <p14:creationId xmlns:p14="http://schemas.microsoft.com/office/powerpoint/2010/main" val="415012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5</a:t>
            </a:fld>
            <a:endParaRPr lang="en-US"/>
          </a:p>
        </p:txBody>
      </p:sp>
    </p:spTree>
    <p:extLst>
      <p:ext uri="{BB962C8B-B14F-4D97-AF65-F5344CB8AC3E}">
        <p14:creationId xmlns:p14="http://schemas.microsoft.com/office/powerpoint/2010/main" val="2833147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6</a:t>
            </a:fld>
            <a:endParaRPr lang="en-US"/>
          </a:p>
        </p:txBody>
      </p:sp>
    </p:spTree>
    <p:extLst>
      <p:ext uri="{BB962C8B-B14F-4D97-AF65-F5344CB8AC3E}">
        <p14:creationId xmlns:p14="http://schemas.microsoft.com/office/powerpoint/2010/main" val="23629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7</a:t>
            </a:fld>
            <a:endParaRPr lang="en-US"/>
          </a:p>
        </p:txBody>
      </p:sp>
    </p:spTree>
    <p:extLst>
      <p:ext uri="{BB962C8B-B14F-4D97-AF65-F5344CB8AC3E}">
        <p14:creationId xmlns:p14="http://schemas.microsoft.com/office/powerpoint/2010/main" val="24781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8</a:t>
            </a:fld>
            <a:endParaRPr lang="en-US"/>
          </a:p>
        </p:txBody>
      </p:sp>
    </p:spTree>
    <p:extLst>
      <p:ext uri="{BB962C8B-B14F-4D97-AF65-F5344CB8AC3E}">
        <p14:creationId xmlns:p14="http://schemas.microsoft.com/office/powerpoint/2010/main" val="132971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9</a:t>
            </a:fld>
            <a:endParaRPr lang="en-US"/>
          </a:p>
        </p:txBody>
      </p:sp>
    </p:spTree>
    <p:extLst>
      <p:ext uri="{BB962C8B-B14F-4D97-AF65-F5344CB8AC3E}">
        <p14:creationId xmlns:p14="http://schemas.microsoft.com/office/powerpoint/2010/main" val="682342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SUVI Response as a function of wavelength</a:t>
            </a:r>
            <a:r>
              <a:rPr lang="en-US" baseline="0" dirty="0"/>
              <a:t> </a:t>
            </a:r>
            <a:r>
              <a:rPr lang="en-US" dirty="0"/>
              <a:t>computed</a:t>
            </a:r>
            <a:r>
              <a:rPr lang="en-US" baseline="0" dirty="0"/>
              <a:t> from several documents</a:t>
            </a:r>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10</a:t>
            </a:fld>
            <a:endParaRPr lang="en-US"/>
          </a:p>
        </p:txBody>
      </p:sp>
    </p:spTree>
    <p:extLst>
      <p:ext uri="{BB962C8B-B14F-4D97-AF65-F5344CB8AC3E}">
        <p14:creationId xmlns:p14="http://schemas.microsoft.com/office/powerpoint/2010/main" val="537036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60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fld id="{D88285B6-38C8-47B6-9578-1ED8F3AB61E3}" type="datetime1">
              <a:rPr lang="en-US" altLang="en-US" smtClean="0"/>
              <a:pPr/>
              <a:t>5/4/2018</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9" name="Slide Number Placeholder 5"/>
          <p:cNvSpPr>
            <a:spLocks noGrp="1"/>
          </p:cNvSpPr>
          <p:nvPr>
            <p:ph type="sldNum" sz="quarter" idx="12"/>
          </p:nvPr>
        </p:nvSpPr>
        <p:spPr/>
        <p:txBody>
          <a:bodyPr/>
          <a:lstStyle>
            <a:lvl1pPr>
              <a:defRPr/>
            </a:lvl1pPr>
          </a:lstStyle>
          <a:p>
            <a:fld id="{E1617F4D-DC75-4D77-ADAD-FA980D9EE577}" type="slidenum">
              <a:rPr lang="en-US" altLang="en-US"/>
              <a:pPr/>
              <a:t>‹#›</a:t>
            </a:fld>
            <a:endParaRPr lang="en-US" altLang="en-US"/>
          </a:p>
        </p:txBody>
      </p:sp>
    </p:spTree>
    <p:extLst>
      <p:ext uri="{BB962C8B-B14F-4D97-AF65-F5344CB8AC3E}">
        <p14:creationId xmlns:p14="http://schemas.microsoft.com/office/powerpoint/2010/main" val="8600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smtClean="0"/>
            </a:lvl1pPr>
          </a:lstStyle>
          <a:p>
            <a:fld id="{941ABC1B-9735-489E-830F-DF59D656C449}" type="datetime1">
              <a:rPr lang="en-US" altLang="en-US" smtClean="0"/>
              <a:pPr/>
              <a:t>5/4/2018</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5" name="Slide Number Placeholder 5"/>
          <p:cNvSpPr>
            <a:spLocks noGrp="1"/>
          </p:cNvSpPr>
          <p:nvPr>
            <p:ph type="sldNum" sz="quarter" idx="12"/>
          </p:nvPr>
        </p:nvSpPr>
        <p:spPr/>
        <p:txBody>
          <a:bodyPr/>
          <a:lstStyle>
            <a:lvl1pPr>
              <a:defRPr/>
            </a:lvl1pPr>
          </a:lstStyle>
          <a:p>
            <a:fld id="{2E88175D-0E56-4116-B7A7-F37D38CF2937}" type="slidenum">
              <a:rPr lang="en-US" altLang="en-US"/>
              <a:pPr/>
              <a:t>‹#›</a:t>
            </a:fld>
            <a:endParaRPr lang="en-US" altLang="en-US"/>
          </a:p>
        </p:txBody>
      </p:sp>
    </p:spTree>
    <p:extLst>
      <p:ext uri="{BB962C8B-B14F-4D97-AF65-F5344CB8AC3E}">
        <p14:creationId xmlns:p14="http://schemas.microsoft.com/office/powerpoint/2010/main" val="1758531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fld id="{17710303-F197-41E0-BA9C-30E6F2FDDE01}" type="datetime1">
              <a:rPr lang="en-US" altLang="en-US" smtClean="0"/>
              <a:pPr/>
              <a:t>5/4/2018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a:p>
        </p:txBody>
      </p:sp>
    </p:spTree>
    <p:extLst>
      <p:ext uri="{BB962C8B-B14F-4D97-AF65-F5344CB8AC3E}">
        <p14:creationId xmlns:p14="http://schemas.microsoft.com/office/powerpoint/2010/main" val="4162146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fld id="{25C24C1C-7D93-4B53-9CF2-9F718B4D4792}" type="datetime1">
              <a:rPr lang="en-US" altLang="en-US" smtClean="0"/>
              <a:pPr/>
              <a:t>5/4/2018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582BEF4D-4D24-4A44-B7E1-52CFE9D53E2E}" type="slidenum">
              <a:rPr lang="en-US" altLang="en-US"/>
              <a:pPr/>
              <a:t>‹#›</a:t>
            </a:fld>
            <a:endParaRPr lang="en-US" altLang="en-US"/>
          </a:p>
        </p:txBody>
      </p:sp>
    </p:spTree>
    <p:extLst>
      <p:ext uri="{BB962C8B-B14F-4D97-AF65-F5344CB8AC3E}">
        <p14:creationId xmlns:p14="http://schemas.microsoft.com/office/powerpoint/2010/main" val="3777466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smtClean="0"/>
            </a:lvl1pPr>
          </a:lstStyle>
          <a:p>
            <a:fld id="{2EB7AC07-572E-40DA-95E9-96CDC64DA6FA}" type="datetime1">
              <a:rPr lang="en-US" altLang="en-US" smtClean="0"/>
              <a:pPr/>
              <a:t>5/4/2018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309D45F-F8E9-4EB7-B65F-34D3C7AA90B4}" type="slidenum">
              <a:rPr lang="en-US" altLang="en-US"/>
              <a:pPr/>
              <a:t>‹#›</a:t>
            </a:fld>
            <a:endParaRPr lang="en-US" altLang="en-US"/>
          </a:p>
        </p:txBody>
      </p:sp>
    </p:spTree>
    <p:extLst>
      <p:ext uri="{BB962C8B-B14F-4D97-AF65-F5344CB8AC3E}">
        <p14:creationId xmlns:p14="http://schemas.microsoft.com/office/powerpoint/2010/main" val="2411007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37304283-0EAC-4540-AF22-EF03F2A29812}" type="datetime1">
              <a:rPr lang="en-US" altLang="en-US" smtClean="0"/>
              <a:pPr/>
              <a:t>5/4/2018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0C1E731C-1067-4255-8095-205C678071A5}" type="slidenum">
              <a:rPr lang="en-US" altLang="en-US"/>
              <a:pPr/>
              <a:t>‹#›</a:t>
            </a:fld>
            <a:endParaRPr lang="en-US" altLang="en-US"/>
          </a:p>
        </p:txBody>
      </p:sp>
    </p:spTree>
    <p:extLst>
      <p:ext uri="{BB962C8B-B14F-4D97-AF65-F5344CB8AC3E}">
        <p14:creationId xmlns:p14="http://schemas.microsoft.com/office/powerpoint/2010/main" val="1366902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ACF0DD73-E86F-4F93-8A16-EB2B813DFAC0}" type="datetime1">
              <a:rPr lang="en-US" altLang="en-US" smtClean="0"/>
              <a:pPr/>
              <a:t>5/4/2018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A2101580-94D6-4343-B3C4-B2F95ABA6115}" type="slidenum">
              <a:rPr lang="en-US" altLang="en-US"/>
              <a:pPr/>
              <a:t>‹#›</a:t>
            </a:fld>
            <a:endParaRPr lang="en-US" altLang="en-US"/>
          </a:p>
        </p:txBody>
      </p:sp>
    </p:spTree>
    <p:extLst>
      <p:ext uri="{BB962C8B-B14F-4D97-AF65-F5344CB8AC3E}">
        <p14:creationId xmlns:p14="http://schemas.microsoft.com/office/powerpoint/2010/main" val="48980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1E4AD11-7ADA-4C05-A76F-A31323EFCE04}" type="datetime1">
              <a:rPr lang="en-US" smtClean="0"/>
              <a:pPr/>
              <a:t>5/4/2018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3F5ADA1-0336-4614-A932-71D5CC17DF22}" type="slidenum">
              <a:rPr lang="en-US" smtClean="0"/>
              <a:pPr/>
              <a:t>‹#›</a:t>
            </a:fld>
            <a:endParaRPr lang="en-US"/>
          </a:p>
        </p:txBody>
      </p:sp>
    </p:spTree>
    <p:extLst>
      <p:ext uri="{BB962C8B-B14F-4D97-AF65-F5344CB8AC3E}">
        <p14:creationId xmlns:p14="http://schemas.microsoft.com/office/powerpoint/2010/main" val="516983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1"/>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465263"/>
            <a:ext cx="8229600" cy="4525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fld id="{171357AB-AA68-441F-A967-C1A715515460}" type="datetime1">
              <a:rPr lang="en-US" altLang="en-US" smtClean="0"/>
              <a:pPr/>
              <a:t>5/4/2018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15ADB79-25D6-47C0-AB51-22A13A0BBB50}" type="slidenum">
              <a:rPr lang="en-US" altLang="en-US"/>
              <a:pPr/>
              <a:t>‹#›</a:t>
            </a:fld>
            <a:endParaRPr lang="en-US" altLang="en-US"/>
          </a:p>
        </p:txBody>
      </p:sp>
    </p:spTree>
    <p:extLst>
      <p:ext uri="{BB962C8B-B14F-4D97-AF65-F5344CB8AC3E}">
        <p14:creationId xmlns:p14="http://schemas.microsoft.com/office/powerpoint/2010/main" val="1014296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fld id="{17710303-F197-41E0-BA9C-30E6F2FDDE01}" type="datetime1">
              <a:rPr lang="en-US" altLang="en-US" smtClean="0"/>
              <a:pPr/>
              <a:t>5/4/2018</a:t>
            </a:fld>
            <a:endParaRPr lang="en-US" alt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121078A-E944-47F9-B7BA-CEAF4D470424}" type="slidenum">
              <a:rPr lang="en-US" altLang="en-US"/>
              <a:pPr/>
              <a:t>‹#›</a:t>
            </a:fld>
            <a:endParaRPr lang="en-US" altLang="en-US"/>
          </a:p>
        </p:txBody>
      </p:sp>
    </p:spTree>
    <p:extLst>
      <p:ext uri="{BB962C8B-B14F-4D97-AF65-F5344CB8AC3E}">
        <p14:creationId xmlns:p14="http://schemas.microsoft.com/office/powerpoint/2010/main" val="56052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143001"/>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smtClean="0"/>
            </a:lvl1pPr>
          </a:lstStyle>
          <a:p>
            <a:fld id="{E830F9AD-B0CA-47A0-A405-A9EABD5BF0AA}" type="datetime1">
              <a:rPr lang="en-US" altLang="en-US" smtClean="0"/>
              <a:pPr/>
              <a:t>5/4/2018</a:t>
            </a:fld>
            <a:endParaRPr lang="en-US" alt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184110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mtClean="0"/>
            </a:lvl1pPr>
          </a:lstStyle>
          <a:p>
            <a:fld id="{227582AF-D23F-4629-87A8-4BE406BB42BA}" type="datetime1">
              <a:rPr lang="en-US" altLang="en-US" smtClean="0"/>
              <a:pPr/>
              <a:t>5/4/2018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73A949E6-8E3A-4BD1-B695-CC914EAB501F}" type="slidenum">
              <a:rPr lang="en-US" altLang="en-US"/>
              <a:pPr/>
              <a:t>‹#›</a:t>
            </a:fld>
            <a:endParaRPr lang="en-US" altLang="en-US"/>
          </a:p>
        </p:txBody>
      </p:sp>
    </p:spTree>
    <p:extLst>
      <p:ext uri="{BB962C8B-B14F-4D97-AF65-F5344CB8AC3E}">
        <p14:creationId xmlns:p14="http://schemas.microsoft.com/office/powerpoint/2010/main" val="222612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0" i="0">
                <a:latin typeface="Avenir Light" charset="0"/>
                <a:ea typeface="Avenir Light" charset="0"/>
                <a:cs typeface="Avenir Light" charset="0"/>
              </a:defRPr>
            </a:lvl1pPr>
            <a:lvl2pPr>
              <a:defRPr b="0" i="0">
                <a:latin typeface="Avenir Light" charset="0"/>
                <a:ea typeface="Avenir Light" charset="0"/>
                <a:cs typeface="Avenir Light" charset="0"/>
              </a:defRPr>
            </a:lvl2pPr>
            <a:lvl3pPr>
              <a:defRPr b="0" i="0">
                <a:latin typeface="Avenir Light" charset="0"/>
                <a:ea typeface="Avenir Light" charset="0"/>
                <a:cs typeface="Avenir Light" charset="0"/>
              </a:defRPr>
            </a:lvl3pPr>
            <a:lvl4pPr>
              <a:defRPr b="0" i="0">
                <a:latin typeface="Avenir Light" charset="0"/>
                <a:ea typeface="Avenir Light" charset="0"/>
                <a:cs typeface="Avenir Light" charset="0"/>
              </a:defRPr>
            </a:lvl4pPr>
            <a:lvl5pPr>
              <a:defRPr b="0" i="0">
                <a:latin typeface="Avenir Light" charset="0"/>
                <a:ea typeface="Avenir Light" charset="0"/>
                <a:cs typeface="Avenir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mtClean="0"/>
            </a:lvl1pPr>
          </a:lstStyle>
          <a:p>
            <a:fld id="{171357AB-AA68-441F-A967-C1A715515460}" type="datetime1">
              <a:rPr lang="en-US" altLang="en-US" smtClean="0"/>
              <a:pPr/>
              <a:t>5/4/2018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a:p>
        </p:txBody>
      </p:sp>
    </p:spTree>
    <p:extLst>
      <p:ext uri="{BB962C8B-B14F-4D97-AF65-F5344CB8AC3E}">
        <p14:creationId xmlns:p14="http://schemas.microsoft.com/office/powerpoint/2010/main" val="2287504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fld id="{2D050087-84FF-43DF-A078-677D81F65ED3}" type="datetime1">
              <a:rPr lang="en-US" altLang="en-US" smtClean="0"/>
              <a:pPr/>
              <a:t>5/4/2018</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a:p>
        </p:txBody>
      </p:sp>
    </p:spTree>
    <p:extLst>
      <p:ext uri="{BB962C8B-B14F-4D97-AF65-F5344CB8AC3E}">
        <p14:creationId xmlns:p14="http://schemas.microsoft.com/office/powerpoint/2010/main" val="40909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pPr/>
              <a:t>5/4/2018</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13416514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1" descr="Mandt_SOO-DOH_ALT.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5954713" y="1808163"/>
            <a:ext cx="4598987" cy="1484312"/>
          </a:xfrm>
          <a:prstGeom prst="rect">
            <a:avLst/>
          </a:prstGeom>
        </p:spPr>
        <p:txBody>
          <a:bodyPr/>
          <a:lstStyle>
            <a:lvl1pPr algn="ctr" defTabSz="457200" rtl="0" eaLnBrk="1" latinLnBrk="0" hangingPunct="1">
              <a:spcBef>
                <a:spcPct val="0"/>
              </a:spcBef>
              <a:buNone/>
              <a:defRPr sz="3600" b="1" i="0" kern="1200" spc="0">
                <a:solidFill>
                  <a:srgbClr val="0496D7"/>
                </a:solidFill>
                <a:latin typeface="Myriad Pro"/>
                <a:ea typeface="+mj-ea"/>
                <a:cs typeface="Myriad Pro"/>
              </a:defRPr>
            </a:lvl1pPr>
          </a:lstStyle>
          <a:p>
            <a:pPr algn="l" fontAlgn="auto">
              <a:lnSpc>
                <a:spcPct val="70000"/>
              </a:lnSpc>
              <a:spcAft>
                <a:spcPts val="0"/>
              </a:spcAft>
              <a:defRPr/>
            </a:pPr>
            <a:r>
              <a:rPr lang="en-US" sz="3200" dirty="0"/>
              <a:t>The GOES-R </a:t>
            </a:r>
            <a:br>
              <a:rPr lang="en-US" sz="3200" dirty="0"/>
            </a:br>
            <a:r>
              <a:rPr lang="en-US" sz="3200" dirty="0"/>
              <a:t>Series:</a:t>
            </a:r>
          </a:p>
        </p:txBody>
      </p:sp>
      <p:sp>
        <p:nvSpPr>
          <p:cNvPr id="9" name="Subtitle 2"/>
          <p:cNvSpPr txBox="1">
            <a:spLocks/>
          </p:cNvSpPr>
          <p:nvPr/>
        </p:nvSpPr>
        <p:spPr>
          <a:xfrm>
            <a:off x="5969000" y="2652713"/>
            <a:ext cx="2698750" cy="1030287"/>
          </a:xfrm>
          <a:prstGeom prst="rect">
            <a:avLst/>
          </a:prstGeom>
        </p:spPr>
        <p:txBody>
          <a:bodyPr>
            <a:norm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0000"/>
              </a:lnSpc>
              <a:spcBef>
                <a:spcPct val="20000"/>
              </a:spcBef>
              <a:spcAft>
                <a:spcPts val="600"/>
              </a:spcAft>
              <a:buFont typeface="Arial" panose="020B0604020202020204" pitchFamily="34" charset="0"/>
              <a:buNone/>
            </a:pPr>
            <a:r>
              <a:rPr lang="en-US" altLang="en-US" sz="1600" b="1">
                <a:solidFill>
                  <a:schemeClr val="bg1"/>
                </a:solidFill>
                <a:latin typeface="Myriad Pro" charset="0"/>
              </a:rPr>
              <a:t>The Nation’s Next Generation Geostationary Weather Satellites</a:t>
            </a:r>
          </a:p>
        </p:txBody>
      </p:sp>
      <p:sp>
        <p:nvSpPr>
          <p:cNvPr id="12" name="Subtitle 2"/>
          <p:cNvSpPr txBox="1">
            <a:spLocks/>
          </p:cNvSpPr>
          <p:nvPr/>
        </p:nvSpPr>
        <p:spPr>
          <a:xfrm>
            <a:off x="5913438" y="5119688"/>
            <a:ext cx="4022725" cy="1497012"/>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dirty="0">
                <a:solidFill>
                  <a:srgbClr val="0496D7"/>
                </a:solidFill>
                <a:latin typeface="Myriad Pro"/>
                <a:cs typeface="Myriad Pro"/>
              </a:rPr>
              <a:t>Greg </a:t>
            </a:r>
            <a:r>
              <a:rPr lang="en-US" dirty="0" err="1">
                <a:solidFill>
                  <a:srgbClr val="0496D7"/>
                </a:solidFill>
                <a:latin typeface="Myriad Pro"/>
                <a:cs typeface="Myriad Pro"/>
              </a:rPr>
              <a:t>Mandt</a:t>
            </a:r>
            <a:r>
              <a:rPr lang="en-US" dirty="0">
                <a:solidFill>
                  <a:srgbClr val="0496D7"/>
                </a:solidFill>
                <a:latin typeface="Myriad Pro"/>
                <a:cs typeface="Myriad Pro"/>
              </a:rPr>
              <a:t/>
            </a:r>
            <a:br>
              <a:rPr lang="en-US" dirty="0">
                <a:solidFill>
                  <a:srgbClr val="0496D7"/>
                </a:solidFill>
                <a:latin typeface="Myriad Pro"/>
                <a:cs typeface="Myriad Pro"/>
              </a:rPr>
            </a:br>
            <a:r>
              <a:rPr lang="en-US" sz="1200" dirty="0">
                <a:latin typeface="Myriad Pro"/>
                <a:cs typeface="Myriad Pro"/>
              </a:rPr>
              <a:t>GOES-R System Program Director</a:t>
            </a:r>
          </a:p>
          <a:p>
            <a:pPr fontAlgn="auto">
              <a:spcAft>
                <a:spcPts val="0"/>
              </a:spcAft>
              <a:defRPr/>
            </a:pPr>
            <a:endParaRPr lang="en-US" sz="1400" dirty="0">
              <a:latin typeface="Myriad Pro"/>
              <a:cs typeface="Myriad Pro"/>
            </a:endParaRPr>
          </a:p>
          <a:p>
            <a:pPr fontAlgn="auto">
              <a:spcAft>
                <a:spcPts val="0"/>
              </a:spcAft>
              <a:defRPr/>
            </a:pPr>
            <a:r>
              <a:rPr lang="en-US" sz="1400" dirty="0">
                <a:latin typeface="Myriad Pro"/>
                <a:cs typeface="Myriad Pro"/>
              </a:rPr>
              <a:t>SOO-DOH National Meeting</a:t>
            </a:r>
            <a:br>
              <a:rPr lang="en-US" sz="1400" dirty="0">
                <a:latin typeface="Myriad Pro"/>
                <a:cs typeface="Myriad Pro"/>
              </a:rPr>
            </a:br>
            <a:r>
              <a:rPr lang="en-US" sz="1400" dirty="0">
                <a:latin typeface="Myriad Pro"/>
                <a:cs typeface="Myriad Pro"/>
              </a:rPr>
              <a:t>September 14, 2015</a:t>
            </a:r>
          </a:p>
          <a:p>
            <a:pPr fontAlgn="auto">
              <a:spcAft>
                <a:spcPts val="0"/>
              </a:spcAft>
              <a:defRPr/>
            </a:pPr>
            <a:endParaRPr lang="en-US" sz="1600" dirty="0">
              <a:latin typeface="Myriad Pro"/>
              <a:cs typeface="Myriad Pro"/>
            </a:endParaRPr>
          </a:p>
        </p:txBody>
      </p:sp>
    </p:spTree>
    <p:extLst>
      <p:ext uri="{BB962C8B-B14F-4D97-AF65-F5344CB8AC3E}">
        <p14:creationId xmlns:p14="http://schemas.microsoft.com/office/powerpoint/2010/main" val="2473949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6" r:id="rId4"/>
    <p:sldLayoutId id="2147483677" r:id="rId5"/>
  </p:sldLayoutIdLst>
  <p:hf hdr="0" dt="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050" name="Picture 7"/>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2000" contrast="10000"/>
                    </a14:imgEffect>
                  </a14:imgLayer>
                </a14:imgProps>
              </a:ext>
              <a:ext uri="{28A0092B-C50C-407E-A947-70E740481C1C}">
                <a14:useLocalDpi xmlns:a14="http://schemas.microsoft.com/office/drawing/2010/main" val="0"/>
              </a:ext>
            </a:extLst>
          </a:blip>
          <a:srcRect l="-307" t="25815" r="55454" b="32422"/>
          <a:stretch/>
        </p:blipFill>
        <p:spPr bwMode="auto">
          <a:xfrm>
            <a:off x="1778559" y="-1"/>
            <a:ext cx="736544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460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i="0" dirty="0">
                <a:solidFill>
                  <a:schemeClr val="bg1"/>
                </a:solidFill>
                <a:latin typeface="Avenir Light" charset="0"/>
                <a:ea typeface="Avenir Light" charset="0"/>
                <a:cs typeface="Avenir Light" charset="0"/>
              </a:defRPr>
            </a:lvl1pPr>
          </a:lstStyle>
          <a:p>
            <a:pPr>
              <a:defRPr/>
            </a:pPr>
            <a:fld id="{B2B8DA43-325E-453D-8C81-A7D6CB17BD75}" type="datetime1">
              <a:rPr lang="en-US" altLang="en-US" smtClean="0"/>
              <a:pPr>
                <a:defRPr/>
              </a:pPr>
              <a:t>5/4/2018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i="0">
                <a:solidFill>
                  <a:schemeClr val="bg1"/>
                </a:solidFill>
                <a:latin typeface="Avenir Light" charset="0"/>
                <a:ea typeface="Avenir Light" charset="0"/>
                <a:cs typeface="Avenir Light" charset="0"/>
              </a:defRPr>
            </a:lvl1pPr>
          </a:lstStyle>
          <a:p>
            <a:pPr>
              <a:defRPr/>
            </a:pPr>
            <a:r>
              <a:rPr lang="en-US"/>
              <a:t>These GOES-16 data are preliminary, non-operational data and are undergoing testing. Users bear all responsibility for inspecting the data prior to use and for the manner in which the data are utilized.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i="0">
                <a:solidFill>
                  <a:schemeClr val="bg1"/>
                </a:solidFill>
                <a:latin typeface="Avenir Light" charset="0"/>
                <a:ea typeface="Avenir Light" charset="0"/>
                <a:cs typeface="Avenir Light" charset="0"/>
              </a:defRPr>
            </a:lvl1pPr>
          </a:lstStyle>
          <a:p>
            <a:fld id="{9D60F4D7-1FAC-41F5-8B13-40B192A29539}" type="slidenum">
              <a:rPr lang="en-US" altLang="en-US" smtClean="0"/>
              <a:pPr/>
              <a:t>‹#›</a:t>
            </a:fld>
            <a:endParaRPr lang="en-US" altLang="en-US"/>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dt="0"/>
  <p:txStyles>
    <p:title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b="0" i="0" kern="1200">
          <a:solidFill>
            <a:schemeClr val="bg1"/>
          </a:solidFill>
          <a:latin typeface="Avenir Light" charset="0"/>
          <a:ea typeface="Avenir Light" charset="0"/>
          <a:cs typeface="Avenir Light"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b="0" i="0" kern="1200">
          <a:solidFill>
            <a:schemeClr val="bg1"/>
          </a:solidFill>
          <a:latin typeface="Avenir Light" charset="0"/>
          <a:ea typeface="Avenir Light" charset="0"/>
          <a:cs typeface="Avenir Light"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b="0" i="0" kern="1200">
          <a:solidFill>
            <a:schemeClr val="bg1"/>
          </a:solidFill>
          <a:latin typeface="Avenir Light" charset="0"/>
          <a:ea typeface="Avenir Light" charset="0"/>
          <a:cs typeface="Avenir Light"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b="0" i="0" kern="1200">
          <a:solidFill>
            <a:schemeClr val="bg1"/>
          </a:solidFill>
          <a:latin typeface="Avenir Light" charset="0"/>
          <a:ea typeface="Avenir Light" charset="0"/>
          <a:cs typeface="Avenir Light"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b="0" i="0" kern="1200">
          <a:solidFill>
            <a:schemeClr val="bg1"/>
          </a:solidFill>
          <a:latin typeface="Avenir Light" charset="0"/>
          <a:ea typeface="Avenir Light" charset="0"/>
          <a:cs typeface="Avenir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nul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oleObject" Target="../embeddings/oleObject2.bin"/><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nul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latin typeface="+mj-lt"/>
              </a:rPr>
              <a:t>Solar Ultraviolet Imager (SUVI)</a:t>
            </a:r>
            <a:br>
              <a:rPr lang="en-US" sz="4000" dirty="0">
                <a:latin typeface="+mj-lt"/>
              </a:rPr>
            </a:br>
            <a:r>
              <a:rPr lang="en-US" sz="4000" dirty="0">
                <a:latin typeface="+mj-lt"/>
              </a:rPr>
              <a:t>Provisional PS-PVR</a:t>
            </a:r>
          </a:p>
        </p:txBody>
      </p:sp>
      <p:sp>
        <p:nvSpPr>
          <p:cNvPr id="3" name="Subtitle 2"/>
          <p:cNvSpPr>
            <a:spLocks noGrp="1"/>
          </p:cNvSpPr>
          <p:nvPr>
            <p:ph type="subTitle" idx="1"/>
          </p:nvPr>
        </p:nvSpPr>
        <p:spPr>
          <a:xfrm>
            <a:off x="1088021" y="4326037"/>
            <a:ext cx="6967959" cy="2213658"/>
          </a:xfrm>
        </p:spPr>
        <p:txBody>
          <a:bodyPr/>
          <a:lstStyle/>
          <a:p>
            <a:r>
              <a:rPr lang="en-US" sz="2800" dirty="0">
                <a:solidFill>
                  <a:schemeClr val="bg1"/>
                </a:solidFill>
                <a:latin typeface="+mj-lt"/>
              </a:rPr>
              <a:t>2018 May 4</a:t>
            </a:r>
          </a:p>
          <a:p>
            <a:r>
              <a:rPr lang="en-US" sz="2800" dirty="0">
                <a:solidFill>
                  <a:schemeClr val="bg1"/>
                </a:solidFill>
                <a:latin typeface="+mj-lt"/>
              </a:rPr>
              <a:t>Jonathan Darnel, Dan Seaton</a:t>
            </a:r>
          </a:p>
          <a:p>
            <a:r>
              <a:rPr lang="en-US" sz="2800" dirty="0">
                <a:solidFill>
                  <a:schemeClr val="bg1"/>
                </a:solidFill>
                <a:latin typeface="+mj-lt"/>
              </a:rPr>
              <a:t>GOES-R Calibration Working Group</a:t>
            </a:r>
          </a:p>
          <a:p>
            <a:r>
              <a:rPr lang="en-US" sz="2800" dirty="0">
                <a:solidFill>
                  <a:schemeClr val="bg1"/>
                </a:solidFill>
                <a:latin typeface="+mj-lt"/>
              </a:rPr>
              <a:t>CIRES, Univ. of Colorado &amp; NOAA NCEI</a:t>
            </a:r>
          </a:p>
        </p:txBody>
      </p:sp>
      <p:sp>
        <p:nvSpPr>
          <p:cNvPr id="4" name="Slide Number Placeholder 3"/>
          <p:cNvSpPr>
            <a:spLocks noGrp="1"/>
          </p:cNvSpPr>
          <p:nvPr>
            <p:ph type="sldNum" sz="quarter" idx="12"/>
          </p:nvPr>
        </p:nvSpPr>
        <p:spPr/>
        <p:txBody>
          <a:bodyPr/>
          <a:lstStyle/>
          <a:p>
            <a:fld id="{73A949E6-8E3A-4BD1-B695-CC914EAB501F}" type="slidenum">
              <a:rPr lang="en-US" altLang="en-US" smtClean="0"/>
              <a:pPr/>
              <a:t>1</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288" y="223108"/>
            <a:ext cx="2164278" cy="138054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332" t="5333" r="5332" b="5332"/>
          <a:stretch/>
        </p:blipFill>
        <p:spPr>
          <a:xfrm>
            <a:off x="5870847" y="238950"/>
            <a:ext cx="1364705" cy="1364705"/>
          </a:xfrm>
          <a:prstGeom prst="ellipse">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0435" y="235187"/>
            <a:ext cx="1653565" cy="1368468"/>
          </a:xfrm>
          <a:prstGeom prst="rect">
            <a:avLst/>
          </a:prstGeom>
        </p:spPr>
      </p:pic>
    </p:spTree>
    <p:extLst>
      <p:ext uri="{BB962C8B-B14F-4D97-AF65-F5344CB8AC3E}">
        <p14:creationId xmlns:p14="http://schemas.microsoft.com/office/powerpoint/2010/main" val="85062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10</a:t>
            </a:fld>
            <a:endParaRPr lang="en-US" altLang="en-US" dirty="0"/>
          </a:p>
        </p:txBody>
      </p:sp>
      <p:sp>
        <p:nvSpPr>
          <p:cNvPr id="3" name="Title 2"/>
          <p:cNvSpPr>
            <a:spLocks noGrp="1"/>
          </p:cNvSpPr>
          <p:nvPr>
            <p:ph type="title" idx="4294967295"/>
          </p:nvPr>
        </p:nvSpPr>
        <p:spPr>
          <a:xfrm>
            <a:off x="908613" y="208083"/>
            <a:ext cx="7326774" cy="902685"/>
          </a:xfrm>
          <a:prstGeom prst="rect">
            <a:avLst/>
          </a:prstGeom>
        </p:spPr>
        <p:txBody>
          <a:bodyPr/>
          <a:lstStyle/>
          <a:p>
            <a:r>
              <a:rPr lang="en-US" dirty="0">
                <a:latin typeface="+mj-lt"/>
              </a:rPr>
              <a:t>SUVI Spectral Response Functions</a:t>
            </a:r>
            <a:endParaRPr lang="en-US" sz="2800" dirty="0">
              <a:latin typeface="+mj-lt"/>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177" t="20084" r="7790" b="20844"/>
          <a:stretch/>
        </p:blipFill>
        <p:spPr>
          <a:xfrm>
            <a:off x="234918" y="1110768"/>
            <a:ext cx="8674165" cy="4826644"/>
          </a:xfrm>
          <a:prstGeom prst="rect">
            <a:avLst/>
          </a:prstGeom>
        </p:spPr>
      </p:pic>
      <p:sp>
        <p:nvSpPr>
          <p:cNvPr id="7" name="TextBox 6"/>
          <p:cNvSpPr txBox="1"/>
          <p:nvPr/>
        </p:nvSpPr>
        <p:spPr>
          <a:xfrm>
            <a:off x="234918" y="6127668"/>
            <a:ext cx="7840303" cy="523220"/>
          </a:xfrm>
          <a:prstGeom prst="rect">
            <a:avLst/>
          </a:prstGeom>
          <a:noFill/>
        </p:spPr>
        <p:txBody>
          <a:bodyPr wrap="square" rtlCol="0">
            <a:spAutoFit/>
          </a:bodyPr>
          <a:lstStyle/>
          <a:p>
            <a:r>
              <a:rPr lang="en-US" sz="1400" dirty="0">
                <a:solidFill>
                  <a:schemeClr val="bg1"/>
                </a:solidFill>
                <a:ea typeface="Avenir Light" charset="0"/>
                <a:cs typeface="Arial" panose="020B0604020202020204" pitchFamily="34" charset="0"/>
              </a:rPr>
              <a:t>Computed using data from: SUVP-RP-11-2696_CDRL_079_FM1_FilterTransmissionFit.xlsx, </a:t>
            </a:r>
          </a:p>
          <a:p>
            <a:r>
              <a:rPr lang="en-US" sz="1400" dirty="0">
                <a:solidFill>
                  <a:schemeClr val="bg1"/>
                </a:solidFill>
                <a:ea typeface="Avenir Light" charset="0"/>
                <a:cs typeface="Arial" panose="020B0604020202020204" pitchFamily="34" charset="0"/>
              </a:rPr>
              <a:t>SUVP-RP-12-3699 -Rev B CDRL 074A Appendix - FM1_Throughput_Component_Data_V1.xlsx</a:t>
            </a:r>
          </a:p>
        </p:txBody>
      </p:sp>
    </p:spTree>
    <p:extLst>
      <p:ext uri="{BB962C8B-B14F-4D97-AF65-F5344CB8AC3E}">
        <p14:creationId xmlns:p14="http://schemas.microsoft.com/office/powerpoint/2010/main" val="21065004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11</a:t>
            </a:fld>
            <a:endParaRPr lang="en-US" altLang="en-US" dirty="0"/>
          </a:p>
        </p:txBody>
      </p:sp>
      <p:sp>
        <p:nvSpPr>
          <p:cNvPr id="13" name="Title 2"/>
          <p:cNvSpPr txBox="1">
            <a:spLocks/>
          </p:cNvSpPr>
          <p:nvPr/>
        </p:nvSpPr>
        <p:spPr bwMode="auto">
          <a:xfrm>
            <a:off x="892743" y="61306"/>
            <a:ext cx="7358513" cy="10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a:latin typeface="+mj-lt"/>
              </a:rPr>
              <a:t>SUVI (Coronal) Temperature Response</a:t>
            </a:r>
            <a:endParaRPr lang="en-US" sz="2800" dirty="0">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95" y="1138817"/>
            <a:ext cx="7072210" cy="5304158"/>
          </a:xfrm>
          <a:prstGeom prst="rect">
            <a:avLst/>
          </a:prstGeom>
        </p:spPr>
      </p:pic>
    </p:spTree>
    <p:extLst>
      <p:ext uri="{BB962C8B-B14F-4D97-AF65-F5344CB8AC3E}">
        <p14:creationId xmlns:p14="http://schemas.microsoft.com/office/powerpoint/2010/main" val="519312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121078A-E944-47F9-B7BA-CEAF4D470424}" type="slidenum">
              <a:rPr lang="en-US" altLang="en-US" smtClean="0"/>
              <a:pPr/>
              <a:t>12</a:t>
            </a:fld>
            <a:endParaRPr lang="en-US" altLang="en-US"/>
          </a:p>
        </p:txBody>
      </p:sp>
      <p:sp>
        <p:nvSpPr>
          <p:cNvPr id="4" name="TextBox 3"/>
          <p:cNvSpPr txBox="1"/>
          <p:nvPr/>
        </p:nvSpPr>
        <p:spPr>
          <a:xfrm>
            <a:off x="760396" y="202131"/>
            <a:ext cx="7459579" cy="1015663"/>
          </a:xfrm>
          <a:prstGeom prst="rect">
            <a:avLst/>
          </a:prstGeom>
          <a:noFill/>
        </p:spPr>
        <p:txBody>
          <a:bodyPr wrap="square" rtlCol="0">
            <a:spAutoFit/>
          </a:bodyPr>
          <a:lstStyle/>
          <a:p>
            <a:pPr algn="ctr"/>
            <a:r>
              <a:rPr lang="en-US" sz="3600" dirty="0">
                <a:solidFill>
                  <a:schemeClr val="bg1"/>
                </a:solidFill>
                <a:latin typeface="+mj-lt"/>
              </a:rPr>
              <a:t>File Formats</a:t>
            </a:r>
            <a:r>
              <a:rPr lang="en-US" sz="3200" dirty="0">
                <a:solidFill>
                  <a:schemeClr val="bg1"/>
                </a:solidFill>
                <a:latin typeface="+mj-lt"/>
              </a:rPr>
              <a:t>:</a:t>
            </a:r>
          </a:p>
          <a:p>
            <a:pPr algn="ctr"/>
            <a:r>
              <a:rPr lang="en-US" sz="2400" dirty="0" err="1">
                <a:solidFill>
                  <a:schemeClr val="bg1"/>
                </a:solidFill>
                <a:latin typeface="+mj-lt"/>
              </a:rPr>
              <a:t>netCDF</a:t>
            </a:r>
            <a:r>
              <a:rPr lang="en-US" sz="2400" dirty="0">
                <a:solidFill>
                  <a:schemeClr val="bg1"/>
                </a:solidFill>
                <a:latin typeface="+mj-lt"/>
              </a:rPr>
              <a:t> vs. FITS</a:t>
            </a:r>
          </a:p>
        </p:txBody>
      </p:sp>
      <p:sp>
        <p:nvSpPr>
          <p:cNvPr id="5" name="TextBox 4"/>
          <p:cNvSpPr txBox="1"/>
          <p:nvPr/>
        </p:nvSpPr>
        <p:spPr>
          <a:xfrm>
            <a:off x="394636" y="1540042"/>
            <a:ext cx="8460605"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rPr>
              <a:t>The SUVI L1b product is produced in both </a:t>
            </a:r>
            <a:r>
              <a:rPr lang="en-US" sz="3200" dirty="0" err="1">
                <a:solidFill>
                  <a:schemeClr val="bg1"/>
                </a:solidFill>
              </a:rPr>
              <a:t>netCDF</a:t>
            </a:r>
            <a:r>
              <a:rPr lang="en-US" sz="3200" dirty="0">
                <a:solidFill>
                  <a:schemeClr val="bg1"/>
                </a:solidFill>
              </a:rPr>
              <a:t> and FITS formats</a:t>
            </a:r>
          </a:p>
          <a:p>
            <a:pPr marL="285750" indent="-285750">
              <a:buFont typeface="Arial" panose="020B0604020202020204" pitchFamily="34" charset="0"/>
              <a:buChar char="•"/>
            </a:pPr>
            <a:r>
              <a:rPr lang="en-US" sz="3200" dirty="0">
                <a:solidFill>
                  <a:schemeClr val="bg1"/>
                </a:solidFill>
              </a:rPr>
              <a:t>The standard file format for the astrophysical community is FITS</a:t>
            </a:r>
          </a:p>
          <a:p>
            <a:pPr marL="285750" indent="-285750">
              <a:buFont typeface="Arial" panose="020B0604020202020204" pitchFamily="34" charset="0"/>
              <a:buChar char="•"/>
            </a:pPr>
            <a:r>
              <a:rPr lang="en-US" sz="3200" dirty="0">
                <a:solidFill>
                  <a:schemeClr val="bg1"/>
                </a:solidFill>
              </a:rPr>
              <a:t>NWS/SWPC and NCEI Level-2 algorithms expect FITS files</a:t>
            </a:r>
          </a:p>
          <a:p>
            <a:pPr marL="285750" indent="-285750">
              <a:buFont typeface="Arial" panose="020B0604020202020204" pitchFamily="34" charset="0"/>
              <a:buChar char="•"/>
            </a:pPr>
            <a:r>
              <a:rPr lang="en-US" sz="3200" dirty="0">
                <a:solidFill>
                  <a:schemeClr val="bg1"/>
                </a:solidFill>
              </a:rPr>
              <a:t>NCEI-CO considers the SUVI L1b FITS product as the standard</a:t>
            </a:r>
          </a:p>
        </p:txBody>
      </p:sp>
    </p:spTree>
    <p:extLst>
      <p:ext uri="{BB962C8B-B14F-4D97-AF65-F5344CB8AC3E}">
        <p14:creationId xmlns:p14="http://schemas.microsoft.com/office/powerpoint/2010/main" val="1007154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1"/>
          </a:xfrm>
        </p:spPr>
        <p:txBody>
          <a:bodyPr/>
          <a:lstStyle/>
          <a:p>
            <a:r>
              <a:rPr lang="en-US" dirty="0">
                <a:latin typeface="+mj-lt"/>
              </a:rPr>
              <a:t>Review of Beta Maturity</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13</a:t>
            </a:fld>
            <a:endParaRPr lang="en-US" altLang="en-US"/>
          </a:p>
        </p:txBody>
      </p:sp>
    </p:spTree>
    <p:extLst>
      <p:ext uri="{BB962C8B-B14F-4D97-AF65-F5344CB8AC3E}">
        <p14:creationId xmlns:p14="http://schemas.microsoft.com/office/powerpoint/2010/main" val="1432172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1037024"/>
          </a:xfrm>
        </p:spPr>
        <p:txBody>
          <a:bodyPr/>
          <a:lstStyle/>
          <a:p>
            <a:r>
              <a:rPr lang="en-US" dirty="0">
                <a:latin typeface="+mj-lt"/>
              </a:rPr>
              <a:t>Path to Provisional Maturity</a:t>
            </a:r>
          </a:p>
        </p:txBody>
      </p:sp>
      <p:sp>
        <p:nvSpPr>
          <p:cNvPr id="4" name="Content Placeholder 2"/>
          <p:cNvSpPr>
            <a:spLocks noGrp="1"/>
          </p:cNvSpPr>
          <p:nvPr>
            <p:ph idx="1"/>
          </p:nvPr>
        </p:nvSpPr>
        <p:spPr>
          <a:xfrm>
            <a:off x="457200" y="1465262"/>
            <a:ext cx="8229600" cy="4891087"/>
          </a:xfrm>
        </p:spPr>
        <p:txBody>
          <a:bodyPr/>
          <a:lstStyle/>
          <a:p>
            <a:pPr>
              <a:buFont typeface="Wingdings" pitchFamily="2" charset="2"/>
              <a:buChar char="ü"/>
            </a:pPr>
            <a:r>
              <a:rPr lang="en-US" sz="2400" dirty="0">
                <a:latin typeface="+mn-lt"/>
              </a:rPr>
              <a:t>Resolve major GPA concerns.</a:t>
            </a:r>
          </a:p>
          <a:p>
            <a:pPr>
              <a:buFont typeface="Wingdings" pitchFamily="2" charset="2"/>
              <a:buChar char="ü"/>
            </a:pPr>
            <a:r>
              <a:rPr lang="en-US" sz="2400" dirty="0">
                <a:latin typeface="+mn-lt"/>
              </a:rPr>
              <a:t>Verify solutions to issues raised during PLT are resolved.</a:t>
            </a:r>
          </a:p>
          <a:p>
            <a:pPr>
              <a:buFont typeface="Wingdings" pitchFamily="2" charset="2"/>
              <a:buChar char="ü"/>
            </a:pPr>
            <a:r>
              <a:rPr lang="en-US" sz="2400" dirty="0">
                <a:latin typeface="+mn-lt"/>
              </a:rPr>
              <a:t>Fully validate L1b after major outstanding calibration issues (darks, flats) are resolved.</a:t>
            </a:r>
          </a:p>
          <a:p>
            <a:pPr>
              <a:buFont typeface="Wingdings" pitchFamily="2" charset="2"/>
              <a:buChar char="ü"/>
            </a:pPr>
            <a:r>
              <a:rPr lang="en-US" sz="2400" dirty="0">
                <a:latin typeface="+mn-lt"/>
              </a:rPr>
              <a:t>Upload revised calibration tables.</a:t>
            </a:r>
          </a:p>
          <a:p>
            <a:pPr>
              <a:buFont typeface="ArialUnicodeMS" panose="020B0604020202020204" pitchFamily="34" charset="-128"/>
              <a:buChar char="☐"/>
            </a:pPr>
            <a:r>
              <a:rPr lang="en-US" sz="2400" dirty="0">
                <a:latin typeface="+mn-lt"/>
              </a:rPr>
              <a:t>Six PLPTs to validate instrument calibration and performance, intercalibrate with other instruments.</a:t>
            </a:r>
          </a:p>
          <a:p>
            <a:pPr>
              <a:buFont typeface="ArialUnicodeMS" panose="020B0604020202020204" pitchFamily="34" charset="-128"/>
              <a:buChar char="☐"/>
            </a:pPr>
            <a:r>
              <a:rPr lang="en-US" sz="2400" dirty="0">
                <a:latin typeface="+mn-lt"/>
              </a:rPr>
              <a:t>Daily, weekly and quarterly calibrations underway.</a:t>
            </a:r>
          </a:p>
          <a:p>
            <a:pPr>
              <a:buFont typeface="ArialUnicodeMS" panose="020B0604020202020204" pitchFamily="34" charset="-128"/>
              <a:buChar char="✘"/>
            </a:pPr>
            <a:r>
              <a:rPr lang="en-US" sz="2400" dirty="0">
                <a:latin typeface="+mn-lt"/>
              </a:rPr>
              <a:t>Provisional maturity date currently set August 16.</a:t>
            </a:r>
          </a:p>
          <a:p>
            <a:pPr>
              <a:buFont typeface="ArialUnicodeMS" panose="020B0604020202020204" pitchFamily="34" charset="-128"/>
              <a:buChar char="✘"/>
            </a:pPr>
            <a:r>
              <a:rPr lang="en-US" sz="2400" i="1" dirty="0">
                <a:latin typeface="+mn-lt"/>
                <a:ea typeface="Avenir Light Oblique" charset="0"/>
                <a:cs typeface="Avenir Light Oblique" charset="0"/>
              </a:rPr>
              <a:t>Ideally we would like to be ready to support observations of total solar eclipse on August 21.</a:t>
            </a:r>
            <a:endParaRPr lang="en-US" sz="2400" dirty="0">
              <a:latin typeface="+mn-lt"/>
            </a:endParaRPr>
          </a:p>
          <a:p>
            <a:pPr marL="0" indent="0">
              <a:buNone/>
            </a:pPr>
            <a:endParaRPr lang="en-US" sz="2400" dirty="0">
              <a:latin typeface="+mn-lt"/>
            </a:endParaRPr>
          </a:p>
          <a:p>
            <a:pPr marL="233363" indent="-233363"/>
            <a:endParaRPr lang="en-US" sz="2000" dirty="0">
              <a:latin typeface="+mn-lt"/>
            </a:endParaRPr>
          </a:p>
          <a:p>
            <a:pPr marL="0" indent="0">
              <a:buNone/>
            </a:pPr>
            <a:endParaRPr lang="en-US" sz="1600" dirty="0">
              <a:solidFill>
                <a:schemeClr val="accent2">
                  <a:lumMod val="40000"/>
                  <a:lumOff val="60000"/>
                </a:schemeClr>
              </a:solidFill>
              <a:latin typeface="+mn-lt"/>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14</a:t>
            </a:fld>
            <a:endParaRPr lang="en-US" altLang="en-US"/>
          </a:p>
        </p:txBody>
      </p:sp>
    </p:spTree>
    <p:extLst>
      <p:ext uri="{BB962C8B-B14F-4D97-AF65-F5344CB8AC3E}">
        <p14:creationId xmlns:p14="http://schemas.microsoft.com/office/powerpoint/2010/main" val="297709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1037024"/>
          </a:xfrm>
        </p:spPr>
        <p:txBody>
          <a:bodyPr/>
          <a:lstStyle/>
          <a:p>
            <a:r>
              <a:rPr lang="en-US" sz="2800" dirty="0">
                <a:latin typeface="+mj-lt"/>
              </a:rPr>
              <a:t>Risks to Reaching Provisional at Beta PS-PVR</a:t>
            </a:r>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478196942"/>
              </p:ext>
            </p:extLst>
          </p:nvPr>
        </p:nvGraphicFramePr>
        <p:xfrm>
          <a:off x="228186" y="995067"/>
          <a:ext cx="8569192" cy="5595145"/>
        </p:xfrm>
        <a:graphic>
          <a:graphicData uri="http://schemas.openxmlformats.org/drawingml/2006/table">
            <a:tbl>
              <a:tblPr firstRow="1" bandRow="1">
                <a:tableStyleId>{5C22544A-7EE6-4342-B048-85BDC9FD1C3A}</a:tableStyleId>
              </a:tblPr>
              <a:tblGrid>
                <a:gridCol w="582930">
                  <a:extLst>
                    <a:ext uri="{9D8B030D-6E8A-4147-A177-3AD203B41FA5}">
                      <a16:colId xmlns="" xmlns:a16="http://schemas.microsoft.com/office/drawing/2014/main" val="20000"/>
                    </a:ext>
                  </a:extLst>
                </a:gridCol>
                <a:gridCol w="789305">
                  <a:extLst>
                    <a:ext uri="{9D8B030D-6E8A-4147-A177-3AD203B41FA5}">
                      <a16:colId xmlns="" xmlns:a16="http://schemas.microsoft.com/office/drawing/2014/main" val="3264690742"/>
                    </a:ext>
                  </a:extLst>
                </a:gridCol>
                <a:gridCol w="1058355">
                  <a:extLst>
                    <a:ext uri="{9D8B030D-6E8A-4147-A177-3AD203B41FA5}">
                      <a16:colId xmlns="" xmlns:a16="http://schemas.microsoft.com/office/drawing/2014/main" val="20001"/>
                    </a:ext>
                  </a:extLst>
                </a:gridCol>
                <a:gridCol w="3100756">
                  <a:extLst>
                    <a:ext uri="{9D8B030D-6E8A-4147-A177-3AD203B41FA5}">
                      <a16:colId xmlns="" xmlns:a16="http://schemas.microsoft.com/office/drawing/2014/main" val="2103362913"/>
                    </a:ext>
                  </a:extLst>
                </a:gridCol>
                <a:gridCol w="3037846">
                  <a:extLst>
                    <a:ext uri="{9D8B030D-6E8A-4147-A177-3AD203B41FA5}">
                      <a16:colId xmlns="" xmlns:a16="http://schemas.microsoft.com/office/drawing/2014/main" val="20004"/>
                    </a:ext>
                  </a:extLst>
                </a:gridCol>
              </a:tblGrid>
              <a:tr h="340822">
                <a:tc>
                  <a:txBody>
                    <a:bodyPr/>
                    <a:lstStyle/>
                    <a:p>
                      <a:pPr algn="ctr"/>
                      <a:r>
                        <a:rPr lang="en-US" sz="1600" b="0" i="0" dirty="0">
                          <a:latin typeface="+mn-lt"/>
                          <a:ea typeface="Avenir Light" charset="0"/>
                          <a:cs typeface="Avenir Light" charset="0"/>
                        </a:rPr>
                        <a:t>ADR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WR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Delivery</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Description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Disposition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10000"/>
                  </a:ext>
                </a:extLst>
              </a:tr>
              <a:tr h="0">
                <a:tc>
                  <a:txBody>
                    <a:bodyPr/>
                    <a:lstStyle/>
                    <a:p>
                      <a:pPr algn="r"/>
                      <a:endParaRPr lang="en-US" sz="13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300" b="1" dirty="0">
                          <a:solidFill>
                            <a:schemeClr val="tx1"/>
                          </a:solidFill>
                          <a:latin typeface="+mn-lt"/>
                          <a:ea typeface="Avenir Book" charset="0"/>
                          <a:cs typeface="Avenir Book" charset="0"/>
                        </a:rPr>
                        <a:t>Calibration &amp; Image Processing Issues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2899254"/>
                  </a:ext>
                </a:extLst>
              </a:tr>
              <a:tr h="0">
                <a:tc>
                  <a:txBody>
                    <a:bodyPr/>
                    <a:lstStyle/>
                    <a:p>
                      <a:pPr algn="r"/>
                      <a:r>
                        <a:rPr lang="en-US" sz="1200" dirty="0">
                          <a:solidFill>
                            <a:schemeClr val="tx1"/>
                          </a:solidFill>
                          <a:latin typeface="+mn-lt"/>
                          <a:ea typeface="Avenir Book" charset="0"/>
                          <a:cs typeface="Avenir Book" charset="0"/>
                        </a:rPr>
                        <a:t>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5696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Persistent negative pixel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Should be resolved by LUT update and ADR 665.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73132">
                <a:tc>
                  <a:txBody>
                    <a:bodyPr/>
                    <a:lstStyle/>
                    <a:p>
                      <a:pPr algn="r"/>
                      <a:r>
                        <a:rPr lang="en-US" sz="1200" dirty="0">
                          <a:solidFill>
                            <a:schemeClr val="tx1"/>
                          </a:solidFill>
                          <a:latin typeface="+mn-lt"/>
                          <a:ea typeface="Avenir Book" charset="0"/>
                          <a:cs typeface="Avenir Book" charset="0"/>
                        </a:rPr>
                        <a:t>306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4364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DO.06.00.00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Dark subtraction not performed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Resolved.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378823">
                <a:tc>
                  <a:txBody>
                    <a:bodyPr/>
                    <a:lstStyle/>
                    <a:p>
                      <a:pPr algn="r"/>
                      <a:r>
                        <a:rPr lang="en-US" sz="1200" dirty="0">
                          <a:solidFill>
                            <a:schemeClr val="tx1"/>
                          </a:solidFill>
                          <a:latin typeface="+mn-lt"/>
                          <a:ea typeface="Avenir Book" charset="0"/>
                          <a:cs typeface="Avenir Book" charset="0"/>
                        </a:rPr>
                        <a:t>307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3812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DO.06.00.00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Images are mirror-image reversed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Resolved.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304800">
                <a:tc>
                  <a:txBody>
                    <a:bodyPr/>
                    <a:lstStyle/>
                    <a:p>
                      <a:pPr algn="r"/>
                      <a:r>
                        <a:rPr lang="en-US" sz="1200" dirty="0">
                          <a:solidFill>
                            <a:schemeClr val="tx1"/>
                          </a:solidFill>
                          <a:latin typeface="+mn-lt"/>
                          <a:ea typeface="Avenir Book" charset="0"/>
                          <a:cs typeface="Avenir Book" charset="0"/>
                        </a:rPr>
                        <a:t>309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4353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Images require </a:t>
                      </a:r>
                      <a:r>
                        <a:rPr lang="en-US" sz="1200" dirty="0" err="1">
                          <a:solidFill>
                            <a:schemeClr val="tx1"/>
                          </a:solidFill>
                          <a:latin typeface="+mn-lt"/>
                          <a:ea typeface="Avenir Book" charset="0"/>
                          <a:cs typeface="Avenir Book" charset="0"/>
                        </a:rPr>
                        <a:t>despiking</a:t>
                      </a:r>
                      <a:r>
                        <a:rPr lang="en-US" sz="1200" dirty="0">
                          <a:solidFill>
                            <a:schemeClr val="tx1"/>
                          </a:solidFill>
                          <a:latin typeface="+mn-lt"/>
                          <a:ea typeface="Avenir Book" charset="0"/>
                          <a:cs typeface="Avenir Book" charset="0"/>
                        </a:rPr>
                        <a:t> for radiometric accuracy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Under discussion.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11792584"/>
                  </a:ext>
                </a:extLst>
              </a:tr>
              <a:tr h="30480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strike="noStrike" baseline="0" dirty="0">
                          <a:solidFill>
                            <a:schemeClr val="tx1"/>
                          </a:solidFill>
                          <a:latin typeface="+mn-lt"/>
                          <a:ea typeface="Avenir Book" charset="0"/>
                          <a:cs typeface="Avenir Book" charset="0"/>
                        </a:rPr>
                        <a:t>PR.06.09.00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Placeholder flat fields contaminate images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Resolved by LUT update, see ADR 587.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19746448"/>
                  </a:ext>
                </a:extLst>
              </a:tr>
              <a:tr h="304800">
                <a:tc>
                  <a:txBody>
                    <a:bodyPr/>
                    <a:lstStyle/>
                    <a:p>
                      <a:pPr algn="r"/>
                      <a:endParaRPr lang="en-US" sz="13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300" b="1" dirty="0">
                          <a:solidFill>
                            <a:schemeClr val="tx1"/>
                          </a:solidFill>
                          <a:latin typeface="+mn-lt"/>
                          <a:ea typeface="Avenir Book" charset="0"/>
                          <a:cs typeface="Avenir Book" charset="0"/>
                        </a:rPr>
                        <a:t>Navigation &amp; Metadata Issues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31166948"/>
                  </a:ext>
                </a:extLst>
              </a:tr>
              <a:tr h="304800">
                <a:tc>
                  <a:txBody>
                    <a:bodyPr/>
                    <a:lstStyle/>
                    <a:p>
                      <a:pPr algn="r"/>
                      <a:r>
                        <a:rPr lang="en-US" sz="1200" dirty="0">
                          <a:solidFill>
                            <a:schemeClr val="tx1"/>
                          </a:solidFill>
                          <a:latin typeface="+mn-lt"/>
                          <a:ea typeface="Avenir Book" charset="0"/>
                          <a:cs typeface="Avenir Book"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4358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DO.06.00.00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err="1">
                          <a:solidFill>
                            <a:schemeClr val="tx1"/>
                          </a:solidFill>
                          <a:latin typeface="+mn-lt"/>
                          <a:ea typeface="Avenir Book" charset="0"/>
                          <a:cs typeface="Avenir Book" charset="0"/>
                        </a:rPr>
                        <a:t>PCi_j</a:t>
                      </a:r>
                      <a:r>
                        <a:rPr lang="en-US" sz="1200" dirty="0">
                          <a:solidFill>
                            <a:schemeClr val="tx1"/>
                          </a:solidFill>
                          <a:latin typeface="+mn-lt"/>
                          <a:ea typeface="Avenir Book" charset="0"/>
                          <a:cs typeface="Avenir Book" charset="0"/>
                        </a:rPr>
                        <a:t> matrix elements incorrectly calculated (Determines image orientation)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Resolved.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4100665"/>
                  </a:ext>
                </a:extLst>
              </a:tr>
              <a:tr h="304800">
                <a:tc>
                  <a:txBody>
                    <a:bodyPr/>
                    <a:lstStyle/>
                    <a:p>
                      <a:pPr algn="r"/>
                      <a:r>
                        <a:rPr lang="en-US" sz="1200" strike="sngStrike" baseline="0" dirty="0">
                          <a:solidFill>
                            <a:schemeClr val="tx1"/>
                          </a:solidFill>
                          <a:latin typeface="+mn-lt"/>
                          <a:ea typeface="Avenir Book" charset="0"/>
                          <a:cs typeface="Avenir Book" charset="0"/>
                        </a:rPr>
                        <a:t>222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strike="sngStrike" baseline="0" dirty="0">
                          <a:solidFill>
                            <a:schemeClr val="tx1"/>
                          </a:solidFill>
                          <a:latin typeface="+mn-lt"/>
                          <a:ea typeface="Avenir Book" charset="0"/>
                          <a:cs typeface="Avenir Book" charset="0"/>
                        </a:rPr>
                        <a:t>4248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sngStrike" baseline="0" dirty="0">
                          <a:solidFill>
                            <a:schemeClr val="tx1"/>
                          </a:solidFill>
                          <a:latin typeface="+mn-lt"/>
                          <a:ea typeface="Avenir Book" charset="0"/>
                          <a:cs typeface="Avenir Book" charset="0"/>
                        </a:rPr>
                        <a:t>DO.06.02.00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sngStrike" baseline="0" dirty="0">
                          <a:solidFill>
                            <a:schemeClr val="tx1"/>
                          </a:solidFill>
                          <a:latin typeface="+mn-lt"/>
                          <a:ea typeface="Avenir Book" charset="0"/>
                          <a:cs typeface="Avenir Book" charset="0"/>
                        </a:rPr>
                        <a:t>CRVAL metadata entries incorrect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sngStrike" baseline="0" dirty="0">
                          <a:solidFill>
                            <a:schemeClr val="tx1"/>
                          </a:solidFill>
                          <a:latin typeface="+mn-lt"/>
                          <a:ea typeface="Avenir Book" charset="0"/>
                          <a:cs typeface="Avenir Book" charset="0"/>
                        </a:rPr>
                        <a:t>Withdrawn.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941320446"/>
                  </a:ext>
                </a:extLst>
              </a:tr>
              <a:tr h="304800">
                <a:tc>
                  <a:txBody>
                    <a:bodyPr/>
                    <a:lstStyle/>
                    <a:p>
                      <a:pPr algn="r"/>
                      <a:r>
                        <a:rPr lang="en-US" sz="1200" dirty="0">
                          <a:solidFill>
                            <a:schemeClr val="tx1"/>
                          </a:solidFill>
                          <a:latin typeface="+mn-lt"/>
                          <a:ea typeface="Avenir Book" charset="0"/>
                          <a:cs typeface="Avenir Book" charset="0"/>
                        </a:rPr>
                        <a:t>225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5311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DO.06.03.00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Date fields missing on the first of every month in SUVI FITS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Resolved. Can only be validated after the first new month after release of DO.06.03.00 to 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898743379"/>
                  </a:ext>
                </a:extLst>
              </a:tr>
              <a:tr h="304800">
                <a:tc>
                  <a:txBody>
                    <a:bodyPr/>
                    <a:lstStyle/>
                    <a:p>
                      <a:pPr algn="r"/>
                      <a:r>
                        <a:rPr lang="en-US" sz="1200" strike="noStrike" baseline="0" dirty="0">
                          <a:solidFill>
                            <a:schemeClr val="tx1"/>
                          </a:solidFill>
                          <a:latin typeface="+mn-lt"/>
                          <a:ea typeface="Avenir Book" charset="0"/>
                          <a:cs typeface="Avenir Book" charset="0"/>
                        </a:rPr>
                        <a:t>308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strike="noStrike" baseline="0" dirty="0">
                          <a:solidFill>
                            <a:schemeClr val="tx1"/>
                          </a:solidFill>
                          <a:latin typeface="+mn-lt"/>
                          <a:ea typeface="Avenir Book" charset="0"/>
                          <a:cs typeface="Avenir Book" charset="0"/>
                        </a:rPr>
                        <a:t>Multiple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noStrike" baseline="0" dirty="0">
                          <a:solidFill>
                            <a:schemeClr val="tx1"/>
                          </a:solidFill>
                          <a:latin typeface="+mn-lt"/>
                          <a:ea typeface="Avenir Book" charset="0"/>
                          <a:cs typeface="Avenir Book" charset="0"/>
                        </a:rPr>
                        <a:t>PR.06.10.03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noStrike" baseline="0" dirty="0">
                          <a:solidFill>
                            <a:schemeClr val="tx1"/>
                          </a:solidFill>
                          <a:latin typeface="+mn-lt"/>
                          <a:ea typeface="Avenir Book" charset="0"/>
                          <a:cs typeface="Avenir Book" charset="0"/>
                        </a:rPr>
                        <a:t>CRPIX (sun center pixel) incorrectly calculated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noStrike" baseline="0" dirty="0">
                          <a:solidFill>
                            <a:schemeClr val="tx1"/>
                          </a:solidFill>
                          <a:latin typeface="+mn-lt"/>
                          <a:ea typeface="Avenir Book" charset="0"/>
                          <a:cs typeface="Avenir Book" charset="0"/>
                        </a:rPr>
                        <a:t>Resolved. See also ADRs 587, 662, and 663.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140412">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13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300" b="1" dirty="0">
                          <a:solidFill>
                            <a:schemeClr val="tx1"/>
                          </a:solidFill>
                          <a:latin typeface="+mn-lt"/>
                          <a:ea typeface="Avenir Book" charset="0"/>
                          <a:cs typeface="Avenir Book" charset="0"/>
                        </a:rPr>
                        <a:t>Usability Issues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5117600"/>
                  </a:ext>
                </a:extLst>
              </a:tr>
              <a:tr h="140412">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311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4551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DO.08.00.00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Incomplete radiometric metadata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27049830"/>
                  </a:ext>
                </a:extLst>
              </a:tr>
              <a:tr h="51686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311</a:t>
                      </a:r>
                    </a:p>
                    <a:p>
                      <a:pPr marL="0" marR="0" lvl="0" indent="0" algn="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4551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DO.08.00.00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FITS metadata does not provide image units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75413185"/>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15</a:t>
            </a:fld>
            <a:endParaRPr lang="en-US" altLang="en-US"/>
          </a:p>
        </p:txBody>
      </p:sp>
      <p:sp>
        <p:nvSpPr>
          <p:cNvPr id="8" name="Slide Number Placeholder 4"/>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5ADB79-25D6-47C0-AB51-22A13A0BBB50}" type="slidenum">
              <a:rPr lang="en-US" altLang="en-US" smtClean="0"/>
              <a:pPr/>
              <a:t>15</a:t>
            </a:fld>
            <a:endParaRPr lang="en-US" altLang="en-US"/>
          </a:p>
        </p:txBody>
      </p:sp>
    </p:spTree>
    <p:extLst>
      <p:ext uri="{BB962C8B-B14F-4D97-AF65-F5344CB8AC3E}">
        <p14:creationId xmlns:p14="http://schemas.microsoft.com/office/powerpoint/2010/main" val="1462234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148" descr="SUVI_304_short_l1b.png">
            <a:extLst>
              <a:ext uri="{FF2B5EF4-FFF2-40B4-BE49-F238E27FC236}">
                <a16:creationId xmlns="" xmlns:a16="http://schemas.microsoft.com/office/drawing/2014/main" id="{D979C418-5C56-8F42-BE41-705FF0C5DE1A}"/>
              </a:ext>
            </a:extLst>
          </p:cNvPr>
          <p:cNvPicPr preferRelativeResize="0"/>
          <p:nvPr/>
        </p:nvPicPr>
        <p:blipFill>
          <a:blip r:embed="rId2">
            <a:alphaModFix/>
          </a:blip>
          <a:stretch>
            <a:fillRect/>
          </a:stretch>
        </p:blipFill>
        <p:spPr>
          <a:xfrm>
            <a:off x="4290219" y="1463675"/>
            <a:ext cx="4525962" cy="4525962"/>
          </a:xfrm>
          <a:prstGeom prst="rect">
            <a:avLst/>
          </a:prstGeom>
          <a:noFill/>
          <a:ln>
            <a:noFill/>
          </a:ln>
        </p:spPr>
      </p:pic>
      <p:sp>
        <p:nvSpPr>
          <p:cNvPr id="2" name="Title 1">
            <a:extLst>
              <a:ext uri="{FF2B5EF4-FFF2-40B4-BE49-F238E27FC236}">
                <a16:creationId xmlns="" xmlns:a16="http://schemas.microsoft.com/office/drawing/2014/main" id="{B056FE3A-C7CD-494B-9567-63084537B3E0}"/>
              </a:ext>
            </a:extLst>
          </p:cNvPr>
          <p:cNvSpPr>
            <a:spLocks noGrp="1"/>
          </p:cNvSpPr>
          <p:nvPr>
            <p:ph type="title"/>
          </p:nvPr>
        </p:nvSpPr>
        <p:spPr/>
        <p:txBody>
          <a:bodyPr/>
          <a:lstStyle/>
          <a:p>
            <a:r>
              <a:rPr lang="en-US" dirty="0">
                <a:latin typeface="+mj-lt"/>
              </a:rPr>
              <a:t>ADRs: 108, 306, 307, 308, &amp; 309</a:t>
            </a:r>
          </a:p>
        </p:txBody>
      </p:sp>
      <p:sp>
        <p:nvSpPr>
          <p:cNvPr id="5" name="Slide Number Placeholder 4">
            <a:extLst>
              <a:ext uri="{FF2B5EF4-FFF2-40B4-BE49-F238E27FC236}">
                <a16:creationId xmlns="" xmlns:a16="http://schemas.microsoft.com/office/drawing/2014/main" id="{BBDA4F0F-7A50-A440-8323-EDAB4D8D9D82}"/>
              </a:ext>
            </a:extLst>
          </p:cNvPr>
          <p:cNvSpPr>
            <a:spLocks noGrp="1"/>
          </p:cNvSpPr>
          <p:nvPr>
            <p:ph type="sldNum" sz="quarter" idx="12"/>
          </p:nvPr>
        </p:nvSpPr>
        <p:spPr/>
        <p:txBody>
          <a:bodyPr/>
          <a:lstStyle/>
          <a:p>
            <a:fld id="{615ADB79-25D6-47C0-AB51-22A13A0BBB50}" type="slidenum">
              <a:rPr lang="en-US" altLang="en-US" smtClean="0"/>
              <a:pPr/>
              <a:t>16</a:t>
            </a:fld>
            <a:endParaRPr lang="en-US" altLang="en-US"/>
          </a:p>
        </p:txBody>
      </p:sp>
      <p:sp>
        <p:nvSpPr>
          <p:cNvPr id="7" name="TextBox 6">
            <a:extLst>
              <a:ext uri="{FF2B5EF4-FFF2-40B4-BE49-F238E27FC236}">
                <a16:creationId xmlns="" xmlns:a16="http://schemas.microsoft.com/office/drawing/2014/main" id="{B4881AD9-D3F9-104C-99DD-E8C3586D2DEB}"/>
              </a:ext>
            </a:extLst>
          </p:cNvPr>
          <p:cNvSpPr txBox="1"/>
          <p:nvPr/>
        </p:nvSpPr>
        <p:spPr>
          <a:xfrm>
            <a:off x="457201" y="1463675"/>
            <a:ext cx="3449781" cy="4739759"/>
          </a:xfrm>
          <a:prstGeom prst="rect">
            <a:avLst/>
          </a:prstGeom>
          <a:noFill/>
        </p:spPr>
        <p:txBody>
          <a:bodyPr wrap="square" rtlCol="0">
            <a:spAutoFit/>
          </a:bodyPr>
          <a:lstStyle/>
          <a:p>
            <a:pPr>
              <a:spcAft>
                <a:spcPts val="1000"/>
              </a:spcAft>
            </a:pPr>
            <a:r>
              <a:rPr lang="en-US" b="1" dirty="0">
                <a:solidFill>
                  <a:schemeClr val="bg1"/>
                </a:solidFill>
              </a:rPr>
              <a:t>ADR 306: </a:t>
            </a:r>
            <a:r>
              <a:rPr lang="en-US" dirty="0">
                <a:solidFill>
                  <a:schemeClr val="bg1"/>
                </a:solidFill>
              </a:rPr>
              <a:t>Dark subtraction not performed</a:t>
            </a:r>
          </a:p>
          <a:p>
            <a:pPr>
              <a:spcAft>
                <a:spcPts val="1000"/>
              </a:spcAft>
            </a:pPr>
            <a:r>
              <a:rPr lang="en-US" b="1" dirty="0">
                <a:solidFill>
                  <a:schemeClr val="bg1"/>
                </a:solidFill>
              </a:rPr>
              <a:t>ADR 307: </a:t>
            </a:r>
            <a:r>
              <a:rPr lang="en-US" dirty="0">
                <a:solidFill>
                  <a:schemeClr val="bg1"/>
                </a:solidFill>
              </a:rPr>
              <a:t>Images are mirror-image reversed</a:t>
            </a:r>
          </a:p>
          <a:p>
            <a:pPr>
              <a:spcAft>
                <a:spcPts val="1000"/>
              </a:spcAft>
            </a:pPr>
            <a:r>
              <a:rPr lang="en-US" b="1" dirty="0">
                <a:solidFill>
                  <a:schemeClr val="bg1"/>
                </a:solidFill>
              </a:rPr>
              <a:t>ADR 308: </a:t>
            </a:r>
            <a:r>
              <a:rPr lang="en-US" dirty="0">
                <a:solidFill>
                  <a:schemeClr val="bg1"/>
                </a:solidFill>
              </a:rPr>
              <a:t>CRPIX (sun center location) not correctly calculated</a:t>
            </a:r>
          </a:p>
          <a:p>
            <a:pPr>
              <a:spcAft>
                <a:spcPts val="1000"/>
              </a:spcAft>
            </a:pPr>
            <a:r>
              <a:rPr lang="en-US" b="1" dirty="0">
                <a:solidFill>
                  <a:schemeClr val="bg1"/>
                </a:solidFill>
              </a:rPr>
              <a:t>ADR 108: </a:t>
            </a:r>
            <a:r>
              <a:rPr lang="en-US" dirty="0" err="1">
                <a:solidFill>
                  <a:schemeClr val="bg1"/>
                </a:solidFill>
              </a:rPr>
              <a:t>PCi_j</a:t>
            </a:r>
            <a:r>
              <a:rPr lang="en-US" dirty="0">
                <a:solidFill>
                  <a:schemeClr val="bg1"/>
                </a:solidFill>
              </a:rPr>
              <a:t> matrix elements incorrectly calculated</a:t>
            </a:r>
            <a:r>
              <a:rPr lang="en-US" b="1" dirty="0">
                <a:solidFill>
                  <a:schemeClr val="bg1"/>
                </a:solidFill>
              </a:rPr>
              <a:t> </a:t>
            </a:r>
          </a:p>
          <a:p>
            <a:pPr>
              <a:spcAft>
                <a:spcPts val="1000"/>
              </a:spcAft>
            </a:pPr>
            <a:r>
              <a:rPr lang="en-US" b="1" dirty="0">
                <a:solidFill>
                  <a:schemeClr val="bg1"/>
                </a:solidFill>
              </a:rPr>
              <a:t>ADR 309: </a:t>
            </a:r>
            <a:r>
              <a:rPr lang="en-US" dirty="0">
                <a:solidFill>
                  <a:schemeClr val="bg1"/>
                </a:solidFill>
              </a:rPr>
              <a:t>Images require </a:t>
            </a:r>
            <a:r>
              <a:rPr lang="en-US" dirty="0" err="1">
                <a:solidFill>
                  <a:schemeClr val="bg1"/>
                </a:solidFill>
              </a:rPr>
              <a:t>despiking</a:t>
            </a:r>
            <a:r>
              <a:rPr lang="en-US" dirty="0">
                <a:solidFill>
                  <a:schemeClr val="bg1"/>
                </a:solidFill>
              </a:rPr>
              <a:t> for radiometric accuracy</a:t>
            </a:r>
          </a:p>
          <a:p>
            <a:pPr>
              <a:spcAft>
                <a:spcPts val="1000"/>
              </a:spcAft>
            </a:pPr>
            <a:r>
              <a:rPr lang="en-US" b="1" dirty="0">
                <a:solidFill>
                  <a:schemeClr val="bg1"/>
                </a:solidFill>
              </a:rPr>
              <a:t>Unnumbered Issue:</a:t>
            </a:r>
            <a:r>
              <a:rPr lang="en-US" dirty="0">
                <a:solidFill>
                  <a:schemeClr val="bg1"/>
                </a:solidFill>
              </a:rPr>
              <a:t> Placeholder flats in SUVI LUT contaminate images </a:t>
            </a:r>
            <a:endParaRPr lang="en-US" b="1" dirty="0">
              <a:solidFill>
                <a:schemeClr val="bg1"/>
              </a:solidFill>
            </a:endParaRPr>
          </a:p>
          <a:p>
            <a:pPr>
              <a:spcAft>
                <a:spcPts val="1000"/>
              </a:spcAft>
            </a:pPr>
            <a:endParaRPr lang="en-US" dirty="0">
              <a:solidFill>
                <a:schemeClr val="bg1"/>
              </a:solidFill>
            </a:endParaRPr>
          </a:p>
        </p:txBody>
      </p:sp>
      <p:cxnSp>
        <p:nvCxnSpPr>
          <p:cNvPr id="9" name="Straight Arrow Connector 8">
            <a:extLst>
              <a:ext uri="{FF2B5EF4-FFF2-40B4-BE49-F238E27FC236}">
                <a16:creationId xmlns="" xmlns:a16="http://schemas.microsoft.com/office/drawing/2014/main" id="{0858CDD5-AA2D-5C49-8B71-C91B08FE1447}"/>
              </a:ext>
            </a:extLst>
          </p:cNvPr>
          <p:cNvCxnSpPr>
            <a:cxnSpLocks/>
          </p:cNvCxnSpPr>
          <p:nvPr/>
        </p:nvCxnSpPr>
        <p:spPr>
          <a:xfrm flipH="1">
            <a:off x="5735783" y="4180116"/>
            <a:ext cx="368134" cy="391885"/>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 xmlns:a16="http://schemas.microsoft.com/office/drawing/2014/main" id="{05C32260-7007-5147-8A28-C1EA8687A32E}"/>
              </a:ext>
            </a:extLst>
          </p:cNvPr>
          <p:cNvSpPr/>
          <p:nvPr/>
        </p:nvSpPr>
        <p:spPr>
          <a:xfrm>
            <a:off x="4588078" y="6018768"/>
            <a:ext cx="3930243" cy="369332"/>
          </a:xfrm>
          <a:prstGeom prst="rect">
            <a:avLst/>
          </a:prstGeom>
        </p:spPr>
        <p:txBody>
          <a:bodyPr wrap="none">
            <a:spAutoFit/>
          </a:bodyPr>
          <a:lstStyle/>
          <a:p>
            <a:r>
              <a:rPr lang="en-US" dirty="0">
                <a:solidFill>
                  <a:schemeClr val="bg1"/>
                </a:solidFill>
              </a:rPr>
              <a:t>Sample image from time of Beta PS-PVR</a:t>
            </a:r>
            <a:endParaRPr lang="en-US" dirty="0"/>
          </a:p>
        </p:txBody>
      </p:sp>
      <p:sp>
        <p:nvSpPr>
          <p:cNvPr id="38" name="Rectangle 37">
            <a:extLst>
              <a:ext uri="{FF2B5EF4-FFF2-40B4-BE49-F238E27FC236}">
                <a16:creationId xmlns="" xmlns:a16="http://schemas.microsoft.com/office/drawing/2014/main" id="{C963C875-D203-2F4A-99F1-4AA83763FAC1}"/>
              </a:ext>
            </a:extLst>
          </p:cNvPr>
          <p:cNvSpPr/>
          <p:nvPr/>
        </p:nvSpPr>
        <p:spPr>
          <a:xfrm>
            <a:off x="5465616" y="4463966"/>
            <a:ext cx="333746" cy="369332"/>
          </a:xfrm>
          <a:prstGeom prst="rect">
            <a:avLst/>
          </a:prstGeom>
        </p:spPr>
        <p:txBody>
          <a:bodyPr wrap="none">
            <a:spAutoFit/>
          </a:bodyPr>
          <a:lstStyle/>
          <a:p>
            <a:r>
              <a:rPr lang="en-US" dirty="0">
                <a:solidFill>
                  <a:schemeClr val="bg1"/>
                </a:solidFill>
              </a:rPr>
              <a:t>N</a:t>
            </a:r>
            <a:endParaRPr lang="en-US" dirty="0"/>
          </a:p>
        </p:txBody>
      </p:sp>
    </p:spTree>
    <p:extLst>
      <p:ext uri="{BB962C8B-B14F-4D97-AF65-F5344CB8AC3E}">
        <p14:creationId xmlns:p14="http://schemas.microsoft.com/office/powerpoint/2010/main" val="1097227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5BB3301-4C8F-784E-8BB2-9B00C6DAD8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0219" y="1462366"/>
            <a:ext cx="4525962" cy="4525962"/>
          </a:xfrm>
          <a:prstGeom prst="rect">
            <a:avLst/>
          </a:prstGeom>
        </p:spPr>
      </p:pic>
      <p:sp>
        <p:nvSpPr>
          <p:cNvPr id="2" name="Title 1">
            <a:extLst>
              <a:ext uri="{FF2B5EF4-FFF2-40B4-BE49-F238E27FC236}">
                <a16:creationId xmlns="" xmlns:a16="http://schemas.microsoft.com/office/drawing/2014/main" id="{B056FE3A-C7CD-494B-9567-63084537B3E0}"/>
              </a:ext>
            </a:extLst>
          </p:cNvPr>
          <p:cNvSpPr>
            <a:spLocks noGrp="1"/>
          </p:cNvSpPr>
          <p:nvPr>
            <p:ph type="title"/>
          </p:nvPr>
        </p:nvSpPr>
        <p:spPr/>
        <p:txBody>
          <a:bodyPr/>
          <a:lstStyle/>
          <a:p>
            <a:r>
              <a:rPr lang="en-US" dirty="0">
                <a:latin typeface="+mj-lt"/>
              </a:rPr>
              <a:t>ADRs: 108, 306, 307, 308, &amp; 309</a:t>
            </a:r>
          </a:p>
        </p:txBody>
      </p:sp>
      <p:sp>
        <p:nvSpPr>
          <p:cNvPr id="5" name="Slide Number Placeholder 4">
            <a:extLst>
              <a:ext uri="{FF2B5EF4-FFF2-40B4-BE49-F238E27FC236}">
                <a16:creationId xmlns="" xmlns:a16="http://schemas.microsoft.com/office/drawing/2014/main" id="{BBDA4F0F-7A50-A440-8323-EDAB4D8D9D82}"/>
              </a:ext>
            </a:extLst>
          </p:cNvPr>
          <p:cNvSpPr>
            <a:spLocks noGrp="1"/>
          </p:cNvSpPr>
          <p:nvPr>
            <p:ph type="sldNum" sz="quarter" idx="12"/>
          </p:nvPr>
        </p:nvSpPr>
        <p:spPr/>
        <p:txBody>
          <a:bodyPr/>
          <a:lstStyle/>
          <a:p>
            <a:fld id="{615ADB79-25D6-47C0-AB51-22A13A0BBB50}" type="slidenum">
              <a:rPr lang="en-US" altLang="en-US" smtClean="0"/>
              <a:pPr/>
              <a:t>17</a:t>
            </a:fld>
            <a:endParaRPr lang="en-US" altLang="en-US" dirty="0"/>
          </a:p>
        </p:txBody>
      </p:sp>
      <p:sp>
        <p:nvSpPr>
          <p:cNvPr id="7" name="TextBox 6">
            <a:extLst>
              <a:ext uri="{FF2B5EF4-FFF2-40B4-BE49-F238E27FC236}">
                <a16:creationId xmlns="" xmlns:a16="http://schemas.microsoft.com/office/drawing/2014/main" id="{B4881AD9-D3F9-104C-99DD-E8C3586D2DEB}"/>
              </a:ext>
            </a:extLst>
          </p:cNvPr>
          <p:cNvSpPr txBox="1"/>
          <p:nvPr/>
        </p:nvSpPr>
        <p:spPr>
          <a:xfrm>
            <a:off x="457201" y="1463675"/>
            <a:ext cx="3449781" cy="4739759"/>
          </a:xfrm>
          <a:prstGeom prst="rect">
            <a:avLst/>
          </a:prstGeom>
          <a:noFill/>
        </p:spPr>
        <p:txBody>
          <a:bodyPr wrap="square" rtlCol="0">
            <a:spAutoFit/>
          </a:bodyPr>
          <a:lstStyle/>
          <a:p>
            <a:pPr>
              <a:spcAft>
                <a:spcPts val="1000"/>
              </a:spcAft>
            </a:pPr>
            <a:r>
              <a:rPr lang="en-US" b="1" strike="sngStrike" dirty="0">
                <a:solidFill>
                  <a:schemeClr val="bg1"/>
                </a:solidFill>
              </a:rPr>
              <a:t>ADR 306: </a:t>
            </a:r>
            <a:r>
              <a:rPr lang="en-US" strike="sngStrike" dirty="0">
                <a:solidFill>
                  <a:schemeClr val="bg1"/>
                </a:solidFill>
              </a:rPr>
              <a:t>Dark subtraction not performed</a:t>
            </a:r>
          </a:p>
          <a:p>
            <a:pPr>
              <a:spcAft>
                <a:spcPts val="1000"/>
              </a:spcAft>
            </a:pPr>
            <a:r>
              <a:rPr lang="en-US" b="1" strike="sngStrike" dirty="0">
                <a:solidFill>
                  <a:schemeClr val="bg1"/>
                </a:solidFill>
              </a:rPr>
              <a:t>ADR 307: </a:t>
            </a:r>
            <a:r>
              <a:rPr lang="en-US" strike="sngStrike" dirty="0">
                <a:solidFill>
                  <a:schemeClr val="bg1"/>
                </a:solidFill>
              </a:rPr>
              <a:t>Images are mirror-image reversed</a:t>
            </a:r>
          </a:p>
          <a:p>
            <a:pPr>
              <a:spcAft>
                <a:spcPts val="1000"/>
              </a:spcAft>
            </a:pPr>
            <a:r>
              <a:rPr lang="en-US" b="1" strike="sngStrike" dirty="0">
                <a:solidFill>
                  <a:schemeClr val="bg1"/>
                </a:solidFill>
              </a:rPr>
              <a:t>ADR 308: </a:t>
            </a:r>
            <a:r>
              <a:rPr lang="en-US" strike="sngStrike" dirty="0">
                <a:solidFill>
                  <a:schemeClr val="bg1"/>
                </a:solidFill>
              </a:rPr>
              <a:t>CRPIX (sun center location) not correctly calculated</a:t>
            </a:r>
          </a:p>
          <a:p>
            <a:pPr>
              <a:spcAft>
                <a:spcPts val="1000"/>
              </a:spcAft>
            </a:pPr>
            <a:r>
              <a:rPr lang="en-US" b="1" strike="sngStrike" dirty="0">
                <a:solidFill>
                  <a:schemeClr val="bg1"/>
                </a:solidFill>
              </a:rPr>
              <a:t>ADR 108: </a:t>
            </a:r>
            <a:r>
              <a:rPr lang="en-US" strike="sngStrike" dirty="0" err="1">
                <a:solidFill>
                  <a:schemeClr val="bg1"/>
                </a:solidFill>
              </a:rPr>
              <a:t>PCi_j</a:t>
            </a:r>
            <a:r>
              <a:rPr lang="en-US" strike="sngStrike" dirty="0">
                <a:solidFill>
                  <a:schemeClr val="bg1"/>
                </a:solidFill>
              </a:rPr>
              <a:t> matrix elements incorrectly calculated</a:t>
            </a:r>
            <a:r>
              <a:rPr lang="en-US" b="1" strike="sngStrike" dirty="0">
                <a:solidFill>
                  <a:schemeClr val="bg1"/>
                </a:solidFill>
              </a:rPr>
              <a:t> </a:t>
            </a:r>
          </a:p>
          <a:p>
            <a:pPr>
              <a:spcAft>
                <a:spcPts val="1000"/>
              </a:spcAft>
            </a:pPr>
            <a:r>
              <a:rPr lang="en-US" b="1" dirty="0">
                <a:solidFill>
                  <a:schemeClr val="bg1"/>
                </a:solidFill>
              </a:rPr>
              <a:t>ADR 309: </a:t>
            </a:r>
            <a:r>
              <a:rPr lang="en-US" dirty="0">
                <a:solidFill>
                  <a:schemeClr val="bg1"/>
                </a:solidFill>
              </a:rPr>
              <a:t>Images require </a:t>
            </a:r>
            <a:r>
              <a:rPr lang="en-US" dirty="0" err="1">
                <a:solidFill>
                  <a:schemeClr val="bg1"/>
                </a:solidFill>
              </a:rPr>
              <a:t>despiking</a:t>
            </a:r>
            <a:r>
              <a:rPr lang="en-US" dirty="0">
                <a:solidFill>
                  <a:schemeClr val="bg1"/>
                </a:solidFill>
              </a:rPr>
              <a:t> for radiometric accuracy</a:t>
            </a:r>
          </a:p>
          <a:p>
            <a:pPr>
              <a:spcAft>
                <a:spcPts val="1000"/>
              </a:spcAft>
            </a:pPr>
            <a:r>
              <a:rPr lang="en-US" b="1" strike="sngStrike" dirty="0">
                <a:solidFill>
                  <a:schemeClr val="bg1"/>
                </a:solidFill>
              </a:rPr>
              <a:t>Unnumbered Issue:</a:t>
            </a:r>
            <a:r>
              <a:rPr lang="en-US" strike="sngStrike" dirty="0">
                <a:solidFill>
                  <a:schemeClr val="bg1"/>
                </a:solidFill>
              </a:rPr>
              <a:t> Placeholder flats in SUVI LUT contaminate images </a:t>
            </a:r>
            <a:endParaRPr lang="en-US" b="1" strike="sngStrike" dirty="0">
              <a:solidFill>
                <a:schemeClr val="bg1"/>
              </a:solidFill>
            </a:endParaRPr>
          </a:p>
          <a:p>
            <a:pPr>
              <a:spcAft>
                <a:spcPts val="1000"/>
              </a:spcAft>
            </a:pPr>
            <a:endParaRPr lang="en-US" dirty="0">
              <a:solidFill>
                <a:schemeClr val="bg1"/>
              </a:solidFill>
            </a:endParaRPr>
          </a:p>
        </p:txBody>
      </p:sp>
      <p:cxnSp>
        <p:nvCxnSpPr>
          <p:cNvPr id="9" name="Straight Arrow Connector 8">
            <a:extLst>
              <a:ext uri="{FF2B5EF4-FFF2-40B4-BE49-F238E27FC236}">
                <a16:creationId xmlns="" xmlns:a16="http://schemas.microsoft.com/office/drawing/2014/main" id="{0858CDD5-AA2D-5C49-8B71-C91B08FE1447}"/>
              </a:ext>
            </a:extLst>
          </p:cNvPr>
          <p:cNvCxnSpPr>
            <a:cxnSpLocks/>
          </p:cNvCxnSpPr>
          <p:nvPr/>
        </p:nvCxnSpPr>
        <p:spPr>
          <a:xfrm flipV="1">
            <a:off x="6553199" y="2074677"/>
            <a:ext cx="0" cy="454769"/>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 xmlns:a16="http://schemas.microsoft.com/office/drawing/2014/main" id="{05C32260-7007-5147-8A28-C1EA8687A32E}"/>
              </a:ext>
            </a:extLst>
          </p:cNvPr>
          <p:cNvSpPr/>
          <p:nvPr/>
        </p:nvSpPr>
        <p:spPr>
          <a:xfrm>
            <a:off x="5375729" y="5984399"/>
            <a:ext cx="2354940" cy="369332"/>
          </a:xfrm>
          <a:prstGeom prst="rect">
            <a:avLst/>
          </a:prstGeom>
        </p:spPr>
        <p:txBody>
          <a:bodyPr wrap="none">
            <a:spAutoFit/>
          </a:bodyPr>
          <a:lstStyle/>
          <a:p>
            <a:r>
              <a:rPr lang="en-US" dirty="0">
                <a:solidFill>
                  <a:schemeClr val="bg1"/>
                </a:solidFill>
              </a:rPr>
              <a:t>Present-day GPA Image</a:t>
            </a:r>
            <a:endParaRPr lang="en-US" dirty="0"/>
          </a:p>
        </p:txBody>
      </p:sp>
      <p:sp>
        <p:nvSpPr>
          <p:cNvPr id="13" name="Rectangle 12">
            <a:extLst>
              <a:ext uri="{FF2B5EF4-FFF2-40B4-BE49-F238E27FC236}">
                <a16:creationId xmlns="" xmlns:a16="http://schemas.microsoft.com/office/drawing/2014/main" id="{F0DA8BF4-B739-AA40-A9FB-34E47FB4B49A}"/>
              </a:ext>
            </a:extLst>
          </p:cNvPr>
          <p:cNvSpPr/>
          <p:nvPr/>
        </p:nvSpPr>
        <p:spPr>
          <a:xfrm>
            <a:off x="6386326" y="1705345"/>
            <a:ext cx="333746" cy="369332"/>
          </a:xfrm>
          <a:prstGeom prst="rect">
            <a:avLst/>
          </a:prstGeom>
        </p:spPr>
        <p:txBody>
          <a:bodyPr wrap="none">
            <a:spAutoFit/>
          </a:bodyPr>
          <a:lstStyle/>
          <a:p>
            <a:r>
              <a:rPr lang="en-US" dirty="0">
                <a:solidFill>
                  <a:schemeClr val="bg1"/>
                </a:solidFill>
              </a:rPr>
              <a:t>N</a:t>
            </a:r>
            <a:endParaRPr lang="en-US" dirty="0"/>
          </a:p>
        </p:txBody>
      </p:sp>
    </p:spTree>
    <p:extLst>
      <p:ext uri="{BB962C8B-B14F-4D97-AF65-F5344CB8AC3E}">
        <p14:creationId xmlns:p14="http://schemas.microsoft.com/office/powerpoint/2010/main" val="2263637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1037024"/>
          </a:xfrm>
        </p:spPr>
        <p:txBody>
          <a:bodyPr/>
          <a:lstStyle/>
          <a:p>
            <a:r>
              <a:rPr lang="en-US" sz="2800" dirty="0">
                <a:latin typeface="+mj-lt"/>
              </a:rPr>
              <a:t>Risks to Provisional Discovered after Beta PS-PVR</a:t>
            </a:r>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2005548964"/>
              </p:ext>
            </p:extLst>
          </p:nvPr>
        </p:nvGraphicFramePr>
        <p:xfrm>
          <a:off x="228186" y="995067"/>
          <a:ext cx="8569192" cy="3304111"/>
        </p:xfrm>
        <a:graphic>
          <a:graphicData uri="http://schemas.openxmlformats.org/drawingml/2006/table">
            <a:tbl>
              <a:tblPr firstRow="1" bandRow="1">
                <a:tableStyleId>{5C22544A-7EE6-4342-B048-85BDC9FD1C3A}</a:tableStyleId>
              </a:tblPr>
              <a:tblGrid>
                <a:gridCol w="582930">
                  <a:extLst>
                    <a:ext uri="{9D8B030D-6E8A-4147-A177-3AD203B41FA5}">
                      <a16:colId xmlns="" xmlns:a16="http://schemas.microsoft.com/office/drawing/2014/main" val="20000"/>
                    </a:ext>
                  </a:extLst>
                </a:gridCol>
                <a:gridCol w="789305">
                  <a:extLst>
                    <a:ext uri="{9D8B030D-6E8A-4147-A177-3AD203B41FA5}">
                      <a16:colId xmlns="" xmlns:a16="http://schemas.microsoft.com/office/drawing/2014/main" val="3264690742"/>
                    </a:ext>
                  </a:extLst>
                </a:gridCol>
                <a:gridCol w="1058355">
                  <a:extLst>
                    <a:ext uri="{9D8B030D-6E8A-4147-A177-3AD203B41FA5}">
                      <a16:colId xmlns="" xmlns:a16="http://schemas.microsoft.com/office/drawing/2014/main" val="20001"/>
                    </a:ext>
                  </a:extLst>
                </a:gridCol>
                <a:gridCol w="3100756">
                  <a:extLst>
                    <a:ext uri="{9D8B030D-6E8A-4147-A177-3AD203B41FA5}">
                      <a16:colId xmlns="" xmlns:a16="http://schemas.microsoft.com/office/drawing/2014/main" val="2103362913"/>
                    </a:ext>
                  </a:extLst>
                </a:gridCol>
                <a:gridCol w="3037846">
                  <a:extLst>
                    <a:ext uri="{9D8B030D-6E8A-4147-A177-3AD203B41FA5}">
                      <a16:colId xmlns="" xmlns:a16="http://schemas.microsoft.com/office/drawing/2014/main" val="20004"/>
                    </a:ext>
                  </a:extLst>
                </a:gridCol>
              </a:tblGrid>
              <a:tr h="340822">
                <a:tc>
                  <a:txBody>
                    <a:bodyPr/>
                    <a:lstStyle/>
                    <a:p>
                      <a:pPr algn="ctr"/>
                      <a:r>
                        <a:rPr lang="en-US" sz="1600" b="0" i="0" dirty="0">
                          <a:latin typeface="+mn-lt"/>
                          <a:ea typeface="Avenir Light" charset="0"/>
                          <a:cs typeface="Avenir Light" charset="0"/>
                        </a:rPr>
                        <a:t>ADR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WR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Delivery</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Description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Disposition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10000"/>
                  </a:ext>
                </a:extLst>
              </a:tr>
              <a:tr h="118132">
                <a:tc>
                  <a:txBody>
                    <a:bodyPr/>
                    <a:lstStyle/>
                    <a:p>
                      <a:pPr algn="r"/>
                      <a:endParaRPr lang="en-US" sz="13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chemeClr val="tx1"/>
                          </a:solidFill>
                          <a:latin typeface="+mn-lt"/>
                          <a:ea typeface="Avenir Book" charset="0"/>
                          <a:cs typeface="Avenir Book" charset="0"/>
                        </a:rPr>
                        <a:t>Calibration &amp; Image Processing Issues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64296302"/>
                  </a:ext>
                </a:extLst>
              </a:tr>
              <a:tr h="457285">
                <a:tc>
                  <a:txBody>
                    <a:bodyPr/>
                    <a:lstStyle/>
                    <a:p>
                      <a:pPr algn="r"/>
                      <a:r>
                        <a:rPr lang="en-US" sz="1300" dirty="0">
                          <a:solidFill>
                            <a:schemeClr val="tx1"/>
                          </a:solidFill>
                          <a:latin typeface="+mn-lt"/>
                          <a:ea typeface="Avenir Book" charset="0"/>
                          <a:cs typeface="Avenir Book" charset="0"/>
                        </a:rPr>
                        <a:t>416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300" dirty="0">
                          <a:solidFill>
                            <a:schemeClr val="tx1"/>
                          </a:solidFill>
                          <a:latin typeface="+mn-lt"/>
                          <a:ea typeface="Avenir Book" charset="0"/>
                          <a:cs typeface="Avenir Book" charset="0"/>
                        </a:rPr>
                        <a:t>4609/</a:t>
                      </a:r>
                      <a:br>
                        <a:rPr lang="en-US" sz="1300" dirty="0">
                          <a:solidFill>
                            <a:schemeClr val="tx1"/>
                          </a:solidFill>
                          <a:latin typeface="+mn-lt"/>
                          <a:ea typeface="Avenir Book" charset="0"/>
                          <a:cs typeface="Avenir Book" charset="0"/>
                        </a:rPr>
                      </a:br>
                      <a:r>
                        <a:rPr lang="en-US" sz="1300" dirty="0">
                          <a:solidFill>
                            <a:schemeClr val="tx1"/>
                          </a:solidFill>
                          <a:latin typeface="+mn-lt"/>
                          <a:ea typeface="Avenir Book" charset="0"/>
                          <a:cs typeface="Avenir Book" charset="0"/>
                        </a:rPr>
                        <a:t>5250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smtClean="0">
                          <a:solidFill>
                            <a:schemeClr val="tx1"/>
                          </a:solidFill>
                          <a:latin typeface="+mn-lt"/>
                          <a:ea typeface="Avenir Book" charset="0"/>
                          <a:cs typeface="Avenir Book" charset="0"/>
                        </a:rPr>
                        <a:t>PR.06.07.00</a:t>
                      </a:r>
                      <a:endParaRPr lang="en-US" sz="13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Saturation Threshold calculated incorrectly (Error actually affected whole image calc.)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All </a:t>
                      </a:r>
                      <a:r>
                        <a:rPr lang="en-US" sz="1300" dirty="0" err="1">
                          <a:solidFill>
                            <a:schemeClr val="tx1"/>
                          </a:solidFill>
                          <a:latin typeface="+mn-lt"/>
                          <a:ea typeface="Avenir Book" charset="0"/>
                          <a:cs typeface="Avenir Book" charset="0"/>
                        </a:rPr>
                        <a:t>radiometrics</a:t>
                      </a:r>
                      <a:r>
                        <a:rPr lang="en-US" sz="1300" dirty="0">
                          <a:solidFill>
                            <a:schemeClr val="tx1"/>
                          </a:solidFill>
                          <a:latin typeface="+mn-lt"/>
                          <a:ea typeface="Avenir Book" charset="0"/>
                          <a:cs typeface="Avenir Book" charset="0"/>
                        </a:rPr>
                        <a:t> were incorrect as a the result of an typo in CDRL 080. Resolved.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451262">
                <a:tc>
                  <a:txBody>
                    <a:bodyPr/>
                    <a:lstStyle/>
                    <a:p>
                      <a:pPr algn="r"/>
                      <a:r>
                        <a:rPr lang="en-US" sz="1300" strike="noStrike" baseline="0" dirty="0">
                          <a:solidFill>
                            <a:schemeClr val="tx1"/>
                          </a:solidFill>
                          <a:latin typeface="+mn-lt"/>
                          <a:ea typeface="Avenir Book" charset="0"/>
                          <a:cs typeface="Avenir Book" charset="0"/>
                        </a:rPr>
                        <a:t>418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300" strike="noStrike" baseline="0" dirty="0">
                          <a:solidFill>
                            <a:schemeClr val="tx1"/>
                          </a:solidFill>
                          <a:latin typeface="+mn-lt"/>
                          <a:ea typeface="Avenir Book" charset="0"/>
                          <a:cs typeface="Avenir Book" charset="0"/>
                        </a:rPr>
                        <a:t>4923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strike="noStrike" baseline="0" dirty="0" smtClean="0">
                          <a:solidFill>
                            <a:schemeClr val="tx1"/>
                          </a:solidFill>
                          <a:latin typeface="+mn-lt"/>
                          <a:ea typeface="Avenir Book" charset="0"/>
                          <a:cs typeface="Avenir Book" charset="0"/>
                        </a:rPr>
                        <a:t>PR.06.01.00</a:t>
                      </a:r>
                      <a:endParaRPr lang="en-US" sz="1300" strike="noStrike" baseline="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strike="noStrike" baseline="0" dirty="0">
                          <a:solidFill>
                            <a:schemeClr val="tx1"/>
                          </a:solidFill>
                          <a:latin typeface="+mn-lt"/>
                          <a:ea typeface="Avenir Book" charset="0"/>
                          <a:cs typeface="Avenir Book" charset="0"/>
                        </a:rPr>
                        <a:t>Short exposure duration incorrectly calculated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strike="noStrike" baseline="0" dirty="0">
                          <a:solidFill>
                            <a:schemeClr val="tx1"/>
                          </a:solidFill>
                          <a:latin typeface="+mn-lt"/>
                          <a:ea typeface="Avenir Book" charset="0"/>
                          <a:cs typeface="Avenir Book" charset="0"/>
                        </a:rPr>
                        <a:t>Resolved.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433449">
                <a:tc>
                  <a:txBody>
                    <a:bodyPr/>
                    <a:lstStyle/>
                    <a:p>
                      <a:pPr algn="r"/>
                      <a:r>
                        <a:rPr lang="en-US" sz="1300" dirty="0">
                          <a:solidFill>
                            <a:schemeClr val="tx1"/>
                          </a:solidFill>
                          <a:latin typeface="+mn-lt"/>
                          <a:ea typeface="Avenir Book" charset="0"/>
                          <a:cs typeface="Avenir Book" charset="0"/>
                        </a:rPr>
                        <a:t>587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300" dirty="0">
                          <a:solidFill>
                            <a:schemeClr val="tx1"/>
                          </a:solidFill>
                          <a:latin typeface="+mn-lt"/>
                          <a:ea typeface="Avenir Book" charset="0"/>
                          <a:cs typeface="Avenir Book" charset="0"/>
                        </a:rPr>
                        <a:t>5761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PR.06.09.00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SUVI LUT and Navigation Config update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Supported both calibration updates and fixes required for ADR 416, 662.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684855371"/>
                  </a:ext>
                </a:extLst>
              </a:tr>
              <a:tr h="141599">
                <a:tc>
                  <a:txBody>
                    <a:bodyPr/>
                    <a:lstStyle/>
                    <a:p>
                      <a:pPr algn="r"/>
                      <a:endParaRPr lang="en-US" sz="13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1" dirty="0">
                          <a:solidFill>
                            <a:schemeClr val="tx1"/>
                          </a:solidFill>
                          <a:latin typeface="+mn-lt"/>
                          <a:ea typeface="Avenir Book" charset="0"/>
                          <a:cs typeface="Avenir Book" charset="0"/>
                        </a:rPr>
                        <a:t>Navigation &amp; Metadata Issues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76323694"/>
                  </a:ext>
                </a:extLst>
              </a:tr>
              <a:tr h="433449">
                <a:tc>
                  <a:txBody>
                    <a:bodyPr/>
                    <a:lstStyle/>
                    <a:p>
                      <a:pPr algn="r"/>
                      <a:r>
                        <a:rPr lang="en-US" sz="1300" dirty="0">
                          <a:solidFill>
                            <a:schemeClr val="tx1"/>
                          </a:solidFill>
                          <a:latin typeface="+mn-lt"/>
                          <a:ea typeface="Avenir Book" charset="0"/>
                          <a:cs typeface="Avenir Book" charset="0"/>
                        </a:rPr>
                        <a:t>584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300" dirty="0">
                          <a:solidFill>
                            <a:schemeClr val="tx1"/>
                          </a:solidFill>
                          <a:latin typeface="+mn-lt"/>
                          <a:ea typeface="Avenir Book" charset="0"/>
                          <a:cs typeface="Avenir Book" charset="0"/>
                        </a:rPr>
                        <a:t>5755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PR.06.09.00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CROTA (roll angle) 180°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Resolved.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73132">
                <a:tc>
                  <a:txBody>
                    <a:bodyPr/>
                    <a:lstStyle/>
                    <a:p>
                      <a:pPr algn="r"/>
                      <a:r>
                        <a:rPr lang="en-US" sz="1300" dirty="0">
                          <a:solidFill>
                            <a:schemeClr val="tx1"/>
                          </a:solidFill>
                          <a:latin typeface="+mn-lt"/>
                          <a:ea typeface="Avenir Book" charset="0"/>
                          <a:cs typeface="Avenir Book" charset="0"/>
                        </a:rPr>
                        <a:t>662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3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PR.06.10.03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CRPIX (sun center pixel) incorrectly calculated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00" dirty="0">
                          <a:solidFill>
                            <a:schemeClr val="tx1"/>
                          </a:solidFill>
                          <a:latin typeface="+mn-lt"/>
                          <a:ea typeface="Avenir Book" charset="0"/>
                          <a:cs typeface="Avenir Book" charset="0"/>
                        </a:rPr>
                        <a:t>Resolved.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18</a:t>
            </a:fld>
            <a:endParaRPr lang="en-US" altLang="en-US"/>
          </a:p>
        </p:txBody>
      </p:sp>
      <p:sp>
        <p:nvSpPr>
          <p:cNvPr id="8" name="Slide Number Placeholder 4"/>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5ADB79-25D6-47C0-AB51-22A13A0BBB50}" type="slidenum">
              <a:rPr lang="en-US" altLang="en-US" smtClean="0"/>
              <a:pPr/>
              <a:t>18</a:t>
            </a:fld>
            <a:endParaRPr lang="en-US" altLang="en-US"/>
          </a:p>
        </p:txBody>
      </p:sp>
    </p:spTree>
    <p:extLst>
      <p:ext uri="{BB962C8B-B14F-4D97-AF65-F5344CB8AC3E}">
        <p14:creationId xmlns:p14="http://schemas.microsoft.com/office/powerpoint/2010/main" val="1384564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38091-C81F-2547-95D1-1ADBC4C07DD5}"/>
              </a:ext>
            </a:extLst>
          </p:cNvPr>
          <p:cNvSpPr>
            <a:spLocks noGrp="1"/>
          </p:cNvSpPr>
          <p:nvPr>
            <p:ph type="title"/>
          </p:nvPr>
        </p:nvSpPr>
        <p:spPr/>
        <p:txBody>
          <a:bodyPr/>
          <a:lstStyle/>
          <a:p>
            <a:r>
              <a:rPr lang="en-US" dirty="0">
                <a:latin typeface="+mj-lt"/>
              </a:rPr>
              <a:t>ADR 416</a:t>
            </a:r>
          </a:p>
        </p:txBody>
      </p:sp>
      <p:sp>
        <p:nvSpPr>
          <p:cNvPr id="3" name="Content Placeholder 2">
            <a:extLst>
              <a:ext uri="{FF2B5EF4-FFF2-40B4-BE49-F238E27FC236}">
                <a16:creationId xmlns="" xmlns:a16="http://schemas.microsoft.com/office/drawing/2014/main" id="{4F84156F-FD28-6140-A979-172A48E69DB0}"/>
              </a:ext>
            </a:extLst>
          </p:cNvPr>
          <p:cNvSpPr>
            <a:spLocks noGrp="1"/>
          </p:cNvSpPr>
          <p:nvPr>
            <p:ph idx="1"/>
          </p:nvPr>
        </p:nvSpPr>
        <p:spPr/>
        <p:txBody>
          <a:bodyPr>
            <a:normAutofit fontScale="92500" lnSpcReduction="20000"/>
          </a:bodyPr>
          <a:lstStyle/>
          <a:p>
            <a:r>
              <a:rPr lang="en-US" dirty="0">
                <a:latin typeface="+mn-lt"/>
              </a:rPr>
              <a:t>Typo in CDRL 080 caused Quantum Efficiency to be multiplied into radiometric response (wrong) instead of divided (correct).</a:t>
            </a:r>
          </a:p>
          <a:p>
            <a:r>
              <a:rPr lang="en-US" dirty="0">
                <a:latin typeface="+mn-lt"/>
              </a:rPr>
              <a:t>Error was discovered via validation of image saturation parameters, but affected all radiometric calculations.</a:t>
            </a:r>
          </a:p>
          <a:p>
            <a:r>
              <a:rPr lang="en-US" dirty="0">
                <a:latin typeface="+mn-lt"/>
              </a:rPr>
              <a:t>Introduced error of 25–75% depending on channel into radiometric calculation.</a:t>
            </a:r>
          </a:p>
          <a:p>
            <a:r>
              <a:rPr lang="en-US" dirty="0">
                <a:latin typeface="+mn-lt"/>
              </a:rPr>
              <a:t>Required code change &amp; LUT/OMAS Config update to resolve.</a:t>
            </a:r>
          </a:p>
          <a:p>
            <a:r>
              <a:rPr lang="en-US" dirty="0">
                <a:latin typeface="+mn-lt"/>
              </a:rPr>
              <a:t>Fix has been fully validated. See PLPT slides.</a:t>
            </a:r>
          </a:p>
        </p:txBody>
      </p:sp>
      <p:sp>
        <p:nvSpPr>
          <p:cNvPr id="5" name="Slide Number Placeholder 4">
            <a:extLst>
              <a:ext uri="{FF2B5EF4-FFF2-40B4-BE49-F238E27FC236}">
                <a16:creationId xmlns="" xmlns:a16="http://schemas.microsoft.com/office/drawing/2014/main" id="{D096AC11-133D-1E43-8C12-20040866F7BD}"/>
              </a:ext>
            </a:extLst>
          </p:cNvPr>
          <p:cNvSpPr>
            <a:spLocks noGrp="1"/>
          </p:cNvSpPr>
          <p:nvPr>
            <p:ph type="sldNum" sz="quarter" idx="12"/>
          </p:nvPr>
        </p:nvSpPr>
        <p:spPr/>
        <p:txBody>
          <a:bodyPr/>
          <a:lstStyle/>
          <a:p>
            <a:fld id="{615ADB79-25D6-47C0-AB51-22A13A0BBB50}" type="slidenum">
              <a:rPr lang="en-US" altLang="en-US" smtClean="0"/>
              <a:pPr/>
              <a:t>19</a:t>
            </a:fld>
            <a:endParaRPr lang="en-US" altLang="en-US"/>
          </a:p>
        </p:txBody>
      </p:sp>
    </p:spTree>
    <p:extLst>
      <p:ext uri="{BB962C8B-B14F-4D97-AF65-F5344CB8AC3E}">
        <p14:creationId xmlns:p14="http://schemas.microsoft.com/office/powerpoint/2010/main" val="3327544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514"/>
            <a:ext cx="8229600" cy="1143001"/>
          </a:xfrm>
        </p:spPr>
        <p:txBody>
          <a:bodyPr/>
          <a:lstStyle/>
          <a:p>
            <a:r>
              <a:rPr lang="en-US" dirty="0">
                <a:latin typeface="+mj-lt"/>
              </a:rPr>
              <a:t>AGENDA</a:t>
            </a:r>
          </a:p>
        </p:txBody>
      </p:sp>
      <p:sp>
        <p:nvSpPr>
          <p:cNvPr id="3" name="Content Placeholder 2"/>
          <p:cNvSpPr>
            <a:spLocks noGrp="1"/>
          </p:cNvSpPr>
          <p:nvPr>
            <p:ph idx="1"/>
          </p:nvPr>
        </p:nvSpPr>
        <p:spPr/>
        <p:txBody>
          <a:bodyPr>
            <a:noAutofit/>
          </a:bodyPr>
          <a:lstStyle/>
          <a:p>
            <a:r>
              <a:rPr lang="en-US" sz="2400" dirty="0">
                <a:latin typeface="+mn-lt"/>
              </a:rPr>
              <a:t>SUVI Instrument Overview</a:t>
            </a:r>
          </a:p>
          <a:p>
            <a:r>
              <a:rPr lang="en-US" sz="2400" dirty="0">
                <a:latin typeface="+mn-lt"/>
              </a:rPr>
              <a:t>Review of Beta Maturity</a:t>
            </a:r>
          </a:p>
          <a:p>
            <a:r>
              <a:rPr lang="en-US" sz="2400" dirty="0">
                <a:latin typeface="+mn-lt"/>
              </a:rPr>
              <a:t>Product Quality Evaluation</a:t>
            </a:r>
          </a:p>
          <a:p>
            <a:pPr marL="862013" lvl="1" indent="-461963">
              <a:buFont typeface="Arial" panose="020B0604020202020204" pitchFamily="34" charset="0"/>
              <a:buChar char="•"/>
            </a:pPr>
            <a:r>
              <a:rPr lang="en-US" sz="2000" dirty="0">
                <a:latin typeface="+mn-lt"/>
              </a:rPr>
              <a:t>General approach </a:t>
            </a:r>
          </a:p>
          <a:p>
            <a:pPr marL="862013" lvl="1" indent="-461963">
              <a:buFont typeface="Arial" panose="020B0604020202020204" pitchFamily="34" charset="0"/>
              <a:buChar char="•"/>
            </a:pPr>
            <a:r>
              <a:rPr lang="en-US" sz="2000" dirty="0">
                <a:latin typeface="+mn-lt"/>
              </a:rPr>
              <a:t>Major Issues Remaining</a:t>
            </a:r>
          </a:p>
          <a:p>
            <a:r>
              <a:rPr lang="en-US" sz="2400" dirty="0">
                <a:latin typeface="+mn-lt"/>
              </a:rPr>
              <a:t>Provisional Maturity Assessment</a:t>
            </a:r>
          </a:p>
          <a:p>
            <a:r>
              <a:rPr lang="en-US" sz="2400" dirty="0">
                <a:latin typeface="+mn-lt"/>
              </a:rPr>
              <a:t>Path to Full Validation Maturity</a:t>
            </a:r>
          </a:p>
          <a:p>
            <a:pPr marL="862013" lvl="1" indent="-461963">
              <a:buFont typeface="Arial" panose="020B0604020202020204" pitchFamily="34" charset="0"/>
              <a:buChar char="•"/>
            </a:pPr>
            <a:r>
              <a:rPr lang="en-US" sz="2000" dirty="0">
                <a:latin typeface="+mn-lt"/>
              </a:rPr>
              <a:t>Issues and status</a:t>
            </a:r>
          </a:p>
          <a:p>
            <a:pPr marL="862013" lvl="1" indent="-461963">
              <a:buFont typeface="Arial" panose="020B0604020202020204" pitchFamily="34" charset="0"/>
              <a:buChar char="•"/>
            </a:pPr>
            <a:r>
              <a:rPr lang="en-US" sz="2000" dirty="0">
                <a:latin typeface="+mn-lt"/>
              </a:rPr>
              <a:t>PLPT</a:t>
            </a:r>
          </a:p>
          <a:p>
            <a:pPr marL="862013" lvl="1" indent="-461963">
              <a:buFont typeface="Arial" panose="020B0604020202020204" pitchFamily="34" charset="0"/>
              <a:buChar char="•"/>
            </a:pPr>
            <a:r>
              <a:rPr lang="en-US" sz="2000" dirty="0">
                <a:latin typeface="+mn-lt"/>
              </a:rPr>
              <a:t>Risks</a:t>
            </a:r>
          </a:p>
          <a:p>
            <a:r>
              <a:rPr lang="en-US" sz="2400" dirty="0">
                <a:latin typeface="+mn-lt"/>
              </a:rPr>
              <a:t>Summary and Recommendations</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a:t>
            </a:fld>
            <a:endParaRPr lang="en-US" altLang="en-US"/>
          </a:p>
        </p:txBody>
      </p:sp>
    </p:spTree>
    <p:extLst>
      <p:ext uri="{BB962C8B-B14F-4D97-AF65-F5344CB8AC3E}">
        <p14:creationId xmlns:p14="http://schemas.microsoft.com/office/powerpoint/2010/main" val="3353366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38091-C81F-2547-95D1-1ADBC4C07DD5}"/>
              </a:ext>
            </a:extLst>
          </p:cNvPr>
          <p:cNvSpPr>
            <a:spLocks noGrp="1"/>
          </p:cNvSpPr>
          <p:nvPr>
            <p:ph type="title"/>
          </p:nvPr>
        </p:nvSpPr>
        <p:spPr/>
        <p:txBody>
          <a:bodyPr/>
          <a:lstStyle/>
          <a:p>
            <a:r>
              <a:rPr lang="en-US" dirty="0">
                <a:latin typeface="+mj-lt"/>
              </a:rPr>
              <a:t>ADR 308, 662, 663</a:t>
            </a:r>
          </a:p>
        </p:txBody>
      </p:sp>
      <p:sp>
        <p:nvSpPr>
          <p:cNvPr id="3" name="Content Placeholder 2">
            <a:extLst>
              <a:ext uri="{FF2B5EF4-FFF2-40B4-BE49-F238E27FC236}">
                <a16:creationId xmlns="" xmlns:a16="http://schemas.microsoft.com/office/drawing/2014/main" id="{4F84156F-FD28-6140-A979-172A48E69DB0}"/>
              </a:ext>
            </a:extLst>
          </p:cNvPr>
          <p:cNvSpPr>
            <a:spLocks noGrp="1"/>
          </p:cNvSpPr>
          <p:nvPr>
            <p:ph idx="1"/>
          </p:nvPr>
        </p:nvSpPr>
        <p:spPr/>
        <p:txBody>
          <a:bodyPr>
            <a:normAutofit fontScale="92500" lnSpcReduction="10000"/>
          </a:bodyPr>
          <a:lstStyle/>
          <a:p>
            <a:r>
              <a:rPr lang="en-US" dirty="0">
                <a:latin typeface="+mn-lt"/>
              </a:rPr>
              <a:t>Sun-center location (CRPIX) was incorrectly calculated.</a:t>
            </a:r>
          </a:p>
          <a:p>
            <a:r>
              <a:rPr lang="en-US" dirty="0">
                <a:latin typeface="+mn-lt"/>
              </a:rPr>
              <a:t>Fix required:</a:t>
            </a:r>
          </a:p>
          <a:p>
            <a:pPr lvl="1"/>
            <a:r>
              <a:rPr lang="en-US" dirty="0">
                <a:latin typeface="+mn-lt"/>
              </a:rPr>
              <a:t>Navigation config update to capture known guide telescope and pointing properties</a:t>
            </a:r>
          </a:p>
          <a:p>
            <a:pPr lvl="1"/>
            <a:r>
              <a:rPr lang="en-US" dirty="0">
                <a:latin typeface="+mn-lt"/>
              </a:rPr>
              <a:t>Code change to correct wrong sign and axes of guide telescope data in sun-center calculation</a:t>
            </a:r>
          </a:p>
          <a:p>
            <a:r>
              <a:rPr lang="en-US" dirty="0">
                <a:latin typeface="+mn-lt"/>
              </a:rPr>
              <a:t>Possibility remains that calculation will fail in the event of a yaw flip or CCD amplifier change (see ADR 663).</a:t>
            </a:r>
          </a:p>
        </p:txBody>
      </p:sp>
      <p:sp>
        <p:nvSpPr>
          <p:cNvPr id="5" name="Slide Number Placeholder 4">
            <a:extLst>
              <a:ext uri="{FF2B5EF4-FFF2-40B4-BE49-F238E27FC236}">
                <a16:creationId xmlns="" xmlns:a16="http://schemas.microsoft.com/office/drawing/2014/main" id="{D096AC11-133D-1E43-8C12-20040866F7BD}"/>
              </a:ext>
            </a:extLst>
          </p:cNvPr>
          <p:cNvSpPr>
            <a:spLocks noGrp="1"/>
          </p:cNvSpPr>
          <p:nvPr>
            <p:ph type="sldNum" sz="quarter" idx="12"/>
          </p:nvPr>
        </p:nvSpPr>
        <p:spPr/>
        <p:txBody>
          <a:bodyPr/>
          <a:lstStyle/>
          <a:p>
            <a:fld id="{615ADB79-25D6-47C0-AB51-22A13A0BBB50}" type="slidenum">
              <a:rPr lang="en-US" altLang="en-US" smtClean="0"/>
              <a:pPr/>
              <a:t>20</a:t>
            </a:fld>
            <a:endParaRPr lang="en-US" altLang="en-US"/>
          </a:p>
        </p:txBody>
      </p:sp>
    </p:spTree>
    <p:extLst>
      <p:ext uri="{BB962C8B-B14F-4D97-AF65-F5344CB8AC3E}">
        <p14:creationId xmlns:p14="http://schemas.microsoft.com/office/powerpoint/2010/main" val="3758484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1"/>
          </a:xfrm>
        </p:spPr>
        <p:txBody>
          <a:bodyPr/>
          <a:lstStyle/>
          <a:p>
            <a:r>
              <a:rPr lang="en-US" dirty="0">
                <a:latin typeface="+mj-lt"/>
              </a:rPr>
              <a:t>Product Quality Assessment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21</a:t>
            </a:fld>
            <a:endParaRPr lang="en-US" altLang="en-US"/>
          </a:p>
        </p:txBody>
      </p:sp>
    </p:spTree>
    <p:extLst>
      <p:ext uri="{BB962C8B-B14F-4D97-AF65-F5344CB8AC3E}">
        <p14:creationId xmlns:p14="http://schemas.microsoft.com/office/powerpoint/2010/main" val="602945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mn-lt"/>
              </a:rPr>
              <a:t>Assessment Overview</a:t>
            </a:r>
            <a:endParaRPr lang="en-US" sz="4400" dirty="0">
              <a:latin typeface="+mn-l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05231484"/>
              </p:ext>
            </p:extLst>
          </p:nvPr>
        </p:nvGraphicFramePr>
        <p:xfrm>
          <a:off x="457200" y="1195755"/>
          <a:ext cx="8229600" cy="46939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0" dirty="0" smtClean="0">
                          <a:solidFill>
                            <a:schemeClr val="tx1"/>
                          </a:solidFill>
                        </a:rPr>
                        <a:t>Beta Status</a:t>
                      </a:r>
                      <a:endParaRPr lang="en-US"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solidFill>
                            <a:schemeClr val="tx1"/>
                          </a:solidFill>
                        </a:rPr>
                        <a:t>Provisional </a:t>
                      </a:r>
                      <a:endParaRPr lang="en-US"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400" b="0" dirty="0" smtClean="0">
                          <a:solidFill>
                            <a:schemeClr val="tx1"/>
                          </a:solidFill>
                        </a:rPr>
                        <a:t>Full</a:t>
                      </a:r>
                      <a:endParaRPr lang="en-US" sz="2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370840">
                <a:tc>
                  <a:txBody>
                    <a:bodyPr/>
                    <a:lstStyle/>
                    <a:p>
                      <a:pPr algn="ctr"/>
                      <a:r>
                        <a:rPr lang="en-US" sz="2400" dirty="0" smtClean="0"/>
                        <a:t>INR</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000" dirty="0" smtClean="0">
                          <a:solidFill>
                            <a:schemeClr val="tx1"/>
                          </a:solidFill>
                        </a:rPr>
                        <a:t>Known Errors</a:t>
                      </a:r>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000" dirty="0" smtClean="0"/>
                        <a:t>Corrections</a:t>
                      </a:r>
                      <a:r>
                        <a:rPr lang="en-US" sz="2000" baseline="0" dirty="0" smtClean="0"/>
                        <a:t> Applied and </a:t>
                      </a:r>
                      <a:r>
                        <a:rPr lang="en-US" sz="2000" dirty="0" smtClean="0"/>
                        <a:t>Validated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14F"/>
                    </a:solidFill>
                  </a:tcPr>
                </a:tc>
                <a:tc>
                  <a:txBody>
                    <a:bodyPr/>
                    <a:lstStyle/>
                    <a:p>
                      <a:pPr algn="ctr"/>
                      <a:r>
                        <a:rPr lang="en-US" sz="2000" dirty="0" smtClean="0"/>
                        <a:t>No Change Foreseen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14F"/>
                    </a:solidFill>
                  </a:tcPr>
                </a:tc>
              </a:tr>
              <a:tr h="370840">
                <a:tc>
                  <a:txBody>
                    <a:bodyPr/>
                    <a:lstStyle/>
                    <a:p>
                      <a:pPr algn="ctr"/>
                      <a:r>
                        <a:rPr lang="en-US" sz="2400" dirty="0" err="1" smtClean="0"/>
                        <a:t>Radiometrics</a:t>
                      </a:r>
                      <a:endParaRPr lang="en-US" sz="24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000" dirty="0" smtClean="0"/>
                        <a:t>Known Errors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000" dirty="0" smtClean="0"/>
                        <a:t>Corrections Applied and Validated. Degradation Trends Identified.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D505"/>
                    </a:solidFill>
                  </a:tcPr>
                </a:tc>
                <a:tc>
                  <a:txBody>
                    <a:bodyPr/>
                    <a:lstStyle/>
                    <a:p>
                      <a:pPr algn="ctr"/>
                      <a:r>
                        <a:rPr lang="en-US" sz="2000" dirty="0" smtClean="0"/>
                        <a:t>Provided adjustments to sequencing</a:t>
                      </a:r>
                      <a:r>
                        <a:rPr lang="en-US" sz="2000" baseline="0" dirty="0" smtClean="0"/>
                        <a:t> and contamination corrections are made</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14F"/>
                    </a:solidFill>
                  </a:tcPr>
                </a:tc>
              </a:tr>
              <a:tr h="370840">
                <a:tc>
                  <a:txBody>
                    <a:bodyPr/>
                    <a:lstStyle/>
                    <a:p>
                      <a:pPr algn="ctr"/>
                      <a:r>
                        <a:rPr lang="en-US" sz="2400" dirty="0" smtClean="0"/>
                        <a:t>Usability</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000" dirty="0" smtClean="0">
                          <a:solidFill>
                            <a:schemeClr val="bg1"/>
                          </a:solidFill>
                        </a:rPr>
                        <a:t>Known Errors</a:t>
                      </a:r>
                      <a:r>
                        <a:rPr lang="en-US" sz="2000" baseline="0" dirty="0" smtClean="0">
                          <a:solidFill>
                            <a:schemeClr val="bg1"/>
                          </a:solidFill>
                        </a:rPr>
                        <a:t> and </a:t>
                      </a:r>
                      <a:r>
                        <a:rPr lang="en-US" sz="2000" dirty="0" smtClean="0">
                          <a:solidFill>
                            <a:schemeClr val="bg1"/>
                          </a:solidFill>
                        </a:rPr>
                        <a:t>Incompatibilities</a:t>
                      </a:r>
                      <a:endParaRPr lang="en-US"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2000" dirty="0" smtClean="0"/>
                        <a:t>Some Corrections. Known</a:t>
                      </a:r>
                      <a:r>
                        <a:rPr lang="en-US" sz="2000" baseline="0" dirty="0" smtClean="0"/>
                        <a:t> Incompatibilities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000" dirty="0" smtClean="0"/>
                        <a:t>Provided current</a:t>
                      </a:r>
                      <a:r>
                        <a:rPr lang="en-US" sz="2000" baseline="0" dirty="0" smtClean="0"/>
                        <a:t> metadata ADRs are completed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14F"/>
                    </a:solidFill>
                  </a:tcPr>
                </a:tc>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22</a:t>
            </a:fld>
            <a:endParaRPr lang="en-US" altLang="en-US"/>
          </a:p>
        </p:txBody>
      </p:sp>
    </p:spTree>
    <p:extLst>
      <p:ext uri="{BB962C8B-B14F-4D97-AF65-F5344CB8AC3E}">
        <p14:creationId xmlns:p14="http://schemas.microsoft.com/office/powerpoint/2010/main" val="1465492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672" y="76456"/>
            <a:ext cx="7522143" cy="1037024"/>
          </a:xfrm>
        </p:spPr>
        <p:txBody>
          <a:bodyPr/>
          <a:lstStyle/>
          <a:p>
            <a:r>
              <a:rPr lang="en-US" dirty="0">
                <a:latin typeface="+mj-lt"/>
              </a:rPr>
              <a:t>Post-Launch Product Tests Presented for Provisional</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23</a:t>
            </a:fld>
            <a:endParaRPr lang="en-US" altLang="en-US"/>
          </a:p>
        </p:txBody>
      </p:sp>
      <p:sp>
        <p:nvSpPr>
          <p:cNvPr id="6" name="TextBox 5"/>
          <p:cNvSpPr txBox="1"/>
          <p:nvPr/>
        </p:nvSpPr>
        <p:spPr>
          <a:xfrm>
            <a:off x="714691" y="5821963"/>
            <a:ext cx="7382107" cy="584775"/>
          </a:xfrm>
          <a:prstGeom prst="rect">
            <a:avLst/>
          </a:prstGeom>
          <a:noFill/>
        </p:spPr>
        <p:txBody>
          <a:bodyPr wrap="square" rtlCol="0">
            <a:spAutoFit/>
          </a:bodyPr>
          <a:lstStyle/>
          <a:p>
            <a:r>
              <a:rPr lang="en-US" sz="1600" dirty="0">
                <a:solidFill>
                  <a:schemeClr val="bg1"/>
                </a:solidFill>
                <a:ea typeface="Avenir Light" charset="0"/>
                <a:cs typeface="Arial" panose="020B0604020202020204" pitchFamily="34" charset="0"/>
              </a:rPr>
              <a:t>All test plans and procedures are given in the SUVI Readiness, Implementation, and Management Plan (RIMP v1.1; 416-R-RIMP-0319)</a:t>
            </a:r>
          </a:p>
        </p:txBody>
      </p:sp>
      <p:graphicFrame>
        <p:nvGraphicFramePr>
          <p:cNvPr id="7" name="Content Placeholder 3"/>
          <p:cNvGraphicFramePr>
            <a:graphicFrameLocks/>
          </p:cNvGraphicFramePr>
          <p:nvPr>
            <p:extLst>
              <p:ext uri="{D42A27DB-BD31-4B8C-83A1-F6EECF244321}">
                <p14:modId xmlns:p14="http://schemas.microsoft.com/office/powerpoint/2010/main" val="1690989882"/>
              </p:ext>
            </p:extLst>
          </p:nvPr>
        </p:nvGraphicFramePr>
        <p:xfrm>
          <a:off x="402866" y="1536991"/>
          <a:ext cx="8396021" cy="2221194"/>
        </p:xfrm>
        <a:graphic>
          <a:graphicData uri="http://schemas.openxmlformats.org/drawingml/2006/table">
            <a:tbl>
              <a:tblPr firstRow="1" bandRow="1">
                <a:tableStyleId>{5940675A-B579-460E-94D1-54222C63F5DA}</a:tableStyleId>
              </a:tblPr>
              <a:tblGrid>
                <a:gridCol w="1916823">
                  <a:extLst>
                    <a:ext uri="{9D8B030D-6E8A-4147-A177-3AD203B41FA5}">
                      <a16:colId xmlns="" xmlns:a16="http://schemas.microsoft.com/office/drawing/2014/main" val="20000"/>
                    </a:ext>
                  </a:extLst>
                </a:gridCol>
                <a:gridCol w="2868328">
                  <a:extLst>
                    <a:ext uri="{9D8B030D-6E8A-4147-A177-3AD203B41FA5}">
                      <a16:colId xmlns="" xmlns:a16="http://schemas.microsoft.com/office/drawing/2014/main" val="20001"/>
                    </a:ext>
                  </a:extLst>
                </a:gridCol>
                <a:gridCol w="1183907">
                  <a:extLst>
                    <a:ext uri="{9D8B030D-6E8A-4147-A177-3AD203B41FA5}">
                      <a16:colId xmlns="" xmlns:a16="http://schemas.microsoft.com/office/drawing/2014/main" val="20002"/>
                    </a:ext>
                  </a:extLst>
                </a:gridCol>
                <a:gridCol w="1155032">
                  <a:extLst>
                    <a:ext uri="{9D8B030D-6E8A-4147-A177-3AD203B41FA5}">
                      <a16:colId xmlns="" xmlns:a16="http://schemas.microsoft.com/office/drawing/2014/main" val="20003"/>
                    </a:ext>
                  </a:extLst>
                </a:gridCol>
                <a:gridCol w="1271931">
                  <a:extLst>
                    <a:ext uri="{9D8B030D-6E8A-4147-A177-3AD203B41FA5}">
                      <a16:colId xmlns="" xmlns:a16="http://schemas.microsoft.com/office/drawing/2014/main" val="20004"/>
                    </a:ext>
                  </a:extLst>
                </a:gridCol>
              </a:tblGrid>
              <a:tr h="547358">
                <a:tc>
                  <a:txBody>
                    <a:bodyPr/>
                    <a:lstStyle/>
                    <a:p>
                      <a:pPr algn="ctr"/>
                      <a:r>
                        <a:rPr lang="en-US" sz="1600" b="0" i="0" dirty="0">
                          <a:solidFill>
                            <a:schemeClr val="tx1"/>
                          </a:solidFill>
                          <a:latin typeface="+mn-lt"/>
                          <a:ea typeface="Avenir Light" charset="0"/>
                          <a:cs typeface="Avenir Light" charset="0"/>
                        </a:rPr>
                        <a:t>Test</a:t>
                      </a:r>
                      <a:r>
                        <a:rPr lang="en-US" sz="1600" b="0" i="0" baseline="0" dirty="0">
                          <a:solidFill>
                            <a:schemeClr val="tx1"/>
                          </a:solidFill>
                          <a:latin typeface="+mn-lt"/>
                          <a:ea typeface="Avenir Light" charset="0"/>
                          <a:cs typeface="Avenir Light" charset="0"/>
                        </a:rPr>
                        <a:t> ID</a:t>
                      </a:r>
                      <a:endParaRPr lang="en-US" sz="1600" b="0" i="0" dirty="0">
                        <a:solidFill>
                          <a:schemeClr val="tx1"/>
                        </a:solidFill>
                        <a:latin typeface="+mn-lt"/>
                        <a:ea typeface="Avenir Light" charset="0"/>
                        <a:cs typeface="Avenir Light" charset="0"/>
                      </a:endParaRPr>
                    </a:p>
                  </a:txBody>
                  <a:tcPr anchor="ctr">
                    <a:solidFill>
                      <a:schemeClr val="bg1">
                        <a:lumMod val="75000"/>
                      </a:schemeClr>
                    </a:solidFill>
                  </a:tcPr>
                </a:tc>
                <a:tc>
                  <a:txBody>
                    <a:bodyPr/>
                    <a:lstStyle/>
                    <a:p>
                      <a:pPr algn="ctr"/>
                      <a:r>
                        <a:rPr lang="en-US" sz="1600" b="0" i="0" dirty="0">
                          <a:solidFill>
                            <a:schemeClr val="tx1"/>
                          </a:solidFill>
                          <a:latin typeface="+mn-lt"/>
                          <a:ea typeface="Avenir Light" charset="0"/>
                          <a:cs typeface="Avenir Light" charset="0"/>
                        </a:rPr>
                        <a:t>Test Title</a:t>
                      </a:r>
                    </a:p>
                  </a:txBody>
                  <a:tcPr anchor="ctr">
                    <a:solidFill>
                      <a:schemeClr val="bg1">
                        <a:lumMod val="75000"/>
                      </a:schemeClr>
                    </a:solidFill>
                  </a:tcPr>
                </a:tc>
                <a:tc>
                  <a:txBody>
                    <a:bodyPr/>
                    <a:lstStyle/>
                    <a:p>
                      <a:pPr algn="ctr"/>
                      <a:r>
                        <a:rPr lang="en-US" sz="1600" b="0" i="0" dirty="0">
                          <a:solidFill>
                            <a:schemeClr val="tx1"/>
                          </a:solidFill>
                          <a:latin typeface="+mn-lt"/>
                          <a:ea typeface="Avenir Light" charset="0"/>
                          <a:cs typeface="Avenir Light" charset="0"/>
                        </a:rPr>
                        <a:t>Operator</a:t>
                      </a:r>
                    </a:p>
                  </a:txBody>
                  <a:tcPr anchor="ctr">
                    <a:solidFill>
                      <a:schemeClr val="bg1">
                        <a:lumMod val="75000"/>
                      </a:schemeClr>
                    </a:solidFill>
                  </a:tcPr>
                </a:tc>
                <a:tc>
                  <a:txBody>
                    <a:bodyPr/>
                    <a:lstStyle/>
                    <a:p>
                      <a:pPr algn="ctr"/>
                      <a:r>
                        <a:rPr lang="en-US" sz="1600" b="0" i="0" dirty="0">
                          <a:solidFill>
                            <a:schemeClr val="tx1"/>
                          </a:solidFill>
                          <a:latin typeface="+mn-lt"/>
                          <a:ea typeface="Avenir Light" charset="0"/>
                          <a:cs typeface="Avenir Light" charset="0"/>
                        </a:rPr>
                        <a:t>Maturity</a:t>
                      </a:r>
                    </a:p>
                  </a:txBody>
                  <a:tcPr anchor="ctr">
                    <a:solidFill>
                      <a:schemeClr val="bg1">
                        <a:lumMod val="75000"/>
                      </a:schemeClr>
                    </a:solidFill>
                  </a:tcPr>
                </a:tc>
                <a:tc>
                  <a:txBody>
                    <a:bodyPr/>
                    <a:lstStyle/>
                    <a:p>
                      <a:pPr algn="ctr"/>
                      <a:r>
                        <a:rPr lang="en-US" sz="1600" b="0" i="0" dirty="0">
                          <a:solidFill>
                            <a:schemeClr val="tx1"/>
                          </a:solidFill>
                          <a:latin typeface="+mn-lt"/>
                          <a:ea typeface="Avenir Light" charset="0"/>
                          <a:cs typeface="Avenir Light" charset="0"/>
                        </a:rPr>
                        <a:t>Status</a:t>
                      </a:r>
                    </a:p>
                  </a:txBody>
                  <a:tcPr anchor="ctr">
                    <a:solidFill>
                      <a:schemeClr val="bg1">
                        <a:lumMod val="75000"/>
                      </a:schemeClr>
                    </a:solidFill>
                  </a:tcPr>
                </a:tc>
                <a:extLst>
                  <a:ext uri="{0D108BD9-81ED-4DB2-BD59-A6C34878D82A}">
                    <a16:rowId xmlns="" xmlns:a16="http://schemas.microsoft.com/office/drawing/2014/main" val="10000"/>
                  </a:ext>
                </a:extLst>
              </a:tr>
              <a:tr h="547358">
                <a:tc>
                  <a:txBody>
                    <a:bodyPr/>
                    <a:lstStyle/>
                    <a:p>
                      <a:pPr algn="ctr"/>
                      <a:r>
                        <a:rPr lang="en-US" sz="1600" b="0" i="0" dirty="0">
                          <a:effectLst/>
                          <a:latin typeface="+mn-lt"/>
                          <a:ea typeface="Avenir Light" charset="0"/>
                          <a:cs typeface="Avenir Light" charset="0"/>
                        </a:rPr>
                        <a:t>PLPT-SUV-001</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algn="l"/>
                      <a:r>
                        <a:rPr lang="en-US" sz="1600" b="0" i="0" dirty="0">
                          <a:solidFill>
                            <a:schemeClr val="tx1"/>
                          </a:solidFill>
                          <a:latin typeface="+mn-lt"/>
                          <a:ea typeface="Avenir Light" charset="0"/>
                          <a:cs typeface="Avenir Light" charset="0"/>
                        </a:rPr>
                        <a:t>SUVI Trending </a:t>
                      </a:r>
                      <a:r>
                        <a:rPr lang="mr-IN" sz="1600" b="0" i="0" dirty="0">
                          <a:solidFill>
                            <a:schemeClr val="tx1"/>
                          </a:solidFill>
                          <a:latin typeface="+mn-lt"/>
                          <a:ea typeface="Avenir Light" charset="0"/>
                          <a:cs typeface="Avenir Light" charset="0"/>
                        </a:rPr>
                        <a:t>–</a:t>
                      </a:r>
                      <a:r>
                        <a:rPr lang="en-US" sz="1600" b="0" i="0" dirty="0">
                          <a:solidFill>
                            <a:schemeClr val="tx1"/>
                          </a:solidFill>
                          <a:latin typeface="+mn-lt"/>
                          <a:ea typeface="Avenir Light" charset="0"/>
                          <a:cs typeface="Avenir Light" charset="0"/>
                        </a:rPr>
                        <a:t> CCD Temperature</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NCEI</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Prov.</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Active</a:t>
                      </a:r>
                    </a:p>
                  </a:txBody>
                  <a:tcPr anchor="ctr">
                    <a:solidFill>
                      <a:schemeClr val="bg1"/>
                    </a:solidFill>
                  </a:tcPr>
                </a:tc>
                <a:extLst>
                  <a:ext uri="{0D108BD9-81ED-4DB2-BD59-A6C34878D82A}">
                    <a16:rowId xmlns="" xmlns:a16="http://schemas.microsoft.com/office/drawing/2014/main" val="10001"/>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effectLst/>
                          <a:latin typeface="+mn-lt"/>
                          <a:ea typeface="Avenir Light" charset="0"/>
                          <a:cs typeface="Avenir Light" charset="0"/>
                        </a:rPr>
                        <a:t>PLPT-SUV-003</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SUVI-AIA </a:t>
                      </a:r>
                      <a:r>
                        <a:rPr lang="en-US" sz="1600" b="0" i="0" dirty="0" err="1">
                          <a:solidFill>
                            <a:schemeClr val="tx1"/>
                          </a:solidFill>
                          <a:latin typeface="+mn-lt"/>
                          <a:ea typeface="Avenir Light" charset="0"/>
                          <a:cs typeface="Avenir Light" charset="0"/>
                        </a:rPr>
                        <a:t>Intercalibration</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algn="ctr"/>
                      <a:r>
                        <a:rPr lang="en-US" sz="1600" b="0" i="0" dirty="0">
                          <a:solidFill>
                            <a:schemeClr val="tx1"/>
                          </a:solidFill>
                          <a:latin typeface="+mn-lt"/>
                          <a:ea typeface="Avenir Light" charset="0"/>
                          <a:cs typeface="Avenir Light" charset="0"/>
                        </a:rPr>
                        <a:t>NCEI</a:t>
                      </a:r>
                    </a:p>
                  </a:txBody>
                  <a:tcPr anchor="ctr">
                    <a:solidFill>
                      <a:schemeClr val="bg1"/>
                    </a:solidFill>
                  </a:tcPr>
                </a:tc>
                <a:tc>
                  <a:txBody>
                    <a:bodyPr/>
                    <a:lstStyle/>
                    <a:p>
                      <a:pPr algn="ctr"/>
                      <a:r>
                        <a:rPr lang="en-US" sz="1600" b="0" i="0" dirty="0">
                          <a:solidFill>
                            <a:schemeClr val="tx1"/>
                          </a:solidFill>
                          <a:latin typeface="+mn-lt"/>
                          <a:ea typeface="Avenir Light" charset="0"/>
                          <a:cs typeface="Avenir Light" charset="0"/>
                        </a:rPr>
                        <a:t>Prov.</a:t>
                      </a:r>
                    </a:p>
                  </a:txBody>
                  <a:tcPr anchor="ctr">
                    <a:solidFill>
                      <a:schemeClr val="bg1"/>
                    </a:solidFill>
                  </a:tcPr>
                </a:tc>
                <a:tc>
                  <a:txBody>
                    <a:bodyPr/>
                    <a:lstStyle/>
                    <a:p>
                      <a:pPr algn="ctr"/>
                      <a:r>
                        <a:rPr lang="en-US" sz="1600" b="0" i="0" dirty="0">
                          <a:solidFill>
                            <a:schemeClr val="tx1"/>
                          </a:solidFill>
                          <a:latin typeface="+mn-lt"/>
                          <a:ea typeface="Avenir Light" charset="0"/>
                          <a:cs typeface="Avenir Light" charset="0"/>
                        </a:rPr>
                        <a:t>Active</a:t>
                      </a:r>
                    </a:p>
                  </a:txBody>
                  <a:tcPr anchor="ctr">
                    <a:solidFill>
                      <a:schemeClr val="bg1"/>
                    </a:solidFill>
                  </a:tcPr>
                </a:tc>
                <a:extLst>
                  <a:ext uri="{0D108BD9-81ED-4DB2-BD59-A6C34878D82A}">
                    <a16:rowId xmlns="" xmlns:a16="http://schemas.microsoft.com/office/drawing/2014/main" val="10003"/>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effectLst/>
                          <a:latin typeface="+mn-lt"/>
                          <a:ea typeface="Avenir Light" charset="0"/>
                          <a:cs typeface="Avenir Light" charset="0"/>
                        </a:rPr>
                        <a:t>PLPT-SUV-006</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SUVI-EXIS</a:t>
                      </a:r>
                      <a:r>
                        <a:rPr lang="en-US" sz="1600" b="0" i="0" baseline="0" dirty="0">
                          <a:solidFill>
                            <a:schemeClr val="tx1"/>
                          </a:solidFill>
                          <a:latin typeface="+mn-lt"/>
                          <a:ea typeface="Avenir Light" charset="0"/>
                          <a:cs typeface="Avenir Light" charset="0"/>
                        </a:rPr>
                        <a:t> </a:t>
                      </a:r>
                      <a:r>
                        <a:rPr lang="en-US" sz="1600" b="0" i="0" baseline="0" dirty="0" err="1">
                          <a:solidFill>
                            <a:schemeClr val="tx1"/>
                          </a:solidFill>
                          <a:latin typeface="+mn-lt"/>
                          <a:ea typeface="Avenir Light" charset="0"/>
                          <a:cs typeface="Avenir Light" charset="0"/>
                        </a:rPr>
                        <a:t>Intercalibration</a:t>
                      </a:r>
                      <a:endParaRPr lang="en-US" sz="1600" b="0" i="0" dirty="0">
                        <a:solidFill>
                          <a:schemeClr val="tx1"/>
                        </a:solidFill>
                        <a:latin typeface="+mn-lt"/>
                        <a:ea typeface="Avenir Light" charset="0"/>
                        <a:cs typeface="Avenir Light" charset="0"/>
                      </a:endParaRPr>
                    </a:p>
                  </a:txBody>
                  <a:tcPr anchor="ctr">
                    <a:solidFill>
                      <a:schemeClr val="bg1"/>
                    </a:solidFill>
                  </a:tcPr>
                </a:tc>
                <a:tc>
                  <a:txBody>
                    <a:bodyPr/>
                    <a:lstStyle/>
                    <a:p>
                      <a:pPr algn="ctr"/>
                      <a:r>
                        <a:rPr lang="en-US" sz="1600" b="0" i="0" dirty="0">
                          <a:solidFill>
                            <a:schemeClr val="tx1"/>
                          </a:solidFill>
                          <a:latin typeface="+mn-lt"/>
                          <a:ea typeface="Avenir Light" charset="0"/>
                          <a:cs typeface="Avenir Light" charset="0"/>
                        </a:rPr>
                        <a:t>NCEI</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Full</a:t>
                      </a:r>
                    </a:p>
                  </a:txBody>
                  <a:tcPr anchor="c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i="0" dirty="0">
                          <a:solidFill>
                            <a:schemeClr val="tx1"/>
                          </a:solidFill>
                          <a:latin typeface="+mn-lt"/>
                          <a:ea typeface="Avenir Light" charset="0"/>
                          <a:cs typeface="Avenir Light" charset="0"/>
                        </a:rPr>
                        <a:t>Active</a:t>
                      </a:r>
                    </a:p>
                  </a:txBody>
                  <a:tcPr anchor="ctr">
                    <a:solidFill>
                      <a:schemeClr val="bg1"/>
                    </a:solid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373575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PLPT-SUVI-001: SUVI CCD Temperature Trending</a:t>
            </a:r>
          </a:p>
        </p:txBody>
      </p:sp>
      <p:sp>
        <p:nvSpPr>
          <p:cNvPr id="7" name="Content Placeholder 6">
            <a:extLst>
              <a:ext uri="{FF2B5EF4-FFF2-40B4-BE49-F238E27FC236}">
                <a16:creationId xmlns="" xmlns:a16="http://schemas.microsoft.com/office/drawing/2014/main" id="{408F6FD3-5C07-3646-ABEF-0C77A50B0271}"/>
              </a:ext>
            </a:extLst>
          </p:cNvPr>
          <p:cNvSpPr>
            <a:spLocks noGrp="1"/>
          </p:cNvSpPr>
          <p:nvPr>
            <p:ph idx="1"/>
          </p:nvPr>
        </p:nvSpPr>
        <p:spPr>
          <a:xfrm>
            <a:off x="457200" y="1465262"/>
            <a:ext cx="8229600" cy="5161169"/>
          </a:xfrm>
        </p:spPr>
        <p:txBody>
          <a:bodyPr>
            <a:normAutofit/>
          </a:bodyPr>
          <a:lstStyle/>
          <a:p>
            <a:r>
              <a:rPr lang="en-US" dirty="0">
                <a:latin typeface="+mn-lt"/>
              </a:rPr>
              <a:t>Demonstrate the ability to extract and trending SUVI CCD Temperatures</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latin typeface="+mn-lt"/>
              </a:rPr>
              <a:pPr/>
              <a:t>24</a:t>
            </a:fld>
            <a:endParaRPr lang="en-US" altLang="en-US">
              <a:latin typeface="+mn-lt"/>
            </a:endParaRPr>
          </a:p>
        </p:txBody>
      </p:sp>
    </p:spTree>
    <p:extLst>
      <p:ext uri="{BB962C8B-B14F-4D97-AF65-F5344CB8AC3E}">
        <p14:creationId xmlns:p14="http://schemas.microsoft.com/office/powerpoint/2010/main" val="2677824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46013"/>
            <a:ext cx="6034616" cy="4525962"/>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25</a:t>
            </a:fld>
            <a:endParaRPr lang="en-US" altLang="en-US"/>
          </a:p>
        </p:txBody>
      </p:sp>
      <p:sp>
        <p:nvSpPr>
          <p:cNvPr id="6"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PLPT-SUVI-001: SUVI CCD Temperature Trending</a:t>
            </a:r>
          </a:p>
        </p:txBody>
      </p:sp>
    </p:spTree>
    <p:extLst>
      <p:ext uri="{BB962C8B-B14F-4D97-AF65-F5344CB8AC3E}">
        <p14:creationId xmlns:p14="http://schemas.microsoft.com/office/powerpoint/2010/main" val="53061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7" name="Content Placeholder 6">
            <a:extLst>
              <a:ext uri="{FF2B5EF4-FFF2-40B4-BE49-F238E27FC236}">
                <a16:creationId xmlns="" xmlns:a16="http://schemas.microsoft.com/office/drawing/2014/main" id="{408F6FD3-5C07-3646-ABEF-0C77A50B0271}"/>
              </a:ext>
            </a:extLst>
          </p:cNvPr>
          <p:cNvSpPr>
            <a:spLocks noGrp="1"/>
          </p:cNvSpPr>
          <p:nvPr>
            <p:ph idx="1"/>
          </p:nvPr>
        </p:nvSpPr>
        <p:spPr>
          <a:xfrm>
            <a:off x="457200" y="1465262"/>
            <a:ext cx="8229600" cy="5161169"/>
          </a:xfrm>
        </p:spPr>
        <p:txBody>
          <a:bodyPr>
            <a:normAutofit fontScale="92500" lnSpcReduction="20000"/>
          </a:bodyPr>
          <a:lstStyle/>
          <a:p>
            <a:r>
              <a:rPr lang="en-US" dirty="0">
                <a:latin typeface="+mn-lt"/>
              </a:rPr>
              <a:t>Full field performance comparison via AIA-to-SUVI transformation and ratio (assesses flat field, focus and point-spread-function, bad pixels, and other image artifacts).</a:t>
            </a:r>
          </a:p>
          <a:p>
            <a:r>
              <a:rPr lang="en-US" dirty="0">
                <a:latin typeface="+mn-lt"/>
              </a:rPr>
              <a:t>Radiometric inter-comparison via SUVI/AIA ratio versus theoretical expectations based on SUVI/AIA spectral response functions.</a:t>
            </a:r>
          </a:p>
          <a:p>
            <a:r>
              <a:rPr lang="en-US" dirty="0">
                <a:latin typeface="+mn-lt"/>
              </a:rPr>
              <a:t>To ensure sufficient signal-to-noise only on-disk pixels used for radiometric analysis.</a:t>
            </a:r>
          </a:p>
          <a:p>
            <a:r>
              <a:rPr lang="en-US" dirty="0">
                <a:latin typeface="+mn-lt"/>
              </a:rPr>
              <a:t>Preliminary analysis uses L1b data from 2018 April 10. </a:t>
            </a:r>
            <a:r>
              <a:rPr lang="en-US" dirty="0" err="1">
                <a:latin typeface="+mn-lt"/>
              </a:rPr>
              <a:t>Radiometrics</a:t>
            </a:r>
            <a:r>
              <a:rPr lang="en-US" dirty="0">
                <a:latin typeface="+mn-lt"/>
              </a:rPr>
              <a:t> are good, CRPIX corrected by hand.</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26</a:t>
            </a:fld>
            <a:endParaRPr lang="en-US" altLang="en-US"/>
          </a:p>
        </p:txBody>
      </p:sp>
    </p:spTree>
    <p:extLst>
      <p:ext uri="{BB962C8B-B14F-4D97-AF65-F5344CB8AC3E}">
        <p14:creationId xmlns:p14="http://schemas.microsoft.com/office/powerpoint/2010/main" val="1232644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7" name="Content Placeholder 6">
            <a:extLst>
              <a:ext uri="{FF2B5EF4-FFF2-40B4-BE49-F238E27FC236}">
                <a16:creationId xmlns="" xmlns:a16="http://schemas.microsoft.com/office/drawing/2014/main" id="{408F6FD3-5C07-3646-ABEF-0C77A50B0271}"/>
              </a:ext>
            </a:extLst>
          </p:cNvPr>
          <p:cNvSpPr>
            <a:spLocks noGrp="1"/>
          </p:cNvSpPr>
          <p:nvPr>
            <p:ph idx="1"/>
          </p:nvPr>
        </p:nvSpPr>
        <p:spPr>
          <a:xfrm>
            <a:off x="457200" y="1465262"/>
            <a:ext cx="8229600" cy="3177990"/>
          </a:xfrm>
        </p:spPr>
        <p:txBody>
          <a:bodyPr/>
          <a:lstStyle/>
          <a:p>
            <a:r>
              <a:rPr lang="en-US" dirty="0">
                <a:latin typeface="+mn-lt"/>
              </a:rPr>
              <a:t>SUVI-AIA ratio expectations using SUVI pre-flight response functions (Thin/Open) filters and latest AIA response functions from December 2017.</a:t>
            </a:r>
          </a:p>
          <a:p>
            <a:r>
              <a:rPr lang="en-US" dirty="0">
                <a:latin typeface="+mn-lt"/>
              </a:rPr>
              <a:t>Input spectrum is EVE/MEGS-A average from August 2011. </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27</a:t>
            </a:fld>
            <a:endParaRPr lang="en-US" altLang="en-US"/>
          </a:p>
        </p:txBody>
      </p:sp>
      <p:graphicFrame>
        <p:nvGraphicFramePr>
          <p:cNvPr id="4" name="Table 3">
            <a:extLst>
              <a:ext uri="{FF2B5EF4-FFF2-40B4-BE49-F238E27FC236}">
                <a16:creationId xmlns="" xmlns:a16="http://schemas.microsoft.com/office/drawing/2014/main" id="{01DCA7BE-C212-9944-8F77-B27CA21FEE23}"/>
              </a:ext>
            </a:extLst>
          </p:cNvPr>
          <p:cNvGraphicFramePr>
            <a:graphicFrameLocks noGrp="1"/>
          </p:cNvGraphicFramePr>
          <p:nvPr>
            <p:extLst/>
          </p:nvPr>
        </p:nvGraphicFramePr>
        <p:xfrm>
          <a:off x="1666779" y="4760661"/>
          <a:ext cx="5810442" cy="1478280"/>
        </p:xfrm>
        <a:graphic>
          <a:graphicData uri="http://schemas.openxmlformats.org/drawingml/2006/table">
            <a:tbl>
              <a:tblPr firstRow="1" bandRow="1">
                <a:tableStyleId>{5C22544A-7EE6-4342-B048-85BDC9FD1C3A}</a:tableStyleId>
              </a:tblPr>
              <a:tblGrid>
                <a:gridCol w="1126173">
                  <a:extLst>
                    <a:ext uri="{9D8B030D-6E8A-4147-A177-3AD203B41FA5}">
                      <a16:colId xmlns="" xmlns:a16="http://schemas.microsoft.com/office/drawing/2014/main" val="1840675037"/>
                    </a:ext>
                  </a:extLst>
                </a:gridCol>
                <a:gridCol w="1661414">
                  <a:extLst>
                    <a:ext uri="{9D8B030D-6E8A-4147-A177-3AD203B41FA5}">
                      <a16:colId xmlns="" xmlns:a16="http://schemas.microsoft.com/office/drawing/2014/main" val="1945363441"/>
                    </a:ext>
                  </a:extLst>
                </a:gridCol>
                <a:gridCol w="235268">
                  <a:extLst>
                    <a:ext uri="{9D8B030D-6E8A-4147-A177-3AD203B41FA5}">
                      <a16:colId xmlns="" xmlns:a16="http://schemas.microsoft.com/office/drawing/2014/main" val="2185800061"/>
                    </a:ext>
                  </a:extLst>
                </a:gridCol>
                <a:gridCol w="1126173">
                  <a:extLst>
                    <a:ext uri="{9D8B030D-6E8A-4147-A177-3AD203B41FA5}">
                      <a16:colId xmlns="" xmlns:a16="http://schemas.microsoft.com/office/drawing/2014/main" val="2687050681"/>
                    </a:ext>
                  </a:extLst>
                </a:gridCol>
                <a:gridCol w="1661414">
                  <a:extLst>
                    <a:ext uri="{9D8B030D-6E8A-4147-A177-3AD203B41FA5}">
                      <a16:colId xmlns="" xmlns:a16="http://schemas.microsoft.com/office/drawing/2014/main" val="497993165"/>
                    </a:ext>
                  </a:extLst>
                </a:gridCol>
              </a:tblGrid>
              <a:tr h="186335">
                <a:tc>
                  <a:txBody>
                    <a:bodyPr/>
                    <a:lstStyle/>
                    <a:p>
                      <a:r>
                        <a:rPr lang="en-US" dirty="0"/>
                        <a:t>Passband</a:t>
                      </a:r>
                    </a:p>
                  </a:txBody>
                  <a:tcPr/>
                </a:tc>
                <a:tc>
                  <a:txBody>
                    <a:bodyPr/>
                    <a:lstStyle/>
                    <a:p>
                      <a:r>
                        <a:rPr lang="en-US" dirty="0"/>
                        <a:t>SUVI/AIA Ratio</a:t>
                      </a:r>
                    </a:p>
                  </a:txBody>
                  <a:tcPr/>
                </a:tc>
                <a:tc>
                  <a:txBody>
                    <a:bodyPr/>
                    <a:lstStyle/>
                    <a:p>
                      <a:endParaRPr lang="en-US" dirty="0"/>
                    </a:p>
                  </a:txBody>
                  <a:tcPr/>
                </a:tc>
                <a:tc>
                  <a:txBody>
                    <a:bodyPr/>
                    <a:lstStyle/>
                    <a:p>
                      <a:r>
                        <a:rPr lang="en-US" dirty="0"/>
                        <a:t>Passband</a:t>
                      </a:r>
                    </a:p>
                  </a:txBody>
                  <a:tcPr/>
                </a:tc>
                <a:tc>
                  <a:txBody>
                    <a:bodyPr/>
                    <a:lstStyle/>
                    <a:p>
                      <a:r>
                        <a:rPr lang="en-US" dirty="0"/>
                        <a:t>SUVI/AIA Ratio</a:t>
                      </a:r>
                    </a:p>
                  </a:txBody>
                  <a:tcPr/>
                </a:tc>
                <a:extLst>
                  <a:ext uri="{0D108BD9-81ED-4DB2-BD59-A6C34878D82A}">
                    <a16:rowId xmlns="" xmlns:a16="http://schemas.microsoft.com/office/drawing/2014/main" val="4079937375"/>
                  </a:ext>
                </a:extLst>
              </a:tr>
              <a:tr h="370840">
                <a:tc>
                  <a:txBody>
                    <a:bodyPr/>
                    <a:lstStyle/>
                    <a:p>
                      <a:r>
                        <a:rPr lang="en-US" dirty="0"/>
                        <a:t>94 </a:t>
                      </a:r>
                      <a:r>
                        <a:rPr lang="en-US" dirty="0" err="1"/>
                        <a:t>Å</a:t>
                      </a:r>
                      <a:endParaRPr lang="en-US" dirty="0"/>
                    </a:p>
                  </a:txBody>
                  <a:tcPr/>
                </a:tc>
                <a:tc>
                  <a:txBody>
                    <a:bodyPr/>
                    <a:lstStyle/>
                    <a:p>
                      <a:pPr algn="r"/>
                      <a:r>
                        <a:rPr lang="en-US" dirty="0"/>
                        <a:t>1.1765</a:t>
                      </a:r>
                    </a:p>
                  </a:txBody>
                  <a:tcPr/>
                </a:tc>
                <a:tc>
                  <a:txBody>
                    <a:bodyPr/>
                    <a:lstStyle/>
                    <a:p>
                      <a:endParaRPr lang="en-US" dirty="0"/>
                    </a:p>
                  </a:txBody>
                  <a:tcPr/>
                </a:tc>
                <a:tc>
                  <a:txBody>
                    <a:bodyPr/>
                    <a:lstStyle/>
                    <a:p>
                      <a:r>
                        <a:rPr lang="en-US" dirty="0"/>
                        <a:t>195 </a:t>
                      </a:r>
                      <a:r>
                        <a:rPr lang="en-US" dirty="0" err="1"/>
                        <a:t>Å</a:t>
                      </a:r>
                      <a:endParaRPr lang="en-US" dirty="0"/>
                    </a:p>
                  </a:txBody>
                  <a:tcPr/>
                </a:tc>
                <a:tc>
                  <a:txBody>
                    <a:bodyPr/>
                    <a:lstStyle/>
                    <a:p>
                      <a:pPr algn="r"/>
                      <a:r>
                        <a:rPr lang="en-US" dirty="0"/>
                        <a:t>1.0602</a:t>
                      </a:r>
                    </a:p>
                  </a:txBody>
                  <a:tcPr/>
                </a:tc>
                <a:extLst>
                  <a:ext uri="{0D108BD9-81ED-4DB2-BD59-A6C34878D82A}">
                    <a16:rowId xmlns="" xmlns:a16="http://schemas.microsoft.com/office/drawing/2014/main" val="3791896466"/>
                  </a:ext>
                </a:extLst>
              </a:tr>
              <a:tr h="370840">
                <a:tc>
                  <a:txBody>
                    <a:bodyPr/>
                    <a:lstStyle/>
                    <a:p>
                      <a:r>
                        <a:rPr lang="en-US" dirty="0"/>
                        <a:t>131 </a:t>
                      </a:r>
                      <a:r>
                        <a:rPr lang="en-US" dirty="0" err="1"/>
                        <a:t>Å</a:t>
                      </a:r>
                      <a:endParaRPr lang="en-US" dirty="0"/>
                    </a:p>
                  </a:txBody>
                  <a:tcPr/>
                </a:tc>
                <a:tc>
                  <a:txBody>
                    <a:bodyPr/>
                    <a:lstStyle/>
                    <a:p>
                      <a:pPr algn="r"/>
                      <a:r>
                        <a:rPr lang="en-US" dirty="0"/>
                        <a:t>1.2545</a:t>
                      </a:r>
                    </a:p>
                  </a:txBody>
                  <a:tcPr/>
                </a:tc>
                <a:tc>
                  <a:txBody>
                    <a:bodyPr/>
                    <a:lstStyle/>
                    <a:p>
                      <a:endParaRPr lang="en-US" dirty="0"/>
                    </a:p>
                  </a:txBody>
                  <a:tcPr/>
                </a:tc>
                <a:tc>
                  <a:txBody>
                    <a:bodyPr/>
                    <a:lstStyle/>
                    <a:p>
                      <a:r>
                        <a:rPr lang="en-US" dirty="0"/>
                        <a:t>284 </a:t>
                      </a:r>
                      <a:r>
                        <a:rPr lang="en-US" dirty="0" err="1"/>
                        <a:t>Å</a:t>
                      </a:r>
                      <a:endParaRPr lang="en-US" dirty="0"/>
                    </a:p>
                  </a:txBody>
                  <a:tcPr/>
                </a:tc>
                <a:tc>
                  <a:txBody>
                    <a:bodyPr/>
                    <a:lstStyle/>
                    <a:p>
                      <a:pPr algn="r"/>
                      <a:r>
                        <a:rPr lang="en-US" dirty="0"/>
                        <a:t>–</a:t>
                      </a:r>
                    </a:p>
                  </a:txBody>
                  <a:tcPr/>
                </a:tc>
                <a:extLst>
                  <a:ext uri="{0D108BD9-81ED-4DB2-BD59-A6C34878D82A}">
                    <a16:rowId xmlns="" xmlns:a16="http://schemas.microsoft.com/office/drawing/2014/main" val="1143864457"/>
                  </a:ext>
                </a:extLst>
              </a:tr>
              <a:tr h="370840">
                <a:tc>
                  <a:txBody>
                    <a:bodyPr/>
                    <a:lstStyle/>
                    <a:p>
                      <a:r>
                        <a:rPr lang="en-US" dirty="0"/>
                        <a:t>171 </a:t>
                      </a:r>
                      <a:r>
                        <a:rPr lang="en-US" dirty="0" err="1"/>
                        <a:t>Å</a:t>
                      </a:r>
                      <a:endParaRPr lang="en-US" dirty="0"/>
                    </a:p>
                  </a:txBody>
                  <a:tcPr/>
                </a:tc>
                <a:tc>
                  <a:txBody>
                    <a:bodyPr/>
                    <a:lstStyle/>
                    <a:p>
                      <a:pPr algn="r"/>
                      <a:r>
                        <a:rPr lang="en-US" dirty="0"/>
                        <a:t>1.2264</a:t>
                      </a:r>
                    </a:p>
                  </a:txBody>
                  <a:tcPr/>
                </a:tc>
                <a:tc>
                  <a:txBody>
                    <a:bodyPr/>
                    <a:lstStyle/>
                    <a:p>
                      <a:endParaRPr lang="en-US" dirty="0"/>
                    </a:p>
                  </a:txBody>
                  <a:tcPr/>
                </a:tc>
                <a:tc>
                  <a:txBody>
                    <a:bodyPr/>
                    <a:lstStyle/>
                    <a:p>
                      <a:r>
                        <a:rPr lang="en-US" dirty="0"/>
                        <a:t>304 </a:t>
                      </a:r>
                      <a:r>
                        <a:rPr lang="en-US" dirty="0" err="1"/>
                        <a:t>Å</a:t>
                      </a:r>
                      <a:endParaRPr lang="en-US" dirty="0"/>
                    </a:p>
                  </a:txBody>
                  <a:tcPr/>
                </a:tc>
                <a:tc>
                  <a:txBody>
                    <a:bodyPr/>
                    <a:lstStyle/>
                    <a:p>
                      <a:pPr algn="r"/>
                      <a:r>
                        <a:rPr lang="en-US" dirty="0"/>
                        <a:t>1.1325</a:t>
                      </a:r>
                    </a:p>
                  </a:txBody>
                  <a:tcPr/>
                </a:tc>
                <a:extLst>
                  <a:ext uri="{0D108BD9-81ED-4DB2-BD59-A6C34878D82A}">
                    <a16:rowId xmlns="" xmlns:a16="http://schemas.microsoft.com/office/drawing/2014/main" val="3448310110"/>
                  </a:ext>
                </a:extLst>
              </a:tr>
            </a:tbl>
          </a:graphicData>
        </a:graphic>
      </p:graphicFrame>
    </p:spTree>
    <p:extLst>
      <p:ext uri="{BB962C8B-B14F-4D97-AF65-F5344CB8AC3E}">
        <p14:creationId xmlns:p14="http://schemas.microsoft.com/office/powerpoint/2010/main" val="3243302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n-lt"/>
              </a:rPr>
              <a:t>Preliminary PLPT-SUVI-003: SUVI-AIA Intercalibration</a:t>
            </a:r>
          </a:p>
        </p:txBody>
      </p:sp>
      <p:sp>
        <p:nvSpPr>
          <p:cNvPr id="7" name="Content Placeholder 6">
            <a:extLst>
              <a:ext uri="{FF2B5EF4-FFF2-40B4-BE49-F238E27FC236}">
                <a16:creationId xmlns="" xmlns:a16="http://schemas.microsoft.com/office/drawing/2014/main" id="{408F6FD3-5C07-3646-ABEF-0C77A50B0271}"/>
              </a:ext>
            </a:extLst>
          </p:cNvPr>
          <p:cNvSpPr>
            <a:spLocks noGrp="1"/>
          </p:cNvSpPr>
          <p:nvPr>
            <p:ph idx="1"/>
          </p:nvPr>
        </p:nvSpPr>
        <p:spPr>
          <a:xfrm>
            <a:off x="457200" y="1465262"/>
            <a:ext cx="8229600" cy="785896"/>
          </a:xfrm>
        </p:spPr>
        <p:txBody>
          <a:bodyPr>
            <a:normAutofit fontScale="62500" lnSpcReduction="20000"/>
          </a:bodyPr>
          <a:lstStyle/>
          <a:p>
            <a:r>
              <a:rPr lang="en-US" dirty="0">
                <a:latin typeface="+mn-lt"/>
              </a:rPr>
              <a:t>AIA degradation tracked via direct and proxy measurements: EVE/MEGS-A, EVE Sounding Rocket, Flare Irradiance Spectral Model (FISM).</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28</a:t>
            </a:fld>
            <a:endParaRPr lang="en-US" altLang="en-US"/>
          </a:p>
        </p:txBody>
      </p:sp>
      <p:pic>
        <p:nvPicPr>
          <p:cNvPr id="3" name="Picture 2">
            <a:extLst>
              <a:ext uri="{FF2B5EF4-FFF2-40B4-BE49-F238E27FC236}">
                <a16:creationId xmlns="" xmlns:a16="http://schemas.microsoft.com/office/drawing/2014/main" id="{FD8D306E-C8F0-CD4D-A51B-BFF3D1329F05}"/>
              </a:ext>
            </a:extLst>
          </p:cNvPr>
          <p:cNvPicPr>
            <a:picLocks noChangeAspect="1"/>
          </p:cNvPicPr>
          <p:nvPr/>
        </p:nvPicPr>
        <p:blipFill rotWithShape="1">
          <a:blip r:embed="rId2"/>
          <a:srcRect r="2120"/>
          <a:stretch/>
        </p:blipFill>
        <p:spPr>
          <a:xfrm>
            <a:off x="1557089" y="2152673"/>
            <a:ext cx="6029821" cy="4386239"/>
          </a:xfrm>
          <a:prstGeom prst="rect">
            <a:avLst/>
          </a:prstGeom>
        </p:spPr>
      </p:pic>
    </p:spTree>
    <p:extLst>
      <p:ext uri="{BB962C8B-B14F-4D97-AF65-F5344CB8AC3E}">
        <p14:creationId xmlns:p14="http://schemas.microsoft.com/office/powerpoint/2010/main" val="224721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29</a:t>
            </a:fld>
            <a:endParaRPr lang="en-US" altLang="en-US"/>
          </a:p>
        </p:txBody>
      </p:sp>
      <p:grpSp>
        <p:nvGrpSpPr>
          <p:cNvPr id="11" name="Group 10">
            <a:extLst>
              <a:ext uri="{FF2B5EF4-FFF2-40B4-BE49-F238E27FC236}">
                <a16:creationId xmlns="" xmlns:a16="http://schemas.microsoft.com/office/drawing/2014/main" id="{EF9386DF-7C3B-1A4B-907E-9BF340AED9B1}"/>
              </a:ext>
            </a:extLst>
          </p:cNvPr>
          <p:cNvGrpSpPr/>
          <p:nvPr/>
        </p:nvGrpSpPr>
        <p:grpSpPr>
          <a:xfrm>
            <a:off x="215241" y="1536348"/>
            <a:ext cx="8713519" cy="4128180"/>
            <a:chOff x="286492" y="1536348"/>
            <a:chExt cx="8713519" cy="4128180"/>
          </a:xfrm>
        </p:grpSpPr>
        <p:pic>
          <p:nvPicPr>
            <p:cNvPr id="8" name="Picture 7">
              <a:extLst>
                <a:ext uri="{FF2B5EF4-FFF2-40B4-BE49-F238E27FC236}">
                  <a16:creationId xmlns="" xmlns:a16="http://schemas.microsoft.com/office/drawing/2014/main" id="{6FF86624-1A51-A144-8332-53F65153B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1832" y="1536349"/>
              <a:ext cx="4128179" cy="4128179"/>
            </a:xfrm>
            <a:prstGeom prst="rect">
              <a:avLst/>
            </a:prstGeom>
          </p:spPr>
        </p:pic>
        <p:pic>
          <p:nvPicPr>
            <p:cNvPr id="10" name="Picture 9">
              <a:extLst>
                <a:ext uri="{FF2B5EF4-FFF2-40B4-BE49-F238E27FC236}">
                  <a16:creationId xmlns="" xmlns:a16="http://schemas.microsoft.com/office/drawing/2014/main" id="{151B6D49-D2DF-B049-8917-1E847F95B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492" y="1536348"/>
              <a:ext cx="4128180" cy="4128180"/>
            </a:xfrm>
            <a:prstGeom prst="rect">
              <a:avLst/>
            </a:prstGeom>
          </p:spPr>
        </p:pic>
      </p:grpSp>
      <p:sp>
        <p:nvSpPr>
          <p:cNvPr id="12" name="TextBox 11">
            <a:extLst>
              <a:ext uri="{FF2B5EF4-FFF2-40B4-BE49-F238E27FC236}">
                <a16:creationId xmlns="" xmlns:a16="http://schemas.microsoft.com/office/drawing/2014/main" id="{54459105-5B84-E944-83DE-0EC9A7FB4118}"/>
              </a:ext>
            </a:extLst>
          </p:cNvPr>
          <p:cNvSpPr txBox="1"/>
          <p:nvPr/>
        </p:nvSpPr>
        <p:spPr>
          <a:xfrm>
            <a:off x="2853911" y="5295196"/>
            <a:ext cx="1489510" cy="369332"/>
          </a:xfrm>
          <a:prstGeom prst="rect">
            <a:avLst/>
          </a:prstGeom>
          <a:noFill/>
        </p:spPr>
        <p:txBody>
          <a:bodyPr wrap="none" rtlCol="0">
            <a:spAutoFit/>
          </a:bodyPr>
          <a:lstStyle/>
          <a:p>
            <a:pPr algn="r"/>
            <a:r>
              <a:rPr lang="en-US" dirty="0">
                <a:solidFill>
                  <a:schemeClr val="bg1"/>
                </a:solidFill>
              </a:rPr>
              <a:t>SUVI L1b 94 Å</a:t>
            </a:r>
          </a:p>
        </p:txBody>
      </p:sp>
      <p:sp>
        <p:nvSpPr>
          <p:cNvPr id="13" name="TextBox 12">
            <a:extLst>
              <a:ext uri="{FF2B5EF4-FFF2-40B4-BE49-F238E27FC236}">
                <a16:creationId xmlns="" xmlns:a16="http://schemas.microsoft.com/office/drawing/2014/main" id="{ED1811D8-1397-1348-9613-910FBE7041B8}"/>
              </a:ext>
            </a:extLst>
          </p:cNvPr>
          <p:cNvSpPr txBox="1"/>
          <p:nvPr/>
        </p:nvSpPr>
        <p:spPr>
          <a:xfrm>
            <a:off x="4800581" y="5295196"/>
            <a:ext cx="981359" cy="369332"/>
          </a:xfrm>
          <a:prstGeom prst="rect">
            <a:avLst/>
          </a:prstGeom>
          <a:noFill/>
        </p:spPr>
        <p:txBody>
          <a:bodyPr wrap="none" rtlCol="0">
            <a:spAutoFit/>
          </a:bodyPr>
          <a:lstStyle/>
          <a:p>
            <a:r>
              <a:rPr lang="en-US" dirty="0">
                <a:solidFill>
                  <a:schemeClr val="bg1"/>
                </a:solidFill>
              </a:rPr>
              <a:t>AIA 94 </a:t>
            </a:r>
            <a:r>
              <a:rPr lang="en-US" dirty="0" err="1">
                <a:solidFill>
                  <a:schemeClr val="bg1"/>
                </a:solidFill>
              </a:rPr>
              <a:t>Å</a:t>
            </a:r>
            <a:endParaRPr lang="en-US" dirty="0">
              <a:solidFill>
                <a:schemeClr val="bg1"/>
              </a:solidFill>
            </a:endParaRPr>
          </a:p>
        </p:txBody>
      </p:sp>
    </p:spTree>
    <p:extLst>
      <p:ext uri="{BB962C8B-B14F-4D97-AF65-F5344CB8AC3E}">
        <p14:creationId xmlns:p14="http://schemas.microsoft.com/office/powerpoint/2010/main" val="1917745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Commonly-Used Acronyms (CUAs)</a:t>
            </a:r>
          </a:p>
        </p:txBody>
      </p:sp>
      <p:sp>
        <p:nvSpPr>
          <p:cNvPr id="3" name="Content Placeholder 2"/>
          <p:cNvSpPr>
            <a:spLocks noGrp="1"/>
          </p:cNvSpPr>
          <p:nvPr>
            <p:ph idx="1"/>
          </p:nvPr>
        </p:nvSpPr>
        <p:spPr>
          <a:xfrm>
            <a:off x="457200" y="1096962"/>
            <a:ext cx="8229600" cy="5259387"/>
          </a:xfrm>
        </p:spPr>
        <p:txBody>
          <a:bodyPr>
            <a:normAutofit fontScale="85000" lnSpcReduction="10000"/>
          </a:bodyPr>
          <a:lstStyle/>
          <a:p>
            <a:r>
              <a:rPr lang="en-US" dirty="0">
                <a:latin typeface="+mn-lt"/>
              </a:rPr>
              <a:t>ADR : Algorithm Discrepancy Report </a:t>
            </a:r>
          </a:p>
          <a:p>
            <a:r>
              <a:rPr lang="en-US" dirty="0">
                <a:latin typeface="+mn-lt"/>
              </a:rPr>
              <a:t>AIA : Atmospheric Imaging Assembly</a:t>
            </a:r>
          </a:p>
          <a:p>
            <a:r>
              <a:rPr lang="en-US" dirty="0">
                <a:latin typeface="+mn-lt"/>
              </a:rPr>
              <a:t>CCD : Charged-Couple Device</a:t>
            </a:r>
          </a:p>
          <a:p>
            <a:r>
              <a:rPr lang="en-US" dirty="0">
                <a:latin typeface="+mn-lt"/>
              </a:rPr>
              <a:t>EUV : Extreme </a:t>
            </a:r>
            <a:r>
              <a:rPr lang="en-US" dirty="0" err="1">
                <a:latin typeface="+mn-lt"/>
              </a:rPr>
              <a:t>UltraViolet</a:t>
            </a:r>
            <a:endParaRPr lang="en-US" dirty="0">
              <a:latin typeface="+mn-lt"/>
            </a:endParaRPr>
          </a:p>
          <a:p>
            <a:r>
              <a:rPr lang="en-US" dirty="0">
                <a:latin typeface="+mn-lt"/>
              </a:rPr>
              <a:t>EXIS : EUV and X-ray Irradiance Sensor</a:t>
            </a:r>
          </a:p>
          <a:p>
            <a:r>
              <a:rPr lang="en-US" dirty="0">
                <a:latin typeface="+mn-lt"/>
              </a:rPr>
              <a:t>FITS : Flexible Image Transport System</a:t>
            </a:r>
          </a:p>
          <a:p>
            <a:r>
              <a:rPr lang="en-US" dirty="0">
                <a:latin typeface="+mn-lt"/>
              </a:rPr>
              <a:t>LUT : Look-Up Table</a:t>
            </a:r>
          </a:p>
          <a:p>
            <a:r>
              <a:rPr lang="en-US" dirty="0">
                <a:latin typeface="+mn-lt"/>
              </a:rPr>
              <a:t>OMAS : Operational Metadata Aggregation Service</a:t>
            </a:r>
          </a:p>
          <a:p>
            <a:r>
              <a:rPr lang="en-US" dirty="0">
                <a:latin typeface="+mn-lt"/>
              </a:rPr>
              <a:t>SDO : Solar Dynamics </a:t>
            </a:r>
            <a:r>
              <a:rPr lang="en-US" dirty="0" smtClean="0">
                <a:latin typeface="+mn-lt"/>
              </a:rPr>
              <a:t>Observatory</a:t>
            </a:r>
            <a:endParaRPr lang="en-US" dirty="0">
              <a:latin typeface="+mn-lt"/>
            </a:endParaRPr>
          </a:p>
          <a:p>
            <a:r>
              <a:rPr lang="en-US" dirty="0">
                <a:latin typeface="+mn-lt"/>
              </a:rPr>
              <a:t>SUVI : Solar </a:t>
            </a:r>
            <a:r>
              <a:rPr lang="en-US" dirty="0" err="1">
                <a:latin typeface="+mn-lt"/>
              </a:rPr>
              <a:t>UltraViolet</a:t>
            </a:r>
            <a:r>
              <a:rPr lang="en-US" dirty="0">
                <a:latin typeface="+mn-lt"/>
              </a:rPr>
              <a:t> Imager</a:t>
            </a:r>
          </a:p>
          <a:p>
            <a:r>
              <a:rPr lang="en-US" dirty="0">
                <a:latin typeface="+mn-lt"/>
              </a:rPr>
              <a:t>WR : Work Request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3</a:t>
            </a:fld>
            <a:endParaRPr lang="en-US" altLang="en-US"/>
          </a:p>
        </p:txBody>
      </p:sp>
    </p:spTree>
    <p:extLst>
      <p:ext uri="{BB962C8B-B14F-4D97-AF65-F5344CB8AC3E}">
        <p14:creationId xmlns:p14="http://schemas.microsoft.com/office/powerpoint/2010/main" val="2660080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30</a:t>
            </a:fld>
            <a:endParaRPr lang="en-US" altLang="en-US"/>
          </a:p>
        </p:txBody>
      </p:sp>
      <p:pic>
        <p:nvPicPr>
          <p:cNvPr id="8" name="Picture 7">
            <a:extLst>
              <a:ext uri="{FF2B5EF4-FFF2-40B4-BE49-F238E27FC236}">
                <a16:creationId xmlns="" xmlns:a16="http://schemas.microsoft.com/office/drawing/2014/main" id="{6FF86624-1A51-A144-8332-53F65153B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581" y="1536349"/>
            <a:ext cx="4128179" cy="4128179"/>
          </a:xfrm>
          <a:prstGeom prst="rect">
            <a:avLst/>
          </a:prstGeom>
        </p:spPr>
      </p:pic>
      <p:pic>
        <p:nvPicPr>
          <p:cNvPr id="10" name="Picture 9">
            <a:extLst>
              <a:ext uri="{FF2B5EF4-FFF2-40B4-BE49-F238E27FC236}">
                <a16:creationId xmlns="" xmlns:a16="http://schemas.microsoft.com/office/drawing/2014/main" id="{151B6D49-D2DF-B049-8917-1E847F95B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41" y="1536348"/>
            <a:ext cx="4128180" cy="4128180"/>
          </a:xfrm>
          <a:prstGeom prst="rect">
            <a:avLst/>
          </a:prstGeom>
        </p:spPr>
      </p:pic>
      <p:sp>
        <p:nvSpPr>
          <p:cNvPr id="12" name="TextBox 11">
            <a:extLst>
              <a:ext uri="{FF2B5EF4-FFF2-40B4-BE49-F238E27FC236}">
                <a16:creationId xmlns="" xmlns:a16="http://schemas.microsoft.com/office/drawing/2014/main" id="{54459105-5B84-E944-83DE-0EC9A7FB4118}"/>
              </a:ext>
            </a:extLst>
          </p:cNvPr>
          <p:cNvSpPr txBox="1"/>
          <p:nvPr/>
        </p:nvSpPr>
        <p:spPr>
          <a:xfrm>
            <a:off x="2736891" y="5295196"/>
            <a:ext cx="1606530" cy="369332"/>
          </a:xfrm>
          <a:prstGeom prst="rect">
            <a:avLst/>
          </a:prstGeom>
          <a:noFill/>
        </p:spPr>
        <p:txBody>
          <a:bodyPr wrap="none" rtlCol="0">
            <a:spAutoFit/>
          </a:bodyPr>
          <a:lstStyle/>
          <a:p>
            <a:pPr algn="r"/>
            <a:r>
              <a:rPr lang="en-US" dirty="0">
                <a:solidFill>
                  <a:schemeClr val="bg1"/>
                </a:solidFill>
              </a:rPr>
              <a:t>SUVI L1b 131 Å</a:t>
            </a:r>
          </a:p>
        </p:txBody>
      </p:sp>
      <p:sp>
        <p:nvSpPr>
          <p:cNvPr id="13" name="TextBox 12">
            <a:extLst>
              <a:ext uri="{FF2B5EF4-FFF2-40B4-BE49-F238E27FC236}">
                <a16:creationId xmlns="" xmlns:a16="http://schemas.microsoft.com/office/drawing/2014/main" id="{ED1811D8-1397-1348-9613-910FBE7041B8}"/>
              </a:ext>
            </a:extLst>
          </p:cNvPr>
          <p:cNvSpPr txBox="1"/>
          <p:nvPr/>
        </p:nvSpPr>
        <p:spPr>
          <a:xfrm>
            <a:off x="4800581" y="5295196"/>
            <a:ext cx="1098378" cy="369332"/>
          </a:xfrm>
          <a:prstGeom prst="rect">
            <a:avLst/>
          </a:prstGeom>
          <a:noFill/>
        </p:spPr>
        <p:txBody>
          <a:bodyPr wrap="none" rtlCol="0">
            <a:spAutoFit/>
          </a:bodyPr>
          <a:lstStyle/>
          <a:p>
            <a:r>
              <a:rPr lang="en-US" dirty="0">
                <a:solidFill>
                  <a:schemeClr val="bg1"/>
                </a:solidFill>
              </a:rPr>
              <a:t>AIA 131 </a:t>
            </a:r>
            <a:r>
              <a:rPr lang="en-US" dirty="0" err="1">
                <a:solidFill>
                  <a:schemeClr val="bg1"/>
                </a:solidFill>
              </a:rPr>
              <a:t>Å</a:t>
            </a:r>
            <a:endParaRPr lang="en-US" dirty="0">
              <a:solidFill>
                <a:schemeClr val="bg1"/>
              </a:solidFill>
            </a:endParaRPr>
          </a:p>
        </p:txBody>
      </p:sp>
    </p:spTree>
    <p:extLst>
      <p:ext uri="{BB962C8B-B14F-4D97-AF65-F5344CB8AC3E}">
        <p14:creationId xmlns:p14="http://schemas.microsoft.com/office/powerpoint/2010/main" val="1158564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31</a:t>
            </a:fld>
            <a:endParaRPr lang="en-US" altLang="en-US"/>
          </a:p>
        </p:txBody>
      </p:sp>
      <p:pic>
        <p:nvPicPr>
          <p:cNvPr id="8" name="Picture 7">
            <a:extLst>
              <a:ext uri="{FF2B5EF4-FFF2-40B4-BE49-F238E27FC236}">
                <a16:creationId xmlns="" xmlns:a16="http://schemas.microsoft.com/office/drawing/2014/main" id="{6FF86624-1A51-A144-8332-53F65153B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581" y="1536349"/>
            <a:ext cx="4128179" cy="4128179"/>
          </a:xfrm>
          <a:prstGeom prst="rect">
            <a:avLst/>
          </a:prstGeom>
        </p:spPr>
      </p:pic>
      <p:pic>
        <p:nvPicPr>
          <p:cNvPr id="10" name="Picture 9">
            <a:extLst>
              <a:ext uri="{FF2B5EF4-FFF2-40B4-BE49-F238E27FC236}">
                <a16:creationId xmlns="" xmlns:a16="http://schemas.microsoft.com/office/drawing/2014/main" id="{151B6D49-D2DF-B049-8917-1E847F95B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41" y="1536348"/>
            <a:ext cx="4128180" cy="4128180"/>
          </a:xfrm>
          <a:prstGeom prst="rect">
            <a:avLst/>
          </a:prstGeom>
        </p:spPr>
      </p:pic>
      <p:sp>
        <p:nvSpPr>
          <p:cNvPr id="12" name="TextBox 11">
            <a:extLst>
              <a:ext uri="{FF2B5EF4-FFF2-40B4-BE49-F238E27FC236}">
                <a16:creationId xmlns="" xmlns:a16="http://schemas.microsoft.com/office/drawing/2014/main" id="{54459105-5B84-E944-83DE-0EC9A7FB4118}"/>
              </a:ext>
            </a:extLst>
          </p:cNvPr>
          <p:cNvSpPr txBox="1"/>
          <p:nvPr/>
        </p:nvSpPr>
        <p:spPr>
          <a:xfrm>
            <a:off x="2736891" y="5295196"/>
            <a:ext cx="1606530" cy="369332"/>
          </a:xfrm>
          <a:prstGeom prst="rect">
            <a:avLst/>
          </a:prstGeom>
          <a:noFill/>
        </p:spPr>
        <p:txBody>
          <a:bodyPr wrap="none" rtlCol="0">
            <a:spAutoFit/>
          </a:bodyPr>
          <a:lstStyle/>
          <a:p>
            <a:pPr algn="r"/>
            <a:r>
              <a:rPr lang="en-US" dirty="0">
                <a:solidFill>
                  <a:schemeClr val="bg1"/>
                </a:solidFill>
              </a:rPr>
              <a:t>SUVI L1b 171 Å</a:t>
            </a:r>
          </a:p>
        </p:txBody>
      </p:sp>
      <p:sp>
        <p:nvSpPr>
          <p:cNvPr id="13" name="TextBox 12">
            <a:extLst>
              <a:ext uri="{FF2B5EF4-FFF2-40B4-BE49-F238E27FC236}">
                <a16:creationId xmlns="" xmlns:a16="http://schemas.microsoft.com/office/drawing/2014/main" id="{ED1811D8-1397-1348-9613-910FBE7041B8}"/>
              </a:ext>
            </a:extLst>
          </p:cNvPr>
          <p:cNvSpPr txBox="1"/>
          <p:nvPr/>
        </p:nvSpPr>
        <p:spPr>
          <a:xfrm>
            <a:off x="4800581" y="5295196"/>
            <a:ext cx="1098378" cy="369332"/>
          </a:xfrm>
          <a:prstGeom prst="rect">
            <a:avLst/>
          </a:prstGeom>
          <a:noFill/>
        </p:spPr>
        <p:txBody>
          <a:bodyPr wrap="none" rtlCol="0">
            <a:spAutoFit/>
          </a:bodyPr>
          <a:lstStyle/>
          <a:p>
            <a:r>
              <a:rPr lang="en-US" dirty="0">
                <a:solidFill>
                  <a:schemeClr val="bg1"/>
                </a:solidFill>
              </a:rPr>
              <a:t>AIA 171 </a:t>
            </a:r>
            <a:r>
              <a:rPr lang="en-US" dirty="0" err="1">
                <a:solidFill>
                  <a:schemeClr val="bg1"/>
                </a:solidFill>
              </a:rPr>
              <a:t>Å</a:t>
            </a:r>
            <a:endParaRPr lang="en-US" dirty="0">
              <a:solidFill>
                <a:schemeClr val="bg1"/>
              </a:solidFill>
            </a:endParaRPr>
          </a:p>
        </p:txBody>
      </p:sp>
    </p:spTree>
    <p:extLst>
      <p:ext uri="{BB962C8B-B14F-4D97-AF65-F5344CB8AC3E}">
        <p14:creationId xmlns:p14="http://schemas.microsoft.com/office/powerpoint/2010/main" val="2820233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32</a:t>
            </a:fld>
            <a:endParaRPr lang="en-US" altLang="en-US"/>
          </a:p>
        </p:txBody>
      </p:sp>
      <p:pic>
        <p:nvPicPr>
          <p:cNvPr id="8" name="Picture 7">
            <a:extLst>
              <a:ext uri="{FF2B5EF4-FFF2-40B4-BE49-F238E27FC236}">
                <a16:creationId xmlns="" xmlns:a16="http://schemas.microsoft.com/office/drawing/2014/main" id="{6FF86624-1A51-A144-8332-53F65153B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581" y="1536349"/>
            <a:ext cx="4128179" cy="4128179"/>
          </a:xfrm>
          <a:prstGeom prst="rect">
            <a:avLst/>
          </a:prstGeom>
        </p:spPr>
      </p:pic>
      <p:pic>
        <p:nvPicPr>
          <p:cNvPr id="10" name="Picture 9">
            <a:extLst>
              <a:ext uri="{FF2B5EF4-FFF2-40B4-BE49-F238E27FC236}">
                <a16:creationId xmlns="" xmlns:a16="http://schemas.microsoft.com/office/drawing/2014/main" id="{151B6D49-D2DF-B049-8917-1E847F95B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41" y="1536348"/>
            <a:ext cx="4128180" cy="4128180"/>
          </a:xfrm>
          <a:prstGeom prst="rect">
            <a:avLst/>
          </a:prstGeom>
        </p:spPr>
      </p:pic>
      <p:sp>
        <p:nvSpPr>
          <p:cNvPr id="12" name="TextBox 11">
            <a:extLst>
              <a:ext uri="{FF2B5EF4-FFF2-40B4-BE49-F238E27FC236}">
                <a16:creationId xmlns="" xmlns:a16="http://schemas.microsoft.com/office/drawing/2014/main" id="{54459105-5B84-E944-83DE-0EC9A7FB4118}"/>
              </a:ext>
            </a:extLst>
          </p:cNvPr>
          <p:cNvSpPr txBox="1"/>
          <p:nvPr/>
        </p:nvSpPr>
        <p:spPr>
          <a:xfrm>
            <a:off x="2736891" y="5295196"/>
            <a:ext cx="1606530" cy="369332"/>
          </a:xfrm>
          <a:prstGeom prst="rect">
            <a:avLst/>
          </a:prstGeom>
          <a:noFill/>
        </p:spPr>
        <p:txBody>
          <a:bodyPr wrap="none" rtlCol="0">
            <a:spAutoFit/>
          </a:bodyPr>
          <a:lstStyle/>
          <a:p>
            <a:pPr algn="r"/>
            <a:r>
              <a:rPr lang="en-US" dirty="0">
                <a:solidFill>
                  <a:schemeClr val="bg1"/>
                </a:solidFill>
              </a:rPr>
              <a:t>SUVI L1b 195 Å</a:t>
            </a:r>
          </a:p>
        </p:txBody>
      </p:sp>
      <p:sp>
        <p:nvSpPr>
          <p:cNvPr id="13" name="TextBox 12">
            <a:extLst>
              <a:ext uri="{FF2B5EF4-FFF2-40B4-BE49-F238E27FC236}">
                <a16:creationId xmlns="" xmlns:a16="http://schemas.microsoft.com/office/drawing/2014/main" id="{ED1811D8-1397-1348-9613-910FBE7041B8}"/>
              </a:ext>
            </a:extLst>
          </p:cNvPr>
          <p:cNvSpPr txBox="1"/>
          <p:nvPr/>
        </p:nvSpPr>
        <p:spPr>
          <a:xfrm>
            <a:off x="4800581" y="5295196"/>
            <a:ext cx="1098378" cy="369332"/>
          </a:xfrm>
          <a:prstGeom prst="rect">
            <a:avLst/>
          </a:prstGeom>
          <a:noFill/>
        </p:spPr>
        <p:txBody>
          <a:bodyPr wrap="none" rtlCol="0">
            <a:spAutoFit/>
          </a:bodyPr>
          <a:lstStyle/>
          <a:p>
            <a:r>
              <a:rPr lang="en-US" dirty="0">
                <a:solidFill>
                  <a:schemeClr val="bg1"/>
                </a:solidFill>
              </a:rPr>
              <a:t>AIA 195 </a:t>
            </a:r>
            <a:r>
              <a:rPr lang="en-US" dirty="0" err="1">
                <a:solidFill>
                  <a:schemeClr val="bg1"/>
                </a:solidFill>
              </a:rPr>
              <a:t>Å</a:t>
            </a:r>
            <a:endParaRPr lang="en-US" dirty="0">
              <a:solidFill>
                <a:schemeClr val="bg1"/>
              </a:solidFill>
            </a:endParaRPr>
          </a:p>
        </p:txBody>
      </p:sp>
    </p:spTree>
    <p:extLst>
      <p:ext uri="{BB962C8B-B14F-4D97-AF65-F5344CB8AC3E}">
        <p14:creationId xmlns:p14="http://schemas.microsoft.com/office/powerpoint/2010/main" val="1677220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a:xfrm>
            <a:off x="457200" y="-46038"/>
            <a:ext cx="8229600" cy="1143001"/>
          </a:xfrm>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33</a:t>
            </a:fld>
            <a:endParaRPr lang="en-US" altLang="en-US"/>
          </a:p>
        </p:txBody>
      </p:sp>
      <p:pic>
        <p:nvPicPr>
          <p:cNvPr id="8" name="Picture 7">
            <a:extLst>
              <a:ext uri="{FF2B5EF4-FFF2-40B4-BE49-F238E27FC236}">
                <a16:creationId xmlns="" xmlns:a16="http://schemas.microsoft.com/office/drawing/2014/main" id="{6FF86624-1A51-A144-8332-53F65153B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581" y="1536349"/>
            <a:ext cx="4128179" cy="4128179"/>
          </a:xfrm>
          <a:prstGeom prst="rect">
            <a:avLst/>
          </a:prstGeom>
        </p:spPr>
      </p:pic>
      <p:pic>
        <p:nvPicPr>
          <p:cNvPr id="10" name="Picture 9">
            <a:extLst>
              <a:ext uri="{FF2B5EF4-FFF2-40B4-BE49-F238E27FC236}">
                <a16:creationId xmlns="" xmlns:a16="http://schemas.microsoft.com/office/drawing/2014/main" id="{151B6D49-D2DF-B049-8917-1E847F95B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241" y="1536348"/>
            <a:ext cx="4128180" cy="4128180"/>
          </a:xfrm>
          <a:prstGeom prst="rect">
            <a:avLst/>
          </a:prstGeom>
        </p:spPr>
      </p:pic>
      <p:sp>
        <p:nvSpPr>
          <p:cNvPr id="12" name="TextBox 11">
            <a:extLst>
              <a:ext uri="{FF2B5EF4-FFF2-40B4-BE49-F238E27FC236}">
                <a16:creationId xmlns="" xmlns:a16="http://schemas.microsoft.com/office/drawing/2014/main" id="{54459105-5B84-E944-83DE-0EC9A7FB4118}"/>
              </a:ext>
            </a:extLst>
          </p:cNvPr>
          <p:cNvSpPr txBox="1"/>
          <p:nvPr/>
        </p:nvSpPr>
        <p:spPr>
          <a:xfrm>
            <a:off x="2736891" y="5295196"/>
            <a:ext cx="1606530" cy="369332"/>
          </a:xfrm>
          <a:prstGeom prst="rect">
            <a:avLst/>
          </a:prstGeom>
          <a:noFill/>
        </p:spPr>
        <p:txBody>
          <a:bodyPr wrap="none" rtlCol="0">
            <a:spAutoFit/>
          </a:bodyPr>
          <a:lstStyle/>
          <a:p>
            <a:pPr algn="r"/>
            <a:r>
              <a:rPr lang="en-US" dirty="0">
                <a:solidFill>
                  <a:schemeClr val="bg1"/>
                </a:solidFill>
              </a:rPr>
              <a:t>SUVI L1b 304 Å</a:t>
            </a:r>
          </a:p>
        </p:txBody>
      </p:sp>
      <p:sp>
        <p:nvSpPr>
          <p:cNvPr id="13" name="TextBox 12">
            <a:extLst>
              <a:ext uri="{FF2B5EF4-FFF2-40B4-BE49-F238E27FC236}">
                <a16:creationId xmlns="" xmlns:a16="http://schemas.microsoft.com/office/drawing/2014/main" id="{ED1811D8-1397-1348-9613-910FBE7041B8}"/>
              </a:ext>
            </a:extLst>
          </p:cNvPr>
          <p:cNvSpPr txBox="1"/>
          <p:nvPr/>
        </p:nvSpPr>
        <p:spPr>
          <a:xfrm>
            <a:off x="4800581" y="5295196"/>
            <a:ext cx="1098378" cy="369332"/>
          </a:xfrm>
          <a:prstGeom prst="rect">
            <a:avLst/>
          </a:prstGeom>
          <a:noFill/>
        </p:spPr>
        <p:txBody>
          <a:bodyPr wrap="none" rtlCol="0">
            <a:spAutoFit/>
          </a:bodyPr>
          <a:lstStyle/>
          <a:p>
            <a:r>
              <a:rPr lang="en-US" dirty="0">
                <a:solidFill>
                  <a:schemeClr val="bg1"/>
                </a:solidFill>
              </a:rPr>
              <a:t>AIA 304 </a:t>
            </a:r>
            <a:r>
              <a:rPr lang="en-US" dirty="0" err="1">
                <a:solidFill>
                  <a:schemeClr val="bg1"/>
                </a:solidFill>
              </a:rPr>
              <a:t>Å</a:t>
            </a:r>
            <a:endParaRPr lang="en-US" dirty="0">
              <a:solidFill>
                <a:schemeClr val="bg1"/>
              </a:solidFill>
            </a:endParaRPr>
          </a:p>
        </p:txBody>
      </p:sp>
    </p:spTree>
    <p:extLst>
      <p:ext uri="{BB962C8B-B14F-4D97-AF65-F5344CB8AC3E}">
        <p14:creationId xmlns:p14="http://schemas.microsoft.com/office/powerpoint/2010/main" val="2397547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34</a:t>
            </a:fld>
            <a:endParaRPr lang="en-US" altLang="en-US"/>
          </a:p>
        </p:txBody>
      </p:sp>
      <p:pic>
        <p:nvPicPr>
          <p:cNvPr id="14" name="Picture 13">
            <a:extLst>
              <a:ext uri="{FF2B5EF4-FFF2-40B4-BE49-F238E27FC236}">
                <a16:creationId xmlns="" xmlns:a16="http://schemas.microsoft.com/office/drawing/2014/main" id="{A63BFF45-2F25-5742-B032-2AD34DCBD6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44" y="1438400"/>
            <a:ext cx="3703616" cy="3703616"/>
          </a:xfrm>
          <a:prstGeom prst="rect">
            <a:avLst/>
          </a:prstGeom>
        </p:spPr>
      </p:pic>
      <p:pic>
        <p:nvPicPr>
          <p:cNvPr id="16" name="Picture 15">
            <a:extLst>
              <a:ext uri="{FF2B5EF4-FFF2-40B4-BE49-F238E27FC236}">
                <a16:creationId xmlns="" xmlns:a16="http://schemas.microsoft.com/office/drawing/2014/main" id="{2295420D-3597-FE46-8F6F-F4484716D310}"/>
              </a:ext>
            </a:extLst>
          </p:cNvPr>
          <p:cNvPicPr>
            <a:picLocks noChangeAspect="1"/>
          </p:cNvPicPr>
          <p:nvPr/>
        </p:nvPicPr>
        <p:blipFill rotWithShape="1">
          <a:blip r:embed="rId3">
            <a:extLst>
              <a:ext uri="{28A0092B-C50C-407E-A947-70E740481C1C}">
                <a14:useLocalDpi xmlns:a14="http://schemas.microsoft.com/office/drawing/2010/main" val="0"/>
              </a:ext>
            </a:extLst>
          </a:blip>
          <a:srcRect l="4734" t="6168" r="6737" b="6298"/>
          <a:stretch/>
        </p:blipFill>
        <p:spPr>
          <a:xfrm>
            <a:off x="4376104" y="1438400"/>
            <a:ext cx="4496696" cy="3705101"/>
          </a:xfrm>
          <a:prstGeom prst="rect">
            <a:avLst/>
          </a:prstGeom>
        </p:spPr>
      </p:pic>
      <p:sp>
        <p:nvSpPr>
          <p:cNvPr id="17" name="TextBox 16">
            <a:extLst>
              <a:ext uri="{FF2B5EF4-FFF2-40B4-BE49-F238E27FC236}">
                <a16:creationId xmlns="" xmlns:a16="http://schemas.microsoft.com/office/drawing/2014/main" id="{6EA5B9AE-620A-F548-9C42-95C977898A05}"/>
              </a:ext>
            </a:extLst>
          </p:cNvPr>
          <p:cNvSpPr txBox="1"/>
          <p:nvPr/>
        </p:nvSpPr>
        <p:spPr>
          <a:xfrm>
            <a:off x="2766698" y="5804843"/>
            <a:ext cx="3610604" cy="461665"/>
          </a:xfrm>
          <a:prstGeom prst="rect">
            <a:avLst/>
          </a:prstGeom>
          <a:noFill/>
        </p:spPr>
        <p:txBody>
          <a:bodyPr wrap="none" rtlCol="0">
            <a:spAutoFit/>
          </a:bodyPr>
          <a:lstStyle/>
          <a:p>
            <a:r>
              <a:rPr lang="en-US" sz="2400" dirty="0">
                <a:solidFill>
                  <a:schemeClr val="bg1"/>
                </a:solidFill>
              </a:rPr>
              <a:t>Expected 94 </a:t>
            </a:r>
            <a:r>
              <a:rPr lang="en-US" sz="2400" dirty="0" err="1">
                <a:solidFill>
                  <a:schemeClr val="bg1"/>
                </a:solidFill>
              </a:rPr>
              <a:t>Å</a:t>
            </a:r>
            <a:r>
              <a:rPr lang="en-US" sz="2400" dirty="0">
                <a:solidFill>
                  <a:schemeClr val="bg1"/>
                </a:solidFill>
              </a:rPr>
              <a:t> ratio: 1.1765</a:t>
            </a:r>
          </a:p>
        </p:txBody>
      </p:sp>
    </p:spTree>
    <p:extLst>
      <p:ext uri="{BB962C8B-B14F-4D97-AF65-F5344CB8AC3E}">
        <p14:creationId xmlns:p14="http://schemas.microsoft.com/office/powerpoint/2010/main" val="3947383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35</a:t>
            </a:fld>
            <a:endParaRPr lang="en-US" altLang="en-US"/>
          </a:p>
        </p:txBody>
      </p:sp>
      <p:pic>
        <p:nvPicPr>
          <p:cNvPr id="14" name="Picture 13">
            <a:extLst>
              <a:ext uri="{FF2B5EF4-FFF2-40B4-BE49-F238E27FC236}">
                <a16:creationId xmlns="" xmlns:a16="http://schemas.microsoft.com/office/drawing/2014/main" id="{A63BFF45-2F25-5742-B032-2AD34DCBD6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44" y="1438400"/>
            <a:ext cx="3703616" cy="3703616"/>
          </a:xfrm>
          <a:prstGeom prst="rect">
            <a:avLst/>
          </a:prstGeom>
        </p:spPr>
      </p:pic>
      <p:pic>
        <p:nvPicPr>
          <p:cNvPr id="16" name="Picture 15">
            <a:extLst>
              <a:ext uri="{FF2B5EF4-FFF2-40B4-BE49-F238E27FC236}">
                <a16:creationId xmlns="" xmlns:a16="http://schemas.microsoft.com/office/drawing/2014/main" id="{2295420D-3597-FE46-8F6F-F4484716D310}"/>
              </a:ext>
            </a:extLst>
          </p:cNvPr>
          <p:cNvPicPr>
            <a:picLocks noChangeAspect="1"/>
          </p:cNvPicPr>
          <p:nvPr/>
        </p:nvPicPr>
        <p:blipFill rotWithShape="1">
          <a:blip r:embed="rId3">
            <a:extLst>
              <a:ext uri="{28A0092B-C50C-407E-A947-70E740481C1C}">
                <a14:useLocalDpi xmlns:a14="http://schemas.microsoft.com/office/drawing/2010/main" val="0"/>
              </a:ext>
            </a:extLst>
          </a:blip>
          <a:srcRect l="4639" t="6371" r="6953" b="6130"/>
          <a:stretch/>
        </p:blipFill>
        <p:spPr>
          <a:xfrm>
            <a:off x="4334057" y="1438401"/>
            <a:ext cx="4490465" cy="3703616"/>
          </a:xfrm>
          <a:prstGeom prst="rect">
            <a:avLst/>
          </a:prstGeom>
        </p:spPr>
      </p:pic>
      <p:sp>
        <p:nvSpPr>
          <p:cNvPr id="17" name="TextBox 16">
            <a:extLst>
              <a:ext uri="{FF2B5EF4-FFF2-40B4-BE49-F238E27FC236}">
                <a16:creationId xmlns="" xmlns:a16="http://schemas.microsoft.com/office/drawing/2014/main" id="{6EA5B9AE-620A-F548-9C42-95C977898A05}"/>
              </a:ext>
            </a:extLst>
          </p:cNvPr>
          <p:cNvSpPr txBox="1"/>
          <p:nvPr/>
        </p:nvSpPr>
        <p:spPr>
          <a:xfrm>
            <a:off x="2766698" y="5804843"/>
            <a:ext cx="3766096" cy="461665"/>
          </a:xfrm>
          <a:prstGeom prst="rect">
            <a:avLst/>
          </a:prstGeom>
          <a:noFill/>
        </p:spPr>
        <p:txBody>
          <a:bodyPr wrap="none" rtlCol="0">
            <a:spAutoFit/>
          </a:bodyPr>
          <a:lstStyle/>
          <a:p>
            <a:r>
              <a:rPr lang="en-US" sz="2400" dirty="0">
                <a:solidFill>
                  <a:schemeClr val="bg1"/>
                </a:solidFill>
              </a:rPr>
              <a:t>Expected 131 </a:t>
            </a:r>
            <a:r>
              <a:rPr lang="en-US" sz="2400" dirty="0" err="1">
                <a:solidFill>
                  <a:schemeClr val="bg1"/>
                </a:solidFill>
              </a:rPr>
              <a:t>Å</a:t>
            </a:r>
            <a:r>
              <a:rPr lang="en-US" sz="2400" dirty="0">
                <a:solidFill>
                  <a:schemeClr val="bg1"/>
                </a:solidFill>
              </a:rPr>
              <a:t> ratio: 1.2545</a:t>
            </a:r>
          </a:p>
        </p:txBody>
      </p:sp>
    </p:spTree>
    <p:extLst>
      <p:ext uri="{BB962C8B-B14F-4D97-AF65-F5344CB8AC3E}">
        <p14:creationId xmlns:p14="http://schemas.microsoft.com/office/powerpoint/2010/main" val="654907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36</a:t>
            </a:fld>
            <a:endParaRPr lang="en-US" altLang="en-US"/>
          </a:p>
        </p:txBody>
      </p:sp>
      <p:pic>
        <p:nvPicPr>
          <p:cNvPr id="14" name="Picture 13">
            <a:extLst>
              <a:ext uri="{FF2B5EF4-FFF2-40B4-BE49-F238E27FC236}">
                <a16:creationId xmlns="" xmlns:a16="http://schemas.microsoft.com/office/drawing/2014/main" id="{A63BFF45-2F25-5742-B032-2AD34DCBD6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44" y="1438400"/>
            <a:ext cx="3703616" cy="3703616"/>
          </a:xfrm>
          <a:prstGeom prst="rect">
            <a:avLst/>
          </a:prstGeom>
        </p:spPr>
      </p:pic>
      <p:pic>
        <p:nvPicPr>
          <p:cNvPr id="16" name="Picture 15">
            <a:extLst>
              <a:ext uri="{FF2B5EF4-FFF2-40B4-BE49-F238E27FC236}">
                <a16:creationId xmlns="" xmlns:a16="http://schemas.microsoft.com/office/drawing/2014/main" id="{2295420D-3597-FE46-8F6F-F4484716D310}"/>
              </a:ext>
            </a:extLst>
          </p:cNvPr>
          <p:cNvPicPr>
            <a:picLocks noChangeAspect="1"/>
          </p:cNvPicPr>
          <p:nvPr/>
        </p:nvPicPr>
        <p:blipFill rotWithShape="1">
          <a:blip r:embed="rId3">
            <a:extLst>
              <a:ext uri="{28A0092B-C50C-407E-A947-70E740481C1C}">
                <a14:useLocalDpi xmlns:a14="http://schemas.microsoft.com/office/drawing/2010/main" val="0"/>
              </a:ext>
            </a:extLst>
          </a:blip>
          <a:srcRect l="6437" t="6052" r="6187" b="6734"/>
          <a:stretch/>
        </p:blipFill>
        <p:spPr>
          <a:xfrm>
            <a:off x="4370120" y="1435353"/>
            <a:ext cx="4456172" cy="3706664"/>
          </a:xfrm>
          <a:prstGeom prst="rect">
            <a:avLst/>
          </a:prstGeom>
        </p:spPr>
      </p:pic>
      <p:sp>
        <p:nvSpPr>
          <p:cNvPr id="17" name="TextBox 16">
            <a:extLst>
              <a:ext uri="{FF2B5EF4-FFF2-40B4-BE49-F238E27FC236}">
                <a16:creationId xmlns="" xmlns:a16="http://schemas.microsoft.com/office/drawing/2014/main" id="{6EA5B9AE-620A-F548-9C42-95C977898A05}"/>
              </a:ext>
            </a:extLst>
          </p:cNvPr>
          <p:cNvSpPr txBox="1"/>
          <p:nvPr/>
        </p:nvSpPr>
        <p:spPr>
          <a:xfrm>
            <a:off x="2766698" y="5804843"/>
            <a:ext cx="3766096" cy="461665"/>
          </a:xfrm>
          <a:prstGeom prst="rect">
            <a:avLst/>
          </a:prstGeom>
          <a:noFill/>
        </p:spPr>
        <p:txBody>
          <a:bodyPr wrap="none" rtlCol="0">
            <a:spAutoFit/>
          </a:bodyPr>
          <a:lstStyle/>
          <a:p>
            <a:r>
              <a:rPr lang="en-US" sz="2400" dirty="0">
                <a:solidFill>
                  <a:schemeClr val="bg1"/>
                </a:solidFill>
              </a:rPr>
              <a:t>Expected 171 </a:t>
            </a:r>
            <a:r>
              <a:rPr lang="en-US" sz="2400" dirty="0" err="1">
                <a:solidFill>
                  <a:schemeClr val="bg1"/>
                </a:solidFill>
              </a:rPr>
              <a:t>Å</a:t>
            </a:r>
            <a:r>
              <a:rPr lang="en-US" sz="2400" dirty="0">
                <a:solidFill>
                  <a:schemeClr val="bg1"/>
                </a:solidFill>
              </a:rPr>
              <a:t> ratio: 1.2264</a:t>
            </a:r>
          </a:p>
        </p:txBody>
      </p:sp>
      <p:sp>
        <p:nvSpPr>
          <p:cNvPr id="3" name="Rectangle 2">
            <a:extLst>
              <a:ext uri="{FF2B5EF4-FFF2-40B4-BE49-F238E27FC236}">
                <a16:creationId xmlns="" xmlns:a16="http://schemas.microsoft.com/office/drawing/2014/main" id="{BD383ED3-6D2C-D34D-BC56-5B37516FB6FC}"/>
              </a:ext>
            </a:extLst>
          </p:cNvPr>
          <p:cNvSpPr/>
          <p:nvPr/>
        </p:nvSpPr>
        <p:spPr>
          <a:xfrm>
            <a:off x="4234407" y="3321278"/>
            <a:ext cx="675185" cy="215444"/>
          </a:xfrm>
          <a:prstGeom prst="rect">
            <a:avLst/>
          </a:prstGeom>
        </p:spPr>
        <p:txBody>
          <a:bodyPr wrap="none">
            <a:spAutoFit/>
          </a:bodyPr>
          <a:lstStyle/>
          <a:p>
            <a:r>
              <a:rPr lang="en-US" sz="800" dirty="0">
                <a:latin typeface="ArialMT"/>
              </a:rPr>
              <a:t>13010968 </a:t>
            </a:r>
            <a:endParaRPr lang="en-US" dirty="0"/>
          </a:p>
        </p:txBody>
      </p:sp>
    </p:spTree>
    <p:extLst>
      <p:ext uri="{BB962C8B-B14F-4D97-AF65-F5344CB8AC3E}">
        <p14:creationId xmlns:p14="http://schemas.microsoft.com/office/powerpoint/2010/main" val="3189967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37</a:t>
            </a:fld>
            <a:endParaRPr lang="en-US" altLang="en-US"/>
          </a:p>
        </p:txBody>
      </p:sp>
      <p:pic>
        <p:nvPicPr>
          <p:cNvPr id="14" name="Picture 13">
            <a:extLst>
              <a:ext uri="{FF2B5EF4-FFF2-40B4-BE49-F238E27FC236}">
                <a16:creationId xmlns="" xmlns:a16="http://schemas.microsoft.com/office/drawing/2014/main" id="{A63BFF45-2F25-5742-B032-2AD34DCBD6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44" y="1438400"/>
            <a:ext cx="3703616" cy="3703616"/>
          </a:xfrm>
          <a:prstGeom prst="rect">
            <a:avLst/>
          </a:prstGeom>
        </p:spPr>
      </p:pic>
      <p:pic>
        <p:nvPicPr>
          <p:cNvPr id="16" name="Picture 15">
            <a:extLst>
              <a:ext uri="{FF2B5EF4-FFF2-40B4-BE49-F238E27FC236}">
                <a16:creationId xmlns="" xmlns:a16="http://schemas.microsoft.com/office/drawing/2014/main" id="{2295420D-3597-FE46-8F6F-F4484716D310}"/>
              </a:ext>
            </a:extLst>
          </p:cNvPr>
          <p:cNvPicPr>
            <a:picLocks noChangeAspect="1"/>
          </p:cNvPicPr>
          <p:nvPr/>
        </p:nvPicPr>
        <p:blipFill rotWithShape="1">
          <a:blip r:embed="rId3">
            <a:extLst>
              <a:ext uri="{28A0092B-C50C-407E-A947-70E740481C1C}">
                <a14:useLocalDpi xmlns:a14="http://schemas.microsoft.com/office/drawing/2010/main" val="0"/>
              </a:ext>
            </a:extLst>
          </a:blip>
          <a:srcRect l="4713" t="6449" r="6381" b="8010"/>
          <a:stretch/>
        </p:blipFill>
        <p:spPr>
          <a:xfrm>
            <a:off x="4286992" y="1436381"/>
            <a:ext cx="4621637" cy="3705635"/>
          </a:xfrm>
          <a:prstGeom prst="rect">
            <a:avLst/>
          </a:prstGeom>
        </p:spPr>
      </p:pic>
      <p:sp>
        <p:nvSpPr>
          <p:cNvPr id="17" name="TextBox 16">
            <a:extLst>
              <a:ext uri="{FF2B5EF4-FFF2-40B4-BE49-F238E27FC236}">
                <a16:creationId xmlns="" xmlns:a16="http://schemas.microsoft.com/office/drawing/2014/main" id="{6EA5B9AE-620A-F548-9C42-95C977898A05}"/>
              </a:ext>
            </a:extLst>
          </p:cNvPr>
          <p:cNvSpPr txBox="1"/>
          <p:nvPr/>
        </p:nvSpPr>
        <p:spPr>
          <a:xfrm>
            <a:off x="2766698" y="5804843"/>
            <a:ext cx="3766096" cy="461665"/>
          </a:xfrm>
          <a:prstGeom prst="rect">
            <a:avLst/>
          </a:prstGeom>
          <a:noFill/>
        </p:spPr>
        <p:txBody>
          <a:bodyPr wrap="none" rtlCol="0">
            <a:spAutoFit/>
          </a:bodyPr>
          <a:lstStyle/>
          <a:p>
            <a:r>
              <a:rPr lang="en-US" sz="2400" dirty="0">
                <a:solidFill>
                  <a:schemeClr val="bg1"/>
                </a:solidFill>
              </a:rPr>
              <a:t>Expected 195 </a:t>
            </a:r>
            <a:r>
              <a:rPr lang="en-US" sz="2400" dirty="0" err="1">
                <a:solidFill>
                  <a:schemeClr val="bg1"/>
                </a:solidFill>
              </a:rPr>
              <a:t>Å</a:t>
            </a:r>
            <a:r>
              <a:rPr lang="en-US" sz="2400" dirty="0">
                <a:solidFill>
                  <a:schemeClr val="bg1"/>
                </a:solidFill>
              </a:rPr>
              <a:t> ratio: 1.0602</a:t>
            </a:r>
          </a:p>
        </p:txBody>
      </p:sp>
    </p:spTree>
    <p:extLst>
      <p:ext uri="{BB962C8B-B14F-4D97-AF65-F5344CB8AC3E}">
        <p14:creationId xmlns:p14="http://schemas.microsoft.com/office/powerpoint/2010/main" val="3431128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38</a:t>
            </a:fld>
            <a:endParaRPr lang="en-US" altLang="en-US"/>
          </a:p>
        </p:txBody>
      </p:sp>
      <p:pic>
        <p:nvPicPr>
          <p:cNvPr id="14" name="Picture 13">
            <a:extLst>
              <a:ext uri="{FF2B5EF4-FFF2-40B4-BE49-F238E27FC236}">
                <a16:creationId xmlns="" xmlns:a16="http://schemas.microsoft.com/office/drawing/2014/main" id="{A63BFF45-2F25-5742-B032-2AD34DCBD6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744" y="1438400"/>
            <a:ext cx="3703616" cy="3703616"/>
          </a:xfrm>
          <a:prstGeom prst="rect">
            <a:avLst/>
          </a:prstGeom>
        </p:spPr>
      </p:pic>
      <p:pic>
        <p:nvPicPr>
          <p:cNvPr id="16" name="Picture 15">
            <a:extLst>
              <a:ext uri="{FF2B5EF4-FFF2-40B4-BE49-F238E27FC236}">
                <a16:creationId xmlns="" xmlns:a16="http://schemas.microsoft.com/office/drawing/2014/main" id="{2295420D-3597-FE46-8F6F-F4484716D310}"/>
              </a:ext>
            </a:extLst>
          </p:cNvPr>
          <p:cNvPicPr>
            <a:picLocks noChangeAspect="1"/>
          </p:cNvPicPr>
          <p:nvPr/>
        </p:nvPicPr>
        <p:blipFill rotWithShape="1">
          <a:blip r:embed="rId3">
            <a:extLst>
              <a:ext uri="{28A0092B-C50C-407E-A947-70E740481C1C}">
                <a14:useLocalDpi xmlns:a14="http://schemas.microsoft.com/office/drawing/2010/main" val="0"/>
              </a:ext>
            </a:extLst>
          </a:blip>
          <a:srcRect l="5778" t="6103" r="5560" b="8012"/>
          <a:stretch/>
        </p:blipFill>
        <p:spPr>
          <a:xfrm>
            <a:off x="4263595" y="1438401"/>
            <a:ext cx="4588061" cy="3703616"/>
          </a:xfrm>
          <a:prstGeom prst="rect">
            <a:avLst/>
          </a:prstGeom>
        </p:spPr>
      </p:pic>
      <p:sp>
        <p:nvSpPr>
          <p:cNvPr id="17" name="TextBox 16">
            <a:extLst>
              <a:ext uri="{FF2B5EF4-FFF2-40B4-BE49-F238E27FC236}">
                <a16:creationId xmlns="" xmlns:a16="http://schemas.microsoft.com/office/drawing/2014/main" id="{6EA5B9AE-620A-F548-9C42-95C977898A05}"/>
              </a:ext>
            </a:extLst>
          </p:cNvPr>
          <p:cNvSpPr txBox="1"/>
          <p:nvPr/>
        </p:nvSpPr>
        <p:spPr>
          <a:xfrm>
            <a:off x="2766698" y="5804843"/>
            <a:ext cx="3766096" cy="461665"/>
          </a:xfrm>
          <a:prstGeom prst="rect">
            <a:avLst/>
          </a:prstGeom>
          <a:noFill/>
        </p:spPr>
        <p:txBody>
          <a:bodyPr wrap="none" rtlCol="0">
            <a:spAutoFit/>
          </a:bodyPr>
          <a:lstStyle/>
          <a:p>
            <a:r>
              <a:rPr lang="en-US" sz="2400" dirty="0">
                <a:solidFill>
                  <a:schemeClr val="bg1"/>
                </a:solidFill>
              </a:rPr>
              <a:t>Expected 304 </a:t>
            </a:r>
            <a:r>
              <a:rPr lang="en-US" sz="2400" dirty="0" err="1">
                <a:solidFill>
                  <a:schemeClr val="bg1"/>
                </a:solidFill>
              </a:rPr>
              <a:t>Å</a:t>
            </a:r>
            <a:r>
              <a:rPr lang="en-US" sz="2400" dirty="0">
                <a:solidFill>
                  <a:schemeClr val="bg1"/>
                </a:solidFill>
              </a:rPr>
              <a:t> ratio: 1.1325</a:t>
            </a:r>
          </a:p>
        </p:txBody>
      </p:sp>
    </p:spTree>
    <p:extLst>
      <p:ext uri="{BB962C8B-B14F-4D97-AF65-F5344CB8AC3E}">
        <p14:creationId xmlns:p14="http://schemas.microsoft.com/office/powerpoint/2010/main" val="2787902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39</a:t>
            </a:fld>
            <a:endParaRPr lang="en-US" altLang="en-US"/>
          </a:p>
        </p:txBody>
      </p:sp>
      <p:sp>
        <p:nvSpPr>
          <p:cNvPr id="6"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graphicFrame>
        <p:nvGraphicFramePr>
          <p:cNvPr id="7" name="Object 6"/>
          <p:cNvGraphicFramePr>
            <a:graphicFrameLocks noChangeAspect="1"/>
          </p:cNvGraphicFramePr>
          <p:nvPr>
            <p:extLst>
              <p:ext uri="{D42A27DB-BD31-4B8C-83A1-F6EECF244321}">
                <p14:modId xmlns:p14="http://schemas.microsoft.com/office/powerpoint/2010/main" val="2631080490"/>
              </p:ext>
            </p:extLst>
          </p:nvPr>
        </p:nvGraphicFramePr>
        <p:xfrm>
          <a:off x="367932" y="1621389"/>
          <a:ext cx="4114800" cy="3429000"/>
        </p:xfrm>
        <a:graphic>
          <a:graphicData uri="http://schemas.openxmlformats.org/presentationml/2006/ole">
            <mc:AlternateContent xmlns:mc="http://schemas.openxmlformats.org/markup-compatibility/2006">
              <mc:Choice xmlns:v="urn:schemas-microsoft-com:vml" Requires="v">
                <p:oleObj spid="_x0000_s1074" name="Acrobat Document" r:id="rId3" imgW="4114646" imgH="3428807" progId="AcroExch.Document.DC">
                  <p:embed/>
                </p:oleObj>
              </mc:Choice>
              <mc:Fallback>
                <p:oleObj name="Acrobat Document" r:id="rId3" imgW="4114646" imgH="3428807" progId="AcroExch.Document.DC">
                  <p:embed/>
                  <p:pic>
                    <p:nvPicPr>
                      <p:cNvPr id="0" name=""/>
                      <p:cNvPicPr/>
                      <p:nvPr/>
                    </p:nvPicPr>
                    <p:blipFill>
                      <a:blip r:embed="rId4"/>
                      <a:stretch>
                        <a:fillRect/>
                      </a:stretch>
                    </p:blipFill>
                    <p:spPr>
                      <a:xfrm>
                        <a:off x="367932" y="1621389"/>
                        <a:ext cx="4114800" cy="34290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660928"/>
              </p:ext>
            </p:extLst>
          </p:nvPr>
        </p:nvGraphicFramePr>
        <p:xfrm>
          <a:off x="4720724" y="1621389"/>
          <a:ext cx="4114800" cy="3429000"/>
        </p:xfrm>
        <a:graphic>
          <a:graphicData uri="http://schemas.openxmlformats.org/presentationml/2006/ole">
            <mc:AlternateContent xmlns:mc="http://schemas.openxmlformats.org/markup-compatibility/2006">
              <mc:Choice xmlns:v="urn:schemas-microsoft-com:vml" Requires="v">
                <p:oleObj spid="_x0000_s1075" name="Acrobat Document" r:id="rId5" imgW="4114646" imgH="3428807" progId="AcroExch.Document.DC">
                  <p:embed/>
                </p:oleObj>
              </mc:Choice>
              <mc:Fallback>
                <p:oleObj name="Acrobat Document" r:id="rId5" imgW="4114646" imgH="3428807" progId="AcroExch.Document.DC">
                  <p:embed/>
                  <p:pic>
                    <p:nvPicPr>
                      <p:cNvPr id="0" name=""/>
                      <p:cNvPicPr/>
                      <p:nvPr/>
                    </p:nvPicPr>
                    <p:blipFill>
                      <a:blip r:embed="rId6"/>
                      <a:stretch>
                        <a:fillRect/>
                      </a:stretch>
                    </p:blipFill>
                    <p:spPr>
                      <a:xfrm>
                        <a:off x="4720724" y="1621389"/>
                        <a:ext cx="4114800" cy="3429000"/>
                      </a:xfrm>
                      <a:prstGeom prst="rect">
                        <a:avLst/>
                      </a:prstGeom>
                    </p:spPr>
                  </p:pic>
                </p:oleObj>
              </mc:Fallback>
            </mc:AlternateContent>
          </a:graphicData>
        </a:graphic>
      </p:graphicFrame>
      <p:sp>
        <p:nvSpPr>
          <p:cNvPr id="9" name="TextBox 8">
            <a:extLst>
              <a:ext uri="{FF2B5EF4-FFF2-40B4-BE49-F238E27FC236}">
                <a16:creationId xmlns="" xmlns:a16="http://schemas.microsoft.com/office/drawing/2014/main" id="{6EA5B9AE-620A-F548-9C42-95C977898A05}"/>
              </a:ext>
            </a:extLst>
          </p:cNvPr>
          <p:cNvSpPr txBox="1"/>
          <p:nvPr/>
        </p:nvSpPr>
        <p:spPr>
          <a:xfrm>
            <a:off x="2766698" y="5804843"/>
            <a:ext cx="3766096" cy="461665"/>
          </a:xfrm>
          <a:prstGeom prst="rect">
            <a:avLst/>
          </a:prstGeom>
          <a:noFill/>
        </p:spPr>
        <p:txBody>
          <a:bodyPr wrap="none" rtlCol="0">
            <a:spAutoFit/>
          </a:bodyPr>
          <a:lstStyle/>
          <a:p>
            <a:r>
              <a:rPr lang="en-US" sz="2400" dirty="0">
                <a:solidFill>
                  <a:schemeClr val="bg1"/>
                </a:solidFill>
              </a:rPr>
              <a:t>Expected 304 </a:t>
            </a:r>
            <a:r>
              <a:rPr lang="en-US" sz="2400" dirty="0" err="1">
                <a:solidFill>
                  <a:schemeClr val="bg1"/>
                </a:solidFill>
              </a:rPr>
              <a:t>Å</a:t>
            </a:r>
            <a:r>
              <a:rPr lang="en-US" sz="2400" dirty="0">
                <a:solidFill>
                  <a:schemeClr val="bg1"/>
                </a:solidFill>
              </a:rPr>
              <a:t> ratio: 1.1325</a:t>
            </a:r>
          </a:p>
        </p:txBody>
      </p:sp>
      <p:sp>
        <p:nvSpPr>
          <p:cNvPr id="10" name="TextBox 9">
            <a:extLst>
              <a:ext uri="{FF2B5EF4-FFF2-40B4-BE49-F238E27FC236}">
                <a16:creationId xmlns="" xmlns:a16="http://schemas.microsoft.com/office/drawing/2014/main" id="{FFF6FEB7-3EC9-4B40-A71F-E068B48435A4}"/>
              </a:ext>
            </a:extLst>
          </p:cNvPr>
          <p:cNvSpPr txBox="1"/>
          <p:nvPr/>
        </p:nvSpPr>
        <p:spPr>
          <a:xfrm>
            <a:off x="1234140" y="4965950"/>
            <a:ext cx="2382383" cy="461665"/>
          </a:xfrm>
          <a:prstGeom prst="rect">
            <a:avLst/>
          </a:prstGeom>
          <a:noFill/>
        </p:spPr>
        <p:txBody>
          <a:bodyPr wrap="none" rtlCol="0">
            <a:spAutoFit/>
          </a:bodyPr>
          <a:lstStyle/>
          <a:p>
            <a:r>
              <a:rPr lang="en-US" sz="2400" dirty="0">
                <a:solidFill>
                  <a:schemeClr val="bg1"/>
                </a:solidFill>
              </a:rPr>
              <a:t>2017 April 1: 0.92</a:t>
            </a:r>
          </a:p>
        </p:txBody>
      </p:sp>
      <p:sp>
        <p:nvSpPr>
          <p:cNvPr id="11" name="TextBox 10">
            <a:extLst>
              <a:ext uri="{FF2B5EF4-FFF2-40B4-BE49-F238E27FC236}">
                <a16:creationId xmlns="" xmlns:a16="http://schemas.microsoft.com/office/drawing/2014/main" id="{A4DBABB6-BB2D-7944-982B-EDA197459F5F}"/>
              </a:ext>
            </a:extLst>
          </p:cNvPr>
          <p:cNvSpPr txBox="1"/>
          <p:nvPr/>
        </p:nvSpPr>
        <p:spPr>
          <a:xfrm>
            <a:off x="5222024" y="4965949"/>
            <a:ext cx="3112199" cy="461665"/>
          </a:xfrm>
          <a:prstGeom prst="rect">
            <a:avLst/>
          </a:prstGeom>
          <a:noFill/>
        </p:spPr>
        <p:txBody>
          <a:bodyPr wrap="none" rtlCol="0">
            <a:spAutoFit/>
          </a:bodyPr>
          <a:lstStyle/>
          <a:p>
            <a:r>
              <a:rPr lang="en-US" sz="2400" dirty="0">
                <a:solidFill>
                  <a:schemeClr val="bg1"/>
                </a:solidFill>
              </a:rPr>
              <a:t>2017 November 1: 0.76</a:t>
            </a:r>
          </a:p>
        </p:txBody>
      </p:sp>
    </p:spTree>
    <p:extLst>
      <p:ext uri="{BB962C8B-B14F-4D97-AF65-F5344CB8AC3E}">
        <p14:creationId xmlns:p14="http://schemas.microsoft.com/office/powerpoint/2010/main" val="2214618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1"/>
          </a:xfrm>
        </p:spPr>
        <p:txBody>
          <a:bodyPr/>
          <a:lstStyle/>
          <a:p>
            <a:r>
              <a:rPr lang="en-US" dirty="0">
                <a:latin typeface="+mj-lt"/>
              </a:rPr>
              <a:t>SUVI Instrument &amp; Products Overview</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a:t>
            </a:fld>
            <a:endParaRPr lang="en-US" altLang="en-US"/>
          </a:p>
        </p:txBody>
      </p:sp>
    </p:spTree>
    <p:extLst>
      <p:ext uri="{BB962C8B-B14F-4D97-AF65-F5344CB8AC3E}">
        <p14:creationId xmlns:p14="http://schemas.microsoft.com/office/powerpoint/2010/main" val="1654109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9E7E6-370A-4F4A-BF12-6E3A7B0B12EA}"/>
              </a:ext>
            </a:extLst>
          </p:cNvPr>
          <p:cNvSpPr>
            <a:spLocks noGrp="1"/>
          </p:cNvSpPr>
          <p:nvPr>
            <p:ph type="title"/>
          </p:nvPr>
        </p:nvSpPr>
        <p:spPr/>
        <p:txBody>
          <a:bodyPr/>
          <a:lstStyle/>
          <a:p>
            <a:r>
              <a:rPr lang="en-US" dirty="0">
                <a:latin typeface="+mj-lt"/>
              </a:rPr>
              <a:t>Preliminary PLPT-SUVI-003: SUVI-AIA Intercalibration</a:t>
            </a:r>
          </a:p>
        </p:txBody>
      </p:sp>
      <p:sp>
        <p:nvSpPr>
          <p:cNvPr id="7" name="Content Placeholder 6">
            <a:extLst>
              <a:ext uri="{FF2B5EF4-FFF2-40B4-BE49-F238E27FC236}">
                <a16:creationId xmlns="" xmlns:a16="http://schemas.microsoft.com/office/drawing/2014/main" id="{408F6FD3-5C07-3646-ABEF-0C77A50B0271}"/>
              </a:ext>
            </a:extLst>
          </p:cNvPr>
          <p:cNvSpPr>
            <a:spLocks noGrp="1"/>
          </p:cNvSpPr>
          <p:nvPr>
            <p:ph idx="1"/>
          </p:nvPr>
        </p:nvSpPr>
        <p:spPr>
          <a:xfrm>
            <a:off x="457200" y="1503762"/>
            <a:ext cx="8229600" cy="1411281"/>
          </a:xfrm>
        </p:spPr>
        <p:txBody>
          <a:bodyPr>
            <a:normAutofit fontScale="92500" lnSpcReduction="10000"/>
          </a:bodyPr>
          <a:lstStyle/>
          <a:p>
            <a:r>
              <a:rPr lang="en-US" dirty="0">
                <a:latin typeface="+mn-lt"/>
              </a:rPr>
              <a:t>Summary: To the extent we can determine, SUVI looks to be in spec. The 304 Å channel shows possible degradation and requires a closer look.</a:t>
            </a:r>
          </a:p>
        </p:txBody>
      </p:sp>
      <p:sp>
        <p:nvSpPr>
          <p:cNvPr id="6" name="Slide Number Placeholder 5">
            <a:extLst>
              <a:ext uri="{FF2B5EF4-FFF2-40B4-BE49-F238E27FC236}">
                <a16:creationId xmlns="" xmlns:a16="http://schemas.microsoft.com/office/drawing/2014/main" id="{ED9DC885-041E-1C45-B0BD-B5FFEA48AA27}"/>
              </a:ext>
            </a:extLst>
          </p:cNvPr>
          <p:cNvSpPr>
            <a:spLocks noGrp="1"/>
          </p:cNvSpPr>
          <p:nvPr>
            <p:ph type="sldNum" sz="quarter" idx="12"/>
          </p:nvPr>
        </p:nvSpPr>
        <p:spPr/>
        <p:txBody>
          <a:bodyPr/>
          <a:lstStyle/>
          <a:p>
            <a:fld id="{A5D0E245-9D50-4F3E-AC26-7B9CB19F70AC}" type="slidenum">
              <a:rPr lang="en-US" altLang="en-US" smtClean="0"/>
              <a:pPr/>
              <a:t>40</a:t>
            </a:fld>
            <a:endParaRPr lang="en-US" altLang="en-US"/>
          </a:p>
        </p:txBody>
      </p:sp>
      <p:graphicFrame>
        <p:nvGraphicFramePr>
          <p:cNvPr id="4" name="Table 3">
            <a:extLst>
              <a:ext uri="{FF2B5EF4-FFF2-40B4-BE49-F238E27FC236}">
                <a16:creationId xmlns="" xmlns:a16="http://schemas.microsoft.com/office/drawing/2014/main" id="{01DCA7BE-C212-9944-8F77-B27CA21FEE23}"/>
              </a:ext>
            </a:extLst>
          </p:cNvPr>
          <p:cNvGraphicFramePr>
            <a:graphicFrameLocks noGrp="1"/>
          </p:cNvGraphicFramePr>
          <p:nvPr>
            <p:extLst>
              <p:ext uri="{D42A27DB-BD31-4B8C-83A1-F6EECF244321}">
                <p14:modId xmlns:p14="http://schemas.microsoft.com/office/powerpoint/2010/main" val="732809579"/>
              </p:ext>
            </p:extLst>
          </p:nvPr>
        </p:nvGraphicFramePr>
        <p:xfrm>
          <a:off x="1425606" y="3218377"/>
          <a:ext cx="6292787" cy="2834640"/>
        </p:xfrm>
        <a:graphic>
          <a:graphicData uri="http://schemas.openxmlformats.org/drawingml/2006/table">
            <a:tbl>
              <a:tblPr firstRow="1" bandRow="1">
                <a:tableStyleId>{5C22544A-7EE6-4342-B048-85BDC9FD1C3A}</a:tableStyleId>
              </a:tblPr>
              <a:tblGrid>
                <a:gridCol w="1126173">
                  <a:extLst>
                    <a:ext uri="{9D8B030D-6E8A-4147-A177-3AD203B41FA5}">
                      <a16:colId xmlns="" xmlns:a16="http://schemas.microsoft.com/office/drawing/2014/main" val="1840675037"/>
                    </a:ext>
                  </a:extLst>
                </a:gridCol>
                <a:gridCol w="1661414">
                  <a:extLst>
                    <a:ext uri="{9D8B030D-6E8A-4147-A177-3AD203B41FA5}">
                      <a16:colId xmlns="" xmlns:a16="http://schemas.microsoft.com/office/drawing/2014/main" val="1945363441"/>
                    </a:ext>
                  </a:extLst>
                </a:gridCol>
                <a:gridCol w="1661414">
                  <a:extLst>
                    <a:ext uri="{9D8B030D-6E8A-4147-A177-3AD203B41FA5}">
                      <a16:colId xmlns="" xmlns:a16="http://schemas.microsoft.com/office/drawing/2014/main" val="383613954"/>
                    </a:ext>
                  </a:extLst>
                </a:gridCol>
                <a:gridCol w="1843786">
                  <a:extLst>
                    <a:ext uri="{9D8B030D-6E8A-4147-A177-3AD203B41FA5}">
                      <a16:colId xmlns="" xmlns:a16="http://schemas.microsoft.com/office/drawing/2014/main" val="2687050681"/>
                    </a:ext>
                  </a:extLst>
                </a:gridCol>
              </a:tblGrid>
              <a:tr h="0">
                <a:tc>
                  <a:txBody>
                    <a:bodyPr/>
                    <a:lstStyle/>
                    <a:p>
                      <a:r>
                        <a:rPr lang="en-US" dirty="0"/>
                        <a:t>Passband</a:t>
                      </a:r>
                    </a:p>
                  </a:txBody>
                  <a:tcPr/>
                </a:tc>
                <a:tc>
                  <a:txBody>
                    <a:bodyPr/>
                    <a:lstStyle/>
                    <a:p>
                      <a:r>
                        <a:rPr lang="en-US" dirty="0"/>
                        <a:t>SUVI/AIA Ratio</a:t>
                      </a:r>
                      <a:br>
                        <a:rPr lang="en-US" dirty="0"/>
                      </a:br>
                      <a:r>
                        <a:rPr lang="en-US" dirty="0"/>
                        <a:t>Mean</a:t>
                      </a:r>
                    </a:p>
                  </a:txBody>
                  <a:tcPr/>
                </a:tc>
                <a:tc>
                  <a:txBody>
                    <a:bodyPr/>
                    <a:lstStyle/>
                    <a:p>
                      <a:r>
                        <a:rPr lang="en-US" dirty="0"/>
                        <a:t>SUVI/AIA Ratio</a:t>
                      </a:r>
                      <a:br>
                        <a:rPr lang="en-US" dirty="0"/>
                      </a:br>
                      <a:r>
                        <a:rPr lang="en-US" dirty="0"/>
                        <a:t>Median</a:t>
                      </a:r>
                    </a:p>
                  </a:txBody>
                  <a:tcPr/>
                </a:tc>
                <a:tc>
                  <a:txBody>
                    <a:bodyPr/>
                    <a:lstStyle/>
                    <a:p>
                      <a:r>
                        <a:rPr lang="en-US" dirty="0"/>
                        <a:t>Theoretical Ratio</a:t>
                      </a:r>
                    </a:p>
                  </a:txBody>
                  <a:tcPr/>
                </a:tc>
                <a:extLst>
                  <a:ext uri="{0D108BD9-81ED-4DB2-BD59-A6C34878D82A}">
                    <a16:rowId xmlns="" xmlns:a16="http://schemas.microsoft.com/office/drawing/2014/main" val="4079937375"/>
                  </a:ext>
                </a:extLst>
              </a:tr>
              <a:tr h="0">
                <a:tc>
                  <a:txBody>
                    <a:bodyPr/>
                    <a:lstStyle/>
                    <a:p>
                      <a:r>
                        <a:rPr lang="en-US" dirty="0"/>
                        <a:t>94 </a:t>
                      </a:r>
                      <a:r>
                        <a:rPr lang="en-US" dirty="0" err="1"/>
                        <a:t>Å</a:t>
                      </a:r>
                      <a:endParaRPr lang="en-US" dirty="0"/>
                    </a:p>
                  </a:txBody>
                  <a:tcPr/>
                </a:tc>
                <a:tc>
                  <a:txBody>
                    <a:bodyPr/>
                    <a:lstStyle/>
                    <a:p>
                      <a:pPr algn="r"/>
                      <a:r>
                        <a:rPr lang="en-US" dirty="0"/>
                        <a:t>1.48</a:t>
                      </a:r>
                    </a:p>
                  </a:txBody>
                  <a:tcPr/>
                </a:tc>
                <a:tc>
                  <a:txBody>
                    <a:bodyPr/>
                    <a:lstStyle/>
                    <a:p>
                      <a:pPr algn="r"/>
                      <a:r>
                        <a:rPr lang="en-US" dirty="0"/>
                        <a:t>1.20</a:t>
                      </a:r>
                    </a:p>
                  </a:txBody>
                  <a:tcPr/>
                </a:tc>
                <a:tc>
                  <a:txBody>
                    <a:bodyPr/>
                    <a:lstStyle/>
                    <a:p>
                      <a:pPr algn="r"/>
                      <a:r>
                        <a:rPr lang="en-US" dirty="0"/>
                        <a:t>1.1765</a:t>
                      </a:r>
                    </a:p>
                  </a:txBody>
                  <a:tcPr/>
                </a:tc>
                <a:extLst>
                  <a:ext uri="{0D108BD9-81ED-4DB2-BD59-A6C34878D82A}">
                    <a16:rowId xmlns="" xmlns:a16="http://schemas.microsoft.com/office/drawing/2014/main" val="3791896466"/>
                  </a:ext>
                </a:extLst>
              </a:tr>
              <a:tr h="0">
                <a:tc>
                  <a:txBody>
                    <a:bodyPr/>
                    <a:lstStyle/>
                    <a:p>
                      <a:r>
                        <a:rPr lang="en-US" dirty="0"/>
                        <a:t>131 </a:t>
                      </a:r>
                      <a:r>
                        <a:rPr lang="en-US" dirty="0" err="1"/>
                        <a:t>Å</a:t>
                      </a:r>
                      <a:endParaRPr lang="en-US" dirty="0"/>
                    </a:p>
                  </a:txBody>
                  <a:tcPr/>
                </a:tc>
                <a:tc>
                  <a:txBody>
                    <a:bodyPr/>
                    <a:lstStyle/>
                    <a:p>
                      <a:pPr algn="r"/>
                      <a:r>
                        <a:rPr lang="en-US" dirty="0"/>
                        <a:t>1.21</a:t>
                      </a:r>
                    </a:p>
                  </a:txBody>
                  <a:tcPr/>
                </a:tc>
                <a:tc>
                  <a:txBody>
                    <a:bodyPr/>
                    <a:lstStyle/>
                    <a:p>
                      <a:pPr algn="r"/>
                      <a:r>
                        <a:rPr lang="en-US" dirty="0"/>
                        <a:t>1.20</a:t>
                      </a:r>
                    </a:p>
                  </a:txBody>
                  <a:tcPr/>
                </a:tc>
                <a:tc>
                  <a:txBody>
                    <a:bodyPr/>
                    <a:lstStyle/>
                    <a:p>
                      <a:pPr algn="r"/>
                      <a:r>
                        <a:rPr lang="en-US" dirty="0"/>
                        <a:t>1.2545</a:t>
                      </a:r>
                    </a:p>
                  </a:txBody>
                  <a:tcPr/>
                </a:tc>
                <a:extLst>
                  <a:ext uri="{0D108BD9-81ED-4DB2-BD59-A6C34878D82A}">
                    <a16:rowId xmlns="" xmlns:a16="http://schemas.microsoft.com/office/drawing/2014/main" val="1143864457"/>
                  </a:ext>
                </a:extLst>
              </a:tr>
              <a:tr h="0">
                <a:tc>
                  <a:txBody>
                    <a:bodyPr/>
                    <a:lstStyle/>
                    <a:p>
                      <a:r>
                        <a:rPr lang="en-US" dirty="0"/>
                        <a:t>171 </a:t>
                      </a:r>
                      <a:r>
                        <a:rPr lang="en-US" dirty="0" err="1"/>
                        <a:t>Å</a:t>
                      </a:r>
                      <a:endParaRPr lang="en-US" dirty="0"/>
                    </a:p>
                  </a:txBody>
                  <a:tcPr/>
                </a:tc>
                <a:tc>
                  <a:txBody>
                    <a:bodyPr/>
                    <a:lstStyle/>
                    <a:p>
                      <a:pPr algn="r"/>
                      <a:r>
                        <a:rPr lang="en-US" dirty="0"/>
                        <a:t>1.23</a:t>
                      </a:r>
                    </a:p>
                  </a:txBody>
                  <a:tcPr/>
                </a:tc>
                <a:tc>
                  <a:txBody>
                    <a:bodyPr/>
                    <a:lstStyle/>
                    <a:p>
                      <a:pPr algn="r"/>
                      <a:r>
                        <a:rPr lang="en-US" dirty="0"/>
                        <a:t>1.22</a:t>
                      </a:r>
                    </a:p>
                  </a:txBody>
                  <a:tcPr/>
                </a:tc>
                <a:tc>
                  <a:txBody>
                    <a:bodyPr/>
                    <a:lstStyle/>
                    <a:p>
                      <a:pPr algn="r"/>
                      <a:r>
                        <a:rPr lang="en-US" dirty="0"/>
                        <a:t>1.2264</a:t>
                      </a:r>
                    </a:p>
                  </a:txBody>
                  <a:tcPr/>
                </a:tc>
                <a:extLst>
                  <a:ext uri="{0D108BD9-81ED-4DB2-BD59-A6C34878D82A}">
                    <a16:rowId xmlns="" xmlns:a16="http://schemas.microsoft.com/office/drawing/2014/main" val="3448310110"/>
                  </a:ext>
                </a:extLst>
              </a:tr>
              <a:tr h="0">
                <a:tc>
                  <a:txBody>
                    <a:bodyPr/>
                    <a:lstStyle/>
                    <a:p>
                      <a:r>
                        <a:rPr lang="en-US" dirty="0"/>
                        <a:t>195 </a:t>
                      </a:r>
                      <a:r>
                        <a:rPr lang="en-US" dirty="0" err="1"/>
                        <a:t>Å</a:t>
                      </a:r>
                      <a:endParaRPr lang="en-US" dirty="0"/>
                    </a:p>
                  </a:txBody>
                  <a:tcPr/>
                </a:tc>
                <a:tc>
                  <a:txBody>
                    <a:bodyPr/>
                    <a:lstStyle/>
                    <a:p>
                      <a:pPr algn="r"/>
                      <a:r>
                        <a:rPr lang="en-US" dirty="0"/>
                        <a:t>1.06</a:t>
                      </a:r>
                    </a:p>
                  </a:txBody>
                  <a:tcPr/>
                </a:tc>
                <a:tc>
                  <a:txBody>
                    <a:bodyPr/>
                    <a:lstStyle/>
                    <a:p>
                      <a:pPr algn="r"/>
                      <a:r>
                        <a:rPr lang="en-US" dirty="0"/>
                        <a:t>1.06</a:t>
                      </a:r>
                    </a:p>
                  </a:txBody>
                  <a:tcPr/>
                </a:tc>
                <a:tc>
                  <a:txBody>
                    <a:bodyPr/>
                    <a:lstStyle/>
                    <a:p>
                      <a:pPr algn="r"/>
                      <a:r>
                        <a:rPr lang="en-US" dirty="0"/>
                        <a:t>1.0602</a:t>
                      </a:r>
                    </a:p>
                  </a:txBody>
                  <a:tcPr/>
                </a:tc>
                <a:extLst>
                  <a:ext uri="{0D108BD9-81ED-4DB2-BD59-A6C34878D82A}">
                    <a16:rowId xmlns="" xmlns:a16="http://schemas.microsoft.com/office/drawing/2014/main" val="401035440"/>
                  </a:ext>
                </a:extLst>
              </a:tr>
              <a:tr h="0">
                <a:tc>
                  <a:txBody>
                    <a:bodyPr/>
                    <a:lstStyle/>
                    <a:p>
                      <a:r>
                        <a:rPr lang="en-US" dirty="0"/>
                        <a:t>284 </a:t>
                      </a:r>
                      <a:r>
                        <a:rPr lang="en-US" dirty="0" err="1"/>
                        <a:t>Å</a:t>
                      </a:r>
                      <a:endParaRPr lang="en-US" dirty="0"/>
                    </a:p>
                  </a:txBody>
                  <a:tcPr/>
                </a:tc>
                <a:tc>
                  <a:txBody>
                    <a:bodyPr/>
                    <a:lstStyle/>
                    <a:p>
                      <a:pPr algn="r"/>
                      <a:r>
                        <a:rPr lang="en-US" dirty="0"/>
                        <a:t>—</a:t>
                      </a:r>
                    </a:p>
                  </a:txBody>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mtClean="0"/>
                        <a:t>—</a:t>
                      </a:r>
                    </a:p>
                  </a:txBody>
                  <a:tcPr/>
                </a:tc>
                <a:tc>
                  <a:txBody>
                    <a:bodyPr/>
                    <a:lstStyle/>
                    <a:p>
                      <a:pPr algn="r"/>
                      <a:r>
                        <a:rPr lang="en-US" dirty="0"/>
                        <a:t>—</a:t>
                      </a:r>
                    </a:p>
                  </a:txBody>
                  <a:tcPr/>
                </a:tc>
                <a:extLst>
                  <a:ext uri="{0D108BD9-81ED-4DB2-BD59-A6C34878D82A}">
                    <a16:rowId xmlns="" xmlns:a16="http://schemas.microsoft.com/office/drawing/2014/main" val="4066126766"/>
                  </a:ext>
                </a:extLst>
              </a:tr>
              <a:tr h="0">
                <a:tc>
                  <a:txBody>
                    <a:bodyPr/>
                    <a:lstStyle/>
                    <a:p>
                      <a:r>
                        <a:rPr lang="en-US" dirty="0"/>
                        <a:t>304 </a:t>
                      </a:r>
                      <a:r>
                        <a:rPr lang="en-US" dirty="0" err="1"/>
                        <a:t>Å</a:t>
                      </a:r>
                      <a:endParaRPr lang="en-US" dirty="0"/>
                    </a:p>
                  </a:txBody>
                  <a:tcPr/>
                </a:tc>
                <a:tc>
                  <a:txBody>
                    <a:bodyPr/>
                    <a:lstStyle/>
                    <a:p>
                      <a:pPr algn="r"/>
                      <a:r>
                        <a:rPr lang="en-US" dirty="0"/>
                        <a:t>0.68</a:t>
                      </a:r>
                    </a:p>
                  </a:txBody>
                  <a:tcPr/>
                </a:tc>
                <a:tc>
                  <a:txBody>
                    <a:bodyPr/>
                    <a:lstStyle/>
                    <a:p>
                      <a:pPr algn="r"/>
                      <a:r>
                        <a:rPr lang="en-US" dirty="0"/>
                        <a:t>0.60</a:t>
                      </a:r>
                    </a:p>
                  </a:txBody>
                  <a:tcPr/>
                </a:tc>
                <a:tc>
                  <a:txBody>
                    <a:bodyPr/>
                    <a:lstStyle/>
                    <a:p>
                      <a:pPr algn="r"/>
                      <a:r>
                        <a:rPr lang="en-US" dirty="0"/>
                        <a:t>1.1325</a:t>
                      </a:r>
                    </a:p>
                  </a:txBody>
                  <a:tcPr/>
                </a:tc>
                <a:extLst>
                  <a:ext uri="{0D108BD9-81ED-4DB2-BD59-A6C34878D82A}">
                    <a16:rowId xmlns="" xmlns:a16="http://schemas.microsoft.com/office/drawing/2014/main" val="236652156"/>
                  </a:ext>
                </a:extLst>
              </a:tr>
            </a:tbl>
          </a:graphicData>
        </a:graphic>
      </p:graphicFrame>
    </p:spTree>
    <p:extLst>
      <p:ext uri="{BB962C8B-B14F-4D97-AF65-F5344CB8AC3E}">
        <p14:creationId xmlns:p14="http://schemas.microsoft.com/office/powerpoint/2010/main" val="2929851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5263"/>
            <a:ext cx="8229600" cy="5002914"/>
          </a:xfrm>
        </p:spPr>
        <p:txBody>
          <a:bodyPr>
            <a:normAutofit lnSpcReduction="10000"/>
          </a:bodyPr>
          <a:lstStyle/>
          <a:p>
            <a:r>
              <a:rPr lang="en-US" sz="2800" dirty="0">
                <a:latin typeface="+mn-lt"/>
              </a:rPr>
              <a:t>Straight ratio comparison of EXIS-EUVSA 284 and 304Å spectral irradiance measurements to SUVI 284 and 304Å channels.</a:t>
            </a:r>
          </a:p>
          <a:p>
            <a:r>
              <a:rPr lang="en-US" sz="2800" dirty="0">
                <a:latin typeface="+mn-lt"/>
              </a:rPr>
              <a:t>GOES-16 EXIS products have not yet reached provisional maturity, and as of yet may not be suitable for this comparison</a:t>
            </a:r>
          </a:p>
          <a:p>
            <a:r>
              <a:rPr lang="en-US" sz="2800" dirty="0">
                <a:latin typeface="+mn-lt"/>
              </a:rPr>
              <a:t>SUVI and EXIS are </a:t>
            </a:r>
            <a:r>
              <a:rPr lang="en-US" sz="2800" u="sng" dirty="0">
                <a:latin typeface="+mn-lt"/>
              </a:rPr>
              <a:t>very</a:t>
            </a:r>
            <a:r>
              <a:rPr lang="en-US" sz="2800" dirty="0">
                <a:latin typeface="+mn-lt"/>
              </a:rPr>
              <a:t> different instruments, and work is needed to achieve an apples-to-apples comparison.</a:t>
            </a:r>
          </a:p>
          <a:p>
            <a:r>
              <a:rPr lang="en-US" sz="2800" dirty="0">
                <a:latin typeface="+mn-lt"/>
              </a:rPr>
              <a:t>The ratios between SUVI and EXIS measurements are also the basis of the SUVI contamination correction.</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41</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a:t>
            </a:r>
            <a:r>
              <a:rPr lang="en-US" sz="3200" dirty="0" err="1">
                <a:latin typeface="+mj-lt"/>
              </a:rPr>
              <a:t>Intercalibration</a:t>
            </a:r>
            <a:endParaRPr lang="en-US" sz="3200" dirty="0">
              <a:latin typeface="+mj-lt"/>
            </a:endParaRPr>
          </a:p>
        </p:txBody>
      </p:sp>
    </p:spTree>
    <p:extLst>
      <p:ext uri="{BB962C8B-B14F-4D97-AF65-F5344CB8AC3E}">
        <p14:creationId xmlns:p14="http://schemas.microsoft.com/office/powerpoint/2010/main" val="39105365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530" y="1754975"/>
            <a:ext cx="4333550" cy="3250162"/>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42</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a:t>
            </a:r>
            <a:r>
              <a:rPr lang="en-US" sz="3200" dirty="0" err="1">
                <a:latin typeface="+mj-lt"/>
              </a:rPr>
              <a:t>Intercalibration</a:t>
            </a:r>
            <a:endParaRPr lang="en-US" sz="3200"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496" y="1761106"/>
            <a:ext cx="4325375" cy="3244031"/>
          </a:xfrm>
          <a:prstGeom prst="rect">
            <a:avLst/>
          </a:prstGeom>
        </p:spPr>
      </p:pic>
      <p:sp>
        <p:nvSpPr>
          <p:cNvPr id="7" name="TextBox 6"/>
          <p:cNvSpPr txBox="1"/>
          <p:nvPr/>
        </p:nvSpPr>
        <p:spPr>
          <a:xfrm>
            <a:off x="457200" y="5428648"/>
            <a:ext cx="8311415" cy="923330"/>
          </a:xfrm>
          <a:prstGeom prst="rect">
            <a:avLst/>
          </a:prstGeom>
          <a:noFill/>
        </p:spPr>
        <p:txBody>
          <a:bodyPr wrap="square" rtlCol="0">
            <a:spAutoFit/>
          </a:bodyPr>
          <a:lstStyle/>
          <a:p>
            <a:r>
              <a:rPr lang="en-US" dirty="0">
                <a:solidFill>
                  <a:schemeClr val="bg1"/>
                </a:solidFill>
              </a:rPr>
              <a:t>SUVI and EUVS measurements show similar trends.</a:t>
            </a:r>
          </a:p>
          <a:p>
            <a:r>
              <a:rPr lang="en-US" dirty="0">
                <a:solidFill>
                  <a:schemeClr val="bg1"/>
                </a:solidFill>
              </a:rPr>
              <a:t>Due to the broadband nature of the SUVI 284 and 304 channels, SUVI is measuring more than the discrete 284/304 lines.</a:t>
            </a:r>
          </a:p>
        </p:txBody>
      </p:sp>
    </p:spTree>
    <p:extLst>
      <p:ext uri="{BB962C8B-B14F-4D97-AF65-F5344CB8AC3E}">
        <p14:creationId xmlns:p14="http://schemas.microsoft.com/office/powerpoint/2010/main" val="2410043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a:t>
            </a:r>
            <a:r>
              <a:rPr lang="en-US" sz="3200" dirty="0" err="1">
                <a:latin typeface="+mj-lt"/>
              </a:rPr>
              <a:t>Intercalibration</a:t>
            </a:r>
            <a:endParaRPr lang="en-US" sz="3200" dirty="0">
              <a:latin typeface="+mj-lt"/>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059" y="1486189"/>
            <a:ext cx="4455317" cy="3341488"/>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43</a:t>
            </a:fld>
            <a:endParaRPr lang="en-US"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432" y="1486189"/>
            <a:ext cx="4455317" cy="3341488"/>
          </a:xfrm>
          <a:prstGeom prst="rect">
            <a:avLst/>
          </a:prstGeom>
        </p:spPr>
      </p:pic>
      <p:sp>
        <p:nvSpPr>
          <p:cNvPr id="8" name="TextBox 7"/>
          <p:cNvSpPr txBox="1"/>
          <p:nvPr/>
        </p:nvSpPr>
        <p:spPr>
          <a:xfrm>
            <a:off x="457200" y="5361271"/>
            <a:ext cx="8311415" cy="923330"/>
          </a:xfrm>
          <a:prstGeom prst="rect">
            <a:avLst/>
          </a:prstGeom>
          <a:noFill/>
        </p:spPr>
        <p:txBody>
          <a:bodyPr wrap="square" rtlCol="0">
            <a:spAutoFit/>
          </a:bodyPr>
          <a:lstStyle/>
          <a:p>
            <a:r>
              <a:rPr lang="en-US" dirty="0">
                <a:solidFill>
                  <a:schemeClr val="bg1"/>
                </a:solidFill>
              </a:rPr>
              <a:t>SUVI/EUVS 304 demonstrates a very consistent ratio.</a:t>
            </a:r>
          </a:p>
          <a:p>
            <a:r>
              <a:rPr lang="en-US" dirty="0">
                <a:solidFill>
                  <a:schemeClr val="bg1"/>
                </a:solidFill>
              </a:rPr>
              <a:t>SUVI/EUVS 284 does not. The SUVI 284 bandpass contains strong, off-peak “contaminant” emission lines.</a:t>
            </a:r>
          </a:p>
        </p:txBody>
      </p:sp>
    </p:spTree>
    <p:extLst>
      <p:ext uri="{BB962C8B-B14F-4D97-AF65-F5344CB8AC3E}">
        <p14:creationId xmlns:p14="http://schemas.microsoft.com/office/powerpoint/2010/main" val="865392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alphaModFix/>
            <a:extLst>
              <a:ext uri="{28A0092B-C50C-407E-A947-70E740481C1C}">
                <a14:useLocalDpi xmlns:a14="http://schemas.microsoft.com/office/drawing/2010/main" val="0"/>
              </a:ext>
            </a:extLst>
          </a:blip>
          <a:srcRect l="10243" t="20124" r="7854" b="20898"/>
          <a:stretch/>
        </p:blipFill>
        <p:spPr>
          <a:xfrm>
            <a:off x="234918" y="1407650"/>
            <a:ext cx="8674164" cy="4826644"/>
          </a:xfrm>
          <a:prstGeom prst="rect">
            <a:avLst/>
          </a:prstGeom>
        </p:spPr>
      </p:pic>
      <p:grpSp>
        <p:nvGrpSpPr>
          <p:cNvPr id="4" name="Group 3"/>
          <p:cNvGrpSpPr/>
          <p:nvPr/>
        </p:nvGrpSpPr>
        <p:grpSpPr>
          <a:xfrm>
            <a:off x="2117558" y="1937082"/>
            <a:ext cx="5502443" cy="3754800"/>
            <a:chOff x="2117558" y="1937082"/>
            <a:chExt cx="5502443" cy="3754800"/>
          </a:xfrm>
        </p:grpSpPr>
        <p:sp>
          <p:nvSpPr>
            <p:cNvPr id="14" name="Rectangle 13"/>
            <p:cNvSpPr/>
            <p:nvPr/>
          </p:nvSpPr>
          <p:spPr>
            <a:xfrm>
              <a:off x="2117558" y="1937084"/>
              <a:ext cx="120316" cy="3741821"/>
            </a:xfrm>
            <a:prstGeom prst="rect">
              <a:avLst/>
            </a:prstGeom>
            <a:solidFill>
              <a:schemeClr val="accent3">
                <a:lumMod val="5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5" name="Rectangle 14"/>
            <p:cNvSpPr/>
            <p:nvPr/>
          </p:nvSpPr>
          <p:spPr>
            <a:xfrm>
              <a:off x="2847473" y="1950061"/>
              <a:ext cx="449179" cy="3741821"/>
            </a:xfrm>
            <a:prstGeom prst="rect">
              <a:avLst/>
            </a:prstGeom>
            <a:solidFill>
              <a:schemeClr val="accent5">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Rectangle 15"/>
            <p:cNvSpPr/>
            <p:nvPr/>
          </p:nvSpPr>
          <p:spPr>
            <a:xfrm>
              <a:off x="3871860" y="1950061"/>
              <a:ext cx="507635" cy="3741821"/>
            </a:xfrm>
            <a:prstGeom prst="rect">
              <a:avLst/>
            </a:prstGeom>
            <a:solidFill>
              <a:srgbClr val="D4CB55">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7" name="Rectangle 16"/>
            <p:cNvSpPr/>
            <p:nvPr/>
          </p:nvSpPr>
          <p:spPr>
            <a:xfrm>
              <a:off x="4370233" y="1937083"/>
              <a:ext cx="584469" cy="3741821"/>
            </a:xfrm>
            <a:prstGeom prst="rect">
              <a:avLst/>
            </a:prstGeom>
            <a:solidFill>
              <a:schemeClr val="bg2">
                <a:lumMod val="5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9" name="Rectangle 18"/>
            <p:cNvSpPr/>
            <p:nvPr/>
          </p:nvSpPr>
          <p:spPr>
            <a:xfrm>
              <a:off x="6553200" y="1950061"/>
              <a:ext cx="1066801" cy="3741821"/>
            </a:xfrm>
            <a:prstGeom prst="rect">
              <a:avLst/>
            </a:prstGeom>
            <a:solidFill>
              <a:schemeClr val="accent6">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8" name="Rectangle 17"/>
            <p:cNvSpPr/>
            <p:nvPr/>
          </p:nvSpPr>
          <p:spPr>
            <a:xfrm>
              <a:off x="5977994" y="1937082"/>
              <a:ext cx="1262454" cy="3741821"/>
            </a:xfrm>
            <a:prstGeom prst="rect">
              <a:avLst/>
            </a:prstGeom>
            <a:solidFill>
              <a:schemeClr val="tx2">
                <a:lumMod val="60000"/>
                <a:lumOff val="40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grpSp>
      <p:sp>
        <p:nvSpPr>
          <p:cNvPr id="2" name="Slide Number Placeholder 1"/>
          <p:cNvSpPr>
            <a:spLocks noGrp="1"/>
          </p:cNvSpPr>
          <p:nvPr>
            <p:ph type="sldNum" sz="quarter" idx="12"/>
          </p:nvPr>
        </p:nvSpPr>
        <p:spPr/>
        <p:txBody>
          <a:bodyPr/>
          <a:lstStyle/>
          <a:p>
            <a:fld id="{3121078A-E944-47F9-B7BA-CEAF4D470424}" type="slidenum">
              <a:rPr lang="en-US" altLang="en-US" smtClean="0"/>
              <a:pPr/>
              <a:t>44</a:t>
            </a:fld>
            <a:endParaRPr lang="en-US" altLang="en-US" dirty="0"/>
          </a:p>
        </p:txBody>
      </p:sp>
      <p:sp>
        <p:nvSpPr>
          <p:cNvPr id="13" name="Title 2"/>
          <p:cNvSpPr txBox="1">
            <a:spLocks/>
          </p:cNvSpPr>
          <p:nvPr/>
        </p:nvSpPr>
        <p:spPr bwMode="auto">
          <a:xfrm>
            <a:off x="1839893" y="208084"/>
            <a:ext cx="5464215" cy="107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b="0" i="0" kern="1200">
                <a:solidFill>
                  <a:schemeClr val="bg1"/>
                </a:solidFill>
                <a:latin typeface="Avenir Light" charset="0"/>
                <a:ea typeface="Avenir Light" charset="0"/>
                <a:cs typeface="Avenir Light" charset="0"/>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dirty="0">
                <a:latin typeface="+mj-lt"/>
              </a:rPr>
              <a:t>Typical Solar Spectrum</a:t>
            </a:r>
            <a:endParaRPr lang="en-US" sz="2800" dirty="0">
              <a:latin typeface="+mj-lt"/>
            </a:endParaRPr>
          </a:p>
        </p:txBody>
      </p:sp>
      <p:sp>
        <p:nvSpPr>
          <p:cNvPr id="3" name="TextBox 2"/>
          <p:cNvSpPr txBox="1"/>
          <p:nvPr/>
        </p:nvSpPr>
        <p:spPr>
          <a:xfrm>
            <a:off x="3696642" y="3190966"/>
            <a:ext cx="436338" cy="246221"/>
          </a:xfrm>
          <a:prstGeom prst="rect">
            <a:avLst/>
          </a:prstGeom>
          <a:noFill/>
        </p:spPr>
        <p:txBody>
          <a:bodyPr wrap="none" rtlCol="0">
            <a:spAutoFit/>
          </a:bodyPr>
          <a:lstStyle/>
          <a:p>
            <a:r>
              <a:rPr lang="en-US" sz="1000" dirty="0"/>
              <a:t>Fe IX</a:t>
            </a:r>
          </a:p>
        </p:txBody>
      </p:sp>
      <p:sp>
        <p:nvSpPr>
          <p:cNvPr id="7" name="TextBox 6"/>
          <p:cNvSpPr txBox="1"/>
          <p:nvPr/>
        </p:nvSpPr>
        <p:spPr>
          <a:xfrm>
            <a:off x="3986937" y="3190966"/>
            <a:ext cx="404278" cy="246221"/>
          </a:xfrm>
          <a:prstGeom prst="rect">
            <a:avLst/>
          </a:prstGeom>
          <a:noFill/>
        </p:spPr>
        <p:txBody>
          <a:bodyPr wrap="none" rtlCol="0">
            <a:spAutoFit/>
          </a:bodyPr>
          <a:lstStyle/>
          <a:p>
            <a:r>
              <a:rPr lang="en-US" sz="1000" dirty="0"/>
              <a:t>Fe X</a:t>
            </a:r>
          </a:p>
        </p:txBody>
      </p:sp>
      <p:sp>
        <p:nvSpPr>
          <p:cNvPr id="8" name="TextBox 7"/>
          <p:cNvSpPr txBox="1"/>
          <p:nvPr/>
        </p:nvSpPr>
        <p:spPr>
          <a:xfrm>
            <a:off x="4425046" y="3273229"/>
            <a:ext cx="652743" cy="400110"/>
          </a:xfrm>
          <a:prstGeom prst="rect">
            <a:avLst/>
          </a:prstGeom>
          <a:noFill/>
        </p:spPr>
        <p:txBody>
          <a:bodyPr wrap="none" rtlCol="0">
            <a:spAutoFit/>
          </a:bodyPr>
          <a:lstStyle/>
          <a:p>
            <a:r>
              <a:rPr lang="en-US" sz="1000" dirty="0"/>
              <a:t>Fe XII</a:t>
            </a:r>
          </a:p>
          <a:p>
            <a:r>
              <a:rPr lang="en-US" sz="1000" dirty="0"/>
              <a:t>(Fe XXIV)</a:t>
            </a:r>
          </a:p>
        </p:txBody>
      </p:sp>
      <p:sp>
        <p:nvSpPr>
          <p:cNvPr id="9" name="TextBox 8"/>
          <p:cNvSpPr txBox="1"/>
          <p:nvPr/>
        </p:nvSpPr>
        <p:spPr>
          <a:xfrm>
            <a:off x="2061519" y="4380682"/>
            <a:ext cx="649537" cy="400110"/>
          </a:xfrm>
          <a:prstGeom prst="rect">
            <a:avLst/>
          </a:prstGeom>
          <a:noFill/>
        </p:spPr>
        <p:txBody>
          <a:bodyPr wrap="none" rtlCol="0">
            <a:spAutoFit/>
          </a:bodyPr>
          <a:lstStyle/>
          <a:p>
            <a:r>
              <a:rPr lang="en-US" sz="1000" dirty="0"/>
              <a:t>Fe X</a:t>
            </a:r>
          </a:p>
          <a:p>
            <a:pPr algn="ctr"/>
            <a:r>
              <a:rPr lang="en-US" sz="1000" dirty="0"/>
              <a:t>(Fe XVIII)</a:t>
            </a:r>
          </a:p>
        </p:txBody>
      </p:sp>
      <p:sp>
        <p:nvSpPr>
          <p:cNvPr id="10" name="TextBox 9"/>
          <p:cNvSpPr txBox="1"/>
          <p:nvPr/>
        </p:nvSpPr>
        <p:spPr>
          <a:xfrm>
            <a:off x="2889421" y="4893320"/>
            <a:ext cx="580608" cy="400110"/>
          </a:xfrm>
          <a:prstGeom prst="rect">
            <a:avLst/>
          </a:prstGeom>
          <a:noFill/>
        </p:spPr>
        <p:txBody>
          <a:bodyPr wrap="none" rtlCol="0">
            <a:spAutoFit/>
          </a:bodyPr>
          <a:lstStyle/>
          <a:p>
            <a:r>
              <a:rPr lang="en-US" sz="1000" dirty="0"/>
              <a:t>Fe VIII</a:t>
            </a:r>
          </a:p>
          <a:p>
            <a:r>
              <a:rPr lang="en-US" sz="1000" dirty="0"/>
              <a:t>(Fe XXI)</a:t>
            </a:r>
          </a:p>
        </p:txBody>
      </p:sp>
      <p:sp>
        <p:nvSpPr>
          <p:cNvPr id="11" name="TextBox 10"/>
          <p:cNvSpPr txBox="1"/>
          <p:nvPr/>
        </p:nvSpPr>
        <p:spPr>
          <a:xfrm>
            <a:off x="6553200" y="3471319"/>
            <a:ext cx="476412" cy="246221"/>
          </a:xfrm>
          <a:prstGeom prst="rect">
            <a:avLst/>
          </a:prstGeom>
          <a:noFill/>
        </p:spPr>
        <p:txBody>
          <a:bodyPr wrap="none" rtlCol="0">
            <a:spAutoFit/>
          </a:bodyPr>
          <a:lstStyle/>
          <a:p>
            <a:r>
              <a:rPr lang="en-US" sz="1000"/>
              <a:t>Fe XV</a:t>
            </a:r>
            <a:endParaRPr lang="en-US" sz="1000" dirty="0"/>
          </a:p>
        </p:txBody>
      </p:sp>
      <p:sp>
        <p:nvSpPr>
          <p:cNvPr id="12" name="TextBox 11"/>
          <p:cNvSpPr txBox="1"/>
          <p:nvPr/>
        </p:nvSpPr>
        <p:spPr>
          <a:xfrm>
            <a:off x="7112389" y="2178908"/>
            <a:ext cx="478016" cy="400110"/>
          </a:xfrm>
          <a:prstGeom prst="rect">
            <a:avLst/>
          </a:prstGeom>
          <a:noFill/>
        </p:spPr>
        <p:txBody>
          <a:bodyPr wrap="none" rtlCol="0">
            <a:spAutoFit/>
          </a:bodyPr>
          <a:lstStyle/>
          <a:p>
            <a:r>
              <a:rPr lang="en-US" sz="1000" dirty="0"/>
              <a:t>He II</a:t>
            </a:r>
          </a:p>
          <a:p>
            <a:r>
              <a:rPr lang="en-US" sz="1000" dirty="0"/>
              <a:t>(Si XI)</a:t>
            </a:r>
          </a:p>
        </p:txBody>
      </p:sp>
    </p:spTree>
    <p:extLst>
      <p:ext uri="{BB962C8B-B14F-4D97-AF65-F5344CB8AC3E}">
        <p14:creationId xmlns:p14="http://schemas.microsoft.com/office/powerpoint/2010/main" val="10420482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914" y="1447054"/>
            <a:ext cx="5852172" cy="4389129"/>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45</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a:t>
            </a:r>
            <a:r>
              <a:rPr lang="en-US" sz="3200" dirty="0" err="1">
                <a:latin typeface="+mj-lt"/>
              </a:rPr>
              <a:t>Intercalibration</a:t>
            </a:r>
            <a:endParaRPr lang="en-US" sz="3200" dirty="0">
              <a:latin typeface="+mj-lt"/>
            </a:endParaRPr>
          </a:p>
        </p:txBody>
      </p:sp>
      <p:sp>
        <p:nvSpPr>
          <p:cNvPr id="8" name="TextBox 7"/>
          <p:cNvSpPr txBox="1"/>
          <p:nvPr/>
        </p:nvSpPr>
        <p:spPr>
          <a:xfrm>
            <a:off x="418700" y="5909906"/>
            <a:ext cx="8311415" cy="646331"/>
          </a:xfrm>
          <a:prstGeom prst="rect">
            <a:avLst/>
          </a:prstGeom>
          <a:noFill/>
        </p:spPr>
        <p:txBody>
          <a:bodyPr wrap="square" rtlCol="0">
            <a:spAutoFit/>
          </a:bodyPr>
          <a:lstStyle/>
          <a:p>
            <a:r>
              <a:rPr lang="en-US" dirty="0">
                <a:solidFill>
                  <a:schemeClr val="bg1"/>
                </a:solidFill>
              </a:rPr>
              <a:t>Correcting SUVI 284 using the EXIS 304 Irradiance measurements yields a promising result.</a:t>
            </a:r>
          </a:p>
        </p:txBody>
      </p:sp>
    </p:spTree>
    <p:extLst>
      <p:ext uri="{BB962C8B-B14F-4D97-AF65-F5344CB8AC3E}">
        <p14:creationId xmlns:p14="http://schemas.microsoft.com/office/powerpoint/2010/main" val="4276699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914" y="1466303"/>
            <a:ext cx="5852172" cy="4389129"/>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46</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a:t>
            </a:r>
            <a:r>
              <a:rPr lang="en-US" sz="3200" dirty="0" err="1">
                <a:latin typeface="+mj-lt"/>
              </a:rPr>
              <a:t>Intercalibration</a:t>
            </a:r>
            <a:endParaRPr lang="en-US" sz="3200" dirty="0">
              <a:latin typeface="+mj-lt"/>
            </a:endParaRPr>
          </a:p>
        </p:txBody>
      </p:sp>
      <p:sp>
        <p:nvSpPr>
          <p:cNvPr id="7" name="TextBox 6"/>
          <p:cNvSpPr txBox="1"/>
          <p:nvPr/>
        </p:nvSpPr>
        <p:spPr>
          <a:xfrm>
            <a:off x="416292" y="5901606"/>
            <a:ext cx="8311415" cy="646331"/>
          </a:xfrm>
          <a:prstGeom prst="rect">
            <a:avLst/>
          </a:prstGeom>
          <a:noFill/>
        </p:spPr>
        <p:txBody>
          <a:bodyPr wrap="square" rtlCol="0">
            <a:spAutoFit/>
          </a:bodyPr>
          <a:lstStyle/>
          <a:p>
            <a:r>
              <a:rPr lang="en-US" dirty="0">
                <a:solidFill>
                  <a:schemeClr val="bg1"/>
                </a:solidFill>
              </a:rPr>
              <a:t>The SUVI/EUVS 284 ratio using the correction previously described still demonstrates a lot of variability. </a:t>
            </a:r>
          </a:p>
        </p:txBody>
      </p:sp>
    </p:spTree>
    <p:extLst>
      <p:ext uri="{BB962C8B-B14F-4D97-AF65-F5344CB8AC3E}">
        <p14:creationId xmlns:p14="http://schemas.microsoft.com/office/powerpoint/2010/main" val="3022000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914" y="1398929"/>
            <a:ext cx="5852172" cy="4389129"/>
          </a:xfrm>
        </p:spPr>
      </p:pic>
      <p:sp>
        <p:nvSpPr>
          <p:cNvPr id="5" name="Slide Number Placeholder 4"/>
          <p:cNvSpPr>
            <a:spLocks noGrp="1"/>
          </p:cNvSpPr>
          <p:nvPr>
            <p:ph type="sldNum" sz="quarter" idx="12"/>
          </p:nvPr>
        </p:nvSpPr>
        <p:spPr/>
        <p:txBody>
          <a:bodyPr/>
          <a:lstStyle/>
          <a:p>
            <a:fld id="{615ADB79-25D6-47C0-AB51-22A13A0BBB50}" type="slidenum">
              <a:rPr lang="en-US" altLang="en-US" smtClean="0"/>
              <a:pPr/>
              <a:t>47</a:t>
            </a:fld>
            <a:endParaRPr lang="en-US" altLang="en-US"/>
          </a:p>
        </p:txBody>
      </p:sp>
      <p:sp>
        <p:nvSpPr>
          <p:cNvPr id="6" name="Title 1"/>
          <p:cNvSpPr>
            <a:spLocks noGrp="1"/>
          </p:cNvSpPr>
          <p:nvPr>
            <p:ph type="title"/>
          </p:nvPr>
        </p:nvSpPr>
        <p:spPr/>
        <p:txBody>
          <a:bodyPr/>
          <a:lstStyle/>
          <a:p>
            <a:r>
              <a:rPr lang="en-US" sz="3200" dirty="0">
                <a:latin typeface="+mj-lt"/>
              </a:rPr>
              <a:t>Preliminary PLPT-SUVI-006:</a:t>
            </a:r>
            <a:br>
              <a:rPr lang="en-US" sz="3200" dirty="0">
                <a:latin typeface="+mj-lt"/>
              </a:rPr>
            </a:br>
            <a:r>
              <a:rPr lang="en-US" sz="3200" dirty="0">
                <a:latin typeface="+mj-lt"/>
              </a:rPr>
              <a:t> SUVI-EXIS </a:t>
            </a:r>
            <a:r>
              <a:rPr lang="en-US" sz="3200" dirty="0" err="1">
                <a:latin typeface="+mj-lt"/>
              </a:rPr>
              <a:t>Intercalibration</a:t>
            </a:r>
            <a:endParaRPr lang="en-US" sz="3200" dirty="0">
              <a:latin typeface="+mj-lt"/>
            </a:endParaRPr>
          </a:p>
        </p:txBody>
      </p:sp>
      <p:sp>
        <p:nvSpPr>
          <p:cNvPr id="7" name="TextBox 6"/>
          <p:cNvSpPr txBox="1"/>
          <p:nvPr/>
        </p:nvSpPr>
        <p:spPr>
          <a:xfrm>
            <a:off x="416292" y="5892581"/>
            <a:ext cx="8311415" cy="646331"/>
          </a:xfrm>
          <a:prstGeom prst="rect">
            <a:avLst/>
          </a:prstGeom>
          <a:noFill/>
        </p:spPr>
        <p:txBody>
          <a:bodyPr wrap="square" rtlCol="0">
            <a:spAutoFit/>
          </a:bodyPr>
          <a:lstStyle/>
          <a:p>
            <a:r>
              <a:rPr lang="en-US" dirty="0">
                <a:solidFill>
                  <a:schemeClr val="bg1"/>
                </a:solidFill>
              </a:rPr>
              <a:t>This result uses SUVI 284 corrected in a similar manner, but using the SUVI 304 measurements. Further investigation is warranted.</a:t>
            </a:r>
          </a:p>
        </p:txBody>
      </p:sp>
    </p:spTree>
    <p:extLst>
      <p:ext uri="{BB962C8B-B14F-4D97-AF65-F5344CB8AC3E}">
        <p14:creationId xmlns:p14="http://schemas.microsoft.com/office/powerpoint/2010/main" val="1029491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48</a:t>
            </a:fld>
            <a:endParaRPr lang="en-US" altLang="en-US"/>
          </a:p>
        </p:txBody>
      </p:sp>
      <p:sp>
        <p:nvSpPr>
          <p:cNvPr id="6" name="Title 1"/>
          <p:cNvSpPr txBox="1">
            <a:spLocks/>
          </p:cNvSpPr>
          <p:nvPr/>
        </p:nvSpPr>
        <p:spPr>
          <a:xfrm>
            <a:off x="1543050" y="201168"/>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3200" dirty="0">
                <a:solidFill>
                  <a:schemeClr val="bg1"/>
                </a:solidFill>
                <a:latin typeface="+mj-lt"/>
              </a:rPr>
              <a:t>SUVI Performance Baseline Status</a:t>
            </a:r>
          </a:p>
          <a:p>
            <a:pPr algn="ctr"/>
            <a:r>
              <a:rPr lang="en-US" sz="2000" i="1" dirty="0">
                <a:solidFill>
                  <a:schemeClr val="bg1"/>
                </a:solidFill>
                <a:latin typeface="+mj-lt"/>
              </a:rPr>
              <a:t>Assessment at Provisional</a:t>
            </a:r>
          </a:p>
        </p:txBody>
      </p:sp>
      <p:graphicFrame>
        <p:nvGraphicFramePr>
          <p:cNvPr id="7" name="Content Placeholder 3"/>
          <p:cNvGraphicFramePr>
            <a:graphicFrameLocks/>
          </p:cNvGraphicFramePr>
          <p:nvPr>
            <p:extLst>
              <p:ext uri="{D42A27DB-BD31-4B8C-83A1-F6EECF244321}">
                <p14:modId xmlns:p14="http://schemas.microsoft.com/office/powerpoint/2010/main" val="3744843658"/>
              </p:ext>
            </p:extLst>
          </p:nvPr>
        </p:nvGraphicFramePr>
        <p:xfrm>
          <a:off x="567891" y="1499936"/>
          <a:ext cx="8026666" cy="1691640"/>
        </p:xfrm>
        <a:graphic>
          <a:graphicData uri="http://schemas.openxmlformats.org/drawingml/2006/table">
            <a:tbl>
              <a:tblPr firstRow="1" bandRow="1">
                <a:tableStyleId>{5940675A-B579-460E-94D1-54222C63F5DA}</a:tableStyleId>
              </a:tblPr>
              <a:tblGrid>
                <a:gridCol w="944392">
                  <a:extLst>
                    <a:ext uri="{9D8B030D-6E8A-4147-A177-3AD203B41FA5}">
                      <a16:colId xmlns="" xmlns:a16="http://schemas.microsoft.com/office/drawing/2014/main" val="20000"/>
                    </a:ext>
                  </a:extLst>
                </a:gridCol>
                <a:gridCol w="3261975">
                  <a:extLst>
                    <a:ext uri="{9D8B030D-6E8A-4147-A177-3AD203B41FA5}">
                      <a16:colId xmlns="" xmlns:a16="http://schemas.microsoft.com/office/drawing/2014/main" val="20001"/>
                    </a:ext>
                  </a:extLst>
                </a:gridCol>
                <a:gridCol w="1495627">
                  <a:extLst>
                    <a:ext uri="{9D8B030D-6E8A-4147-A177-3AD203B41FA5}">
                      <a16:colId xmlns="" xmlns:a16="http://schemas.microsoft.com/office/drawing/2014/main" val="20002"/>
                    </a:ext>
                  </a:extLst>
                </a:gridCol>
                <a:gridCol w="2324672">
                  <a:extLst>
                    <a:ext uri="{9D8B030D-6E8A-4147-A177-3AD203B41FA5}">
                      <a16:colId xmlns="" xmlns:a16="http://schemas.microsoft.com/office/drawing/2014/main" val="20003"/>
                    </a:ext>
                  </a:extLst>
                </a:gridCol>
              </a:tblGrid>
              <a:tr h="370840">
                <a:tc>
                  <a:txBody>
                    <a:bodyPr/>
                    <a:lstStyle/>
                    <a:p>
                      <a:pPr algn="ctr"/>
                      <a:r>
                        <a:rPr lang="en-US" sz="1600" b="1" dirty="0">
                          <a:solidFill>
                            <a:schemeClr val="tx1"/>
                          </a:solidFill>
                          <a:latin typeface="+mn-lt"/>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b="1" dirty="0">
                          <a:solidFill>
                            <a:schemeClr val="tx1"/>
                          </a:solidFill>
                          <a:latin typeface="+mn-lt"/>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dirty="0">
                          <a:solidFill>
                            <a:schemeClr val="tx1"/>
                          </a:solidFill>
                          <a:latin typeface="+mn-lt"/>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 xmlns:a16="http://schemas.microsoft.com/office/drawing/2014/main" val="10000"/>
                  </a:ext>
                </a:extLst>
              </a:tr>
              <a:tr h="370840">
                <a:tc>
                  <a:txBody>
                    <a:bodyPr/>
                    <a:lstStyle/>
                    <a:p>
                      <a:pPr algn="ctr"/>
                      <a:r>
                        <a:rPr lang="en-US" sz="1600" dirty="0">
                          <a:latin typeface="+mn-lt"/>
                        </a:rPr>
                        <a:t>2045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n-lt"/>
                        </a:rPr>
                        <a:t>Pointing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smtClean="0">
                          <a:latin typeface="+mn-lt"/>
                        </a:rPr>
                        <a:t>PLPT-SUV-003</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solidFill>
                            <a:srgbClr val="00B14F"/>
                          </a:solidFill>
                          <a:latin typeface="+mn-lt"/>
                        </a:rPr>
                        <a:t>Validated</a:t>
                      </a:r>
                      <a:endParaRPr lang="en-US" sz="1600" dirty="0">
                        <a:solidFill>
                          <a:srgbClr val="00B14F"/>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370840">
                <a:tc>
                  <a:txBody>
                    <a:bodyPr/>
                    <a:lstStyle/>
                    <a:p>
                      <a:pPr algn="ctr"/>
                      <a:r>
                        <a:rPr lang="en-US" sz="1600" dirty="0">
                          <a:latin typeface="+mn-lt"/>
                        </a:rPr>
                        <a:t>2046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a:solidFill>
                            <a:schemeClr val="tx1"/>
                          </a:solidFill>
                          <a:latin typeface="+mn-lt"/>
                        </a:rPr>
                        <a:t>Product Pointing</a:t>
                      </a:r>
                      <a:r>
                        <a:rPr lang="en-US" sz="1600" baseline="0" dirty="0">
                          <a:solidFill>
                            <a:schemeClr val="tx1"/>
                          </a:solidFill>
                          <a:latin typeface="+mn-lt"/>
                        </a:rPr>
                        <a:t> Knowledge</a:t>
                      </a:r>
                      <a:endParaRPr lang="en-US" sz="16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smtClean="0">
                          <a:latin typeface="+mn-lt"/>
                        </a:rPr>
                        <a:t>PLPT-SUV-003</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solidFill>
                            <a:srgbClr val="00B14F"/>
                          </a:solidFill>
                          <a:latin typeface="+mn-lt"/>
                        </a:rPr>
                        <a:t>Validated</a:t>
                      </a:r>
                      <a:endParaRPr lang="en-US" sz="1600" dirty="0">
                        <a:solidFill>
                          <a:srgbClr val="00B14F"/>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370840">
                <a:tc>
                  <a:txBody>
                    <a:bodyPr/>
                    <a:lstStyle/>
                    <a:p>
                      <a:pPr algn="ctr"/>
                      <a:r>
                        <a:rPr lang="en-US" sz="1600" dirty="0">
                          <a:latin typeface="+mn-lt"/>
                        </a:rPr>
                        <a:t>2052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a:solidFill>
                            <a:schemeClr val="tx1"/>
                          </a:solidFill>
                          <a:latin typeface="+mn-lt"/>
                        </a:rPr>
                        <a:t>Long-term Stability (Product Measurement Precision in Radiance)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600" dirty="0" smtClean="0">
                          <a:latin typeface="+mn-lt"/>
                        </a:rPr>
                        <a:t>PLPT-SUV-003,</a:t>
                      </a:r>
                      <a:r>
                        <a:rPr lang="en-US" sz="1600" baseline="0" dirty="0">
                          <a:latin typeface="+mn-lt"/>
                        </a:rPr>
                        <a:t> </a:t>
                      </a:r>
                      <a:r>
                        <a:rPr lang="en-US" sz="1600" baseline="0" dirty="0" smtClean="0">
                          <a:latin typeface="+mn-lt"/>
                        </a:rPr>
                        <a:t>PLPT-SUV-</a:t>
                      </a:r>
                      <a:r>
                        <a:rPr lang="en-US" sz="1600" dirty="0" smtClean="0">
                          <a:latin typeface="+mn-lt"/>
                        </a:rPr>
                        <a:t>006</a:t>
                      </a:r>
                      <a:endParaRPr 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solidFill>
                            <a:srgbClr val="B5891B"/>
                          </a:solidFill>
                          <a:latin typeface="+mn-lt"/>
                        </a:rPr>
                        <a:t>Preliminary results.</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solidFill>
                            <a:srgbClr val="B5891B"/>
                          </a:solidFill>
                          <a:latin typeface="+mn-lt"/>
                        </a:rPr>
                        <a:t>Ongoing</a:t>
                      </a:r>
                      <a:r>
                        <a:rPr lang="en-US" sz="1600" baseline="0" dirty="0" smtClean="0">
                          <a:solidFill>
                            <a:srgbClr val="B5891B"/>
                          </a:solidFill>
                          <a:latin typeface="+mn-lt"/>
                        </a:rPr>
                        <a:t> investigation</a:t>
                      </a:r>
                      <a:endParaRPr lang="en-US" sz="1600" dirty="0">
                        <a:solidFill>
                          <a:srgbClr val="B5891B"/>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bl>
          </a:graphicData>
        </a:graphic>
      </p:graphicFrame>
      <p:sp>
        <p:nvSpPr>
          <p:cNvPr id="8" name="Content Placeholder 2"/>
          <p:cNvSpPr txBox="1">
            <a:spLocks/>
          </p:cNvSpPr>
          <p:nvPr/>
        </p:nvSpPr>
        <p:spPr>
          <a:xfrm>
            <a:off x="493295" y="3591037"/>
            <a:ext cx="8101262" cy="2916641"/>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5425" indent="-225425">
              <a:buFont typeface="Arial" panose="020B0604020202020204" pitchFamily="34" charset="0"/>
              <a:buChar char="•"/>
            </a:pPr>
            <a:r>
              <a:rPr lang="en-US" sz="2000" dirty="0"/>
              <a:t>MRD2045:  Pointing Accuracy</a:t>
            </a:r>
          </a:p>
          <a:p>
            <a:pPr marL="688975" lvl="1" indent="-231775">
              <a:buFont typeface="Arial" panose="020B0604020202020204" pitchFamily="34" charset="0"/>
              <a:buChar char="•"/>
            </a:pPr>
            <a:r>
              <a:rPr lang="en-US" sz="1600" dirty="0"/>
              <a:t>Requirements:   ±3.0 </a:t>
            </a:r>
            <a:r>
              <a:rPr lang="en-US" sz="1600" dirty="0" err="1"/>
              <a:t>arcmin</a:t>
            </a:r>
            <a:r>
              <a:rPr lang="en-US" sz="1600" dirty="0"/>
              <a:t> (3 sigma) (N-S,E-W) of Sun Center; </a:t>
            </a:r>
            <a:br>
              <a:rPr lang="en-US" sz="1600" dirty="0"/>
            </a:br>
            <a:r>
              <a:rPr lang="en-US" sz="1600" dirty="0"/>
              <a:t>Stability during 60 seconds: ±2.0 </a:t>
            </a:r>
            <a:r>
              <a:rPr lang="en-US" sz="1600" dirty="0" err="1"/>
              <a:t>arcsec</a:t>
            </a:r>
            <a:r>
              <a:rPr lang="en-US" sz="1600" dirty="0"/>
              <a:t> (1 sigma), ±6.0 </a:t>
            </a:r>
            <a:r>
              <a:rPr lang="en-US" sz="1600" dirty="0" err="1"/>
              <a:t>arcsec</a:t>
            </a:r>
            <a:r>
              <a:rPr lang="en-US" sz="1600" dirty="0"/>
              <a:t> (3 sigma) (N-S, E-W)</a:t>
            </a:r>
          </a:p>
          <a:p>
            <a:pPr marL="225425" indent="-225425">
              <a:buFont typeface="Arial" panose="020B0604020202020204" pitchFamily="34" charset="0"/>
              <a:buChar char="•"/>
            </a:pPr>
            <a:r>
              <a:rPr lang="en-US" sz="2000" dirty="0"/>
              <a:t>MRD2046:  Product Pointing Knowledge/Mapping Accuracy  </a:t>
            </a:r>
          </a:p>
          <a:p>
            <a:pPr marL="688975" lvl="1" indent="-231775">
              <a:buFont typeface="Arial" panose="020B0604020202020204" pitchFamily="34" charset="0"/>
              <a:buChar char="•"/>
            </a:pPr>
            <a:r>
              <a:rPr lang="en-US" sz="1600" dirty="0"/>
              <a:t>Requirements:  ±2.5 </a:t>
            </a:r>
            <a:r>
              <a:rPr lang="en-US" sz="1600" dirty="0" err="1"/>
              <a:t>arcsec</a:t>
            </a:r>
            <a:endParaRPr lang="en-US" sz="1600" dirty="0"/>
          </a:p>
          <a:p>
            <a:pPr marL="225425" indent="-225425">
              <a:buFont typeface="Arial" panose="020B0604020202020204" pitchFamily="34" charset="0"/>
              <a:buChar char="•"/>
            </a:pPr>
            <a:r>
              <a:rPr lang="en-US" sz="2000" dirty="0"/>
              <a:t>MRD2052:  Long-term Stability (Product Measurement Precision in Radiance)</a:t>
            </a:r>
          </a:p>
          <a:p>
            <a:pPr marL="688975" lvl="1" indent="-231775">
              <a:buFont typeface="Arial" panose="020B0604020202020204" pitchFamily="34" charset="0"/>
              <a:buChar char="•"/>
            </a:pPr>
            <a:r>
              <a:rPr lang="en-US" sz="1600" dirty="0"/>
              <a:t>Requirements: ±30%</a:t>
            </a:r>
          </a:p>
          <a:p>
            <a:pPr marL="688975" lvl="1" indent="-231775">
              <a:buFont typeface="Arial" panose="020B0604020202020204" pitchFamily="34" charset="0"/>
              <a:buChar char="•"/>
            </a:pPr>
            <a:r>
              <a:rPr lang="en-US" sz="1600" u="sng" dirty="0"/>
              <a:t>Absolute accuracy cannot be verified on-orbit</a:t>
            </a:r>
          </a:p>
        </p:txBody>
      </p:sp>
    </p:spTree>
    <p:extLst>
      <p:ext uri="{BB962C8B-B14F-4D97-AF65-F5344CB8AC3E}">
        <p14:creationId xmlns:p14="http://schemas.microsoft.com/office/powerpoint/2010/main" val="3271286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Product Maturity Assessment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49</a:t>
            </a:fld>
            <a:endParaRPr lang="en-US" altLang="en-US"/>
          </a:p>
        </p:txBody>
      </p:sp>
      <p:graphicFrame>
        <p:nvGraphicFramePr>
          <p:cNvPr id="6" name="Shape 202"/>
          <p:cNvGraphicFramePr>
            <a:graphicFrameLocks noGrp="1"/>
          </p:cNvGraphicFramePr>
          <p:nvPr>
            <p:ph idx="1"/>
            <p:extLst>
              <p:ext uri="{D42A27DB-BD31-4B8C-83A1-F6EECF244321}">
                <p14:modId xmlns:p14="http://schemas.microsoft.com/office/powerpoint/2010/main" val="958509306"/>
              </p:ext>
            </p:extLst>
          </p:nvPr>
        </p:nvGraphicFramePr>
        <p:xfrm>
          <a:off x="228600" y="1388261"/>
          <a:ext cx="8686800" cy="4145320"/>
        </p:xfrm>
        <a:graphic>
          <a:graphicData uri="http://schemas.openxmlformats.org/drawingml/2006/table">
            <a:tbl>
              <a:tblPr>
                <a:noFill/>
              </a:tblPr>
              <a:tblGrid>
                <a:gridCol w="4343400">
                  <a:extLst>
                    <a:ext uri="{9D8B030D-6E8A-4147-A177-3AD203B41FA5}">
                      <a16:colId xmlns="" xmlns:a16="http://schemas.microsoft.com/office/drawing/2014/main" val="20000"/>
                    </a:ext>
                  </a:extLst>
                </a:gridCol>
                <a:gridCol w="4343400">
                  <a:extLst>
                    <a:ext uri="{9D8B030D-6E8A-4147-A177-3AD203B41FA5}">
                      <a16:colId xmlns=""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chemeClr val="tx1"/>
                          </a:solidFill>
                          <a:latin typeface="+mn-lt"/>
                        </a:rPr>
                        <a:t>Preparation Activities</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chemeClr val="tx1"/>
                          </a:solidFill>
                          <a:latin typeface="+mn-lt"/>
                        </a:rPr>
                        <a:t>Assessment</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latin typeface="+mn-l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Results have been discussed with SWPC. Release of data by NCEI will enable research community participation.</a:t>
                      </a:r>
                      <a:endParaRPr lang="en" sz="2000" u="none" strike="noStrike" cap="none" dirty="0">
                        <a:solidFill>
                          <a:schemeClr val="tx1"/>
                        </a:solidFill>
                        <a:latin typeface="+mn-l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and</a:t>
                      </a:r>
                      <a:r>
                        <a:rPr lang="en" sz="2000" b="0" i="0" u="none" strike="noStrike" cap="none" baseline="0" dirty="0">
                          <a:solidFill>
                            <a:schemeClr val="tx1"/>
                          </a:solidFill>
                          <a:latin typeface="+mn-lt"/>
                          <a:ea typeface="Arial"/>
                          <a:cs typeface="Arial"/>
                          <a:sym typeface="Arial"/>
                        </a:rPr>
                        <a:t> deficiencies </a:t>
                      </a:r>
                      <a:r>
                        <a:rPr lang="en" sz="2000" b="0" i="0" u="none" strike="noStrike" cap="none" dirty="0">
                          <a:solidFill>
                            <a:schemeClr val="tx1"/>
                          </a:solidFill>
                          <a:latin typeface="+mn-lt"/>
                          <a:ea typeface="Arial"/>
                          <a:cs typeface="Arial"/>
                          <a:sym typeface="Arial"/>
                        </a:rPr>
                        <a:t>are identified and under analysis. Solutions to anomalies are in development and testing.</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a:solidFill>
                            <a:schemeClr val="tx1"/>
                          </a:solidFill>
                          <a:latin typeface="+mn-lt"/>
                          <a:ea typeface="Arial"/>
                          <a:cs typeface="Arial"/>
                          <a:sym typeface="Arial"/>
                        </a:rPr>
                        <a:t>A combination of corrections to the algorithm and LUT updates have resolved all Cal/INR critical ADRs excluding ADR309 (despiking) </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latin typeface="+mn-l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are expected,</a:t>
                      </a:r>
                      <a:r>
                        <a:rPr lang="en" sz="2000" b="0" i="0" u="none" strike="noStrike" cap="none" baseline="0" dirty="0">
                          <a:solidFill>
                            <a:schemeClr val="tx1"/>
                          </a:solidFill>
                          <a:latin typeface="+mn-lt"/>
                          <a:ea typeface="Arial"/>
                          <a:cs typeface="Arial"/>
                          <a:sym typeface="Arial"/>
                        </a:rPr>
                        <a:t> primarily through updated LUTs incorporating results of cross-cal.</a:t>
                      </a:r>
                      <a:endParaRPr lang="en" sz="2000" u="none" strike="noStrike" cap="none" dirty="0">
                        <a:solidFill>
                          <a:schemeClr val="tx1"/>
                        </a:solidFill>
                        <a:latin typeface="+mn-l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355588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1985" b="626"/>
          <a:stretch/>
        </p:blipFill>
        <p:spPr>
          <a:xfrm>
            <a:off x="-1" y="0"/>
            <a:ext cx="9144001" cy="6858000"/>
          </a:xfrm>
          <a:prstGeom prst="rect">
            <a:avLst/>
          </a:prstGeom>
        </p:spPr>
      </p:pic>
      <p:sp>
        <p:nvSpPr>
          <p:cNvPr id="2" name="Slide Number Placeholder 1"/>
          <p:cNvSpPr>
            <a:spLocks noGrp="1"/>
          </p:cNvSpPr>
          <p:nvPr>
            <p:ph type="sldNum" sz="quarter" idx="12"/>
          </p:nvPr>
        </p:nvSpPr>
        <p:spPr/>
        <p:txBody>
          <a:bodyPr/>
          <a:lstStyle/>
          <a:p>
            <a:fld id="{3121078A-E944-47F9-B7BA-CEAF4D470424}" type="slidenum">
              <a:rPr lang="en-US" altLang="en-US" smtClean="0"/>
              <a:pPr/>
              <a:t>5</a:t>
            </a:fld>
            <a:endParaRPr lang="en-US" altLang="en-US"/>
          </a:p>
        </p:txBody>
      </p:sp>
      <p:sp>
        <p:nvSpPr>
          <p:cNvPr id="3" name="Title 2"/>
          <p:cNvSpPr>
            <a:spLocks noGrp="1"/>
          </p:cNvSpPr>
          <p:nvPr>
            <p:ph type="title" idx="4294967295"/>
          </p:nvPr>
        </p:nvSpPr>
        <p:spPr>
          <a:xfrm>
            <a:off x="403986" y="46038"/>
            <a:ext cx="8740014" cy="1143000"/>
          </a:xfrm>
          <a:prstGeom prst="rect">
            <a:avLst/>
          </a:prstGeom>
        </p:spPr>
        <p:txBody>
          <a:bodyPr/>
          <a:lstStyle/>
          <a:p>
            <a:r>
              <a:rPr lang="en-US" dirty="0">
                <a:solidFill>
                  <a:schemeClr val="tx1"/>
                </a:solidFill>
                <a:latin typeface="+mj-lt"/>
                <a:ea typeface="Avenir Medium" charset="0"/>
                <a:cs typeface="Avenir Medium" charset="0"/>
              </a:rPr>
              <a:t>SUVI OVERVIEW</a:t>
            </a:r>
          </a:p>
        </p:txBody>
      </p:sp>
    </p:spTree>
    <p:extLst>
      <p:ext uri="{BB962C8B-B14F-4D97-AF65-F5344CB8AC3E}">
        <p14:creationId xmlns:p14="http://schemas.microsoft.com/office/powerpoint/2010/main" val="30712247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Product Maturity Assessment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50</a:t>
            </a:fld>
            <a:endParaRPr lang="en-US" altLang="en-US"/>
          </a:p>
        </p:txBody>
      </p:sp>
      <p:graphicFrame>
        <p:nvGraphicFramePr>
          <p:cNvPr id="6" name="Shape 202"/>
          <p:cNvGraphicFramePr>
            <a:graphicFrameLocks noGrp="1"/>
          </p:cNvGraphicFramePr>
          <p:nvPr>
            <p:ph idx="1"/>
            <p:extLst>
              <p:ext uri="{D42A27DB-BD31-4B8C-83A1-F6EECF244321}">
                <p14:modId xmlns:p14="http://schemas.microsoft.com/office/powerpoint/2010/main" val="2710037636"/>
              </p:ext>
            </p:extLst>
          </p:nvPr>
        </p:nvGraphicFramePr>
        <p:xfrm>
          <a:off x="235825" y="1234263"/>
          <a:ext cx="8686800" cy="4523950"/>
        </p:xfrm>
        <a:graphic>
          <a:graphicData uri="http://schemas.openxmlformats.org/drawingml/2006/table">
            <a:tbl>
              <a:tblPr>
                <a:noFill/>
              </a:tblPr>
              <a:tblGrid>
                <a:gridCol w="5715000">
                  <a:extLst>
                    <a:ext uri="{9D8B030D-6E8A-4147-A177-3AD203B41FA5}">
                      <a16:colId xmlns="" xmlns:a16="http://schemas.microsoft.com/office/drawing/2014/main" val="20000"/>
                    </a:ext>
                  </a:extLst>
                </a:gridCol>
                <a:gridCol w="2971800">
                  <a:extLst>
                    <a:ext uri="{9D8B030D-6E8A-4147-A177-3AD203B41FA5}">
                      <a16:colId xmlns=""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000" b="1" u="none" strike="noStrike" cap="none" dirty="0">
                          <a:solidFill>
                            <a:schemeClr val="tx1"/>
                          </a:solidFill>
                          <a:latin typeface="+mn-lt"/>
                        </a:rPr>
                        <a:t>End State</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000" b="1" u="none" strike="noStrike" cap="none" dirty="0">
                          <a:solidFill>
                            <a:schemeClr val="tx1"/>
                          </a:solidFill>
                          <a:latin typeface="+mn-lt"/>
                        </a:rPr>
                        <a:t>Assessment</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latin typeface="+mn-lt"/>
                          <a:ea typeface="Arial"/>
                          <a:cs typeface="Arial"/>
                          <a:sym typeface="Arial"/>
                        </a:rPr>
                        <a:t>PLPTs</a:t>
                      </a:r>
                      <a:r>
                        <a:rPr lang="en" sz="1600" b="0" i="0" u="none" strike="noStrike" cap="none" baseline="0" dirty="0">
                          <a:solidFill>
                            <a:schemeClr val="tx1"/>
                          </a:solidFill>
                          <a:latin typeface="+mn-lt"/>
                          <a:ea typeface="Arial"/>
                          <a:cs typeface="Arial"/>
                          <a:sym typeface="Arial"/>
                        </a:rPr>
                        <a:t> discussed here demonstrate the product performance of the GOES-16 SUVI</a:t>
                      </a:r>
                      <a:endParaRPr lang="en" sz="1600" b="0" i="0" u="none" strike="noStrike" cap="none" dirty="0">
                        <a:solidFill>
                          <a:schemeClr val="tx1"/>
                        </a:solidFill>
                        <a:latin typeface="+mn-lt"/>
                        <a:ea typeface="Arial"/>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6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600" u="none" strike="noStrike" cap="none" dirty="0">
                        <a:solidFill>
                          <a:schemeClr val="tx1"/>
                        </a:solidFill>
                        <a:latin typeface="+mn-l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600" u="none" strike="noStrike" cap="none" dirty="0">
                          <a:solidFill>
                            <a:schemeClr val="tx1"/>
                          </a:solidFill>
                          <a:latin typeface="+mn-lt"/>
                        </a:rPr>
                        <a:t>Yes</a:t>
                      </a:r>
                      <a:r>
                        <a:rPr lang="en" sz="1600" u="none" strike="noStrike" cap="none" baseline="0" dirty="0">
                          <a:solidFill>
                            <a:schemeClr val="tx1"/>
                          </a:solidFill>
                          <a:latin typeface="+mn-lt"/>
                        </a:rPr>
                        <a:t>.</a:t>
                      </a:r>
                      <a:endParaRPr lang="en" sz="1600" u="none" strike="noStrike" cap="none" dirty="0">
                        <a:solidFill>
                          <a:schemeClr val="tx1"/>
                        </a:solidFill>
                        <a:latin typeface="+mn-lt"/>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6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600" b="0" i="0" u="none" strike="noStrike" cap="none" dirty="0">
                          <a:solidFill>
                            <a:schemeClr val="tx1"/>
                          </a:solidFill>
                          <a:latin typeface="+mn-lt"/>
                          <a:ea typeface="Arial"/>
                          <a:cs typeface="Arial"/>
                          <a:sym typeface="Arial"/>
                        </a:rPr>
                        <a:t>Key issues affecting usability by SWPC have been fixed.</a:t>
                      </a:r>
                      <a:r>
                        <a:rPr lang="en" sz="1600" b="0" i="0" u="none" strike="noStrike" cap="none" baseline="0" dirty="0">
                          <a:solidFill>
                            <a:schemeClr val="tx1"/>
                          </a:solidFill>
                          <a:latin typeface="+mn-lt"/>
                          <a:ea typeface="Arial"/>
                          <a:cs typeface="Arial"/>
                          <a:sym typeface="Arial"/>
                        </a:rPr>
                        <a:t>  Fixes have been discussed extensively with SWPC and agreed to by them.</a:t>
                      </a:r>
                      <a:endParaRPr lang="en" sz="1600" b="0" i="0" u="none" strike="noStrike" cap="none" dirty="0">
                        <a:solidFill>
                          <a:schemeClr val="tx1"/>
                        </a:solidFill>
                        <a:latin typeface="+mn-lt"/>
                        <a:ea typeface="Arial"/>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latin typeface="+mn-lt"/>
                          <a:ea typeface="Arial"/>
                          <a:cs typeface="Arial"/>
                          <a:sym typeface="Arial"/>
                        </a:rPr>
                        <a:t>Testing has been fully documented.</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600" b="0" i="0" u="none" strike="noStrike" cap="none" dirty="0">
                          <a:solidFill>
                            <a:schemeClr val="tx1"/>
                          </a:solidFill>
                          <a:latin typeface="+mn-lt"/>
                          <a:ea typeface="Arial"/>
                          <a:cs typeface="Arial"/>
                          <a:sym typeface="Arial"/>
                        </a:rPr>
                        <a:t>This presentation</a:t>
                      </a:r>
                      <a:r>
                        <a:rPr lang="en" sz="1600" b="0" i="0" u="none" strike="noStrike" cap="none" baseline="0" dirty="0">
                          <a:solidFill>
                            <a:schemeClr val="tx1"/>
                          </a:solidFill>
                          <a:latin typeface="+mn-lt"/>
                          <a:ea typeface="Arial"/>
                          <a:cs typeface="Arial"/>
                          <a:sym typeface="Arial"/>
                        </a:rPr>
                        <a:t>, additional documentation to follow.</a:t>
                      </a:r>
                      <a:endParaRPr lang="en" sz="1600" b="0" i="0" u="none" strike="noStrike" cap="none" dirty="0">
                        <a:solidFill>
                          <a:schemeClr val="tx1"/>
                        </a:solidFill>
                        <a:latin typeface="+mn-lt"/>
                        <a:ea typeface="Arial"/>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600" b="0" i="0" u="none" strike="noStrike" cap="none" dirty="0">
                          <a:solidFill>
                            <a:schemeClr val="tx1"/>
                          </a:solidFill>
                          <a:latin typeface="+mn-lt"/>
                          <a:ea typeface="Arial"/>
                          <a:cs typeface="Arial"/>
                          <a:sym typeface="Arial"/>
                        </a:rPr>
                        <a:t>Product is ready for operational use and for use in </a:t>
                      </a:r>
                      <a:r>
                        <a:rPr lang="en" sz="1600" b="0" i="0" u="sng" strike="noStrike" cap="none" dirty="0">
                          <a:solidFill>
                            <a:srgbClr val="034ABD"/>
                          </a:solidFill>
                          <a:latin typeface="+mn-lt"/>
                          <a:ea typeface="Arial"/>
                          <a:cs typeface="Arial"/>
                          <a:sym typeface="Arial"/>
                        </a:rPr>
                        <a:t>comprehensive cal/val activities and product optimization</a:t>
                      </a:r>
                      <a:r>
                        <a:rPr lang="en" sz="1600" b="0" i="0" u="none" strike="noStrike" cap="none" dirty="0">
                          <a:solidFill>
                            <a:schemeClr val="tx1"/>
                          </a:solidFill>
                          <a:latin typeface="+mn-lt"/>
                          <a:ea typeface="Arial"/>
                          <a:cs typeface="Arial"/>
                          <a:sym typeface="Arial"/>
                        </a:rPr>
                        <a:t>.</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600" b="0" i="0" u="none" strike="noStrike" cap="none" dirty="0">
                          <a:solidFill>
                            <a:schemeClr val="tx1"/>
                          </a:solidFill>
                          <a:latin typeface="+mn-lt"/>
                          <a:ea typeface="Arial"/>
                          <a:cs typeface="Arial"/>
                          <a:sym typeface="Arial"/>
                        </a:rPr>
                        <a:t>NCEI:</a:t>
                      </a:r>
                      <a:r>
                        <a:rPr lang="en" sz="1600" b="0" i="0" u="none" strike="noStrike" cap="none" baseline="0" dirty="0">
                          <a:solidFill>
                            <a:schemeClr val="tx1"/>
                          </a:solidFill>
                          <a:latin typeface="+mn-lt"/>
                          <a:ea typeface="Arial"/>
                          <a:cs typeface="Arial"/>
                          <a:sym typeface="Arial"/>
                        </a:rPr>
                        <a:t> yes.</a:t>
                      </a:r>
                      <a:endParaRPr lang="en" sz="1600" b="0" i="0" u="none" strike="noStrike" cap="none" dirty="0">
                        <a:solidFill>
                          <a:schemeClr val="tx1"/>
                        </a:solidFill>
                        <a:latin typeface="+mn-lt"/>
                        <a:ea typeface="Arial"/>
                        <a:cs typeface="Arial"/>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396428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SUVI’s Path to Full Maturity</a:t>
            </a:r>
          </a:p>
        </p:txBody>
      </p:sp>
      <p:sp>
        <p:nvSpPr>
          <p:cNvPr id="3" name="Content Placeholder 2"/>
          <p:cNvSpPr>
            <a:spLocks noGrp="1"/>
          </p:cNvSpPr>
          <p:nvPr>
            <p:ph idx="1"/>
          </p:nvPr>
        </p:nvSpPr>
        <p:spPr/>
        <p:txBody>
          <a:bodyPr/>
          <a:lstStyle/>
          <a:p>
            <a:r>
              <a:rPr lang="en-US" sz="3600" dirty="0">
                <a:latin typeface="+mn-lt"/>
              </a:rPr>
              <a:t>Critical ADRs, WRs, and risks to be resolved prior to Full Maturity.</a:t>
            </a:r>
          </a:p>
          <a:p>
            <a:r>
              <a:rPr lang="en-US" sz="3600" dirty="0">
                <a:latin typeface="+mn-lt"/>
              </a:rPr>
              <a:t>PLPTs for Full Maturity</a:t>
            </a:r>
          </a:p>
          <a:p>
            <a:r>
              <a:rPr lang="en-US" sz="3600" dirty="0">
                <a:latin typeface="+mn-lt"/>
              </a:rPr>
              <a:t>Comments on the status of the Performance Baseline</a:t>
            </a:r>
          </a:p>
          <a:p>
            <a:pPr marL="0" indent="0">
              <a:buNone/>
            </a:pPr>
            <a:endParaRPr lang="en-US"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51</a:t>
            </a:fld>
            <a:endParaRPr lang="en-US" altLang="en-US"/>
          </a:p>
        </p:txBody>
      </p:sp>
    </p:spTree>
    <p:extLst>
      <p:ext uri="{BB962C8B-B14F-4D97-AF65-F5344CB8AC3E}">
        <p14:creationId xmlns:p14="http://schemas.microsoft.com/office/powerpoint/2010/main" val="986989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1037024"/>
          </a:xfrm>
        </p:spPr>
        <p:txBody>
          <a:bodyPr/>
          <a:lstStyle/>
          <a:p>
            <a:r>
              <a:rPr lang="en-US" sz="2800" dirty="0">
                <a:latin typeface="+mj-lt"/>
              </a:rPr>
              <a:t>Risks and ADRs affecting Full</a:t>
            </a:r>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497619295"/>
              </p:ext>
            </p:extLst>
          </p:nvPr>
        </p:nvGraphicFramePr>
        <p:xfrm>
          <a:off x="228186" y="959442"/>
          <a:ext cx="8666432" cy="5390052"/>
        </p:xfrm>
        <a:graphic>
          <a:graphicData uri="http://schemas.openxmlformats.org/drawingml/2006/table">
            <a:tbl>
              <a:tblPr firstRow="1" bandRow="1">
                <a:tableStyleId>{5C22544A-7EE6-4342-B048-85BDC9FD1C3A}</a:tableStyleId>
              </a:tblPr>
              <a:tblGrid>
                <a:gridCol w="584508">
                  <a:extLst>
                    <a:ext uri="{9D8B030D-6E8A-4147-A177-3AD203B41FA5}">
                      <a16:colId xmlns="" xmlns:a16="http://schemas.microsoft.com/office/drawing/2014/main" val="20000"/>
                    </a:ext>
                  </a:extLst>
                </a:gridCol>
                <a:gridCol w="791441">
                  <a:extLst>
                    <a:ext uri="{9D8B030D-6E8A-4147-A177-3AD203B41FA5}">
                      <a16:colId xmlns="" xmlns:a16="http://schemas.microsoft.com/office/drawing/2014/main" val="3264690742"/>
                    </a:ext>
                  </a:extLst>
                </a:gridCol>
                <a:gridCol w="1135269">
                  <a:extLst>
                    <a:ext uri="{9D8B030D-6E8A-4147-A177-3AD203B41FA5}">
                      <a16:colId xmlns="" xmlns:a16="http://schemas.microsoft.com/office/drawing/2014/main" val="20001"/>
                    </a:ext>
                  </a:extLst>
                </a:gridCol>
                <a:gridCol w="3109147">
                  <a:extLst>
                    <a:ext uri="{9D8B030D-6E8A-4147-A177-3AD203B41FA5}">
                      <a16:colId xmlns="" xmlns:a16="http://schemas.microsoft.com/office/drawing/2014/main" val="2103362913"/>
                    </a:ext>
                  </a:extLst>
                </a:gridCol>
                <a:gridCol w="3046067">
                  <a:extLst>
                    <a:ext uri="{9D8B030D-6E8A-4147-A177-3AD203B41FA5}">
                      <a16:colId xmlns="" xmlns:a16="http://schemas.microsoft.com/office/drawing/2014/main" val="20004"/>
                    </a:ext>
                  </a:extLst>
                </a:gridCol>
              </a:tblGrid>
              <a:tr h="328000">
                <a:tc>
                  <a:txBody>
                    <a:bodyPr/>
                    <a:lstStyle/>
                    <a:p>
                      <a:pPr algn="ctr"/>
                      <a:r>
                        <a:rPr lang="en-US" sz="1600" b="0" i="0" dirty="0">
                          <a:latin typeface="+mn-lt"/>
                          <a:ea typeface="Avenir Light" charset="0"/>
                          <a:cs typeface="Avenir Light" charset="0"/>
                        </a:rPr>
                        <a:t>ADR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WR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Delivery</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Description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Disposition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10000"/>
                  </a:ext>
                </a:extLst>
              </a:tr>
              <a:tr h="189695">
                <a:tc>
                  <a:txBody>
                    <a:bodyPr/>
                    <a:lstStyle/>
                    <a:p>
                      <a:pPr algn="r"/>
                      <a:endParaRPr lang="en-US" sz="13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300" b="1" dirty="0">
                          <a:solidFill>
                            <a:schemeClr val="tx1"/>
                          </a:solidFill>
                          <a:latin typeface="+mn-lt"/>
                          <a:ea typeface="Avenir Book" charset="0"/>
                          <a:cs typeface="Avenir Book" charset="0"/>
                        </a:rPr>
                        <a:t>Calibration &amp; Image Processing Issues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904540229"/>
                  </a:ext>
                </a:extLst>
              </a:tr>
              <a:tr h="477091">
                <a:tc>
                  <a:txBody>
                    <a:bodyPr/>
                    <a:lstStyle/>
                    <a:p>
                      <a:pPr algn="r"/>
                      <a:r>
                        <a:rPr lang="en-US" sz="1200" dirty="0">
                          <a:solidFill>
                            <a:schemeClr val="tx1"/>
                          </a:solidFill>
                          <a:latin typeface="+mn-lt"/>
                          <a:ea typeface="Avenir Book" charset="0"/>
                          <a:cs typeface="Avenir Book" charset="0"/>
                        </a:rPr>
                        <a:t>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5696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Persistent negative pixel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Should be resolved by LUT update and ADR 665.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68562660"/>
                  </a:ext>
                </a:extLst>
              </a:tr>
              <a:tr h="477091">
                <a:tc>
                  <a:txBody>
                    <a:bodyPr/>
                    <a:lstStyle/>
                    <a:p>
                      <a:pPr algn="r"/>
                      <a:r>
                        <a:rPr lang="en-US" sz="1200" dirty="0">
                          <a:solidFill>
                            <a:schemeClr val="tx1"/>
                          </a:solidFill>
                          <a:latin typeface="+mn-lt"/>
                          <a:ea typeface="Avenir Book" charset="0"/>
                          <a:cs typeface="Avenir Book" charset="0"/>
                        </a:rPr>
                        <a:t>309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4353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Images require </a:t>
                      </a:r>
                      <a:r>
                        <a:rPr lang="en-US" sz="1200" dirty="0" err="1">
                          <a:solidFill>
                            <a:schemeClr val="tx1"/>
                          </a:solidFill>
                          <a:latin typeface="+mn-lt"/>
                          <a:ea typeface="Avenir Book" charset="0"/>
                          <a:cs typeface="Avenir Book" charset="0"/>
                        </a:rPr>
                        <a:t>despiking</a:t>
                      </a:r>
                      <a:r>
                        <a:rPr lang="en-US" sz="1200" dirty="0">
                          <a:solidFill>
                            <a:schemeClr val="tx1"/>
                          </a:solidFill>
                          <a:latin typeface="+mn-lt"/>
                          <a:ea typeface="Avenir Book" charset="0"/>
                          <a:cs typeface="Avenir Book" charset="0"/>
                        </a:rPr>
                        <a:t> for radiometric accuracy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Under discussion.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056583957"/>
                  </a:ext>
                </a:extLst>
              </a:tr>
              <a:tr h="477091">
                <a:tc>
                  <a:txBody>
                    <a:bodyPr/>
                    <a:lstStyle/>
                    <a:p>
                      <a:pPr algn="r"/>
                      <a:r>
                        <a:rPr lang="en-US" sz="1200" strike="sngStrike" baseline="0" dirty="0">
                          <a:solidFill>
                            <a:schemeClr val="tx1"/>
                          </a:solidFill>
                          <a:latin typeface="+mn-lt"/>
                          <a:ea typeface="Avenir Book" charset="0"/>
                          <a:cs typeface="Avenir Book" charset="0"/>
                        </a:rPr>
                        <a:t>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strike="sngStrike" baseline="0" dirty="0">
                          <a:solidFill>
                            <a:schemeClr val="tx1"/>
                          </a:solidFill>
                          <a:latin typeface="+mn-lt"/>
                          <a:ea typeface="Avenir Book" charset="0"/>
                          <a:cs typeface="Avenir Book" charset="0"/>
                        </a:rPr>
                        <a:t>4921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sngStrike" baseline="0" dirty="0">
                          <a:solidFill>
                            <a:schemeClr val="tx1"/>
                          </a:solidFill>
                          <a:latin typeface="+mn-lt"/>
                          <a:ea typeface="Avenir Book" charset="0"/>
                          <a:cs typeface="Avenir Book" charset="0"/>
                        </a:rPr>
                        <a:t>DO.07.00.00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sngStrike" baseline="0" dirty="0">
                          <a:solidFill>
                            <a:schemeClr val="tx1"/>
                          </a:solidFill>
                          <a:latin typeface="+mn-lt"/>
                          <a:ea typeface="Avenir Book" charset="0"/>
                          <a:cs typeface="Avenir Book" charset="0"/>
                        </a:rPr>
                        <a:t>Contamination correction should not use short exposures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sngStrike" baseline="0" dirty="0">
                          <a:solidFill>
                            <a:schemeClr val="tx1"/>
                          </a:solidFill>
                          <a:latin typeface="+mn-lt"/>
                          <a:ea typeface="Avenir Book" charset="0"/>
                          <a:cs typeface="Avenir Book" charset="0"/>
                        </a:rPr>
                        <a:t>Obsolete by 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83273">
                <a:tc>
                  <a:txBody>
                    <a:bodyPr/>
                    <a:lstStyle/>
                    <a:p>
                      <a:pPr algn="r"/>
                      <a:r>
                        <a:rPr lang="en-US" sz="1200" dirty="0">
                          <a:solidFill>
                            <a:schemeClr val="tx1"/>
                          </a:solidFill>
                          <a:latin typeface="+mn-lt"/>
                          <a:ea typeface="Avenir Book" charset="0"/>
                          <a:cs typeface="Avenir Book" charset="0"/>
                        </a:rPr>
                        <a:t>417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5519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Unnecessary camera gain interpolation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No major impact on product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83273">
                <a:tc>
                  <a:txBody>
                    <a:bodyPr/>
                    <a:lstStyle/>
                    <a:p>
                      <a:pPr algn="r"/>
                      <a:r>
                        <a:rPr lang="en-US" sz="1200" dirty="0">
                          <a:solidFill>
                            <a:schemeClr val="tx1"/>
                          </a:solidFill>
                          <a:latin typeface="+mn-lt"/>
                          <a:ea typeface="Avenir Book" charset="0"/>
                          <a:cs typeface="Avenir Book" charset="0"/>
                        </a:rPr>
                        <a:t>588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Image scale and offset need to be dynamic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No major impact to product quality, but would improve accuracy &amp; compression.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49760808"/>
                  </a:ext>
                </a:extLst>
              </a:tr>
              <a:tr h="283273">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664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5968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Bad pixel table incorrectly oriented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Minor impact to product quality. Still in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540280899"/>
                  </a:ext>
                </a:extLst>
              </a:tr>
              <a:tr h="283273">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665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Bad pixel table requires update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Still in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57778374"/>
                  </a:ext>
                </a:extLst>
              </a:tr>
              <a:tr h="283273">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666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mn-lt"/>
                          <a:ea typeface="Avenir Book" charset="0"/>
                          <a:cs typeface="Avenir Book" charset="0"/>
                        </a:rPr>
                        <a:t>5969</a:t>
                      </a:r>
                      <a:endParaRPr lang="en-US" sz="12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Unexpected “blank” pixels in L1b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No major impact to product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92265397"/>
                  </a:ext>
                </a:extLst>
              </a:tr>
              <a:tr h="283273">
                <a:tc>
                  <a:txBody>
                    <a:bodyPr/>
                    <a:lstStyle/>
                    <a:p>
                      <a:pPr algn="r"/>
                      <a:endParaRPr lang="en-US" sz="13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300" b="1" dirty="0">
                          <a:solidFill>
                            <a:schemeClr val="tx1"/>
                          </a:solidFill>
                          <a:latin typeface="+mn-lt"/>
                          <a:ea typeface="Avenir Book" charset="0"/>
                          <a:cs typeface="Avenir Book" charset="0"/>
                        </a:rPr>
                        <a:t>Navigation &amp; Metadata Issues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18584315"/>
                  </a:ext>
                </a:extLst>
              </a:tr>
              <a:tr h="283273">
                <a:tc>
                  <a:txBody>
                    <a:bodyPr/>
                    <a:lstStyle/>
                    <a:p>
                      <a:pPr algn="r"/>
                      <a:r>
                        <a:rPr lang="en-US" sz="1200" dirty="0">
                          <a:solidFill>
                            <a:schemeClr val="tx1"/>
                          </a:solidFill>
                          <a:latin typeface="+mn-lt"/>
                          <a:ea typeface="Avenir Book" charset="0"/>
                          <a:cs typeface="Avenir Book" charset="0"/>
                        </a:rPr>
                        <a:t>225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5311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DO.06.03.00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Date fields missing on the first of every month in SUVI FITS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Resolved. Can only be validated after the first new month after release of DO.06.03.00 to OE.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78949105"/>
                  </a:ext>
                </a:extLst>
              </a:tr>
              <a:tr h="283273">
                <a:tc>
                  <a:txBody>
                    <a:bodyPr/>
                    <a:lstStyle/>
                    <a:p>
                      <a:pPr algn="r"/>
                      <a:r>
                        <a:rPr lang="en-US" sz="1200" dirty="0">
                          <a:solidFill>
                            <a:schemeClr val="tx1"/>
                          </a:solidFill>
                          <a:latin typeface="+mn-lt"/>
                          <a:ea typeface="Avenir Book" charset="0"/>
                          <a:cs typeface="Avenir Book" charset="0"/>
                        </a:rPr>
                        <a:t>663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endParaRPr lang="en-US" sz="12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Validate sun-center correction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Sun center calculation could yield incorrect results in the event of a change in instrument or spacecraft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425139410"/>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52</a:t>
            </a:fld>
            <a:endParaRPr lang="en-US" altLang="en-US"/>
          </a:p>
        </p:txBody>
      </p:sp>
      <p:sp>
        <p:nvSpPr>
          <p:cNvPr id="8" name="Slide Number Placeholder 4"/>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5ADB79-25D6-47C0-AB51-22A13A0BBB50}" type="slidenum">
              <a:rPr lang="en-US" altLang="en-US" smtClean="0"/>
              <a:pPr/>
              <a:t>52</a:t>
            </a:fld>
            <a:endParaRPr lang="en-US" altLang="en-US"/>
          </a:p>
        </p:txBody>
      </p:sp>
    </p:spTree>
    <p:extLst>
      <p:ext uri="{BB962C8B-B14F-4D97-AF65-F5344CB8AC3E}">
        <p14:creationId xmlns:p14="http://schemas.microsoft.com/office/powerpoint/2010/main" val="934470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1037024"/>
          </a:xfrm>
        </p:spPr>
        <p:txBody>
          <a:bodyPr/>
          <a:lstStyle/>
          <a:p>
            <a:r>
              <a:rPr lang="en-US" sz="2800" dirty="0">
                <a:latin typeface="+mj-lt"/>
              </a:rPr>
              <a:t>Risks and ADRs affecting Full</a:t>
            </a:r>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3951984565"/>
              </p:ext>
            </p:extLst>
          </p:nvPr>
        </p:nvGraphicFramePr>
        <p:xfrm>
          <a:off x="228186" y="959442"/>
          <a:ext cx="8666432" cy="3710986"/>
        </p:xfrm>
        <a:graphic>
          <a:graphicData uri="http://schemas.openxmlformats.org/drawingml/2006/table">
            <a:tbl>
              <a:tblPr firstRow="1" bandRow="1">
                <a:tableStyleId>{5C22544A-7EE6-4342-B048-85BDC9FD1C3A}</a:tableStyleId>
              </a:tblPr>
              <a:tblGrid>
                <a:gridCol w="584508">
                  <a:extLst>
                    <a:ext uri="{9D8B030D-6E8A-4147-A177-3AD203B41FA5}">
                      <a16:colId xmlns="" xmlns:a16="http://schemas.microsoft.com/office/drawing/2014/main" val="20000"/>
                    </a:ext>
                  </a:extLst>
                </a:gridCol>
                <a:gridCol w="791441">
                  <a:extLst>
                    <a:ext uri="{9D8B030D-6E8A-4147-A177-3AD203B41FA5}">
                      <a16:colId xmlns="" xmlns:a16="http://schemas.microsoft.com/office/drawing/2014/main" val="3264690742"/>
                    </a:ext>
                  </a:extLst>
                </a:gridCol>
                <a:gridCol w="1135269">
                  <a:extLst>
                    <a:ext uri="{9D8B030D-6E8A-4147-A177-3AD203B41FA5}">
                      <a16:colId xmlns="" xmlns:a16="http://schemas.microsoft.com/office/drawing/2014/main" val="20001"/>
                    </a:ext>
                  </a:extLst>
                </a:gridCol>
                <a:gridCol w="3109147">
                  <a:extLst>
                    <a:ext uri="{9D8B030D-6E8A-4147-A177-3AD203B41FA5}">
                      <a16:colId xmlns="" xmlns:a16="http://schemas.microsoft.com/office/drawing/2014/main" val="2103362913"/>
                    </a:ext>
                  </a:extLst>
                </a:gridCol>
                <a:gridCol w="3046067">
                  <a:extLst>
                    <a:ext uri="{9D8B030D-6E8A-4147-A177-3AD203B41FA5}">
                      <a16:colId xmlns="" xmlns:a16="http://schemas.microsoft.com/office/drawing/2014/main" val="20004"/>
                    </a:ext>
                  </a:extLst>
                </a:gridCol>
              </a:tblGrid>
              <a:tr h="328000">
                <a:tc>
                  <a:txBody>
                    <a:bodyPr/>
                    <a:lstStyle/>
                    <a:p>
                      <a:pPr algn="ctr"/>
                      <a:r>
                        <a:rPr lang="en-US" sz="1600" b="0" i="0" dirty="0">
                          <a:latin typeface="+mn-lt"/>
                          <a:ea typeface="Avenir Light" charset="0"/>
                          <a:cs typeface="Avenir Light" charset="0"/>
                        </a:rPr>
                        <a:t>ADR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WR</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Delivery</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Description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gn="ctr"/>
                      <a:r>
                        <a:rPr lang="en-US" sz="1600" b="0" i="0" dirty="0">
                          <a:latin typeface="+mn-lt"/>
                          <a:ea typeface="Avenir Light" charset="0"/>
                          <a:cs typeface="Avenir Light" charset="0"/>
                        </a:rPr>
                        <a:t>Disposition</a:t>
                      </a:r>
                    </a:p>
                  </a:txBody>
                  <a:tcPr>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 xmlns:a16="http://schemas.microsoft.com/office/drawing/2014/main" val="10000"/>
                  </a:ext>
                </a:extLst>
              </a:tr>
              <a:tr h="189695">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13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300" b="1" dirty="0">
                          <a:solidFill>
                            <a:schemeClr val="tx1"/>
                          </a:solidFill>
                          <a:latin typeface="+mn-lt"/>
                          <a:ea typeface="Avenir Book" charset="0"/>
                          <a:cs typeface="Avenir Book" charset="0"/>
                        </a:rPr>
                        <a:t>Usability Issues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300" dirty="0">
                        <a:solidFill>
                          <a:schemeClr val="tx1"/>
                        </a:solidFill>
                        <a:latin typeface="+mn-lt"/>
                        <a:ea typeface="Avenir Book" charset="0"/>
                        <a:cs typeface="Avenir Book"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904540229"/>
                  </a:ext>
                </a:extLst>
              </a:tr>
              <a:tr h="477091">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3012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DO.08.00.00(?)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SUVI FITS Headers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768562660"/>
                  </a:ext>
                </a:extLst>
              </a:tr>
              <a:tr h="477091">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311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4551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DO.08.00.00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Incomplete radiometric metadata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056583957"/>
                  </a:ext>
                </a:extLst>
              </a:tr>
              <a:tr h="477091">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311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4551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DO.08.00.00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FITS metadata does not provide image units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In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283273">
                <a:tc>
                  <a:txBody>
                    <a:bodyPr/>
                    <a:lstStyle/>
                    <a:p>
                      <a:pPr algn="r"/>
                      <a:r>
                        <a:rPr lang="en-US" sz="1200" dirty="0">
                          <a:solidFill>
                            <a:schemeClr val="tx1"/>
                          </a:solidFill>
                          <a:latin typeface="+mn-lt"/>
                          <a:ea typeface="Avenir Book" charset="0"/>
                          <a:cs typeface="Avenir Book" charset="0"/>
                        </a:rPr>
                        <a:t>313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4379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CDRL 079/080 effective area discrepancy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Affects metadata and documentation, but not image </a:t>
                      </a:r>
                      <a:r>
                        <a:rPr lang="en-US" sz="1200" dirty="0" err="1">
                          <a:solidFill>
                            <a:schemeClr val="tx1"/>
                          </a:solidFill>
                          <a:latin typeface="+mn-lt"/>
                          <a:ea typeface="Avenir Book" charset="0"/>
                          <a:cs typeface="Avenir Book" charset="0"/>
                        </a:rPr>
                        <a:t>radiometrics</a:t>
                      </a:r>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283273">
                <a:tc>
                  <a:txBody>
                    <a:bodyPr/>
                    <a:lstStyle/>
                    <a:p>
                      <a:pPr algn="r"/>
                      <a:r>
                        <a:rPr lang="en-US" sz="1200" dirty="0">
                          <a:solidFill>
                            <a:schemeClr val="tx1"/>
                          </a:solidFill>
                          <a:latin typeface="+mn-lt"/>
                          <a:ea typeface="Avenir Book" charset="0"/>
                          <a:cs typeface="Avenir Book" charset="0"/>
                        </a:rPr>
                        <a:t>523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a:solidFill>
                            <a:schemeClr val="tx1"/>
                          </a:solidFill>
                          <a:latin typeface="+mn-lt"/>
                          <a:ea typeface="Avenir Book" charset="0"/>
                          <a:cs typeface="Avenir Book" charset="0"/>
                        </a:rPr>
                        <a:t>5512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MM.07.00.00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Eliminate </a:t>
                      </a:r>
                      <a:r>
                        <a:rPr lang="en-US" sz="1200" dirty="0" err="1">
                          <a:solidFill>
                            <a:schemeClr val="tx1"/>
                          </a:solidFill>
                          <a:latin typeface="+mn-lt"/>
                          <a:ea typeface="Avenir Book" charset="0"/>
                          <a:cs typeface="Avenir Book" charset="0"/>
                        </a:rPr>
                        <a:t>SpWx</a:t>
                      </a:r>
                      <a:r>
                        <a:rPr lang="en-US" sz="1200" dirty="0">
                          <a:solidFill>
                            <a:schemeClr val="tx1"/>
                          </a:solidFill>
                          <a:latin typeface="+mn-lt"/>
                          <a:ea typeface="Avenir Book" charset="0"/>
                          <a:cs typeface="Avenir Book" charset="0"/>
                        </a:rPr>
                        <a:t> dependency on APID 384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No major impact to product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49760808"/>
                  </a:ext>
                </a:extLst>
              </a:tr>
              <a:tr h="283273">
                <a:tc>
                  <a:txBody>
                    <a:bodyPr/>
                    <a:lstStyle/>
                    <a:p>
                      <a:pPr algn="r"/>
                      <a:r>
                        <a:rPr lang="en-US" sz="1200" dirty="0">
                          <a:solidFill>
                            <a:schemeClr val="tx1"/>
                          </a:solidFill>
                          <a:latin typeface="+mn-lt"/>
                          <a:ea typeface="Avenir Book" charset="0"/>
                          <a:cs typeface="Avenir Book" charset="0"/>
                        </a:rPr>
                        <a:t>572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dirty="0" smtClean="0">
                          <a:solidFill>
                            <a:schemeClr val="tx1"/>
                          </a:solidFill>
                          <a:latin typeface="+mn-lt"/>
                          <a:ea typeface="Avenir Book" charset="0"/>
                          <a:cs typeface="Avenir Book" charset="0"/>
                        </a:rPr>
                        <a:t>6605</a:t>
                      </a:r>
                      <a:endParaRPr lang="en-US" sz="1200" dirty="0">
                        <a:solidFill>
                          <a:schemeClr val="tx1"/>
                        </a:solidFill>
                        <a:latin typeface="+mn-lt"/>
                        <a:ea typeface="Avenir Book" charset="0"/>
                        <a:cs typeface="Avenir Book"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Remove LUT/OMAS interdependency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latin typeface="+mn-lt"/>
                          <a:ea typeface="Avenir Book" charset="0"/>
                          <a:cs typeface="Avenir Book" charset="0"/>
                        </a:rPr>
                        <a:t>Required for calibration maintenance simplicity. No impact on product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540280899"/>
                  </a:ext>
                </a:extLst>
              </a:tr>
              <a:tr h="283273">
                <a:tc>
                  <a:txBody>
                    <a:bodyPr/>
                    <a:lstStyle/>
                    <a:p>
                      <a:pPr algn="r"/>
                      <a:r>
                        <a:rPr lang="en-US" sz="1200" strike="noStrike" baseline="0" dirty="0">
                          <a:solidFill>
                            <a:schemeClr val="tx1"/>
                          </a:solidFill>
                          <a:latin typeface="+mn-lt"/>
                          <a:ea typeface="Avenir Book" charset="0"/>
                          <a:cs typeface="Avenir Book" charset="0"/>
                        </a:rPr>
                        <a:t>614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200" strike="noStrike" baseline="0" dirty="0">
                          <a:solidFill>
                            <a:schemeClr val="tx1"/>
                          </a:solidFill>
                          <a:latin typeface="+mn-lt"/>
                          <a:ea typeface="Avenir Book" charset="0"/>
                          <a:cs typeface="Avenir Book" charset="0"/>
                        </a:rPr>
                        <a:t>5924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noStrike" baseline="0" dirty="0">
                          <a:solidFill>
                            <a:schemeClr val="tx1"/>
                          </a:solidFill>
                          <a:latin typeface="+mn-lt"/>
                          <a:ea typeface="Avenir Book" charset="0"/>
                          <a:cs typeface="Avenir Book"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noStrike" baseline="0" dirty="0">
                          <a:solidFill>
                            <a:schemeClr val="tx1"/>
                          </a:solidFill>
                          <a:latin typeface="+mn-lt"/>
                          <a:ea typeface="Avenir Book" charset="0"/>
                          <a:cs typeface="Avenir Book" charset="0"/>
                        </a:rPr>
                        <a:t>Add image serial number to metadata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strike="noStrike" baseline="0" dirty="0">
                          <a:solidFill>
                            <a:schemeClr val="tx1"/>
                          </a:solidFill>
                          <a:latin typeface="+mn-lt"/>
                          <a:ea typeface="Avenir Book" charset="0"/>
                          <a:cs typeface="Avenir Book" charset="0"/>
                        </a:rPr>
                        <a:t>Important for validation efforts, but no major impact to product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257778374"/>
                  </a:ext>
                </a:extLst>
              </a:tr>
            </a:tbl>
          </a:graphicData>
        </a:graphic>
      </p:graphicFrame>
      <p:sp>
        <p:nvSpPr>
          <p:cNvPr id="5" name="Slide Number Placeholder 4"/>
          <p:cNvSpPr>
            <a:spLocks noGrp="1"/>
          </p:cNvSpPr>
          <p:nvPr>
            <p:ph type="sldNum" sz="quarter" idx="12"/>
          </p:nvPr>
        </p:nvSpPr>
        <p:spPr/>
        <p:txBody>
          <a:bodyPr/>
          <a:lstStyle/>
          <a:p>
            <a:fld id="{615ADB79-25D6-47C0-AB51-22A13A0BBB50}" type="slidenum">
              <a:rPr lang="en-US" altLang="en-US" smtClean="0"/>
              <a:pPr/>
              <a:t>53</a:t>
            </a:fld>
            <a:endParaRPr lang="en-US" altLang="en-US"/>
          </a:p>
        </p:txBody>
      </p:sp>
      <p:sp>
        <p:nvSpPr>
          <p:cNvPr id="8" name="Slide Number Placeholder 4"/>
          <p:cNvSpPr txBox="1">
            <a:spLocks/>
          </p:cNvSpPr>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5ADB79-25D6-47C0-AB51-22A13A0BBB50}" type="slidenum">
              <a:rPr lang="en-US" altLang="en-US" smtClean="0"/>
              <a:pPr/>
              <a:t>53</a:t>
            </a:fld>
            <a:endParaRPr lang="en-US" altLang="en-US"/>
          </a:p>
        </p:txBody>
      </p:sp>
    </p:spTree>
    <p:extLst>
      <p:ext uri="{BB962C8B-B14F-4D97-AF65-F5344CB8AC3E}">
        <p14:creationId xmlns:p14="http://schemas.microsoft.com/office/powerpoint/2010/main" val="543298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Post-Launch Product Tests for Full</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54</a:t>
            </a:fld>
            <a:endParaRPr lang="en-US" altLang="en-US"/>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958036841"/>
              </p:ext>
            </p:extLst>
          </p:nvPr>
        </p:nvGraphicFramePr>
        <p:xfrm>
          <a:off x="608798" y="1270031"/>
          <a:ext cx="7926404" cy="4378864"/>
        </p:xfrm>
        <a:graphic>
          <a:graphicData uri="http://schemas.openxmlformats.org/drawingml/2006/table">
            <a:tbl>
              <a:tblPr firstRow="1" bandRow="1">
                <a:tableStyleId>{5940675A-B579-460E-94D1-54222C63F5DA}</a:tableStyleId>
              </a:tblPr>
              <a:tblGrid>
                <a:gridCol w="2545379">
                  <a:extLst>
                    <a:ext uri="{9D8B030D-6E8A-4147-A177-3AD203B41FA5}">
                      <a16:colId xmlns="" xmlns:a16="http://schemas.microsoft.com/office/drawing/2014/main" val="20000"/>
                    </a:ext>
                  </a:extLst>
                </a:gridCol>
                <a:gridCol w="3808897">
                  <a:extLst>
                    <a:ext uri="{9D8B030D-6E8A-4147-A177-3AD203B41FA5}">
                      <a16:colId xmlns="" xmlns:a16="http://schemas.microsoft.com/office/drawing/2014/main" val="20001"/>
                    </a:ext>
                  </a:extLst>
                </a:gridCol>
                <a:gridCol w="1572128">
                  <a:extLst>
                    <a:ext uri="{9D8B030D-6E8A-4147-A177-3AD203B41FA5}">
                      <a16:colId xmlns="" xmlns:a16="http://schemas.microsoft.com/office/drawing/2014/main" val="20002"/>
                    </a:ext>
                  </a:extLst>
                </a:gridCol>
              </a:tblGrid>
              <a:tr h="547358">
                <a:tc>
                  <a:txBody>
                    <a:bodyPr/>
                    <a:lstStyle/>
                    <a:p>
                      <a:pPr algn="ctr"/>
                      <a:r>
                        <a:rPr lang="en-US" sz="1800" b="0" i="0" dirty="0">
                          <a:solidFill>
                            <a:schemeClr val="tx1"/>
                          </a:solidFill>
                          <a:latin typeface="+mn-lt"/>
                          <a:ea typeface="Avenir Light" charset="0"/>
                          <a:cs typeface="Avenir Light" charset="0"/>
                        </a:rPr>
                        <a:t>Test</a:t>
                      </a:r>
                      <a:r>
                        <a:rPr lang="en-US" sz="1800" b="0" i="0" baseline="0" dirty="0">
                          <a:solidFill>
                            <a:schemeClr val="tx1"/>
                          </a:solidFill>
                          <a:latin typeface="+mn-lt"/>
                          <a:ea typeface="Avenir Light" charset="0"/>
                          <a:cs typeface="Avenir Light" charset="0"/>
                        </a:rPr>
                        <a:t> ID</a:t>
                      </a:r>
                      <a:endParaRPr lang="en-US" sz="1800" b="0" i="0" dirty="0">
                        <a:solidFill>
                          <a:schemeClr val="tx1"/>
                        </a:solidFill>
                        <a:latin typeface="+mn-lt"/>
                        <a:ea typeface="Avenir Light" charset="0"/>
                        <a:cs typeface="Avenir Light" charset="0"/>
                      </a:endParaRPr>
                    </a:p>
                  </a:txBody>
                  <a:tcPr anchor="ctr">
                    <a:solidFill>
                      <a:schemeClr val="bg1">
                        <a:lumMod val="75000"/>
                      </a:schemeClr>
                    </a:solidFill>
                  </a:tcPr>
                </a:tc>
                <a:tc>
                  <a:txBody>
                    <a:bodyPr/>
                    <a:lstStyle/>
                    <a:p>
                      <a:pPr algn="ctr"/>
                      <a:r>
                        <a:rPr lang="en-US" sz="1800" b="0" i="0" dirty="0">
                          <a:solidFill>
                            <a:schemeClr val="tx1"/>
                          </a:solidFill>
                          <a:latin typeface="+mn-lt"/>
                          <a:ea typeface="Avenir Light" charset="0"/>
                          <a:cs typeface="Avenir Light" charset="0"/>
                        </a:rPr>
                        <a:t>Test Title</a:t>
                      </a:r>
                    </a:p>
                  </a:txBody>
                  <a:tcPr anchor="ctr">
                    <a:solidFill>
                      <a:schemeClr val="bg1">
                        <a:lumMod val="75000"/>
                      </a:schemeClr>
                    </a:solidFill>
                  </a:tcPr>
                </a:tc>
                <a:tc>
                  <a:txBody>
                    <a:bodyPr/>
                    <a:lstStyle/>
                    <a:p>
                      <a:pPr algn="ctr"/>
                      <a:r>
                        <a:rPr lang="en-US" sz="1800" b="0" i="0" dirty="0">
                          <a:solidFill>
                            <a:schemeClr val="tx1"/>
                          </a:solidFill>
                          <a:latin typeface="+mn-lt"/>
                          <a:ea typeface="Avenir Light" charset="0"/>
                          <a:cs typeface="Avenir Light" charset="0"/>
                        </a:rPr>
                        <a:t>Operator</a:t>
                      </a:r>
                    </a:p>
                  </a:txBody>
                  <a:tcPr anchor="ctr">
                    <a:solidFill>
                      <a:schemeClr val="bg1">
                        <a:lumMod val="75000"/>
                      </a:schemeClr>
                    </a:solidFill>
                  </a:tcPr>
                </a:tc>
                <a:extLst>
                  <a:ext uri="{0D108BD9-81ED-4DB2-BD59-A6C34878D82A}">
                    <a16:rowId xmlns="" xmlns:a16="http://schemas.microsoft.com/office/drawing/2014/main" val="10000"/>
                  </a:ext>
                </a:extLst>
              </a:tr>
              <a:tr h="547358">
                <a:tc>
                  <a:txBody>
                    <a:bodyPr/>
                    <a:lstStyle/>
                    <a:p>
                      <a:pPr algn="ctr"/>
                      <a:r>
                        <a:rPr lang="en-US" sz="1800" b="0" i="0" dirty="0">
                          <a:effectLst/>
                          <a:latin typeface="+mn-lt"/>
                          <a:ea typeface="Avenir Light" charset="0"/>
                          <a:cs typeface="Avenir Light" charset="0"/>
                        </a:rPr>
                        <a:t>PLPT-SUV-001</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algn="l"/>
                      <a:r>
                        <a:rPr lang="en-US" sz="1800" b="0" i="0" dirty="0">
                          <a:solidFill>
                            <a:schemeClr val="tx1"/>
                          </a:solidFill>
                          <a:latin typeface="+mn-lt"/>
                          <a:ea typeface="Avenir Light" charset="0"/>
                          <a:cs typeface="Avenir Light" charset="0"/>
                        </a:rPr>
                        <a:t>SUVI Trending </a:t>
                      </a:r>
                      <a:r>
                        <a:rPr lang="mr-IN" sz="1800" b="0" i="0" dirty="0">
                          <a:solidFill>
                            <a:schemeClr val="tx1"/>
                          </a:solidFill>
                          <a:latin typeface="+mn-lt"/>
                          <a:ea typeface="Avenir Light" charset="0"/>
                          <a:cs typeface="Avenir Light" charset="0"/>
                        </a:rPr>
                        <a:t>–</a:t>
                      </a:r>
                      <a:r>
                        <a:rPr lang="en-US" sz="1800" b="0" i="0" dirty="0">
                          <a:solidFill>
                            <a:schemeClr val="tx1"/>
                          </a:solidFill>
                          <a:latin typeface="+mn-lt"/>
                          <a:ea typeface="Avenir Light" charset="0"/>
                          <a:cs typeface="Avenir Light" charset="0"/>
                        </a:rPr>
                        <a:t> CCD Temperature</a:t>
                      </a: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 xmlns:a16="http://schemas.microsoft.com/office/drawing/2014/main" val="10001"/>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effectLst/>
                          <a:latin typeface="+mn-lt"/>
                          <a:ea typeface="Avenir Light" charset="0"/>
                          <a:cs typeface="Avenir Light" charset="0"/>
                        </a:rPr>
                        <a:t>PLPT-SUV-002</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SUVI</a:t>
                      </a:r>
                      <a:r>
                        <a:rPr lang="en-US" sz="1800" b="0" i="0" baseline="0" dirty="0">
                          <a:solidFill>
                            <a:schemeClr val="tx1"/>
                          </a:solidFill>
                          <a:latin typeface="+mn-lt"/>
                          <a:ea typeface="Avenir Light" charset="0"/>
                          <a:cs typeface="Avenir Light" charset="0"/>
                        </a:rPr>
                        <a:t> Trending – Detector Performance</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 xmlns:a16="http://schemas.microsoft.com/office/drawing/2014/main" val="10002"/>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effectLst/>
                          <a:latin typeface="+mn-lt"/>
                          <a:ea typeface="Avenir Light" charset="0"/>
                          <a:cs typeface="Avenir Light" charset="0"/>
                        </a:rPr>
                        <a:t>PLPT-SUV-003</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SUVI-AIA </a:t>
                      </a:r>
                      <a:r>
                        <a:rPr lang="en-US" sz="1800" b="0" i="0" dirty="0" err="1">
                          <a:solidFill>
                            <a:schemeClr val="tx1"/>
                          </a:solidFill>
                          <a:latin typeface="+mn-lt"/>
                          <a:ea typeface="Avenir Light" charset="0"/>
                          <a:cs typeface="Avenir Light" charset="0"/>
                        </a:rPr>
                        <a:t>Intercalibration</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algn="ct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 xmlns:a16="http://schemas.microsoft.com/office/drawing/2014/main" val="10003"/>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effectLst/>
                          <a:latin typeface="+mn-lt"/>
                          <a:ea typeface="Avenir Light" charset="0"/>
                          <a:cs typeface="Avenir Light" charset="0"/>
                        </a:rPr>
                        <a:t>PLPT-SUV-004</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SUVI-EVE </a:t>
                      </a:r>
                      <a:r>
                        <a:rPr lang="en-US" sz="1800" b="0" i="0" dirty="0" err="1">
                          <a:solidFill>
                            <a:schemeClr val="tx1"/>
                          </a:solidFill>
                          <a:latin typeface="+mn-lt"/>
                          <a:ea typeface="Avenir Light" charset="0"/>
                          <a:cs typeface="Avenir Light" charset="0"/>
                        </a:rPr>
                        <a:t>Intercalibration</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algn="ct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 xmlns:a16="http://schemas.microsoft.com/office/drawing/2014/main" val="10004"/>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strike="sngStrike" dirty="0">
                          <a:solidFill>
                            <a:srgbClr val="FF0000"/>
                          </a:solidFill>
                          <a:effectLst/>
                          <a:latin typeface="+mn-lt"/>
                          <a:ea typeface="Avenir Light" charset="0"/>
                          <a:cs typeface="Avenir Light" charset="0"/>
                        </a:rPr>
                        <a:t>PLPT-SUV-005</a:t>
                      </a:r>
                      <a:endParaRPr lang="en-US" sz="1800" b="0" i="0" strike="sngStrike" dirty="0">
                        <a:solidFill>
                          <a:srgbClr val="FF0000"/>
                        </a:solidFill>
                        <a:latin typeface="+mn-lt"/>
                        <a:ea typeface="Avenir Light" charset="0"/>
                        <a:cs typeface="Avenir Light" charset="0"/>
                      </a:endParaRPr>
                    </a:p>
                  </a:txBody>
                  <a:tcPr anchor="ctr">
                    <a:solidFill>
                      <a:schemeClr val="bg1"/>
                    </a:solidFill>
                  </a:tcPr>
                </a:tc>
                <a:tc>
                  <a:txBody>
                    <a:bodyPr/>
                    <a:lstStyle/>
                    <a:p>
                      <a:pPr algn="l"/>
                      <a:r>
                        <a:rPr lang="en-US" sz="1800" b="0" i="0" strike="sngStrike" dirty="0">
                          <a:solidFill>
                            <a:srgbClr val="FF0000"/>
                          </a:solidFill>
                          <a:latin typeface="+mn-lt"/>
                          <a:ea typeface="Avenir Light" charset="0"/>
                          <a:cs typeface="Avenir Light" charset="0"/>
                        </a:rPr>
                        <a:t>SUVI-EUVS </a:t>
                      </a:r>
                      <a:r>
                        <a:rPr lang="en-US" sz="1800" b="0" i="0" strike="sngStrike" dirty="0" err="1">
                          <a:solidFill>
                            <a:srgbClr val="FF0000"/>
                          </a:solidFill>
                          <a:latin typeface="+mn-lt"/>
                          <a:ea typeface="Avenir Light" charset="0"/>
                          <a:cs typeface="Avenir Light" charset="0"/>
                        </a:rPr>
                        <a:t>Intercalibration</a:t>
                      </a:r>
                      <a:endParaRPr lang="en-US" sz="1800" b="0" i="0" strike="sngStrike" dirty="0">
                        <a:solidFill>
                          <a:srgbClr val="FF0000"/>
                        </a:solidFill>
                        <a:latin typeface="+mn-lt"/>
                        <a:ea typeface="Avenir Light" charset="0"/>
                        <a:cs typeface="Avenir Light" charset="0"/>
                      </a:endParaRPr>
                    </a:p>
                  </a:txBody>
                  <a:tcPr anchor="ctr">
                    <a:solidFill>
                      <a:schemeClr val="bg1"/>
                    </a:solidFill>
                  </a:tcPr>
                </a:tc>
                <a:tc>
                  <a:txBody>
                    <a:bodyPr/>
                    <a:lstStyle/>
                    <a:p>
                      <a:pPr algn="ctr"/>
                      <a:r>
                        <a:rPr lang="en-US" sz="1800" b="0" i="0" strike="sngStrike" dirty="0">
                          <a:solidFill>
                            <a:srgbClr val="FF0000"/>
                          </a:solidFill>
                          <a:latin typeface="+mn-lt"/>
                          <a:ea typeface="Avenir Light" charset="0"/>
                          <a:cs typeface="Avenir Light" charset="0"/>
                        </a:rPr>
                        <a:t>NCEI</a:t>
                      </a:r>
                    </a:p>
                  </a:txBody>
                  <a:tcPr anchor="ctr">
                    <a:solidFill>
                      <a:schemeClr val="bg1"/>
                    </a:solidFill>
                  </a:tcPr>
                </a:tc>
                <a:extLst>
                  <a:ext uri="{0D108BD9-81ED-4DB2-BD59-A6C34878D82A}">
                    <a16:rowId xmlns="" xmlns:a16="http://schemas.microsoft.com/office/drawing/2014/main" val="10005"/>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dirty="0">
                          <a:effectLst/>
                          <a:latin typeface="+mn-lt"/>
                          <a:ea typeface="Avenir Light" charset="0"/>
                          <a:cs typeface="Avenir Light" charset="0"/>
                        </a:rPr>
                        <a:t>PLPT-SUV-006</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mn-lt"/>
                          <a:ea typeface="Avenir Light" charset="0"/>
                          <a:cs typeface="Avenir Light" charset="0"/>
                        </a:rPr>
                        <a:t>SUVI-EXIS</a:t>
                      </a:r>
                      <a:r>
                        <a:rPr lang="en-US" sz="1800" b="0" i="0" baseline="0" dirty="0">
                          <a:solidFill>
                            <a:schemeClr val="tx1"/>
                          </a:solidFill>
                          <a:latin typeface="+mn-lt"/>
                          <a:ea typeface="Avenir Light" charset="0"/>
                          <a:cs typeface="Avenir Light" charset="0"/>
                        </a:rPr>
                        <a:t> </a:t>
                      </a:r>
                      <a:r>
                        <a:rPr lang="en-US" sz="1800" b="0" i="0" baseline="0" dirty="0" err="1">
                          <a:solidFill>
                            <a:schemeClr val="tx1"/>
                          </a:solidFill>
                          <a:latin typeface="+mn-lt"/>
                          <a:ea typeface="Avenir Light" charset="0"/>
                          <a:cs typeface="Avenir Light" charset="0"/>
                        </a:rPr>
                        <a:t>Intercalibration</a:t>
                      </a:r>
                      <a:endParaRPr lang="en-US" sz="1800" b="0" i="0" dirty="0">
                        <a:solidFill>
                          <a:schemeClr val="tx1"/>
                        </a:solidFill>
                        <a:latin typeface="+mn-lt"/>
                        <a:ea typeface="Avenir Light" charset="0"/>
                        <a:cs typeface="Avenir Light" charset="0"/>
                      </a:endParaRPr>
                    </a:p>
                  </a:txBody>
                  <a:tcPr anchor="ctr">
                    <a:solidFill>
                      <a:schemeClr val="bg1"/>
                    </a:solidFill>
                  </a:tcPr>
                </a:tc>
                <a:tc>
                  <a:txBody>
                    <a:bodyPr/>
                    <a:lstStyle/>
                    <a:p>
                      <a:pPr algn="ctr"/>
                      <a:r>
                        <a:rPr lang="en-US" sz="1800" b="0" i="0" dirty="0">
                          <a:solidFill>
                            <a:schemeClr val="tx1"/>
                          </a:solidFill>
                          <a:latin typeface="+mn-lt"/>
                          <a:ea typeface="Avenir Light" charset="0"/>
                          <a:cs typeface="Avenir Light" charset="0"/>
                        </a:rPr>
                        <a:t>NCEI</a:t>
                      </a:r>
                    </a:p>
                  </a:txBody>
                  <a:tcPr anchor="ctr">
                    <a:solidFill>
                      <a:schemeClr val="bg1"/>
                    </a:solidFill>
                  </a:tcPr>
                </a:tc>
                <a:extLst>
                  <a:ext uri="{0D108BD9-81ED-4DB2-BD59-A6C34878D82A}">
                    <a16:rowId xmlns="" xmlns:a16="http://schemas.microsoft.com/office/drawing/2014/main" val="10006"/>
                  </a:ext>
                </a:extLst>
              </a:tr>
              <a:tr h="54735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sng" dirty="0">
                          <a:solidFill>
                            <a:srgbClr val="0070C0"/>
                          </a:solidFill>
                          <a:latin typeface="+mn-lt"/>
                          <a:ea typeface="Avenir Light" charset="0"/>
                          <a:cs typeface="Avenir Light" charset="0"/>
                        </a:rPr>
                        <a:t>PLPT-SUV-007</a:t>
                      </a:r>
                    </a:p>
                  </a:txBody>
                  <a:tcPr anchor="c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sng" dirty="0">
                          <a:solidFill>
                            <a:srgbClr val="0070C0"/>
                          </a:solidFill>
                          <a:latin typeface="+mn-lt"/>
                          <a:ea typeface="Avenir Light" charset="0"/>
                          <a:cs typeface="Avenir Light" charset="0"/>
                        </a:rPr>
                        <a:t>SUVI-EVE </a:t>
                      </a:r>
                      <a:r>
                        <a:rPr lang="en-US" sz="1800" b="0" i="0" u="sng" dirty="0" err="1">
                          <a:solidFill>
                            <a:srgbClr val="0070C0"/>
                          </a:solidFill>
                          <a:latin typeface="+mn-lt"/>
                          <a:ea typeface="Avenir Light" charset="0"/>
                          <a:cs typeface="Avenir Light" charset="0"/>
                        </a:rPr>
                        <a:t>Underflight</a:t>
                      </a:r>
                      <a:r>
                        <a:rPr lang="en-US" sz="1800" b="0" i="0" u="sng" dirty="0">
                          <a:solidFill>
                            <a:srgbClr val="0070C0"/>
                          </a:solidFill>
                          <a:latin typeface="+mn-lt"/>
                          <a:ea typeface="Avenir Light" charset="0"/>
                          <a:cs typeface="Avenir Light" charset="0"/>
                        </a:rPr>
                        <a:t> </a:t>
                      </a:r>
                      <a:r>
                        <a:rPr lang="en-US" sz="1800" b="0" i="0" u="sng" dirty="0" err="1">
                          <a:solidFill>
                            <a:srgbClr val="0070C0"/>
                          </a:solidFill>
                          <a:latin typeface="+mn-lt"/>
                          <a:ea typeface="Avenir Light" charset="0"/>
                          <a:cs typeface="Avenir Light" charset="0"/>
                        </a:rPr>
                        <a:t>Intercalibration</a:t>
                      </a:r>
                      <a:endParaRPr lang="en-US" sz="1800" b="0" i="0" u="sng" dirty="0">
                        <a:solidFill>
                          <a:srgbClr val="0070C0"/>
                        </a:solidFill>
                        <a:latin typeface="+mn-lt"/>
                        <a:ea typeface="Avenir Light" charset="0"/>
                        <a:cs typeface="Avenir Light" charset="0"/>
                      </a:endParaRPr>
                    </a:p>
                  </a:txBody>
                  <a:tcPr anchor="ctr">
                    <a:solidFill>
                      <a:schemeClr val="bg1"/>
                    </a:solidFill>
                  </a:tcPr>
                </a:tc>
                <a:tc>
                  <a:txBody>
                    <a:bodyPr/>
                    <a:lstStyle/>
                    <a:p>
                      <a:pPr algn="ctr"/>
                      <a:r>
                        <a:rPr lang="en-US" sz="1800" b="0" i="0" u="sng" dirty="0">
                          <a:solidFill>
                            <a:srgbClr val="0070C0"/>
                          </a:solidFill>
                          <a:latin typeface="+mn-lt"/>
                          <a:ea typeface="Avenir Light" charset="0"/>
                          <a:cs typeface="Avenir Light" charset="0"/>
                        </a:rPr>
                        <a:t>NCEI</a:t>
                      </a:r>
                    </a:p>
                  </a:txBody>
                  <a:tcPr anchor="ctr">
                    <a:solidFill>
                      <a:schemeClr val="bg1"/>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20043519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Ongoing PLPTs from Provisional</a:t>
            </a:r>
          </a:p>
        </p:txBody>
      </p:sp>
      <p:sp>
        <p:nvSpPr>
          <p:cNvPr id="3" name="Content Placeholder 2"/>
          <p:cNvSpPr>
            <a:spLocks noGrp="1"/>
          </p:cNvSpPr>
          <p:nvPr>
            <p:ph idx="1"/>
          </p:nvPr>
        </p:nvSpPr>
        <p:spPr/>
        <p:txBody>
          <a:bodyPr/>
          <a:lstStyle/>
          <a:p>
            <a:r>
              <a:rPr lang="en-US" sz="3600" dirty="0">
                <a:latin typeface="+mn-lt"/>
              </a:rPr>
              <a:t>PLPT-SUV-001 (SUVI Trending – CCD Temperatures)</a:t>
            </a:r>
          </a:p>
          <a:p>
            <a:r>
              <a:rPr lang="en-US" sz="3600" dirty="0">
                <a:latin typeface="+mn-lt"/>
              </a:rPr>
              <a:t>PLPT-SUV-002 (SUVI Trending – Detector Performance)</a:t>
            </a:r>
          </a:p>
          <a:p>
            <a:pPr lvl="1"/>
            <a:r>
              <a:rPr lang="en-US" sz="3200" dirty="0">
                <a:latin typeface="+mn-lt"/>
              </a:rPr>
              <a:t>If LTC </a:t>
            </a:r>
            <a:r>
              <a:rPr lang="en-US" sz="3200" dirty="0" err="1">
                <a:latin typeface="+mn-lt"/>
              </a:rPr>
              <a:t>cal</a:t>
            </a:r>
            <a:r>
              <a:rPr lang="en-US" sz="3200" dirty="0">
                <a:latin typeface="+mn-lt"/>
              </a:rPr>
              <a:t> is re-run</a:t>
            </a:r>
          </a:p>
          <a:p>
            <a:r>
              <a:rPr lang="en-US" sz="3600" dirty="0">
                <a:latin typeface="+mn-lt"/>
              </a:rPr>
              <a:t>PLPT-SUV-003 (SUVI-AIA </a:t>
            </a:r>
            <a:r>
              <a:rPr lang="en-US" sz="3600" dirty="0" err="1">
                <a:latin typeface="+mn-lt"/>
              </a:rPr>
              <a:t>Intercalibration</a:t>
            </a:r>
            <a:r>
              <a:rPr lang="en-US" sz="3600" dirty="0">
                <a:latin typeface="+mn-lt"/>
              </a:rPr>
              <a:t>)</a:t>
            </a:r>
          </a:p>
          <a:p>
            <a:r>
              <a:rPr lang="en-US" sz="3600" dirty="0">
                <a:latin typeface="+mn-lt"/>
              </a:rPr>
              <a:t>PLPT-SUV-006 (SUVI-EXIS </a:t>
            </a:r>
            <a:r>
              <a:rPr lang="en-US" sz="3600" dirty="0" err="1">
                <a:latin typeface="+mn-lt"/>
              </a:rPr>
              <a:t>Intercalibration</a:t>
            </a:r>
            <a:r>
              <a:rPr lang="en-US" sz="3600" dirty="0">
                <a:latin typeface="+mn-lt"/>
              </a:rPr>
              <a: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55</a:t>
            </a:fld>
            <a:endParaRPr lang="en-US" altLang="en-US"/>
          </a:p>
        </p:txBody>
      </p:sp>
    </p:spTree>
    <p:extLst>
      <p:ext uri="{BB962C8B-B14F-4D97-AF65-F5344CB8AC3E}">
        <p14:creationId xmlns:p14="http://schemas.microsoft.com/office/powerpoint/2010/main" val="1855129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Cancelled PLPTs:</a:t>
            </a:r>
            <a:br>
              <a:rPr lang="en-US" sz="4000" dirty="0">
                <a:latin typeface="+mj-lt"/>
              </a:rPr>
            </a:br>
            <a:r>
              <a:rPr lang="en-US" sz="4000" dirty="0">
                <a:latin typeface="+mj-lt"/>
              </a:rPr>
              <a:t> PLPT-SUV-005</a:t>
            </a:r>
          </a:p>
        </p:txBody>
      </p:sp>
      <p:sp>
        <p:nvSpPr>
          <p:cNvPr id="3" name="Content Placeholder 2"/>
          <p:cNvSpPr>
            <a:spLocks noGrp="1"/>
          </p:cNvSpPr>
          <p:nvPr>
            <p:ph idx="1"/>
          </p:nvPr>
        </p:nvSpPr>
        <p:spPr/>
        <p:txBody>
          <a:bodyPr/>
          <a:lstStyle/>
          <a:p>
            <a:r>
              <a:rPr lang="en-US" sz="3600" dirty="0">
                <a:latin typeface="+mn-lt"/>
              </a:rPr>
              <a:t>Would have established a trend between SUVI and GOES-NOP EUVS instruments.</a:t>
            </a:r>
          </a:p>
          <a:p>
            <a:r>
              <a:rPr lang="en-US" sz="3600" dirty="0">
                <a:latin typeface="+mn-lt"/>
              </a:rPr>
              <a:t>GOES-NOP EUVS measurements will not persist beyond GOES-17 transition to GOES-West</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56</a:t>
            </a:fld>
            <a:endParaRPr lang="en-US" altLang="en-US"/>
          </a:p>
        </p:txBody>
      </p:sp>
    </p:spTree>
    <p:extLst>
      <p:ext uri="{BB962C8B-B14F-4D97-AF65-F5344CB8AC3E}">
        <p14:creationId xmlns:p14="http://schemas.microsoft.com/office/powerpoint/2010/main" val="2314449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mj-lt"/>
              </a:rPr>
              <a:t>SUVI-EVE </a:t>
            </a:r>
            <a:r>
              <a:rPr lang="en-US" sz="4400" dirty="0" err="1">
                <a:latin typeface="+mj-lt"/>
              </a:rPr>
              <a:t>Intercalibration</a:t>
            </a:r>
            <a:endParaRPr lang="en-US" sz="4400" dirty="0">
              <a:latin typeface="+mj-lt"/>
            </a:endParaRPr>
          </a:p>
        </p:txBody>
      </p:sp>
      <p:sp>
        <p:nvSpPr>
          <p:cNvPr id="3" name="Content Placeholder 2"/>
          <p:cNvSpPr>
            <a:spLocks noGrp="1"/>
          </p:cNvSpPr>
          <p:nvPr>
            <p:ph idx="1"/>
          </p:nvPr>
        </p:nvSpPr>
        <p:spPr/>
        <p:txBody>
          <a:bodyPr>
            <a:normAutofit fontScale="92500"/>
          </a:bodyPr>
          <a:lstStyle/>
          <a:p>
            <a:r>
              <a:rPr lang="en-US" sz="3600" dirty="0">
                <a:latin typeface="+mn-lt"/>
              </a:rPr>
              <a:t>PLPT-SUV-004</a:t>
            </a:r>
          </a:p>
          <a:p>
            <a:r>
              <a:rPr lang="en-US" sz="3600" dirty="0" err="1">
                <a:latin typeface="+mn-lt"/>
              </a:rPr>
              <a:t>Intercalibration</a:t>
            </a:r>
            <a:r>
              <a:rPr lang="en-US" sz="3600" dirty="0">
                <a:latin typeface="+mn-lt"/>
              </a:rPr>
              <a:t> with the EVE-ESP </a:t>
            </a:r>
            <a:r>
              <a:rPr lang="en-US" sz="3600" dirty="0" smtClean="0">
                <a:latin typeface="+mn-lt"/>
              </a:rPr>
              <a:t>(</a:t>
            </a:r>
            <a:r>
              <a:rPr lang="en-US" sz="3600" dirty="0" smtClean="0">
                <a:latin typeface="+mn-lt"/>
              </a:rPr>
              <a:t>Extreme </a:t>
            </a:r>
            <a:r>
              <a:rPr lang="en-US" sz="3600" dirty="0">
                <a:latin typeface="+mn-lt"/>
              </a:rPr>
              <a:t>Ultraviolet </a:t>
            </a:r>
            <a:r>
              <a:rPr lang="en-US" sz="3600" dirty="0" smtClean="0">
                <a:latin typeface="+mn-lt"/>
              </a:rPr>
              <a:t>Spectrophotometer) </a:t>
            </a:r>
            <a:r>
              <a:rPr lang="en-US" sz="3600" dirty="0" smtClean="0">
                <a:latin typeface="+mn-lt"/>
              </a:rPr>
              <a:t>instrument </a:t>
            </a:r>
            <a:r>
              <a:rPr lang="en-US" sz="3600" dirty="0">
                <a:latin typeface="+mn-lt"/>
              </a:rPr>
              <a:t>on-board NASA’s SDO satellite.</a:t>
            </a:r>
          </a:p>
          <a:p>
            <a:r>
              <a:rPr lang="en-US" sz="3600" dirty="0">
                <a:latin typeface="+mn-lt"/>
              </a:rPr>
              <a:t>Trends similar to the SUVI-EUVS will be established</a:t>
            </a:r>
          </a:p>
          <a:p>
            <a:r>
              <a:rPr lang="en-US" sz="3600" dirty="0">
                <a:latin typeface="+mn-lt"/>
              </a:rPr>
              <a:t>There is no perceived obstacle to this activity.</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57</a:t>
            </a:fld>
            <a:endParaRPr lang="en-US" altLang="en-US"/>
          </a:p>
        </p:txBody>
      </p:sp>
    </p:spTree>
    <p:extLst>
      <p:ext uri="{BB962C8B-B14F-4D97-AF65-F5344CB8AC3E}">
        <p14:creationId xmlns:p14="http://schemas.microsoft.com/office/powerpoint/2010/main" val="3620064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mj-lt"/>
              </a:rPr>
              <a:t>SUVI-EVE </a:t>
            </a:r>
            <a:r>
              <a:rPr lang="en-US" sz="4400" dirty="0" err="1">
                <a:latin typeface="+mj-lt"/>
              </a:rPr>
              <a:t>Underflight</a:t>
            </a:r>
            <a:r>
              <a:rPr lang="en-US" sz="4400" dirty="0">
                <a:latin typeface="+mj-lt"/>
              </a:rPr>
              <a:t> Calibration</a:t>
            </a:r>
          </a:p>
        </p:txBody>
      </p:sp>
      <p:sp>
        <p:nvSpPr>
          <p:cNvPr id="3" name="Content Placeholder 2"/>
          <p:cNvSpPr>
            <a:spLocks noGrp="1"/>
          </p:cNvSpPr>
          <p:nvPr>
            <p:ph idx="1"/>
          </p:nvPr>
        </p:nvSpPr>
        <p:spPr>
          <a:xfrm>
            <a:off x="457200" y="1022501"/>
            <a:ext cx="8229600" cy="5628555"/>
          </a:xfrm>
        </p:spPr>
        <p:txBody>
          <a:bodyPr>
            <a:normAutofit fontScale="92500" lnSpcReduction="10000"/>
          </a:bodyPr>
          <a:lstStyle/>
          <a:p>
            <a:r>
              <a:rPr lang="en-US" dirty="0">
                <a:latin typeface="+mn-lt"/>
              </a:rPr>
              <a:t>PLPT-SUV-007 (</a:t>
            </a:r>
            <a:r>
              <a:rPr lang="en-US" dirty="0">
                <a:solidFill>
                  <a:srgbClr val="FF0000"/>
                </a:solidFill>
                <a:latin typeface="+mn-lt"/>
              </a:rPr>
              <a:t>New!</a:t>
            </a:r>
            <a:r>
              <a:rPr lang="en-US" dirty="0">
                <a:latin typeface="+mn-lt"/>
              </a:rPr>
              <a:t>)</a:t>
            </a:r>
          </a:p>
          <a:p>
            <a:r>
              <a:rPr lang="en-US" dirty="0">
                <a:latin typeface="+mn-lt"/>
              </a:rPr>
              <a:t>There is a planned rocket </a:t>
            </a:r>
            <a:r>
              <a:rPr lang="en-US" dirty="0" err="1">
                <a:latin typeface="+mn-lt"/>
              </a:rPr>
              <a:t>underflight</a:t>
            </a:r>
            <a:r>
              <a:rPr lang="en-US" dirty="0">
                <a:latin typeface="+mn-lt"/>
              </a:rPr>
              <a:t> to track and update the calibration of the SDO instrumentation </a:t>
            </a:r>
          </a:p>
          <a:p>
            <a:r>
              <a:rPr lang="en-US" dirty="0">
                <a:latin typeface="+mn-lt"/>
              </a:rPr>
              <a:t>There is a EUV spectrometer that covers the entire SUVI spectral range</a:t>
            </a:r>
          </a:p>
          <a:p>
            <a:r>
              <a:rPr lang="en-US" dirty="0">
                <a:latin typeface="+mn-lt"/>
              </a:rPr>
              <a:t>Currently scheduled for June, 2018</a:t>
            </a:r>
          </a:p>
          <a:p>
            <a:r>
              <a:rPr lang="en-US" dirty="0">
                <a:latin typeface="+mn-lt"/>
              </a:rPr>
              <a:t>Will allow for direct comparisons between instruments.</a:t>
            </a:r>
          </a:p>
          <a:p>
            <a:r>
              <a:rPr lang="en-US" u="sng" dirty="0">
                <a:latin typeface="+mn-lt"/>
              </a:rPr>
              <a:t>Imperative that GOES-16/17 SUVI &amp; EXIS instruments be in normal operations during the rocket </a:t>
            </a:r>
            <a:r>
              <a:rPr lang="en-US" u="sng" dirty="0" err="1">
                <a:latin typeface="+mn-lt"/>
              </a:rPr>
              <a:t>underflight</a:t>
            </a:r>
            <a:endParaRPr lang="en-US" u="sng" dirty="0">
              <a:latin typeface="+mn-lt"/>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58</a:t>
            </a:fld>
            <a:endParaRPr lang="en-US" altLang="en-US"/>
          </a:p>
        </p:txBody>
      </p:sp>
    </p:spTree>
    <p:extLst>
      <p:ext uri="{BB962C8B-B14F-4D97-AF65-F5344CB8AC3E}">
        <p14:creationId xmlns:p14="http://schemas.microsoft.com/office/powerpoint/2010/main" val="1470484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mj-lt"/>
              </a:rPr>
              <a:t>NCEI’s Recommendation</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59</a:t>
            </a:fld>
            <a:endParaRPr lang="en-US" altLang="en-US"/>
          </a:p>
        </p:txBody>
      </p:sp>
      <p:sp>
        <p:nvSpPr>
          <p:cNvPr id="6" name="Content Placeholder 2"/>
          <p:cNvSpPr>
            <a:spLocks noGrp="1"/>
          </p:cNvSpPr>
          <p:nvPr>
            <p:ph idx="1"/>
          </p:nvPr>
        </p:nvSpPr>
        <p:spPr>
          <a:xfrm>
            <a:off x="457200" y="1096963"/>
            <a:ext cx="8229600" cy="5371214"/>
          </a:xfrm>
        </p:spPr>
        <p:txBody>
          <a:bodyPr>
            <a:normAutofit lnSpcReduction="10000"/>
          </a:bodyPr>
          <a:lstStyle/>
          <a:p>
            <a:pPr>
              <a:buFont typeface="Arial" panose="020B0604020202020204" pitchFamily="34" charset="0"/>
              <a:buChar char="•"/>
            </a:pPr>
            <a:r>
              <a:rPr lang="en-US" sz="3600" dirty="0">
                <a:latin typeface="+mn-lt"/>
              </a:rPr>
              <a:t>NCEI believes that the GOES-16 SUVI L1b product has reached the Provisional Maturity as defined by the GOES-R Program</a:t>
            </a:r>
          </a:p>
          <a:p>
            <a:pPr lvl="1">
              <a:buFont typeface="Arial" panose="020B0604020202020204" pitchFamily="34" charset="0"/>
              <a:buChar char="•"/>
            </a:pPr>
            <a:r>
              <a:rPr lang="en-US" sz="3200" dirty="0">
                <a:latin typeface="+mn-lt"/>
              </a:rPr>
              <a:t> </a:t>
            </a:r>
            <a:r>
              <a:rPr lang="en-US" sz="3200" dirty="0">
                <a:solidFill>
                  <a:srgbClr val="FF0000"/>
                </a:solidFill>
                <a:latin typeface="+mn-lt"/>
              </a:rPr>
              <a:t>Caveat</a:t>
            </a:r>
            <a:r>
              <a:rPr lang="en-US" sz="3200" dirty="0">
                <a:latin typeface="+mn-lt"/>
              </a:rPr>
              <a:t>: The ADR225 fix cannot be verified until the 1</a:t>
            </a:r>
            <a:r>
              <a:rPr lang="en-US" sz="3200" baseline="30000" dirty="0">
                <a:latin typeface="+mn-lt"/>
              </a:rPr>
              <a:t>st</a:t>
            </a:r>
            <a:r>
              <a:rPr lang="en-US" sz="3200" dirty="0">
                <a:latin typeface="+mn-lt"/>
              </a:rPr>
              <a:t> of the month after DO.06.03 is installed in the OE (currently mid-June, 2018)</a:t>
            </a:r>
          </a:p>
          <a:p>
            <a:pPr lvl="1">
              <a:buFont typeface="Arial" panose="020B0604020202020204" pitchFamily="34" charset="0"/>
              <a:buChar char="•"/>
            </a:pPr>
            <a:r>
              <a:rPr lang="en-US" sz="3200" dirty="0">
                <a:latin typeface="+mn-lt"/>
              </a:rPr>
              <a:t> </a:t>
            </a:r>
            <a:r>
              <a:rPr lang="en-US" sz="3200" dirty="0">
                <a:solidFill>
                  <a:srgbClr val="034ABD"/>
                </a:solidFill>
                <a:latin typeface="+mn-lt"/>
              </a:rPr>
              <a:t>Consequence</a:t>
            </a:r>
            <a:r>
              <a:rPr lang="en-US" sz="3200" dirty="0">
                <a:latin typeface="+mn-lt"/>
              </a:rPr>
              <a:t>: SUVI L1b FITS data </a:t>
            </a:r>
            <a:r>
              <a:rPr lang="en-US" sz="3200" dirty="0" smtClean="0">
                <a:latin typeface="+mn-lt"/>
              </a:rPr>
              <a:t>will be </a:t>
            </a:r>
            <a:r>
              <a:rPr lang="en-US" sz="3200" dirty="0">
                <a:latin typeface="+mn-lt"/>
              </a:rPr>
              <a:t>unusable on the 1</a:t>
            </a:r>
            <a:r>
              <a:rPr lang="en-US" sz="3200" baseline="30000" dirty="0">
                <a:latin typeface="+mn-lt"/>
              </a:rPr>
              <a:t>st</a:t>
            </a:r>
            <a:r>
              <a:rPr lang="en-US" sz="3200" dirty="0">
                <a:latin typeface="+mn-lt"/>
              </a:rPr>
              <a:t> </a:t>
            </a:r>
            <a:r>
              <a:rPr lang="en-US" sz="3200" dirty="0" smtClean="0">
                <a:latin typeface="+mn-lt"/>
              </a:rPr>
              <a:t>of every month until </a:t>
            </a:r>
            <a:r>
              <a:rPr lang="en-US" sz="3200" dirty="0">
                <a:latin typeface="+mn-lt"/>
              </a:rPr>
              <a:t>fix is deployed </a:t>
            </a:r>
          </a:p>
        </p:txBody>
      </p:sp>
    </p:spTree>
    <p:extLst>
      <p:ext uri="{BB962C8B-B14F-4D97-AF65-F5344CB8AC3E}">
        <p14:creationId xmlns:p14="http://schemas.microsoft.com/office/powerpoint/2010/main" val="2031956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6</a:t>
            </a:fld>
            <a:endParaRPr lang="en-US" alt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96771" y="2917587"/>
            <a:ext cx="8626862" cy="3438763"/>
          </a:xfrm>
          <a:prstGeom prst="rect">
            <a:avLst/>
          </a:prstGeom>
          <a:noFill/>
          <a:ln>
            <a:noFill/>
          </a:ln>
          <a:extLst/>
        </p:spPr>
      </p:pic>
      <p:sp>
        <p:nvSpPr>
          <p:cNvPr id="4" name="TextBox 3"/>
          <p:cNvSpPr txBox="1"/>
          <p:nvPr/>
        </p:nvSpPr>
        <p:spPr>
          <a:xfrm>
            <a:off x="196771" y="370389"/>
            <a:ext cx="1982402" cy="461665"/>
          </a:xfrm>
          <a:prstGeom prst="rect">
            <a:avLst/>
          </a:prstGeom>
          <a:noFill/>
        </p:spPr>
        <p:txBody>
          <a:bodyPr wrap="none" rtlCol="0">
            <a:spAutoFit/>
          </a:bodyPr>
          <a:lstStyle/>
          <a:p>
            <a:r>
              <a:rPr lang="en-US" sz="2400" dirty="0">
                <a:solidFill>
                  <a:schemeClr val="bg1"/>
                </a:solidFill>
                <a:latin typeface="+mj-lt"/>
                <a:ea typeface="Avenir Light" charset="0"/>
                <a:cs typeface="Avenir Light" charset="0"/>
              </a:rPr>
              <a:t>Entrance Filter</a:t>
            </a:r>
          </a:p>
        </p:txBody>
      </p:sp>
      <p:sp>
        <p:nvSpPr>
          <p:cNvPr id="9" name="TextBox 8"/>
          <p:cNvSpPr txBox="1"/>
          <p:nvPr/>
        </p:nvSpPr>
        <p:spPr>
          <a:xfrm>
            <a:off x="4747551" y="370389"/>
            <a:ext cx="2010935" cy="461665"/>
          </a:xfrm>
          <a:prstGeom prst="rect">
            <a:avLst/>
          </a:prstGeom>
          <a:noFill/>
        </p:spPr>
        <p:txBody>
          <a:bodyPr wrap="none" rtlCol="0">
            <a:spAutoFit/>
          </a:bodyPr>
          <a:lstStyle/>
          <a:p>
            <a:r>
              <a:rPr lang="en-US" sz="2400" dirty="0">
                <a:solidFill>
                  <a:schemeClr val="bg1"/>
                </a:solidFill>
                <a:latin typeface="+mj-lt"/>
                <a:ea typeface="Avenir Light" charset="0"/>
                <a:cs typeface="Avenir Light" charset="0"/>
              </a:rPr>
              <a:t>Primary Mirror</a:t>
            </a:r>
          </a:p>
        </p:txBody>
      </p:sp>
      <p:sp>
        <p:nvSpPr>
          <p:cNvPr id="10" name="TextBox 9"/>
          <p:cNvSpPr txBox="1"/>
          <p:nvPr/>
        </p:nvSpPr>
        <p:spPr>
          <a:xfrm>
            <a:off x="5992139" y="967373"/>
            <a:ext cx="2385077" cy="461665"/>
          </a:xfrm>
          <a:prstGeom prst="rect">
            <a:avLst/>
          </a:prstGeom>
          <a:noFill/>
        </p:spPr>
        <p:txBody>
          <a:bodyPr wrap="none" rtlCol="0">
            <a:spAutoFit/>
          </a:bodyPr>
          <a:lstStyle/>
          <a:p>
            <a:r>
              <a:rPr lang="en-US" sz="2400" dirty="0">
                <a:solidFill>
                  <a:schemeClr val="bg1"/>
                </a:solidFill>
                <a:latin typeface="+mj-lt"/>
                <a:ea typeface="Avenir Light" charset="0"/>
                <a:cs typeface="Avenir Light" charset="0"/>
              </a:rPr>
              <a:t>Focal Plane Filters</a:t>
            </a:r>
          </a:p>
        </p:txBody>
      </p:sp>
      <p:sp>
        <p:nvSpPr>
          <p:cNvPr id="11" name="TextBox 10"/>
          <p:cNvSpPr txBox="1"/>
          <p:nvPr/>
        </p:nvSpPr>
        <p:spPr>
          <a:xfrm>
            <a:off x="7554824" y="1721465"/>
            <a:ext cx="1268809" cy="830997"/>
          </a:xfrm>
          <a:prstGeom prst="rect">
            <a:avLst/>
          </a:prstGeom>
          <a:noFill/>
        </p:spPr>
        <p:txBody>
          <a:bodyPr wrap="none" rtlCol="0">
            <a:spAutoFit/>
          </a:bodyPr>
          <a:lstStyle/>
          <a:p>
            <a:pPr algn="r"/>
            <a:r>
              <a:rPr lang="en-US" sz="2400" dirty="0">
                <a:solidFill>
                  <a:schemeClr val="bg1"/>
                </a:solidFill>
                <a:latin typeface="+mj-lt"/>
                <a:ea typeface="Avenir Light" charset="0"/>
                <a:cs typeface="Avenir Light" charset="0"/>
              </a:rPr>
              <a:t>CCD</a:t>
            </a:r>
          </a:p>
          <a:p>
            <a:pPr algn="r"/>
            <a:r>
              <a:rPr lang="en-US" sz="2400" dirty="0">
                <a:solidFill>
                  <a:schemeClr val="bg1"/>
                </a:solidFill>
                <a:latin typeface="+mj-lt"/>
                <a:ea typeface="Avenir Light" charset="0"/>
                <a:cs typeface="Avenir Light" charset="0"/>
              </a:rPr>
              <a:t>Detector</a:t>
            </a:r>
          </a:p>
        </p:txBody>
      </p:sp>
      <p:sp>
        <p:nvSpPr>
          <p:cNvPr id="12" name="TextBox 11"/>
          <p:cNvSpPr txBox="1"/>
          <p:nvPr/>
        </p:nvSpPr>
        <p:spPr>
          <a:xfrm>
            <a:off x="2117756" y="967373"/>
            <a:ext cx="2341154" cy="461665"/>
          </a:xfrm>
          <a:prstGeom prst="rect">
            <a:avLst/>
          </a:prstGeom>
          <a:noFill/>
        </p:spPr>
        <p:txBody>
          <a:bodyPr wrap="none" rtlCol="0">
            <a:spAutoFit/>
          </a:bodyPr>
          <a:lstStyle/>
          <a:p>
            <a:r>
              <a:rPr lang="en-US" sz="2400" dirty="0">
                <a:solidFill>
                  <a:schemeClr val="bg1"/>
                </a:solidFill>
                <a:latin typeface="+mj-lt"/>
                <a:ea typeface="Avenir Light" charset="0"/>
                <a:cs typeface="Avenir Light" charset="0"/>
              </a:rPr>
              <a:t>Secondary Mirror</a:t>
            </a:r>
          </a:p>
        </p:txBody>
      </p:sp>
      <p:cxnSp>
        <p:nvCxnSpPr>
          <p:cNvPr id="13" name="Straight Arrow Connector 12"/>
          <p:cNvCxnSpPr/>
          <p:nvPr/>
        </p:nvCxnSpPr>
        <p:spPr>
          <a:xfrm>
            <a:off x="1589358" y="832054"/>
            <a:ext cx="0" cy="3508452"/>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245488" y="1429038"/>
            <a:ext cx="26114" cy="2760997"/>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806943" y="798236"/>
            <a:ext cx="0" cy="2789916"/>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7119101" y="1429038"/>
            <a:ext cx="10904" cy="2517929"/>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8126968" y="2552462"/>
            <a:ext cx="19757" cy="1788044"/>
          </a:xfrm>
          <a:prstGeom prst="straightConnector1">
            <a:avLst/>
          </a:prstGeom>
          <a:ln w="38100">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56930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SWPC Speaks…</a:t>
            </a:r>
          </a:p>
        </p:txBody>
      </p:sp>
      <p:sp>
        <p:nvSpPr>
          <p:cNvPr id="3" name="Content Placeholder 2"/>
          <p:cNvSpPr>
            <a:spLocks noGrp="1"/>
          </p:cNvSpPr>
          <p:nvPr>
            <p:ph idx="1"/>
          </p:nvPr>
        </p:nvSpPr>
        <p:spPr/>
        <p:txBody>
          <a:bodyPr/>
          <a:lstStyle/>
          <a:p>
            <a:r>
              <a:rPr lang="en-US" sz="1800" dirty="0" smtClean="0">
                <a:latin typeface="+mn-lt"/>
              </a:rPr>
              <a:t>Dr. Steven Hill, SWPC</a:t>
            </a:r>
          </a:p>
          <a:p>
            <a:r>
              <a:rPr lang="en-US" sz="1800" dirty="0" smtClean="0">
                <a:latin typeface="+mn-lt"/>
              </a:rPr>
              <a:t>NCEI </a:t>
            </a:r>
            <a:r>
              <a:rPr lang="en-US" sz="1800" dirty="0">
                <a:latin typeface="+mn-lt"/>
              </a:rPr>
              <a:t>team:</a:t>
            </a:r>
          </a:p>
          <a:p>
            <a:pPr lvl="1"/>
            <a:r>
              <a:rPr lang="en-US" sz="1800" dirty="0">
                <a:latin typeface="+mn-lt"/>
              </a:rPr>
              <a:t>Has really performed and dug into issues.  </a:t>
            </a:r>
          </a:p>
          <a:p>
            <a:pPr lvl="1"/>
            <a:r>
              <a:rPr lang="en-US" sz="1800" dirty="0">
                <a:latin typeface="+mn-lt"/>
              </a:rPr>
              <a:t>Those issues have been communicated in a timely and effective way.  </a:t>
            </a:r>
          </a:p>
          <a:p>
            <a:pPr lvl="1"/>
            <a:r>
              <a:rPr lang="en-US" sz="1800" dirty="0">
                <a:latin typeface="+mn-lt"/>
              </a:rPr>
              <a:t>SWPC perspectives have been included in all discussions on how to approach the issues.</a:t>
            </a:r>
          </a:p>
          <a:p>
            <a:r>
              <a:rPr lang="en-US" sz="1800" dirty="0">
                <a:latin typeface="+mn-lt"/>
              </a:rPr>
              <a:t>SWPC concurs that the </a:t>
            </a:r>
            <a:r>
              <a:rPr lang="en-US" sz="1800" dirty="0" smtClean="0">
                <a:latin typeface="+mn-lt"/>
              </a:rPr>
              <a:t>L1b </a:t>
            </a:r>
            <a:r>
              <a:rPr lang="en-US" sz="1800" dirty="0">
                <a:latin typeface="+mn-lt"/>
              </a:rPr>
              <a:t>products meet the criteria for provisional status. </a:t>
            </a:r>
          </a:p>
          <a:p>
            <a:pPr lvl="1"/>
            <a:r>
              <a:rPr lang="en-US" sz="1800" dirty="0">
                <a:latin typeface="+mn-lt"/>
              </a:rPr>
              <a:t>Pointing and </a:t>
            </a:r>
            <a:r>
              <a:rPr lang="en-US" sz="1800" dirty="0" err="1">
                <a:latin typeface="+mn-lt"/>
              </a:rPr>
              <a:t>radiometrics</a:t>
            </a:r>
            <a:r>
              <a:rPr lang="en-US" sz="1800" dirty="0">
                <a:latin typeface="+mn-lt"/>
              </a:rPr>
              <a:t> look great</a:t>
            </a:r>
          </a:p>
          <a:p>
            <a:pPr lvl="1"/>
            <a:r>
              <a:rPr lang="en-US" sz="1800" dirty="0">
                <a:latin typeface="+mn-lt"/>
              </a:rPr>
              <a:t>Have established a plan for Full Maturity</a:t>
            </a:r>
          </a:p>
          <a:p>
            <a:pPr lvl="1"/>
            <a:r>
              <a:rPr lang="en-US" sz="1800" dirty="0">
                <a:latin typeface="+mn-lt"/>
              </a:rPr>
              <a:t>We're really looking forward to seeing this data produced continuously</a:t>
            </a:r>
          </a:p>
          <a:p>
            <a:pPr lvl="1"/>
            <a:r>
              <a:rPr lang="en-US" sz="1800" dirty="0">
                <a:latin typeface="+mn-lt"/>
              </a:rPr>
              <a:t>We're preparing to integrate the resulting L2+ it into our development </a:t>
            </a:r>
          </a:p>
          <a:p>
            <a:pPr lvl="1"/>
            <a:r>
              <a:rPr lang="en-US" sz="1800" dirty="0">
                <a:latin typeface="+mn-lt"/>
              </a:rPr>
              <a:t>That effort will begin in earnest in June.</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60</a:t>
            </a:fld>
            <a:endParaRPr lang="en-US" altLang="en-US"/>
          </a:p>
        </p:txBody>
      </p:sp>
    </p:spTree>
    <p:extLst>
      <p:ext uri="{BB962C8B-B14F-4D97-AF65-F5344CB8AC3E}">
        <p14:creationId xmlns:p14="http://schemas.microsoft.com/office/powerpoint/2010/main" val="3436706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latin typeface="+mj-lt"/>
              </a:rPr>
              <a:t>Summary and Conclusion</a:t>
            </a:r>
          </a:p>
        </p:txBody>
      </p:sp>
      <p:sp>
        <p:nvSpPr>
          <p:cNvPr id="3" name="Content Placeholder 2"/>
          <p:cNvSpPr>
            <a:spLocks noGrp="1"/>
          </p:cNvSpPr>
          <p:nvPr>
            <p:ph idx="1"/>
          </p:nvPr>
        </p:nvSpPr>
        <p:spPr/>
        <p:txBody>
          <a:bodyPr>
            <a:normAutofit lnSpcReduction="10000"/>
          </a:bodyPr>
          <a:lstStyle/>
          <a:p>
            <a:r>
              <a:rPr lang="en-US" dirty="0">
                <a:latin typeface="+mn-lt"/>
              </a:rPr>
              <a:t>All ADRs/WRs critical to Provisional Maturity have been resolved and validated </a:t>
            </a:r>
          </a:p>
          <a:p>
            <a:pPr lvl="1"/>
            <a:r>
              <a:rPr lang="en-US" dirty="0">
                <a:latin typeface="+mn-lt"/>
              </a:rPr>
              <a:t>ADR225 and ADR309 are exceptions but should not be considered obstacles</a:t>
            </a:r>
          </a:p>
          <a:p>
            <a:r>
              <a:rPr lang="en-US" dirty="0">
                <a:latin typeface="+mn-lt"/>
              </a:rPr>
              <a:t>We would like to thank the instrument vendor, ground system vendor, and the PRO-PASS team for all the help to reach this milestone.</a:t>
            </a:r>
          </a:p>
          <a:p>
            <a:r>
              <a:rPr lang="en-US" dirty="0">
                <a:latin typeface="+mn-lt"/>
              </a:rPr>
              <a:t>NCEI-CO and SWPC recommend the GOES-16 SUVI L1b product for Provisional Maturity</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spTree>
    <p:extLst>
      <p:ext uri="{BB962C8B-B14F-4D97-AF65-F5344CB8AC3E}">
        <p14:creationId xmlns:p14="http://schemas.microsoft.com/office/powerpoint/2010/main" val="4011376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Key SUVI Imager Requirements</a:t>
            </a:r>
          </a:p>
        </p:txBody>
      </p:sp>
      <p:sp>
        <p:nvSpPr>
          <p:cNvPr id="3" name="Content Placeholder 2"/>
          <p:cNvSpPr>
            <a:spLocks noGrp="1"/>
          </p:cNvSpPr>
          <p:nvPr>
            <p:ph idx="1"/>
          </p:nvPr>
        </p:nvSpPr>
        <p:spPr>
          <a:xfrm>
            <a:off x="457200" y="1453414"/>
            <a:ext cx="8229600" cy="5027435"/>
          </a:xfrm>
        </p:spPr>
        <p:txBody>
          <a:bodyPr/>
          <a:lstStyle/>
          <a:p>
            <a:r>
              <a:rPr lang="en-US" dirty="0">
                <a:latin typeface="+mn-lt"/>
                <a:ea typeface="Avenir Roman" charset="0"/>
                <a:cs typeface="Avenir Roman" charset="0"/>
              </a:rPr>
              <a:t>Pointing knowledge</a:t>
            </a:r>
            <a:r>
              <a:rPr lang="en-US" dirty="0">
                <a:latin typeface="+mn-lt"/>
              </a:rPr>
              <a:t>: &lt;2.5 </a:t>
            </a:r>
            <a:r>
              <a:rPr lang="en-US" dirty="0" err="1">
                <a:latin typeface="+mn-lt"/>
              </a:rPr>
              <a:t>arcsec</a:t>
            </a:r>
            <a:endParaRPr lang="en-US" dirty="0">
              <a:latin typeface="+mn-lt"/>
            </a:endParaRPr>
          </a:p>
          <a:p>
            <a:r>
              <a:rPr lang="en-US" dirty="0">
                <a:latin typeface="+mn-lt"/>
                <a:ea typeface="Avenir Roman" charset="0"/>
                <a:cs typeface="Avenir Roman" charset="0"/>
              </a:rPr>
              <a:t>Pointing accuracy &amp; stability</a:t>
            </a:r>
            <a:r>
              <a:rPr lang="en-US" dirty="0">
                <a:latin typeface="+mn-lt"/>
              </a:rPr>
              <a:t>: &lt;0.5 </a:t>
            </a:r>
            <a:r>
              <a:rPr lang="en-US" dirty="0" err="1">
                <a:latin typeface="+mn-lt"/>
              </a:rPr>
              <a:t>arcsec</a:t>
            </a:r>
            <a:endParaRPr lang="en-US" dirty="0">
              <a:latin typeface="+mn-lt"/>
            </a:endParaRPr>
          </a:p>
          <a:p>
            <a:r>
              <a:rPr lang="en-US" dirty="0">
                <a:latin typeface="+mn-lt"/>
                <a:ea typeface="Avenir Roman" charset="0"/>
                <a:cs typeface="Avenir Roman" charset="0"/>
              </a:rPr>
              <a:t>Field of view</a:t>
            </a:r>
            <a:r>
              <a:rPr lang="en-US" dirty="0">
                <a:latin typeface="+mn-lt"/>
              </a:rPr>
              <a:t>: &gt;42×42 </a:t>
            </a:r>
            <a:r>
              <a:rPr lang="en-US" dirty="0" err="1">
                <a:latin typeface="+mn-lt"/>
              </a:rPr>
              <a:t>arcmin</a:t>
            </a:r>
            <a:endParaRPr lang="en-US" dirty="0">
              <a:latin typeface="+mn-lt"/>
            </a:endParaRPr>
          </a:p>
          <a:p>
            <a:r>
              <a:rPr lang="en-US" dirty="0">
                <a:latin typeface="+mn-lt"/>
                <a:ea typeface="Avenir Roman" charset="0"/>
                <a:cs typeface="Avenir Roman" charset="0"/>
              </a:rPr>
              <a:t>Spatial resolution</a:t>
            </a:r>
            <a:r>
              <a:rPr lang="en-US" dirty="0">
                <a:latin typeface="+mn-lt"/>
              </a:rPr>
              <a:t>: &lt;5 </a:t>
            </a:r>
            <a:r>
              <a:rPr lang="en-US" dirty="0" err="1">
                <a:latin typeface="+mn-lt"/>
              </a:rPr>
              <a:t>arcsec</a:t>
            </a:r>
            <a:r>
              <a:rPr lang="en-US" dirty="0">
                <a:latin typeface="+mn-lt"/>
              </a:rPr>
              <a:t> square pixels</a:t>
            </a:r>
          </a:p>
          <a:p>
            <a:r>
              <a:rPr lang="en-US" dirty="0" err="1">
                <a:latin typeface="+mn-lt"/>
                <a:ea typeface="Avenir Roman" charset="0"/>
                <a:cs typeface="Avenir Roman" charset="0"/>
              </a:rPr>
              <a:t>Ensquared</a:t>
            </a:r>
            <a:r>
              <a:rPr lang="en-US" dirty="0">
                <a:latin typeface="+mn-lt"/>
                <a:ea typeface="Avenir Roman" charset="0"/>
                <a:cs typeface="Avenir Roman" charset="0"/>
              </a:rPr>
              <a:t> energy</a:t>
            </a:r>
            <a:r>
              <a:rPr lang="en-US" dirty="0">
                <a:latin typeface="+mn-lt"/>
              </a:rPr>
              <a:t>: &gt;50% in 7×7 </a:t>
            </a:r>
            <a:r>
              <a:rPr lang="en-US" dirty="0" err="1">
                <a:latin typeface="+mn-lt"/>
              </a:rPr>
              <a:t>arcsec</a:t>
            </a:r>
            <a:endParaRPr lang="en-US" dirty="0">
              <a:latin typeface="+mn-lt"/>
            </a:endParaRPr>
          </a:p>
          <a:p>
            <a:pPr lvl="1"/>
            <a:r>
              <a:rPr lang="en-US" dirty="0">
                <a:latin typeface="+mn-lt"/>
              </a:rPr>
              <a:t>(43% for 94 Å bandpass)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a:t>
            </a:fld>
            <a:endParaRPr lang="en-US" altLang="en-US"/>
          </a:p>
        </p:txBody>
      </p:sp>
    </p:spTree>
    <p:extLst>
      <p:ext uri="{BB962C8B-B14F-4D97-AF65-F5344CB8AC3E}">
        <p14:creationId xmlns:p14="http://schemas.microsoft.com/office/powerpoint/2010/main" val="269708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Key SUVI Imager Characteristics</a:t>
            </a:r>
          </a:p>
        </p:txBody>
      </p:sp>
      <p:sp>
        <p:nvSpPr>
          <p:cNvPr id="3" name="Content Placeholder 2"/>
          <p:cNvSpPr>
            <a:spLocks noGrp="1"/>
          </p:cNvSpPr>
          <p:nvPr>
            <p:ph idx="1"/>
          </p:nvPr>
        </p:nvSpPr>
        <p:spPr/>
        <p:txBody>
          <a:bodyPr/>
          <a:lstStyle/>
          <a:p>
            <a:r>
              <a:rPr lang="en-US" sz="3000" dirty="0">
                <a:latin typeface="+mn-lt"/>
                <a:cs typeface="+mj-cs"/>
              </a:rPr>
              <a:t>1280×1280 pixels</a:t>
            </a:r>
          </a:p>
          <a:p>
            <a:r>
              <a:rPr lang="en-US" sz="3000" dirty="0">
                <a:latin typeface="+mn-lt"/>
                <a:cs typeface="+mj-cs"/>
              </a:rPr>
              <a:t>2.5 </a:t>
            </a:r>
            <a:r>
              <a:rPr lang="en-US" sz="3000" dirty="0" err="1">
                <a:latin typeface="+mn-lt"/>
                <a:cs typeface="+mj-cs"/>
              </a:rPr>
              <a:t>arcsec</a:t>
            </a:r>
            <a:r>
              <a:rPr lang="en-US" sz="3000" dirty="0">
                <a:latin typeface="+mn-lt"/>
                <a:cs typeface="+mj-cs"/>
              </a:rPr>
              <a:t> pixels, 53.5×53.3 </a:t>
            </a:r>
            <a:r>
              <a:rPr lang="en-US" sz="3000" dirty="0" err="1">
                <a:latin typeface="+mn-lt"/>
                <a:cs typeface="+mj-cs"/>
              </a:rPr>
              <a:t>arcmin</a:t>
            </a:r>
            <a:r>
              <a:rPr lang="en-US" sz="3000" dirty="0">
                <a:latin typeface="+mn-lt"/>
                <a:cs typeface="+mj-cs"/>
              </a:rPr>
              <a:t> FOV</a:t>
            </a:r>
          </a:p>
          <a:p>
            <a:r>
              <a:rPr lang="en-US" sz="3000" dirty="0">
                <a:latin typeface="+mn-lt"/>
                <a:cs typeface="+mj-cs"/>
              </a:rPr>
              <a:t>14-bit CCD detector</a:t>
            </a:r>
          </a:p>
          <a:p>
            <a:r>
              <a:rPr lang="en-US" sz="3000" dirty="0">
                <a:latin typeface="+mn-lt"/>
                <a:cs typeface="+mj-cs"/>
              </a:rPr>
              <a:t>Entrance aperture selector </a:t>
            </a:r>
            <a:r>
              <a:rPr lang="mr-IN" sz="3000" dirty="0">
                <a:latin typeface="+mn-lt"/>
                <a:cs typeface="+mj-cs"/>
              </a:rPr>
              <a:t>–</a:t>
            </a:r>
            <a:r>
              <a:rPr lang="en-US" sz="3000" dirty="0">
                <a:latin typeface="+mn-lt"/>
                <a:cs typeface="+mj-cs"/>
              </a:rPr>
              <a:t> 6 positions</a:t>
            </a:r>
          </a:p>
          <a:p>
            <a:r>
              <a:rPr lang="en-US" sz="3000" dirty="0">
                <a:latin typeface="+mn-lt"/>
                <a:cs typeface="+mj-cs"/>
              </a:rPr>
              <a:t>2 Filter wheels:</a:t>
            </a:r>
          </a:p>
          <a:p>
            <a:pPr lvl="1"/>
            <a:r>
              <a:rPr lang="en-US" sz="3000" dirty="0">
                <a:latin typeface="+mn-lt"/>
                <a:cs typeface="+mj-cs"/>
              </a:rPr>
              <a:t>FW1: Open, Thin Al &amp; </a:t>
            </a:r>
            <a:r>
              <a:rPr lang="en-US" sz="3000" dirty="0" err="1">
                <a:latin typeface="+mn-lt"/>
                <a:cs typeface="+mj-cs"/>
              </a:rPr>
              <a:t>Zr</a:t>
            </a:r>
            <a:r>
              <a:rPr lang="en-US" sz="3000" dirty="0">
                <a:latin typeface="+mn-lt"/>
                <a:cs typeface="+mj-cs"/>
              </a:rPr>
              <a:t>, Thick Al &amp; </a:t>
            </a:r>
            <a:r>
              <a:rPr lang="en-US" sz="3000" dirty="0" err="1">
                <a:latin typeface="+mn-lt"/>
                <a:cs typeface="+mj-cs"/>
              </a:rPr>
              <a:t>Zr</a:t>
            </a:r>
            <a:endParaRPr lang="en-US" sz="3000" dirty="0">
              <a:latin typeface="+mn-lt"/>
              <a:cs typeface="+mj-cs"/>
            </a:endParaRPr>
          </a:p>
          <a:p>
            <a:pPr lvl="1"/>
            <a:r>
              <a:rPr lang="en-US" sz="3000" dirty="0">
                <a:latin typeface="+mn-lt"/>
                <a:cs typeface="+mj-cs"/>
              </a:rPr>
              <a:t>FW2: Glass, Open, Thin Al, Thin </a:t>
            </a:r>
            <a:r>
              <a:rPr lang="en-US" sz="3000" dirty="0" err="1">
                <a:latin typeface="+mn-lt"/>
                <a:cs typeface="+mj-cs"/>
              </a:rPr>
              <a:t>Zr</a:t>
            </a:r>
            <a:r>
              <a:rPr lang="en-US" sz="3000" dirty="0">
                <a:latin typeface="+mn-lt"/>
                <a:cs typeface="+mj-cs"/>
              </a:rPr>
              <a:t>, Thick Al</a:t>
            </a:r>
          </a:p>
          <a:p>
            <a:r>
              <a:rPr lang="en-US" sz="3000" dirty="0">
                <a:latin typeface="+mn-lt"/>
                <a:cs typeface="+mj-cs"/>
              </a:rPr>
              <a:t>4-photodiode guide telescope for pointing</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8</a:t>
            </a:fld>
            <a:endParaRPr lang="en-US" altLang="en-US"/>
          </a:p>
        </p:txBody>
      </p:sp>
    </p:spTree>
    <p:extLst>
      <p:ext uri="{BB962C8B-B14F-4D97-AF65-F5344CB8AC3E}">
        <p14:creationId xmlns:p14="http://schemas.microsoft.com/office/powerpoint/2010/main" val="171482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9</a:t>
            </a:fld>
            <a:endParaRPr lang="en-US" altLang="en-US" dirty="0"/>
          </a:p>
        </p:txBody>
      </p:sp>
      <p:sp>
        <p:nvSpPr>
          <p:cNvPr id="3" name="Title 2"/>
          <p:cNvSpPr>
            <a:spLocks noGrp="1"/>
          </p:cNvSpPr>
          <p:nvPr>
            <p:ph type="title" idx="4294967295"/>
          </p:nvPr>
        </p:nvSpPr>
        <p:spPr>
          <a:xfrm>
            <a:off x="2706547" y="208084"/>
            <a:ext cx="3730906" cy="1077511"/>
          </a:xfrm>
          <a:prstGeom prst="rect">
            <a:avLst/>
          </a:prstGeom>
        </p:spPr>
        <p:txBody>
          <a:bodyPr/>
          <a:lstStyle/>
          <a:p>
            <a:r>
              <a:rPr lang="en-US" dirty="0">
                <a:latin typeface="+mj-lt"/>
              </a:rPr>
              <a:t>SUVI Channels</a:t>
            </a:r>
            <a:endParaRPr lang="en-US" sz="2800" dirty="0">
              <a:latin typeface="+mj-lt"/>
            </a:endParaRPr>
          </a:p>
        </p:txBody>
      </p:sp>
      <p:sp>
        <p:nvSpPr>
          <p:cNvPr id="41" name="Footer Placeholder 7"/>
          <p:cNvSpPr>
            <a:spLocks noGrp="1"/>
          </p:cNvSpPr>
          <p:nvPr>
            <p:ph type="ftr" sz="quarter" idx="11"/>
          </p:nvPr>
        </p:nvSpPr>
        <p:spPr>
          <a:xfrm>
            <a:off x="666750" y="6438900"/>
            <a:ext cx="7752834" cy="304776"/>
          </a:xfrm>
        </p:spPr>
        <p:txBody>
          <a:bodyPr/>
          <a:lstStyle/>
          <a:p>
            <a:pPr>
              <a:defRPr/>
            </a:pPr>
            <a:r>
              <a:rPr lang="en-US" sz="1100" dirty="0">
                <a:latin typeface="+mj-lt"/>
              </a:rPr>
              <a:t>Preliminary Data. Not for operational use.			</a:t>
            </a:r>
            <a:r>
              <a:rPr lang="en-US" sz="1600" dirty="0">
                <a:latin typeface="+mj-lt"/>
              </a:rPr>
              <a:t>From Seaton &amp; Darnel (2018)</a:t>
            </a:r>
          </a:p>
        </p:txBody>
      </p:sp>
      <p:pic>
        <p:nvPicPr>
          <p:cNvPr id="10" name="Picture 9">
            <a:extLst>
              <a:ext uri="{FF2B5EF4-FFF2-40B4-BE49-F238E27FC236}">
                <a16:creationId xmlns="" xmlns:a16="http://schemas.microsoft.com/office/drawing/2014/main" id="{A728D04C-9D56-9C44-AC5F-16BFC2696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92" y="1010765"/>
            <a:ext cx="7885215" cy="5256810"/>
          </a:xfrm>
          <a:prstGeom prst="rect">
            <a:avLst/>
          </a:prstGeom>
        </p:spPr>
      </p:pic>
    </p:spTree>
    <p:extLst>
      <p:ext uri="{BB962C8B-B14F-4D97-AF65-F5344CB8AC3E}">
        <p14:creationId xmlns:p14="http://schemas.microsoft.com/office/powerpoint/2010/main" val="2837583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Presentation2_NoUpd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Presentation2_NoUpdate</Template>
  <TotalTime>43784</TotalTime>
  <Words>2960</Words>
  <Application>Microsoft Office PowerPoint</Application>
  <PresentationFormat>On-screen Show (4:3)</PresentationFormat>
  <Paragraphs>667</Paragraphs>
  <Slides>61</Slides>
  <Notes>20</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61</vt:i4>
      </vt:variant>
    </vt:vector>
  </HeadingPairs>
  <TitlesOfParts>
    <vt:vector size="78" baseType="lpstr">
      <vt:lpstr>MS PGothic</vt:lpstr>
      <vt:lpstr>Arial</vt:lpstr>
      <vt:lpstr>ArialMT</vt:lpstr>
      <vt:lpstr>ArialUnicodeMS</vt:lpstr>
      <vt:lpstr>Avenir Book</vt:lpstr>
      <vt:lpstr>Avenir Light</vt:lpstr>
      <vt:lpstr>Avenir Light Oblique</vt:lpstr>
      <vt:lpstr>Avenir Medium</vt:lpstr>
      <vt:lpstr>Avenir Roman</vt:lpstr>
      <vt:lpstr>Calibri</vt:lpstr>
      <vt:lpstr>Calibri Light</vt:lpstr>
      <vt:lpstr>Mangal</vt:lpstr>
      <vt:lpstr>Myriad Pro</vt:lpstr>
      <vt:lpstr>Wingdings</vt:lpstr>
      <vt:lpstr>Presentation2_NoUpdate</vt:lpstr>
      <vt:lpstr>Custom Design</vt:lpstr>
      <vt:lpstr>Acrobat Document</vt:lpstr>
      <vt:lpstr>Solar Ultraviolet Imager (SUVI) Provisional PS-PVR</vt:lpstr>
      <vt:lpstr>AGENDA</vt:lpstr>
      <vt:lpstr>Commonly-Used Acronyms (CUAs)</vt:lpstr>
      <vt:lpstr>SUVI Instrument &amp; Products Overview</vt:lpstr>
      <vt:lpstr>SUVI OVERVIEW</vt:lpstr>
      <vt:lpstr>PowerPoint Presentation</vt:lpstr>
      <vt:lpstr>Key SUVI Imager Requirements</vt:lpstr>
      <vt:lpstr>Key SUVI Imager Characteristics</vt:lpstr>
      <vt:lpstr>SUVI Channels</vt:lpstr>
      <vt:lpstr>SUVI Spectral Response Functions</vt:lpstr>
      <vt:lpstr>PowerPoint Presentation</vt:lpstr>
      <vt:lpstr>PowerPoint Presentation</vt:lpstr>
      <vt:lpstr>Review of Beta Maturity</vt:lpstr>
      <vt:lpstr>Path to Provisional Maturity</vt:lpstr>
      <vt:lpstr>Risks to Reaching Provisional at Beta PS-PVR</vt:lpstr>
      <vt:lpstr>ADRs: 108, 306, 307, 308, &amp; 309</vt:lpstr>
      <vt:lpstr>ADRs: 108, 306, 307, 308, &amp; 309</vt:lpstr>
      <vt:lpstr>Risks to Provisional Discovered after Beta PS-PVR</vt:lpstr>
      <vt:lpstr>ADR 416</vt:lpstr>
      <vt:lpstr>ADR 308, 662, 663</vt:lpstr>
      <vt:lpstr>Product Quality Assessment</vt:lpstr>
      <vt:lpstr>Assessment Overview</vt:lpstr>
      <vt:lpstr>Post-Launch Product Tests Presented for Provisional</vt:lpstr>
      <vt:lpstr>Preliminary PLPT-SUVI-001: SUVI CCD Temperature Trending</vt:lpstr>
      <vt:lpstr>Preliminary PLPT-SUVI-001: SUVI CCD Temperature Trending</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PLPT-SUVI-003: SUVI-AIA Intercalibration</vt:lpstr>
      <vt:lpstr>Preliminary PLPT-SUVI-006:  SUVI-EXIS Intercalibration</vt:lpstr>
      <vt:lpstr>Preliminary PLPT-SUVI-006:  SUVI-EXIS Intercalibration</vt:lpstr>
      <vt:lpstr>Preliminary PLPT-SUVI-006:  SUVI-EXIS Intercalibration</vt:lpstr>
      <vt:lpstr>PowerPoint Presentation</vt:lpstr>
      <vt:lpstr>Preliminary PLPT-SUVI-006:  SUVI-EXIS Intercalibration</vt:lpstr>
      <vt:lpstr>Preliminary PLPT-SUVI-006:  SUVI-EXIS Intercalibration</vt:lpstr>
      <vt:lpstr>Preliminary PLPT-SUVI-006:  SUVI-EXIS Intercalibration</vt:lpstr>
      <vt:lpstr>PowerPoint Presentation</vt:lpstr>
      <vt:lpstr>Product Maturity Assessment</vt:lpstr>
      <vt:lpstr>Product Maturity Assessment</vt:lpstr>
      <vt:lpstr>SUVI’s Path to Full Maturity</vt:lpstr>
      <vt:lpstr>Risks and ADRs affecting Full</vt:lpstr>
      <vt:lpstr>Risks and ADRs affecting Full</vt:lpstr>
      <vt:lpstr>Post-Launch Product Tests for Full</vt:lpstr>
      <vt:lpstr>Ongoing PLPTs from Provisional</vt:lpstr>
      <vt:lpstr>Cancelled PLPTs:  PLPT-SUV-005</vt:lpstr>
      <vt:lpstr>SUVI-EVE Intercalibration</vt:lpstr>
      <vt:lpstr>SUVI-EVE Underflight Calibration</vt:lpstr>
      <vt:lpstr>NCEI’s Recommendation</vt:lpstr>
      <vt:lpstr>SWPC Speaks…</vt:lpstr>
      <vt:lpstr>Summary and Conclusion</vt:lpstr>
    </vt:vector>
  </TitlesOfParts>
  <Company>GOES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Beta PS-PVR Template</dc:title>
  <dc:creator>Fulbright, Jon P. (GSFC-416.0)[COLUMBUS TECHNOLOGIES AND SERVICES INC]</dc:creator>
  <cp:lastModifiedBy>Kline, Elizabeth McMichael (GSFC-4160)[NOAA]</cp:lastModifiedBy>
  <cp:revision>998</cp:revision>
  <cp:lastPrinted>2017-04-19T16:50:33Z</cp:lastPrinted>
  <dcterms:created xsi:type="dcterms:W3CDTF">2017-01-06T19:04:27Z</dcterms:created>
  <dcterms:modified xsi:type="dcterms:W3CDTF">2018-05-04T20:09:14Z</dcterms:modified>
</cp:coreProperties>
</file>