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7" r:id="rId3"/>
    <p:sldId id="273" r:id="rId4"/>
    <p:sldId id="272" r:id="rId5"/>
    <p:sldId id="268" r:id="rId6"/>
    <p:sldId id="269" r:id="rId7"/>
    <p:sldId id="270" r:id="rId8"/>
    <p:sldId id="271" r:id="rId9"/>
    <p:sldId id="275" r:id="rId10"/>
    <p:sldId id="27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8E00"/>
    <a:srgbClr val="006400"/>
    <a:srgbClr val="2DFF8C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5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fa3dbc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fa3dbc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cdf40d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cdf40dd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0c6650e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360c6650e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c6650e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60c6650e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GOES-16 </a:t>
            </a:r>
            <a:r>
              <a:rPr lang="en-US" sz="4400" dirty="0"/>
              <a:t>and-17</a:t>
            </a:r>
            <a:r>
              <a:rPr lang="en" sz="4400" dirty="0"/>
              <a:t> AOD, ADP</a:t>
            </a:r>
            <a:br>
              <a:rPr lang="en" sz="4400" dirty="0"/>
            </a:br>
            <a:r>
              <a:rPr lang="en" sz="4400" dirty="0"/>
              <a:t>in AWIPS</a:t>
            </a:r>
            <a:endParaRPr sz="44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998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NWS/OBS update to GOES-17 Provisional PS-PVR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27, 2019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DC021D9-732B-4F41-B6C4-F0D5DB7C0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AF9EB-5779-4E46-A617-E85B415426A2}"/>
              </a:ext>
            </a:extLst>
          </p:cNvPr>
          <p:cNvSpPr txBox="1"/>
          <p:nvPr/>
        </p:nvSpPr>
        <p:spPr>
          <a:xfrm>
            <a:off x="2667000" y="2114550"/>
            <a:ext cx="4126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12456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04800" y="1333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Overview of </a:t>
            </a:r>
            <a:r>
              <a:rPr lang="en-US" sz="2400" u="sng" dirty="0"/>
              <a:t>Aerosol </a:t>
            </a:r>
            <a:r>
              <a:rPr lang="en" sz="2400" u="sng" dirty="0"/>
              <a:t>Products in AWIPS</a:t>
            </a:r>
            <a:endParaRPr sz="2400" u="sng" dirty="0"/>
          </a:p>
        </p:txBody>
      </p:sp>
      <p:sp>
        <p:nvSpPr>
          <p:cNvPr id="61" name="Shape 61"/>
          <p:cNvSpPr txBox="1"/>
          <p:nvPr/>
        </p:nvSpPr>
        <p:spPr>
          <a:xfrm>
            <a:off x="76200" y="8566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u="sng" dirty="0">
                <a:solidFill>
                  <a:schemeClr val="dk1"/>
                </a:solidFill>
              </a:rPr>
              <a:t>GOES-17</a:t>
            </a:r>
          </a:p>
          <a:p>
            <a:pPr marL="400050" lvl="0" indent="-285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Aerosol products in evaluation at limited set of NWS test and field/evaluation sites via the AWIPS Data Delivery (DD) access method (i.e., tailorable end-user subscription to PDA delivers product directly to requesting NWS field office)</a:t>
            </a:r>
          </a:p>
          <a:p>
            <a:pPr marL="400050" lvl="0" indent="-285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Preparing for operational test and evaluation with AWIPS DD access/distribution</a:t>
            </a:r>
          </a:p>
          <a:p>
            <a:pPr marL="4000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Products not yet available in AWIPS on a continuous operational basis via SBN (may follow later</a:t>
            </a:r>
            <a:r>
              <a:rPr lang="en-US" sz="1800" dirty="0" smtClean="0">
                <a:solidFill>
                  <a:schemeClr val="dk1"/>
                </a:solidFill>
              </a:rPr>
              <a:t>)</a:t>
            </a:r>
          </a:p>
          <a:p>
            <a:pPr marL="400050" lvl="0" indent="-285750">
              <a:lnSpc>
                <a:spcPct val="12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All required software </a:t>
            </a:r>
            <a:r>
              <a:rPr lang="en-US" sz="1800" smtClean="0">
                <a:solidFill>
                  <a:schemeClr val="dk1"/>
                </a:solidFill>
              </a:rPr>
              <a:t>for NWS distribution </a:t>
            </a:r>
            <a:r>
              <a:rPr lang="en-US" sz="1800" dirty="0" smtClean="0">
                <a:solidFill>
                  <a:schemeClr val="dk1"/>
                </a:solidFill>
              </a:rPr>
              <a:t>is already in place</a:t>
            </a:r>
            <a:endParaRPr lang="en-US" sz="1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7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7B50C9-C302-4AA1-B723-14A101D27A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Shape 61">
            <a:extLst>
              <a:ext uri="{FF2B5EF4-FFF2-40B4-BE49-F238E27FC236}">
                <a16:creationId xmlns:a16="http://schemas.microsoft.com/office/drawing/2014/main" xmlns="" id="{D80C6ED3-1B77-4C93-9B64-23E03A113ED0}"/>
              </a:ext>
            </a:extLst>
          </p:cNvPr>
          <p:cNvSpPr txBox="1"/>
          <p:nvPr/>
        </p:nvSpPr>
        <p:spPr>
          <a:xfrm>
            <a:off x="241306" y="5143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u="sng" dirty="0">
                <a:solidFill>
                  <a:schemeClr val="dk1"/>
                </a:solidFill>
              </a:rPr>
              <a:t>GOES-16</a:t>
            </a:r>
          </a:p>
          <a:p>
            <a:pPr marL="457200" lvl="5" indent="-342900">
              <a:lnSpc>
                <a:spcPct val="120000"/>
              </a:lnSpc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AOD:  good quality pixels are displayed. We intend to evaluate inclusion/addition of medium- and low- quality retrievals</a:t>
            </a:r>
          </a:p>
          <a:p>
            <a:pPr marL="457200" lvl="5" indent="-342900">
              <a:lnSpc>
                <a:spcPct val="120000"/>
              </a:lnSpc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ADP:  low, medium, high confidence Dust and Smoke are displayed</a:t>
            </a:r>
            <a:endParaRPr sz="1800" dirty="0"/>
          </a:p>
          <a:p>
            <a:pPr marL="457200" indent="-342900">
              <a:buSzPts val="1800"/>
              <a:buFont typeface="Arial"/>
              <a:buChar char="●"/>
            </a:pPr>
            <a:r>
              <a:rPr lang="en-US" sz="1800" dirty="0"/>
              <a:t>NWS transmission of GOES-16 AOD, ADP via the SBN :</a:t>
            </a:r>
            <a:endParaRPr lang="en-US" sz="600" dirty="0"/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-US" sz="1800" dirty="0"/>
              <a:t>Aerosol Optical Depth (F, C) flowing since May 31, 2017</a:t>
            </a:r>
          </a:p>
          <a:p>
            <a:pPr marL="914400" lvl="1" indent="-342900">
              <a:buSzPts val="1800"/>
              <a:buChar char="○"/>
            </a:pPr>
            <a:r>
              <a:rPr lang="en-US" sz="1800" dirty="0"/>
              <a:t>Aerosol Detection (F, C, M) flowing since May 31, 2017</a:t>
            </a:r>
          </a:p>
          <a:p>
            <a:pPr marL="571500" lvl="1">
              <a:buSzPts val="1800"/>
            </a:pPr>
            <a:r>
              <a:rPr lang="en-US" sz="1200" i="1" dirty="0"/>
              <a:t>    * (ABI Sectors):  F = Full Disk, C = CONUS and M = Meso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AWIPS examples are in the following slides</a:t>
            </a:r>
            <a:endParaRPr sz="1800" dirty="0"/>
          </a:p>
        </p:txBody>
      </p:sp>
      <p:sp>
        <p:nvSpPr>
          <p:cNvPr id="4" name="Shape 60">
            <a:extLst>
              <a:ext uri="{FF2B5EF4-FFF2-40B4-BE49-F238E27FC236}">
                <a16:creationId xmlns:a16="http://schemas.microsoft.com/office/drawing/2014/main" xmlns="" id="{7DD80C06-8E9F-4050-B793-CD5442B19F82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u="sng" dirty="0"/>
              <a:t>Overview of Aerosol Products in AWIPS</a:t>
            </a:r>
          </a:p>
        </p:txBody>
      </p:sp>
    </p:spTree>
    <p:extLst>
      <p:ext uri="{BB962C8B-B14F-4D97-AF65-F5344CB8AC3E}">
        <p14:creationId xmlns:p14="http://schemas.microsoft.com/office/powerpoint/2010/main" val="270938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DC8590-4F00-4A76-BAC1-466ED8BD79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xmlns="" id="{DB00E609-8C01-48A0-ACF9-53C4B7C4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9" y="0"/>
            <a:ext cx="8705042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EFBEAB-57FE-45C9-A83A-AE908DF612DA}"/>
              </a:ext>
            </a:extLst>
          </p:cNvPr>
          <p:cNvSpPr txBox="1"/>
          <p:nvPr/>
        </p:nvSpPr>
        <p:spPr>
          <a:xfrm>
            <a:off x="3200400" y="4818494"/>
            <a:ext cx="5735866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GOES-17 Aerosol Optical Depth (unitless)     Mon 19:06Z    24-Jun-19</a:t>
            </a:r>
          </a:p>
        </p:txBody>
      </p:sp>
    </p:spTree>
    <p:extLst>
      <p:ext uri="{BB962C8B-B14F-4D97-AF65-F5344CB8AC3E}">
        <p14:creationId xmlns:p14="http://schemas.microsoft.com/office/powerpoint/2010/main" val="19628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Aerosol Optical Depth, Full Disk</a:t>
            </a:r>
            <a:endParaRPr sz="2400" u="sng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350" y="450275"/>
            <a:ext cx="7932948" cy="462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r="49726" b="97343"/>
          <a:stretch/>
        </p:blipFill>
        <p:spPr>
          <a:xfrm>
            <a:off x="783350" y="450275"/>
            <a:ext cx="7522450" cy="5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l="67906" t="95851"/>
          <a:stretch/>
        </p:blipFill>
        <p:spPr>
          <a:xfrm>
            <a:off x="3897437" y="4476750"/>
            <a:ext cx="4971264" cy="59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00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Aerosol Optical Depth, CONUS</a:t>
            </a:r>
            <a:endParaRPr sz="2400" u="sng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75" y="498600"/>
            <a:ext cx="7876499" cy="45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r="49726" b="97343"/>
          <a:stretch/>
        </p:blipFill>
        <p:spPr>
          <a:xfrm>
            <a:off x="668585" y="443073"/>
            <a:ext cx="6228173" cy="19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l="67906" t="95851"/>
          <a:stretch/>
        </p:blipFill>
        <p:spPr>
          <a:xfrm>
            <a:off x="3782671" y="4476750"/>
            <a:ext cx="5086029" cy="59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4;p16"/>
          <p:cNvPicPr preferRelativeResize="0"/>
          <p:nvPr/>
        </p:nvPicPr>
        <p:blipFill rotWithShape="1">
          <a:blip r:embed="rId4">
            <a:alphaModFix/>
          </a:blip>
          <a:srcRect r="49726" b="97343"/>
          <a:stretch/>
        </p:blipFill>
        <p:spPr>
          <a:xfrm>
            <a:off x="664617" y="374284"/>
            <a:ext cx="7522450" cy="52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87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ADP (Smoke) </a:t>
            </a:r>
            <a:endParaRPr sz="24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75" y="428041"/>
            <a:ext cx="7833802" cy="46804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841825" y="4253425"/>
            <a:ext cx="38481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GOES-16 Smoke and Dust Product</a:t>
            </a:r>
            <a:endParaRPr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Mon 13:15Z 19 Mar 2018</a:t>
            </a:r>
            <a:endParaRPr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FFFF00"/>
                </a:solidFill>
              </a:rPr>
              <a:t>(Buenos Aires and East Coast of South America)</a:t>
            </a:r>
            <a:endParaRPr sz="1100" i="1" dirty="0">
              <a:solidFill>
                <a:srgbClr val="FFFF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61152" t="87060"/>
          <a:stretch/>
        </p:blipFill>
        <p:spPr>
          <a:xfrm>
            <a:off x="4191000" y="4019550"/>
            <a:ext cx="4752806" cy="107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2;p18"/>
          <p:cNvPicPr preferRelativeResize="0"/>
          <p:nvPr/>
        </p:nvPicPr>
        <p:blipFill rotWithShape="1">
          <a:blip r:embed="rId3">
            <a:alphaModFix/>
          </a:blip>
          <a:srcRect r="50000" b="97939"/>
          <a:stretch/>
        </p:blipFill>
        <p:spPr>
          <a:xfrm>
            <a:off x="727675" y="421325"/>
            <a:ext cx="6587525" cy="24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97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ADP (Dust) </a:t>
            </a:r>
            <a:endParaRPr sz="24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150" y="462475"/>
            <a:ext cx="6965851" cy="46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388150" y="4588375"/>
            <a:ext cx="32043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GOES-16 Dust Product</a:t>
            </a:r>
            <a:endParaRPr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Mon 13:30Z 19 Mar 2018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l="57900" t="93955"/>
          <a:stretch/>
        </p:blipFill>
        <p:spPr>
          <a:xfrm>
            <a:off x="3657600" y="4248150"/>
            <a:ext cx="5320099" cy="88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19"/>
          <p:cNvPicPr preferRelativeResize="0"/>
          <p:nvPr/>
        </p:nvPicPr>
        <p:blipFill rotWithShape="1">
          <a:blip r:embed="rId3">
            <a:alphaModFix/>
          </a:blip>
          <a:srcRect r="56188" b="98168"/>
          <a:stretch/>
        </p:blipFill>
        <p:spPr>
          <a:xfrm>
            <a:off x="1374300" y="472375"/>
            <a:ext cx="6398099" cy="27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11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A0FA12-EF01-4361-9DA0-7CB63A5C3F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426D4C48-7030-48FE-9C57-36C92A23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1"/>
            <a:ext cx="9144000" cy="5128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EE1823-F104-45C6-8913-1593BB217B89}"/>
              </a:ext>
            </a:extLst>
          </p:cNvPr>
          <p:cNvSpPr txBox="1"/>
          <p:nvPr/>
        </p:nvSpPr>
        <p:spPr>
          <a:xfrm>
            <a:off x="3209362" y="4579845"/>
            <a:ext cx="593463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GOES-16 Aerosol Optical Depth (unitless)     Mon 20:56Z    24-Jun-19</a:t>
            </a:r>
          </a:p>
        </p:txBody>
      </p:sp>
    </p:spTree>
    <p:extLst>
      <p:ext uri="{BB962C8B-B14F-4D97-AF65-F5344CB8AC3E}">
        <p14:creationId xmlns:p14="http://schemas.microsoft.com/office/powerpoint/2010/main" val="3701363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8357</TotalTime>
  <Words>282</Words>
  <Application>Microsoft Office PowerPoint</Application>
  <PresentationFormat>On-screen Show (16:9)</PresentationFormat>
  <Paragraphs>37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GOES-16 and-17 AOD, ADP in AWIPS</vt:lpstr>
      <vt:lpstr>Overview of Aerosol Products in AWIPS</vt:lpstr>
      <vt:lpstr>PowerPoint Presentation</vt:lpstr>
      <vt:lpstr>PowerPoint Presentation</vt:lpstr>
      <vt:lpstr>GOES-16 Aerosol Optical Depth, Full Disk</vt:lpstr>
      <vt:lpstr>GOES-16 Aerosol Optical Depth, CONUS</vt:lpstr>
      <vt:lpstr>GOES-16 ADP (Smoke) </vt:lpstr>
      <vt:lpstr>GOES-16 ADP (Dust)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Cloud Mask and Cloud Top Properties in AWIPS-2</dc:title>
  <dc:creator>Byerle, Lee</dc:creator>
  <cp:lastModifiedBy>Lee Byerle</cp:lastModifiedBy>
  <cp:revision>72</cp:revision>
  <dcterms:modified xsi:type="dcterms:W3CDTF">2019-06-25T11:33:31Z</dcterms:modified>
</cp:coreProperties>
</file>