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7" r:id="rId3"/>
    <p:sldId id="259" r:id="rId4"/>
    <p:sldId id="260" r:id="rId5"/>
    <p:sldId id="266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8E00"/>
    <a:srgbClr val="006400"/>
    <a:srgbClr val="2DFF8C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7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5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.7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1.3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2.2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Inches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0-2.5 is range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GOES-16 </a:t>
            </a:r>
            <a:r>
              <a:rPr lang="en" sz="4800" dirty="0" smtClean="0"/>
              <a:t>LST, COD, CPSD </a:t>
            </a:r>
            <a:br>
              <a:rPr lang="en" sz="4800" dirty="0" smtClean="0"/>
            </a:br>
            <a:r>
              <a:rPr lang="en" sz="4800" dirty="0" smtClean="0"/>
              <a:t>in </a:t>
            </a:r>
            <a:r>
              <a:rPr lang="en" sz="4800" dirty="0"/>
              <a:t>AWIPS-2</a:t>
            </a:r>
            <a:endParaRPr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GOES-17 Provisional </a:t>
            </a:r>
            <a:r>
              <a:rPr lang="en" dirty="0" smtClean="0"/>
              <a:t>PS-PVR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June 13, 2019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810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/>
              <a:t>Overview of Products in AWIPS</a:t>
            </a:r>
            <a:endParaRPr sz="2400" u="sng" dirty="0"/>
          </a:p>
        </p:txBody>
      </p:sp>
      <p:sp>
        <p:nvSpPr>
          <p:cNvPr id="61" name="Shape 61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GOES-16 </a:t>
            </a:r>
            <a:r>
              <a:rPr lang="en" sz="1800" dirty="0">
                <a:solidFill>
                  <a:schemeClr val="dk1"/>
                </a:solidFill>
              </a:rPr>
              <a:t>Fielded in AWIPS-2 (</a:t>
            </a:r>
            <a:r>
              <a:rPr lang="en-US" sz="1800" dirty="0">
                <a:solidFill>
                  <a:schemeClr val="dk1"/>
                </a:solidFill>
              </a:rPr>
              <a:t>GOES-17 not yet fielded)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Style rules are modified to </a:t>
            </a:r>
            <a:r>
              <a:rPr lang="en" sz="1800" dirty="0" smtClean="0">
                <a:solidFill>
                  <a:schemeClr val="dk1"/>
                </a:solidFill>
              </a:rPr>
              <a:t>customize color maps, units, display ranges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indent="-342900">
              <a:buSzPts val="1800"/>
              <a:buFont typeface="Arial"/>
              <a:buChar char="●"/>
            </a:pPr>
            <a:r>
              <a:rPr lang="en-US" sz="1800" dirty="0"/>
              <a:t>NWS transmission of GOES-16 </a:t>
            </a:r>
            <a:r>
              <a:rPr lang="en-US" sz="1800" dirty="0" smtClean="0"/>
              <a:t>LST, COD, CPSD </a:t>
            </a:r>
            <a:r>
              <a:rPr lang="en-US" sz="1800" dirty="0"/>
              <a:t>via the </a:t>
            </a:r>
            <a:r>
              <a:rPr lang="en-US" sz="1800" dirty="0" smtClean="0"/>
              <a:t>SBN (activation date):</a:t>
            </a:r>
            <a:endParaRPr lang="en-US" sz="600" dirty="0"/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 dirty="0"/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-US" sz="1800" dirty="0" smtClean="0"/>
              <a:t>Land Surface Temperature (F</a:t>
            </a:r>
            <a:r>
              <a:rPr lang="en-US" sz="1800" dirty="0"/>
              <a:t>, </a:t>
            </a:r>
            <a:r>
              <a:rPr lang="en-US" sz="1800" dirty="0" smtClean="0"/>
              <a:t>C, M), May 31, </a:t>
            </a:r>
            <a:r>
              <a:rPr lang="en-US" sz="1800" dirty="0"/>
              <a:t>2017</a:t>
            </a:r>
          </a:p>
          <a:p>
            <a:pPr marL="914400" lvl="1" indent="-342900">
              <a:buSzPts val="1800"/>
              <a:buChar char="○"/>
            </a:pPr>
            <a:r>
              <a:rPr lang="en-US" sz="1800" dirty="0" smtClean="0"/>
              <a:t>Cloud </a:t>
            </a:r>
            <a:r>
              <a:rPr lang="en-US" sz="1800" dirty="0"/>
              <a:t>Optical Depth (F, C), </a:t>
            </a:r>
            <a:r>
              <a:rPr lang="en-US" sz="1800" dirty="0" smtClean="0"/>
              <a:t>Jun 14, </a:t>
            </a:r>
            <a:r>
              <a:rPr lang="en-US" sz="1800" dirty="0"/>
              <a:t>2017</a:t>
            </a:r>
          </a:p>
          <a:p>
            <a:pPr marL="914400" lvl="1" indent="-342900">
              <a:buSzPts val="1800"/>
              <a:buChar char="○"/>
            </a:pPr>
            <a:r>
              <a:rPr lang="en-US" sz="1800" dirty="0"/>
              <a:t>Cloud Particle Size Distribution (F, C, M),  </a:t>
            </a:r>
            <a:r>
              <a:rPr lang="en-US" sz="1800" dirty="0" smtClean="0"/>
              <a:t>Jun 14, 2017</a:t>
            </a:r>
            <a:endParaRPr lang="en-US" sz="1800" dirty="0"/>
          </a:p>
          <a:p>
            <a:pPr marL="571500" lvl="1">
              <a:buSzPts val="1800"/>
            </a:pPr>
            <a:r>
              <a:rPr lang="en-US" sz="1200" i="1" dirty="0" smtClean="0"/>
              <a:t>         * </a:t>
            </a:r>
            <a:r>
              <a:rPr lang="en-US" sz="1200" i="1" dirty="0"/>
              <a:t>ABI Sectors:  F = Full Disk, C = CONUS and M = </a:t>
            </a:r>
            <a:r>
              <a:rPr lang="en-US" sz="1200" i="1" dirty="0" err="1"/>
              <a:t>Meso</a:t>
            </a:r>
            <a:endParaRPr lang="en-US" sz="12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Examples of each are in the following slides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7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-83375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Land Surface Temperature</a:t>
            </a:r>
            <a:endParaRPr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8858"/>
            <a:ext cx="7313993" cy="4744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3" b="97352"/>
          <a:stretch/>
        </p:blipFill>
        <p:spPr>
          <a:xfrm>
            <a:off x="381000" y="385700"/>
            <a:ext cx="8394641" cy="281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6" t="93503"/>
          <a:stretch/>
        </p:blipFill>
        <p:spPr>
          <a:xfrm>
            <a:off x="2667000" y="4592618"/>
            <a:ext cx="5561393" cy="52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11700" y="-75036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Cloud Optical Depth</a:t>
            </a:r>
            <a:endParaRPr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5" y="354076"/>
            <a:ext cx="6911779" cy="4789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5" b="97186"/>
          <a:stretch/>
        </p:blipFill>
        <p:spPr>
          <a:xfrm>
            <a:off x="1096501" y="366900"/>
            <a:ext cx="7889904" cy="29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1" t="93812"/>
          <a:stretch/>
        </p:blipFill>
        <p:spPr>
          <a:xfrm>
            <a:off x="2388557" y="4476751"/>
            <a:ext cx="5916597" cy="641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28600" y="-59375"/>
            <a:ext cx="88323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/>
              <a:t>GOES-16 Cloud Particle Size Distribution</a:t>
            </a:r>
            <a:endParaRPr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964136" cy="4857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7" b="97285"/>
          <a:stretch/>
        </p:blipFill>
        <p:spPr>
          <a:xfrm>
            <a:off x="990599" y="307524"/>
            <a:ext cx="7695281" cy="283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3" t="95121"/>
          <a:stretch/>
        </p:blipFill>
        <p:spPr>
          <a:xfrm>
            <a:off x="1302187" y="4552950"/>
            <a:ext cx="6957349" cy="5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08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8223</TotalTime>
  <Words>152</Words>
  <Application>Microsoft Office PowerPoint</Application>
  <PresentationFormat>On-screen Show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GOES-16 LST, COD, CPSD  in AWIPS-2</vt:lpstr>
      <vt:lpstr>Overview of Products in AWIPS</vt:lpstr>
      <vt:lpstr>GOES-16 Land Surface Temperature</vt:lpstr>
      <vt:lpstr>GOES-16 Cloud Optical Depth</vt:lpstr>
      <vt:lpstr>GOES-16 Cloud Particle Size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Cloud Mask and Cloud Top Properties in AWIPS-2</dc:title>
  <dc:creator>Byerle, Lee</dc:creator>
  <cp:lastModifiedBy>Brian Gockel</cp:lastModifiedBy>
  <cp:revision>51</cp:revision>
  <dcterms:modified xsi:type="dcterms:W3CDTF">2019-06-11T02:30:07Z</dcterms:modified>
</cp:coreProperties>
</file>