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" name="Google Shape;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Mission impacts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95af58ef8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95af58ef8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95af58ef8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95af58ef8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95af58ef8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95af58ef8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95af58ef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95af58ef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type="ctrTitle"/>
          </p:nvPr>
        </p:nvSpPr>
        <p:spPr>
          <a:xfrm>
            <a:off x="76200" y="209550"/>
            <a:ext cx="8839200" cy="140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400">
                <a:solidFill>
                  <a:srgbClr val="1155CC"/>
                </a:solidFill>
              </a:rPr>
              <a:t>NWS Update</a:t>
            </a:r>
            <a:br>
              <a:rPr b="1" lang="en" sz="1000">
                <a:solidFill>
                  <a:srgbClr val="1155CC"/>
                </a:solidFill>
              </a:rPr>
            </a:br>
            <a:endParaRPr b="1" sz="1000">
              <a:solidFill>
                <a:srgbClr val="1155CC"/>
              </a:solidFill>
            </a:endParaRPr>
          </a:p>
          <a:p>
            <a:pPr indent="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2400">
                <a:solidFill>
                  <a:srgbClr val="1155CC"/>
                </a:solidFill>
              </a:rPr>
              <a:t>GOES-17 ABI L1b &amp; CMI Provisional PS-PVR</a:t>
            </a:r>
            <a:endParaRPr b="1" sz="2400">
              <a:solidFill>
                <a:srgbClr val="1155CC"/>
              </a:solidFill>
            </a:endParaRPr>
          </a:p>
        </p:txBody>
      </p:sp>
      <p:sp>
        <p:nvSpPr>
          <p:cNvPr id="53" name="Google Shape;53;p12"/>
          <p:cNvSpPr txBox="1"/>
          <p:nvPr>
            <p:ph idx="1" type="subTitle"/>
          </p:nvPr>
        </p:nvSpPr>
        <p:spPr>
          <a:xfrm>
            <a:off x="3074850" y="3385650"/>
            <a:ext cx="5840400" cy="11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rgbClr val="666666"/>
                </a:solidFill>
              </a:rPr>
              <a:t>NOAA/NWS Office of Observations</a:t>
            </a:r>
            <a:br>
              <a:rPr lang="en" sz="900">
                <a:solidFill>
                  <a:srgbClr val="666666"/>
                </a:solidFill>
              </a:rPr>
            </a:br>
            <a:endParaRPr sz="900">
              <a:solidFill>
                <a:srgbClr val="666666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400">
                <a:solidFill>
                  <a:srgbClr val="666666"/>
                </a:solidFill>
              </a:rPr>
              <a:t>November 28, 2018</a:t>
            </a:r>
            <a:endParaRPr sz="2400">
              <a:solidFill>
                <a:srgbClr val="666666"/>
              </a:solidFill>
            </a:endParaRPr>
          </a:p>
        </p:txBody>
      </p:sp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" name="Google Shape;55;p12"/>
          <p:cNvPicPr preferRelativeResize="0"/>
          <p:nvPr/>
        </p:nvPicPr>
        <p:blipFill rotWithShape="1">
          <a:blip r:embed="rId3">
            <a:alphaModFix/>
          </a:blip>
          <a:srcRect b="30266" l="4649" r="60752" t="22114"/>
          <a:stretch/>
        </p:blipFill>
        <p:spPr>
          <a:xfrm>
            <a:off x="471350" y="1746875"/>
            <a:ext cx="2528376" cy="26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idx="12" type="sldNum"/>
          </p:nvPr>
        </p:nvSpPr>
        <p:spPr>
          <a:xfrm>
            <a:off x="8620500" y="481643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249150" y="15750"/>
            <a:ext cx="8645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Exploitation of GOES-17 ABI Mesoscale Imagery at NWS</a:t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5224" y="386528"/>
            <a:ext cx="6835151" cy="333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150824" y="3601113"/>
            <a:ext cx="9021157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Mesoscale Mission Manager (MMM) Tool on NOAA Virtual Lab facilitates and encourages collaboration and utilization for mesoscale sector placement (tool sometimes called Meso Domain Scheduler (MDS))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 Operating Procedure documents mission priorities and the NESDIS/NWS meso request process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NWS Governance of ABI/Meso process managed by NWS Operations Division, MDS/MMM tool and process supported by OBS/TOWR-S team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ctrTitle"/>
          </p:nvPr>
        </p:nvSpPr>
        <p:spPr>
          <a:xfrm>
            <a:off x="186600" y="39650"/>
            <a:ext cx="8645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2400"/>
              <a:t>Noteworthy Items (so far)</a:t>
            </a:r>
            <a:endParaRPr b="1" sz="2400"/>
          </a:p>
        </p:txBody>
      </p:sp>
      <p:sp>
        <p:nvSpPr>
          <p:cNvPr id="133" name="Google Shape;133;p22"/>
          <p:cNvSpPr txBox="1"/>
          <p:nvPr/>
        </p:nvSpPr>
        <p:spPr>
          <a:xfrm>
            <a:off x="34200" y="438150"/>
            <a:ext cx="9042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GOES-17 SCMI (the GS/NCF/SBN delivered imagery) was activated into NWS on the fixed grid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All CMI and SCMI sector coverages as expected </a:t>
            </a:r>
            <a:r>
              <a:rPr lang="en" sz="1800">
                <a:solidFill>
                  <a:schemeClr val="dk1"/>
                </a:solidFill>
              </a:rPr>
              <a:t>displaying in AWIPS/N-AWIPS </a:t>
            </a:r>
            <a:r>
              <a:rPr lang="en" sz="1800">
                <a:solidFill>
                  <a:schemeClr val="dk1"/>
                </a:solidFill>
              </a:rPr>
              <a:t>(though now, post-drift, active discussions about how to best use available sectors)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Geolocation in general has been good (though with infrequent exceptions after maneuvers)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Periods of degraded imagery</a:t>
            </a:r>
            <a:endParaRPr sz="18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LHP (NWS LHP summary)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non-LHP (</a:t>
            </a:r>
            <a:r>
              <a:rPr b="1" lang="en">
                <a:solidFill>
                  <a:schemeClr val="dk1"/>
                </a:solidFill>
              </a:rPr>
              <a:t>recent striping</a:t>
            </a:r>
            <a:r>
              <a:rPr lang="en">
                <a:solidFill>
                  <a:schemeClr val="dk1"/>
                </a:solidFill>
              </a:rPr>
              <a:t>, especially in water vapor bands but also in other IR channels)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NWS is currently participating in GOES-17 Mode 6 test (November 27-30)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It is likely that NWS will request change to mode 6 in early 2019</a:t>
            </a:r>
            <a:endParaRPr b="0" i="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NWS plans to participate in GOES-16/17 dual Mode 4 test on December 4</a:t>
            </a:r>
            <a:r>
              <a:rPr b="0" baseline="3000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endParaRPr b="0" baseline="3000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NWS evaluation of the data continues (renewed interest with recent repositioning of GOES-17 to 137.2° W)</a:t>
            </a:r>
            <a:endParaRPr sz="1800"/>
          </a:p>
        </p:txBody>
      </p:sp>
      <p:sp>
        <p:nvSpPr>
          <p:cNvPr id="134" name="Google Shape;13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23"/>
          <p:cNvSpPr txBox="1"/>
          <p:nvPr>
            <p:ph type="ctrTitle"/>
          </p:nvPr>
        </p:nvSpPr>
        <p:spPr>
          <a:xfrm>
            <a:off x="186600" y="39650"/>
            <a:ext cx="8645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2400"/>
              <a:t>GOES-17 ABI SCMI Sectors in AWIPS*</a:t>
            </a:r>
            <a:endParaRPr b="1" sz="2400"/>
          </a:p>
        </p:txBody>
      </p:sp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b="0" l="16597" r="0" t="0"/>
          <a:stretch/>
        </p:blipFill>
        <p:spPr>
          <a:xfrm>
            <a:off x="689631" y="538250"/>
            <a:ext cx="7292520" cy="412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/>
          <p:nvPr/>
        </p:nvSpPr>
        <p:spPr>
          <a:xfrm>
            <a:off x="2345725" y="968875"/>
            <a:ext cx="903600" cy="498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Alaska</a:t>
            </a:r>
            <a:endParaRPr b="1"/>
          </a:p>
        </p:txBody>
      </p:sp>
      <p:sp>
        <p:nvSpPr>
          <p:cNvPr id="143" name="Google Shape;143;p23"/>
          <p:cNvSpPr/>
          <p:nvPr/>
        </p:nvSpPr>
        <p:spPr>
          <a:xfrm>
            <a:off x="2754450" y="3176275"/>
            <a:ext cx="1316700" cy="498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WCONUS</a:t>
            </a:r>
            <a:endParaRPr b="1"/>
          </a:p>
        </p:txBody>
      </p:sp>
      <p:sp>
        <p:nvSpPr>
          <p:cNvPr id="144" name="Google Shape;144;p23"/>
          <p:cNvSpPr/>
          <p:nvPr/>
        </p:nvSpPr>
        <p:spPr>
          <a:xfrm>
            <a:off x="1990075" y="3609550"/>
            <a:ext cx="903600" cy="437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Hawaii</a:t>
            </a:r>
            <a:endParaRPr b="1" sz="1200"/>
          </a:p>
        </p:txBody>
      </p:sp>
      <p:sp>
        <p:nvSpPr>
          <p:cNvPr id="145" name="Google Shape;145;p23"/>
          <p:cNvSpPr txBox="1"/>
          <p:nvPr/>
        </p:nvSpPr>
        <p:spPr>
          <a:xfrm>
            <a:off x="1836975" y="5040825"/>
            <a:ext cx="44088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3"/>
          <p:cNvSpPr txBox="1"/>
          <p:nvPr/>
        </p:nvSpPr>
        <p:spPr>
          <a:xfrm>
            <a:off x="569825" y="4664350"/>
            <a:ext cx="4408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* excludes full disk and mesos</a:t>
            </a:r>
            <a:endParaRPr i="1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>
            <p:ph type="ctrTitle"/>
          </p:nvPr>
        </p:nvSpPr>
        <p:spPr>
          <a:xfrm>
            <a:off x="311700" y="457200"/>
            <a:ext cx="852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400"/>
              <a:t>AWIPS example: 7.34µm Striping Probably Not Due to LHP</a:t>
            </a:r>
            <a:br>
              <a:rPr lang="en" sz="900"/>
            </a:br>
            <a:endParaRPr sz="9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1800"/>
              <a:t>November 27, 2018</a:t>
            </a:r>
            <a:endParaRPr sz="1800"/>
          </a:p>
        </p:txBody>
      </p:sp>
      <p:sp>
        <p:nvSpPr>
          <p:cNvPr id="152" name="Google Shape;15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300" y="926300"/>
            <a:ext cx="7117575" cy="360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/>
        </p:nvSpPr>
        <p:spPr>
          <a:xfrm>
            <a:off x="92200" y="4537700"/>
            <a:ext cx="88527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Striping affects some sites and mission areas more than others.  One report: “</a:t>
            </a:r>
            <a:r>
              <a:rPr i="1" lang="en" sz="1200"/>
              <a:t>...at times [the striping] renders the loops</a:t>
            </a:r>
            <a:br>
              <a:rPr i="1" lang="en" sz="1200"/>
            </a:br>
            <a:r>
              <a:rPr i="1" lang="en" sz="1200"/>
              <a:t>unusable from a distraction standpoint as dropouts can be for two or three frames and are over [my area of responsibility</a:t>
            </a:r>
            <a:r>
              <a:rPr lang="en" sz="1200"/>
              <a:t>].”</a:t>
            </a:r>
            <a:endParaRPr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400"/>
              <a:t>GOES-17 Loop Heat Pipe from NWS Perspective</a:t>
            </a:r>
            <a:endParaRPr b="1" sz="2400"/>
          </a:p>
        </p:txBody>
      </p:sp>
      <p:sp>
        <p:nvSpPr>
          <p:cNvPr id="160" name="Google Shape;16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5"/>
          <p:cNvSpPr txBox="1"/>
          <p:nvPr/>
        </p:nvSpPr>
        <p:spPr>
          <a:xfrm>
            <a:off x="57900" y="500100"/>
            <a:ext cx="9028200" cy="3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NWS Operations Proving Ground has disseminated training for all WFOs/RFCs/NCEP Centers regarding the LHP data issues and what to expect during specific times of the year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NWS/OBS TOWR-S team has contacted each WFO in the GOES-17 footprint to ensure they have taken the training, understand what they are seeing, and to answer any additional questions regarding the anomaly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TOWR-S team has set up and regularly uses a</a:t>
            </a:r>
            <a:r>
              <a:rPr lang="en" sz="1800">
                <a:solidFill>
                  <a:schemeClr val="dk1"/>
                </a:solidFill>
              </a:rPr>
              <a:t> satellite-specific NWS/AWIPS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chatroom to relay data issues to forecasters and also to receive reports of data issues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TOWR-S team has developed an automated process to monitor the degradation present in the ABI IR channels due to the LHP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lang="en" sz="1800">
                <a:solidFill>
                  <a:schemeClr val="dk1"/>
                </a:solidFill>
              </a:rPr>
              <a:t>NWS preparing for February 2019 LHP monitoring and surveying to assess and report LHP impact to NWS mission</a:t>
            </a:r>
            <a:endParaRPr>
              <a:solidFill>
                <a:srgbClr val="FF0000"/>
              </a:solidFill>
            </a:endParaRP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400"/>
              <a:t>AWIPS example: 6.9µm LHP Degradation</a:t>
            </a:r>
            <a:endParaRPr b="1" sz="2400"/>
          </a:p>
        </p:txBody>
      </p:sp>
      <p:sp>
        <p:nvSpPr>
          <p:cNvPr id="167" name="Google Shape;16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https://lh5.googleusercontent.com/3SLLTwjwbsNyxxsWtckX-9UwYBvEEdVlLrYPfNSm4_wSzUm0QvzwZVVZDu5hb_Y9-hk9_dAOYhszAowGpirMDq2iJ7N6FxwpKsy5geMqZTeyiZKYilmvfBpkiUu3szTyY9Sajk0tzwY5z5fDsw" id="168" name="Google Shape;16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428" y="666750"/>
            <a:ext cx="7208972" cy="439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400"/>
              <a:t>LHP Degradation Time-Series Graph*</a:t>
            </a:r>
            <a:endParaRPr b="1" sz="2400"/>
          </a:p>
        </p:txBody>
      </p:sp>
      <p:sp>
        <p:nvSpPr>
          <p:cNvPr id="174" name="Google Shape;17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5" name="Google Shape;17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1390650"/>
            <a:ext cx="6789557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/>
          <p:nvPr/>
        </p:nvSpPr>
        <p:spPr>
          <a:xfrm>
            <a:off x="1352300" y="1242075"/>
            <a:ext cx="5267400" cy="39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GOES-17 Radiance Variance (avg) - Channel 8</a:t>
            </a:r>
            <a:endParaRPr sz="1200"/>
          </a:p>
        </p:txBody>
      </p:sp>
      <p:sp>
        <p:nvSpPr>
          <p:cNvPr id="177" name="Google Shape;177;p27"/>
          <p:cNvSpPr txBox="1"/>
          <p:nvPr/>
        </p:nvSpPr>
        <p:spPr>
          <a:xfrm>
            <a:off x="1882650" y="3359250"/>
            <a:ext cx="4878900" cy="39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Oct 16		     Oct 18	         Oct 20		Oct 22		Oct 24</a:t>
            </a:r>
            <a:endParaRPr sz="1200"/>
          </a:p>
        </p:txBody>
      </p:sp>
      <p:sp>
        <p:nvSpPr>
          <p:cNvPr id="178" name="Google Shape;178;p27"/>
          <p:cNvSpPr/>
          <p:nvPr/>
        </p:nvSpPr>
        <p:spPr>
          <a:xfrm>
            <a:off x="1281450" y="1602300"/>
            <a:ext cx="643800" cy="2362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7"/>
          <p:cNvSpPr txBox="1"/>
          <p:nvPr/>
        </p:nvSpPr>
        <p:spPr>
          <a:xfrm>
            <a:off x="1417275" y="2806975"/>
            <a:ext cx="578700" cy="2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1.00</a:t>
            </a:r>
            <a:endParaRPr/>
          </a:p>
        </p:txBody>
      </p:sp>
      <p:sp>
        <p:nvSpPr>
          <p:cNvPr id="180" name="Google Shape;180;p27"/>
          <p:cNvSpPr txBox="1"/>
          <p:nvPr/>
        </p:nvSpPr>
        <p:spPr>
          <a:xfrm>
            <a:off x="1417275" y="2145663"/>
            <a:ext cx="578700" cy="2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r>
              <a:rPr lang="en"/>
              <a:t>.00</a:t>
            </a:r>
            <a:endParaRPr/>
          </a:p>
        </p:txBody>
      </p:sp>
      <p:sp>
        <p:nvSpPr>
          <p:cNvPr id="181" name="Google Shape;181;p27"/>
          <p:cNvSpPr txBox="1"/>
          <p:nvPr/>
        </p:nvSpPr>
        <p:spPr>
          <a:xfrm>
            <a:off x="1417275" y="2450700"/>
            <a:ext cx="578700" cy="2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r>
              <a:rPr lang="en"/>
              <a:t>.00</a:t>
            </a:r>
            <a:endParaRPr/>
          </a:p>
        </p:txBody>
      </p:sp>
      <p:sp>
        <p:nvSpPr>
          <p:cNvPr id="182" name="Google Shape;182;p27"/>
          <p:cNvSpPr txBox="1"/>
          <p:nvPr/>
        </p:nvSpPr>
        <p:spPr>
          <a:xfrm>
            <a:off x="1417275" y="1840625"/>
            <a:ext cx="578700" cy="2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/>
              <a:t>.00</a:t>
            </a:r>
            <a:endParaRPr/>
          </a:p>
        </p:txBody>
      </p:sp>
      <p:sp>
        <p:nvSpPr>
          <p:cNvPr id="183" name="Google Shape;183;p27"/>
          <p:cNvSpPr/>
          <p:nvPr/>
        </p:nvSpPr>
        <p:spPr>
          <a:xfrm>
            <a:off x="7228075" y="1661350"/>
            <a:ext cx="767700" cy="253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7"/>
          <p:cNvSpPr txBox="1"/>
          <p:nvPr/>
        </p:nvSpPr>
        <p:spPr>
          <a:xfrm>
            <a:off x="168400" y="4275425"/>
            <a:ext cx="87945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/>
              <a:t>* </a:t>
            </a:r>
            <a:r>
              <a:rPr i="1" lang="en" sz="1200"/>
              <a:t>TOWR-S team developed and are employing monitoring/diagnostic tools for characterizing NWS-side LHP timing/effects</a:t>
            </a:r>
            <a:endParaRPr i="1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ctrTitle"/>
          </p:nvPr>
        </p:nvSpPr>
        <p:spPr>
          <a:xfrm>
            <a:off x="186600" y="268250"/>
            <a:ext cx="8645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2400"/>
              <a:t>Summary Assessment</a:t>
            </a:r>
            <a:endParaRPr b="1" sz="2400"/>
          </a:p>
        </p:txBody>
      </p:sp>
      <p:sp>
        <p:nvSpPr>
          <p:cNvPr id="190" name="Google Shape;190;p28"/>
          <p:cNvSpPr txBox="1"/>
          <p:nvPr/>
        </p:nvSpPr>
        <p:spPr>
          <a:xfrm>
            <a:off x="152400" y="971550"/>
            <a:ext cx="8875800" cy="4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GOES-17 ABI imagery is being widely used across in NWS</a:t>
            </a:r>
            <a:r>
              <a:rPr lang="en" sz="2000"/>
              <a:t> in a pre-operational mode; ABI visible, Near IR and window bands generally very good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NWS/OPPSD GOES-16/17 Operational Test and Evaluation (OT&amp;E) Team is currently conducting an NWS assessment, gathering feedback, and summarizing reported results</a:t>
            </a:r>
            <a:r>
              <a:rPr lang="en" sz="2000"/>
              <a:t> (m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ore </a:t>
            </a:r>
            <a:r>
              <a:rPr lang="en" sz="2000"/>
              <a:t>OT&amp;E details on next slide.)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NWS requests continued </a:t>
            </a:r>
            <a:r>
              <a:rPr lang="en" sz="2000"/>
              <a:t>NESDIS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attention on: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</a:pPr>
            <a:r>
              <a:rPr lang="en"/>
              <a:t>Mitigating LHP-related L1b/CMI </a:t>
            </a:r>
            <a:r>
              <a:rPr b="0" i="0" lang="en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degradation (striping, corrupted and missing data), either directly or indirectly (</a:t>
            </a:r>
            <a:r>
              <a:rPr lang="en"/>
              <a:t>e.g., extended GOES-15 operation and Himawari)</a:t>
            </a:r>
            <a:endParaRPr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>
                <a:solidFill>
                  <a:schemeClr val="dk1"/>
                </a:solidFill>
              </a:rPr>
              <a:t>Effects of LHP and other striping on L2/derived products</a:t>
            </a:r>
            <a:endParaRPr>
              <a:solidFill>
                <a:schemeClr val="dk1"/>
              </a:solidFill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Non-LHP-related striping </a:t>
            </a:r>
            <a:r>
              <a:rPr b="1" lang="en"/>
              <a:t>(very noticeable problem today)</a:t>
            </a:r>
            <a:endParaRPr b="1"/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Cross-organizational change management (communicating changes in advance; upkeep of documentation e.g., GRB and L1b PUGs, ICDs, etc.) 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29"/>
          <p:cNvSpPr txBox="1"/>
          <p:nvPr>
            <p:ph type="ctrTitle"/>
          </p:nvPr>
        </p:nvSpPr>
        <p:spPr>
          <a:xfrm>
            <a:off x="186600" y="115850"/>
            <a:ext cx="8645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2400"/>
              <a:t>NWS Operational Test &amp; Evaluation Activity</a:t>
            </a:r>
            <a:endParaRPr b="1" sz="2400"/>
          </a:p>
        </p:txBody>
      </p:sp>
      <p:sp>
        <p:nvSpPr>
          <p:cNvPr id="198" name="Google Shape;198;p29"/>
          <p:cNvSpPr txBox="1"/>
          <p:nvPr/>
        </p:nvSpPr>
        <p:spPr>
          <a:xfrm>
            <a:off x="202100" y="749975"/>
            <a:ext cx="8630100" cy="3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NWS Test of GOES-17 involving 8+ NWS sites (mainly western CONUS, AK and HI)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Organized/coordinated by NWS OPPSD with NWS field staff involvement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Verifies and confirms end-to-end dissemination and display of GOES-17 imagery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Involves formal/uniform test procedures (but also allows for ad-hoc feedback)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Tracks and reports on product flows thru NWS networks to end users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Validates CMI, SCMI from GRB, NCF/SBN and products from PDA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Early OTE results help inform NWS future development (e.g., AWIPS software changes) and leadership on progress leading up to GOES West declaration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Later OTE activities (e.g., for GOES-17 L2 Products) extend into 2019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C8D5DE"/>
            </a:gs>
            <a:gs pos="15000">
              <a:srgbClr val="ADBCC3"/>
            </a:gs>
            <a:gs pos="74000">
              <a:srgbClr val="D9E7ED"/>
            </a:gs>
            <a:gs pos="93000">
              <a:srgbClr val="FFDBB4"/>
            </a:gs>
            <a:gs pos="100000">
              <a:srgbClr val="FFECDA"/>
            </a:gs>
          </a:gsLst>
          <a:lin ang="5400000" scaled="0"/>
        </a:gra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/>
        </p:nvSpPr>
        <p:spPr>
          <a:xfrm>
            <a:off x="262800" y="361950"/>
            <a:ext cx="85002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Thanks!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b="1" i="0" sz="30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235500" y="167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666666"/>
                </a:solidFill>
              </a:rPr>
              <a:t>Topics</a:t>
            </a:r>
            <a:endParaRPr sz="3000">
              <a:solidFill>
                <a:srgbClr val="666666"/>
              </a:solidFill>
            </a:endParaRPr>
          </a:p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3"/>
          <p:cNvSpPr txBox="1"/>
          <p:nvPr>
            <p:ph idx="1" type="subTitle"/>
          </p:nvPr>
        </p:nvSpPr>
        <p:spPr>
          <a:xfrm>
            <a:off x="1852975" y="4586725"/>
            <a:ext cx="5579700" cy="462600"/>
          </a:xfrm>
          <a:prstGeom prst="rect">
            <a:avLst/>
          </a:prstGeom>
          <a:solidFill>
            <a:srgbClr val="6D9EEB"/>
          </a:solidFill>
          <a:effectLst>
            <a:outerShdw blurRad="57150" rotWithShape="0" algn="bl" dir="5400000" dist="28575">
              <a:srgbClr val="A4C2F4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00"/>
                </a:solidFill>
              </a:rPr>
              <a:t>NWS Brief to GOES-17 ABI L1b &amp; CMI Provisional PS-PVR</a:t>
            </a:r>
            <a:endParaRPr sz="1400">
              <a:solidFill>
                <a:srgbClr val="FFFF00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57900" y="881100"/>
            <a:ext cx="90282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</a:rPr>
              <a:t>GOES-17 CMI and SCMI in AWIPS and N-AWIPS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AWIPS Visualization and Exploitation of CMI/SCMI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</a:rPr>
              <a:t>AWIPS Menus and Screen Captures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</a:rPr>
              <a:t>MDS/MMM for ABI Meso Requests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/>
              <a:t>Noteworthy Items So Far</a:t>
            </a:r>
            <a:endParaRPr sz="1800"/>
          </a:p>
          <a:p>
            <a:pPr indent="-3429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GOES-17 SCMI Sectoring</a:t>
            </a:r>
            <a:endParaRPr sz="1800"/>
          </a:p>
          <a:p>
            <a:pPr indent="-3429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Striping and LHP Issues</a:t>
            </a:r>
            <a:endParaRPr sz="1800"/>
          </a:p>
          <a:p>
            <a:pPr indent="-3429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Mode 6 and Dual-Mode-4 Tests</a:t>
            </a:r>
            <a:endParaRPr sz="1800"/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Summary Assessment</a:t>
            </a:r>
            <a:endParaRPr sz="1800"/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NWS OT&amp;E Activity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ctrTitle"/>
          </p:nvPr>
        </p:nvSpPr>
        <p:spPr>
          <a:xfrm>
            <a:off x="76200" y="138775"/>
            <a:ext cx="8915400" cy="6041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2200"/>
              <a:t>GOES-17 Cloud and Moisture Imagery in AWIPS and N-AWIPS</a:t>
            </a:r>
            <a:endParaRPr b="1" sz="2200"/>
          </a:p>
        </p:txBody>
      </p:sp>
      <p:sp>
        <p:nvSpPr>
          <p:cNvPr id="69" name="Google Shape;69;p14"/>
          <p:cNvSpPr txBox="1"/>
          <p:nvPr/>
        </p:nvSpPr>
        <p:spPr>
          <a:xfrm>
            <a:off x="57900" y="576300"/>
            <a:ext cx="9028200" cy="3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Fielded AWIPS baseline handles ingest/decode/store/display/purge of ABI Full Disk and PACUS Imagery</a:t>
            </a:r>
            <a:endParaRPr/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Mesoscale sector imagery in AWIPS involves manually-applied at-site mod</a:t>
            </a:r>
            <a:r>
              <a:rPr lang="en" sz="1800">
                <a:solidFill>
                  <a:schemeClr val="dk1"/>
                </a:solidFill>
              </a:rPr>
              <a:t> so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WMO headers are recognized (will be in AWIPS baseline in May 2019)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ABI channels, all sectors (AWIPS-derived RGBs and channel differences)</a:t>
            </a:r>
            <a:endParaRPr/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WFOs/RFCs/RHQs receive SCMI for AWIPS via SBN (since November 15, 2018)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Examples are shown in the following slides (AWIPS screenshots)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Fielded N-AWIPS baseline handles ingest and display of ABI Imagery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channels, all sectors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Projected McIDAS Area files</a:t>
            </a:r>
            <a:endParaRPr/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NCEP Centers receive CMI (for AWIPS and N-AWIPS) via GRB, with SBN as backup (since November 15, 2018)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8472458" y="46927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ctrTitle"/>
          </p:nvPr>
        </p:nvSpPr>
        <p:spPr>
          <a:xfrm>
            <a:off x="228600" y="115850"/>
            <a:ext cx="86457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2200"/>
              <a:t>AWIPS Visualization and Exploitation</a:t>
            </a:r>
            <a:endParaRPr b="1" sz="2200"/>
          </a:p>
        </p:txBody>
      </p:sp>
      <p:sp>
        <p:nvSpPr>
          <p:cNvPr id="76" name="Google Shape;76;p15"/>
          <p:cNvSpPr txBox="1"/>
          <p:nvPr/>
        </p:nvSpPr>
        <p:spPr>
          <a:xfrm>
            <a:off x="115800" y="590550"/>
            <a:ext cx="8875800" cy="3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21+ months of evolutionary improvements of GOES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-16 ABI processing and rendering in NWS (e.g., fixed grid, plus many others), applied to GOES-17 ABI processing and rendering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Satellite Enhancement Team (SET) review and approval process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Collaborative activity among NWS regional/field reps, cooperative institutes, NWS HQ (OBS/TOWR-S Team) and GOES-R Program Office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Defined menu structures, enhancement tables, RGB and difference definitions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Orderly deployment of RPM updates to regional and national forecast offices</a:t>
            </a:r>
            <a:endParaRPr sz="1800"/>
          </a:p>
          <a:p>
            <a:pPr indent="-3429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lphaL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OBS/TOWR-S team coordinates and executes agile RPM process which accelerates changes into AWIPS (with baseline incorporation once functionality stabilizes)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AWIPS/N-AWIPS refinements and training continue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050" y="114150"/>
            <a:ext cx="8769898" cy="4612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16"/>
          <p:cNvCxnSpPr/>
          <p:nvPr/>
        </p:nvCxnSpPr>
        <p:spPr>
          <a:xfrm flipH="1">
            <a:off x="1928825" y="234100"/>
            <a:ext cx="283200" cy="3981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" name="Google Shape;85;p16"/>
          <p:cNvCxnSpPr/>
          <p:nvPr/>
        </p:nvCxnSpPr>
        <p:spPr>
          <a:xfrm flipH="1" rot="10800000">
            <a:off x="2036000" y="639725"/>
            <a:ext cx="1263000" cy="2373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" name="Google Shape;86;p16"/>
          <p:cNvCxnSpPr/>
          <p:nvPr/>
        </p:nvCxnSpPr>
        <p:spPr>
          <a:xfrm>
            <a:off x="2028325" y="976550"/>
            <a:ext cx="436200" cy="765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7" name="Google Shape;87;p16"/>
          <p:cNvCxnSpPr/>
          <p:nvPr/>
        </p:nvCxnSpPr>
        <p:spPr>
          <a:xfrm flipH="1">
            <a:off x="1959325" y="1198500"/>
            <a:ext cx="38400" cy="8112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" name="Google Shape;88;p16"/>
          <p:cNvCxnSpPr/>
          <p:nvPr/>
        </p:nvCxnSpPr>
        <p:spPr>
          <a:xfrm flipH="1" rot="10800000">
            <a:off x="2280925" y="2729375"/>
            <a:ext cx="436200" cy="1377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9" name="Google Shape;89;p16"/>
          <p:cNvSpPr/>
          <p:nvPr/>
        </p:nvSpPr>
        <p:spPr>
          <a:xfrm>
            <a:off x="2143150" y="96325"/>
            <a:ext cx="321300" cy="137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666175" y="114150"/>
            <a:ext cx="3344700" cy="398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FF"/>
                </a:solidFill>
              </a:rPr>
              <a:t>AWIPS/CAVE/D2D Menus for GOES-17</a:t>
            </a:r>
            <a:endParaRPr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1800"/>
              <a:t>AWIPS/CAVE/D2D Example: GOES-17 ABI 0.64µm West Full Disk</a:t>
            </a:r>
            <a:endParaRPr sz="1800"/>
          </a:p>
        </p:txBody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25" y="578575"/>
            <a:ext cx="8572474" cy="444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1800"/>
              <a:t>AWIPS Example: GOES-17 ABI 10.33µm Mesoscale Sectors</a:t>
            </a:r>
            <a:endParaRPr sz="1800"/>
          </a:p>
        </p:txBody>
      </p:sp>
      <p:sp>
        <p:nvSpPr>
          <p:cNvPr id="103" name="Google Shape;10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75" y="498600"/>
            <a:ext cx="8750375" cy="451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400"/>
              <a:t>AWIPS example: Split Water Vapor Channel Difference</a:t>
            </a:r>
            <a:endParaRPr sz="2400"/>
          </a:p>
        </p:txBody>
      </p:sp>
      <p:sp>
        <p:nvSpPr>
          <p:cNvPr id="110" name="Google Shape;11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50" y="765700"/>
            <a:ext cx="8680399" cy="425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4">
            <a:alphaModFix/>
          </a:blip>
          <a:srcRect b="96489" l="0" r="46327" t="0"/>
          <a:stretch/>
        </p:blipFill>
        <p:spPr>
          <a:xfrm>
            <a:off x="339950" y="731825"/>
            <a:ext cx="6910002" cy="26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ctrTitle"/>
          </p:nvPr>
        </p:nvSpPr>
        <p:spPr>
          <a:xfrm>
            <a:off x="311700" y="0"/>
            <a:ext cx="85206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400"/>
              <a:t>AWIPS example: Air Mass RGB</a:t>
            </a:r>
            <a:endParaRPr sz="2400"/>
          </a:p>
        </p:txBody>
      </p:sp>
      <p:sp>
        <p:nvSpPr>
          <p:cNvPr id="118" name="Google Shape;11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99" y="556525"/>
            <a:ext cx="8624226" cy="447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