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7" r:id="rId3"/>
    <p:sldId id="259" r:id="rId4"/>
    <p:sldId id="260" r:id="rId5"/>
    <p:sldId id="266" r:id="rId6"/>
    <p:sldId id="258" r:id="rId7"/>
    <p:sldId id="268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8E00"/>
    <a:srgbClr val="006400"/>
    <a:srgbClr val="2DFF8C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25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.7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1.3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2.2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Inches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0-2.5 is range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GOES-16 </a:t>
            </a:r>
            <a:r>
              <a:rPr lang="en" sz="4800" dirty="0" smtClean="0"/>
              <a:t>Profiles, Rain Rate, TPW, DMW, DSI in </a:t>
            </a:r>
            <a:r>
              <a:rPr lang="en" sz="4800" dirty="0"/>
              <a:t>AWIPS-2</a:t>
            </a:r>
            <a:endParaRPr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Provisional PS-PVR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May 16, 2019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81000" y="26825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Overview of Products in AWIPS-2</a:t>
            </a:r>
            <a:endParaRPr sz="2400" u="sng" dirty="0"/>
          </a:p>
        </p:txBody>
      </p:sp>
      <p:sp>
        <p:nvSpPr>
          <p:cNvPr id="61" name="Shape 61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GOES-16 </a:t>
            </a:r>
            <a:r>
              <a:rPr lang="en" sz="1800" dirty="0">
                <a:solidFill>
                  <a:schemeClr val="dk1"/>
                </a:solidFill>
              </a:rPr>
              <a:t>Fielded in AWIPS-2 (</a:t>
            </a:r>
            <a:r>
              <a:rPr lang="en-US" sz="1800" dirty="0">
                <a:solidFill>
                  <a:schemeClr val="dk1"/>
                </a:solidFill>
              </a:rPr>
              <a:t>GOES-17 not yet fielded)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>
                <a:solidFill>
                  <a:schemeClr val="dk1"/>
                </a:solidFill>
              </a:rPr>
              <a:t>Style rules are modified to </a:t>
            </a:r>
            <a:r>
              <a:rPr lang="en" sz="1800" dirty="0" smtClean="0">
                <a:solidFill>
                  <a:schemeClr val="dk1"/>
                </a:solidFill>
              </a:rPr>
              <a:t>customize color maps, units, display ranges</a:t>
            </a:r>
            <a:endParaRPr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indent="-342900">
              <a:buSzPts val="1800"/>
              <a:buFont typeface="Arial"/>
              <a:buChar char="●"/>
            </a:pPr>
            <a:r>
              <a:rPr lang="en-US" sz="1800" dirty="0"/>
              <a:t>NWS transmission of GOES-16 Cloud Products via the SBN </a:t>
            </a:r>
            <a:r>
              <a:rPr lang="en-US" sz="1800" dirty="0" smtClean="0"/>
              <a:t>:</a:t>
            </a:r>
            <a:endParaRPr lang="en-US" sz="600" dirty="0"/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dirty="0"/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Total </a:t>
            </a:r>
            <a:r>
              <a:rPr lang="en-US" sz="1800" dirty="0" err="1"/>
              <a:t>Precipitable</a:t>
            </a:r>
            <a:r>
              <a:rPr lang="en-US" sz="1800" dirty="0"/>
              <a:t> Water (F,C,M), </a:t>
            </a:r>
            <a:r>
              <a:rPr lang="en-US" sz="1800" dirty="0" smtClean="0"/>
              <a:t>May 31, 2017</a:t>
            </a:r>
            <a:endParaRPr lang="en-US" sz="1800" dirty="0"/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-US" sz="1800" dirty="0"/>
              <a:t>DSI (F,C,M), May 31, 2017</a:t>
            </a:r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-US" sz="1800" dirty="0"/>
              <a:t>DMW (C,M), Jun 14, 2017</a:t>
            </a:r>
          </a:p>
          <a:p>
            <a:pPr marL="914400" lvl="1" indent="-342900">
              <a:buSzPts val="1800"/>
              <a:buChar char="○"/>
            </a:pPr>
            <a:r>
              <a:rPr lang="en-US" sz="1800" dirty="0" smtClean="0"/>
              <a:t>Rainfall Rate (F), Jan 17, 2018</a:t>
            </a:r>
          </a:p>
          <a:p>
            <a:pPr marL="914400" lvl="1" indent="-342900">
              <a:buSzPts val="1800"/>
              <a:buFont typeface="Arial"/>
              <a:buChar char="○"/>
            </a:pPr>
            <a:r>
              <a:rPr lang="en-US" sz="1800" dirty="0"/>
              <a:t>Legacy Moisture/Temperature Profiles (C), Feb 28, 2018</a:t>
            </a:r>
          </a:p>
          <a:p>
            <a:pPr marL="914400" lvl="1" indent="-342900">
              <a:buSzPts val="1800"/>
              <a:buChar char="○"/>
            </a:pPr>
            <a:r>
              <a:rPr lang="en-US" sz="1200" i="1" dirty="0" smtClean="0"/>
              <a:t>* </a:t>
            </a:r>
            <a:r>
              <a:rPr lang="en-US" sz="1200" i="1" dirty="0"/>
              <a:t>ABI Sectors:  F = Full Disk, C = CONUS and M = </a:t>
            </a:r>
            <a:r>
              <a:rPr lang="en-US" sz="1200" i="1" dirty="0" err="1"/>
              <a:t>Meso</a:t>
            </a:r>
            <a:endParaRPr lang="en-US" sz="12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Examples of each are in the following slides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74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311700" y="33823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Total Precipitable Water </a:t>
            </a:r>
            <a:endParaRPr sz="2400" u="sng" dirty="0"/>
          </a:p>
        </p:txBody>
      </p:sp>
      <p:sp>
        <p:nvSpPr>
          <p:cNvPr id="75" name="Shape 75"/>
          <p:cNvSpPr txBox="1"/>
          <p:nvPr/>
        </p:nvSpPr>
        <p:spPr>
          <a:xfrm>
            <a:off x="3039150" y="4608325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 </a:t>
            </a:r>
            <a:r>
              <a:rPr lang="en" sz="1800">
                <a:solidFill>
                  <a:srgbClr val="FFFF00"/>
                </a:solidFill>
              </a:rPr>
              <a:t>14:22 Z 13 Feb 2018</a:t>
            </a:r>
            <a:endParaRPr sz="180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"/>
          <a:stretch/>
        </p:blipFill>
        <p:spPr>
          <a:xfrm>
            <a:off x="1437259" y="681135"/>
            <a:ext cx="6269482" cy="442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94548"/>
          <a:stretch/>
        </p:blipFill>
        <p:spPr>
          <a:xfrm>
            <a:off x="4413748" y="4705350"/>
            <a:ext cx="4349252" cy="399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2159" y="3886368"/>
            <a:ext cx="1375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CONUS and </a:t>
            </a:r>
            <a:r>
              <a:rPr lang="en-US" dirty="0" err="1" smtClean="0"/>
              <a:t>Meso</a:t>
            </a:r>
            <a:r>
              <a:rPr lang="en-US" dirty="0" smtClean="0"/>
              <a:t> are displayed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22159" y="895350"/>
            <a:ext cx="137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(Inches)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2" r="1020" b="7440"/>
          <a:stretch/>
        </p:blipFill>
        <p:spPr>
          <a:xfrm>
            <a:off x="76200" y="590550"/>
            <a:ext cx="895738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311700" y="-75036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Lifted Index and Profile Availability (circles)</a:t>
            </a:r>
            <a:endParaRPr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0" y="395039"/>
            <a:ext cx="7482970" cy="471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7" b="97561"/>
          <a:stretch/>
        </p:blipFill>
        <p:spPr>
          <a:xfrm>
            <a:off x="130784" y="333956"/>
            <a:ext cx="8005756" cy="256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3" t="92527" b="254"/>
          <a:stretch/>
        </p:blipFill>
        <p:spPr>
          <a:xfrm>
            <a:off x="4572000" y="4494312"/>
            <a:ext cx="3990393" cy="6169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88323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GOES-16 Vertical and Moisture Profile (Skew-T Central GA)</a:t>
            </a:r>
            <a:endParaRPr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8150"/>
            <a:ext cx="6956068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3181350"/>
            <a:ext cx="1219200" cy="3810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281053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E600"/>
                </a:solidFill>
              </a:rPr>
              <a:t>Dew point  Temperature</a:t>
            </a:r>
            <a:endParaRPr lang="en-US" dirty="0">
              <a:solidFill>
                <a:srgbClr val="00E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73355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Temperature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04783" y="2019653"/>
            <a:ext cx="0" cy="123789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37909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Wet Bulb Temperature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505200" y="3790950"/>
            <a:ext cx="2133600" cy="2286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2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/>
              <a:t>GOES-16 </a:t>
            </a:r>
            <a:r>
              <a:rPr lang="en" sz="2400" u="sng" dirty="0" smtClean="0"/>
              <a:t>Derived Motion Winds (Pressure Range bins)</a:t>
            </a:r>
            <a:endParaRPr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0202"/>
            <a:ext cx="8610600" cy="46496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8819"/>
            <a:ext cx="8001000" cy="4636898"/>
          </a:xfrm>
          <a:prstGeom prst="rect">
            <a:avLst/>
          </a:prstGeom>
        </p:spPr>
      </p:pic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GOES-17 Derived Motion Winds (Oct ‘18 Mode 6 Test)</a:t>
            </a:r>
            <a:endParaRPr sz="2400" u="sng" dirty="0"/>
          </a:p>
        </p:txBody>
      </p:sp>
      <p:sp>
        <p:nvSpPr>
          <p:cNvPr id="68" name="Shape 68"/>
          <p:cNvSpPr txBox="1"/>
          <p:nvPr/>
        </p:nvSpPr>
        <p:spPr>
          <a:xfrm>
            <a:off x="1278309" y="2594706"/>
            <a:ext cx="3810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en" sz="2400" b="1" dirty="0">
              <a:solidFill>
                <a:srgbClr val="FFFF00"/>
              </a:solidFill>
            </a:endParaRPr>
          </a:p>
          <a:p>
            <a:pPr lvl="0"/>
            <a:r>
              <a:rPr lang="en-US" sz="1200" b="1" dirty="0" smtClean="0">
                <a:solidFill>
                  <a:srgbClr val="FFFF00"/>
                </a:solidFill>
              </a:rPr>
              <a:t>While </a:t>
            </a:r>
            <a:r>
              <a:rPr lang="en-US" sz="1200" b="1" dirty="0">
                <a:solidFill>
                  <a:srgbClr val="FFFF00"/>
                </a:solidFill>
              </a:rPr>
              <a:t>the G17 AMVs are not used in the NWS NWP models </a:t>
            </a:r>
            <a:r>
              <a:rPr lang="en-US" sz="1200" b="1" dirty="0" smtClean="0">
                <a:solidFill>
                  <a:srgbClr val="FFFF00"/>
                </a:solidFill>
              </a:rPr>
              <a:t>today, NWS </a:t>
            </a:r>
            <a:r>
              <a:rPr lang="en-US" sz="1200" b="1" dirty="0">
                <a:solidFill>
                  <a:srgbClr val="FFFF00"/>
                </a:solidFill>
              </a:rPr>
              <a:t>is planning an assessment of the impacts of LHP-degraded AMVs on the NWP model performance</a:t>
            </a:r>
            <a:endParaRPr sz="12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6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" y="0"/>
            <a:ext cx="8832300" cy="4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 smtClean="0"/>
              <a:t>GOES-16 Rainfall Rate</a:t>
            </a:r>
            <a:endParaRPr sz="24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4960"/>
            <a:ext cx="8380406" cy="4748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3" b="96004"/>
          <a:stretch/>
        </p:blipFill>
        <p:spPr>
          <a:xfrm>
            <a:off x="52863" y="400826"/>
            <a:ext cx="7676721" cy="342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5" t="96791"/>
          <a:stretch/>
        </p:blipFill>
        <p:spPr>
          <a:xfrm>
            <a:off x="3274616" y="4781550"/>
            <a:ext cx="5849127" cy="351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6592" y="59651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7901</TotalTime>
  <Words>244</Words>
  <Application>Microsoft Office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GOES-16 Profiles, Rain Rate, TPW, DMW, DSI in AWIPS-2</vt:lpstr>
      <vt:lpstr>Overview of Products in AWIPS-2</vt:lpstr>
      <vt:lpstr>GOES-16 Total Precipitable Water </vt:lpstr>
      <vt:lpstr>GOES-16 Lifted Index and Profile Availability (circles)</vt:lpstr>
      <vt:lpstr>GOES-16 Vertical and Moisture Profile (Skew-T Central GA)</vt:lpstr>
      <vt:lpstr>GOES-16 Derived Motion Winds (Pressure Range bins)</vt:lpstr>
      <vt:lpstr>GOES-17 Derived Motion Winds (Oct ‘18 Mode 6 Test)</vt:lpstr>
      <vt:lpstr>GOES-16 Rainfall Rate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GOES-16 Cloud Mask and Cloud Top Properties in AWIPS-2</dc:title>
  <dc:creator>Byerle, Lee</dc:creator>
  <cp:lastModifiedBy>Lee Byerle</cp:lastModifiedBy>
  <cp:revision>42</cp:revision>
  <dcterms:modified xsi:type="dcterms:W3CDTF">2019-05-16T11:56:13Z</dcterms:modified>
</cp:coreProperties>
</file>