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05" r:id="rId2"/>
  </p:sldMasterIdLst>
  <p:notesMasterIdLst>
    <p:notesMasterId r:id="rId42"/>
  </p:notesMasterIdLst>
  <p:sldIdLst>
    <p:sldId id="256" r:id="rId3"/>
    <p:sldId id="257" r:id="rId4"/>
    <p:sldId id="258" r:id="rId5"/>
    <p:sldId id="337" r:id="rId6"/>
    <p:sldId id="426" r:id="rId7"/>
    <p:sldId id="341" r:id="rId8"/>
    <p:sldId id="342" r:id="rId9"/>
    <p:sldId id="344" r:id="rId10"/>
    <p:sldId id="343" r:id="rId11"/>
    <p:sldId id="345" r:id="rId12"/>
    <p:sldId id="348" r:id="rId13"/>
    <p:sldId id="428" r:id="rId14"/>
    <p:sldId id="266" r:id="rId15"/>
    <p:sldId id="340" r:id="rId16"/>
    <p:sldId id="415" r:id="rId17"/>
    <p:sldId id="416" r:id="rId18"/>
    <p:sldId id="414" r:id="rId19"/>
    <p:sldId id="421" r:id="rId20"/>
    <p:sldId id="419" r:id="rId21"/>
    <p:sldId id="420" r:id="rId22"/>
    <p:sldId id="359" r:id="rId23"/>
    <p:sldId id="417" r:id="rId24"/>
    <p:sldId id="418" r:id="rId25"/>
    <p:sldId id="365" r:id="rId26"/>
    <p:sldId id="406" r:id="rId27"/>
    <p:sldId id="405" r:id="rId28"/>
    <p:sldId id="407" r:id="rId29"/>
    <p:sldId id="429" r:id="rId30"/>
    <p:sldId id="430" r:id="rId31"/>
    <p:sldId id="411" r:id="rId32"/>
    <p:sldId id="412" r:id="rId33"/>
    <p:sldId id="413" r:id="rId34"/>
    <p:sldId id="396" r:id="rId35"/>
    <p:sldId id="401" r:id="rId36"/>
    <p:sldId id="424" r:id="rId37"/>
    <p:sldId id="427" r:id="rId38"/>
    <p:sldId id="402" r:id="rId39"/>
    <p:sldId id="403" r:id="rId40"/>
    <p:sldId id="404" r:id="rId41"/>
  </p:sldIdLst>
  <p:sldSz cx="9144000" cy="6858000" type="screen4x3"/>
  <p:notesSz cx="6894513" cy="9180513"/>
  <p:embeddedFontLst>
    <p:embeddedFont>
      <p:font typeface="ＭＳ Ｐゴシック" panose="020B0600070205080204" pitchFamily="34" charset="-128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HEIDINGER" initials="" lastIdx="5" clrIdx="0"/>
  <p:cmAuthor id="1" name="WILLIAM STRAKA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00FF00"/>
    <a:srgbClr val="FF33CC"/>
    <a:srgbClr val="C00000"/>
    <a:srgbClr val="00FFFF"/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C103E9-34DA-44BB-98E6-2290BE24BCFF}">
  <a:tblStyle styleId="{F9C103E9-34DA-44BB-98E6-2290BE24B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EF39A4-3B55-471D-9E2F-5EDBCC4E9E3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81AED4-AC8C-4BF9-BF54-93E1DEDC6E0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70F47C-D8E7-4EC8-BBA5-23F8C8E1780F}" styleName="Table_3">
    <a:wholeTbl>
      <a:tcTxStyle>
        <a:font>
          <a:latin typeface="Arial"/>
          <a:ea typeface="Arial"/>
          <a:cs typeface="Arial"/>
        </a:font>
        <a:schemeClr val="tx1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540B48-E21A-49F2-B2EA-D80C7953BA77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A869AD-AC64-4E45-B35F-26F21F98B5B5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7621" cy="46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91836" rIns="91836" bIns="91836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05295" y="0"/>
            <a:ext cx="2987621" cy="46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91836" rIns="91836" bIns="91836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91836" rIns="91836" bIns="91836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91836" rIns="91836" bIns="91836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383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300"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26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lIns="91836" tIns="45906" rIns="91836" bIns="45906" anchor="t" anchorCtr="0">
            <a:noAutofit/>
          </a:bodyPr>
          <a:lstStyle/>
          <a:p>
            <a:pPr marL="0" indent="0">
              <a:buSzPct val="25000"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lIns="91836" tIns="45906" rIns="91836" bIns="45906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73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906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2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300"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5458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t" anchorCtr="0">
            <a:noAutofit/>
          </a:bodyPr>
          <a:lstStyle/>
          <a:p>
            <a:pPr marL="0" indent="0">
              <a:buSzPts val="300"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779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t" anchorCtr="0">
            <a:noAutofit/>
          </a:bodyPr>
          <a:lstStyle/>
          <a:p>
            <a:pPr marL="0" indent="0">
              <a:buSzPts val="300"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281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25" y="1147763"/>
            <a:ext cx="4132263" cy="309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890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t" anchorCtr="0">
            <a:noAutofit/>
          </a:bodyPr>
          <a:lstStyle/>
          <a:p>
            <a:pPr marL="0" indent="0">
              <a:buSzPts val="300"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262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t" anchorCtr="0">
            <a:noAutofit/>
          </a:bodyPr>
          <a:lstStyle/>
          <a:p>
            <a:pPr marL="0" indent="0">
              <a:buSzPts val="300"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033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t" anchorCtr="0">
            <a:noAutofit/>
          </a:bodyPr>
          <a:lstStyle/>
          <a:p>
            <a:pPr marL="0" indent="0">
              <a:buSzPts val="300"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8192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t" anchorCtr="0">
            <a:noAutofit/>
          </a:bodyPr>
          <a:lstStyle/>
          <a:p>
            <a:pPr marL="0" indent="0">
              <a:buSzPts val="300"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443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8" name="Shape 1198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t" anchorCtr="0">
            <a:noAutofit/>
          </a:bodyPr>
          <a:lstStyle/>
          <a:p>
            <a:pPr marL="0" indent="0">
              <a:buSzPts val="300"/>
            </a:pPr>
            <a:r>
              <a:rPr lang="en-US"/>
              <a:t>can add as many slides as needed. Large importance</a:t>
            </a:r>
            <a:endParaRPr/>
          </a:p>
          <a:p>
            <a:pPr marL="0" indent="0">
              <a:buSzPts val="300"/>
            </a:pPr>
            <a:endParaRPr/>
          </a:p>
          <a:p>
            <a:pPr marL="0" indent="0">
              <a:buSzPts val="300"/>
            </a:pPr>
            <a:endParaRPr/>
          </a:p>
        </p:txBody>
      </p:sp>
      <p:sp>
        <p:nvSpPr>
          <p:cNvPr id="1199" name="Shape 1199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31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fld id="{00000000-1234-1234-1234-123412341234}" type="slidenum">
              <a:rPr lang="en-US"/>
              <a:p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6693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lIns="91836" tIns="45906" rIns="91836" bIns="45906" anchor="t" anchorCtr="0">
            <a:noAutofit/>
          </a:bodyPr>
          <a:lstStyle/>
          <a:p>
            <a:pPr marL="0" indent="0">
              <a:buSzPct val="25000"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lIns="91836" tIns="45906" rIns="91836" bIns="45906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557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t" anchorCtr="0">
            <a:noAutofit/>
          </a:bodyPr>
          <a:lstStyle/>
          <a:p>
            <a:pPr marL="0" indent="0">
              <a:buSzPts val="300"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05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fld id="{00000000-1234-1234-1234-123412341234}" type="slidenum">
              <a:rPr lang="en-US"/>
              <a:p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507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Shape 871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2" name="Shape 872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300"/>
              </a:p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8749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8" name="Shape 1198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t" anchorCtr="0">
            <a:noAutofit/>
          </a:bodyPr>
          <a:lstStyle/>
          <a:p>
            <a:pPr marL="0" indent="0">
              <a:buSzPts val="300"/>
            </a:pPr>
            <a:r>
              <a:rPr lang="en-US"/>
              <a:t>can add as many slides as needed. Large importance</a:t>
            </a:r>
            <a:endParaRPr/>
          </a:p>
          <a:p>
            <a:pPr marL="0" indent="0">
              <a:buSzPts val="300"/>
            </a:pPr>
            <a:endParaRPr/>
          </a:p>
          <a:p>
            <a:pPr marL="0" indent="0">
              <a:buSzPts val="300"/>
            </a:pPr>
            <a:endParaRPr/>
          </a:p>
        </p:txBody>
      </p:sp>
      <p:sp>
        <p:nvSpPr>
          <p:cNvPr id="1199" name="Shape 1199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45906" rIns="91836" bIns="4590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34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568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fld id="{00000000-1234-1234-1234-123412341234}" type="slidenum">
              <a:rPr lang="en-US"/>
              <a:p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187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fld id="{00000000-1234-1234-1234-123412341234}" type="slidenum">
              <a:rPr lang="en-US"/>
              <a:p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823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84" name="Shape 1184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300"/>
              </a:pPr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75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300"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761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Shape 1189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90" name="Shape 1190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06625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Shape 1205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06" name="Shape 1206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002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25" y="1147763"/>
            <a:ext cx="4132263" cy="309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89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680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lIns="91836" tIns="45906" rIns="91836" bIns="45906" anchor="t" anchorCtr="0">
            <a:noAutofit/>
          </a:bodyPr>
          <a:lstStyle/>
          <a:p>
            <a:pPr marL="0" indent="0">
              <a:buSzPct val="25000"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lIns="91836" tIns="45906" rIns="91836" bIns="45906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456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09" cy="3614827"/>
          </a:xfrm>
          <a:prstGeom prst="rect">
            <a:avLst/>
          </a:prstGeom>
          <a:noFill/>
          <a:ln>
            <a:noFill/>
          </a:ln>
        </p:spPr>
        <p:txBody>
          <a:bodyPr lIns="91836" tIns="45906" rIns="91836" bIns="45906" anchor="t" anchorCtr="0">
            <a:noAutofit/>
          </a:bodyPr>
          <a:lstStyle/>
          <a:p>
            <a:pPr marL="0" indent="0">
              <a:buSzPct val="25000"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905295" y="8719894"/>
            <a:ext cx="2987621" cy="460618"/>
          </a:xfrm>
          <a:prstGeom prst="rect">
            <a:avLst/>
          </a:prstGeom>
          <a:noFill/>
          <a:ln>
            <a:noFill/>
          </a:ln>
        </p:spPr>
        <p:txBody>
          <a:bodyPr lIns="91836" tIns="45906" rIns="91836" bIns="45906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232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439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978"/>
          </a:xfrm>
          <a:prstGeom prst="rect">
            <a:avLst/>
          </a:prstGeom>
        </p:spPr>
        <p:txBody>
          <a:bodyPr spcFirstLastPara="1" wrap="square" lIns="91836" tIns="91836" rIns="91836" bIns="918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sldNum" idx="12"/>
          </p:nvPr>
        </p:nvSpPr>
        <p:spPr>
          <a:xfrm>
            <a:off x="3905294" y="8719894"/>
            <a:ext cx="2987622" cy="460532"/>
          </a:xfrm>
          <a:prstGeom prst="rect">
            <a:avLst/>
          </a:prstGeom>
        </p:spPr>
        <p:txBody>
          <a:bodyPr spcFirstLastPara="1" wrap="square" lIns="91836" tIns="45906" rIns="91836" bIns="45906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3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62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46526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 rot="5400000">
            <a:off x="2308948" y="-386487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 rot="5400000">
            <a:off x="541349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465262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10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64350" y="288575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59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386556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Mandt_SOO-DOH-Presentation_NO-TEXT_5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65262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 descr="Mandt_SOO-DOH-Presentation_NO-TEXT_5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46526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7/25/2019</a:t>
            </a: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GOES-17 SST Provisional Review</a:t>
            </a: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707" r:id="rId10"/>
    <p:sldLayoutId id="214748370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775" y="25"/>
            <a:ext cx="9194774" cy="68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>
            <a:spLocks noGrp="1"/>
          </p:cNvSpPr>
          <p:nvPr>
            <p:ph type="ctrTitle"/>
          </p:nvPr>
        </p:nvSpPr>
        <p:spPr>
          <a:xfrm>
            <a:off x="5820400" y="1623075"/>
            <a:ext cx="2866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sym typeface="Calibri"/>
              </a:rPr>
              <a:t>GOES-17 </a:t>
            </a:r>
            <a:r>
              <a:rPr lang="en-US" sz="2400" b="1" i="0" u="none" strike="noStrike" cap="none" dirty="0">
                <a:solidFill>
                  <a:schemeClr val="lt1"/>
                </a:solidFill>
                <a:sym typeface="Calibri"/>
              </a:rPr>
              <a:t>ABI L2+ </a:t>
            </a:r>
            <a:r>
              <a:rPr lang="en-US" sz="2400" b="1" dirty="0" smtClean="0"/>
              <a:t>SST</a:t>
            </a:r>
            <a:r>
              <a:rPr lang="en-US" sz="2400" b="1" i="0" u="none" strike="noStrike" cap="none" dirty="0">
                <a:solidFill>
                  <a:schemeClr val="lt1"/>
                </a:solidFill>
                <a:sym typeface="Calibri"/>
              </a:rPr>
              <a:t/>
            </a:r>
            <a:br>
              <a:rPr lang="en-US" sz="2400" b="1" i="0" u="none" strike="noStrike" cap="none" dirty="0">
                <a:solidFill>
                  <a:schemeClr val="lt1"/>
                </a:solidFill>
                <a:sym typeface="Calibri"/>
              </a:rPr>
            </a:br>
            <a:r>
              <a:rPr lang="en-US" sz="2400" b="1" dirty="0"/>
              <a:t>Provisional</a:t>
            </a:r>
            <a:r>
              <a:rPr lang="en-US" sz="2400" b="1" i="0" u="none" strike="noStrike" cap="none" dirty="0">
                <a:solidFill>
                  <a:schemeClr val="lt1"/>
                </a:solidFill>
                <a:sym typeface="Calibri"/>
              </a:rPr>
              <a:t> PS-PVR</a:t>
            </a:r>
            <a:endParaRPr sz="2400" b="1" dirty="0"/>
          </a:p>
        </p:txBody>
      </p:sp>
      <p:sp>
        <p:nvSpPr>
          <p:cNvPr id="393" name="Shape 393"/>
          <p:cNvSpPr txBox="1">
            <a:spLocks noGrp="1"/>
          </p:cNvSpPr>
          <p:nvPr>
            <p:ph type="subTitle" idx="1"/>
          </p:nvPr>
        </p:nvSpPr>
        <p:spPr>
          <a:xfrm>
            <a:off x="5820400" y="3180575"/>
            <a:ext cx="2866500" cy="3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July </a:t>
            </a:r>
            <a:r>
              <a:rPr lang="en-US" sz="2400" dirty="0" smtClean="0">
                <a:solidFill>
                  <a:srgbClr val="FFFF00"/>
                </a:solidFill>
              </a:rPr>
              <a:t>25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, 201</a:t>
            </a:r>
            <a:r>
              <a:rPr lang="en-US" sz="2400" dirty="0">
                <a:solidFill>
                  <a:srgbClr val="FFFF00"/>
                </a:solidFill>
              </a:rPr>
              <a:t>9</a:t>
            </a:r>
            <a:endParaRPr sz="2400" dirty="0">
              <a:solidFill>
                <a:srgbClr val="FFFF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GOES-R AWG</a:t>
            </a:r>
            <a:r>
              <a:rPr lang="en-US" sz="2400" dirty="0"/>
              <a:t> 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</a:pPr>
            <a:endParaRPr sz="1100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Alexander Ignatov*, 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Pts val="600"/>
            </a:pPr>
            <a:r>
              <a:rPr lang="en-US" sz="1600" dirty="0">
                <a:solidFill>
                  <a:srgbClr val="FFFFFF"/>
                </a:solidFill>
              </a:rPr>
              <a:t>Matt Pennybacker, Irina Gladkova, </a:t>
            </a:r>
            <a:r>
              <a:rPr lang="en-US" sz="1600" b="0" i="0" u="none" strike="noStrike" cap="none" dirty="0" smtClean="0">
                <a:solidFill>
                  <a:srgbClr val="FFFFFF"/>
                </a:solidFill>
                <a:sym typeface="Calibri"/>
              </a:rPr>
              <a:t>Boris Petrenko, </a:t>
            </a:r>
            <a:r>
              <a:rPr lang="en-US" sz="1600" dirty="0">
                <a:solidFill>
                  <a:srgbClr val="FFFFFF"/>
                </a:solidFill>
              </a:rPr>
              <a:t>Olafur </a:t>
            </a:r>
            <a:r>
              <a:rPr lang="en-US" sz="1600" dirty="0" smtClean="0">
                <a:solidFill>
                  <a:srgbClr val="FFFFFF"/>
                </a:solidFill>
              </a:rPr>
              <a:t>Jonasson, </a:t>
            </a:r>
            <a:r>
              <a:rPr lang="en-US" sz="1600" b="0" i="0" u="none" strike="noStrike" cap="none" dirty="0" smtClean="0">
                <a:solidFill>
                  <a:srgbClr val="FFFFFF"/>
                </a:solidFill>
                <a:sym typeface="Calibri"/>
              </a:rPr>
              <a:t>Yury </a:t>
            </a:r>
            <a:r>
              <a:rPr lang="en-US" sz="1600" b="0" i="0" u="none" strike="noStrike" cap="none" dirty="0" smtClean="0">
                <a:solidFill>
                  <a:srgbClr val="FFFFFF"/>
                </a:solidFill>
                <a:sym typeface="Calibri"/>
              </a:rPr>
              <a:t>Kihai, John Sapper</a:t>
            </a:r>
            <a:endParaRPr lang="en-US" sz="1600" b="0" i="0" u="none" strike="noStrike" cap="none" dirty="0" smtClean="0">
              <a:solidFill>
                <a:srgbClr val="FFFFFF"/>
              </a:solidFill>
              <a:sym typeface="Calibri"/>
            </a:endParaRPr>
          </a:p>
          <a:p>
            <a:pPr marL="0" indent="0">
              <a:buSzPts val="600"/>
            </a:pPr>
            <a:endParaRPr sz="1000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*NOAA NESDIS STAR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SzPts val="800"/>
            </a:pPr>
            <a:r>
              <a:rPr lang="en-US" sz="1600" b="0" i="0" u="none" strike="noStrike" cap="none" dirty="0" smtClean="0">
                <a:solidFill>
                  <a:srgbClr val="FFFFFF"/>
                </a:solidFill>
                <a:sym typeface="Calibri"/>
              </a:rPr>
              <a:t>GST Inc., </a:t>
            </a:r>
            <a:r>
              <a:rPr lang="en-US" sz="1600" dirty="0" smtClean="0">
                <a:solidFill>
                  <a:srgbClr val="FFFFFF"/>
                </a:solidFill>
              </a:rPr>
              <a:t>CCNY</a:t>
            </a:r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37" y="1083992"/>
            <a:ext cx="7026430" cy="48901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46038"/>
            <a:ext cx="8229600" cy="11430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8900" y="154069"/>
            <a:ext cx="5192203" cy="5615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ACSPO Regional Monitor for SST (ARMS)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1152757" y="4731697"/>
            <a:ext cx="1173099" cy="380999"/>
          </a:xfrm>
          <a:prstGeom prst="roundRect">
            <a:avLst>
              <a:gd name="adj" fmla="val 23611"/>
            </a:avLst>
          </a:prstGeom>
          <a:solidFill>
            <a:srgbClr val="EEEEE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86480" y="4785299"/>
            <a:ext cx="1117377" cy="3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dirty="0" smtClean="0"/>
              <a:t>27 regions </a:t>
            </a:r>
            <a:endParaRPr lang="en-US" sz="1800" dirty="0">
              <a:solidFill>
                <a:srgbClr val="F709F7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0"/>
          <p:cNvCxnSpPr>
            <a:cxnSpLocks noChangeShapeType="1"/>
            <a:stCxn id="10" idx="0"/>
          </p:cNvCxnSpPr>
          <p:nvPr/>
        </p:nvCxnSpPr>
        <p:spPr bwMode="auto">
          <a:xfrm flipV="1">
            <a:off x="1739307" y="2366797"/>
            <a:ext cx="64278" cy="2364900"/>
          </a:xfrm>
          <a:prstGeom prst="straightConnector1">
            <a:avLst/>
          </a:prstGeom>
          <a:noFill/>
          <a:ln w="28575" algn="ctr">
            <a:solidFill>
              <a:srgbClr val="F709F7"/>
            </a:solidFill>
            <a:round/>
            <a:headEnd/>
            <a:tailEnd type="arrow" w="med" len="med"/>
          </a:ln>
        </p:spPr>
      </p:cxnSp>
      <p:sp>
        <p:nvSpPr>
          <p:cNvPr id="16" name="Rectangle 15"/>
          <p:cNvSpPr/>
          <p:nvPr/>
        </p:nvSpPr>
        <p:spPr>
          <a:xfrm>
            <a:off x="1790700" y="5618480"/>
            <a:ext cx="2955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solidFill>
                  <a:srgbClr val="0066FF"/>
                </a:solidFill>
              </a:rPr>
              <a:t>www.star.nesdis.noaa.gov/sod/sst/arms/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5041" y="5987152"/>
            <a:ext cx="838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ctr">
              <a:spcBef>
                <a:spcPts val="1200"/>
              </a:spcBef>
            </a:pPr>
            <a:r>
              <a:rPr lang="en-US" sz="1600" b="1" dirty="0" smtClean="0">
                <a:solidFill>
                  <a:srgbClr val="00FF00"/>
                </a:solidFill>
                <a:latin typeface="Calibri" pitchFamily="34" charset="0"/>
              </a:rPr>
              <a:t>ARMS monitors several L2-L3-L4 SST regionally and checks them for cross-consistency </a:t>
            </a:r>
          </a:p>
        </p:txBody>
      </p:sp>
    </p:spTree>
    <p:extLst>
      <p:ext uri="{BB962C8B-B14F-4D97-AF65-F5344CB8AC3E}">
        <p14:creationId xmlns:p14="http://schemas.microsoft.com/office/powerpoint/2010/main" val="408298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54804" y="2512874"/>
            <a:ext cx="83528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Provisional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Maturity Assessment</a:t>
            </a:r>
          </a:p>
        </p:txBody>
      </p:sp>
    </p:spTree>
    <p:extLst>
      <p:ext uri="{BB962C8B-B14F-4D97-AF65-F5344CB8AC3E}">
        <p14:creationId xmlns:p14="http://schemas.microsoft.com/office/powerpoint/2010/main" val="8184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599862" y="226429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Definition of</a:t>
            </a:r>
            <a:br>
              <a:rPr lang="en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Provisional </a:t>
            </a:r>
            <a:r>
              <a:rPr lang="en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Validation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591679" y="1194933"/>
            <a:ext cx="7942922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 and prior activities: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Validation activities are ongoing and the general research community is now encouraged to participate.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Severe algorithm anomalies are identified and under analysis. Solutions to anomalies are in development and testing.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Incremental product improvements may still be occurring.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Users 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engaged in the Product Feedback </a:t>
            </a:r>
            <a:r>
              <a:rPr lang="en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Forums (PFF) 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user feedback is assessed.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00556" y="3761176"/>
            <a:ext cx="7942922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Status after Provisional Validation: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performance has been demonstrated through analysis of a small number of independent measurements obtained from select locations, periods, and associated ground truth or field campaign efforts.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analysis is sufficient to communicate product performance to users relative to expectations </a:t>
            </a:r>
            <a:r>
              <a:rPr lang="en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(Performance Baseline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Documentation of product performance exists that includes recommended remediation strategies for all anomalies and weaknesses. Any algorithm changes associated with severe anomalies have been documented, implemented, tested, and </a:t>
            </a:r>
            <a:r>
              <a:rPr lang="en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shared 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the user community.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Testing has been fully documented.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lang="en" sz="14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Product is ready for operational use and for use in comprehensive cal/val activities and product optimization.</a:t>
            </a:r>
          </a:p>
        </p:txBody>
      </p:sp>
    </p:spTree>
    <p:extLst>
      <p:ext uri="{BB962C8B-B14F-4D97-AF65-F5344CB8AC3E}">
        <p14:creationId xmlns:p14="http://schemas.microsoft.com/office/powerpoint/2010/main" val="230943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457200" y="1163033"/>
            <a:ext cx="8327204" cy="4989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2000" dirty="0" smtClean="0"/>
              <a:t>Assess Accuracy &amp; Precision </a:t>
            </a:r>
            <a:r>
              <a:rPr lang="en-US" sz="2000" dirty="0"/>
              <a:t>of the </a:t>
            </a:r>
            <a:r>
              <a:rPr lang="en-US" sz="2000" dirty="0" smtClean="0"/>
              <a:t>SST </a:t>
            </a:r>
            <a:r>
              <a:rPr lang="en-US" sz="2000" dirty="0"/>
              <a:t>product </a:t>
            </a:r>
            <a:r>
              <a:rPr lang="en-US" sz="2000" dirty="0" smtClean="0"/>
              <a:t>over </a:t>
            </a:r>
            <a:r>
              <a:rPr lang="en-US" sz="2000" dirty="0"/>
              <a:t>a </a:t>
            </a:r>
            <a:r>
              <a:rPr lang="en-US" sz="2000" dirty="0" smtClean="0"/>
              <a:t>large/wide </a:t>
            </a:r>
            <a:r>
              <a:rPr lang="en-US" sz="2000" dirty="0"/>
              <a:t>range </a:t>
            </a:r>
            <a:r>
              <a:rPr lang="en-US" sz="2000" dirty="0" smtClean="0"/>
              <a:t>of </a:t>
            </a:r>
            <a:r>
              <a:rPr lang="en-US" sz="2000" dirty="0"/>
              <a:t>representative </a:t>
            </a:r>
            <a:r>
              <a:rPr lang="en-US" sz="2000" dirty="0" smtClean="0"/>
              <a:t>conditions, which may still be limited seasonally</a:t>
            </a:r>
            <a:endParaRPr sz="2000" dirty="0"/>
          </a:p>
          <a:p>
            <a:pPr lvl="0"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2000" dirty="0" smtClean="0"/>
              <a:t>SST meets its </a:t>
            </a:r>
            <a:r>
              <a:rPr lang="en-US" sz="2000" dirty="0"/>
              <a:t>documented </a:t>
            </a:r>
            <a:r>
              <a:rPr lang="en-US" sz="2000" dirty="0" smtClean="0"/>
              <a:t>requirements (±0.2K mean bias, and 0.6K RMSD </a:t>
            </a:r>
            <a:r>
              <a:rPr lang="en-US" sz="2000" dirty="0" err="1" smtClean="0"/>
              <a:t>wrt</a:t>
            </a:r>
            <a:r>
              <a:rPr lang="en-US" sz="2000" dirty="0" smtClean="0"/>
              <a:t>. </a:t>
            </a:r>
            <a:r>
              <a:rPr lang="en-US" sz="2000" i="1" dirty="0" smtClean="0"/>
              <a:t>in situ</a:t>
            </a:r>
            <a:r>
              <a:rPr lang="en-US" sz="2000" dirty="0" smtClean="0"/>
              <a:t> data)</a:t>
            </a:r>
            <a:r>
              <a:rPr lang="en-US" sz="2000" dirty="0" smtClean="0">
                <a:solidFill>
                  <a:srgbClr val="FFFF00"/>
                </a:solidFill>
              </a:rPr>
              <a:t>* </a:t>
            </a:r>
            <a:r>
              <a:rPr lang="en-US" sz="2000" dirty="0" smtClean="0"/>
              <a:t>for view zenith angles ≤67º</a:t>
            </a:r>
            <a:endParaRPr sz="2000" dirty="0">
              <a:solidFill>
                <a:srgbClr val="FFFF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2000" dirty="0"/>
              <a:t>Remediation strategies are in place for known </a:t>
            </a:r>
            <a:r>
              <a:rPr lang="en-US" sz="2000" dirty="0" smtClean="0"/>
              <a:t>issues</a:t>
            </a:r>
            <a:endParaRPr sz="2000" dirty="0"/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2000" dirty="0"/>
              <a:t>Product is ready for </a:t>
            </a:r>
            <a:r>
              <a:rPr lang="en-US" sz="2000" dirty="0" smtClean="0"/>
              <a:t>evaluation for potential </a:t>
            </a:r>
            <a:r>
              <a:rPr lang="en-US" sz="2000" dirty="0"/>
              <a:t>operational </a:t>
            </a:r>
            <a:r>
              <a:rPr lang="en-US" sz="2000" dirty="0" smtClean="0"/>
              <a:t>use </a:t>
            </a:r>
            <a:r>
              <a:rPr lang="en-US" sz="2000" dirty="0"/>
              <a:t>and for </a:t>
            </a:r>
            <a:r>
              <a:rPr lang="en-US" sz="2000" dirty="0" smtClean="0"/>
              <a:t>potential use </a:t>
            </a:r>
            <a:r>
              <a:rPr lang="en-US" sz="2000" dirty="0"/>
              <a:t>in scientific </a:t>
            </a:r>
            <a:r>
              <a:rPr lang="en-US" sz="2000" dirty="0" smtClean="0"/>
              <a:t>publications</a:t>
            </a:r>
          </a:p>
          <a:p>
            <a:pPr lvl="0"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2000" dirty="0">
                <a:solidFill>
                  <a:srgbClr val="00FF00"/>
                </a:solidFill>
              </a:rPr>
              <a:t>The scope of this review covers the performance of </a:t>
            </a:r>
            <a:r>
              <a:rPr lang="en-US" sz="2000" dirty="0" smtClean="0">
                <a:solidFill>
                  <a:srgbClr val="00FF00"/>
                </a:solidFill>
              </a:rPr>
              <a:t>the GOES-17 SST </a:t>
            </a:r>
            <a:r>
              <a:rPr lang="en-US" sz="2000" dirty="0">
                <a:solidFill>
                  <a:srgbClr val="00FF00"/>
                </a:solidFill>
              </a:rPr>
              <a:t>during periods of the day </a:t>
            </a:r>
            <a:r>
              <a:rPr lang="en-US" sz="2000" dirty="0" smtClean="0">
                <a:solidFill>
                  <a:srgbClr val="00FF00"/>
                </a:solidFill>
              </a:rPr>
              <a:t>(</a:t>
            </a:r>
            <a:r>
              <a:rPr lang="en-US" sz="2000" dirty="0" smtClean="0">
                <a:solidFill>
                  <a:srgbClr val="00FF00"/>
                </a:solidFill>
              </a:rPr>
              <a:t>2000Z </a:t>
            </a:r>
            <a:r>
              <a:rPr lang="en-US" sz="2000" dirty="0">
                <a:solidFill>
                  <a:srgbClr val="00FF00"/>
                </a:solidFill>
              </a:rPr>
              <a:t>- </a:t>
            </a:r>
            <a:r>
              <a:rPr lang="en-US" sz="2000" dirty="0" smtClean="0">
                <a:solidFill>
                  <a:srgbClr val="00FF00"/>
                </a:solidFill>
              </a:rPr>
              <a:t>0800Z</a:t>
            </a:r>
            <a:r>
              <a:rPr lang="en-US" sz="2000" dirty="0">
                <a:solidFill>
                  <a:srgbClr val="00FF00"/>
                </a:solidFill>
              </a:rPr>
              <a:t>) when the ABI longwave focal plane module (FPM) </a:t>
            </a:r>
            <a:r>
              <a:rPr lang="en-US" sz="2000" dirty="0" smtClean="0">
                <a:solidFill>
                  <a:srgbClr val="00FF00"/>
                </a:solidFill>
              </a:rPr>
              <a:t>temps. </a:t>
            </a:r>
            <a:r>
              <a:rPr lang="en-US" sz="2000" dirty="0">
                <a:solidFill>
                  <a:srgbClr val="00FF00"/>
                </a:solidFill>
              </a:rPr>
              <a:t>are stable at </a:t>
            </a:r>
            <a:r>
              <a:rPr lang="en-US" sz="2000" dirty="0" smtClean="0">
                <a:solidFill>
                  <a:srgbClr val="00FF00"/>
                </a:solidFill>
              </a:rPr>
              <a:t>~81K and gain mode 1 is set.</a:t>
            </a:r>
            <a:endParaRPr lang="en-US" sz="200" dirty="0"/>
          </a:p>
          <a:p>
            <a:pPr marL="287338" lvl="0" indent="-173038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* Stringent JPSS/H8 specs are used, instead of liberal GOES-R MRD specs. Currently, SST product meets these stringent specs, most of the time</a:t>
            </a:r>
            <a:endParaRPr sz="2000" b="1" dirty="0">
              <a:solidFill>
                <a:srgbClr val="FFFF00"/>
              </a:solidFill>
            </a:endParaRPr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8" name="Shape 510"/>
          <p:cNvSpPr txBox="1">
            <a:spLocks/>
          </p:cNvSpPr>
          <p:nvPr/>
        </p:nvSpPr>
        <p:spPr>
          <a:xfrm>
            <a:off x="457200" y="5124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Specific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of SST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Provisional Review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06"/>
          <p:cNvSpPr txBox="1">
            <a:spLocks/>
          </p:cNvSpPr>
          <p:nvPr/>
        </p:nvSpPr>
        <p:spPr>
          <a:xfrm>
            <a:off x="457200" y="90152"/>
            <a:ext cx="8229600" cy="103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PLPT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Events: Provisional Maturity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Shape 108"/>
          <p:cNvSpPr txBox="1">
            <a:spLocks/>
          </p:cNvSpPr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4376" y="2009160"/>
            <a:ext cx="1523999" cy="338554"/>
          </a:xfrm>
          <a:prstGeom prst="rect">
            <a:avLst/>
          </a:prstGeom>
          <a:solidFill>
            <a:srgbClr val="00FFFF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6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Provisional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Shape 107"/>
          <p:cNvGraphicFramePr/>
          <p:nvPr>
            <p:extLst>
              <p:ext uri="{D42A27DB-BD31-4B8C-83A1-F6EECF244321}">
                <p14:modId xmlns:p14="http://schemas.microsoft.com/office/powerpoint/2010/main" val="1721814156"/>
              </p:ext>
            </p:extLst>
          </p:nvPr>
        </p:nvGraphicFramePr>
        <p:xfrm>
          <a:off x="714959" y="2369952"/>
          <a:ext cx="7666825" cy="2291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dirty="0"/>
                        <a:t>PLPT ID</a:t>
                      </a:r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dirty="0"/>
                        <a:t>Descriptive Title</a:t>
                      </a:r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/>
                        <a:t>% Complete</a:t>
                      </a:r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/>
                        <a:t>Results</a:t>
                      </a:r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/>
                        <a:t>AWG POC</a:t>
                      </a:r>
                    </a:p>
                  </a:txBody>
                  <a:tcPr marL="91450" marR="91450" marT="45725" marB="45725"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u="none" strike="noStrike" cap="none" dirty="0" smtClean="0"/>
                        <a:t>ABI-FD_SST04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u="none" strike="noStrike" cap="none" dirty="0" smtClean="0"/>
                        <a:t>(M3, M4)</a:t>
                      </a:r>
                      <a:endParaRPr lang="en-US" sz="1200" u="none" strike="noStrike" cap="none" dirty="0"/>
                    </a:p>
                  </a:txBody>
                  <a:tcPr marL="91450" marR="91450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Assess the accuracy &amp; precision of ABI SST product. Verify if it (1) meets MRD specs for a limited (not seasonally representative) number of independent measurements; and (2) is ready for operational use. Or, identify fixes to the ABI sensor performance, clear-sky mask (CSM) or SST algorithm to make the SST product ready for operational use</a:t>
                      </a:r>
                      <a:endParaRPr lang="en-US" sz="12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dirty="0"/>
                        <a:t>100</a:t>
                      </a:r>
                    </a:p>
                  </a:txBody>
                  <a:tcPr marL="91450" marR="91450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dirty="0"/>
                        <a:t>Complete</a:t>
                      </a:r>
                    </a:p>
                  </a:txBody>
                  <a:tcPr marL="91450" marR="91450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u="none" strike="noStrike" cap="none" dirty="0" smtClean="0"/>
                        <a:t>Ignatov</a:t>
                      </a:r>
                      <a:endParaRPr lang="en-US" sz="1200" u="none" strike="noStrike" cap="none" dirty="0"/>
                    </a:p>
                  </a:txBody>
                  <a:tcPr marL="91450" marR="91450" marT="45725" marB="457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95555" y="2525844"/>
            <a:ext cx="83528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Transition to the ACSPO Enterprise SST Algorithm scheduled in 2020</a:t>
            </a:r>
          </a:p>
        </p:txBody>
      </p:sp>
    </p:spTree>
    <p:extLst>
      <p:ext uri="{BB962C8B-B14F-4D97-AF65-F5344CB8AC3E}">
        <p14:creationId xmlns:p14="http://schemas.microsoft.com/office/powerpoint/2010/main" val="5733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ACSPO Enterprise SST</a:t>
            </a:r>
            <a:endParaRPr sz="3200" b="1" dirty="0"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16</a:t>
            </a:fld>
            <a:endParaRPr sz="14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Shape 490"/>
          <p:cNvSpPr txBox="1">
            <a:spLocks noGrp="1"/>
          </p:cNvSpPr>
          <p:nvPr>
            <p:ph type="body" idx="1"/>
          </p:nvPr>
        </p:nvSpPr>
        <p:spPr>
          <a:xfrm>
            <a:off x="457200" y="1127363"/>
            <a:ext cx="8327204" cy="4759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2000" dirty="0" smtClean="0"/>
              <a:t>The Advanced Clear-Sky Processor for Oceans (ACSPO) is the NOAA enterprise SST system, capable of processing all current polar and geostationary SST sensors (VIIRS, ABI, AHI, AVHRR, MODIS)</a:t>
            </a:r>
          </a:p>
          <a:p>
            <a:pPr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2000" dirty="0" smtClean="0"/>
              <a:t>Work is in progress to integrate the ACSPO algorithms into the GOES-R ground system and replace Baseline SST in operations before full maturity</a:t>
            </a:r>
          </a:p>
          <a:p>
            <a:pPr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2000" dirty="0" smtClean="0"/>
              <a:t>Near-real-time ACSPO v2.70 hourly SST products from G16 and H08 are currently being produced in STAR in a moderate assurance mode, distributed via PDA, and archived with PO.DAAC</a:t>
            </a:r>
          </a:p>
          <a:p>
            <a:pPr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2000" dirty="0" smtClean="0"/>
              <a:t>Additional mitigations for G17 FPM performance issues are being developed and will be included in ACSPO v2.71</a:t>
            </a:r>
          </a:p>
        </p:txBody>
      </p:sp>
    </p:spTree>
    <p:extLst>
      <p:ext uri="{BB962C8B-B14F-4D97-AF65-F5344CB8AC3E}">
        <p14:creationId xmlns:p14="http://schemas.microsoft.com/office/powerpoint/2010/main" val="33313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US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8423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vs. Enterprise SST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56927"/>
              </p:ext>
            </p:extLst>
          </p:nvPr>
        </p:nvGraphicFramePr>
        <p:xfrm>
          <a:off x="95251" y="609600"/>
          <a:ext cx="8982074" cy="4668344"/>
        </p:xfrm>
        <a:graphic>
          <a:graphicData uri="http://schemas.openxmlformats.org/drawingml/2006/table">
            <a:tbl>
              <a:tblPr firstRow="1" bandRow="1"/>
              <a:tblGrid>
                <a:gridCol w="229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8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Feature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FF00"/>
                          </a:solidFill>
                        </a:rPr>
                        <a:t>Baseline </a:t>
                      </a:r>
                      <a:endParaRPr lang="en-US" sz="180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FFFF"/>
                          </a:solidFill>
                        </a:rPr>
                        <a:t>Enterprise</a:t>
                      </a:r>
                      <a:endParaRPr lang="en-US" sz="18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4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Algorithm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00"/>
                          </a:solidFill>
                        </a:rPr>
                        <a:t>2010 ACSPO</a:t>
                      </a:r>
                      <a:r>
                        <a:rPr lang="en-US" sz="1400" baseline="30000" dirty="0" smtClean="0">
                          <a:solidFill>
                            <a:srgbClr val="00FF00"/>
                          </a:solidFill>
                        </a:rPr>
                        <a:t>(1)</a:t>
                      </a:r>
                      <a:r>
                        <a:rPr lang="en-US" sz="1400" dirty="0" smtClean="0">
                          <a:solidFill>
                            <a:srgbClr val="00FF00"/>
                          </a:solidFill>
                        </a:rPr>
                        <a:t> v1.20 (“SEVIRI”)</a:t>
                      </a:r>
                      <a:endParaRPr lang="en-US" sz="140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FFFF"/>
                          </a:solidFill>
                        </a:rPr>
                        <a:t>2019 ACSPO</a:t>
                      </a:r>
                      <a:r>
                        <a:rPr lang="en-US" sz="1400" baseline="30000" dirty="0" smtClean="0">
                          <a:solidFill>
                            <a:srgbClr val="00FFFF"/>
                          </a:solidFill>
                        </a:rPr>
                        <a:t>(1)</a:t>
                      </a:r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 v2.70 (“AHI/ABI”)</a:t>
                      </a:r>
                      <a:endParaRPr lang="en-US" sz="14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8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Bands used for SST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00"/>
                          </a:solidFill>
                        </a:rPr>
                        <a:t>Reconciled w/Enterprise-ACSPO </a:t>
                      </a:r>
                      <a:endParaRPr lang="en-US" sz="140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Day &amp; Night: 8.6, 10.4, 11.2, 12.3 </a:t>
                      </a:r>
                      <a:r>
                        <a:rPr kumimoji="0" lang="el-G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μ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 </a:t>
                      </a: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Switch between day/night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FF00"/>
                          </a:solidFill>
                        </a:rPr>
                        <a:t>Reconciled w/Enterprise-ACSPO</a:t>
                      </a:r>
                      <a:endParaRPr lang="en-US" sz="1400" u="none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 smtClean="0">
                          <a:solidFill>
                            <a:srgbClr val="00FFFF"/>
                          </a:solidFill>
                        </a:rPr>
                        <a:t>One algorithm</a:t>
                      </a:r>
                      <a:r>
                        <a:rPr lang="en-US" sz="1400" u="none" dirty="0" smtClean="0">
                          <a:solidFill>
                            <a:srgbClr val="00FFFF"/>
                          </a:solidFill>
                        </a:rPr>
                        <a:t> ensures consistent</a:t>
                      </a:r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 diurnal cycle</a:t>
                      </a:r>
                      <a:endParaRPr lang="en-US" sz="14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Availability to users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FF00"/>
                          </a:solidFill>
                        </a:rPr>
                        <a:t>PDA / CLASS</a:t>
                      </a:r>
                      <a:endParaRPr lang="en-US" sz="1400" u="none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PDA / PO.DAAC</a:t>
                      </a:r>
                      <a:endParaRPr lang="en-US" sz="14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Clear-Sky Mask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FFFF00"/>
                          </a:solidFill>
                        </a:rPr>
                        <a:t>Framework “one-size-fits-all”</a:t>
                      </a: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Optimized</a:t>
                      </a:r>
                      <a:r>
                        <a:rPr lang="en-US" sz="1400" baseline="0" dirty="0" smtClean="0">
                          <a:solidFill>
                            <a:srgbClr val="00FFFF"/>
                          </a:solidFill>
                        </a:rPr>
                        <a:t> for SST (consistent w/JPSS/H08)</a:t>
                      </a:r>
                      <a:endParaRPr lang="en-US" sz="1400" dirty="0" smtClean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3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Internal Waters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FFFF00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14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Gridded L3 Product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FFFF"/>
                          </a:solidFill>
                        </a:rPr>
                        <a:t> (</a:t>
                      </a:r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consistent w/VIIRS/AVHRR/AHI/MODIS)</a:t>
                      </a: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4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Output File Format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Non-GDS2</a:t>
                      </a:r>
                      <a:endParaRPr lang="en-US" sz="1400" b="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GDS2</a:t>
                      </a:r>
                      <a:r>
                        <a:rPr lang="en-US" sz="1400" baseline="30000" dirty="0" smtClean="0">
                          <a:solidFill>
                            <a:srgbClr val="00FFFF"/>
                          </a:solidFill>
                        </a:rPr>
                        <a:t>(2)</a:t>
                      </a:r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 (</a:t>
                      </a:r>
                      <a:r>
                        <a:rPr lang="en-US" sz="1400" baseline="0" dirty="0" smtClean="0">
                          <a:solidFill>
                            <a:srgbClr val="00FFFF"/>
                          </a:solidFill>
                        </a:rPr>
                        <a:t>Critical for International SST users)</a:t>
                      </a:r>
                      <a:endParaRPr lang="en-US" sz="1400" baseline="300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5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SSES</a:t>
                      </a:r>
                      <a:r>
                        <a:rPr lang="en-US" sz="1400" baseline="30000" dirty="0" smtClean="0">
                          <a:solidFill>
                            <a:schemeClr val="bg1"/>
                          </a:solidFill>
                        </a:rPr>
                        <a:t>(3)</a:t>
                      </a:r>
                      <a:endParaRPr lang="en-US" sz="1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Yes.</a:t>
                      </a:r>
                      <a:r>
                        <a:rPr lang="en-US" sz="1400" baseline="0" dirty="0" smtClean="0">
                          <a:solidFill>
                            <a:srgbClr val="00FFFF"/>
                          </a:solidFill>
                        </a:rPr>
                        <a:t> M</a:t>
                      </a:r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inimizes </a:t>
                      </a:r>
                      <a:r>
                        <a:rPr lang="en-US" sz="1400" baseline="0" dirty="0" smtClean="0">
                          <a:solidFill>
                            <a:srgbClr val="00FFFF"/>
                          </a:solidFill>
                        </a:rPr>
                        <a:t>local SST biases &amp; global SDs</a:t>
                      </a:r>
                      <a:endParaRPr lang="en-US" sz="14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1hr Compositing/Collation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Composite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Collated</a:t>
                      </a:r>
                      <a:endParaRPr lang="en-US" sz="14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Potential Improvements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Challenging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Ongoing</a:t>
                      </a:r>
                      <a:endParaRPr lang="en-US" sz="14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Science Maintenance/Val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Unique (Costly/Inefficient)</a:t>
                      </a:r>
                      <a:endParaRPr lang="en-US" sz="1400" b="0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Unified</a:t>
                      </a:r>
                      <a:r>
                        <a:rPr lang="en-US" sz="1400" baseline="0" dirty="0" smtClean="0">
                          <a:solidFill>
                            <a:srgbClr val="00FFFF"/>
                          </a:solidFill>
                        </a:rPr>
                        <a:t> (</a:t>
                      </a:r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Enterprise Processes)</a:t>
                      </a: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Reprocessing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</a:rPr>
                        <a:t> provision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Completed for G16; Ongoing for G17 &amp; H08</a:t>
                      </a:r>
                      <a:endParaRPr lang="en-US" sz="14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Consistent w/NOAA SSTs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FFFF"/>
                          </a:solidFill>
                        </a:rPr>
                        <a:t>Yes (w/VIIRS/AVHRR/AHI/MODIS)</a:t>
                      </a: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19200" y="5302835"/>
          <a:ext cx="6410325" cy="1143508"/>
        </p:xfrm>
        <a:graphic>
          <a:graphicData uri="http://schemas.openxmlformats.org/drawingml/2006/table">
            <a:tbl>
              <a:tblPr firstRow="1" bandRow="1"/>
              <a:tblGrid>
                <a:gridCol w="88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541">
                <a:tc>
                  <a:txBody>
                    <a:bodyPr/>
                    <a:lstStyle/>
                    <a:p>
                      <a:r>
                        <a:rPr lang="en-US" sz="1400" b="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(1)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ACSPO 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Advanced Clear-Sky Processor for Oceans – NOAA Enterprise SST System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48">
                <a:tc>
                  <a:txBody>
                    <a:bodyPr/>
                    <a:lstStyle/>
                    <a:p>
                      <a:r>
                        <a:rPr lang="en-US" sz="1400" b="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(2)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GDS2 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Group for Hi-Res SST (GHRSST) Data Spec v2.0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–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SST community standard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120">
                <a:tc>
                  <a:txBody>
                    <a:bodyPr/>
                    <a:lstStyle/>
                    <a:p>
                      <a:r>
                        <a:rPr lang="en-US" sz="1400" b="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(3)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SSES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Single Sensor Error Statistics – in-pixel estimates of SST bias and standard deviation (required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by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GDS2 format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and by modelers, including NCEP)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66888" y="1110650"/>
            <a:ext cx="8396112" cy="547038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  <a:p>
            <a:pPr lvl="1" indent="-338138">
              <a:spcBef>
                <a:spcPts val="300"/>
              </a:spcBef>
              <a:buSzPct val="100000"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AWIPS/WFOs (G16/17; no H08)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ACSPO L2P/L3C: Requested/Looked at the Data (</a:t>
            </a:r>
            <a:r>
              <a:rPr lang="en-US" sz="1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 pull</a:t>
            </a:r>
            <a:r>
              <a:rPr 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338138" eaLnBrk="1" fontAlgn="auto" hangingPunct="1">
              <a:spcBef>
                <a:spcPts val="3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lang="en-US" sz="1400" kern="1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</a:t>
            </a:r>
            <a:r>
              <a:rPr lang="en-US" sz="1400" kern="12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Geo-Polar </a:t>
            </a:r>
            <a:r>
              <a:rPr lang="en-US" sz="1400" kern="1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 L4 SST (Eileen </a:t>
            </a:r>
            <a:r>
              <a:rPr lang="en-US" sz="1400" kern="12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Maturi, Andy </a:t>
            </a:r>
            <a:r>
              <a:rPr lang="en-US" sz="1400" kern="1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Harris, John Sapper)</a:t>
            </a:r>
            <a:endParaRPr lang="en-US" sz="1400" kern="12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38138">
              <a:spcBef>
                <a:spcPts val="300"/>
              </a:spcBef>
              <a:buSzPct val="100000"/>
              <a:defRPr/>
            </a:pPr>
            <a:r>
              <a:rPr lang="en-US" sz="1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OPC </a:t>
            </a:r>
            <a:r>
              <a:rPr lang="en-US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(Bob Daniels, Fran </a:t>
            </a:r>
            <a:r>
              <a:rPr lang="en-US" sz="14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Achorn</a:t>
            </a:r>
            <a:r>
              <a:rPr lang="en-US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indent="-338138">
              <a:spcBef>
                <a:spcPts val="300"/>
              </a:spcBef>
              <a:buSzPct val="100000"/>
              <a:defRPr/>
            </a:pPr>
            <a:r>
              <a:rPr lang="en-US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OAR GLERL (</a:t>
            </a:r>
            <a:r>
              <a:rPr lang="en-US" sz="1400" kern="1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</a:t>
            </a:r>
            <a:r>
              <a:rPr lang="en-US" sz="1400" kern="12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Leshkevich – Great Lakes</a:t>
            </a:r>
            <a:r>
              <a:rPr lang="en-US" sz="1400" kern="1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indent="-338138">
              <a:spcBef>
                <a:spcPts val="300"/>
              </a:spcBef>
              <a:buSzPct val="100000"/>
              <a:defRPr/>
            </a:pPr>
            <a:r>
              <a:rPr lang="en-US" sz="1400" kern="1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PO.DAAC (Ed Armstrong, Wen-</a:t>
            </a:r>
            <a:r>
              <a:rPr lang="en-US" sz="1400" kern="12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1400" kern="1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Li, Tim McKnight)</a:t>
            </a:r>
            <a:endParaRPr lang="en-US" sz="14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38138">
              <a:spcBef>
                <a:spcPts val="300"/>
              </a:spcBef>
              <a:buSzPct val="100000"/>
              <a:defRPr/>
            </a:pPr>
            <a:r>
              <a:rPr lang="en-US" sz="1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</a:t>
            </a:r>
            <a:r>
              <a:rPr lang="en-US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 HYCOM/NCODA </a:t>
            </a:r>
            <a:r>
              <a:rPr lang="en-US" sz="1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(Ilya Rivin, Jim Cummings</a:t>
            </a:r>
            <a:r>
              <a:rPr lang="en-US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indent="-338138">
              <a:spcBef>
                <a:spcPts val="300"/>
              </a:spcBef>
              <a:buSzPct val="100000"/>
              <a:defRPr/>
            </a:pPr>
            <a:r>
              <a:rPr lang="en-US" sz="1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EMC </a:t>
            </a:r>
            <a:r>
              <a:rPr lang="en-US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RTOFS (</a:t>
            </a:r>
            <a:r>
              <a:rPr lang="en-US" sz="14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Avichal</a:t>
            </a:r>
            <a:r>
              <a:rPr lang="en-US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Mehra</a:t>
            </a:r>
            <a:r>
              <a:rPr lang="en-US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38138" eaLnBrk="1" fontAlgn="auto" hangingPunct="1">
              <a:spcBef>
                <a:spcPts val="3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lang="en-US" sz="14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Coast Watch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all nodes </a:t>
            </a:r>
            <a:r>
              <a:rPr lang="en-US" sz="14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(Veronica Lance – Central, Ron Vogel – East Coast, Joaquin Trinanes – Caribbean, Dale Robinson – W. Coast, Melanie Abecassis – Pacific) </a:t>
            </a:r>
          </a:p>
          <a:p>
            <a:pPr marL="914400" lvl="1" indent="-338138" eaLnBrk="1" fontAlgn="auto" hangingPunct="1">
              <a:spcBef>
                <a:spcPts val="3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lang="en-US" sz="14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Meteorology (Helen Beggs, Chris Griffin, Pallavi Govekar)</a:t>
            </a:r>
            <a:endParaRPr lang="en-US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ACSPO L2P/L3C: Inquired/Expressed Interest (No routine pull yet) </a:t>
            </a:r>
          </a:p>
          <a:p>
            <a:pPr marL="914400" lvl="1" indent="-338138">
              <a:spcBef>
                <a:spcPts val="300"/>
              </a:spcBef>
              <a:buSzPct val="100000"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CSU/NHC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(Galina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Chirokova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 De Maria, Monica Bozeman)</a:t>
            </a:r>
          </a:p>
          <a:p>
            <a:pPr marL="914400" lvl="1" indent="-338138">
              <a:spcBef>
                <a:spcPts val="300"/>
              </a:spcBef>
              <a:buSzPct val="100000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West Coast Ocean Forecast System (Alexander Kurapov)</a:t>
            </a:r>
          </a:p>
          <a:p>
            <a:pPr marL="914400" lvl="1" indent="-338138">
              <a:spcBef>
                <a:spcPts val="300"/>
              </a:spcBef>
              <a:buSzPct val="100000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Met Centre (CMC) L4 (Dorina Surcel-Colan)</a:t>
            </a:r>
          </a:p>
          <a:p>
            <a:pPr marL="914400" lvl="1" indent="-338138">
              <a:spcBef>
                <a:spcPts val="300"/>
              </a:spcBef>
              <a:buSzPct val="100000"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 (Bruce McKenzie)</a:t>
            </a:r>
          </a:p>
          <a:p>
            <a:pPr marL="914400" lvl="1" indent="-338138">
              <a:spcBef>
                <a:spcPts val="300"/>
              </a:spcBef>
              <a:buSzPct val="100000"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Met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(Jacob Høyer)</a:t>
            </a:r>
          </a:p>
          <a:p>
            <a:pPr marL="914400" lvl="1" indent="-338138">
              <a:spcBef>
                <a:spcPts val="300"/>
              </a:spcBef>
              <a:buSzPct val="100000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JMA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(Toshiyuki Sakurai)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441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G16/H08 SST Users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29651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6329" y="4363113"/>
            <a:ext cx="3680936" cy="1461939"/>
          </a:xfrm>
          <a:prstGeom prst="rect">
            <a:avLst/>
          </a:prstGeom>
          <a:solidFill>
            <a:srgbClr val="00FFFF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Cloud leakages (both cold and warm) most often occur around cloud edges, and along (some, not all) coastlines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Fixing those is an expensive effort, involving analyses of clear-sky mask in conjunction with SST QC</a:t>
            </a:r>
          </a:p>
        </p:txBody>
      </p:sp>
      <p:sp>
        <p:nvSpPr>
          <p:cNvPr id="9" name="Shape 115"/>
          <p:cNvSpPr txBox="1">
            <a:spLocks/>
          </p:cNvSpPr>
          <p:nvPr/>
        </p:nvSpPr>
        <p:spPr>
          <a:xfrm>
            <a:off x="1618975" y="-46050"/>
            <a:ext cx="5892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</a:rPr>
              <a:t>Compare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</a:rPr>
              <a:t> with CMC L4 SST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2019-05-04 0800 UTC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71600"/>
            <a:ext cx="4857750" cy="485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371600"/>
            <a:ext cx="3743325" cy="2743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7561" y="3630077"/>
            <a:ext cx="1136090" cy="111988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56155" y="4534141"/>
            <a:ext cx="1136090" cy="111988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3978" y="3070258"/>
            <a:ext cx="1136090" cy="111988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43309" y="2071956"/>
            <a:ext cx="1136090" cy="111988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58513" y="3070258"/>
            <a:ext cx="753392" cy="719194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588535" y="2597217"/>
            <a:ext cx="1340564" cy="41148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006B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Long cold tail in SST histograms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411905" y="2946972"/>
            <a:ext cx="494966" cy="369969"/>
          </a:xfrm>
          <a:prstGeom prst="line">
            <a:avLst/>
          </a:prstGeom>
          <a:ln w="44450" cmpd="sng">
            <a:solidFill>
              <a:srgbClr val="0000FF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539" y="1848806"/>
            <a:ext cx="124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0066FF"/>
                </a:solidFill>
              </a:rPr>
              <a:t>Baseline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03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41514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bg1"/>
                </a:solidFill>
                <a:sym typeface="Calibri"/>
              </a:rPr>
              <a:t>Agenda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457200" y="1465262"/>
            <a:ext cx="8429946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dirty="0" smtClean="0"/>
              <a:t>Specs/Requirements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dirty="0" smtClean="0"/>
              <a:t>G17 ABI Performance Issues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SST Monitoring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Provisional Maturity Assessment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dirty="0" smtClean="0"/>
              <a:t>Transition to Enterprise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Path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Fully Validated/</a:t>
            </a:r>
            <a:r>
              <a:rPr lang="en-US" dirty="0" smtClean="0"/>
              <a:t>Operational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 and Recommendations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371600"/>
            <a:ext cx="3743325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71600"/>
            <a:ext cx="4857750" cy="48577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6329" y="4363113"/>
            <a:ext cx="3680936" cy="1677382"/>
          </a:xfrm>
          <a:prstGeom prst="rect">
            <a:avLst/>
          </a:prstGeom>
          <a:solidFill>
            <a:srgbClr val="00FFFF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Some residual cloud &amp; SST depression around cloud edges also seen in ACSPO, but at much reduced scale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This comes at the expense of slightly reduced SST domain in questionable regions, but the areas screened out are indeed cloud</a:t>
            </a:r>
          </a:p>
        </p:txBody>
      </p:sp>
      <p:sp>
        <p:nvSpPr>
          <p:cNvPr id="9" name="Shape 115"/>
          <p:cNvSpPr txBox="1">
            <a:spLocks/>
          </p:cNvSpPr>
          <p:nvPr/>
        </p:nvSpPr>
        <p:spPr>
          <a:xfrm>
            <a:off x="1618975" y="-46050"/>
            <a:ext cx="5892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</a:rPr>
              <a:t>Compare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</a:rPr>
              <a:t> with CMC L4 SST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</a:rPr>
              <a:t>: </a:t>
            </a:r>
          </a:p>
          <a:p>
            <a:pPr lvl="0" algn="ctr">
              <a:buClrTx/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2019-05-04 0800 UTC</a:t>
            </a:r>
          </a:p>
        </p:txBody>
      </p:sp>
      <p:sp>
        <p:nvSpPr>
          <p:cNvPr id="17" name="Oval 16"/>
          <p:cNvSpPr/>
          <p:nvPr/>
        </p:nvSpPr>
        <p:spPr>
          <a:xfrm>
            <a:off x="6658513" y="3070258"/>
            <a:ext cx="753392" cy="719194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588535" y="2597217"/>
            <a:ext cx="1438730" cy="41148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006B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No long cold tail in SST histograms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11905" y="2946972"/>
            <a:ext cx="494966" cy="369969"/>
          </a:xfrm>
          <a:prstGeom prst="line">
            <a:avLst/>
          </a:prstGeom>
          <a:ln w="44450" cmpd="sng">
            <a:solidFill>
              <a:srgbClr val="0000FF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87561" y="3630077"/>
            <a:ext cx="1136090" cy="111988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56155" y="4534141"/>
            <a:ext cx="1136090" cy="111988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83978" y="3070258"/>
            <a:ext cx="1136090" cy="111988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43309" y="2071956"/>
            <a:ext cx="1136090" cy="111988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539" y="1848806"/>
            <a:ext cx="1091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0066FF"/>
                </a:solidFill>
              </a:rPr>
              <a:t>ACSPO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68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12134" y="2512874"/>
            <a:ext cx="83528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Current GOES-17 SST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6280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41514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200" b="1" i="0" u="none" strike="noStrike" cap="none" dirty="0" smtClean="0">
                <a:solidFill>
                  <a:schemeClr val="bg1"/>
                </a:solidFill>
                <a:sym typeface="Calibri"/>
              </a:rPr>
              <a:t>Mean Bias w.r.t. </a:t>
            </a:r>
            <a:r>
              <a:rPr lang="en-US" sz="3200" b="1" i="1" u="none" strike="noStrike" cap="none" dirty="0" smtClean="0">
                <a:solidFill>
                  <a:schemeClr val="bg1"/>
                </a:solidFill>
                <a:sym typeface="Calibri"/>
              </a:rPr>
              <a:t>in situ</a:t>
            </a:r>
            <a:r>
              <a:rPr lang="en-US" sz="3200" b="1" u="none" strike="noStrike" cap="none" dirty="0" smtClean="0">
                <a:solidFill>
                  <a:schemeClr val="bg1"/>
                </a:solidFill>
                <a:sym typeface="Calibri"/>
              </a:rPr>
              <a:t> SST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8" y="1804571"/>
            <a:ext cx="8323362" cy="3500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228" y="5523211"/>
            <a:ext cx="8448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Only gain mode 1 data are shown. Other gaps are primarily due to recent SQUAM instabilities. The G17 L1B algorithms have been relatively stable only since the mode 6 (10 minute) timeline was enabled. (Large dropouts are due to ADR269 opened for G16.)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1330" y="1172191"/>
            <a:ext cx="2748970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Each data point  = 1hr FD statistic  (1.5-3 thousand match-ups)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488987" y="2204936"/>
            <a:ext cx="635541" cy="11413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96433" y="1012137"/>
            <a:ext cx="3694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Focus period representative of current data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/>
          <p:cNvCxnSpPr>
            <a:stCxn id="24" idx="0"/>
          </p:cNvCxnSpPr>
          <p:nvPr/>
        </p:nvCxnSpPr>
        <p:spPr>
          <a:xfrm flipH="1" flipV="1">
            <a:off x="1277567" y="3138791"/>
            <a:ext cx="480441" cy="60984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4892" y="3748633"/>
            <a:ext cx="1166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Mode 6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timeline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begins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26" name="Straight Arrow Connector 25"/>
          <p:cNvCxnSpPr>
            <a:endCxn id="4" idx="0"/>
          </p:cNvCxnSpPr>
          <p:nvPr/>
        </p:nvCxnSpPr>
        <p:spPr>
          <a:xfrm flipH="1">
            <a:off x="3806758" y="1720023"/>
            <a:ext cx="791183" cy="48491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0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41514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200" b="1" i="0" u="none" strike="noStrike" cap="none" dirty="0" smtClean="0">
                <a:solidFill>
                  <a:schemeClr val="bg1"/>
                </a:solidFill>
                <a:sym typeface="Calibri"/>
              </a:rPr>
              <a:t>Std. Dev. w.r.t. </a:t>
            </a:r>
            <a:r>
              <a:rPr lang="en-US" sz="3200" b="1" i="1" u="none" strike="noStrike" cap="none" dirty="0" smtClean="0">
                <a:solidFill>
                  <a:schemeClr val="bg1"/>
                </a:solidFill>
                <a:sym typeface="Calibri"/>
              </a:rPr>
              <a:t>in situ</a:t>
            </a:r>
            <a:r>
              <a:rPr lang="en-US" sz="3200" b="1" u="none" strike="noStrike" cap="none" dirty="0" smtClean="0">
                <a:solidFill>
                  <a:schemeClr val="bg1"/>
                </a:solidFill>
                <a:sym typeface="Calibri"/>
              </a:rPr>
              <a:t> SST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4" y="1804571"/>
            <a:ext cx="8134429" cy="3500128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1330" y="1172191"/>
            <a:ext cx="2748970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Each data point  = 1hr FD statistic  (1.5-3 thousand match-ups)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0892" y="3317073"/>
            <a:ext cx="635541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96433" y="1012137"/>
            <a:ext cx="3694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Focus period representative of current data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78663" y="1720023"/>
            <a:ext cx="819277" cy="159705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7228" y="5523211"/>
            <a:ext cx="8448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Only gain mode 1 data are shown. Other gaps are primarily due to recent SQUAM instabilities. The G17 L1B algorithms have been relatively stable only since the mode 6 (10 minute) timeline was enabled</a:t>
            </a:r>
            <a:r>
              <a:rPr lang="en-US" b="1" dirty="0">
                <a:solidFill>
                  <a:schemeClr val="bg1"/>
                </a:solidFill>
              </a:rPr>
              <a:t>. (Large </a:t>
            </a:r>
            <a:r>
              <a:rPr lang="en-US" b="1" dirty="0" smtClean="0">
                <a:solidFill>
                  <a:schemeClr val="bg1"/>
                </a:solidFill>
              </a:rPr>
              <a:t>spikes </a:t>
            </a:r>
            <a:r>
              <a:rPr lang="en-US" b="1" dirty="0">
                <a:solidFill>
                  <a:schemeClr val="bg1"/>
                </a:solidFill>
              </a:rPr>
              <a:t>are due to ADR269 opened for G16</a:t>
            </a:r>
            <a:r>
              <a:rPr lang="en-US" b="1" dirty="0" smtClean="0">
                <a:solidFill>
                  <a:schemeClr val="bg1"/>
                </a:solidFill>
              </a:rPr>
              <a:t>.)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5882" y="104775"/>
            <a:ext cx="8229600" cy="11430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</a:rPr>
              <a:t>GOES-R SST specs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Vs. JPSS and Himawari-8 specs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68697"/>
              </p:ext>
            </p:extLst>
          </p:nvPr>
        </p:nvGraphicFramePr>
        <p:xfrm>
          <a:off x="763319" y="1462626"/>
          <a:ext cx="7734312" cy="1783040"/>
        </p:xfrm>
        <a:graphic>
          <a:graphicData uri="http://schemas.openxmlformats.org/drawingml/2006/table">
            <a:tbl>
              <a:tblPr firstRow="1" bandRow="1"/>
              <a:tblGrid>
                <a:gridCol w="233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7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Instrument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Measurement range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Accuracy</a:t>
                      </a:r>
                      <a:endParaRPr lang="en-US" sz="20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Precision</a:t>
                      </a:r>
                      <a:endParaRPr lang="en-US" sz="20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GOES-R (MRD)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271 to 313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±3.1 K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1.0 K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JPSS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271 to 313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±0.2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0.6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Himawari-8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271 to 313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±0.2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0.6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7865" y="3555931"/>
            <a:ext cx="7325219" cy="2616101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Typical values over the full satellite mission for NPP (JPSS) </a:t>
            </a:r>
            <a:r>
              <a:rPr lang="en-US" sz="1600" b="1" dirty="0">
                <a:solidFill>
                  <a:schemeClr val="tx1"/>
                </a:solidFill>
              </a:rPr>
              <a:t>are </a:t>
            </a:r>
            <a:r>
              <a:rPr lang="en-US" sz="1600" b="1" dirty="0" smtClean="0">
                <a:solidFill>
                  <a:schemeClr val="tx1"/>
                </a:solidFill>
              </a:rPr>
              <a:t>±0.07K accuracy, ~0.35K precision, and for G16 are </a:t>
            </a:r>
            <a:r>
              <a:rPr lang="en-US" sz="1600" b="1" dirty="0">
                <a:solidFill>
                  <a:schemeClr val="tx1"/>
                </a:solidFill>
              </a:rPr>
              <a:t>±</a:t>
            </a:r>
            <a:r>
              <a:rPr lang="en-US" sz="1600" b="1" dirty="0" smtClean="0">
                <a:solidFill>
                  <a:schemeClr val="tx1"/>
                </a:solidFill>
              </a:rPr>
              <a:t>0.2K accuracy, ~0.35K precision.</a:t>
            </a: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G17 SST Performance will be evaluated against JPSS/H08 specs which, hopefully, will be eventually reconciled</a:t>
            </a: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At present, Baseline SST for G17 only marginally meets the stringent accuracy spec, even during “cool” periods. The latter could have been easily adjusted by a simple “bias correction”, which however is deemed not needed in light of transition to enterprise in 2020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41514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200" b="1" i="0" u="none" strike="noStrike" cap="none" dirty="0" smtClean="0">
                <a:solidFill>
                  <a:schemeClr val="bg1"/>
                </a:solidFill>
                <a:sym typeface="Calibri"/>
              </a:rPr>
              <a:t>Mean Bias w.r.t. </a:t>
            </a:r>
            <a:r>
              <a:rPr lang="en-US" sz="3200" b="1" i="1" u="none" strike="noStrike" cap="none" dirty="0" smtClean="0">
                <a:solidFill>
                  <a:schemeClr val="bg1"/>
                </a:solidFill>
                <a:sym typeface="Calibri"/>
              </a:rPr>
              <a:t>in situ</a:t>
            </a:r>
            <a:r>
              <a:rPr lang="en-US" sz="3200" b="1" u="none" strike="noStrike" cap="none" dirty="0" smtClean="0">
                <a:solidFill>
                  <a:schemeClr val="bg1"/>
                </a:solidFill>
                <a:sym typeface="Calibri"/>
              </a:rPr>
              <a:t> SST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8" y="1804571"/>
            <a:ext cx="8426583" cy="35001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49412" y="2773886"/>
            <a:ext cx="7253831" cy="6137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8387" y="3932740"/>
            <a:ext cx="7253831" cy="6137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78294" y="1022704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Specs: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±</a:t>
            </a:r>
            <a:r>
              <a:rPr lang="en-US" sz="2000" b="1" dirty="0">
                <a:solidFill>
                  <a:srgbClr val="FFC000"/>
                </a:solidFill>
              </a:rPr>
              <a:t>0.2K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228" y="5523211"/>
            <a:ext cx="84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Baseline SST is biased ~0.2K warm during gain mode 1 intervals. This is within the GOES-R specs, but outside the more stringent NOAA specs and the expectations of our users.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>
            <a:off x="3991416" y="1730590"/>
            <a:ext cx="236873" cy="94775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1330" y="1172191"/>
            <a:ext cx="2748970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Each data point  = 1hr FD statistic  (1.5-3 thousand match-ups)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7456" y="1359704"/>
            <a:ext cx="268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CCCC"/>
                </a:solidFill>
              </a:rPr>
              <a:t>Gain Mode 3 Intervals in Grey</a:t>
            </a:r>
            <a:endParaRPr lang="en-US" b="1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41514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200" b="1" i="0" u="none" strike="noStrike" cap="none" dirty="0" smtClean="0">
                <a:solidFill>
                  <a:schemeClr val="bg1"/>
                </a:solidFill>
                <a:sym typeface="Calibri"/>
              </a:rPr>
              <a:t>Std. Dev. w.r.t. </a:t>
            </a:r>
            <a:r>
              <a:rPr lang="en-US" sz="3200" b="1" i="1" u="none" strike="noStrike" cap="none" dirty="0" smtClean="0">
                <a:solidFill>
                  <a:schemeClr val="bg1"/>
                </a:solidFill>
                <a:sym typeface="Calibri"/>
              </a:rPr>
              <a:t>in situ</a:t>
            </a:r>
            <a:r>
              <a:rPr lang="en-US" sz="3200" b="1" u="none" strike="noStrike" cap="none" dirty="0" smtClean="0">
                <a:solidFill>
                  <a:schemeClr val="bg1"/>
                </a:solidFill>
                <a:sym typeface="Calibri"/>
              </a:rPr>
              <a:t> SST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1" y="1804574"/>
            <a:ext cx="8241336" cy="35001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23839" y="3085850"/>
            <a:ext cx="7199624" cy="7154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77033" y="1026543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Specs: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0.6K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>
            <a:stCxn id="9" idx="2"/>
          </p:cNvCxnSpPr>
          <p:nvPr/>
        </p:nvCxnSpPr>
        <p:spPr>
          <a:xfrm>
            <a:off x="3990155" y="1734429"/>
            <a:ext cx="170672" cy="126038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7456" y="1359704"/>
            <a:ext cx="268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CCCC"/>
                </a:solidFill>
              </a:rPr>
              <a:t>Gain Mode 3 Intervals in Grey</a:t>
            </a:r>
            <a:endParaRPr lang="en-US" b="1" dirty="0">
              <a:solidFill>
                <a:srgbClr val="CCCCCC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1330" y="1172191"/>
            <a:ext cx="2748970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Each data point  = 1hr FD statistic  (1.5-3 thousand match-ups)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228" y="5523211"/>
            <a:ext cx="84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Baseline SST precision is typically well within the NOAA specs during gain mode 1 intervals, except for outliers corresponding to clear-sky mask anomalies (ADR269).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41514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200" b="1" i="0" u="none" strike="noStrike" cap="none" dirty="0" smtClean="0">
                <a:solidFill>
                  <a:schemeClr val="bg1"/>
                </a:solidFill>
                <a:sym typeface="Calibri"/>
              </a:rPr>
              <a:t>Clear-Sky Ratio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" y="1804574"/>
            <a:ext cx="8199502" cy="3500128"/>
          </a:xfrm>
          <a:prstGeom prst="rect">
            <a:avLst/>
          </a:prstGeom>
        </p:spPr>
      </p:pic>
      <p:sp>
        <p:nvSpPr>
          <p:cNvPr id="13" name="Oval 12"/>
          <p:cNvSpPr>
            <a:spLocks noChangeAspect="1"/>
          </p:cNvSpPr>
          <p:nvPr/>
        </p:nvSpPr>
        <p:spPr>
          <a:xfrm>
            <a:off x="5105402" y="2601029"/>
            <a:ext cx="295919" cy="29559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784628" y="1832891"/>
            <a:ext cx="295919" cy="29559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32434" y="1139881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Clear-Sky Mask Anomalies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16" name="Straight Arrow Connector 15"/>
          <p:cNvCxnSpPr>
            <a:stCxn id="15" idx="2"/>
            <a:endCxn id="14" idx="7"/>
          </p:cNvCxnSpPr>
          <p:nvPr/>
        </p:nvCxnSpPr>
        <p:spPr>
          <a:xfrm flipH="1">
            <a:off x="3037211" y="1447658"/>
            <a:ext cx="727291" cy="428522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2"/>
            <a:endCxn id="13" idx="1"/>
          </p:cNvCxnSpPr>
          <p:nvPr/>
        </p:nvCxnSpPr>
        <p:spPr>
          <a:xfrm>
            <a:off x="3764502" y="1447658"/>
            <a:ext cx="1384236" cy="1196660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7456" y="1359704"/>
            <a:ext cx="268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CCCC"/>
                </a:solidFill>
              </a:rPr>
              <a:t>Gain Mode 3 Intervals in Grey</a:t>
            </a:r>
            <a:endParaRPr lang="en-US" b="1" dirty="0">
              <a:solidFill>
                <a:srgbClr val="CCCC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228" y="5523211"/>
            <a:ext cx="84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Baseline SST reported in fewer clear-sky pixels compared to enterprise.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Outliers correspond to clear-sky mask anomalies (ADR269).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Shape 12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8" name="Shape 115"/>
          <p:cNvSpPr txBox="1">
            <a:spLocks/>
          </p:cNvSpPr>
          <p:nvPr/>
        </p:nvSpPr>
        <p:spPr>
          <a:xfrm>
            <a:off x="1618975" y="21457"/>
            <a:ext cx="5892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Periods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04" y="2187704"/>
            <a:ext cx="8278696" cy="4137961"/>
            <a:chOff x="257750" y="1704380"/>
            <a:chExt cx="8278696" cy="4137961"/>
          </a:xfrm>
        </p:grpSpPr>
        <p:sp>
          <p:nvSpPr>
            <p:cNvPr id="9" name="Rectangle 8"/>
            <p:cNvSpPr/>
            <p:nvPr/>
          </p:nvSpPr>
          <p:spPr>
            <a:xfrm>
              <a:off x="257750" y="1704380"/>
              <a:ext cx="8278696" cy="4137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9091" y="1730530"/>
              <a:ext cx="8211328" cy="4069088"/>
              <a:chOff x="279091" y="1730530"/>
              <a:chExt cx="8211328" cy="406908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091" y="1730530"/>
                <a:ext cx="8211328" cy="203454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247" y="3765074"/>
                <a:ext cx="8106172" cy="2034544"/>
              </a:xfrm>
              <a:prstGeom prst="rect">
                <a:avLst/>
              </a:prstGeom>
            </p:spPr>
          </p:pic>
        </p:grpSp>
      </p:grpSp>
      <p:sp>
        <p:nvSpPr>
          <p:cNvPr id="13" name="Shape 490"/>
          <p:cNvSpPr txBox="1">
            <a:spLocks noGrp="1"/>
          </p:cNvSpPr>
          <p:nvPr>
            <p:ph type="body" idx="1"/>
          </p:nvPr>
        </p:nvSpPr>
        <p:spPr>
          <a:xfrm>
            <a:off x="328323" y="1202874"/>
            <a:ext cx="8327204" cy="941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2000" dirty="0" smtClean="0"/>
              <a:t>Baseline SST is currently unusable during warm and gain mode </a:t>
            </a:r>
            <a:r>
              <a:rPr lang="en-US" sz="2000" dirty="0"/>
              <a:t>3 periods (</a:t>
            </a:r>
            <a:r>
              <a:rPr lang="en-US" sz="2000" b="1" dirty="0">
                <a:solidFill>
                  <a:srgbClr val="CCCCCC"/>
                </a:solidFill>
              </a:rPr>
              <a:t>in</a:t>
            </a:r>
            <a:r>
              <a:rPr lang="en-US" sz="2000" dirty="0">
                <a:solidFill>
                  <a:srgbClr val="CCCCCC"/>
                </a:solidFill>
              </a:rPr>
              <a:t> </a:t>
            </a:r>
            <a:r>
              <a:rPr lang="en-US" sz="2000" b="1" dirty="0">
                <a:solidFill>
                  <a:srgbClr val="CCCCCC"/>
                </a:solidFill>
              </a:rPr>
              <a:t>grey</a:t>
            </a:r>
            <a:r>
              <a:rPr lang="en-US" sz="2000" dirty="0"/>
              <a:t>) due to </a:t>
            </a:r>
            <a:r>
              <a:rPr lang="en-US" sz="2000" dirty="0" smtClean="0"/>
              <a:t>significantly increased biases and std. </a:t>
            </a:r>
            <a:r>
              <a:rPr lang="en-US" sz="2000" dirty="0" err="1" smtClean="0"/>
              <a:t>devs</a:t>
            </a:r>
            <a:r>
              <a:rPr lang="en-US" sz="2000" dirty="0" smtClean="0"/>
              <a:t>.</a:t>
            </a:r>
            <a:endParaRPr lang="en-US" sz="200" dirty="0"/>
          </a:p>
          <a:p>
            <a:pPr marL="11430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054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29</a:t>
            </a:fld>
            <a:endParaRPr sz="14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Shape 490"/>
          <p:cNvSpPr txBox="1">
            <a:spLocks noGrp="1"/>
          </p:cNvSpPr>
          <p:nvPr>
            <p:ph type="body" idx="1"/>
          </p:nvPr>
        </p:nvSpPr>
        <p:spPr>
          <a:xfrm>
            <a:off x="359765" y="1231548"/>
            <a:ext cx="8529402" cy="5079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800" dirty="0" smtClean="0"/>
              <a:t>SST data for warm periods will continue to be monitored in SQUAM for the effects of L1B improvements (e.g. predictive calibration)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800" dirty="0" smtClean="0"/>
              <a:t>When the gain mode selection flag is available in L1B, availability of usable SST into the gain mode 3 period will be explored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800" dirty="0" smtClean="0"/>
              <a:t>Will also explore the impact of predictive calibration on SST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800" dirty="0" smtClean="0"/>
              <a:t>The current TDQF is sensitive to </a:t>
            </a:r>
            <a:r>
              <a:rPr lang="en-US" sz="1800" dirty="0" err="1" smtClean="0"/>
              <a:t>cal</a:t>
            </a:r>
            <a:r>
              <a:rPr lang="en-US" sz="1800" dirty="0" smtClean="0"/>
              <a:t> biases that persist beyond the time that the FPM temperature has returned to nominal ~81 K. Alternative metrics will be explored to expand the usable time domain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800" dirty="0" smtClean="0"/>
              <a:t>The collation algorithm adopted in the ACSPO enterprise algorithm mitigates many data noise and striping issues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Despite all efforts to extend periods of available SST, during </a:t>
            </a:r>
            <a:r>
              <a:rPr lang="en-US" sz="1800" dirty="0">
                <a:solidFill>
                  <a:srgbClr val="FFFF00"/>
                </a:solidFill>
              </a:rPr>
              <a:t>the warmest </a:t>
            </a:r>
            <a:r>
              <a:rPr lang="en-US" sz="1800" dirty="0" smtClean="0">
                <a:solidFill>
                  <a:srgbClr val="FFFF00"/>
                </a:solidFill>
              </a:rPr>
              <a:t>periods product </a:t>
            </a:r>
            <a:r>
              <a:rPr lang="en-US" sz="1800" dirty="0">
                <a:solidFill>
                  <a:srgbClr val="FFFF00"/>
                </a:solidFill>
              </a:rPr>
              <a:t>will be unavailable for up to 6 hours each night, due to saturation of the 12.3</a:t>
            </a:r>
            <a:r>
              <a:rPr lang="el-GR" sz="1800" dirty="0">
                <a:solidFill>
                  <a:srgbClr val="FFFF00"/>
                </a:solidFill>
              </a:rPr>
              <a:t> μ</a:t>
            </a:r>
            <a:r>
              <a:rPr lang="en-US" sz="1800" dirty="0" smtClean="0">
                <a:solidFill>
                  <a:srgbClr val="FFFF00"/>
                </a:solidFill>
              </a:rPr>
              <a:t>m and </a:t>
            </a:r>
            <a:r>
              <a:rPr lang="en-US" sz="1800" dirty="0">
                <a:solidFill>
                  <a:srgbClr val="FFFF00"/>
                </a:solidFill>
              </a:rPr>
              <a:t>strongly degraded performance of other bands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SzPts val="1800"/>
              <a:buFont typeface="Calibri"/>
              <a:buChar char="•"/>
            </a:pPr>
            <a:endParaRPr lang="en-US" sz="1800" dirty="0" smtClean="0"/>
          </a:p>
        </p:txBody>
      </p:sp>
      <p:sp>
        <p:nvSpPr>
          <p:cNvPr id="8" name="Shape 115"/>
          <p:cNvSpPr txBox="1">
            <a:spLocks/>
          </p:cNvSpPr>
          <p:nvPr/>
        </p:nvSpPr>
        <p:spPr>
          <a:xfrm>
            <a:off x="1618975" y="21457"/>
            <a:ext cx="5892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Improvements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Warm Periods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Product Overview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116119" y="1218925"/>
            <a:ext cx="4084215" cy="4747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64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 smtClean="0"/>
              <a:t>ABI Baseline SST Product: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 dirty="0" smtClean="0"/>
              <a:t>Uses Binary </a:t>
            </a:r>
            <a:r>
              <a:rPr lang="en-US" sz="1600" dirty="0"/>
              <a:t>Cloud </a:t>
            </a:r>
            <a:r>
              <a:rPr lang="en-US" sz="1600" dirty="0" smtClean="0"/>
              <a:t>Mask “Conf. Clear” from Cloud Team as well as individual cloud tests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 dirty="0" smtClean="0"/>
              <a:t>Additionally Performs SST QC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 dirty="0" smtClean="0"/>
              <a:t>Regression trained against quality controlled </a:t>
            </a:r>
            <a:r>
              <a:rPr lang="en-US" sz="1600" i="1" dirty="0" smtClean="0"/>
              <a:t>in situ </a:t>
            </a:r>
            <a:r>
              <a:rPr lang="en-US" sz="1600" dirty="0" smtClean="0"/>
              <a:t>data 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 dirty="0" smtClean="0"/>
              <a:t>Uses bands 11 (8.5µm),</a:t>
            </a:r>
            <a:br>
              <a:rPr lang="en-US" sz="1600" dirty="0" smtClean="0"/>
            </a:br>
            <a:r>
              <a:rPr lang="en-US" sz="1600" dirty="0" smtClean="0"/>
              <a:t>13 (10.3µm), 14 (11.2), 15 (12.3µm)</a:t>
            </a:r>
            <a:endParaRPr sz="1600" dirty="0"/>
          </a:p>
          <a:p>
            <a:pPr marL="457200" lvl="0" indent="-330200" rtl="0"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 smtClean="0"/>
              <a:t>All 10min FD images are processed and aggregated into 1hr composites</a:t>
            </a:r>
            <a:endParaRPr sz="1600" dirty="0"/>
          </a:p>
          <a:p>
            <a:pPr marL="457200" lvl="0" indent="-330200" rtl="0"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Only </a:t>
            </a:r>
            <a:r>
              <a:rPr lang="en-US" sz="1600" dirty="0" smtClean="0"/>
              <a:t>L2 ABI fixed grid product is available (no equiangular gridded L3 product)</a:t>
            </a:r>
            <a:endParaRPr sz="1600" dirty="0"/>
          </a:p>
          <a:p>
            <a:pPr marL="457200" lvl="0" indent="-330200" rtl="0"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 smtClean="0"/>
              <a:t>Open ocean only (no internal water)</a:t>
            </a:r>
            <a:endParaRPr lang="en-US" sz="1600" dirty="0"/>
          </a:p>
          <a:p>
            <a:pPr marL="457200" lvl="0" indent="-330200" rtl="0"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 smtClean="0"/>
              <a:t>No downstream products affected by SST</a:t>
            </a:r>
            <a:endParaRPr sz="1600" dirty="0"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410" name="Shape 410"/>
          <p:cNvSpPr txBox="1"/>
          <p:nvPr/>
        </p:nvSpPr>
        <p:spPr>
          <a:xfrm>
            <a:off x="4815260" y="5801824"/>
            <a:ext cx="387154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9900"/>
                </a:solidFill>
              </a:rPr>
              <a:t>Example: 1hr Composite SST FD Image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9900"/>
                </a:solidFill>
              </a:rPr>
              <a:t>from 2019-05-04 0800 UTC.</a:t>
            </a:r>
            <a:endParaRPr b="1" dirty="0">
              <a:solidFill>
                <a:srgbClr val="FF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14" y="1208492"/>
            <a:ext cx="457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651553" y="2772278"/>
            <a:ext cx="7840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Remaining Unresolved ADRs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41514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00"/>
            </a:pPr>
            <a:r>
              <a:rPr lang="en-US" sz="3200" b="1" dirty="0">
                <a:solidFill>
                  <a:schemeClr val="bg1"/>
                </a:solidFill>
              </a:rPr>
              <a:t>ADR </a:t>
            </a:r>
            <a:r>
              <a:rPr lang="en-US" sz="3200" b="1" dirty="0" smtClean="0">
                <a:solidFill>
                  <a:schemeClr val="bg1"/>
                </a:solidFill>
              </a:rPr>
              <a:t>269: </a:t>
            </a:r>
            <a:r>
              <a:rPr lang="en-US" sz="3200" b="1" i="0" u="none" strike="noStrike" cap="none" dirty="0" smtClean="0">
                <a:solidFill>
                  <a:schemeClr val="bg1"/>
                </a:solidFill>
                <a:sym typeface="Calibri"/>
              </a:rPr>
              <a:t>Clear-Sky Mask</a:t>
            </a:r>
            <a:br>
              <a:rPr lang="en-US" sz="3200" b="1" i="0" u="none" strike="noStrike" cap="none" dirty="0" smtClean="0">
                <a:solidFill>
                  <a:schemeClr val="bg1"/>
                </a:solidFill>
                <a:sym typeface="Calibri"/>
              </a:rPr>
            </a:br>
            <a:r>
              <a:rPr lang="en-US" sz="3200" b="1" i="0" u="none" strike="noStrike" cap="none" dirty="0" smtClean="0">
                <a:solidFill>
                  <a:schemeClr val="bg1"/>
                </a:solidFill>
                <a:sym typeface="Calibri"/>
              </a:rPr>
              <a:t>Anomalies </a:t>
            </a:r>
            <a:r>
              <a:rPr lang="en-US" sz="3200" b="1" dirty="0" smtClean="0">
                <a:solidFill>
                  <a:schemeClr val="bg1"/>
                </a:solidFill>
              </a:rPr>
              <a:t>in Baseline SST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89638"/>
            <a:ext cx="4305300" cy="430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9638"/>
            <a:ext cx="4305300" cy="4305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59543" y="2371495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Entire Region Marked</a:t>
            </a:r>
          </a:p>
          <a:p>
            <a:pPr algn="ctr"/>
            <a:r>
              <a:rPr lang="en-US" b="1" dirty="0" smtClean="0">
                <a:solidFill>
                  <a:srgbClr val="FF33CC"/>
                </a:solidFill>
              </a:rPr>
              <a:t>“very good” QF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5584456" y="2633105"/>
            <a:ext cx="785659" cy="148320"/>
          </a:xfrm>
          <a:prstGeom prst="straightConnector1">
            <a:avLst/>
          </a:prstGeom>
          <a:ln w="254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1"/>
          </p:cNvCxnSpPr>
          <p:nvPr/>
        </p:nvCxnSpPr>
        <p:spPr>
          <a:xfrm flipH="1">
            <a:off x="2542162" y="2633105"/>
            <a:ext cx="1017381" cy="62530"/>
          </a:xfrm>
          <a:prstGeom prst="straightConnector1">
            <a:avLst/>
          </a:prstGeom>
          <a:ln w="254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hape 399"/>
          <p:cNvSpPr txBox="1">
            <a:spLocks/>
          </p:cNvSpPr>
          <p:nvPr/>
        </p:nvSpPr>
        <p:spPr>
          <a:xfrm>
            <a:off x="949560" y="1520765"/>
            <a:ext cx="2939581" cy="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ts val="900"/>
            </a:pPr>
            <a:r>
              <a:rPr lang="en-US" sz="2000" b="1" dirty="0" smtClean="0">
                <a:solidFill>
                  <a:schemeClr val="bg1"/>
                </a:solidFill>
              </a:rPr>
              <a:t>2019-05-02 2100 UTC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Shape 399"/>
          <p:cNvSpPr txBox="1">
            <a:spLocks/>
          </p:cNvSpPr>
          <p:nvPr/>
        </p:nvSpPr>
        <p:spPr>
          <a:xfrm>
            <a:off x="5254859" y="1520764"/>
            <a:ext cx="2939581" cy="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ts val="900"/>
            </a:pPr>
            <a:r>
              <a:rPr lang="en-US" sz="2000" b="1" dirty="0" smtClean="0">
                <a:solidFill>
                  <a:schemeClr val="bg1"/>
                </a:solidFill>
              </a:rPr>
              <a:t>2019-05-05 0300 UTC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Other Unresolved ADRs</a:t>
            </a:r>
            <a:endParaRPr sz="3200" b="1" dirty="0"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32</a:t>
            </a:fld>
            <a:endParaRPr sz="14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Shape 490"/>
          <p:cNvSpPr txBox="1">
            <a:spLocks noGrp="1"/>
          </p:cNvSpPr>
          <p:nvPr>
            <p:ph type="body" idx="1"/>
          </p:nvPr>
        </p:nvSpPr>
        <p:spPr>
          <a:xfrm>
            <a:off x="457200" y="1276518"/>
            <a:ext cx="8327204" cy="4809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2000" dirty="0" smtClean="0"/>
              <a:t>Two more ADRs related to filenames and metadata:</a:t>
            </a:r>
          </a:p>
          <a:p>
            <a:pPr lvl="1"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600" dirty="0" smtClean="0"/>
              <a:t>ADR </a:t>
            </a:r>
            <a:r>
              <a:rPr lang="en-US" sz="1600" dirty="0"/>
              <a:t>509: Incorrect SST </a:t>
            </a:r>
            <a:r>
              <a:rPr lang="en-US" sz="1600" dirty="0" smtClean="0"/>
              <a:t>filenames</a:t>
            </a:r>
          </a:p>
          <a:p>
            <a:pPr lvl="1"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600" dirty="0" smtClean="0"/>
              <a:t>ADR 608: Bad </a:t>
            </a:r>
            <a:r>
              <a:rPr lang="en-US" sz="1600" dirty="0"/>
              <a:t>filenames and </a:t>
            </a:r>
            <a:r>
              <a:rPr lang="en-US" sz="1600" dirty="0" err="1"/>
              <a:t>time_bounds</a:t>
            </a:r>
            <a:r>
              <a:rPr lang="en-US" sz="1600" dirty="0"/>
              <a:t> variable for </a:t>
            </a:r>
            <a:r>
              <a:rPr lang="en-US" sz="1600" dirty="0" smtClean="0"/>
              <a:t>SST</a:t>
            </a:r>
            <a:endParaRPr sz="1600" dirty="0"/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2000" dirty="0" smtClean="0"/>
              <a:t>ADRs 269, 509, and 608 were opened for GOES-16, prior to the launch of GOES-17, and continue to impact both platforms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2000" dirty="0" smtClean="0"/>
              <a:t>All unresolved SST ADRs are either on hold or will be placed on hold pending integration of the ACSPO Enterprise SST algorithm in the GOES-R ground system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2000" dirty="0" smtClean="0"/>
              <a:t>The resolution of ADRs affecting L1B products upstream of SST (</a:t>
            </a:r>
            <a:r>
              <a:rPr lang="en-US" sz="2000" i="1" dirty="0" smtClean="0"/>
              <a:t>e.g.</a:t>
            </a:r>
            <a:r>
              <a:rPr lang="en-US" sz="2000" dirty="0" smtClean="0"/>
              <a:t> ADRs 770/897/902 for striping in G17 ABI IR images and ADR 893 for predictive calibration) will likely require adjustments to the SST algorithm, which will be addressed in the Enterprise algorithm</a:t>
            </a:r>
            <a:endParaRPr lang="en-US" sz="200" dirty="0"/>
          </a:p>
          <a:p>
            <a:pPr marL="11430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030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33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54804" y="2512874"/>
            <a:ext cx="8352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Path to Full Maturity</a:t>
            </a:r>
          </a:p>
        </p:txBody>
      </p:sp>
    </p:spTree>
    <p:extLst>
      <p:ext uri="{BB962C8B-B14F-4D97-AF65-F5344CB8AC3E}">
        <p14:creationId xmlns:p14="http://schemas.microsoft.com/office/powerpoint/2010/main" val="42067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 txBox="1">
            <a:spLocks noGrp="1"/>
          </p:cNvSpPr>
          <p:nvPr>
            <p:ph type="body" idx="1"/>
          </p:nvPr>
        </p:nvSpPr>
        <p:spPr>
          <a:xfrm>
            <a:off x="457199" y="1165958"/>
            <a:ext cx="8334375" cy="509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3362" lvl="0" indent="-246062">
              <a:spcBef>
                <a:spcPts val="0"/>
              </a:spcBef>
              <a:spcAft>
                <a:spcPts val="1200"/>
              </a:spcAft>
              <a:buSzPts val="2200"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Integrate the ACSPO Enterprise SST algorithm into the GOES-R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ground system to provide users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best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fit-for-purpose service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products,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best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satisfy their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en-US" sz="2400" b="0" i="0" u="none" strike="noStrike" cap="none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33362" marR="0" lvl="0" indent="-246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Keep conducting PLPTs and improving the SST product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2" marR="0" lvl="1" indent="-2587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–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match-ups with high-quality L4 analyses and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data, and display in SQUAM to guide product improvements </a:t>
            </a:r>
          </a:p>
          <a:p>
            <a:pPr marL="690562" lvl="1" indent="-258762">
              <a:spcBef>
                <a:spcPts val="600"/>
              </a:spcBef>
              <a:buSzPts val="22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Adjust algorithms, as needed (recalculate SST coefficients, tweak parameters in SST QC,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  <a:endParaRPr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2" lvl="1" indent="-258762">
              <a:spcBef>
                <a:spcPts val="600"/>
              </a:spcBef>
              <a:buSzPts val="2200"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Work with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NOAA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(GHRSST)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users/partners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solicit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feedback, and improve the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product</a:t>
            </a:r>
            <a:endParaRPr sz="1800" b="0" i="0" u="none" strike="noStrike" cap="none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690562" marR="0" lvl="1" indent="-2587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–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Work towards easy product access and archival</a:t>
            </a:r>
          </a:p>
          <a:p>
            <a:pPr marL="250825" indent="-276225">
              <a:spcBef>
                <a:spcPts val="36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additional mitigations for G17 ABI performance issues (cf. slide 29, and the following two slides)</a:t>
            </a:r>
            <a:endParaRPr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3" name="Shape 12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GOES-17 SST Provisional Review</a:t>
            </a:r>
            <a:endParaRPr lang="en-US" dirty="0"/>
          </a:p>
        </p:txBody>
      </p:sp>
      <p:sp>
        <p:nvSpPr>
          <p:cNvPr id="8" name="Shape 115"/>
          <p:cNvSpPr txBox="1">
            <a:spLocks/>
          </p:cNvSpPr>
          <p:nvPr/>
        </p:nvSpPr>
        <p:spPr>
          <a:xfrm>
            <a:off x="1618975" y="-46050"/>
            <a:ext cx="5892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Path to Full Maturity</a:t>
            </a:r>
          </a:p>
        </p:txBody>
      </p:sp>
    </p:spTree>
    <p:extLst>
      <p:ext uri="{BB962C8B-B14F-4D97-AF65-F5344CB8AC3E}">
        <p14:creationId xmlns:p14="http://schemas.microsoft.com/office/powerpoint/2010/main" val="31976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463176" y="3165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G17 ABI Mitigations in</a:t>
            </a:r>
            <a:br>
              <a:rPr lang="en-US" sz="3200" b="1" dirty="0" smtClean="0"/>
            </a:br>
            <a:r>
              <a:rPr lang="en-US" sz="3200" b="1" dirty="0" smtClean="0"/>
              <a:t>ACSPO (1/2)</a:t>
            </a:r>
            <a:endParaRPr sz="3200" b="1" dirty="0"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35</a:t>
            </a:fld>
            <a:endParaRPr sz="14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Shape 490"/>
          <p:cNvSpPr txBox="1">
            <a:spLocks noGrp="1"/>
          </p:cNvSpPr>
          <p:nvPr>
            <p:ph type="body" idx="1"/>
          </p:nvPr>
        </p:nvSpPr>
        <p:spPr>
          <a:xfrm>
            <a:off x="408398" y="1184716"/>
            <a:ext cx="8327204" cy="1006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800" dirty="0" smtClean="0"/>
              <a:t>The ACSPO collation algorithm is effective at reducing both increased</a:t>
            </a:r>
            <a:br>
              <a:rPr lang="en-US" sz="1800" dirty="0" smtClean="0"/>
            </a:br>
            <a:r>
              <a:rPr lang="en-US" sz="1800" dirty="0" smtClean="0"/>
              <a:t>noise and striping</a:t>
            </a:r>
          </a:p>
          <a:p>
            <a:pPr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800" dirty="0"/>
              <a:t>Outside of gain mode 3 intervals, ACSPO collated G17 SST is now comparable to G16 in mean bias and overall image </a:t>
            </a:r>
            <a:r>
              <a:rPr lang="en-US" sz="1800" dirty="0" smtClean="0"/>
              <a:t>quality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8398" y="2885727"/>
            <a:ext cx="8408893" cy="3422928"/>
            <a:chOff x="408398" y="2302716"/>
            <a:chExt cx="8408893" cy="34229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98" y="2771590"/>
              <a:ext cx="4204447" cy="29540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845" y="2771590"/>
              <a:ext cx="4204446" cy="2954054"/>
            </a:xfrm>
            <a:prstGeom prst="rect">
              <a:avLst/>
            </a:prstGeom>
          </p:spPr>
        </p:pic>
        <p:sp>
          <p:nvSpPr>
            <p:cNvPr id="10" name="Shape 399"/>
            <p:cNvSpPr txBox="1">
              <a:spLocks/>
            </p:cNvSpPr>
            <p:nvPr/>
          </p:nvSpPr>
          <p:spPr>
            <a:xfrm>
              <a:off x="5245277" y="2302716"/>
              <a:ext cx="2939581" cy="468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  <a:defRPr sz="3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  <a:defRPr sz="3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  <a:defRPr sz="3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  <a:defRPr sz="3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  <a:defRPr sz="3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buSzPts val="900"/>
              </a:pP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ACSPO Collated SST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399"/>
            <p:cNvSpPr txBox="1">
              <a:spLocks/>
            </p:cNvSpPr>
            <p:nvPr/>
          </p:nvSpPr>
          <p:spPr>
            <a:xfrm>
              <a:off x="867553" y="2302716"/>
              <a:ext cx="3286135" cy="468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  <a:defRPr sz="3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  <a:defRPr sz="3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  <a:defRPr sz="3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  <a:defRPr sz="3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  <a:defRPr sz="3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buSzPts val="900"/>
              </a:pP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Original Uncollated SST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463176" y="3165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G17 ABI Mitigations in</a:t>
            </a:r>
            <a:br>
              <a:rPr lang="en-US" sz="3200" b="1" dirty="0" smtClean="0"/>
            </a:br>
            <a:r>
              <a:rPr lang="en-US" sz="3200" b="1" dirty="0" smtClean="0"/>
              <a:t>ACSPO (2/2)</a:t>
            </a:r>
            <a:endParaRPr sz="3200" b="1" dirty="0"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36</a:t>
            </a:fld>
            <a:endParaRPr sz="14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Shape 490"/>
          <p:cNvSpPr txBox="1">
            <a:spLocks noGrp="1"/>
          </p:cNvSpPr>
          <p:nvPr>
            <p:ph type="body" idx="1"/>
          </p:nvPr>
        </p:nvSpPr>
        <p:spPr>
          <a:xfrm>
            <a:off x="408398" y="1448600"/>
            <a:ext cx="8327204" cy="450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800" dirty="0" smtClean="0"/>
              <a:t>Of the bands used for SST retrievals, inaccurate and unstable calibration affects primarily the </a:t>
            </a:r>
            <a:r>
              <a:rPr lang="el-GR" sz="1800" dirty="0"/>
              <a:t>11.2 μ</a:t>
            </a:r>
            <a:r>
              <a:rPr lang="en-US" sz="1800" dirty="0"/>
              <a:t>m </a:t>
            </a:r>
            <a:r>
              <a:rPr lang="en-US" sz="1800" dirty="0" smtClean="0"/>
              <a:t>band, which can be removed from the retrieval algorithm without impacting the global SST quality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800" dirty="0" smtClean="0"/>
              <a:t>Saturation and sensor noise primarily affect the </a:t>
            </a:r>
            <a:r>
              <a:rPr lang="el-GR" sz="1800" dirty="0" smtClean="0"/>
              <a:t>1</a:t>
            </a:r>
            <a:r>
              <a:rPr lang="en-US" sz="1800" dirty="0" smtClean="0"/>
              <a:t>2</a:t>
            </a:r>
            <a:r>
              <a:rPr lang="el-GR" sz="1800" dirty="0" smtClean="0"/>
              <a:t>.</a:t>
            </a:r>
            <a:r>
              <a:rPr lang="en-US" sz="1800" dirty="0" smtClean="0"/>
              <a:t>3</a:t>
            </a:r>
            <a:r>
              <a:rPr lang="el-GR" sz="1800" dirty="0" smtClean="0"/>
              <a:t> </a:t>
            </a:r>
            <a:r>
              <a:rPr lang="el-GR" sz="1800" dirty="0"/>
              <a:t>μ</a:t>
            </a:r>
            <a:r>
              <a:rPr lang="en-US" sz="1800" dirty="0" smtClean="0"/>
              <a:t>m band, which is more </a:t>
            </a:r>
            <a:r>
              <a:rPr lang="en-US" sz="1800" dirty="0" smtClean="0"/>
              <a:t>difficult </a:t>
            </a:r>
            <a:r>
              <a:rPr lang="en-US" sz="1800" dirty="0" smtClean="0"/>
              <a:t>to remove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800" dirty="0" smtClean="0"/>
              <a:t>Predictive calibration may improve biases during “warm” periods, but initial assessments suggest that its positive effect on SST is limited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800" dirty="0" smtClean="0"/>
              <a:t>Due to the impact of the gain mode switches on SST retrievals, it will be necessary to work with the GOES-R AWG/CWG for: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400" dirty="0" smtClean="0"/>
              <a:t>Data or metadata in the L1B products which indicate which gain mode is active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Calibri"/>
              <a:buChar char="•"/>
            </a:pPr>
            <a:r>
              <a:rPr lang="en-US" sz="1400" dirty="0" smtClean="0"/>
              <a:t>An empirical correction to the L1B brightness temperatures to mitigate the jumps in bias that occur when the gain mode is switched</a:t>
            </a:r>
          </a:p>
        </p:txBody>
      </p:sp>
    </p:spTree>
    <p:extLst>
      <p:ext uri="{BB962C8B-B14F-4D97-AF65-F5344CB8AC3E}">
        <p14:creationId xmlns:p14="http://schemas.microsoft.com/office/powerpoint/2010/main" val="34403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/>
              <a:t>37</a:t>
            </a:fld>
            <a:endParaRPr sz="14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54804" y="2512874"/>
            <a:ext cx="8352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678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 txBox="1">
            <a:spLocks noGrp="1"/>
          </p:cNvSpPr>
          <p:nvPr>
            <p:ph type="body" idx="1"/>
          </p:nvPr>
        </p:nvSpPr>
        <p:spPr>
          <a:xfrm>
            <a:off x="457200" y="1183212"/>
            <a:ext cx="8229600" cy="517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smtClean="0">
                <a:solidFill>
                  <a:srgbClr val="00FF00"/>
                </a:solidFill>
              </a:rPr>
              <a:t>Product </a:t>
            </a:r>
            <a:r>
              <a:rPr lang="en-US" sz="2000" dirty="0">
                <a:solidFill>
                  <a:srgbClr val="00FF00"/>
                </a:solidFill>
              </a:rPr>
              <a:t>performance has been demonstrated through a large, but still </a:t>
            </a:r>
            <a:r>
              <a:rPr lang="en-US" sz="2000" dirty="0" smtClean="0">
                <a:solidFill>
                  <a:srgbClr val="00FF00"/>
                </a:solidFill>
              </a:rPr>
              <a:t>seasonally limited</a:t>
            </a:r>
            <a:r>
              <a:rPr lang="en-US" sz="2000" dirty="0">
                <a:solidFill>
                  <a:srgbClr val="00FF00"/>
                </a:solidFill>
              </a:rPr>
              <a:t>, number of independent measurements.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smtClean="0">
                <a:solidFill>
                  <a:srgbClr val="00FF00"/>
                </a:solidFill>
              </a:rPr>
              <a:t>Evaluation was performed for all FPM temperature regimes. Product looks better during favorable periods of sensor performance.</a:t>
            </a:r>
            <a:endParaRPr lang="en-US" sz="2000" dirty="0">
              <a:solidFill>
                <a:srgbClr val="00FF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smtClean="0">
                <a:solidFill>
                  <a:srgbClr val="00FF00"/>
                </a:solidFill>
              </a:rPr>
              <a:t>The </a:t>
            </a:r>
            <a:r>
              <a:rPr lang="en-US" sz="2000" dirty="0">
                <a:solidFill>
                  <a:srgbClr val="00FF00"/>
                </a:solidFill>
              </a:rPr>
              <a:t>analysis is sufficient for limited qualitative determinations of product </a:t>
            </a:r>
            <a:r>
              <a:rPr lang="en-US" sz="2000" dirty="0" smtClean="0">
                <a:solidFill>
                  <a:srgbClr val="00FF00"/>
                </a:solidFill>
              </a:rPr>
              <a:t>fitness-for-purpose. The </a:t>
            </a:r>
            <a:r>
              <a:rPr lang="en-US" sz="2000" dirty="0">
                <a:solidFill>
                  <a:srgbClr val="00FF00"/>
                </a:solidFill>
              </a:rPr>
              <a:t>product </a:t>
            </a:r>
            <a:r>
              <a:rPr lang="en-US" sz="2000" dirty="0" smtClean="0">
                <a:solidFill>
                  <a:srgbClr val="00FF00"/>
                </a:solidFill>
              </a:rPr>
              <a:t>may be tested in operational use, per users’ judgement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AWG SST Team believes that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G17 Baseline SST Product may be </a:t>
            </a:r>
            <a:r>
              <a:rPr lang="en-US" sz="20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transitioned to </a:t>
            </a:r>
            <a:r>
              <a:rPr lang="en-US" sz="2000" u="sng" dirty="0"/>
              <a:t>Provisional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status at </a:t>
            </a:r>
            <a:r>
              <a:rPr lang="en-US" sz="2000" dirty="0" smtClean="0"/>
              <a:t>this time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tests appear to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 sz="2000" dirty="0"/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Major flaws can be attributed to known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issues. Many of those will be mitigated after transitioning to the enterprise algorithm in 2020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Medium term (at least 3 months) validation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 done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successfully</a:t>
            </a:r>
            <a:r>
              <a:rPr lang="en-US" sz="2000" dirty="0" smtClean="0"/>
              <a:t>, in the full retrieval domain (Full Disk) during “cool” periods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Shape 11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Shape 1195"/>
          <p:cNvSpPr txBox="1"/>
          <p:nvPr/>
        </p:nvSpPr>
        <p:spPr>
          <a:xfrm>
            <a:off x="7611484" y="5969365"/>
            <a:ext cx="984600" cy="400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PASSED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Shape 115"/>
          <p:cNvSpPr txBox="1">
            <a:spLocks/>
          </p:cNvSpPr>
          <p:nvPr/>
        </p:nvSpPr>
        <p:spPr>
          <a:xfrm>
            <a:off x="1618975" y="-46050"/>
            <a:ext cx="5892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Arial"/>
              </a:rPr>
              <a:t>Recommendation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Arial"/>
              </a:rPr>
              <a:t>For SST Provisional Maturity</a:t>
            </a:r>
          </a:p>
        </p:txBody>
      </p:sp>
    </p:spTree>
    <p:extLst>
      <p:ext uri="{BB962C8B-B14F-4D97-AF65-F5344CB8AC3E}">
        <p14:creationId xmlns:p14="http://schemas.microsoft.com/office/powerpoint/2010/main" val="41454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683950" y="877669"/>
            <a:ext cx="8002850" cy="5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3361" marR="0" lvl="0" indent="-23336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AWG 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believes that the G17 SST Product may be 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transitioned to </a:t>
            </a:r>
            <a:r>
              <a:rPr lang="en-US" sz="2400" dirty="0">
                <a:solidFill>
                  <a:srgbClr val="FFFF00"/>
                </a:solidFill>
              </a:rPr>
              <a:t>Provisional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status at this 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4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362" marR="0" lvl="0" indent="-2333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 smtClean="0"/>
              <a:t>Remaining issues with the Baseline SST product will be irrelevant after integration of the ACSPO Enterprise SST algorithm into the GOES-R ground system</a:t>
            </a:r>
          </a:p>
          <a:p>
            <a:pPr marL="233362" marR="0" lvl="0" indent="-2333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 smtClean="0"/>
              <a:t>User </a:t>
            </a:r>
            <a:r>
              <a:rPr lang="en-US" sz="2400" dirty="0"/>
              <a:t>Feedback will determine if </a:t>
            </a:r>
            <a:r>
              <a:rPr lang="en-US" sz="2400" dirty="0" smtClean="0"/>
              <a:t>any new </a:t>
            </a:r>
            <a:r>
              <a:rPr lang="en-US" sz="2400" dirty="0"/>
              <a:t>issues will impact Full Validation </a:t>
            </a:r>
            <a:r>
              <a:rPr lang="en-US" sz="2400" dirty="0" smtClean="0"/>
              <a:t>Maturity</a:t>
            </a:r>
          </a:p>
          <a:p>
            <a:pPr marL="233362" marR="0" lvl="0" indent="-2333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 smtClean="0"/>
              <a:t>We will work with users interested in the NOAA enterprise product to facilitate data access and use</a:t>
            </a:r>
            <a:endParaRPr sz="2400" dirty="0"/>
          </a:p>
        </p:txBody>
      </p:sp>
      <p:sp>
        <p:nvSpPr>
          <p:cNvPr id="1210" name="Shape 12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  <p:sp>
        <p:nvSpPr>
          <p:cNvPr id="8" name="Shape 115"/>
          <p:cNvSpPr txBox="1">
            <a:spLocks/>
          </p:cNvSpPr>
          <p:nvPr/>
        </p:nvSpPr>
        <p:spPr>
          <a:xfrm>
            <a:off x="1618975" y="-46050"/>
            <a:ext cx="5892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210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5882" y="104775"/>
            <a:ext cx="8229600" cy="11430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</a:rPr>
              <a:t>GOES-R SST specs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Vs. JPSS and Himawari-8 specs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87163"/>
              </p:ext>
            </p:extLst>
          </p:nvPr>
        </p:nvGraphicFramePr>
        <p:xfrm>
          <a:off x="763319" y="1395171"/>
          <a:ext cx="7734312" cy="1783040"/>
        </p:xfrm>
        <a:graphic>
          <a:graphicData uri="http://schemas.openxmlformats.org/drawingml/2006/table">
            <a:tbl>
              <a:tblPr firstRow="1" bandRow="1"/>
              <a:tblGrid>
                <a:gridCol w="233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7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Instrument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Measurement range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Accuracy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</a:rPr>
                        <a:t>(1)</a:t>
                      </a:r>
                      <a:endParaRPr lang="en-US" sz="20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Precision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</a:rPr>
                        <a:t>(2)</a:t>
                      </a:r>
                      <a:endParaRPr lang="en-US" sz="20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GOES-R (MRD)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271 to 313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±3.1 K*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1.0 K*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JPSS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271 to 313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±0.2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0.6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Himawari-8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271 to 313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±0.2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0.6 K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2480" y="3275336"/>
            <a:ext cx="7315695" cy="1077218"/>
          </a:xfrm>
          <a:prstGeom prst="rect">
            <a:avLst/>
          </a:prstGeom>
          <a:solidFill>
            <a:srgbClr val="00FFFF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68275" indent="-168275">
              <a:spcBef>
                <a:spcPts val="600"/>
              </a:spcBef>
            </a:pPr>
            <a:r>
              <a:rPr lang="en-US" sz="1800" b="1" baseline="30000" dirty="0" smtClean="0">
                <a:solidFill>
                  <a:srgbClr val="FF0000"/>
                </a:solidFill>
              </a:rPr>
              <a:t>(*)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Ocean. Quantitative for LZA&lt;=67º; Qualitative </a:t>
            </a:r>
            <a:r>
              <a:rPr lang="en-US" sz="1800" b="1" dirty="0">
                <a:solidFill>
                  <a:srgbClr val="FF0000"/>
                </a:solidFill>
              </a:rPr>
              <a:t>at </a:t>
            </a:r>
            <a:r>
              <a:rPr lang="en-US" sz="1800" b="1" dirty="0" smtClean="0">
                <a:solidFill>
                  <a:srgbClr val="FF0000"/>
                </a:solidFill>
              </a:rPr>
              <a:t>LZA&gt;67º</a:t>
            </a:r>
            <a:endParaRPr lang="en-US" sz="1800" b="1" baseline="30000" dirty="0" smtClean="0">
              <a:solidFill>
                <a:schemeClr val="tx1"/>
              </a:solidFill>
            </a:endParaRPr>
          </a:p>
          <a:p>
            <a:pPr marL="168275" indent="-168275">
              <a:spcBef>
                <a:spcPts val="600"/>
              </a:spcBef>
            </a:pPr>
            <a:r>
              <a:rPr lang="en-US" sz="1800" b="1" baseline="30000" dirty="0" smtClean="0">
                <a:solidFill>
                  <a:schemeClr val="tx1"/>
                </a:solidFill>
              </a:rPr>
              <a:t>(1)</a:t>
            </a:r>
            <a:r>
              <a:rPr lang="en-US" sz="1800" b="1" dirty="0" smtClean="0">
                <a:solidFill>
                  <a:schemeClr val="tx1"/>
                </a:solidFill>
              </a:rPr>
              <a:t> Accuracy = Global Mean Bias of (SST - </a:t>
            </a:r>
            <a:r>
              <a:rPr lang="en-US" sz="1800" b="1" i="1" dirty="0" smtClean="0">
                <a:solidFill>
                  <a:schemeClr val="tx1"/>
                </a:solidFill>
              </a:rPr>
              <a:t>in situ</a:t>
            </a:r>
            <a:r>
              <a:rPr lang="en-US" sz="1800" b="1" dirty="0" smtClean="0">
                <a:solidFill>
                  <a:schemeClr val="tx1"/>
                </a:solidFill>
              </a:rPr>
              <a:t> SST)</a:t>
            </a:r>
          </a:p>
          <a:p>
            <a:pPr marL="168275" indent="-168275">
              <a:spcBef>
                <a:spcPts val="600"/>
              </a:spcBef>
            </a:pPr>
            <a:r>
              <a:rPr lang="en-US" sz="1800" b="1" baseline="30000" dirty="0" smtClean="0">
                <a:solidFill>
                  <a:schemeClr val="tx1"/>
                </a:solidFill>
              </a:rPr>
              <a:t>(2)</a:t>
            </a:r>
            <a:r>
              <a:rPr lang="en-US" sz="1800" b="1" dirty="0" smtClean="0">
                <a:solidFill>
                  <a:schemeClr val="tx1"/>
                </a:solidFill>
              </a:rPr>
              <a:t> Precision = Global Standard Deviation of (SST - </a:t>
            </a:r>
            <a:r>
              <a:rPr lang="en-US" sz="1800" b="1" i="1" dirty="0" smtClean="0">
                <a:solidFill>
                  <a:schemeClr val="tx1"/>
                </a:solidFill>
              </a:rPr>
              <a:t>in situ</a:t>
            </a:r>
            <a:r>
              <a:rPr lang="en-US" sz="1800" b="1" dirty="0" smtClean="0">
                <a:solidFill>
                  <a:schemeClr val="tx1"/>
                </a:solidFill>
              </a:rPr>
              <a:t> SST)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480" y="4391205"/>
            <a:ext cx="7325219" cy="1908215"/>
          </a:xfrm>
          <a:prstGeom prst="rect">
            <a:avLst/>
          </a:prstGeom>
          <a:solidFill>
            <a:srgbClr val="00FFFF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The MRD specs for ABI SST are much more liberal, and inconsistent with those for VIIRS and AHI. They do not meet users’ requirements, needs, or expectations</a:t>
            </a: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JPSS and H08 specs reflect users’ </a:t>
            </a:r>
            <a:r>
              <a:rPr lang="en-US" sz="1800" b="1" dirty="0">
                <a:solidFill>
                  <a:schemeClr val="tx1"/>
                </a:solidFill>
              </a:rPr>
              <a:t>needs </a:t>
            </a:r>
            <a:r>
              <a:rPr lang="en-US" sz="1800" b="1" dirty="0" smtClean="0">
                <a:solidFill>
                  <a:schemeClr val="tx1"/>
                </a:solidFill>
              </a:rPr>
              <a:t>and expectations. All NOAA SST products meet these specs. This review evaluates SST product against the more stringent JPSS/H08 specs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463176" y="3165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Effects of G17 ABI</a:t>
            </a:r>
            <a:br>
              <a:rPr lang="en-US" sz="3200" b="1" dirty="0" smtClean="0"/>
            </a:br>
            <a:r>
              <a:rPr lang="en-US" sz="3200" b="1" dirty="0" smtClean="0"/>
              <a:t>Performance Issues on SST</a:t>
            </a:r>
            <a:endParaRPr sz="3200" b="1" dirty="0"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5</a:t>
            </a:fld>
            <a:endParaRPr sz="14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Shape 490"/>
          <p:cNvSpPr txBox="1">
            <a:spLocks noGrp="1"/>
          </p:cNvSpPr>
          <p:nvPr>
            <p:ph type="body" idx="1"/>
          </p:nvPr>
        </p:nvSpPr>
        <p:spPr>
          <a:xfrm>
            <a:off x="359596" y="1372394"/>
            <a:ext cx="8327204" cy="4771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700" dirty="0" smtClean="0"/>
              <a:t>Primary </a:t>
            </a:r>
            <a:r>
              <a:rPr lang="en-US" sz="1700" dirty="0"/>
              <a:t>effects of increased FPM temperature which impact SST retrievals from G17:</a:t>
            </a:r>
          </a:p>
          <a:p>
            <a:pPr lvl="1"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500" b="1" dirty="0">
                <a:solidFill>
                  <a:srgbClr val="FFFF00"/>
                </a:solidFill>
              </a:rPr>
              <a:t>Elevated Sensor Noise</a:t>
            </a:r>
            <a:r>
              <a:rPr lang="en-US" sz="1500" dirty="0"/>
              <a:t>: </a:t>
            </a:r>
            <a:r>
              <a:rPr lang="en-US" sz="1500" dirty="0" smtClean="0"/>
              <a:t>The “nominal NEΔT” (for “coolest” periods) for G17 </a:t>
            </a:r>
            <a:r>
              <a:rPr lang="en-US" sz="1500" dirty="0"/>
              <a:t>is up to 5x higher than for G16, in the thermal IR bands used for SST retrievals (8.4, 10.3, 11.2, and 12.3 </a:t>
            </a:r>
            <a:r>
              <a:rPr lang="en-US" sz="1500" dirty="0" err="1" smtClean="0"/>
              <a:t>μm</a:t>
            </a:r>
            <a:r>
              <a:rPr lang="en-US" sz="1500" dirty="0" smtClean="0"/>
              <a:t>)</a:t>
            </a:r>
          </a:p>
          <a:p>
            <a:pPr lvl="1"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Increased Striping</a:t>
            </a:r>
            <a:r>
              <a:rPr lang="en-US" sz="1500" dirty="0" smtClean="0"/>
              <a:t>: Neighboring detectors have independent and time-varying biases, and as a result generate stripe artifacts in the SST imagery produced by G17 ABI</a:t>
            </a:r>
          </a:p>
          <a:p>
            <a:pPr lvl="1"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Unstable </a:t>
            </a:r>
            <a:r>
              <a:rPr lang="en-US" sz="1500" b="1" dirty="0">
                <a:solidFill>
                  <a:srgbClr val="FFFF00"/>
                </a:solidFill>
              </a:rPr>
              <a:t>and Inaccurate Calibration</a:t>
            </a:r>
            <a:r>
              <a:rPr lang="en-US" sz="1500" dirty="0"/>
              <a:t>: In addition to systematic biases as a result of increased (over the nominal 82 K) FPM temperature, the ABI calibration algorithms cannot follow its fast variation throughout the </a:t>
            </a:r>
            <a:r>
              <a:rPr lang="en-US" sz="1500" dirty="0" smtClean="0"/>
              <a:t>day</a:t>
            </a:r>
            <a:endParaRPr lang="en-US" sz="1500" dirty="0"/>
          </a:p>
          <a:p>
            <a:pPr lvl="1"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500" b="1" dirty="0">
                <a:solidFill>
                  <a:srgbClr val="FFFF00"/>
                </a:solidFill>
              </a:rPr>
              <a:t>Saturation</a:t>
            </a:r>
            <a:r>
              <a:rPr lang="en-US" sz="1500" dirty="0"/>
              <a:t>: In the most extreme heating conditions, some of the thermal infrared bands will saturate, yielding no useful data during this time. The 12.3 </a:t>
            </a:r>
            <a:r>
              <a:rPr lang="en-US" sz="1500" dirty="0" err="1"/>
              <a:t>μm</a:t>
            </a:r>
            <a:r>
              <a:rPr lang="en-US" sz="1500" dirty="0"/>
              <a:t> band is especially susceptible</a:t>
            </a:r>
          </a:p>
          <a:p>
            <a:pPr lvl="1" indent="-34290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500" b="1" dirty="0">
                <a:solidFill>
                  <a:srgbClr val="FFFF00"/>
                </a:solidFill>
              </a:rPr>
              <a:t>Gain Switching</a:t>
            </a:r>
            <a:r>
              <a:rPr lang="en-US" sz="1500" dirty="0"/>
              <a:t>: In order to help reduce saturation, ABI is switched </a:t>
            </a:r>
            <a:r>
              <a:rPr lang="en-US" sz="1500" dirty="0" smtClean="0"/>
              <a:t>from gain mode 1 to </a:t>
            </a:r>
            <a:r>
              <a:rPr lang="en-US" sz="1500" dirty="0"/>
              <a:t>a cruder </a:t>
            </a:r>
            <a:r>
              <a:rPr lang="en-US" sz="1500" dirty="0" smtClean="0"/>
              <a:t>gain mode 3 setting </a:t>
            </a:r>
            <a:r>
              <a:rPr lang="en-US" sz="1500" dirty="0"/>
              <a:t>before heating is expected to occur. Each switch introduces discontinuities and extra noise in the brightness </a:t>
            </a:r>
            <a:r>
              <a:rPr lang="en-US" sz="1500" dirty="0" smtClean="0"/>
              <a:t>temperatures, rendering the SST unusable during gain </a:t>
            </a:r>
            <a:r>
              <a:rPr lang="en-US" sz="1500" dirty="0" smtClean="0">
                <a:solidFill>
                  <a:schemeClr val="bg1"/>
                </a:solidFill>
              </a:rPr>
              <a:t>mode 3 intervals</a:t>
            </a:r>
          </a:p>
          <a:p>
            <a:pPr indent="-342900">
              <a:lnSpc>
                <a:spcPct val="115000"/>
              </a:lnSpc>
              <a:spcBef>
                <a:spcPts val="6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FF00"/>
                </a:solidFill>
              </a:rPr>
              <a:t>The current review focuses on best G17 performance periods with coolest FPM</a:t>
            </a:r>
            <a:endParaRPr lang="en-US" sz="17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876300" y="2590696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NOAA SST Monitoring System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5097" y="-46038"/>
            <a:ext cx="8644379" cy="11430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3447" y="154069"/>
            <a:ext cx="6127423" cy="5615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NOAA SST Monitoring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626" y="1128201"/>
            <a:ext cx="838532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Visualization of validation and comparisons with global Level 4 (L4) fields, Canadian Meteorological Center (CMC) in the NOAA SST Quality Monitor (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</a:rPr>
              <a:t>SQUAM; </a:t>
            </a:r>
            <a:r>
              <a:rPr lang="en-US" sz="2000" i="1" dirty="0">
                <a:solidFill>
                  <a:schemeClr val="bg1"/>
                </a:solidFill>
              </a:rPr>
              <a:t>www.star.nesdis.noaa.gov/sod/sst/squam/; Dash et al., 2014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Validation against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</a:rPr>
              <a:t>QC’ed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alibri" pitchFamily="34" charset="0"/>
              </a:rPr>
              <a:t>in situ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SSTs from NOAA </a:t>
            </a:r>
            <a:r>
              <a:rPr lang="en-US" sz="2000" i="1" dirty="0" smtClean="0">
                <a:solidFill>
                  <a:schemeClr val="bg1"/>
                </a:solidFill>
                <a:latin typeface="Calibri" pitchFamily="34" charset="0"/>
              </a:rPr>
              <a:t>In situ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SST Quality Monitor (</a:t>
            </a:r>
            <a:r>
              <a:rPr lang="en-US" sz="2000" b="1" i="1" dirty="0" smtClean="0">
                <a:solidFill>
                  <a:srgbClr val="FFFF00"/>
                </a:solidFill>
                <a:latin typeface="Calibri" pitchFamily="34" charset="0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Quam; </a:t>
            </a:r>
            <a:r>
              <a:rPr lang="en-US" sz="2000" i="1" dirty="0" smtClean="0">
                <a:solidFill>
                  <a:srgbClr val="FFFFFF"/>
                </a:solidFill>
              </a:rPr>
              <a:t>www.star.nesdis.noaa.gov/sod/sst/iquam/; Xu, Ignatov, 2014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Visualization of regional imagery in the ACSPO Regional Monitor for SST (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ARMS;</a:t>
            </a:r>
            <a:r>
              <a:rPr lang="en-US" sz="2000" i="1" dirty="0" smtClean="0">
                <a:solidFill>
                  <a:srgbClr val="FFFFFF"/>
                </a:solidFill>
              </a:rPr>
              <a:t> www.star.nesdis.noaa.gov/sod/sst/arms/; Ding et al, 2016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) </a:t>
            </a:r>
          </a:p>
          <a:p>
            <a:pPr marL="174625" indent="-174625">
              <a:spcBef>
                <a:spcPts val="1200"/>
              </a:spcBef>
            </a:pPr>
            <a:endParaRPr lang="en-US" sz="6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alibri" pitchFamily="34" charset="0"/>
              </a:rPr>
              <a:t>The three SST validation subsystems are fully established, documented &amp; well utilized by the SST community (</a:t>
            </a:r>
            <a:r>
              <a:rPr lang="en-US" sz="2000" i="1" dirty="0" smtClean="0">
                <a:solidFill>
                  <a:srgbClr val="00FF00"/>
                </a:solidFill>
                <a:latin typeface="Calibri" pitchFamily="34" charset="0"/>
              </a:rPr>
              <a:t>e.g.</a:t>
            </a:r>
            <a:r>
              <a:rPr lang="en-US" sz="2000" dirty="0" smtClean="0">
                <a:solidFill>
                  <a:srgbClr val="00FF00"/>
                </a:solidFill>
                <a:latin typeface="Calibri" pitchFamily="34" charset="0"/>
              </a:rPr>
              <a:t>, Group for High Resolution SST, GHRSST)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alibri" pitchFamily="34" charset="0"/>
              </a:rPr>
              <a:t>Consistent QC/Val/Evaluation methodologies are applied to various NOAA (JPSS, GOES-R</a:t>
            </a:r>
            <a:r>
              <a:rPr lang="en-US" sz="2000" dirty="0">
                <a:solidFill>
                  <a:srgbClr val="00FF00"/>
                </a:solidFill>
                <a:latin typeface="Calibri" pitchFamily="34" charset="0"/>
              </a:rPr>
              <a:t>, </a:t>
            </a:r>
            <a:r>
              <a:rPr lang="en-US" sz="2000" dirty="0" smtClean="0">
                <a:solidFill>
                  <a:srgbClr val="00FF00"/>
                </a:solidFill>
                <a:latin typeface="Calibri" pitchFamily="34" charset="0"/>
              </a:rPr>
              <a:t>Himawari AHI, POES AVHRR, EOS MODIS) &amp; partners’ products, to facilitate selection of best fit-for-purpose product to meet users’ needs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5" y="1096963"/>
            <a:ext cx="7784949" cy="48417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46038"/>
            <a:ext cx="8229600" cy="11430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8900" y="154069"/>
            <a:ext cx="5192203" cy="5615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SST Quality Monitor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(SQUAM)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49324" y="5475001"/>
            <a:ext cx="29931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solidFill>
                  <a:srgbClr val="0066FF"/>
                </a:solidFill>
              </a:rPr>
              <a:t>www.star.nesdis.noaa.gov/sod/sst/squam/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25041" y="5987152"/>
            <a:ext cx="838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ctr">
              <a:spcBef>
                <a:spcPts val="1200"/>
              </a:spcBef>
            </a:pPr>
            <a:r>
              <a:rPr lang="en-US" sz="1600" b="1" dirty="0" smtClean="0">
                <a:solidFill>
                  <a:srgbClr val="00FF00"/>
                </a:solidFill>
                <a:latin typeface="Calibri" pitchFamily="34" charset="0"/>
              </a:rPr>
              <a:t>SQUAM monitors NOAA &amp; partners SSTs globally, against </a:t>
            </a:r>
            <a:r>
              <a:rPr lang="en-US" sz="1600" b="1" i="1" dirty="0" smtClean="0">
                <a:solidFill>
                  <a:srgbClr val="00FF00"/>
                </a:solidFill>
                <a:latin typeface="Calibri" pitchFamily="34" charset="0"/>
              </a:rPr>
              <a:t>in situ</a:t>
            </a:r>
            <a:r>
              <a:rPr lang="en-US" sz="1600" b="1" dirty="0" smtClean="0">
                <a:solidFill>
                  <a:srgbClr val="00FF00"/>
                </a:solidFill>
                <a:latin typeface="Calibri" pitchFamily="34" charset="0"/>
              </a:rPr>
              <a:t> and L4 analyses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8900" y="154069"/>
            <a:ext cx="5192203" cy="5615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situ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SST Quality Monitor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Quam)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9254" y="2004328"/>
            <a:ext cx="30025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solidFill>
                  <a:srgbClr val="0066FF"/>
                </a:solidFill>
              </a:rPr>
              <a:t>www.star.nesdis.noaa.gov/sod/sst/iquam/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25041" y="5987152"/>
            <a:ext cx="838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ctr">
              <a:spcBef>
                <a:spcPts val="1200"/>
              </a:spcBef>
            </a:pPr>
            <a:r>
              <a:rPr lang="en-US" sz="1600" b="1" i="1" dirty="0" smtClean="0">
                <a:solidFill>
                  <a:srgbClr val="00FF00"/>
                </a:solidFill>
                <a:latin typeface="Calibri" pitchFamily="34" charset="0"/>
              </a:rPr>
              <a:t>i</a:t>
            </a:r>
            <a:r>
              <a:rPr lang="en-US" sz="1600" b="1" dirty="0" smtClean="0">
                <a:solidFill>
                  <a:srgbClr val="00FF00"/>
                </a:solidFill>
                <a:latin typeface="Calibri" pitchFamily="34" charset="0"/>
              </a:rPr>
              <a:t>Quam applies uniform QC to </a:t>
            </a:r>
            <a:r>
              <a:rPr lang="en-US" sz="1600" b="1" i="1" dirty="0" smtClean="0">
                <a:solidFill>
                  <a:srgbClr val="00FF00"/>
                </a:solidFill>
                <a:latin typeface="Calibri" pitchFamily="34" charset="0"/>
              </a:rPr>
              <a:t>in situ </a:t>
            </a:r>
            <a:r>
              <a:rPr lang="en-US" sz="1600" b="1" dirty="0" smtClean="0">
                <a:solidFill>
                  <a:srgbClr val="00FF00"/>
                </a:solidFill>
                <a:latin typeface="Calibri" pitchFamily="34" charset="0"/>
              </a:rPr>
              <a:t>SSTs (drifters, moorings, Argo, ships) &amp; serves to users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7/25/2019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GOES-17 SST Provisional Review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8" y="1072599"/>
            <a:ext cx="8178183" cy="49145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42839" y="5677856"/>
            <a:ext cx="30516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solidFill>
                  <a:srgbClr val="0066FF"/>
                </a:solidFill>
              </a:rPr>
              <a:t>www.star.nesdis.noaa.gov/sod/sst/iquam/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841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3368</Words>
  <Application>Microsoft Office PowerPoint</Application>
  <PresentationFormat>On-screen Show (4:3)</PresentationFormat>
  <Paragraphs>460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ＭＳ Ｐゴシック</vt:lpstr>
      <vt:lpstr>Calibri</vt:lpstr>
      <vt:lpstr>Custom Design</vt:lpstr>
      <vt:lpstr>Custom Design</vt:lpstr>
      <vt:lpstr>GOES-17 ABI L2+ SST Provisional PS-PVR</vt:lpstr>
      <vt:lpstr>Agenda</vt:lpstr>
      <vt:lpstr>Product Overview</vt:lpstr>
      <vt:lpstr>PowerPoint Presentation</vt:lpstr>
      <vt:lpstr>Effects of G17 ABI Performance Issues on SST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Provisional Validation </vt:lpstr>
      <vt:lpstr>PowerPoint Presentation</vt:lpstr>
      <vt:lpstr>PowerPoint Presentation</vt:lpstr>
      <vt:lpstr>PowerPoint Presentation</vt:lpstr>
      <vt:lpstr>ACSPO Enterprise SST</vt:lpstr>
      <vt:lpstr>Baseline vs. Enterprise SST</vt:lpstr>
      <vt:lpstr>G16/H08 SST Users</vt:lpstr>
      <vt:lpstr>PowerPoint Presentation</vt:lpstr>
      <vt:lpstr>PowerPoint Presentation</vt:lpstr>
      <vt:lpstr>PowerPoint Presentation</vt:lpstr>
      <vt:lpstr>Mean Bias w.r.t. in situ SST</vt:lpstr>
      <vt:lpstr>Std. Dev. w.r.t. in situ SST</vt:lpstr>
      <vt:lpstr>PowerPoint Presentation</vt:lpstr>
      <vt:lpstr>Mean Bias w.r.t. in situ SST</vt:lpstr>
      <vt:lpstr>Std. Dev. w.r.t. in situ SST</vt:lpstr>
      <vt:lpstr>Clear-Sky Ratio</vt:lpstr>
      <vt:lpstr>PowerPoint Presentation</vt:lpstr>
      <vt:lpstr>PowerPoint Presentation</vt:lpstr>
      <vt:lpstr>PowerPoint Presentation</vt:lpstr>
      <vt:lpstr>ADR 269: Clear-Sky Mask Anomalies in Baseline SST</vt:lpstr>
      <vt:lpstr>Other Unresolved ADRs</vt:lpstr>
      <vt:lpstr>PowerPoint Presentation</vt:lpstr>
      <vt:lpstr>PowerPoint Presentation</vt:lpstr>
      <vt:lpstr>G17 ABI Mitigations in ACSPO (1/2)</vt:lpstr>
      <vt:lpstr>G17 ABI Mitigations in ACSPO (2/2)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MacKenzie, Wayne M. (GSFC-4160)[NOAA]</dc:creator>
  <cp:lastModifiedBy>Alexander Ignatov</cp:lastModifiedBy>
  <cp:revision>220</cp:revision>
  <cp:lastPrinted>2018-03-05T23:23:54Z</cp:lastPrinted>
  <dcterms:modified xsi:type="dcterms:W3CDTF">2019-07-25T23:01:12Z</dcterms:modified>
</cp:coreProperties>
</file>