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oleObject" PartName="/ppt/embeddings/oleObject3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7023100" cy="9309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gdducuISETsLqcfAg8Dy5UMbic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3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42031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based on PLT reports from LASP</a:t>
            </a:r>
            <a:endParaRPr/>
          </a:p>
        </p:txBody>
      </p:sp>
      <p:sp>
        <p:nvSpPr>
          <p:cNvPr id="46" name="Google Shape;46;p1:notes"/>
          <p:cNvSpPr txBox="1"/>
          <p:nvPr>
            <p:ph idx="12" type="sldNum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 txBox="1"/>
          <p:nvPr>
            <p:ph idx="12" type="sldNum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/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05867"/>
            </a:gs>
            <a:gs pos="40000">
              <a:schemeClr val="dk2"/>
            </a:gs>
            <a:gs pos="100000">
              <a:srgbClr val="001F5F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5.gif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png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3.bin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/>
          <p:nvPr>
            <p:ph idx="1" type="subTitle"/>
          </p:nvPr>
        </p:nvSpPr>
        <p:spPr>
          <a:xfrm>
            <a:off x="556263" y="1677972"/>
            <a:ext cx="8196525" cy="4745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2400">
                <a:solidFill>
                  <a:srgbClr val="FFFFFF"/>
                </a:solidFill>
              </a:rPr>
              <a:t>Peer Stakeholder-Product Validation Review (PS-PVR)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GOES 16-17 EXIS EUVS: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User Perspective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Outline: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GOES R Observations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Ionosphere and Thermosphere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Models and Products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Status and Issues</a:t>
            </a:r>
            <a:endParaRPr sz="1200"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None/>
            </a:pPr>
            <a:r>
              <a:rPr lang="en-US" sz="2000">
                <a:solidFill>
                  <a:srgbClr val="FFFF00"/>
                </a:solidFill>
              </a:rPr>
              <a:t>19 May 2021</a:t>
            </a:r>
            <a:endParaRPr/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r>
              <a:rPr lang="en-US" sz="2000">
                <a:solidFill>
                  <a:srgbClr val="FFC000"/>
                </a:solidFill>
              </a:rPr>
              <a:t>Presenter: Rodney Viereck 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r>
              <a:rPr lang="en-US" sz="2000">
                <a:solidFill>
                  <a:srgbClr val="FFC000"/>
                </a:solidFill>
              </a:rPr>
              <a:t>NOAA/NWS Space Weather Prediction Center and U. Colorado CIRES</a:t>
            </a:r>
            <a:endParaRPr sz="1800"/>
          </a:p>
        </p:txBody>
      </p:sp>
      <p:pic>
        <p:nvPicPr>
          <p:cNvPr descr="https://www.goes-r.gov/images/goesSeriesLogos/goesSLogos/color/GOES-S_logo_small.png" id="49" name="Google Shape;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015" y="522045"/>
            <a:ext cx="1649299" cy="10546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islogo_fin_LR" id="50" name="Google Shape;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673" y="91439"/>
            <a:ext cx="1840063" cy="1416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goes-r.gov/imagesContent/multimedia/goesSeriesLogos/goesRLogos/color/GOES-R_logo_small.png" id="51" name="Google Shape;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672" y="65486"/>
            <a:ext cx="1684242" cy="1076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Status</a:t>
            </a:r>
            <a:endParaRPr/>
          </a:p>
        </p:txBody>
      </p:sp>
      <p:sp>
        <p:nvSpPr>
          <p:cNvPr id="149" name="Google Shape;149;p10"/>
          <p:cNvSpPr txBox="1"/>
          <p:nvPr>
            <p:ph idx="1" type="body"/>
          </p:nvPr>
        </p:nvSpPr>
        <p:spPr>
          <a:xfrm>
            <a:off x="307475" y="80978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2600"/>
              <a:t>GOES 16 and 17 EUVS </a:t>
            </a:r>
            <a:endParaRPr sz="2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2200"/>
              <a:t>L1B data </a:t>
            </a:r>
            <a:r>
              <a:rPr lang="en-US" sz="2200"/>
              <a:t>require a number of ADR changes before it will be acceptable in operations.</a:t>
            </a:r>
            <a:endParaRPr sz="2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2200"/>
              <a:t>Once the ADRs have been addressed, the L1B Spectral Model will need to be validated by SWPC.</a:t>
            </a:r>
            <a:endParaRPr sz="2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2200"/>
              <a:t>Level 2 Products will require additional test and evaluation after that.</a:t>
            </a:r>
            <a:endParaRPr sz="26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2600"/>
              <a:t>GOES 16 L1B data are being provided to the US Air Force for the Satellite Drag Model</a:t>
            </a:r>
            <a:endParaRPr sz="2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2600"/>
              <a:t>This is not optimal.  They will get operational data from SWPC once the ADRs have been addressed and the L2 data processing has been implemented at NWS.</a:t>
            </a:r>
            <a:endParaRPr sz="26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br>
              <a:rPr lang="en-US" sz="2600"/>
            </a:br>
            <a:endParaRPr sz="26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2600"/>
          </a:p>
        </p:txBody>
      </p:sp>
      <p:sp>
        <p:nvSpPr>
          <p:cNvPr id="150" name="Google Shape;15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5/19/2021</a:t>
            </a:r>
            <a:endParaRPr/>
          </a:p>
        </p:txBody>
      </p:sp>
      <p:sp>
        <p:nvSpPr>
          <p:cNvPr id="151" name="Google Shape;15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16-17 EXIS EUVS PS-PVR</a:t>
            </a:r>
            <a:endParaRPr/>
          </a:p>
        </p:txBody>
      </p:sp>
      <p:sp>
        <p:nvSpPr>
          <p:cNvPr id="152" name="Google Shape;15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Issues:</a:t>
            </a:r>
            <a:endParaRPr/>
          </a:p>
        </p:txBody>
      </p:sp>
      <p:sp>
        <p:nvSpPr>
          <p:cNvPr id="158" name="Google Shape;158;p11"/>
          <p:cNvSpPr txBox="1"/>
          <p:nvPr>
            <p:ph idx="1" type="body"/>
          </p:nvPr>
        </p:nvSpPr>
        <p:spPr>
          <a:xfrm>
            <a:off x="307750" y="90066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/>
              <a:t>Implementation of the GOES R EUVS data and products has taken too long.</a:t>
            </a:r>
            <a:endParaRPr/>
          </a:p>
          <a:p>
            <a:pPr indent="-374650" lvl="1" marL="7429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–"/>
            </a:pPr>
            <a:r>
              <a:rPr lang="en-US"/>
              <a:t>L1B data and products are still not ready for operations.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159" name="Google Shape;159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5/19/2021</a:t>
            </a:r>
            <a:endParaRPr/>
          </a:p>
        </p:txBody>
      </p:sp>
      <p:sp>
        <p:nvSpPr>
          <p:cNvPr id="160" name="Google Shape;160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16-17 EXIS EUVS PS-PVR</a:t>
            </a:r>
            <a:endParaRPr/>
          </a:p>
        </p:txBody>
      </p:sp>
      <p:sp>
        <p:nvSpPr>
          <p:cNvPr id="161" name="Google Shape;161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 txBox="1"/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167" name="Google Shape;167;p12"/>
          <p:cNvSpPr txBox="1"/>
          <p:nvPr>
            <p:ph idx="1" type="body"/>
          </p:nvPr>
        </p:nvSpPr>
        <p:spPr>
          <a:xfrm>
            <a:off x="457200" y="116601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GOES EUVS L1b remain provisional but are expected to be ready once the ADRs are addressed.</a:t>
            </a:r>
            <a:endParaRPr sz="28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GOES 16 EUVS L1b data are being provided to the USAF for the HASDM satellite drag model.</a:t>
            </a:r>
            <a:endParaRPr sz="28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GOES EUVS Level 2 products will need to be validated by SWPC once the L1b data are corrected.  </a:t>
            </a:r>
            <a:endParaRPr sz="2800"/>
          </a:p>
          <a:p>
            <a:pPr indent="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5/19/2021</a:t>
            </a:r>
            <a:endParaRPr/>
          </a:p>
        </p:txBody>
      </p:sp>
      <p:sp>
        <p:nvSpPr>
          <p:cNvPr id="169" name="Google Shape;16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16-17 EXIS EUVS PS-PVR</a:t>
            </a:r>
            <a:endParaRPr/>
          </a:p>
        </p:txBody>
      </p:sp>
      <p:sp>
        <p:nvSpPr>
          <p:cNvPr id="170" name="Google Shape;17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12"/>
          <p:cNvSpPr txBox="1"/>
          <p:nvPr/>
        </p:nvSpPr>
        <p:spPr>
          <a:xfrm>
            <a:off x="335285" y="4291780"/>
            <a:ext cx="8473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Note:   GOES EUVS Data May Become Even More Important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recently formed  DOC </a:t>
            </a:r>
            <a:r>
              <a:rPr b="1" lang="en-US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Space Commerce 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will eventually include civil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Space Traffic Management 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Space Situational Awareness.   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office will likely manage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satellite drag models which will require solar EUV input from GOES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/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The EUV Spectrum and GOES R Observations</a:t>
            </a:r>
            <a:endParaRPr sz="3200"/>
          </a:p>
        </p:txBody>
      </p:sp>
      <p:pic>
        <p:nvPicPr>
          <p:cNvPr id="57" name="Google Shape;57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9934" t="7606"/>
          <a:stretch/>
        </p:blipFill>
        <p:spPr>
          <a:xfrm>
            <a:off x="2590800" y="1135633"/>
            <a:ext cx="6180052" cy="485138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5/19/2021</a:t>
            </a:r>
            <a:endParaRPr/>
          </a:p>
        </p:txBody>
      </p:sp>
      <p:sp>
        <p:nvSpPr>
          <p:cNvPr id="59" name="Google Shape;5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16-17 EXIS EUVS PS-PVR</a:t>
            </a:r>
            <a:endParaRPr/>
          </a:p>
        </p:txBody>
      </p:sp>
      <p:sp>
        <p:nvSpPr>
          <p:cNvPr id="60" name="Google Shape;6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2"/>
          <p:cNvSpPr txBox="1"/>
          <p:nvPr/>
        </p:nvSpPr>
        <p:spPr>
          <a:xfrm>
            <a:off x="4265122" y="1381443"/>
            <a:ext cx="8661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EUVS 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7485842" y="1381443"/>
            <a:ext cx="8581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EUVS 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29702" y="898054"/>
            <a:ext cx="2692400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Thousands of spectral lines span orders of magnitude in brightness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Difficult to measure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 much information for most operational models.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Spectral lines  originate from different regions in the solar atmosphere: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Chromosphere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Transition Region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Corona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GOES EUVS measures a few key spectral lines in order to model the rest of the spectrum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869680" y="1381443"/>
            <a:ext cx="162560" cy="3708717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8215284" y="643396"/>
            <a:ext cx="8565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EUVS C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2"/>
          <p:cNvCxnSpPr/>
          <p:nvPr/>
        </p:nvCxnSpPr>
        <p:spPr>
          <a:xfrm>
            <a:off x="8414558" y="1012728"/>
            <a:ext cx="617682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16 EXIS EUVS Measurements</a:t>
            </a:r>
            <a:endParaRPr/>
          </a:p>
        </p:txBody>
      </p:sp>
      <p:sp>
        <p:nvSpPr>
          <p:cNvPr id="72" name="Google Shape;72;p3"/>
          <p:cNvSpPr txBox="1"/>
          <p:nvPr>
            <p:ph idx="1" type="body"/>
          </p:nvPr>
        </p:nvSpPr>
        <p:spPr>
          <a:xfrm>
            <a:off x="76200" y="1219199"/>
            <a:ext cx="4114800" cy="4908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n-US" sz="2400"/>
              <a:t>Primary Measurements Used in Spectral Model: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</a:pPr>
            <a:r>
              <a:rPr b="1" lang="en-US" sz="1800"/>
              <a:t>Chromospheric:</a:t>
            </a:r>
            <a:r>
              <a:rPr lang="en-US" sz="1800"/>
              <a:t> 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/>
              <a:t>MgII C/W </a:t>
            </a:r>
            <a:r>
              <a:rPr b="1" lang="en-US" sz="1400">
                <a:solidFill>
                  <a:srgbClr val="3FE76C"/>
                </a:solidFill>
              </a:rPr>
              <a:t>(EUVS-C)</a:t>
            </a:r>
            <a:r>
              <a:rPr lang="en-US" sz="1400"/>
              <a:t> </a:t>
            </a:r>
            <a:endParaRPr sz="1400"/>
          </a:p>
          <a:p>
            <a:pPr indent="-228600" lvl="2" marL="114300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/>
              <a:t>CIII 117.5 nm </a:t>
            </a:r>
            <a:r>
              <a:rPr b="1" lang="en-US" sz="1400">
                <a:solidFill>
                  <a:srgbClr val="DCE52D"/>
                </a:solidFill>
              </a:rPr>
              <a:t>(EUVS-B)</a:t>
            </a:r>
            <a:endParaRPr sz="1400"/>
          </a:p>
          <a:p>
            <a:pPr indent="-228600" lvl="2" marL="114300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/>
              <a:t>CII 133.5 nm </a:t>
            </a:r>
            <a:r>
              <a:rPr b="1" lang="en-US" sz="1400">
                <a:solidFill>
                  <a:srgbClr val="DCE52D"/>
                </a:solidFill>
              </a:rPr>
              <a:t>(EUVS-B)</a:t>
            </a:r>
            <a:endParaRPr b="1" sz="1400">
              <a:solidFill>
                <a:srgbClr val="3FE76C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</a:pPr>
            <a:r>
              <a:rPr b="1" lang="en-US" sz="1800"/>
              <a:t>Transition Region: 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/>
              <a:t>Ly-alpha 121.6 nm </a:t>
            </a:r>
            <a:r>
              <a:rPr b="1" lang="en-US" sz="1400">
                <a:solidFill>
                  <a:srgbClr val="DCE52D"/>
                </a:solidFill>
              </a:rPr>
              <a:t>(EUVS-B)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/>
              <a:t>SiIV/OIV 140.5 nm </a:t>
            </a:r>
            <a:r>
              <a:rPr b="1" lang="en-US" sz="1400">
                <a:solidFill>
                  <a:srgbClr val="DCE52D"/>
                </a:solidFill>
              </a:rPr>
              <a:t>(EUVS-B)</a:t>
            </a:r>
            <a:r>
              <a:rPr lang="en-US" sz="1400"/>
              <a:t>,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/>
              <a:t>HeII 30.4 nm </a:t>
            </a:r>
            <a:r>
              <a:rPr b="1" lang="en-US" sz="1400">
                <a:solidFill>
                  <a:srgbClr val="F00004"/>
                </a:solidFill>
              </a:rPr>
              <a:t>(EUVS-A)</a:t>
            </a:r>
            <a:endParaRPr b="1" sz="1400">
              <a:solidFill>
                <a:srgbClr val="DCE52D"/>
              </a:solidFill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/>
              <a:t>HeII 25.6 nm </a:t>
            </a:r>
            <a:r>
              <a:rPr b="1" lang="en-US" sz="1400">
                <a:solidFill>
                  <a:srgbClr val="F00004"/>
                </a:solidFill>
              </a:rPr>
              <a:t>(EUVS-A)</a:t>
            </a:r>
            <a:endParaRPr b="1" sz="1400">
              <a:solidFill>
                <a:srgbClr val="DCE52D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</a:pPr>
            <a:r>
              <a:rPr b="1" lang="en-US" sz="1800"/>
              <a:t>Corona:</a:t>
            </a:r>
            <a:r>
              <a:rPr lang="en-US" sz="1800"/>
              <a:t>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/>
              <a:t>FeXV 28.4 nm </a:t>
            </a:r>
            <a:r>
              <a:rPr b="1" lang="en-US" sz="1400">
                <a:solidFill>
                  <a:srgbClr val="F00004"/>
                </a:solidFill>
              </a:rPr>
              <a:t>(EUVS-A)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</a:pPr>
            <a:r>
              <a:rPr b="1" lang="en-US" sz="1800"/>
              <a:t>Hot Coronal:</a:t>
            </a:r>
            <a:r>
              <a:rPr lang="en-US" sz="1800"/>
              <a:t>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/>
              <a:t>0.1-0.8 nm </a:t>
            </a:r>
            <a:r>
              <a:rPr b="1" lang="en-US" sz="1400">
                <a:solidFill>
                  <a:srgbClr val="3366FF"/>
                </a:solidFill>
              </a:rPr>
              <a:t>(XRS)</a:t>
            </a:r>
            <a:r>
              <a:rPr lang="en-US" sz="1400"/>
              <a:t> </a:t>
            </a:r>
            <a:endParaRPr sz="1400"/>
          </a:p>
          <a:p>
            <a:pPr indent="-228600" lvl="2" marL="114300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/>
              <a:t>0.05-0.4 nm </a:t>
            </a:r>
            <a:r>
              <a:rPr b="1" lang="en-US" sz="1400">
                <a:solidFill>
                  <a:srgbClr val="0066FF"/>
                </a:solidFill>
              </a:rPr>
              <a:t>(XRS)</a:t>
            </a:r>
            <a:endParaRPr/>
          </a:p>
          <a:p>
            <a:pPr indent="-184150" lvl="1" marL="74295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 b="1" sz="1600">
              <a:solidFill>
                <a:srgbClr val="3366FF"/>
              </a:solidFill>
            </a:endParaRPr>
          </a:p>
        </p:txBody>
      </p:sp>
      <p:pic>
        <p:nvPicPr>
          <p:cNvPr descr="image001.jpg" id="73" name="Google Shape;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4613" y="1219200"/>
            <a:ext cx="5320787" cy="396554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"/>
          <p:cNvSpPr txBox="1"/>
          <p:nvPr/>
        </p:nvSpPr>
        <p:spPr>
          <a:xfrm>
            <a:off x="7418965" y="5240583"/>
            <a:ext cx="14964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LASP (Eparvier)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5/19/2021</a:t>
            </a:r>
            <a:endParaRPr/>
          </a:p>
        </p:txBody>
      </p:sp>
      <p:sp>
        <p:nvSpPr>
          <p:cNvPr id="76" name="Google Shape;7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16-17 EXIS EUVS PS-PVR</a:t>
            </a:r>
            <a:endParaRPr/>
          </a:p>
        </p:txBody>
      </p:sp>
      <p:sp>
        <p:nvSpPr>
          <p:cNvPr id="77" name="Google Shape;7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3"/>
          <p:cNvSpPr txBox="1"/>
          <p:nvPr/>
        </p:nvSpPr>
        <p:spPr>
          <a:xfrm>
            <a:off x="457200" y="5730240"/>
            <a:ext cx="8458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Note:  The stability of the EUVS-C observations will be applied to EUV-B and EUV-A to track performance and sensor degradation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R EUV Product</a:t>
            </a:r>
            <a:endParaRPr/>
          </a:p>
        </p:txBody>
      </p:sp>
      <p:pic>
        <p:nvPicPr>
          <p:cNvPr id="84" name="Google Shape;8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10705" t="7994"/>
          <a:stretch/>
        </p:blipFill>
        <p:spPr>
          <a:xfrm>
            <a:off x="2956224" y="1154607"/>
            <a:ext cx="6127152" cy="483106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5/19/2021</a:t>
            </a:r>
            <a:endParaRPr/>
          </a:p>
        </p:txBody>
      </p:sp>
      <p:sp>
        <p:nvSpPr>
          <p:cNvPr id="86" name="Google Shape;86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16-17 EXIS EUVS PS-PVR</a:t>
            </a:r>
            <a:endParaRPr/>
          </a:p>
        </p:txBody>
      </p:sp>
      <p:sp>
        <p:nvSpPr>
          <p:cNvPr id="87" name="Google Shape;87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4"/>
          <p:cNvSpPr txBox="1"/>
          <p:nvPr/>
        </p:nvSpPr>
        <p:spPr>
          <a:xfrm>
            <a:off x="45888" y="1154607"/>
            <a:ext cx="295622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Requirement:  Low Resolution Solar Spectrum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nm spectral resolution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minute temporal resolution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 combines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x-ray bands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 EUV spectral lines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Spectral model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Note:  Solar spectrum changes by factors of 2 to 10.   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Atmospheric and Ionospheric densities change  similarly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Solar EUV Energy Deposition into the Upper Atmosphere</a:t>
            </a:r>
            <a:endParaRPr/>
          </a:p>
        </p:txBody>
      </p:sp>
      <p:sp>
        <p:nvSpPr>
          <p:cNvPr id="95" name="Google Shape;9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5/19/2021</a:t>
            </a:r>
            <a:endParaRPr/>
          </a:p>
        </p:txBody>
      </p:sp>
      <p:sp>
        <p:nvSpPr>
          <p:cNvPr id="96" name="Google Shape;9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16-17 EXIS EUVS PS-PVR</a:t>
            </a:r>
            <a:endParaRPr/>
          </a:p>
        </p:txBody>
      </p:sp>
      <p:sp>
        <p:nvSpPr>
          <p:cNvPr id="97" name="Google Shape;9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olar_EUV_Spectrum.jpg" id="98" name="Google Shape;9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9748" y="1325541"/>
            <a:ext cx="6804268" cy="510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Solar Variability and the Upper Atmosphere</a:t>
            </a:r>
            <a:endParaRPr sz="3200"/>
          </a:p>
        </p:txBody>
      </p:sp>
      <p:sp>
        <p:nvSpPr>
          <p:cNvPr id="104" name="Google Shape;104;p6"/>
          <p:cNvSpPr txBox="1"/>
          <p:nvPr>
            <p:ph idx="1" type="body"/>
          </p:nvPr>
        </p:nvSpPr>
        <p:spPr>
          <a:xfrm>
            <a:off x="285371" y="882604"/>
            <a:ext cx="8401429" cy="2162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Input:  Solar EUV Irradiance Changes by Factors of 2-10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Result: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   Neutral Temperature Changes by Factor of 2 (700K to 1300K)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   Neutral Density Changes by Factor of 50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   Electron Density Changes by Factor 10</a:t>
            </a:r>
            <a:endParaRPr sz="1600"/>
          </a:p>
        </p:txBody>
      </p:sp>
      <p:sp>
        <p:nvSpPr>
          <p:cNvPr id="105" name="Google Shape;10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16-17 EXIS EUVS PS-PVR</a:t>
            </a:r>
            <a:endParaRPr/>
          </a:p>
        </p:txBody>
      </p:sp>
      <p:sp>
        <p:nvSpPr>
          <p:cNvPr id="106" name="Google Shape;10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5/19/2021</a:t>
            </a:r>
            <a:endParaRPr/>
          </a:p>
        </p:txBody>
      </p:sp>
      <p:pic>
        <p:nvPicPr>
          <p:cNvPr descr="minmax.gif (600×452)" id="108" name="Google Shape;108;p6"/>
          <p:cNvPicPr preferRelativeResize="0"/>
          <p:nvPr/>
        </p:nvPicPr>
        <p:blipFill rotWithShape="1">
          <a:blip r:embed="rId4">
            <a:alphaModFix/>
          </a:blip>
          <a:srcRect b="0" l="0" r="32190" t="22254"/>
          <a:stretch/>
        </p:blipFill>
        <p:spPr>
          <a:xfrm>
            <a:off x="5103808" y="2540000"/>
            <a:ext cx="3698240" cy="37393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9" name="Google Shape;109;p6"/>
          <p:cNvGraphicFramePr/>
          <p:nvPr/>
        </p:nvGraphicFramePr>
        <p:xfrm>
          <a:off x="457200" y="2956726"/>
          <a:ext cx="4216457" cy="3311492"/>
        </p:xfrm>
        <a:graphic>
          <a:graphicData uri="http://schemas.openxmlformats.org/presentationml/2006/ole">
            <mc:AlternateContent>
              <mc:Choice Requires="v">
                <p:oleObj r:id="rId5" imgH="3311492" imgW="4216457" progId="Origin50.Graph" spid="_x0000_s1">
                  <p:embed/>
                </p:oleObj>
              </mc:Choice>
              <mc:Fallback>
                <p:oleObj r:id="rId6" imgH="3311492" imgW="4216457" progId="Origin50.Graph">
                  <p:embed/>
                  <p:pic>
                    <p:nvPicPr>
                      <p:cNvPr id="109" name="Google Shape;109;p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57200" y="2956726"/>
                        <a:ext cx="4216457" cy="3311492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>
            <p:ph type="title"/>
          </p:nvPr>
        </p:nvSpPr>
        <p:spPr>
          <a:xfrm>
            <a:off x="457200" y="-198839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Solar Variability and Satellite Drag</a:t>
            </a:r>
            <a:endParaRPr/>
          </a:p>
        </p:txBody>
      </p:sp>
      <p:graphicFrame>
        <p:nvGraphicFramePr>
          <p:cNvPr id="115" name="Google Shape;115;p7"/>
          <p:cNvGraphicFramePr/>
          <p:nvPr/>
        </p:nvGraphicFramePr>
        <p:xfrm>
          <a:off x="109118" y="1443686"/>
          <a:ext cx="4877661" cy="3788417"/>
        </p:xfrm>
        <a:graphic>
          <a:graphicData uri="http://schemas.openxmlformats.org/presentationml/2006/ole">
            <mc:AlternateContent>
              <mc:Choice Requires="v">
                <p:oleObj r:id="rId4" imgH="3788417" imgW="4877661" progId="Origin50.Graph" spid="_x0000_s1">
                  <p:embed/>
                </p:oleObj>
              </mc:Choice>
              <mc:Fallback>
                <p:oleObj r:id="rId5" imgH="3788417" imgW="4877661" progId="Origin50.Graph">
                  <p:embed/>
                  <p:pic>
                    <p:nvPicPr>
                      <p:cNvPr id="115" name="Google Shape;115;p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9118" y="1443686"/>
                        <a:ext cx="4877661" cy="3788417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Google Shape;116;p7"/>
          <p:cNvGraphicFramePr/>
          <p:nvPr/>
        </p:nvGraphicFramePr>
        <p:xfrm>
          <a:off x="4629294" y="2860478"/>
          <a:ext cx="4401531" cy="3372656"/>
        </p:xfrm>
        <a:graphic>
          <a:graphicData uri="http://schemas.openxmlformats.org/presentationml/2006/ole">
            <mc:AlternateContent>
              <mc:Choice Requires="v">
                <p:oleObj r:id="rId7" imgH="3372656" imgW="4401531" progId="Origin50.Graph" spid="_x0000_s2">
                  <p:embed/>
                </p:oleObj>
              </mc:Choice>
              <mc:Fallback>
                <p:oleObj r:id="rId8" imgH="3372656" imgW="4401531" progId="Origin50.Graph">
                  <p:embed/>
                  <p:pic>
                    <p:nvPicPr>
                      <p:cNvPr id="116" name="Google Shape;116;p7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629294" y="2860478"/>
                        <a:ext cx="4401531" cy="3372656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Google Shape;117;p7"/>
          <p:cNvSpPr txBox="1"/>
          <p:nvPr/>
        </p:nvSpPr>
        <p:spPr>
          <a:xfrm>
            <a:off x="109118" y="773797"/>
            <a:ext cx="498135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Neutral Density at 400 km calculated from 50 years of satellite tracking observations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5029280" y="2454319"/>
            <a:ext cx="400154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Sources of variability in satellite drag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909686" y="1489809"/>
            <a:ext cx="24061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Drag is proportional to density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5452627" y="2854429"/>
            <a:ext cx="35781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EUV irradiance is the dominant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5/19/2021</a:t>
            </a:r>
            <a:endParaRPr/>
          </a:p>
        </p:txBody>
      </p:sp>
      <p:sp>
        <p:nvSpPr>
          <p:cNvPr id="122" name="Google Shape;12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16-17 EXIS EUVS PS-PVR</a:t>
            </a:r>
            <a:endParaRPr/>
          </a:p>
        </p:txBody>
      </p:sp>
      <p:sp>
        <p:nvSpPr>
          <p:cNvPr id="123" name="Google Shape;12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 of the GOES EUVS data</a:t>
            </a:r>
            <a:endParaRPr/>
          </a:p>
        </p:txBody>
      </p:sp>
      <p:sp>
        <p:nvSpPr>
          <p:cNvPr id="129" name="Google Shape;129;p8"/>
          <p:cNvSpPr txBox="1"/>
          <p:nvPr>
            <p:ph idx="1" type="body"/>
          </p:nvPr>
        </p:nvSpPr>
        <p:spPr>
          <a:xfrm>
            <a:off x="457200" y="1003349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Air Force High Accuracy Satellite Drag Model (HASDM)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r>
              <a:rPr lang="en-US" sz="1600"/>
              <a:t>Objective: Calculate and predict neutral density and satellite position for collision avoidance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r>
              <a:rPr lang="en-US" sz="1600"/>
              <a:t>Customers:  DOD, NASA, NOAA, Every satellite operator in the US </a:t>
            </a:r>
            <a:endParaRPr sz="1600"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r>
              <a:rPr lang="en-US" sz="1600"/>
              <a:t>Status: Operational (Use of GOES L1B data is not optimal)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NOAA Coupled Thermosphere Ionosphere Plasmasphere Model with Electrodynamics (CTIPe)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r>
              <a:rPr lang="en-US" sz="1600"/>
              <a:t>Objective:  Calculate and predict ionosphere conditions for radio communication and satellite navigation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r>
              <a:rPr lang="en-US" sz="1600"/>
              <a:t>Customers: DHS/FEMA, FAA, ICAO, Construction, Agriculture, Mineral Exploration, etc…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r>
              <a:rPr lang="en-US" sz="1600"/>
              <a:t>Status: Operational (Use of GOES EUVS data not yet in operational version)</a:t>
            </a:r>
            <a:endParaRPr sz="16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NOAA Whole Atmosphere Model – Ionosphere Plasmasphere with Electrodynamics (WAM-IPE based on the GFS weather model)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r>
              <a:rPr lang="en-US" sz="1600"/>
              <a:t>Objective:  Calculate and predict neutral density and ionosphere conditions for radio satellite positioning, radio communication and satellite navigation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r>
              <a:rPr lang="en-US" sz="1600"/>
              <a:t>Customers: All of the above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r>
              <a:rPr lang="en-US" sz="1600"/>
              <a:t>Status:  Transition to operations in 2021/22 (Use of EUVS data TBD)</a:t>
            </a:r>
            <a:endParaRPr/>
          </a:p>
          <a:p>
            <a:pPr indent="-184150" lvl="1" marL="74295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 sz="1600"/>
          </a:p>
        </p:txBody>
      </p:sp>
      <p:sp>
        <p:nvSpPr>
          <p:cNvPr id="130" name="Google Shape;13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5/19/2021</a:t>
            </a:r>
            <a:endParaRPr/>
          </a:p>
        </p:txBody>
      </p:sp>
      <p:sp>
        <p:nvSpPr>
          <p:cNvPr id="131" name="Google Shape;13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16-17 EXIS EUVS PS-PVR</a:t>
            </a:r>
            <a:endParaRPr/>
          </a:p>
        </p:txBody>
      </p:sp>
      <p:sp>
        <p:nvSpPr>
          <p:cNvPr id="132" name="Google Shape;13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EUVS Channel C:</a:t>
            </a:r>
            <a:br>
              <a:rPr lang="en-US"/>
            </a:br>
            <a:r>
              <a:rPr lang="en-US" sz="2800"/>
              <a:t>The MgII Core-to-Wing Ratio</a:t>
            </a:r>
            <a:endParaRPr sz="2800"/>
          </a:p>
        </p:txBody>
      </p:sp>
      <p:sp>
        <p:nvSpPr>
          <p:cNvPr id="138" name="Google Shape;138;p9"/>
          <p:cNvSpPr txBox="1"/>
          <p:nvPr>
            <p:ph idx="1" type="body"/>
          </p:nvPr>
        </p:nvSpPr>
        <p:spPr>
          <a:xfrm>
            <a:off x="190500" y="1096963"/>
            <a:ext cx="5327798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Very stable measurement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</a:pPr>
            <a:r>
              <a:rPr lang="en-US" sz="2000"/>
              <a:t>UV (278 – 282 nm)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</a:pPr>
            <a:r>
              <a:rPr lang="en-US" sz="2000"/>
              <a:t>Ratio compensates for sensor degradation.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Tracking of sensor performance (translated to Channels A and B)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MgII Input to Models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</a:pPr>
            <a:r>
              <a:rPr lang="en-US" sz="2000"/>
              <a:t>HASDM (Air Force Space Command)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</a:pPr>
            <a:r>
              <a:rPr lang="en-US" sz="2000"/>
              <a:t>Total Solar Irradiance (Naval Research Lab).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</a:pPr>
            <a:r>
              <a:rPr lang="en-US" sz="2000"/>
              <a:t>Stratospheric Ozone Models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</a:pPr>
            <a:r>
              <a:rPr lang="en-US" sz="2000"/>
              <a:t>One of the longest measurements of solar variability (1978 NOAA-9 SBUV)</a:t>
            </a:r>
            <a:endParaRPr/>
          </a:p>
        </p:txBody>
      </p:sp>
      <p:sp>
        <p:nvSpPr>
          <p:cNvPr id="139" name="Google Shape;13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5/19/2021</a:t>
            </a:r>
            <a:endParaRPr/>
          </a:p>
        </p:txBody>
      </p:sp>
      <p:sp>
        <p:nvSpPr>
          <p:cNvPr id="140" name="Google Shape;14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16-17 EXIS EUVS PS-PVR</a:t>
            </a:r>
            <a:endParaRPr/>
          </a:p>
        </p:txBody>
      </p:sp>
      <p:sp>
        <p:nvSpPr>
          <p:cNvPr id="141" name="Google Shape;14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Fig. 2." id="142" name="Google Shape;1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5814" y="1096963"/>
            <a:ext cx="3357686" cy="525938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9"/>
          <p:cNvSpPr txBox="1"/>
          <p:nvPr/>
        </p:nvSpPr>
        <p:spPr>
          <a:xfrm>
            <a:off x="7928259" y="3855720"/>
            <a:ext cx="6303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(Mg II)</a:t>
            </a:r>
            <a:endParaRPr sz="1200">
              <a:solidFill>
                <a:srgbClr val="CC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2017-01-06T19:04:27Z</dcterms:created>
  <dc:creator>Fulbright, Jon P. (GSFC-416.0)[COLUMBUS TECHNOLOGIES AND SERVICES INC]</dc:creator>
</cp:coreProperties>
</file>