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5"/>
  </p:notesMasterIdLst>
  <p:sldIdLst>
    <p:sldId id="256" r:id="rId2"/>
    <p:sldId id="424" r:id="rId3"/>
    <p:sldId id="437" r:id="rId4"/>
    <p:sldId id="435" r:id="rId5"/>
    <p:sldId id="444" r:id="rId6"/>
    <p:sldId id="438" r:id="rId7"/>
    <p:sldId id="439" r:id="rId8"/>
    <p:sldId id="445" r:id="rId9"/>
    <p:sldId id="443" r:id="rId10"/>
    <p:sldId id="436" r:id="rId11"/>
    <p:sldId id="446" r:id="rId12"/>
    <p:sldId id="440" r:id="rId13"/>
    <p:sldId id="433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lbright, Jon P. (GSFC-416.0)[COLUMBUS TECHNOLOGIES AND SERVICES INC]" initials="FJP(TASI" lastIdx="32" clrIdx="0">
    <p:extLst>
      <p:ext uri="{19B8F6BF-5375-455C-9EA6-DF929625EA0E}">
        <p15:presenceInfo xmlns:p15="http://schemas.microsoft.com/office/powerpoint/2012/main" userId="S-1-5-21-330711430-3775241029-4075259233-578260" providerId="AD"/>
      </p:ext>
    </p:extLst>
  </p:cmAuthor>
  <p:cmAuthor id="2" name="Juan Rodriguez" initials="JR" lastIdx="1" clrIdx="1">
    <p:extLst>
      <p:ext uri="{19B8F6BF-5375-455C-9EA6-DF929625EA0E}">
        <p15:presenceInfo xmlns:p15="http://schemas.microsoft.com/office/powerpoint/2012/main" userId="S-1-5-21-2352823706-2924403312-716997183-15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C20EAD"/>
    <a:srgbClr val="D4511C"/>
    <a:srgbClr val="32BEB7"/>
    <a:srgbClr val="034ABD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6" autoAdjust="0"/>
    <p:restoredTop sz="88655" autoAdjust="0"/>
  </p:normalViewPr>
  <p:slideViewPr>
    <p:cSldViewPr snapToGrid="0" showGuides="1">
      <p:cViewPr varScale="1">
        <p:scale>
          <a:sx n="102" d="100"/>
          <a:sy n="102" d="100"/>
        </p:scale>
        <p:origin x="1482" y="132"/>
      </p:cViewPr>
      <p:guideLst>
        <p:guide orient="horz" pos="3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/>
            </a:lvl1pPr>
          </a:lstStyle>
          <a:p>
            <a:fld id="{FA9EA010-A379-435B-8A27-4342493C9D8B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6" rIns="93313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3313" tIns="46656" rIns="93313" bIns="466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/>
            </a:lvl1pPr>
          </a:lstStyle>
          <a:p>
            <a:fld id="{07D85A49-F495-4469-B05B-74800E21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3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</a:t>
            </a:r>
            <a:r>
              <a:rPr lang="en-US" baseline="0" dirty="0" smtClean="0"/>
              <a:t> PLT reports from LASP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4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548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smtClean="0"/>
              <a:t>9/25/2019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949E6-8E3A-4BD1-B695-CC914EAB5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12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smtClean="0"/>
              <a:t>9/25/2019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DB79-25D6-47C0-AB51-22A13A0BB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50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smtClean="0"/>
              <a:t>9/25/2019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0E245-9D50-4F3E-AC26-7B9CB19F7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65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smtClean="0"/>
              <a:t>9/25/2019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078A-E944-47F9-B7BA-CEAF4D470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14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9/25/2019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GOES 16-17 EUVS PS-PVR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CBA6C-08B5-453C-86F7-77F0CCFBF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95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40000">
              <a:schemeClr val="bg2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9/25/2019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60F4D7-1FAC-41F5-8B13-40B192A2953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0364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3" y="1677972"/>
            <a:ext cx="8196525" cy="4745396"/>
          </a:xfrm>
        </p:spPr>
        <p:txBody>
          <a:bodyPr/>
          <a:lstStyle/>
          <a:p>
            <a:r>
              <a:rPr lang="en-US" sz="2400" dirty="0">
                <a:solidFill>
                  <a:prstClr val="white"/>
                </a:solidFill>
                <a:cs typeface="+mj-cs"/>
              </a:rPr>
              <a:t>Peer Stakeholder-Product Validation Review (PS-PVR) </a:t>
            </a:r>
            <a:endParaRPr lang="en-US" sz="2400" dirty="0" smtClean="0">
              <a:solidFill>
                <a:prstClr val="white"/>
              </a:solidFill>
              <a:cs typeface="+mj-cs"/>
            </a:endParaRPr>
          </a:p>
          <a:p>
            <a:pPr>
              <a:spcBef>
                <a:spcPts val="0"/>
              </a:spcBef>
            </a:pPr>
            <a:r>
              <a:rPr lang="en-US" dirty="0" smtClean="0"/>
              <a:t>GOES 16-17 </a:t>
            </a:r>
            <a:r>
              <a:rPr lang="en-US" dirty="0" smtClean="0"/>
              <a:t>EXIS </a:t>
            </a:r>
            <a:r>
              <a:rPr lang="en-US" dirty="0" smtClean="0"/>
              <a:t>EUVS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User </a:t>
            </a:r>
            <a:r>
              <a:rPr lang="en-US" dirty="0" smtClean="0"/>
              <a:t>Perspective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Ionosphere/thermosphere review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Mission and system impacts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History and improvements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Requirement specification issue</a:t>
            </a:r>
            <a:endParaRPr lang="en-US" sz="1200" dirty="0" smtClean="0"/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25 September, 2019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sz="14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Presenter: Rodney Viereck 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NOAA/NWS </a:t>
            </a:r>
            <a:r>
              <a:rPr lang="en-US" sz="2000" dirty="0" smtClean="0">
                <a:solidFill>
                  <a:srgbClr val="FFC000"/>
                </a:solidFill>
              </a:rPr>
              <a:t>Space Weather Prediction </a:t>
            </a:r>
            <a:r>
              <a:rPr lang="en-US" sz="2000" dirty="0" smtClean="0">
                <a:solidFill>
                  <a:srgbClr val="FFC000"/>
                </a:solidFill>
              </a:rPr>
              <a:t>Center and U. Colorado CIRES</a:t>
            </a:r>
            <a:endParaRPr lang="en-US" sz="1800" dirty="0" smtClean="0"/>
          </a:p>
        </p:txBody>
      </p:sp>
      <p:pic>
        <p:nvPicPr>
          <p:cNvPr id="1030" name="Picture 6" descr="https://www.goes-r.gov/images/goesSeriesLogos/goesSLogos/color/GOES-S_logo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5" y="522045"/>
            <a:ext cx="1649299" cy="10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islogo_fin_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73" y="91439"/>
            <a:ext cx="1840063" cy="14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goes-r.gov/imagesContent/multimedia/goesSeriesLogos/goesRLogos/color/GOES-R_logo_sm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65486"/>
            <a:ext cx="1684242" cy="107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that Use GOES EUVS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349"/>
            <a:ext cx="8229600" cy="4525962"/>
          </a:xfrm>
        </p:spPr>
        <p:txBody>
          <a:bodyPr/>
          <a:lstStyle/>
          <a:p>
            <a:r>
              <a:rPr lang="en-US" sz="2000" dirty="0" smtClean="0"/>
              <a:t>Air Force High Accuracy Satellite Drag Model (HASDM)</a:t>
            </a:r>
          </a:p>
          <a:p>
            <a:pPr lvl="1"/>
            <a:r>
              <a:rPr lang="en-US" sz="1600" dirty="0" smtClean="0"/>
              <a:t>Objective: Calculate and predict neutral density and satellite position for collision avoidance</a:t>
            </a:r>
          </a:p>
          <a:p>
            <a:pPr lvl="1"/>
            <a:r>
              <a:rPr lang="en-US" sz="1600" dirty="0" smtClean="0"/>
              <a:t>Customers:  DOD, NASA, NOAA, Every satellite operator in the US (world?)</a:t>
            </a:r>
          </a:p>
          <a:p>
            <a:pPr lvl="1"/>
            <a:r>
              <a:rPr lang="en-US" sz="1600" dirty="0" smtClean="0"/>
              <a:t>Status: Operational</a:t>
            </a:r>
          </a:p>
          <a:p>
            <a:r>
              <a:rPr lang="en-US" sz="2000" dirty="0" smtClean="0"/>
              <a:t>NOAA Coupled Thermosphere Ionosphere </a:t>
            </a:r>
            <a:r>
              <a:rPr lang="en-US" sz="2000" dirty="0" err="1" smtClean="0"/>
              <a:t>Plasmasphere</a:t>
            </a:r>
            <a:r>
              <a:rPr lang="en-US" sz="2000" dirty="0" smtClean="0"/>
              <a:t> Model with Electrodynamics (</a:t>
            </a:r>
            <a:r>
              <a:rPr lang="en-US" sz="2000" dirty="0" err="1" smtClean="0"/>
              <a:t>CTIPe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Objective:  Calculate and predict ionosphere conditions for radio communication and satellite navigation</a:t>
            </a:r>
          </a:p>
          <a:p>
            <a:pPr lvl="1"/>
            <a:r>
              <a:rPr lang="en-US" sz="1600" dirty="0" smtClean="0"/>
              <a:t>Customers: DHS/FEMA, FAA, ICAO, Construction, Agriculture, Mineral Exploration, etc…</a:t>
            </a:r>
          </a:p>
          <a:p>
            <a:pPr lvl="1"/>
            <a:r>
              <a:rPr lang="en-US" sz="1600" dirty="0" smtClean="0"/>
              <a:t>Status:  Test and evaluation:  To be transitioned in FY2020</a:t>
            </a:r>
          </a:p>
          <a:p>
            <a:r>
              <a:rPr lang="en-US" sz="2000" dirty="0" smtClean="0"/>
              <a:t>NOAA Whole Atmosphere Model – Ionosphere </a:t>
            </a:r>
            <a:r>
              <a:rPr lang="en-US" sz="2000" dirty="0" err="1" smtClean="0"/>
              <a:t>Plasmasphere</a:t>
            </a:r>
            <a:r>
              <a:rPr lang="en-US" sz="2000" dirty="0" smtClean="0"/>
              <a:t> with Electrodynamics (WAM-IPE based on the GFS weather model)</a:t>
            </a:r>
          </a:p>
          <a:p>
            <a:pPr lvl="1"/>
            <a:r>
              <a:rPr lang="en-US" sz="1600" dirty="0"/>
              <a:t>Objective:  Calculate and predict </a:t>
            </a:r>
            <a:r>
              <a:rPr lang="en-US" sz="1600" dirty="0" smtClean="0"/>
              <a:t>neutral density and ionosphere </a:t>
            </a:r>
            <a:r>
              <a:rPr lang="en-US" sz="1600" dirty="0"/>
              <a:t>conditions for radio satellite </a:t>
            </a:r>
            <a:r>
              <a:rPr lang="en-US" sz="1600" dirty="0" smtClean="0"/>
              <a:t>positioning, radio communication </a:t>
            </a:r>
            <a:r>
              <a:rPr lang="en-US" sz="1600" dirty="0"/>
              <a:t>and satellite </a:t>
            </a:r>
            <a:r>
              <a:rPr lang="en-US" sz="1600" dirty="0" smtClean="0"/>
              <a:t>navigation</a:t>
            </a:r>
          </a:p>
          <a:p>
            <a:pPr lvl="1"/>
            <a:r>
              <a:rPr lang="en-US" sz="1600" dirty="0" smtClean="0"/>
              <a:t>Customers: All of the above</a:t>
            </a:r>
          </a:p>
          <a:p>
            <a:pPr lvl="1"/>
            <a:r>
              <a:rPr lang="en-US" sz="1600" dirty="0" smtClean="0"/>
              <a:t>Status: Development, test, and evaluation:  To be transitioned in FY2020 (or FY2021)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9/25/2019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4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Concerns: </a:t>
            </a:r>
            <a:br>
              <a:rPr lang="en-US" dirty="0" smtClean="0"/>
            </a:br>
            <a:r>
              <a:rPr lang="en-US" dirty="0" smtClean="0"/>
              <a:t>L1B Status and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447"/>
            <a:ext cx="8229600" cy="4525962"/>
          </a:xfrm>
        </p:spPr>
        <p:txBody>
          <a:bodyPr/>
          <a:lstStyle/>
          <a:p>
            <a:r>
              <a:rPr lang="en-US" sz="2400" dirty="0" smtClean="0"/>
              <a:t>Current EUVS L1b data does not meet requirements for operations</a:t>
            </a:r>
          </a:p>
          <a:p>
            <a:pPr lvl="1"/>
            <a:r>
              <a:rPr lang="en-US" sz="2000" dirty="0" smtClean="0"/>
              <a:t>Temperature corrections have not been correctly implemented</a:t>
            </a:r>
          </a:p>
          <a:p>
            <a:pPr lvl="1"/>
            <a:r>
              <a:rPr lang="en-US" sz="2000" dirty="0" smtClean="0"/>
              <a:t>Dark corrections have not been correctly implemented</a:t>
            </a:r>
          </a:p>
          <a:p>
            <a:r>
              <a:rPr lang="en-US" sz="2400" dirty="0" smtClean="0"/>
              <a:t>Current schedule leaves a significant gap</a:t>
            </a:r>
          </a:p>
          <a:p>
            <a:pPr lvl="1"/>
            <a:r>
              <a:rPr lang="en-US" sz="2000" dirty="0" smtClean="0"/>
              <a:t>GOES 15 will be turned off in late 2019</a:t>
            </a:r>
          </a:p>
          <a:p>
            <a:pPr lvl="1"/>
            <a:r>
              <a:rPr lang="en-US" sz="2000" dirty="0" smtClean="0"/>
              <a:t>GOES 16 EUVS L1b data will not be ready until spring of 2020</a:t>
            </a:r>
          </a:p>
          <a:p>
            <a:pPr lvl="1"/>
            <a:r>
              <a:rPr lang="en-US" sz="2000" dirty="0" smtClean="0"/>
              <a:t>Schedule for implementation of the L2 data processing may add to the length of the data gap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Recommendation:  ADR schedule and GOES 15 decommissioning timeline should be adjusted to try and have the GOES EUVS L1B data available before GOES 15 is turned off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9/25/2019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30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53" y="139699"/>
            <a:ext cx="8229600" cy="1143001"/>
          </a:xfrm>
        </p:spPr>
        <p:txBody>
          <a:bodyPr/>
          <a:lstStyle/>
          <a:p>
            <a:r>
              <a:rPr lang="en-US" dirty="0" smtClean="0"/>
              <a:t>Issues and Concerns: </a:t>
            </a:r>
            <a:br>
              <a:rPr lang="en-US" dirty="0" smtClean="0"/>
            </a:br>
            <a:r>
              <a:rPr lang="en-US" dirty="0" smtClean="0"/>
              <a:t>EUVS Accuracy Requirements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Current requirement only lists absolute accuracy of 20% </a:t>
            </a:r>
          </a:p>
          <a:p>
            <a:pPr lvl="1"/>
            <a:r>
              <a:rPr lang="en-US" sz="2000" dirty="0" smtClean="0"/>
              <a:t>Developers of ionosphere/thermosphere models can adjust for this</a:t>
            </a:r>
          </a:p>
          <a:p>
            <a:pPr lvl="1"/>
            <a:r>
              <a:rPr lang="en-US" sz="2000" dirty="0" smtClean="0"/>
              <a:t>Short term variations (non solar) of 5-10% meet accuracy requirements but renders the data useless</a:t>
            </a:r>
          </a:p>
          <a:p>
            <a:pPr lvl="1"/>
            <a:r>
              <a:rPr lang="en-US" sz="2000" dirty="0" smtClean="0"/>
              <a:t>E.g. Temperature-induce variations in the output can be larger than the daily and seasonal changes in solar irradiance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Recommendation:  Requirements definition should include several components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</a:rPr>
              <a:t>Absolute accuracy (transfer from NIST standard)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</a:rPr>
              <a:t>Systematic changes (temperature, protons, electrons, etc…)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</a:rPr>
              <a:t>Long-term trends (filter and detector degradation)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</a:rPr>
              <a:t>Random error (noise)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9/25/2019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43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867025"/>
            <a:ext cx="8229600" cy="3124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9/25/2019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Solar EUV Sensor (EUVS)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71" y="882604"/>
            <a:ext cx="8401429" cy="2162254"/>
          </a:xfrm>
        </p:spPr>
        <p:txBody>
          <a:bodyPr/>
          <a:lstStyle/>
          <a:p>
            <a:r>
              <a:rPr lang="en-US" sz="2000" dirty="0" smtClean="0"/>
              <a:t>Monitor </a:t>
            </a:r>
            <a:r>
              <a:rPr lang="en-US" sz="2000" dirty="0" smtClean="0"/>
              <a:t>the disk-integrated solar </a:t>
            </a:r>
            <a:r>
              <a:rPr lang="en-US" sz="2000" dirty="0" smtClean="0"/>
              <a:t>Extreme </a:t>
            </a:r>
            <a:r>
              <a:rPr lang="en-US" sz="2000" dirty="0" err="1" smtClean="0"/>
              <a:t>UltraViolet</a:t>
            </a:r>
            <a:r>
              <a:rPr lang="en-US" sz="2000" dirty="0" smtClean="0"/>
              <a:t> (EUV) </a:t>
            </a:r>
            <a:r>
              <a:rPr lang="en-US" sz="2000" dirty="0" smtClean="0"/>
              <a:t>flux from 1 to 122 nm</a:t>
            </a:r>
          </a:p>
          <a:p>
            <a:pPr lvl="1"/>
            <a:r>
              <a:rPr lang="en-US" sz="1600" dirty="0" smtClean="0"/>
              <a:t>Primary source of heating and ionization of the upper atmosphere</a:t>
            </a:r>
            <a:endParaRPr lang="en-US" sz="1600" dirty="0" smtClean="0"/>
          </a:p>
          <a:p>
            <a:r>
              <a:rPr lang="en-US" sz="2000" dirty="0" smtClean="0"/>
              <a:t>Data Usage</a:t>
            </a:r>
          </a:p>
          <a:p>
            <a:pPr lvl="1"/>
            <a:r>
              <a:rPr lang="en-US" sz="1600" dirty="0" smtClean="0"/>
              <a:t>Models of the ionosphere (radio comm. and GPS nav.)</a:t>
            </a:r>
          </a:p>
          <a:p>
            <a:pPr lvl="1"/>
            <a:r>
              <a:rPr lang="en-US" sz="1600" dirty="0" smtClean="0"/>
              <a:t>Models of the thermosphere (orbit prediction collision avoidance)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9/25/2019</a:t>
            </a:r>
            <a:endParaRPr lang="en-US" altLang="en-US"/>
          </a:p>
        </p:txBody>
      </p:sp>
      <p:pic>
        <p:nvPicPr>
          <p:cNvPr id="10" name="Picture 2" descr="minmax.gif (600×452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/>
          <a:stretch/>
        </p:blipFill>
        <p:spPr bwMode="auto">
          <a:xfrm>
            <a:off x="1430756" y="2879787"/>
            <a:ext cx="6559246" cy="38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Ionosphere and Systems</a:t>
            </a:r>
            <a:endParaRPr lang="en-US" dirty="0"/>
          </a:p>
        </p:txBody>
      </p:sp>
      <p:pic>
        <p:nvPicPr>
          <p:cNvPr id="3074" name="Picture 2" descr="http://radiojove.gsfc.nasa.gov/education/educ/radio/tran-rec/exerc/images/prop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092102"/>
            <a:ext cx="5333999" cy="2689698"/>
          </a:xfrm>
          <a:prstGeom prst="rect">
            <a:avLst/>
          </a:prstGeom>
          <a:noFill/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 rot="18225701">
            <a:off x="4025068" y="5941789"/>
            <a:ext cx="1219200" cy="324563"/>
            <a:chOff x="762000" y="838200"/>
            <a:chExt cx="6096000" cy="12192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810000" y="838200"/>
              <a:ext cx="0" cy="990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609978" y="9906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581400" y="11430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29400" y="1066800"/>
              <a:ext cx="0" cy="990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29378" y="12192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400800" y="13716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90600" y="1066800"/>
              <a:ext cx="0" cy="990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90578" y="12192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62000" y="13716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1073150" y="996950"/>
              <a:ext cx="2616200" cy="315383"/>
            </a:xfrm>
            <a:custGeom>
              <a:avLst/>
              <a:gdLst>
                <a:gd name="connsiteX0" fmla="*/ 0 w 2616200"/>
                <a:gd name="connsiteY0" fmla="*/ 215900 h 315383"/>
                <a:gd name="connsiteX1" fmla="*/ 1206500 w 2616200"/>
                <a:gd name="connsiteY1" fmla="*/ 279400 h 315383"/>
                <a:gd name="connsiteX2" fmla="*/ 2616200 w 2616200"/>
                <a:gd name="connsiteY2" fmla="*/ 0 h 3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6200" h="315383">
                  <a:moveTo>
                    <a:pt x="0" y="215900"/>
                  </a:moveTo>
                  <a:cubicBezTo>
                    <a:pt x="385233" y="265641"/>
                    <a:pt x="770467" y="315383"/>
                    <a:pt x="1206500" y="279400"/>
                  </a:cubicBezTo>
                  <a:cubicBezTo>
                    <a:pt x="1642533" y="243417"/>
                    <a:pt x="2380192" y="40217"/>
                    <a:pt x="2616200" y="0"/>
                  </a:cubicBezTo>
                </a:path>
              </a:pathLst>
            </a:custGeom>
            <a:ln w="381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930650" y="996950"/>
              <a:ext cx="2590800" cy="341842"/>
            </a:xfrm>
            <a:custGeom>
              <a:avLst/>
              <a:gdLst>
                <a:gd name="connsiteX0" fmla="*/ 0 w 2590800"/>
                <a:gd name="connsiteY0" fmla="*/ 0 h 341842"/>
                <a:gd name="connsiteX1" fmla="*/ 1270000 w 2590800"/>
                <a:gd name="connsiteY1" fmla="*/ 304800 h 341842"/>
                <a:gd name="connsiteX2" fmla="*/ 2590800 w 2590800"/>
                <a:gd name="connsiteY2" fmla="*/ 222250 h 34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0800" h="341842">
                  <a:moveTo>
                    <a:pt x="0" y="0"/>
                  </a:moveTo>
                  <a:cubicBezTo>
                    <a:pt x="419100" y="133879"/>
                    <a:pt x="838200" y="267758"/>
                    <a:pt x="1270000" y="304800"/>
                  </a:cubicBezTo>
                  <a:cubicBezTo>
                    <a:pt x="1701800" y="341842"/>
                    <a:pt x="2146300" y="282046"/>
                    <a:pt x="2590800" y="222250"/>
                  </a:cubicBezTo>
                </a:path>
              </a:pathLst>
            </a:custGeom>
            <a:ln w="381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886200" y="1149350"/>
              <a:ext cx="2590800" cy="341842"/>
            </a:xfrm>
            <a:custGeom>
              <a:avLst/>
              <a:gdLst>
                <a:gd name="connsiteX0" fmla="*/ 0 w 2590800"/>
                <a:gd name="connsiteY0" fmla="*/ 0 h 341842"/>
                <a:gd name="connsiteX1" fmla="*/ 1270000 w 2590800"/>
                <a:gd name="connsiteY1" fmla="*/ 304800 h 341842"/>
                <a:gd name="connsiteX2" fmla="*/ 2590800 w 2590800"/>
                <a:gd name="connsiteY2" fmla="*/ 222250 h 34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0800" h="341842">
                  <a:moveTo>
                    <a:pt x="0" y="0"/>
                  </a:moveTo>
                  <a:cubicBezTo>
                    <a:pt x="419100" y="133879"/>
                    <a:pt x="838200" y="267758"/>
                    <a:pt x="1270000" y="304800"/>
                  </a:cubicBezTo>
                  <a:cubicBezTo>
                    <a:pt x="1701800" y="341842"/>
                    <a:pt x="2146300" y="282046"/>
                    <a:pt x="2590800" y="222250"/>
                  </a:cubicBezTo>
                </a:path>
              </a:pathLst>
            </a:custGeom>
            <a:ln w="381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143000" y="1149350"/>
              <a:ext cx="2616200" cy="315383"/>
            </a:xfrm>
            <a:custGeom>
              <a:avLst/>
              <a:gdLst>
                <a:gd name="connsiteX0" fmla="*/ 0 w 2616200"/>
                <a:gd name="connsiteY0" fmla="*/ 215900 h 315383"/>
                <a:gd name="connsiteX1" fmla="*/ 1206500 w 2616200"/>
                <a:gd name="connsiteY1" fmla="*/ 279400 h 315383"/>
                <a:gd name="connsiteX2" fmla="*/ 2616200 w 2616200"/>
                <a:gd name="connsiteY2" fmla="*/ 0 h 3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6200" h="315383">
                  <a:moveTo>
                    <a:pt x="0" y="215900"/>
                  </a:moveTo>
                  <a:cubicBezTo>
                    <a:pt x="385233" y="265641"/>
                    <a:pt x="770467" y="315383"/>
                    <a:pt x="1206500" y="279400"/>
                  </a:cubicBezTo>
                  <a:cubicBezTo>
                    <a:pt x="1642533" y="243417"/>
                    <a:pt x="2380192" y="40217"/>
                    <a:pt x="2616200" y="0"/>
                  </a:cubicBezTo>
                </a:path>
              </a:pathLst>
            </a:custGeom>
            <a:ln w="381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 rot="21176137">
            <a:off x="1533133" y="4711437"/>
            <a:ext cx="2362200" cy="1533525"/>
          </a:xfrm>
          <a:custGeom>
            <a:avLst/>
            <a:gdLst>
              <a:gd name="connsiteX0" fmla="*/ 2362200 w 2362200"/>
              <a:gd name="connsiteY0" fmla="*/ 1533525 h 1533525"/>
              <a:gd name="connsiteX1" fmla="*/ 1304925 w 2362200"/>
              <a:gd name="connsiteY1" fmla="*/ 533400 h 1533525"/>
              <a:gd name="connsiteX2" fmla="*/ 0 w 2362200"/>
              <a:gd name="connsiteY2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2200" h="1533525">
                <a:moveTo>
                  <a:pt x="2362200" y="1533525"/>
                </a:moveTo>
                <a:cubicBezTo>
                  <a:pt x="2030412" y="1161256"/>
                  <a:pt x="1698625" y="788987"/>
                  <a:pt x="1304925" y="533400"/>
                </a:cubicBezTo>
                <a:cubicBezTo>
                  <a:pt x="911225" y="277813"/>
                  <a:pt x="455612" y="138906"/>
                  <a:pt x="0" y="0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756">
            <a:off x="2168564" y="3788837"/>
            <a:ext cx="2362200" cy="1533525"/>
          </a:xfrm>
          <a:custGeom>
            <a:avLst/>
            <a:gdLst>
              <a:gd name="connsiteX0" fmla="*/ 2362200 w 2362200"/>
              <a:gd name="connsiteY0" fmla="*/ 1533525 h 1533525"/>
              <a:gd name="connsiteX1" fmla="*/ 1304925 w 2362200"/>
              <a:gd name="connsiteY1" fmla="*/ 533400 h 1533525"/>
              <a:gd name="connsiteX2" fmla="*/ 0 w 2362200"/>
              <a:gd name="connsiteY2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2200" h="1533525">
                <a:moveTo>
                  <a:pt x="2362200" y="1533525"/>
                </a:moveTo>
                <a:cubicBezTo>
                  <a:pt x="2030412" y="1161256"/>
                  <a:pt x="1698625" y="788987"/>
                  <a:pt x="1304925" y="533400"/>
                </a:cubicBezTo>
                <a:cubicBezTo>
                  <a:pt x="911225" y="277813"/>
                  <a:pt x="455612" y="138906"/>
                  <a:pt x="0" y="0"/>
                </a:cubicBezTo>
              </a:path>
            </a:pathLst>
          </a:cu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962401" y="5334000"/>
            <a:ext cx="533400" cy="761999"/>
          </a:xfrm>
          <a:custGeom>
            <a:avLst/>
            <a:gdLst>
              <a:gd name="connsiteX0" fmla="*/ 409575 w 409575"/>
              <a:gd name="connsiteY0" fmla="*/ 0 h 595313"/>
              <a:gd name="connsiteX1" fmla="*/ 190500 w 409575"/>
              <a:gd name="connsiteY1" fmla="*/ 280988 h 595313"/>
              <a:gd name="connsiteX2" fmla="*/ 0 w 409575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595313">
                <a:moveTo>
                  <a:pt x="409575" y="0"/>
                </a:moveTo>
                <a:cubicBezTo>
                  <a:pt x="334169" y="90884"/>
                  <a:pt x="258763" y="181769"/>
                  <a:pt x="190500" y="280988"/>
                </a:cubicBezTo>
                <a:cubicBezTo>
                  <a:pt x="122238" y="380207"/>
                  <a:pt x="61119" y="487760"/>
                  <a:pt x="0" y="595313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Refracts, modifies, absorbs radio waves</a:t>
            </a:r>
          </a:p>
          <a:p>
            <a:pPr lvl="1"/>
            <a:r>
              <a:rPr lang="en-US" sz="2000" dirty="0" smtClean="0"/>
              <a:t>Refracting </a:t>
            </a:r>
            <a:r>
              <a:rPr lang="en-US" sz="2000" dirty="0"/>
              <a:t>(bending) radio waves back to the </a:t>
            </a:r>
            <a:r>
              <a:rPr lang="en-US" sz="2000" dirty="0" smtClean="0"/>
              <a:t>ground Allowing</a:t>
            </a:r>
            <a:r>
              <a:rPr lang="en-US" sz="2000" dirty="0" smtClean="0"/>
              <a:t> </a:t>
            </a:r>
            <a:r>
              <a:rPr lang="en-US" sz="2000" dirty="0" smtClean="0"/>
              <a:t>communicate across long </a:t>
            </a:r>
            <a:r>
              <a:rPr lang="en-US" sz="2000" dirty="0" smtClean="0"/>
              <a:t>distances.</a:t>
            </a:r>
          </a:p>
          <a:p>
            <a:pPr lvl="1"/>
            <a:r>
              <a:rPr lang="en-US" sz="2000" dirty="0" smtClean="0"/>
              <a:t>Modifies </a:t>
            </a:r>
            <a:r>
              <a:rPr lang="en-US" sz="2000" dirty="0" smtClean="0"/>
              <a:t>the path of radio waves (and thus, the transit time) which affects GPS/GNSS location calculations</a:t>
            </a:r>
          </a:p>
          <a:p>
            <a:pPr lvl="1"/>
            <a:r>
              <a:rPr lang="en-US" sz="2000" dirty="0" smtClean="0"/>
              <a:t>Can absorb the radio waves we use for communication </a:t>
            </a:r>
            <a:endParaRPr lang="en-US" sz="2000" dirty="0"/>
          </a:p>
          <a:p>
            <a:r>
              <a:rPr lang="en-US" sz="2400" dirty="0" smtClean="0"/>
              <a:t>Part of the magnetosphere current system </a:t>
            </a:r>
            <a:endParaRPr lang="en-US" sz="2400" dirty="0" smtClean="0"/>
          </a:p>
          <a:p>
            <a:pPr lvl="1"/>
            <a:r>
              <a:rPr lang="en-US" sz="2000" dirty="0" smtClean="0"/>
              <a:t>Inducing currents in electric power lines and pipelines. </a:t>
            </a:r>
          </a:p>
          <a:p>
            <a:pPr lvl="1"/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 rot="1467859">
            <a:off x="2010075" y="4945458"/>
            <a:ext cx="1770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Magnetospheric Currents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9/25/2019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3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EUV and the Ionosphere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9/25/2019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59" name="Group 58"/>
          <p:cNvGrpSpPr/>
          <p:nvPr/>
        </p:nvGrpSpPr>
        <p:grpSpPr>
          <a:xfrm>
            <a:off x="-492191" y="2282825"/>
            <a:ext cx="5186739" cy="4073525"/>
            <a:chOff x="3768725" y="2360613"/>
            <a:chExt cx="5983288" cy="4575175"/>
          </a:xfrm>
        </p:grpSpPr>
        <p:sp>
          <p:nvSpPr>
            <p:cNvPr id="34" name="Rectangle 33"/>
            <p:cNvSpPr/>
            <p:nvPr/>
          </p:nvSpPr>
          <p:spPr>
            <a:xfrm>
              <a:off x="4829175" y="2898509"/>
              <a:ext cx="4114800" cy="32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urora_2.jpg"/>
            <p:cNvPicPr>
              <a:picLocks noChangeAspect="1"/>
            </p:cNvPicPr>
            <p:nvPr/>
          </p:nvPicPr>
          <p:blipFill>
            <a:blip r:embed="rId3" cstate="print"/>
            <a:srcRect l="9232" t="2490" r="9527" b="2888"/>
            <a:stretch>
              <a:fillRect/>
            </a:stretch>
          </p:blipFill>
          <p:spPr>
            <a:xfrm>
              <a:off x="5257800" y="2927084"/>
              <a:ext cx="3352800" cy="2514600"/>
            </a:xfrm>
            <a:prstGeom prst="rect">
              <a:avLst/>
            </a:prstGeom>
          </p:spPr>
        </p:pic>
        <p:sp>
          <p:nvSpPr>
            <p:cNvPr id="36" name="Freeform 35"/>
            <p:cNvSpPr/>
            <p:nvPr/>
          </p:nvSpPr>
          <p:spPr>
            <a:xfrm>
              <a:off x="4891089" y="6108433"/>
              <a:ext cx="316706" cy="59531"/>
            </a:xfrm>
            <a:custGeom>
              <a:avLst/>
              <a:gdLst>
                <a:gd name="connsiteX0" fmla="*/ 0 w 459581"/>
                <a:gd name="connsiteY0" fmla="*/ 92868 h 92868"/>
                <a:gd name="connsiteX1" fmla="*/ 114300 w 459581"/>
                <a:gd name="connsiteY1" fmla="*/ 66675 h 92868"/>
                <a:gd name="connsiteX2" fmla="*/ 259556 w 459581"/>
                <a:gd name="connsiteY2" fmla="*/ 0 h 92868"/>
                <a:gd name="connsiteX3" fmla="*/ 381000 w 459581"/>
                <a:gd name="connsiteY3" fmla="*/ 50006 h 92868"/>
                <a:gd name="connsiteX4" fmla="*/ 459581 w 459581"/>
                <a:gd name="connsiteY4" fmla="*/ 90487 h 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1" h="92868">
                  <a:moveTo>
                    <a:pt x="0" y="92868"/>
                  </a:moveTo>
                  <a:lnTo>
                    <a:pt x="114300" y="66675"/>
                  </a:lnTo>
                  <a:lnTo>
                    <a:pt x="259556" y="0"/>
                  </a:lnTo>
                  <a:lnTo>
                    <a:pt x="381000" y="50006"/>
                  </a:lnTo>
                  <a:lnTo>
                    <a:pt x="459581" y="90487"/>
                  </a:lnTo>
                </a:path>
              </a:pathLst>
            </a:cu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10200" y="5989370"/>
              <a:ext cx="381000" cy="105269"/>
              <a:chOff x="1790299" y="2512194"/>
              <a:chExt cx="6515501" cy="1453414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267200" y="3352800"/>
                <a:ext cx="2971800" cy="609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elay 54"/>
              <p:cNvSpPr/>
              <p:nvPr/>
            </p:nvSpPr>
            <p:spPr>
              <a:xfrm>
                <a:off x="7239000" y="3429000"/>
                <a:ext cx="1066800" cy="533400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Delay 55"/>
              <p:cNvSpPr/>
              <p:nvPr/>
            </p:nvSpPr>
            <p:spPr>
              <a:xfrm>
                <a:off x="7239000" y="3352800"/>
                <a:ext cx="838200" cy="457200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1790299" y="2512194"/>
                <a:ext cx="2483318" cy="1453414"/>
              </a:xfrm>
              <a:custGeom>
                <a:avLst/>
                <a:gdLst>
                  <a:gd name="connsiteX0" fmla="*/ 2473693 w 2483318"/>
                  <a:gd name="connsiteY0" fmla="*/ 1453414 h 1453414"/>
                  <a:gd name="connsiteX1" fmla="*/ 500514 w 2483318"/>
                  <a:gd name="connsiteY1" fmla="*/ 924025 h 1453414"/>
                  <a:gd name="connsiteX2" fmla="*/ 0 w 2483318"/>
                  <a:gd name="connsiteY2" fmla="*/ 0 h 1453414"/>
                  <a:gd name="connsiteX3" fmla="*/ 741145 w 2483318"/>
                  <a:gd name="connsiteY3" fmla="*/ 9625 h 1453414"/>
                  <a:gd name="connsiteX4" fmla="*/ 1549667 w 2483318"/>
                  <a:gd name="connsiteY4" fmla="*/ 837398 h 1453414"/>
                  <a:gd name="connsiteX5" fmla="*/ 2483318 w 2483318"/>
                  <a:gd name="connsiteY5" fmla="*/ 847023 h 1453414"/>
                  <a:gd name="connsiteX6" fmla="*/ 2473693 w 2483318"/>
                  <a:gd name="connsiteY6" fmla="*/ 1453414 h 1453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3318" h="1453414">
                    <a:moveTo>
                      <a:pt x="2473693" y="1453414"/>
                    </a:moveTo>
                    <a:lnTo>
                      <a:pt x="500514" y="924025"/>
                    </a:lnTo>
                    <a:lnTo>
                      <a:pt x="0" y="0"/>
                    </a:lnTo>
                    <a:lnTo>
                      <a:pt x="741145" y="9625"/>
                    </a:lnTo>
                    <a:lnTo>
                      <a:pt x="1549667" y="837398"/>
                    </a:lnTo>
                    <a:lnTo>
                      <a:pt x="2483318" y="847023"/>
                    </a:lnTo>
                    <a:lnTo>
                      <a:pt x="2473693" y="145341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 rot="2075025">
              <a:off x="5715000" y="4298684"/>
              <a:ext cx="251460" cy="228600"/>
              <a:chOff x="2895600" y="4572000"/>
              <a:chExt cx="2133600" cy="1219200"/>
            </a:xfrm>
          </p:grpSpPr>
          <p:sp>
            <p:nvSpPr>
              <p:cNvPr id="51" name="Parallelogram 50"/>
              <p:cNvSpPr/>
              <p:nvPr/>
            </p:nvSpPr>
            <p:spPr>
              <a:xfrm>
                <a:off x="2895600" y="4724400"/>
                <a:ext cx="838200" cy="914400"/>
              </a:xfrm>
              <a:prstGeom prst="parallelogram">
                <a:avLst/>
              </a:prstGeom>
              <a:solidFill>
                <a:srgbClr val="00B0F0"/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ube 51"/>
              <p:cNvSpPr/>
              <p:nvPr/>
            </p:nvSpPr>
            <p:spPr>
              <a:xfrm>
                <a:off x="3657600" y="4572000"/>
                <a:ext cx="609600" cy="1219200"/>
              </a:xfrm>
              <a:prstGeom prst="cube">
                <a:avLst/>
              </a:prstGeom>
              <a:solidFill>
                <a:srgbClr val="FFC000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Parallelogram 52"/>
              <p:cNvSpPr/>
              <p:nvPr/>
            </p:nvSpPr>
            <p:spPr>
              <a:xfrm>
                <a:off x="4191000" y="4724400"/>
                <a:ext cx="838200" cy="914400"/>
              </a:xfrm>
              <a:prstGeom prst="parallelogram">
                <a:avLst/>
              </a:prstGeom>
              <a:solidFill>
                <a:srgbClr val="00B0F0"/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3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5979629"/>
                </p:ext>
              </p:extLst>
            </p:nvPr>
          </p:nvGraphicFramePr>
          <p:xfrm>
            <a:off x="3768725" y="2360613"/>
            <a:ext cx="5983288" cy="457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Graph" r:id="rId4" imgW="3896280" imgH="2976480" progId="Origin50.Graph">
                    <p:embed/>
                  </p:oleObj>
                </mc:Choice>
                <mc:Fallback>
                  <p:oleObj name="Graph" r:id="rId4" imgW="3896280" imgH="2976480" progId="Origin50.Graph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8725" y="2360613"/>
                          <a:ext cx="5983288" cy="4575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5257800" y="4527284"/>
              <a:ext cx="747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Satellites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39000" y="4451084"/>
              <a:ext cx="61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Aurora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1200" y="5898884"/>
              <a:ext cx="6464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Aircraft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00600" y="5898884"/>
              <a:ext cx="639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Everest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943600" y="4633964"/>
              <a:ext cx="571500" cy="883920"/>
              <a:chOff x="5334000" y="4602480"/>
              <a:chExt cx="571500" cy="883920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5349240" y="4602480"/>
                <a:ext cx="556260" cy="861060"/>
              </a:xfrm>
              <a:custGeom>
                <a:avLst/>
                <a:gdLst>
                  <a:gd name="connsiteX0" fmla="*/ 0 w 556260"/>
                  <a:gd name="connsiteY0" fmla="*/ 861060 h 861060"/>
                  <a:gd name="connsiteX1" fmla="*/ 289560 w 556260"/>
                  <a:gd name="connsiteY1" fmla="*/ 342900 h 861060"/>
                  <a:gd name="connsiteX2" fmla="*/ 556260 w 556260"/>
                  <a:gd name="connsiteY2" fmla="*/ 0 h 86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260" h="861060">
                    <a:moveTo>
                      <a:pt x="0" y="861060"/>
                    </a:moveTo>
                    <a:cubicBezTo>
                      <a:pt x="98425" y="673735"/>
                      <a:pt x="196850" y="486410"/>
                      <a:pt x="289560" y="342900"/>
                    </a:cubicBezTo>
                    <a:cubicBezTo>
                      <a:pt x="382270" y="199390"/>
                      <a:pt x="469265" y="99695"/>
                      <a:pt x="556260" y="0"/>
                    </a:cubicBezTo>
                  </a:path>
                </a:pathLst>
              </a:custGeom>
              <a:ln w="38100">
                <a:gradFill flip="none" rotWithShape="1">
                  <a:gsLst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334000" y="5410200"/>
                <a:ext cx="76200" cy="76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172200" y="4679684"/>
              <a:ext cx="571500" cy="883920"/>
              <a:chOff x="5334000" y="4602480"/>
              <a:chExt cx="571500" cy="883920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5349240" y="4602480"/>
                <a:ext cx="556260" cy="861060"/>
              </a:xfrm>
              <a:custGeom>
                <a:avLst/>
                <a:gdLst>
                  <a:gd name="connsiteX0" fmla="*/ 0 w 556260"/>
                  <a:gd name="connsiteY0" fmla="*/ 861060 h 861060"/>
                  <a:gd name="connsiteX1" fmla="*/ 289560 w 556260"/>
                  <a:gd name="connsiteY1" fmla="*/ 342900 h 861060"/>
                  <a:gd name="connsiteX2" fmla="*/ 556260 w 556260"/>
                  <a:gd name="connsiteY2" fmla="*/ 0 h 86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260" h="861060">
                    <a:moveTo>
                      <a:pt x="0" y="861060"/>
                    </a:moveTo>
                    <a:cubicBezTo>
                      <a:pt x="98425" y="673735"/>
                      <a:pt x="196850" y="486410"/>
                      <a:pt x="289560" y="342900"/>
                    </a:cubicBezTo>
                    <a:cubicBezTo>
                      <a:pt x="382270" y="199390"/>
                      <a:pt x="469265" y="99695"/>
                      <a:pt x="556260" y="0"/>
                    </a:cubicBezTo>
                  </a:path>
                </a:pathLst>
              </a:custGeom>
              <a:ln w="38100">
                <a:gradFill flip="none" rotWithShape="1">
                  <a:gsLst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334000" y="5410200"/>
                <a:ext cx="76200" cy="76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248400" y="5136884"/>
              <a:ext cx="7117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Meteors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Content Placeholder 57"/>
          <p:cNvSpPr>
            <a:spLocks noGrp="1"/>
          </p:cNvSpPr>
          <p:nvPr>
            <p:ph idx="1"/>
          </p:nvPr>
        </p:nvSpPr>
        <p:spPr>
          <a:xfrm>
            <a:off x="427082" y="742165"/>
            <a:ext cx="8229600" cy="1839790"/>
          </a:xfrm>
        </p:spPr>
        <p:txBody>
          <a:bodyPr/>
          <a:lstStyle/>
          <a:p>
            <a:r>
              <a:rPr lang="en-US" sz="2400" dirty="0" smtClean="0"/>
              <a:t>The ionosphere</a:t>
            </a:r>
          </a:p>
          <a:p>
            <a:pPr lvl="1"/>
            <a:r>
              <a:rPr lang="en-US" sz="2000" dirty="0" smtClean="0"/>
              <a:t>Layer of electrons in the upper atmosphere</a:t>
            </a:r>
          </a:p>
          <a:p>
            <a:pPr lvl="1"/>
            <a:r>
              <a:rPr lang="en-US" sz="2000" dirty="0" smtClean="0"/>
              <a:t>Important to Radio communication, GPS/GNSS navigation</a:t>
            </a:r>
          </a:p>
          <a:p>
            <a:r>
              <a:rPr lang="en-US" sz="2400" dirty="0" smtClean="0"/>
              <a:t>The ionosphere is highly variable</a:t>
            </a:r>
          </a:p>
          <a:p>
            <a:pPr lvl="1"/>
            <a:r>
              <a:rPr lang="en-US" sz="2000" dirty="0" smtClean="0"/>
              <a:t>Changes in solar EUV irradiance drives most of this variability</a:t>
            </a:r>
            <a:endParaRPr lang="en-US" sz="2000" dirty="0"/>
          </a:p>
        </p:txBody>
      </p:sp>
      <p:pic>
        <p:nvPicPr>
          <p:cNvPr id="85" name="Picture 84" descr="Solar_EUV_Spectr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75312" y="2787186"/>
            <a:ext cx="4421916" cy="33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1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-198839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Solar Variability in Thermosphere and Satellite Drag</a:t>
            </a:r>
            <a:endParaRPr lang="en-US" altLang="en-US" sz="2800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425190"/>
              </p:ext>
            </p:extLst>
          </p:nvPr>
        </p:nvGraphicFramePr>
        <p:xfrm>
          <a:off x="109118" y="1443686"/>
          <a:ext cx="4877661" cy="378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Graph" r:id="rId3" imgW="3896280" imgH="2981880" progId="Origin50.Graph">
                  <p:embed/>
                </p:oleObj>
              </mc:Choice>
              <mc:Fallback>
                <p:oleObj name="Graph" r:id="rId3" imgW="3896280" imgH="2981880" progId="Origin50.Graph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18" y="1443686"/>
                        <a:ext cx="4877661" cy="378841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358054"/>
              </p:ext>
            </p:extLst>
          </p:nvPr>
        </p:nvGraphicFramePr>
        <p:xfrm>
          <a:off x="4619134" y="3343943"/>
          <a:ext cx="4401531" cy="337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Graph" r:id="rId5" imgW="3891600" imgH="2981880" progId="Origin50.Graph">
                  <p:embed/>
                </p:oleObj>
              </mc:Choice>
              <mc:Fallback>
                <p:oleObj name="Graph" r:id="rId5" imgW="3891600" imgH="2981880" progId="Origin50.Graph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134" y="3343943"/>
                        <a:ext cx="4401531" cy="337265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118" y="773797"/>
            <a:ext cx="4981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Neutral Density at 400 km calculated from 50 years of satellite tracking observations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19120" y="2937784"/>
            <a:ext cx="4001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Sources of variability in satellite drag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09686" y="1489809"/>
            <a:ext cx="2406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Drag is proportional to density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7171" y="3268008"/>
            <a:ext cx="357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Solar EUV irradiance is the dominant driver of satellite drag variability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9/25/2019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GOES 16-17 EUVS PS-PVR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BA6C-08B5-453C-86F7-77F0CCFBFC8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0" y="990600"/>
            <a:ext cx="5638800" cy="6019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History: GOES 13-15 </a:t>
            </a:r>
            <a:r>
              <a:rPr lang="en-US" dirty="0" smtClean="0"/>
              <a:t>EUV </a:t>
            </a:r>
            <a:r>
              <a:rPr lang="en-US" dirty="0" smtClean="0"/>
              <a:t>Bands</a:t>
            </a: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810000" y="990600"/>
            <a:ext cx="5638800" cy="3200400"/>
            <a:chOff x="10800" y="3273"/>
            <a:chExt cx="4227" cy="2836"/>
          </a:xfrm>
          <a:solidFill>
            <a:schemeClr val="tx1"/>
          </a:solidFill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0979" y="3360"/>
              <a:ext cx="3869" cy="25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7" descr="Fig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800" y="3273"/>
              <a:ext cx="4227" cy="2836"/>
            </a:xfrm>
            <a:prstGeom prst="rect">
              <a:avLst/>
            </a:prstGeom>
            <a:grpFill/>
          </p:spPr>
        </p:pic>
      </p:grp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994954"/>
              </p:ext>
            </p:extLst>
          </p:nvPr>
        </p:nvGraphicFramePr>
        <p:xfrm>
          <a:off x="4114800" y="3657600"/>
          <a:ext cx="44958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Graph" r:id="rId4" imgW="3980160" imgH="2031840" progId="Origin50.Graph">
                  <p:embed/>
                </p:oleObj>
              </mc:Choice>
              <mc:Fallback>
                <p:oleObj name="Graph" r:id="rId4" imgW="3980160" imgH="2031840" progId="Origin50.Graph">
                  <p:embed/>
                  <p:pic>
                    <p:nvPicPr>
                      <p:cNvPr id="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495800" cy="3352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5000" y="129540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Design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1148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4120" y="1348934"/>
            <a:ext cx="3697586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Original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EUVS bands were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separated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and covered much of the EUV spectrum.</a:t>
            </a:r>
          </a:p>
          <a:p>
            <a:pPr marL="625475" lvl="2" indent="-168275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This design depended upon stable thin-film metallic filters </a:t>
            </a:r>
            <a:r>
              <a:rPr lang="en-US" sz="2000" dirty="0" smtClean="0"/>
              <a:t>some of which </a:t>
            </a:r>
            <a:r>
              <a:rPr lang="en-US" sz="2000" u="sng" dirty="0" smtClean="0"/>
              <a:t>proved </a:t>
            </a:r>
            <a:r>
              <a:rPr lang="en-US" sz="2000" u="sng" dirty="0" smtClean="0"/>
              <a:t>to be unstable</a:t>
            </a:r>
            <a:r>
              <a:rPr lang="en-US" sz="2000" dirty="0" smtClean="0"/>
              <a:t>.</a:t>
            </a:r>
          </a:p>
          <a:p>
            <a:pPr marL="168275" indent="-168275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Final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design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relied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upon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diffraction grating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angle to extend to longer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wavelengths introducing multiple orders and overlapping bands</a:t>
            </a:r>
            <a:r>
              <a:rPr lang="en-US" sz="2400" dirty="0" smtClean="0"/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9/25/2019</a:t>
            </a:r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0" y="933561"/>
            <a:ext cx="408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Original (planned) GOES NOP EUVS Bands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0805" y="3701534"/>
            <a:ext cx="386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Actual (as built) GOES NOP EUVS Bands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13-15 EUVS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Broad bands vs spectral lines limits the utility of the data</a:t>
            </a:r>
          </a:p>
          <a:p>
            <a:pPr lvl="1"/>
            <a:r>
              <a:rPr lang="en-US" sz="2000" dirty="0" smtClean="0"/>
              <a:t>Only three of the five broad bands provide unique and quantifiable information</a:t>
            </a:r>
          </a:p>
          <a:p>
            <a:pPr lvl="1"/>
            <a:r>
              <a:rPr lang="en-US" sz="2000" dirty="0" smtClean="0"/>
              <a:t>Overlapping optical orders creates too much uncertainty in identifying source of variability.</a:t>
            </a:r>
          </a:p>
          <a:p>
            <a:r>
              <a:rPr lang="en-US" sz="2400" dirty="0" smtClean="0"/>
              <a:t>Heater Noise on some of the channels adds noise to the data (Channels A and B)</a:t>
            </a:r>
          </a:p>
          <a:p>
            <a:r>
              <a:rPr lang="en-US" sz="2400" dirty="0" smtClean="0"/>
              <a:t>Filter degradation adds trends to data (Lyman Alpha)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GOES R Series will observe spectral lines and will track and correct the degradation and temperature dependence.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9/25/2019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61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16 EXIS EUVS </a:t>
            </a:r>
            <a:r>
              <a:rPr lang="en-US" dirty="0" smtClean="0"/>
              <a:t>Measurements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19199"/>
            <a:ext cx="4114800" cy="490822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Primary Measurements Used in Spectral Model:</a:t>
            </a:r>
          </a:p>
          <a:p>
            <a:pPr lvl="1">
              <a:lnSpc>
                <a:spcPct val="90000"/>
              </a:lnSpc>
            </a:pPr>
            <a:r>
              <a:rPr lang="en-US" sz="1800" b="1" dirty="0" err="1" smtClean="0"/>
              <a:t>Chromospheric</a:t>
            </a:r>
            <a:r>
              <a:rPr lang="en-US" sz="1800" b="1" dirty="0" smtClean="0"/>
              <a:t>:</a:t>
            </a:r>
            <a:r>
              <a:rPr lang="en-US" sz="1800" dirty="0" smtClean="0"/>
              <a:t>  </a:t>
            </a:r>
            <a:endParaRPr lang="en-US" sz="1800" dirty="0" smtClean="0"/>
          </a:p>
          <a:p>
            <a:pPr lvl="2">
              <a:lnSpc>
                <a:spcPct val="90000"/>
              </a:lnSpc>
            </a:pPr>
            <a:r>
              <a:rPr lang="en-US" sz="1400" dirty="0" err="1" smtClean="0"/>
              <a:t>MgII</a:t>
            </a:r>
            <a:r>
              <a:rPr lang="en-US" sz="1400" dirty="0" smtClean="0"/>
              <a:t> </a:t>
            </a:r>
            <a:r>
              <a:rPr lang="en-US" sz="1400" dirty="0" smtClean="0"/>
              <a:t>C/W </a:t>
            </a:r>
            <a:r>
              <a:rPr lang="en-US" sz="1400" b="1" dirty="0" smtClean="0">
                <a:solidFill>
                  <a:srgbClr val="3FE76C"/>
                </a:solidFill>
              </a:rPr>
              <a:t>(EUVS-C</a:t>
            </a:r>
            <a:r>
              <a:rPr lang="en-US" sz="1400" b="1" dirty="0" smtClean="0">
                <a:solidFill>
                  <a:srgbClr val="3FE76C"/>
                </a:solidFill>
              </a:rPr>
              <a:t>)</a:t>
            </a:r>
            <a:r>
              <a:rPr lang="en-US" sz="1400" dirty="0"/>
              <a:t> </a:t>
            </a:r>
            <a:endParaRPr lang="en-US" sz="1400" dirty="0" smtClean="0"/>
          </a:p>
          <a:p>
            <a:pPr lvl="2">
              <a:lnSpc>
                <a:spcPct val="90000"/>
              </a:lnSpc>
            </a:pPr>
            <a:r>
              <a:rPr lang="en-US" sz="1400" dirty="0" smtClean="0"/>
              <a:t>CIII </a:t>
            </a:r>
            <a:r>
              <a:rPr lang="en-US" sz="1400" dirty="0"/>
              <a:t>117.5 nm </a:t>
            </a:r>
            <a:r>
              <a:rPr lang="en-US" sz="1400" b="1" dirty="0">
                <a:solidFill>
                  <a:srgbClr val="DCE52D"/>
                </a:solidFill>
              </a:rPr>
              <a:t>(EUVS-B</a:t>
            </a:r>
            <a:r>
              <a:rPr lang="en-US" sz="1400" b="1" dirty="0" smtClean="0">
                <a:solidFill>
                  <a:srgbClr val="DCE52D"/>
                </a:solidFill>
              </a:rPr>
              <a:t>)</a:t>
            </a:r>
            <a:endParaRPr lang="en-US" sz="1400" dirty="0" smtClean="0"/>
          </a:p>
          <a:p>
            <a:pPr lvl="2">
              <a:lnSpc>
                <a:spcPct val="90000"/>
              </a:lnSpc>
            </a:pPr>
            <a:r>
              <a:rPr lang="en-US" sz="1400" dirty="0" smtClean="0"/>
              <a:t>CII </a:t>
            </a:r>
            <a:r>
              <a:rPr lang="en-US" sz="1400" dirty="0"/>
              <a:t>133.5 nm </a:t>
            </a:r>
            <a:r>
              <a:rPr lang="en-US" sz="1400" b="1" dirty="0">
                <a:solidFill>
                  <a:srgbClr val="DCE52D"/>
                </a:solidFill>
              </a:rPr>
              <a:t>(EUVS-B</a:t>
            </a:r>
            <a:r>
              <a:rPr lang="en-US" sz="1400" b="1" dirty="0" smtClean="0">
                <a:solidFill>
                  <a:srgbClr val="DCE52D"/>
                </a:solidFill>
              </a:rPr>
              <a:t>)</a:t>
            </a:r>
            <a:endParaRPr lang="en-US" sz="1400" b="1" dirty="0" smtClean="0">
              <a:solidFill>
                <a:srgbClr val="3FE76C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Transition Region:  </a:t>
            </a:r>
            <a:endParaRPr lang="en-US" sz="1800" b="1" dirty="0" smtClean="0"/>
          </a:p>
          <a:p>
            <a:pPr lvl="2">
              <a:lnSpc>
                <a:spcPct val="90000"/>
              </a:lnSpc>
            </a:pPr>
            <a:r>
              <a:rPr lang="en-US" sz="1400" dirty="0" smtClean="0"/>
              <a:t>Ly-alpha </a:t>
            </a:r>
            <a:r>
              <a:rPr lang="en-US" sz="1400" dirty="0" smtClean="0"/>
              <a:t>121.6 nm </a:t>
            </a:r>
            <a:r>
              <a:rPr lang="en-US" sz="1400" b="1" dirty="0" smtClean="0">
                <a:solidFill>
                  <a:srgbClr val="DCE52D"/>
                </a:solidFill>
              </a:rPr>
              <a:t>(EUVS-B</a:t>
            </a:r>
            <a:r>
              <a:rPr lang="en-US" sz="1400" b="1" dirty="0" smtClean="0">
                <a:solidFill>
                  <a:srgbClr val="DCE52D"/>
                </a:solidFill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sz="1400" dirty="0" err="1" smtClean="0"/>
              <a:t>SiIV</a:t>
            </a:r>
            <a:r>
              <a:rPr lang="en-US" sz="1400" dirty="0" smtClean="0"/>
              <a:t>/OIV </a:t>
            </a:r>
            <a:r>
              <a:rPr lang="en-US" sz="1400" dirty="0"/>
              <a:t>140.5 nm </a:t>
            </a:r>
            <a:r>
              <a:rPr lang="en-US" sz="1400" b="1" dirty="0">
                <a:solidFill>
                  <a:srgbClr val="DCE52D"/>
                </a:solidFill>
              </a:rPr>
              <a:t>(EUVS-B</a:t>
            </a:r>
            <a:r>
              <a:rPr lang="en-US" sz="1400" b="1" dirty="0" smtClean="0">
                <a:solidFill>
                  <a:srgbClr val="DCE52D"/>
                </a:solidFill>
              </a:rPr>
              <a:t>)</a:t>
            </a:r>
            <a:r>
              <a:rPr lang="en-US" sz="1400" dirty="0" smtClean="0"/>
              <a:t>,</a:t>
            </a:r>
          </a:p>
          <a:p>
            <a:pPr lvl="2">
              <a:lnSpc>
                <a:spcPct val="90000"/>
              </a:lnSpc>
            </a:pPr>
            <a:r>
              <a:rPr lang="en-US" sz="1400" dirty="0" err="1" smtClean="0"/>
              <a:t>HeII</a:t>
            </a:r>
            <a:r>
              <a:rPr lang="en-US" sz="1400" dirty="0" smtClean="0"/>
              <a:t> </a:t>
            </a:r>
            <a:r>
              <a:rPr lang="en-US" sz="1400" dirty="0"/>
              <a:t>30.4 nm </a:t>
            </a:r>
            <a:r>
              <a:rPr lang="en-US" sz="1400" b="1" dirty="0">
                <a:solidFill>
                  <a:srgbClr val="F00004"/>
                </a:solidFill>
              </a:rPr>
              <a:t>(EUVS-A)</a:t>
            </a:r>
            <a:endParaRPr lang="en-US" sz="1400" b="1" dirty="0">
              <a:solidFill>
                <a:srgbClr val="DCE52D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400" dirty="0" err="1" smtClean="0"/>
              <a:t>HeII</a:t>
            </a:r>
            <a:r>
              <a:rPr lang="en-US" sz="1400" dirty="0" smtClean="0"/>
              <a:t> </a:t>
            </a:r>
            <a:r>
              <a:rPr lang="en-US" sz="1400" dirty="0"/>
              <a:t>25.6 nm </a:t>
            </a:r>
            <a:r>
              <a:rPr lang="en-US" sz="1400" b="1" dirty="0">
                <a:solidFill>
                  <a:srgbClr val="F00004"/>
                </a:solidFill>
              </a:rPr>
              <a:t>(EUVS-A</a:t>
            </a:r>
            <a:r>
              <a:rPr lang="en-US" sz="1400" b="1" dirty="0" smtClean="0">
                <a:solidFill>
                  <a:srgbClr val="F00004"/>
                </a:solidFill>
              </a:rPr>
              <a:t>)</a:t>
            </a:r>
            <a:endParaRPr lang="en-US" sz="1400" b="1" dirty="0" smtClean="0">
              <a:solidFill>
                <a:srgbClr val="DCE52D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Corona: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lvl="2">
              <a:lnSpc>
                <a:spcPct val="90000"/>
              </a:lnSpc>
            </a:pPr>
            <a:r>
              <a:rPr lang="en-US" sz="1400" dirty="0" err="1" smtClean="0"/>
              <a:t>FeXV</a:t>
            </a:r>
            <a:r>
              <a:rPr lang="en-US" sz="1400" dirty="0" smtClean="0"/>
              <a:t> </a:t>
            </a:r>
            <a:r>
              <a:rPr lang="en-US" sz="1400" dirty="0" smtClean="0"/>
              <a:t>28.4 nm </a:t>
            </a:r>
            <a:r>
              <a:rPr lang="en-US" sz="1400" b="1" dirty="0" smtClean="0">
                <a:solidFill>
                  <a:srgbClr val="F00004"/>
                </a:solidFill>
              </a:rPr>
              <a:t>(EUVS-A)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Hot Coronal: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lvl="2">
              <a:lnSpc>
                <a:spcPct val="90000"/>
              </a:lnSpc>
            </a:pPr>
            <a:r>
              <a:rPr lang="en-US" sz="1400" dirty="0" smtClean="0"/>
              <a:t>0.1-0.8 </a:t>
            </a:r>
            <a:r>
              <a:rPr lang="en-US" sz="1400" dirty="0" smtClean="0"/>
              <a:t>nm </a:t>
            </a:r>
            <a:r>
              <a:rPr lang="en-US" sz="1400" b="1" dirty="0" smtClean="0">
                <a:solidFill>
                  <a:srgbClr val="3366FF"/>
                </a:solidFill>
              </a:rPr>
              <a:t>(XRS</a:t>
            </a:r>
            <a:r>
              <a:rPr lang="en-US" sz="1400" b="1" dirty="0" smtClean="0">
                <a:solidFill>
                  <a:srgbClr val="3366FF"/>
                </a:solidFill>
              </a:rPr>
              <a:t>)</a:t>
            </a:r>
            <a:r>
              <a:rPr lang="en-US" sz="1400" dirty="0"/>
              <a:t> </a:t>
            </a:r>
            <a:endParaRPr lang="en-US" sz="1400" dirty="0" smtClean="0"/>
          </a:p>
          <a:p>
            <a:pPr lvl="2">
              <a:lnSpc>
                <a:spcPct val="90000"/>
              </a:lnSpc>
            </a:pPr>
            <a:r>
              <a:rPr lang="en-US" sz="1400" dirty="0" smtClean="0"/>
              <a:t>0.05-0.4 </a:t>
            </a:r>
            <a:r>
              <a:rPr lang="en-US" sz="1400" dirty="0"/>
              <a:t>nm </a:t>
            </a:r>
            <a:r>
              <a:rPr lang="en-US" sz="1400" b="1" dirty="0">
                <a:solidFill>
                  <a:srgbClr val="0066FF"/>
                </a:solidFill>
              </a:rPr>
              <a:t>(XRS)</a:t>
            </a:r>
          </a:p>
          <a:p>
            <a:pPr lvl="1">
              <a:lnSpc>
                <a:spcPct val="90000"/>
              </a:lnSpc>
            </a:pPr>
            <a:endParaRPr lang="en-US" sz="1600" b="1" dirty="0" smtClean="0">
              <a:solidFill>
                <a:srgbClr val="3366FF"/>
              </a:solidFill>
            </a:endParaRPr>
          </a:p>
        </p:txBody>
      </p:sp>
      <p:pic>
        <p:nvPicPr>
          <p:cNvPr id="37892" name="Picture 3" descr="image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613" y="1219200"/>
            <a:ext cx="5320787" cy="396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9344" y="5215745"/>
            <a:ext cx="1938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LASP (</a:t>
            </a:r>
            <a:r>
              <a:rPr lang="en-US" sz="1600" dirty="0" err="1" smtClean="0"/>
              <a:t>Eparvier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9/25/2019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287"/>
            <a:ext cx="8229600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cs typeface="Arial" charset="0"/>
              </a:rPr>
              <a:t>GOES 13-15 EUV </a:t>
            </a:r>
            <a:r>
              <a:rPr lang="en-US" sz="3200" b="1" dirty="0">
                <a:cs typeface="Arial" charset="0"/>
              </a:rPr>
              <a:t>Irradiance Proxy Model: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154" y="781772"/>
            <a:ext cx="8229600" cy="4525963"/>
          </a:xfrm>
        </p:spPr>
        <p:txBody>
          <a:bodyPr>
            <a:normAutofit/>
          </a:bodyPr>
          <a:lstStyle/>
          <a:p>
            <a:pPr marL="225425" indent="-225425">
              <a:spcBef>
                <a:spcPts val="600"/>
              </a:spcBef>
              <a:defRPr/>
            </a:pPr>
            <a:r>
              <a:rPr lang="en-US" sz="1400" dirty="0" err="1" smtClean="0"/>
              <a:t>Stan_Bands</a:t>
            </a:r>
            <a:r>
              <a:rPr lang="en-US" sz="1400" dirty="0" smtClean="0"/>
              <a:t> = </a:t>
            </a:r>
            <a:r>
              <a:rPr lang="en-US" sz="1400" dirty="0"/>
              <a:t>C</a:t>
            </a:r>
            <a:r>
              <a:rPr lang="en-US" sz="1400" baseline="-25000" dirty="0"/>
              <a:t>0</a:t>
            </a:r>
            <a:r>
              <a:rPr lang="en-US" sz="1400" dirty="0"/>
              <a:t>  + C</a:t>
            </a:r>
            <a:r>
              <a:rPr lang="en-US" sz="1400" baseline="-25000" dirty="0"/>
              <a:t>1</a:t>
            </a:r>
            <a:r>
              <a:rPr lang="en-US" sz="1400" dirty="0"/>
              <a:t>* </a:t>
            </a:r>
            <a:r>
              <a:rPr lang="en-US" sz="1400" dirty="0" err="1"/>
              <a:t>MgII</a:t>
            </a:r>
            <a:r>
              <a:rPr lang="en-US" sz="1400" dirty="0"/>
              <a:t> + C</a:t>
            </a:r>
            <a:r>
              <a:rPr lang="en-US" sz="1400" baseline="-25000" dirty="0"/>
              <a:t>2</a:t>
            </a:r>
            <a:r>
              <a:rPr lang="en-US" sz="1400" dirty="0"/>
              <a:t>*</a:t>
            </a:r>
            <a:r>
              <a:rPr lang="en-US" sz="1400" dirty="0" err="1"/>
              <a:t>MgII_smooth</a:t>
            </a:r>
            <a:r>
              <a:rPr lang="en-US" sz="1400" dirty="0"/>
              <a:t> + C</a:t>
            </a:r>
            <a:r>
              <a:rPr lang="en-US" sz="1400" baseline="-25000" dirty="0"/>
              <a:t>3</a:t>
            </a:r>
            <a:r>
              <a:rPr lang="en-US" sz="1400" dirty="0"/>
              <a:t>*F10.7  + C</a:t>
            </a:r>
            <a:r>
              <a:rPr lang="en-US" sz="1400" baseline="-25000" dirty="0"/>
              <a:t>4</a:t>
            </a:r>
            <a:r>
              <a:rPr lang="en-US" sz="1400" dirty="0"/>
              <a:t>*</a:t>
            </a:r>
            <a:r>
              <a:rPr lang="en-US" sz="1400" dirty="0" err="1"/>
              <a:t>XRS_Short</a:t>
            </a:r>
            <a:r>
              <a:rPr lang="en-US" sz="1400" dirty="0"/>
              <a:t> + C</a:t>
            </a:r>
            <a:r>
              <a:rPr lang="en-US" sz="1400" baseline="-25000" dirty="0"/>
              <a:t>5</a:t>
            </a:r>
            <a:r>
              <a:rPr lang="en-US" sz="1400" dirty="0"/>
              <a:t>*</a:t>
            </a:r>
            <a:r>
              <a:rPr lang="en-US" sz="1400" dirty="0" err="1"/>
              <a:t>XRS_Long</a:t>
            </a:r>
            <a:r>
              <a:rPr lang="en-US" sz="1400" dirty="0"/>
              <a:t>  + C</a:t>
            </a:r>
            <a:r>
              <a:rPr lang="en-US" sz="1400" baseline="-25000" dirty="0"/>
              <a:t>6</a:t>
            </a:r>
            <a:r>
              <a:rPr lang="en-US" sz="1400" dirty="0"/>
              <a:t>*EUVA   + C</a:t>
            </a:r>
            <a:r>
              <a:rPr lang="en-US" sz="1400" baseline="-25000" dirty="0"/>
              <a:t>7</a:t>
            </a:r>
            <a:r>
              <a:rPr lang="en-US" sz="1400" dirty="0"/>
              <a:t>*EUVB + C</a:t>
            </a:r>
            <a:r>
              <a:rPr lang="en-US" sz="1400" baseline="-25000" dirty="0"/>
              <a:t>8</a:t>
            </a:r>
            <a:r>
              <a:rPr lang="en-US" sz="1400" dirty="0"/>
              <a:t>*EUVC + C</a:t>
            </a:r>
            <a:r>
              <a:rPr lang="en-US" sz="1400" baseline="-25000" dirty="0"/>
              <a:t>9</a:t>
            </a:r>
            <a:r>
              <a:rPr lang="en-US" sz="1400" dirty="0"/>
              <a:t>*EUVD   + C</a:t>
            </a:r>
            <a:r>
              <a:rPr lang="en-US" sz="1400" baseline="-25000" dirty="0"/>
              <a:t>10</a:t>
            </a:r>
            <a:r>
              <a:rPr lang="en-US" sz="1400" dirty="0"/>
              <a:t>*EUVE</a:t>
            </a:r>
          </a:p>
          <a:p>
            <a:endParaRPr lang="en-US" sz="1600" dirty="0"/>
          </a:p>
        </p:txBody>
      </p:sp>
      <p:pic>
        <p:nvPicPr>
          <p:cNvPr id="9" name="Picture 8" descr="All_Fit_Proxy_MOdel.jpg"/>
          <p:cNvPicPr>
            <a:picLocks noChangeAspect="1"/>
          </p:cNvPicPr>
          <p:nvPr/>
        </p:nvPicPr>
        <p:blipFill>
          <a:blip r:embed="rId2" cstate="print"/>
          <a:srcRect l="6260" t="8193" b="4752"/>
          <a:stretch>
            <a:fillRect/>
          </a:stretch>
        </p:blipFill>
        <p:spPr>
          <a:xfrm>
            <a:off x="2215269" y="1741143"/>
            <a:ext cx="5033912" cy="2804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1486" y="1288172"/>
            <a:ext cx="654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Creating a proxy model to reproduce daily SDO EVE observations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9/25/2019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GOES 16-17 EUVS PS-PVR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2682" y="4663579"/>
            <a:ext cx="83341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Proxy models have been developed (and sometimes used operationally)  from research satellites that observe solar EUV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Timed SEE, SOHO SEM, SORCE SOLSTICE, SDO EVE, etc…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missions have limitations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Spectral coverage, temporal resolution, lifetimes, </a:t>
            </a:r>
            <a:r>
              <a:rPr lang="en-US" sz="1600" dirty="0" err="1" smtClean="0"/>
              <a:t>etc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GOES EXIS EUVS will provide a comprehensive measure of solar irradiance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501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Presentation2_NoUpdate</Template>
  <TotalTime>40768</TotalTime>
  <Words>1039</Words>
  <Application>Microsoft Office PowerPoint</Application>
  <PresentationFormat>On-screen Show (4:3)</PresentationFormat>
  <Paragraphs>155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Calibri</vt:lpstr>
      <vt:lpstr>Custom Design</vt:lpstr>
      <vt:lpstr>Origin Graph</vt:lpstr>
      <vt:lpstr>Graph</vt:lpstr>
      <vt:lpstr>PowerPoint Presentation</vt:lpstr>
      <vt:lpstr>GOES Solar EUV Sensor (EUVS)</vt:lpstr>
      <vt:lpstr>Ionosphere and Systems</vt:lpstr>
      <vt:lpstr>Solar EUV and the Ionosphere</vt:lpstr>
      <vt:lpstr>Solar Variability in Thermosphere and Satellite Drag</vt:lpstr>
      <vt:lpstr>History: GOES 13-15 EUV Bands</vt:lpstr>
      <vt:lpstr>GOES 13-15 EUVS issues</vt:lpstr>
      <vt:lpstr>GOES 16 EXIS EUVS Measurements</vt:lpstr>
      <vt:lpstr>GOES 13-15 EUV Irradiance Proxy Model: </vt:lpstr>
      <vt:lpstr>Models that Use GOES EUVS data</vt:lpstr>
      <vt:lpstr>Issues and Concerns:  L1B Status and Schedule</vt:lpstr>
      <vt:lpstr>Issues and Concerns:  EUVS Accuracy Requirements Definition</vt:lpstr>
      <vt:lpstr>Questions</vt:lpstr>
    </vt:vector>
  </TitlesOfParts>
  <Company>GOES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PS-PVR Template</dc:title>
  <dc:creator>Fulbright, Jon P. (GSFC-416.0)[COLUMBUS TECHNOLOGIES AND SERVICES INC]</dc:creator>
  <cp:lastModifiedBy>Rodney Viereck</cp:lastModifiedBy>
  <cp:revision>1249</cp:revision>
  <cp:lastPrinted>2018-05-15T16:54:19Z</cp:lastPrinted>
  <dcterms:created xsi:type="dcterms:W3CDTF">2017-01-06T19:04:27Z</dcterms:created>
  <dcterms:modified xsi:type="dcterms:W3CDTF">2019-09-25T14:17:38Z</dcterms:modified>
</cp:coreProperties>
</file>