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0"/>
  </p:notesMasterIdLst>
  <p:sldIdLst>
    <p:sldId id="256" r:id="rId2"/>
    <p:sldId id="450" r:id="rId3"/>
    <p:sldId id="449" r:id="rId4"/>
    <p:sldId id="461" r:id="rId5"/>
    <p:sldId id="457" r:id="rId6"/>
    <p:sldId id="455" r:id="rId7"/>
    <p:sldId id="448" r:id="rId8"/>
    <p:sldId id="460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lbright, Jon P. (GSFC-416.0)[COLUMBUS TECHNOLOGIES AND SERVICES INC]" initials="FJP(TASI" lastIdx="32" clrIdx="0">
    <p:extLst>
      <p:ext uri="{19B8F6BF-5375-455C-9EA6-DF929625EA0E}">
        <p15:presenceInfo xmlns:p15="http://schemas.microsoft.com/office/powerpoint/2012/main" userId="S-1-5-21-330711430-3775241029-4075259233-578260" providerId="AD"/>
      </p:ext>
    </p:extLst>
  </p:cmAuthor>
  <p:cmAuthor id="2" name="Juan Rodriguez" initials="JR" lastIdx="1" clrIdx="1">
    <p:extLst>
      <p:ext uri="{19B8F6BF-5375-455C-9EA6-DF929625EA0E}">
        <p15:presenceInfo xmlns:p15="http://schemas.microsoft.com/office/powerpoint/2012/main" userId="S-1-5-21-2352823706-2924403312-716997183-1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FF"/>
    <a:srgbClr val="99FF33"/>
    <a:srgbClr val="C20EAD"/>
    <a:srgbClr val="D4511C"/>
    <a:srgbClr val="32BEB7"/>
    <a:srgbClr val="034ABD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88655" autoAdjust="0"/>
  </p:normalViewPr>
  <p:slideViewPr>
    <p:cSldViewPr snapToGrid="0" showGuides="1">
      <p:cViewPr>
        <p:scale>
          <a:sx n="150" d="100"/>
          <a:sy n="150" d="100"/>
        </p:scale>
        <p:origin x="1350" y="426"/>
      </p:cViewPr>
      <p:guideLst>
        <p:guide orient="horz" pos="3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r">
              <a:defRPr sz="1200"/>
            </a:lvl1pPr>
          </a:lstStyle>
          <a:p>
            <a:fld id="{FA9EA010-A379-435B-8A27-4342493C9D8B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3" tIns="46656" rIns="93313" bIns="466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5"/>
            <a:ext cx="5618480" cy="3665459"/>
          </a:xfrm>
          <a:prstGeom prst="rect">
            <a:avLst/>
          </a:prstGeom>
        </p:spPr>
        <p:txBody>
          <a:bodyPr vert="horz" lIns="93313" tIns="46656" rIns="93313" bIns="466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1"/>
            <a:ext cx="3043343" cy="467071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r">
              <a:defRPr sz="1200"/>
            </a:lvl1pPr>
          </a:lstStyle>
          <a:p>
            <a:fld id="{07D85A49-F495-4469-B05B-74800E21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3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</a:t>
            </a:r>
            <a:r>
              <a:rPr lang="en-US" baseline="0" dirty="0" smtClean="0"/>
              <a:t> PLT reports from LASP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85A49-F495-4469-B05B-74800E2130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4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9E6-8E3A-4BD1-B695-CC914EAB50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0E245-9D50-4F3E-AC26-7B9CB19F7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65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smtClean="0"/>
              <a:t>2020-08-19</a:t>
            </a:r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40000">
              <a:schemeClr val="bg2"/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-4603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2020-08-19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D60F4D7-1FAC-41F5-8B13-40B192A2953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7" r:id="rId3"/>
    <p:sldLayoutId id="2147483670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229" y="1513188"/>
            <a:ext cx="8196525" cy="4745396"/>
          </a:xfrm>
        </p:spPr>
        <p:txBody>
          <a:bodyPr/>
          <a:lstStyle/>
          <a:p>
            <a:r>
              <a:rPr lang="en-US" sz="2400" dirty="0" smtClean="0">
                <a:solidFill>
                  <a:prstClr val="white"/>
                </a:solidFill>
                <a:cs typeface="+mj-cs"/>
              </a:rPr>
              <a:t>Final Peer </a:t>
            </a:r>
            <a:r>
              <a:rPr lang="en-US" sz="2400" dirty="0">
                <a:solidFill>
                  <a:prstClr val="white"/>
                </a:solidFill>
                <a:cs typeface="+mj-cs"/>
              </a:rPr>
              <a:t>Stakeholder-Product Validation Review (PS-PVR) </a:t>
            </a:r>
            <a:endParaRPr lang="en-US" sz="2400" dirty="0" smtClean="0">
              <a:solidFill>
                <a:prstClr val="white"/>
              </a:solidFill>
              <a:cs typeface="+mj-cs"/>
            </a:endParaRPr>
          </a:p>
          <a:p>
            <a:pPr>
              <a:spcBef>
                <a:spcPts val="0"/>
              </a:spcBef>
            </a:pPr>
            <a:r>
              <a:rPr lang="en-US" dirty="0" smtClean="0"/>
              <a:t>GOES 16-17 EXIS XRS: User Perspective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19 August, </a:t>
            </a:r>
            <a:r>
              <a:rPr lang="en-US" sz="2000" dirty="0" smtClean="0">
                <a:solidFill>
                  <a:srgbClr val="FFFF00"/>
                </a:solidFill>
              </a:rPr>
              <a:t>2020</a:t>
            </a:r>
          </a:p>
          <a:p>
            <a:endParaRPr lang="en-US" sz="1400" dirty="0" smtClean="0"/>
          </a:p>
          <a:p>
            <a:r>
              <a:rPr lang="en-US" sz="2400" dirty="0" smtClean="0">
                <a:solidFill>
                  <a:srgbClr val="FFC000"/>
                </a:solidFill>
              </a:rPr>
              <a:t>Rodney Viereck</a:t>
            </a:r>
            <a:r>
              <a:rPr lang="en-US" sz="2400" baseline="30000" dirty="0" smtClean="0">
                <a:solidFill>
                  <a:srgbClr val="FFC000"/>
                </a:solidFill>
              </a:rPr>
              <a:t>1,2</a:t>
            </a:r>
            <a:endParaRPr lang="en-US" sz="2000" dirty="0" smtClean="0">
              <a:solidFill>
                <a:srgbClr val="FFC000"/>
              </a:solidFill>
            </a:endParaRPr>
          </a:p>
          <a:p>
            <a:r>
              <a:rPr lang="en-US" sz="1800" dirty="0" smtClean="0">
                <a:solidFill>
                  <a:srgbClr val="FFC000"/>
                </a:solidFill>
              </a:rPr>
              <a:t>Vic Pizzo</a:t>
            </a:r>
            <a:r>
              <a:rPr lang="en-US" sz="1800" baseline="30000" dirty="0" smtClean="0">
                <a:solidFill>
                  <a:srgbClr val="FFC000"/>
                </a:solidFill>
              </a:rPr>
              <a:t>1</a:t>
            </a:r>
            <a:endParaRPr lang="en-US" sz="1800" dirty="0" smtClean="0">
              <a:solidFill>
                <a:srgbClr val="FFC000"/>
              </a:solidFill>
            </a:endParaRPr>
          </a:p>
          <a:p>
            <a:r>
              <a:rPr lang="en-US" sz="1400" i="1" dirty="0" smtClean="0">
                <a:solidFill>
                  <a:srgbClr val="FFC000"/>
                </a:solidFill>
              </a:rPr>
              <a:t>NOAA/NWS Space Weather Prediction Center </a:t>
            </a:r>
          </a:p>
          <a:p>
            <a:r>
              <a:rPr lang="en-US" sz="1400" i="1" dirty="0" smtClean="0">
                <a:solidFill>
                  <a:srgbClr val="FFC000"/>
                </a:solidFill>
              </a:rPr>
              <a:t>University of Colorado </a:t>
            </a:r>
            <a:r>
              <a:rPr lang="en-US" sz="1400" i="1" dirty="0" smtClean="0">
                <a:solidFill>
                  <a:srgbClr val="FFC000"/>
                </a:solidFill>
              </a:rPr>
              <a:t>CIRES</a:t>
            </a:r>
          </a:p>
          <a:p>
            <a:endParaRPr lang="en-US" sz="1400" i="1" dirty="0" smtClean="0">
              <a:solidFill>
                <a:srgbClr val="FFC000"/>
              </a:solidFill>
            </a:endParaRPr>
          </a:p>
          <a:p>
            <a:r>
              <a:rPr lang="en-US" sz="1400" dirty="0">
                <a:solidFill>
                  <a:srgbClr val="FFC000"/>
                </a:solidFill>
              </a:rPr>
              <a:t>Note:  Vic </a:t>
            </a:r>
            <a:r>
              <a:rPr lang="en-US" sz="1400" dirty="0" err="1">
                <a:solidFill>
                  <a:srgbClr val="FFC000"/>
                </a:solidFill>
              </a:rPr>
              <a:t>Pizzo</a:t>
            </a:r>
            <a:r>
              <a:rPr lang="en-US" sz="1400" dirty="0">
                <a:solidFill>
                  <a:srgbClr val="FFC000"/>
                </a:solidFill>
              </a:rPr>
              <a:t> will be taking over as the NWS/SWPC POC for GOES </a:t>
            </a:r>
            <a:r>
              <a:rPr lang="en-US" sz="1400" dirty="0" smtClean="0">
                <a:solidFill>
                  <a:srgbClr val="FFC000"/>
                </a:solidFill>
              </a:rPr>
              <a:t>EXIS</a:t>
            </a:r>
            <a:endParaRPr lang="en-US" sz="1400" i="1" dirty="0" smtClean="0">
              <a:solidFill>
                <a:srgbClr val="FFC000"/>
              </a:solidFill>
            </a:endParaRPr>
          </a:p>
          <a:p>
            <a:endParaRPr lang="en-US" sz="1400" i="1" dirty="0">
              <a:solidFill>
                <a:srgbClr val="FFC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800" u="sng" dirty="0" smtClean="0">
                <a:solidFill>
                  <a:schemeClr val="tx1"/>
                </a:solidFill>
              </a:rPr>
              <a:t>Outline: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Data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Applications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Status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Issues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endParaRPr lang="en-US" sz="1400" i="1" dirty="0" smtClean="0">
              <a:solidFill>
                <a:srgbClr val="FFC000"/>
              </a:solidFill>
            </a:endParaRPr>
          </a:p>
          <a:p>
            <a:endParaRPr lang="en-US" sz="1400" i="1" dirty="0" smtClean="0">
              <a:solidFill>
                <a:srgbClr val="FFC000"/>
              </a:solidFill>
            </a:endParaRPr>
          </a:p>
          <a:p>
            <a:endParaRPr lang="en-US" sz="1400" i="1" dirty="0">
              <a:solidFill>
                <a:srgbClr val="FFC000"/>
              </a:solidFill>
            </a:endParaRPr>
          </a:p>
          <a:p>
            <a:endParaRPr lang="en-US" sz="1400" i="1" dirty="0" smtClean="0">
              <a:solidFill>
                <a:srgbClr val="FFC000"/>
              </a:solidFill>
            </a:endParaRPr>
          </a:p>
        </p:txBody>
      </p:sp>
      <p:pic>
        <p:nvPicPr>
          <p:cNvPr id="1030" name="Picture 6" descr="https://www.goes-r.gov/images/goesSeriesLogos/goesSLogos/color/GOES-S_logo_sma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15" y="522045"/>
            <a:ext cx="1649299" cy="105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xislogo_fin_L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262889"/>
            <a:ext cx="1292636" cy="99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goes-r.gov/imagesContent/multimedia/goesSeriesLogos/goesRLogos/color/GOES-R_logo_smal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2" y="65486"/>
            <a:ext cx="1684242" cy="107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6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X-Ray Sensor (XRS)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371" y="882604"/>
            <a:ext cx="8401429" cy="4525962"/>
          </a:xfrm>
        </p:spPr>
        <p:txBody>
          <a:bodyPr/>
          <a:lstStyle/>
          <a:p>
            <a:r>
              <a:rPr lang="en-US" sz="2000" dirty="0" smtClean="0"/>
              <a:t>Monitor the disk-integrated solar flux in two x-ray wavelengths </a:t>
            </a:r>
          </a:p>
          <a:p>
            <a:pPr lvl="1"/>
            <a:r>
              <a:rPr lang="en-US" sz="1400" dirty="0" smtClean="0"/>
              <a:t>XRSA 0.05 nm – 0.4 nm</a:t>
            </a:r>
          </a:p>
          <a:p>
            <a:pPr lvl="1"/>
            <a:r>
              <a:rPr lang="en-US" sz="1400" dirty="0" smtClean="0"/>
              <a:t>XRSB 0.1 nm – 0.8 nm</a:t>
            </a:r>
          </a:p>
          <a:p>
            <a:r>
              <a:rPr lang="en-US" sz="2000" dirty="0" smtClean="0"/>
              <a:t>Define the magnitude of solar x-ray flares</a:t>
            </a:r>
          </a:p>
          <a:p>
            <a:r>
              <a:rPr lang="en-US" sz="2000" dirty="0" smtClean="0"/>
              <a:t>Solar X-Rays:</a:t>
            </a:r>
          </a:p>
          <a:p>
            <a:pPr lvl="1"/>
            <a:r>
              <a:rPr lang="en-US" sz="1600" dirty="0" smtClean="0"/>
              <a:t>Change by several orders of magnitude in just a few minutes</a:t>
            </a:r>
          </a:p>
          <a:p>
            <a:pPr lvl="1"/>
            <a:r>
              <a:rPr lang="en-US" sz="1600" dirty="0" smtClean="0"/>
              <a:t>Are the harbingers of impending space weather storms</a:t>
            </a:r>
          </a:p>
          <a:p>
            <a:pPr lvl="1"/>
            <a:r>
              <a:rPr lang="en-US" sz="1600" dirty="0" smtClean="0"/>
              <a:t>Are absorbed in the lower ionosphere where the flare enhanced ionosphere blocks HF communication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536" y="3690327"/>
            <a:ext cx="3986756" cy="268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90625" y="3690327"/>
            <a:ext cx="1782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Solar X-Ray Spectrum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92" y="3690327"/>
            <a:ext cx="4028208" cy="26854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44628" y="6207976"/>
            <a:ext cx="3870722" cy="161583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bg1"/>
                </a:solidFill>
              </a:rPr>
              <a:t>Day of September 2017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55000" y="4382604"/>
            <a:ext cx="123825" cy="123111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X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64525" y="4856495"/>
            <a:ext cx="123825" cy="123111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M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64525" y="5279581"/>
            <a:ext cx="123825" cy="123111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C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64525" y="5753473"/>
            <a:ext cx="123825" cy="123111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B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7697015" y="5094933"/>
            <a:ext cx="1547770" cy="123111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Flare Classification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8411" y="5725616"/>
            <a:ext cx="746230" cy="180049"/>
          </a:xfrm>
          <a:prstGeom prst="rect">
            <a:avLst/>
          </a:prstGeom>
          <a:solidFill>
            <a:schemeClr val="tx1"/>
          </a:solidFill>
        </p:spPr>
        <p:txBody>
          <a:bodyPr wrap="none" lIns="9144" tIns="9144" rIns="9144" bIns="9144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Daily Eclipses</a:t>
            </a:r>
            <a:endParaRPr lang="en-US" sz="1050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>
            <a:stCxn id="6" idx="3"/>
          </p:cNvCxnSpPr>
          <p:nvPr/>
        </p:nvCxnSpPr>
        <p:spPr>
          <a:xfrm flipV="1">
            <a:off x="6284641" y="5753479"/>
            <a:ext cx="561636" cy="62162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</p:cNvCxnSpPr>
          <p:nvPr/>
        </p:nvCxnSpPr>
        <p:spPr>
          <a:xfrm flipV="1">
            <a:off x="6284641" y="5803029"/>
            <a:ext cx="920530" cy="12612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05635" y="5834130"/>
            <a:ext cx="1255750" cy="83229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64015" y="4292578"/>
            <a:ext cx="715328" cy="180049"/>
          </a:xfrm>
          <a:prstGeom prst="rect">
            <a:avLst/>
          </a:prstGeom>
          <a:solidFill>
            <a:schemeClr val="tx1"/>
          </a:solidFill>
        </p:spPr>
        <p:txBody>
          <a:bodyPr wrap="square" lIns="9144" tIns="9144" rIns="9144" bIns="9144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Solar Flares</a:t>
            </a:r>
            <a:endParaRPr lang="en-US" sz="1050" dirty="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>
            <a:stCxn id="26" idx="3"/>
          </p:cNvCxnSpPr>
          <p:nvPr/>
        </p:nvCxnSpPr>
        <p:spPr>
          <a:xfrm>
            <a:off x="5879343" y="4382603"/>
            <a:ext cx="85041" cy="473446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3"/>
          </p:cNvCxnSpPr>
          <p:nvPr/>
        </p:nvCxnSpPr>
        <p:spPr>
          <a:xfrm>
            <a:off x="5879343" y="4382603"/>
            <a:ext cx="324411" cy="154015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879343" y="4260183"/>
            <a:ext cx="345405" cy="11618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Applications of the XRS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2201"/>
            <a:ext cx="8229600" cy="4525962"/>
          </a:xfrm>
        </p:spPr>
        <p:txBody>
          <a:bodyPr/>
          <a:lstStyle/>
          <a:p>
            <a:r>
              <a:rPr lang="en-US" sz="2000" dirty="0" smtClean="0"/>
              <a:t>First notice of major space weather event</a:t>
            </a:r>
          </a:p>
          <a:p>
            <a:pPr lvl="1"/>
            <a:r>
              <a:rPr lang="en-US" sz="1800" dirty="0" smtClean="0"/>
              <a:t>Most major space weather events start with a large solar flare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Establish first look at the size and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smtClean="0"/>
              <a:t>geo-effectiveness </a:t>
            </a:r>
            <a:r>
              <a:rPr lang="en-US" sz="2000" dirty="0" smtClean="0"/>
              <a:t>of an event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The </a:t>
            </a:r>
            <a:r>
              <a:rPr lang="en-US" sz="1800" dirty="0" smtClean="0"/>
              <a:t>magnitude </a:t>
            </a:r>
            <a:r>
              <a:rPr lang="en-US" sz="1800" dirty="0" smtClean="0"/>
              <a:t>of subsequent major </a:t>
            </a:r>
            <a:endParaRPr lang="en-US" sz="18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</a:t>
            </a:r>
            <a:r>
              <a:rPr lang="en-US" sz="1800" dirty="0" smtClean="0"/>
              <a:t>space </a:t>
            </a:r>
            <a:r>
              <a:rPr lang="en-US" sz="1800" dirty="0" smtClean="0"/>
              <a:t>weather (e.g. solar proton events </a:t>
            </a:r>
            <a:endParaRPr lang="en-US" sz="18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</a:t>
            </a:r>
            <a:r>
              <a:rPr lang="en-US" sz="1800" dirty="0" smtClean="0"/>
              <a:t>and </a:t>
            </a:r>
            <a:r>
              <a:rPr lang="en-US" sz="1800" dirty="0" smtClean="0"/>
              <a:t>geomagnetic storms) correlate with </a:t>
            </a:r>
            <a:endParaRPr lang="en-US" sz="18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</a:t>
            </a:r>
            <a:r>
              <a:rPr lang="en-US" sz="1800" dirty="0" smtClean="0"/>
              <a:t>the size and location </a:t>
            </a:r>
            <a:r>
              <a:rPr lang="en-US" sz="1800" dirty="0" smtClean="0"/>
              <a:t>of the flare.</a:t>
            </a:r>
          </a:p>
          <a:p>
            <a:r>
              <a:rPr lang="en-US" sz="2000" dirty="0" smtClean="0"/>
              <a:t>GOES </a:t>
            </a:r>
            <a:r>
              <a:rPr lang="en-US" sz="2000" dirty="0" smtClean="0"/>
              <a:t>XRS is </a:t>
            </a:r>
            <a:r>
              <a:rPr lang="en-US" sz="2000" dirty="0" smtClean="0"/>
              <a:t>input </a:t>
            </a:r>
            <a:r>
              <a:rPr lang="en-US" sz="2000" dirty="0" smtClean="0"/>
              <a:t>to Space Weather Models</a:t>
            </a:r>
          </a:p>
          <a:p>
            <a:pPr lvl="1"/>
            <a:r>
              <a:rPr lang="en-US" sz="1800" dirty="0" smtClean="0"/>
              <a:t>D-Region Absorption (HF Radio Blackouts)</a:t>
            </a:r>
          </a:p>
          <a:p>
            <a:pPr lvl="1"/>
            <a:r>
              <a:rPr lang="en-US" sz="1800" dirty="0" smtClean="0"/>
              <a:t>Proton Prediction (Radiation Storms</a:t>
            </a:r>
            <a:r>
              <a:rPr lang="en-US" sz="1800" dirty="0" smtClean="0"/>
              <a:t>)</a:t>
            </a:r>
          </a:p>
          <a:p>
            <a:r>
              <a:rPr lang="en-US" sz="2000" dirty="0"/>
              <a:t>The XRS data drive one of the three NOAA Space Weather Scales</a:t>
            </a:r>
          </a:p>
          <a:p>
            <a:pPr lvl="1"/>
            <a:r>
              <a:rPr lang="en-US" sz="1800" u="sng" dirty="0"/>
              <a:t>R-Scale or Radio Blackouts  - driven GOES solar x-rays</a:t>
            </a:r>
          </a:p>
          <a:p>
            <a:pPr lvl="1"/>
            <a:r>
              <a:rPr lang="en-US" sz="1800" dirty="0"/>
              <a:t>S-Scale or Solar Radiation Storm – driven by GOES solar protons</a:t>
            </a:r>
          </a:p>
          <a:p>
            <a:pPr lvl="1"/>
            <a:r>
              <a:rPr lang="en-US" sz="1800" dirty="0"/>
              <a:t>G-Scale or Geomagnetic Storm – </a:t>
            </a:r>
            <a:r>
              <a:rPr lang="en-US" sz="1800" dirty="0" smtClean="0"/>
              <a:t>driven </a:t>
            </a:r>
            <a:r>
              <a:rPr lang="en-US" sz="1800" dirty="0"/>
              <a:t>by USGS ground magnetometers</a:t>
            </a:r>
          </a:p>
          <a:p>
            <a:pPr lvl="1"/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1026" name="Picture 2" descr="NOAA SWPC - D Region Absorption Product. The D-region absorption prediction model is used as a guide to understand the high frequency (HF) radio degradation and communication interruptions that this can caus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975" y="2224295"/>
            <a:ext cx="3248025" cy="181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76950" y="1870763"/>
            <a:ext cx="294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D-Region Absorption Model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29287" y="4039368"/>
            <a:ext cx="332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Shows the location and intensity of radio blackouts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4382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Content Placeholder 2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" y="2436928"/>
            <a:ext cx="4306321" cy="343374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XRS Alert Levels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843" t="12222" r="4143" b="5695"/>
          <a:stretch/>
        </p:blipFill>
        <p:spPr>
          <a:xfrm>
            <a:off x="4600028" y="1111250"/>
            <a:ext cx="4319853" cy="509587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4181475" y="3771900"/>
            <a:ext cx="639464" cy="15073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181475" y="3600451"/>
            <a:ext cx="639464" cy="10763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181475" y="3243263"/>
            <a:ext cx="639464" cy="6429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181475" y="2789238"/>
            <a:ext cx="639464" cy="3286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41390" y="802244"/>
            <a:ext cx="1478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NOAA R-Scale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57175" y="1362075"/>
            <a:ext cx="3517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Alert Levels:  M5, X1, X10, X20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Based on customer impacts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67882" y="2450684"/>
            <a:ext cx="114356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GOES XRS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5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GOES 16-17 XRS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GOES 16 XRS is now the primary XRS sensor for operations</a:t>
            </a:r>
          </a:p>
          <a:p>
            <a:pPr lvl="1"/>
            <a:r>
              <a:rPr lang="en-US" sz="2000" dirty="0" smtClean="0"/>
              <a:t>NASA SDO EVE Sensor is providing secondary XRS-like proxy data</a:t>
            </a:r>
          </a:p>
          <a:p>
            <a:r>
              <a:rPr lang="en-US" sz="2400" dirty="0" smtClean="0"/>
              <a:t>Currently working to bring GOES 17 XRS on line via development data stream before the fall eclipse period. </a:t>
            </a:r>
          </a:p>
          <a:p>
            <a:pPr lvl="1"/>
            <a:r>
              <a:rPr lang="en-US" sz="2000" dirty="0" smtClean="0"/>
              <a:t>GOES 17 should be fully operational in spring of 2021.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27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GOES 16-17 XRS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7670"/>
            <a:ext cx="8229600" cy="5458680"/>
          </a:xfrm>
        </p:spPr>
        <p:txBody>
          <a:bodyPr/>
          <a:lstStyle/>
          <a:p>
            <a:pPr defTabSz="914400" eaLnBrk="0" hangingPunct="0">
              <a:spcBef>
                <a:spcPct val="0"/>
              </a:spcBef>
            </a:pPr>
            <a:r>
              <a:rPr lang="en-US" altLang="en-US" sz="1600" dirty="0" smtClean="0">
                <a:latin typeface="Arial" panose="020B0604020202020204" pitchFamily="34" charset="0"/>
              </a:rPr>
              <a:t>Increased </a:t>
            </a:r>
            <a:r>
              <a:rPr lang="en-US" altLang="en-US" sz="1600" dirty="0">
                <a:latin typeface="Arial" panose="020B0604020202020204" pitchFamily="34" charset="0"/>
              </a:rPr>
              <a:t>data </a:t>
            </a:r>
            <a:r>
              <a:rPr lang="en-US" altLang="en-US" sz="1600" dirty="0" smtClean="0">
                <a:latin typeface="Arial" panose="020B0604020202020204" pitchFamily="34" charset="0"/>
              </a:rPr>
              <a:t>latency 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The high-resolution, 1 second data have </a:t>
            </a:r>
            <a:r>
              <a:rPr lang="en-US" altLang="en-US" sz="1200" dirty="0" smtClean="0">
                <a:latin typeface="Arial" panose="020B0604020202020204" pitchFamily="34" charset="0"/>
              </a:rPr>
              <a:t>latency of more than 30 sec </a:t>
            </a:r>
            <a:r>
              <a:rPr lang="en-US" altLang="en-US" sz="1200" dirty="0" smtClean="0">
                <a:latin typeface="Arial" panose="020B0604020202020204" pitchFamily="34" charset="0"/>
              </a:rPr>
              <a:t>due </a:t>
            </a:r>
            <a:r>
              <a:rPr lang="en-US" altLang="en-US" sz="1200" dirty="0" smtClean="0">
                <a:latin typeface="Arial" panose="020B0604020202020204" pitchFamily="34" charset="0"/>
              </a:rPr>
              <a:t>to data </a:t>
            </a:r>
            <a:r>
              <a:rPr lang="en-US" altLang="en-US" sz="1200" dirty="0" smtClean="0">
                <a:latin typeface="Arial" panose="020B0604020202020204" pitchFamily="34" charset="0"/>
              </a:rPr>
              <a:t>aggregation at the GRB terminal.</a:t>
            </a:r>
            <a:endParaRPr lang="en-US" altLang="en-US" sz="12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Impact:  </a:t>
            </a:r>
            <a:r>
              <a:rPr lang="en-US" altLang="en-US" sz="1200" dirty="0" smtClean="0">
                <a:latin typeface="Arial" panose="020B0604020202020204" pitchFamily="34" charset="0"/>
              </a:rPr>
              <a:t>moderate</a:t>
            </a:r>
            <a:endParaRPr lang="en-US" altLang="en-US" sz="12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endParaRPr lang="en-US" altLang="en-US" sz="1600" dirty="0"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</a:pPr>
            <a:r>
              <a:rPr lang="en-US" altLang="en-US" sz="1600" dirty="0" smtClean="0">
                <a:latin typeface="Arial" panose="020B0604020202020204" pitchFamily="34" charset="0"/>
              </a:rPr>
              <a:t>Electron contamination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The electron contamination is c</a:t>
            </a:r>
            <a:r>
              <a:rPr lang="en-US" altLang="en-US" sz="1200" dirty="0" smtClean="0">
                <a:latin typeface="Arial" panose="020B0604020202020204" pitchFamily="34" charset="0"/>
              </a:rPr>
              <a:t>onsiderable</a:t>
            </a:r>
            <a:r>
              <a:rPr lang="en-US" altLang="en-US" sz="1200" dirty="0" smtClean="0">
                <a:latin typeface="Arial" panose="020B0604020202020204" pitchFamily="34" charset="0"/>
              </a:rPr>
              <a:t> during </a:t>
            </a:r>
          </a:p>
          <a:p>
            <a:pPr marL="457200" lvl="1" indent="0" defTabSz="914400" eaLnBrk="0" hangingPunct="0">
              <a:spcBef>
                <a:spcPct val="0"/>
              </a:spcBef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smtClean="0">
                <a:latin typeface="Arial" panose="020B0604020202020204" pitchFamily="34" charset="0"/>
              </a:rPr>
              <a:t>      </a:t>
            </a:r>
            <a:r>
              <a:rPr lang="en-US" altLang="en-US" sz="1200" dirty="0" smtClean="0">
                <a:latin typeface="Arial" panose="020B0604020202020204" pitchFamily="34" charset="0"/>
              </a:rPr>
              <a:t>periods of high </a:t>
            </a:r>
            <a:r>
              <a:rPr lang="en-US" altLang="en-US" sz="1200" dirty="0" smtClean="0">
                <a:latin typeface="Arial" panose="020B0604020202020204" pitchFamily="34" charset="0"/>
              </a:rPr>
              <a:t>electron flux but </a:t>
            </a:r>
            <a:r>
              <a:rPr lang="en-US" altLang="en-US" sz="1200" dirty="0">
                <a:latin typeface="Arial" panose="020B0604020202020204" pitchFamily="34" charset="0"/>
              </a:rPr>
              <a:t>only affect </a:t>
            </a:r>
            <a:r>
              <a:rPr lang="en-US" altLang="en-US" sz="1200" dirty="0" smtClean="0">
                <a:latin typeface="Arial" panose="020B0604020202020204" pitchFamily="34" charset="0"/>
              </a:rPr>
              <a:t>lower </a:t>
            </a:r>
          </a:p>
          <a:p>
            <a:pPr marL="457200" lvl="1" indent="0" defTabSz="914400" eaLnBrk="0" hangingPunct="0">
              <a:spcBef>
                <a:spcPct val="0"/>
              </a:spcBef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smtClean="0">
                <a:latin typeface="Arial" panose="020B0604020202020204" pitchFamily="34" charset="0"/>
              </a:rPr>
              <a:t>      XRS </a:t>
            </a:r>
            <a:r>
              <a:rPr lang="en-US" altLang="en-US" sz="1200" dirty="0">
                <a:latin typeface="Arial" panose="020B0604020202020204" pitchFamily="34" charset="0"/>
              </a:rPr>
              <a:t>flux </a:t>
            </a:r>
            <a:r>
              <a:rPr lang="en-US" altLang="en-US" sz="1200" dirty="0" smtClean="0">
                <a:latin typeface="Arial" panose="020B0604020202020204" pitchFamily="34" charset="0"/>
              </a:rPr>
              <a:t>values</a:t>
            </a:r>
            <a:r>
              <a:rPr lang="en-US" altLang="en-US" sz="1200" dirty="0" smtClean="0">
                <a:latin typeface="Arial" panose="020B0604020202020204" pitchFamily="34" charset="0"/>
              </a:rPr>
              <a:t>.</a:t>
            </a:r>
            <a:endParaRPr lang="en-US" altLang="en-US" sz="12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Impact: minor </a:t>
            </a:r>
            <a:r>
              <a:rPr lang="en-US" altLang="en-US" sz="1200" dirty="0" smtClean="0">
                <a:latin typeface="Arial" panose="020B0604020202020204" pitchFamily="34" charset="0"/>
              </a:rPr>
              <a:t>if corrected.</a:t>
            </a:r>
          </a:p>
          <a:p>
            <a:pPr marL="457200" lvl="1" indent="0" defTabSz="914400" eaLnBrk="0" hangingPunct="0">
              <a:spcBef>
                <a:spcPct val="0"/>
              </a:spcBef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</a:pPr>
            <a:r>
              <a:rPr lang="en-US" altLang="en-US" sz="1600" dirty="0" smtClean="0">
                <a:latin typeface="Arial" panose="020B0604020202020204" pitchFamily="34" charset="0"/>
              </a:rPr>
              <a:t>Proton contamination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The proton contamination is </a:t>
            </a:r>
            <a:r>
              <a:rPr lang="en-US" altLang="en-US" sz="1200" dirty="0" smtClean="0">
                <a:latin typeface="Arial" panose="020B0604020202020204" pitchFamily="34" charset="0"/>
              </a:rPr>
              <a:t>considerable</a:t>
            </a:r>
            <a:r>
              <a:rPr lang="en-US" altLang="en-US" sz="1200" dirty="0" smtClean="0">
                <a:latin typeface="Arial" panose="020B0604020202020204" pitchFamily="34" charset="0"/>
              </a:rPr>
              <a:t> during </a:t>
            </a:r>
          </a:p>
          <a:p>
            <a:pPr marL="457200" lvl="1" indent="0" defTabSz="914400" eaLnBrk="0" hangingPunct="0">
              <a:spcBef>
                <a:spcPct val="0"/>
              </a:spcBef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smtClean="0">
                <a:latin typeface="Arial" panose="020B0604020202020204" pitchFamily="34" charset="0"/>
              </a:rPr>
              <a:t>      </a:t>
            </a:r>
            <a:r>
              <a:rPr lang="en-US" altLang="en-US" sz="1200" dirty="0" smtClean="0">
                <a:latin typeface="Arial" panose="020B0604020202020204" pitchFamily="34" charset="0"/>
              </a:rPr>
              <a:t>periods of high </a:t>
            </a:r>
            <a:r>
              <a:rPr lang="en-US" altLang="en-US" sz="1200" dirty="0" smtClean="0">
                <a:latin typeface="Arial" panose="020B0604020202020204" pitchFamily="34" charset="0"/>
              </a:rPr>
              <a:t>proton flux which are relatively rare</a:t>
            </a:r>
            <a:r>
              <a:rPr lang="en-US" altLang="en-US" sz="1200" dirty="0" smtClean="0">
                <a:latin typeface="Arial" panose="020B0604020202020204" pitchFamily="34" charset="0"/>
              </a:rPr>
              <a:t>.</a:t>
            </a:r>
            <a:endParaRPr lang="en-US" altLang="en-US" sz="12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Impact: minor </a:t>
            </a:r>
            <a:r>
              <a:rPr lang="en-US" altLang="en-US" sz="1200" dirty="0" smtClean="0">
                <a:latin typeface="Arial" panose="020B0604020202020204" pitchFamily="34" charset="0"/>
              </a:rPr>
              <a:t>if corrected</a:t>
            </a:r>
            <a:endParaRPr lang="en-US" altLang="en-US" sz="12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</a:pPr>
            <a:r>
              <a:rPr lang="en-US" altLang="en-US" sz="1600" dirty="0" smtClean="0">
                <a:latin typeface="Arial" panose="020B0604020202020204" pitchFamily="34" charset="0"/>
              </a:rPr>
              <a:t>Improved </a:t>
            </a:r>
            <a:r>
              <a:rPr lang="en-US" altLang="en-US" sz="1600" dirty="0">
                <a:latin typeface="Arial" panose="020B0604020202020204" pitchFamily="34" charset="0"/>
              </a:rPr>
              <a:t>process to monitor and maintain </a:t>
            </a:r>
            <a:r>
              <a:rPr lang="en-US" altLang="en-US" sz="1600" dirty="0" smtClean="0">
                <a:latin typeface="Arial" panose="020B0604020202020204" pitchFamily="34" charset="0"/>
              </a:rPr>
              <a:t>sensor calibration and performance should result in better data </a:t>
            </a:r>
            <a:r>
              <a:rPr lang="en-US" altLang="en-US" sz="1600" dirty="0" smtClean="0">
                <a:latin typeface="Arial" panose="020B0604020202020204" pitchFamily="34" charset="0"/>
              </a:rPr>
              <a:t>quality however, the added complexity…</a:t>
            </a:r>
            <a:r>
              <a:rPr lang="en-US" altLang="en-US" sz="1600" dirty="0">
                <a:latin typeface="Arial" panose="020B0604020202020204" pitchFamily="34" charset="0"/>
              </a:rPr>
              <a:t>  </a:t>
            </a:r>
            <a:endParaRPr lang="en-US" altLang="en-US" sz="16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…has </a:t>
            </a:r>
            <a:r>
              <a:rPr lang="en-US" altLang="en-US" sz="1200" dirty="0">
                <a:latin typeface="Arial" panose="020B0604020202020204" pitchFamily="34" charset="0"/>
              </a:rPr>
              <a:t>led to </a:t>
            </a:r>
            <a:r>
              <a:rPr lang="en-US" altLang="en-US" sz="1200" dirty="0" smtClean="0">
                <a:latin typeface="Arial" panose="020B0604020202020204" pitchFamily="34" charset="0"/>
              </a:rPr>
              <a:t>delays </a:t>
            </a:r>
            <a:r>
              <a:rPr lang="en-US" altLang="en-US" sz="1200" dirty="0">
                <a:latin typeface="Arial" panose="020B0604020202020204" pitchFamily="34" charset="0"/>
              </a:rPr>
              <a:t>in getting the proper background levels set and the best electron contamination parameters into operations</a:t>
            </a:r>
            <a:r>
              <a:rPr lang="en-US" altLang="en-US" sz="1200" dirty="0" smtClean="0">
                <a:latin typeface="Arial" panose="020B0604020202020204" pitchFamily="34" charset="0"/>
              </a:rPr>
              <a:t>.</a:t>
            </a:r>
          </a:p>
          <a:p>
            <a:pPr lvl="1" defTabSz="914400" eaLnBrk="0" hangingPunct="0">
              <a:spcBef>
                <a:spcPct val="0"/>
              </a:spcBef>
            </a:pPr>
            <a:r>
              <a:rPr lang="en-US" altLang="en-US" sz="1200" dirty="0" smtClean="0">
                <a:latin typeface="Arial" panose="020B0604020202020204" pitchFamily="34" charset="0"/>
              </a:rPr>
              <a:t>…requires </a:t>
            </a:r>
            <a:r>
              <a:rPr lang="en-US" altLang="en-US" sz="1200" dirty="0" smtClean="0">
                <a:latin typeface="Arial" panose="020B0604020202020204" pitchFamily="34" charset="0"/>
              </a:rPr>
              <a:t>long-term commitment for support throughout the mission.</a:t>
            </a:r>
          </a:p>
          <a:p>
            <a:pPr lvl="1" defTabSz="914400" eaLnBrk="0" hangingPunct="0">
              <a:spcBef>
                <a:spcPct val="0"/>
              </a:spcBef>
            </a:pPr>
            <a:endParaRPr lang="en-US" altLang="en-US" sz="12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/>
              <a:t>Excessive time required to prepare the operational data stream.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GOES </a:t>
            </a:r>
            <a:r>
              <a:rPr lang="en-US" sz="1200" dirty="0"/>
              <a:t>16 </a:t>
            </a:r>
            <a:r>
              <a:rPr lang="en-US" sz="1200" dirty="0" smtClean="0"/>
              <a:t>L2 </a:t>
            </a:r>
            <a:r>
              <a:rPr lang="en-US" sz="1200" dirty="0"/>
              <a:t>data was not </a:t>
            </a:r>
            <a:r>
              <a:rPr lang="en-US" sz="1200" dirty="0" smtClean="0"/>
              <a:t>operational </a:t>
            </a:r>
            <a:r>
              <a:rPr lang="en-US" sz="1200" dirty="0"/>
              <a:t>until </a:t>
            </a:r>
            <a:r>
              <a:rPr lang="en-US" sz="1200" dirty="0" smtClean="0"/>
              <a:t>late 2019</a:t>
            </a: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Currently waiting on NWS to implement GOES 17</a:t>
            </a:r>
            <a:endParaRPr lang="en-US" sz="1200" dirty="0"/>
          </a:p>
          <a:p>
            <a:pPr defTabSz="914400" eaLnBrk="0" hangingPunct="0">
              <a:spcBef>
                <a:spcPct val="0"/>
              </a:spcBef>
            </a:pPr>
            <a:endParaRPr lang="en-US" altLang="en-US" sz="1600" dirty="0" smtClean="0">
              <a:latin typeface="Arial" panose="020B0604020202020204" pitchFamily="34" charset="0"/>
            </a:endParaRPr>
          </a:p>
          <a:p>
            <a:pPr lvl="1" defTabSz="914400" eaLnBrk="0" hangingPunct="0">
              <a:spcBef>
                <a:spcPct val="0"/>
              </a:spcBef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1698454"/>
            <a:ext cx="3551115" cy="22938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25831" y="1436844"/>
            <a:ext cx="253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Electron Correction During Minor Flare</a:t>
            </a:r>
            <a:endParaRPr lang="en-US" sz="11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68681" y="3245600"/>
            <a:ext cx="29129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Note that electron contamination only impacts the lowest values 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4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2"/>
            <a:ext cx="8229600" cy="1143001"/>
          </a:xfrm>
        </p:spPr>
        <p:txBody>
          <a:bodyPr/>
          <a:lstStyle/>
          <a:p>
            <a:r>
              <a:rPr lang="en-US" sz="3200" dirty="0" smtClean="0"/>
              <a:t>Delays in getting GOES 17 </a:t>
            </a:r>
            <a:r>
              <a:rPr lang="en-US" sz="3200" dirty="0" smtClean="0"/>
              <a:t>XRS </a:t>
            </a:r>
            <a:r>
              <a:rPr lang="en-US" sz="3200" dirty="0" smtClean="0"/>
              <a:t>data on line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915" y="1346881"/>
            <a:ext cx="8229600" cy="4525962"/>
          </a:xfrm>
        </p:spPr>
        <p:txBody>
          <a:bodyPr/>
          <a:lstStyle/>
          <a:p>
            <a:r>
              <a:rPr lang="en-US" sz="2000" dirty="0" smtClean="0"/>
              <a:t>GOES 17 L2 data were available for review in Late 2019</a:t>
            </a:r>
          </a:p>
          <a:p>
            <a:pPr lvl="1"/>
            <a:r>
              <a:rPr lang="en-US" sz="1600" dirty="0" smtClean="0"/>
              <a:t>SWPC </a:t>
            </a:r>
            <a:r>
              <a:rPr lang="en-US" sz="1600" dirty="0"/>
              <a:t>performed and completed a full </a:t>
            </a:r>
            <a:r>
              <a:rPr lang="en-US" sz="1600" dirty="0" smtClean="0"/>
              <a:t>validation </a:t>
            </a:r>
            <a:r>
              <a:rPr lang="en-US" sz="1600" dirty="0"/>
              <a:t>of the GOES-17 data in January 2020.  </a:t>
            </a:r>
            <a:endParaRPr lang="en-US" sz="1600" dirty="0" smtClean="0"/>
          </a:p>
          <a:p>
            <a:r>
              <a:rPr lang="en-US" sz="2000" dirty="0" smtClean="0"/>
              <a:t>Contracting </a:t>
            </a:r>
            <a:r>
              <a:rPr lang="en-US" sz="2000" dirty="0"/>
              <a:t>issues within the NWS Office of Observations, along with </a:t>
            </a:r>
            <a:r>
              <a:rPr lang="en-US" sz="2000" dirty="0" smtClean="0"/>
              <a:t>extensive delays </a:t>
            </a:r>
            <a:r>
              <a:rPr lang="en-US" sz="2000" dirty="0"/>
              <a:t>in the </a:t>
            </a:r>
            <a:r>
              <a:rPr lang="en-US" sz="2000" dirty="0" smtClean="0"/>
              <a:t>Integrated Dissemination Program (IDP) implementation schedule have delayed the availability of the </a:t>
            </a:r>
            <a:r>
              <a:rPr lang="en-US" sz="2000" dirty="0" err="1" smtClean="0"/>
              <a:t>realtime</a:t>
            </a:r>
            <a:r>
              <a:rPr lang="en-US" sz="2000" dirty="0" smtClean="0"/>
              <a:t> data stream.</a:t>
            </a:r>
          </a:p>
          <a:p>
            <a:pPr lvl="1"/>
            <a:r>
              <a:rPr lang="en-US" sz="1800" dirty="0" smtClean="0"/>
              <a:t>SWPC </a:t>
            </a:r>
            <a:r>
              <a:rPr lang="en-US" sz="1800" dirty="0"/>
              <a:t>will not have GOES-17 data operationally available to it until Spring 2021.  </a:t>
            </a:r>
            <a:endParaRPr lang="en-US" sz="1800" dirty="0" smtClean="0"/>
          </a:p>
          <a:p>
            <a:r>
              <a:rPr lang="en-US" sz="2000" dirty="0" smtClean="0"/>
              <a:t>SWPC is working </a:t>
            </a:r>
            <a:r>
              <a:rPr lang="en-US" sz="2000" dirty="0"/>
              <a:t>with the NWS Office of Observations to get a </a:t>
            </a:r>
            <a:r>
              <a:rPr lang="en-US" sz="2000" dirty="0" smtClean="0"/>
              <a:t>GOES -17 development data feed.</a:t>
            </a:r>
          </a:p>
          <a:p>
            <a:pPr lvl="1"/>
            <a:r>
              <a:rPr lang="en-US" sz="1600" dirty="0" smtClean="0"/>
              <a:t>To support operations </a:t>
            </a:r>
            <a:r>
              <a:rPr lang="en-US" sz="1600" dirty="0"/>
              <a:t>during the fall eclipse season </a:t>
            </a:r>
            <a:endParaRPr lang="en-US" sz="1600" dirty="0" smtClean="0"/>
          </a:p>
          <a:p>
            <a:pPr lvl="1"/>
            <a:r>
              <a:rPr lang="en-US" sz="1600" dirty="0" smtClean="0"/>
              <a:t>To provide redundancy if there </a:t>
            </a:r>
            <a:r>
              <a:rPr lang="en-US" sz="1600" dirty="0"/>
              <a:t>is an outage of GOES-16 </a:t>
            </a:r>
            <a:r>
              <a:rPr lang="en-US" sz="1600" dirty="0" smtClean="0"/>
              <a:t>data feed and products.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09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GOES 16 and 17 XRS data meet the requirements for space weather operations.</a:t>
            </a:r>
          </a:p>
          <a:p>
            <a:r>
              <a:rPr lang="en-US" sz="2400" dirty="0" smtClean="0"/>
              <a:t>GOES </a:t>
            </a:r>
            <a:r>
              <a:rPr lang="en-US" sz="2400" dirty="0" smtClean="0"/>
              <a:t>16 XRS is the primary (and only) XRS in operations</a:t>
            </a:r>
          </a:p>
          <a:p>
            <a:r>
              <a:rPr lang="en-US" sz="2400" dirty="0" smtClean="0"/>
              <a:t>GOES 17 XRS data may become available on a development stream before the upcoming eclipse period (early September)</a:t>
            </a:r>
          </a:p>
          <a:p>
            <a:r>
              <a:rPr lang="en-US" sz="2400" dirty="0" smtClean="0"/>
              <a:t>GOES 17 XRS will become operational in the spring of 2021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2020-08-19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GOES  16-17 XRS Final PS-PVR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0304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Presentation2_NoUpdate</Template>
  <TotalTime>46127</TotalTime>
  <Words>626</Words>
  <Application>Microsoft Office PowerPoint</Application>
  <PresentationFormat>On-screen Show (4:3)</PresentationFormat>
  <Paragraphs>126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MS PGothic</vt:lpstr>
      <vt:lpstr>Arial</vt:lpstr>
      <vt:lpstr>Calibri</vt:lpstr>
      <vt:lpstr>Custom Design</vt:lpstr>
      <vt:lpstr>PowerPoint Presentation</vt:lpstr>
      <vt:lpstr>Solar X-Ray Sensor (XRS)</vt:lpstr>
      <vt:lpstr>Primary Applications of the XRS</vt:lpstr>
      <vt:lpstr>XRS Alert Levels</vt:lpstr>
      <vt:lpstr>GOES 16-17 XRS Status</vt:lpstr>
      <vt:lpstr>GOES 16-17 XRS Issues</vt:lpstr>
      <vt:lpstr>Delays in getting GOES 17 XRS data on line</vt:lpstr>
      <vt:lpstr>Summary</vt:lpstr>
    </vt:vector>
  </TitlesOfParts>
  <Company>GOES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Beta PS-PVR Template</dc:title>
  <dc:creator>Fulbright, Jon P. (GSFC-416.0)[COLUMBUS TECHNOLOGIES AND SERVICES INC]</dc:creator>
  <cp:lastModifiedBy>rviereck88@gmail.com</cp:lastModifiedBy>
  <cp:revision>1295</cp:revision>
  <cp:lastPrinted>2018-05-15T16:54:19Z</cp:lastPrinted>
  <dcterms:created xsi:type="dcterms:W3CDTF">2017-01-06T19:04:27Z</dcterms:created>
  <dcterms:modified xsi:type="dcterms:W3CDTF">2020-08-19T12:36:59Z</dcterms:modified>
</cp:coreProperties>
</file>