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3" r:id="rId2"/>
  </p:sldMasterIdLst>
  <p:notesMasterIdLst>
    <p:notesMasterId r:id="rId70"/>
  </p:notesMasterIdLst>
  <p:handoutMasterIdLst>
    <p:handoutMasterId r:id="rId71"/>
  </p:handoutMasterIdLst>
  <p:sldIdLst>
    <p:sldId id="562" r:id="rId3"/>
    <p:sldId id="272" r:id="rId4"/>
    <p:sldId id="607" r:id="rId5"/>
    <p:sldId id="563" r:id="rId6"/>
    <p:sldId id="275" r:id="rId7"/>
    <p:sldId id="319" r:id="rId8"/>
    <p:sldId id="470" r:id="rId9"/>
    <p:sldId id="609" r:id="rId10"/>
    <p:sldId id="571" r:id="rId11"/>
    <p:sldId id="608" r:id="rId12"/>
    <p:sldId id="483" r:id="rId13"/>
    <p:sldId id="491" r:id="rId14"/>
    <p:sldId id="648" r:id="rId15"/>
    <p:sldId id="649" r:id="rId16"/>
    <p:sldId id="650" r:id="rId17"/>
    <p:sldId id="654" r:id="rId18"/>
    <p:sldId id="655" r:id="rId19"/>
    <p:sldId id="526" r:id="rId20"/>
    <p:sldId id="610" r:id="rId21"/>
    <p:sldId id="413" r:id="rId22"/>
    <p:sldId id="350" r:id="rId23"/>
    <p:sldId id="410" r:id="rId24"/>
    <p:sldId id="587" r:id="rId25"/>
    <p:sldId id="626" r:id="rId26"/>
    <p:sldId id="632" r:id="rId27"/>
    <p:sldId id="627" r:id="rId28"/>
    <p:sldId id="628" r:id="rId29"/>
    <p:sldId id="636" r:id="rId30"/>
    <p:sldId id="363" r:id="rId31"/>
    <p:sldId id="658" r:id="rId32"/>
    <p:sldId id="364" r:id="rId33"/>
    <p:sldId id="355" r:id="rId34"/>
    <p:sldId id="629" r:id="rId35"/>
    <p:sldId id="643" r:id="rId36"/>
    <p:sldId id="257" r:id="rId37"/>
    <p:sldId id="635" r:id="rId38"/>
    <p:sldId id="634" r:id="rId39"/>
    <p:sldId id="637" r:id="rId40"/>
    <p:sldId id="651" r:id="rId41"/>
    <p:sldId id="652" r:id="rId42"/>
    <p:sldId id="656" r:id="rId43"/>
    <p:sldId id="630" r:id="rId44"/>
    <p:sldId id="631" r:id="rId45"/>
    <p:sldId id="653" r:id="rId46"/>
    <p:sldId id="531" r:id="rId47"/>
    <p:sldId id="642" r:id="rId48"/>
    <p:sldId id="647" r:id="rId49"/>
    <p:sldId id="640" r:id="rId50"/>
    <p:sldId id="639" r:id="rId51"/>
    <p:sldId id="657" r:id="rId52"/>
    <p:sldId id="638" r:id="rId53"/>
    <p:sldId id="605" r:id="rId54"/>
    <p:sldId id="592" r:id="rId55"/>
    <p:sldId id="618" r:id="rId56"/>
    <p:sldId id="620" r:id="rId57"/>
    <p:sldId id="619" r:id="rId58"/>
    <p:sldId id="621" r:id="rId59"/>
    <p:sldId id="416" r:id="rId60"/>
    <p:sldId id="623" r:id="rId61"/>
    <p:sldId id="622" r:id="rId62"/>
    <p:sldId id="614" r:id="rId63"/>
    <p:sldId id="624" r:id="rId64"/>
    <p:sldId id="615" r:id="rId65"/>
    <p:sldId id="613" r:id="rId66"/>
    <p:sldId id="579" r:id="rId67"/>
    <p:sldId id="308" r:id="rId68"/>
    <p:sldId id="617" r:id="rId6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bright, Jon P. (GSFC-416.0)[COLUMBUS TECHNOLOGIES AND SERVICES INC]" initials="FJP(TASI" lastIdx="32" clrIdx="0"/>
  <p:cmAuthor id="2" name="Juan Rodriguez" initials="J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D7"/>
    <a:srgbClr val="F7F7F7"/>
    <a:srgbClr val="FFE532"/>
    <a:srgbClr val="FFEE3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2" autoAdjust="0"/>
    <p:restoredTop sz="87595" autoAdjust="0"/>
  </p:normalViewPr>
  <p:slideViewPr>
    <p:cSldViewPr snapToGrid="0" showGuides="1">
      <p:cViewPr varScale="1">
        <p:scale>
          <a:sx n="99" d="100"/>
          <a:sy n="99" d="100"/>
        </p:scale>
        <p:origin x="688" y="184"/>
      </p:cViewPr>
      <p:guideLst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3750-7B0C-9944-BDA4-3D432B4DC138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1F64F-E0B9-FD4F-ABE1-F44FD03C5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EA010-A379-435B-8A27-4342493C9D8B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85A49-F495-4469-B05B-74800E21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1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4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8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5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87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31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6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26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56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1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15118-0B22-6241-A0A7-66AFA1E60826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27013"/>
            <a:ext cx="1588" cy="1587"/>
          </a:xfrm>
          <a:solidFill>
            <a:srgbClr val="FFFFFF"/>
          </a:solidFill>
          <a:ln/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73101" y="3237314"/>
            <a:ext cx="7806267" cy="3045619"/>
          </a:xfrm>
          <a:ln/>
        </p:spPr>
        <p:txBody>
          <a:bodyPr wrap="none" lIns="86493" tIns="43247" rIns="86493" bIns="43247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102352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size:  6,725,357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7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size:  6,725,357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6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size:  6,725,357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0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size:  6,725,357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74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size:  6,725,357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17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4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02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90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119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1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30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6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05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32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350,137,101 matches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678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1,058,113,632 matches (GLM-16) and 867,589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8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5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32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28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198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738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82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9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67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 133,055,347 matches (GLM-16) and 223,578 matches (ISS-LIS)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35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746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2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02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3C173-D336-4429-BE64-F6CFCEA9010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837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604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709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3C173-D336-4429-BE64-F6CFCEA9010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541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244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83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13556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0753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20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56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7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9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0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C24C1C-7D93-4B53-9CF2-9F718B4D4792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EF4D-4D24-4A44-B7E1-52CFE9D53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6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B7AC07-572E-40DA-95E9-96CDC64DA6FA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9D45F-F8E9-4EB7-B65F-34D3C7AA9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0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304283-0EAC-4540-AF22-EF03F2A29812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731C-1067-4255-8095-205C67807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90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F0DD73-E86F-4F93-8A16-EB2B813DFAC0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1580-94D6-4343-B3C4-B2F95ABA6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04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564350" y="288575"/>
            <a:ext cx="5961300" cy="8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68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E4AD11-7ADA-4C05-A76F-A31323EFCE04}" type="datetime1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F5ADA1-0336-4614-A932-71D5CC17D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7582AF-D23F-4629-87A8-4BE406BB42BA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9E6-8E3A-4BD1-B695-CC914EAB5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2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1357AB-AA68-441F-A967-C1A715515460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ADB79-25D6-47C0-AB51-22A13A0BB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050087-84FF-43DF-A078-677D81F65ED3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52BE0-4CA4-4BD3-BC9F-B41F86E8D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9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30F9AD-B0CA-47A0-A405-A9EABD5BF0AA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0E245-9D50-4F3E-AC26-7B9CB19F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5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8285B6-38C8-47B6-9578-1ED8F3AB61E3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7F4D-DC75-4D77-ADAD-FA980D9EE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1ABC1B-9735-489E-830F-DF59D656C449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175D-0E56-4116-B7A7-F37D38CF2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3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710303-F197-41E0-BA9C-30E6F2FDDE01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078A-E944-47F9-B7BA-CEAF4D470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4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Mandt_SOO-DOH_AL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54713" y="1808163"/>
            <a:ext cx="4598987" cy="14843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0">
                <a:solidFill>
                  <a:srgbClr val="0496D7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200" dirty="0"/>
              <a:t>The GOES-R </a:t>
            </a:r>
            <a:br>
              <a:rPr lang="en-US" sz="3200" dirty="0"/>
            </a:br>
            <a:r>
              <a:rPr lang="en-US" sz="3200" dirty="0"/>
              <a:t>Series: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69000" y="2652713"/>
            <a:ext cx="2698750" cy="1030287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  <a:latin typeface="Myriad Pro" charset="0"/>
              </a:rPr>
              <a:t>The Nation’s Next Generation Geostationary Weather Satellites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913438" y="5119688"/>
            <a:ext cx="4022725" cy="1497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496D7"/>
                </a:solidFill>
                <a:latin typeface="Myriad Pro"/>
                <a:cs typeface="Myriad Pro"/>
              </a:rPr>
              <a:t>Greg </a:t>
            </a:r>
            <a:r>
              <a:rPr lang="en-US" dirty="0" err="1">
                <a:solidFill>
                  <a:srgbClr val="0496D7"/>
                </a:solidFill>
                <a:latin typeface="Myriad Pro"/>
                <a:cs typeface="Myriad Pro"/>
              </a:rPr>
              <a:t>Mandt</a:t>
            </a:r>
            <a:br>
              <a:rPr lang="en-US" dirty="0">
                <a:solidFill>
                  <a:srgbClr val="0496D7"/>
                </a:solidFill>
                <a:latin typeface="Myriad Pro"/>
                <a:cs typeface="Myriad Pro"/>
              </a:rPr>
            </a:br>
            <a:r>
              <a:rPr lang="en-US" sz="1200" dirty="0">
                <a:latin typeface="Myriad Pro"/>
                <a:cs typeface="Myriad Pro"/>
              </a:rPr>
              <a:t>GOES-R System Program Director</a:t>
            </a:r>
          </a:p>
          <a:p>
            <a:pPr fontAlgn="auto">
              <a:spcAft>
                <a:spcPts val="0"/>
              </a:spcAft>
              <a:defRPr/>
            </a:pPr>
            <a:endParaRPr lang="en-US" sz="1400" dirty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400" dirty="0">
                <a:latin typeface="Myriad Pro"/>
                <a:cs typeface="Myriad Pro"/>
              </a:rPr>
              <a:t>SOO-DOH National Meeting</a:t>
            </a:r>
            <a:br>
              <a:rPr lang="en-US" sz="1400" dirty="0">
                <a:latin typeface="Myriad Pro"/>
                <a:cs typeface="Myriad Pro"/>
              </a:rPr>
            </a:br>
            <a:r>
              <a:rPr lang="en-US" sz="1400" dirty="0">
                <a:latin typeface="Myriad Pro"/>
                <a:cs typeface="Myriad Pro"/>
              </a:rPr>
              <a:t>September 14, 2015</a:t>
            </a:r>
          </a:p>
          <a:p>
            <a:pPr fontAlgn="auto">
              <a:spcAft>
                <a:spcPts val="0"/>
              </a:spcAft>
              <a:defRPr/>
            </a:pPr>
            <a:endParaRPr lang="en-US" sz="16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7394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B8DA43-325E-453D-8C81-A7D6CB17BD75}" type="datetime1">
              <a:rPr lang="en-US" altLang="en-US" smtClean="0"/>
              <a:t>2/22/21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These GOES-16 data are preliminary, non-operational data and are undergoing testing. Users bear all responsibility for inspecting the data prior to use and for the manner in which the data are utilized.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60F4D7-1FAC-41F5-8B13-40B192A29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36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tif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tiff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523" y="2154916"/>
            <a:ext cx="8201826" cy="1470025"/>
          </a:xfrm>
        </p:spPr>
        <p:txBody>
          <a:bodyPr/>
          <a:lstStyle/>
          <a:p>
            <a:r>
              <a:rPr lang="en-US" sz="3200" dirty="0"/>
              <a:t>GOES-17 Geostationary Lightning Mapper (GLM)</a:t>
            </a:r>
            <a:br>
              <a:rPr lang="en-US" dirty="0"/>
            </a:br>
            <a:r>
              <a:rPr lang="en-US" sz="3200" dirty="0"/>
              <a:t>Full PS-PVR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551" y="3429000"/>
            <a:ext cx="8048897" cy="17526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February 24, 2021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rgbClr val="FFFF00"/>
                </a:solidFill>
              </a:rPr>
              <a:t>William Koshak</a:t>
            </a:r>
            <a:r>
              <a:rPr lang="en-US" sz="1800" baseline="30000" dirty="0">
                <a:solidFill>
                  <a:srgbClr val="FFFF00"/>
                </a:solidFill>
              </a:rPr>
              <a:t>1</a:t>
            </a:r>
            <a:r>
              <a:rPr lang="en-US" sz="1800" dirty="0">
                <a:solidFill>
                  <a:srgbClr val="FFFF00"/>
                </a:solidFill>
              </a:rPr>
              <a:t>, Pete Armstrong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,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Doug Mach</a:t>
            </a:r>
            <a:r>
              <a:rPr lang="en-US" sz="1800" baseline="30000" dirty="0">
                <a:solidFill>
                  <a:srgbClr val="FFFF00"/>
                </a:solidFill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, Monte Bateman</a:t>
            </a:r>
            <a:r>
              <a:rPr lang="en-US" sz="1800" baseline="30000" dirty="0">
                <a:solidFill>
                  <a:srgbClr val="FFFF00"/>
                </a:solidFill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, Dennis Buechler</a:t>
            </a:r>
            <a:r>
              <a:rPr lang="en-US" sz="1800" baseline="30000" dirty="0">
                <a:solidFill>
                  <a:srgbClr val="FFFF00"/>
                </a:solidFill>
              </a:rPr>
              <a:t>4</a:t>
            </a:r>
            <a:r>
              <a:rPr lang="en-US" sz="1800" dirty="0">
                <a:solidFill>
                  <a:srgbClr val="FFFF00"/>
                </a:solidFill>
              </a:rPr>
              <a:t>, Katrina Virts</a:t>
            </a:r>
            <a:r>
              <a:rPr lang="en-US" sz="1800" baseline="30000" dirty="0">
                <a:solidFill>
                  <a:srgbClr val="FFFF00"/>
                </a:solidFill>
              </a:rPr>
              <a:t>4</a:t>
            </a:r>
          </a:p>
          <a:p>
            <a:r>
              <a:rPr lang="en-US" sz="1800" dirty="0">
                <a:solidFill>
                  <a:srgbClr val="FFFF00"/>
                </a:solidFill>
              </a:rPr>
              <a:t>Scott Rudlosky</a:t>
            </a:r>
            <a:r>
              <a:rPr lang="en-US" sz="1800" baseline="30000" dirty="0">
                <a:solidFill>
                  <a:srgbClr val="FFFF00"/>
                </a:solidFill>
              </a:rPr>
              <a:t>5</a:t>
            </a:r>
            <a:r>
              <a:rPr lang="en-US" sz="1800" dirty="0">
                <a:solidFill>
                  <a:srgbClr val="FFFF00"/>
                </a:solidFill>
              </a:rPr>
              <a:t>, Steve Goodman</a:t>
            </a:r>
            <a:r>
              <a:rPr lang="en-US" sz="1800" baseline="30000" dirty="0">
                <a:solidFill>
                  <a:srgbClr val="FFFF00"/>
                </a:solidFill>
              </a:rPr>
              <a:t>6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rgbClr val="FFFF00"/>
                </a:solidFill>
              </a:rPr>
              <a:t>(with important inputs from many additional Cal/Val Team Members, &amp; NASA Flight) </a:t>
            </a:r>
          </a:p>
          <a:p>
            <a:r>
              <a:rPr lang="en-US" sz="1800" baseline="30000" dirty="0">
                <a:solidFill>
                  <a:srgbClr val="FFFF00"/>
                </a:solidFill>
              </a:rPr>
              <a:t>1</a:t>
            </a:r>
            <a:r>
              <a:rPr lang="en-US" sz="1800" dirty="0">
                <a:solidFill>
                  <a:srgbClr val="FFFF00"/>
                </a:solidFill>
              </a:rPr>
              <a:t>NASA/MSFC, </a:t>
            </a:r>
            <a:r>
              <a:rPr lang="en-US" sz="1800" baseline="30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MIT-LL, </a:t>
            </a:r>
            <a:r>
              <a:rPr lang="en-US" sz="1800" baseline="30000" dirty="0">
                <a:solidFill>
                  <a:srgbClr val="FFFF00"/>
                </a:solidFill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USRA, </a:t>
            </a:r>
            <a:r>
              <a:rPr lang="en-US" sz="1800" baseline="30000" dirty="0">
                <a:solidFill>
                  <a:srgbClr val="FFFF00"/>
                </a:solidFill>
              </a:rPr>
              <a:t>4</a:t>
            </a:r>
            <a:r>
              <a:rPr lang="en-US" sz="1800" dirty="0">
                <a:solidFill>
                  <a:srgbClr val="FFFF00"/>
                </a:solidFill>
              </a:rPr>
              <a:t>UAH, </a:t>
            </a:r>
            <a:r>
              <a:rPr lang="en-US" sz="1800" baseline="30000" dirty="0">
                <a:solidFill>
                  <a:srgbClr val="FFFF00"/>
                </a:solidFill>
              </a:rPr>
              <a:t>5</a:t>
            </a:r>
            <a:r>
              <a:rPr lang="en-US" sz="1800" dirty="0">
                <a:solidFill>
                  <a:srgbClr val="FFFF00"/>
                </a:solidFill>
              </a:rPr>
              <a:t>NOAA/NESDIS/STAR, </a:t>
            </a:r>
            <a:r>
              <a:rPr lang="en-US" sz="1800" baseline="30000" dirty="0">
                <a:solidFill>
                  <a:srgbClr val="FFFF00"/>
                </a:solidFill>
              </a:rPr>
              <a:t>6</a:t>
            </a:r>
            <a:r>
              <a:rPr lang="en-US" sz="1800" dirty="0">
                <a:solidFill>
                  <a:srgbClr val="FFFF00"/>
                </a:solidFill>
              </a:rPr>
              <a:t>TGA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GOES-R Calibration Working Group</a:t>
            </a:r>
          </a:p>
          <a:p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49E6-8E3A-4BD1-B695-CC914EAB501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15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Performance Summary</a:t>
            </a:r>
          </a:p>
          <a:p>
            <a:pPr marL="0" indent="0">
              <a:buNone/>
            </a:pPr>
            <a:r>
              <a:rPr lang="en-US" dirty="0"/>
              <a:t>PLPT Details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96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861281"/>
              </p:ext>
            </p:extLst>
          </p:nvPr>
        </p:nvGraphicFramePr>
        <p:xfrm>
          <a:off x="169331" y="1275672"/>
          <a:ext cx="8805335" cy="491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6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1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5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58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Performance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Baseline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(Model)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Performance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Result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VaLiD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INR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Mach SIT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1259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Production Mapping Accuracy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5km (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= |𝛍|+3𝜎 &lt; 140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rad)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108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3.5km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sz="1100" b="1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rad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Range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(0-41900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evts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/s,   0-8170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grps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/s,   0-600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flsh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/s)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100Kevts/s (600flsh/s)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tx1"/>
                          </a:solidFill>
                        </a:rPr>
                        <a:t>no cases where *LCFA unable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 to handle raw or filtered data rates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Accuracy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70% total flash detection efficiency (DE)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73%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Measurement Precision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5% (flash FAR) 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[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also MRD 639 which states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same 5% value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Flight reporting FAR ~ 1.1%,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38% (2s)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10% (1200 s)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5%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(inferred from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CONUS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obs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&amp; simulations)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2112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Time Tag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GOES-R system shall time tag product observations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7997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6286548"/>
            <a:ext cx="77818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*LCFA = Lightning Cluster Filter Algorithm.                           </a:t>
            </a:r>
          </a:p>
          <a:p>
            <a:endParaRPr lang="en-US" sz="1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41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sz="3200" dirty="0"/>
              <a:t>LCFA for GLM-16</a:t>
            </a:r>
            <a:br>
              <a:rPr lang="en-US" sz="3200" dirty="0"/>
            </a:br>
            <a:r>
              <a:rPr lang="en-US" sz="3200" dirty="0"/>
              <a:t> handles above max Rate Spec</a:t>
            </a:r>
            <a:br>
              <a:rPr lang="en-US" sz="3200" dirty="0"/>
            </a:br>
            <a:r>
              <a:rPr lang="en-US" sz="1600" dirty="0">
                <a:solidFill>
                  <a:srgbClr val="FFFF00"/>
                </a:solidFill>
              </a:rPr>
              <a:t>(when rate gets too high [∼51kevts/s, ∼14kgrps/s, ∼1.6kflsh/s] LCFA crashes)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" y="1463041"/>
            <a:ext cx="8620627" cy="4180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77047" y="2004286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7831402" y="2491812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>
            <a:off x="7844550" y="3705511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>
            <a:off x="7846859" y="4980100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14629" y="4427202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0547" y="3357248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9504" y="6510898"/>
            <a:ext cx="8238141" cy="365125"/>
          </a:xfrm>
        </p:spPr>
        <p:txBody>
          <a:bodyPr/>
          <a:lstStyle/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Analysis from Mach Specialized Impromptu Tool (SIT)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94568-9A73-0A4C-9599-54D324672D08}"/>
              </a:ext>
            </a:extLst>
          </p:cNvPr>
          <p:cNvSpPr txBox="1"/>
          <p:nvPr/>
        </p:nvSpPr>
        <p:spPr>
          <a:xfrm>
            <a:off x="242250" y="5915565"/>
            <a:ext cx="825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Note: GLM-17 uses the same system and algorithm to process lightning data as GLM-16. There is no reason GLM-17 should not</a:t>
            </a:r>
          </a:p>
          <a:p>
            <a:r>
              <a:rPr lang="en-US" sz="1200" dirty="0">
                <a:solidFill>
                  <a:srgbClr val="FFFF00"/>
                </a:solidFill>
              </a:rPr>
              <a:t>be able to process the same amount of data. No cases were found where the algorithm crashed in the latest GLM-17 files.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7330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GLM-17 Blooming/Glint Filter </a:t>
            </a:r>
            <a:br>
              <a:rPr lang="en-US" sz="3200" dirty="0"/>
            </a:br>
            <a:r>
              <a:rPr lang="en-US" sz="3200" dirty="0"/>
              <a:t>Substantially Reduces FAR 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445C3-9B32-42E8-8C4F-CF1C9883E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632" y="1904935"/>
            <a:ext cx="3902368" cy="374647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Example: February 25-27, 2020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Black data</a:t>
            </a:r>
            <a:r>
              <a:rPr lang="en-US" dirty="0">
                <a:solidFill>
                  <a:srgbClr val="FFFF00"/>
                </a:solidFill>
              </a:rPr>
              <a:t>: Very high event rates due to glint (overall high rates) and blooming (peaks around 12Z each day)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Yellow data</a:t>
            </a:r>
            <a:r>
              <a:rPr lang="en-US" dirty="0">
                <a:solidFill>
                  <a:srgbClr val="FFFF00"/>
                </a:solidFill>
              </a:rPr>
              <a:t>: Glint/Blooming data reduced 2-3 orders of magnitude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      (y-axis log scale)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 Blooming/Glint filter is significantly reducing the Blooming/Glint contributions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to the FAR</a:t>
            </a:r>
          </a:p>
          <a:p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9421" y="6342172"/>
            <a:ext cx="4358425" cy="365125"/>
          </a:xfrm>
        </p:spPr>
        <p:txBody>
          <a:bodyPr/>
          <a:lstStyle/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Analysis from Mach Specialized Impromptu Tool (SIT)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9" name="Content Placeholder 18" descr="Chart, histogram&#10;&#10;Description automatically generated">
            <a:extLst>
              <a:ext uri="{FF2B5EF4-FFF2-40B4-BE49-F238E27FC236}">
                <a16:creationId xmlns:a16="http://schemas.microsoft.com/office/drawing/2014/main" id="{091BBF48-B2DD-425E-86D3-EF9F8AE5C7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" y="1853418"/>
            <a:ext cx="5026641" cy="3746475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751E75-0827-FC43-8DC2-D2AB05F271C0}"/>
              </a:ext>
            </a:extLst>
          </p:cNvPr>
          <p:cNvCxnSpPr>
            <a:cxnSpLocks/>
          </p:cNvCxnSpPr>
          <p:nvPr/>
        </p:nvCxnSpPr>
        <p:spPr>
          <a:xfrm>
            <a:off x="244254" y="2581019"/>
            <a:ext cx="490678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5F2C137-7285-C24E-8408-7A5ED1CF3E3A}"/>
              </a:ext>
            </a:extLst>
          </p:cNvPr>
          <p:cNvSpPr/>
          <p:nvPr/>
        </p:nvSpPr>
        <p:spPr>
          <a:xfrm>
            <a:off x="457200" y="1996244"/>
            <a:ext cx="23581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100kevts/sec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894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524"/>
            <a:ext cx="8229600" cy="1143001"/>
          </a:xfrm>
        </p:spPr>
        <p:txBody>
          <a:bodyPr/>
          <a:lstStyle/>
          <a:p>
            <a:r>
              <a:rPr lang="en-US" sz="3200" dirty="0"/>
              <a:t>GLM-17 LCFA Peak Rate Spec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892614-B95F-45B1-B270-9C5C837DD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6127" y="1617895"/>
            <a:ext cx="2837873" cy="4750698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>
                <a:solidFill>
                  <a:srgbClr val="FFFF00"/>
                </a:solidFill>
              </a:rPr>
              <a:t>Algorithm did not crash when raw rates exceeded 100 </a:t>
            </a:r>
            <a:r>
              <a:rPr lang="en-US" sz="4300" dirty="0" err="1">
                <a:solidFill>
                  <a:srgbClr val="FFFF00"/>
                </a:solidFill>
              </a:rPr>
              <a:t>kevents</a:t>
            </a:r>
            <a:r>
              <a:rPr lang="en-US" sz="4300" dirty="0">
                <a:solidFill>
                  <a:srgbClr val="FFFF00"/>
                </a:solidFill>
              </a:rPr>
              <a:t>/sec)</a:t>
            </a:r>
          </a:p>
          <a:p>
            <a:endParaRPr lang="en-US" sz="4300" dirty="0">
              <a:solidFill>
                <a:srgbClr val="FFFF00"/>
              </a:solidFill>
            </a:endParaRPr>
          </a:p>
          <a:p>
            <a:r>
              <a:rPr lang="en-US" sz="4300" dirty="0">
                <a:solidFill>
                  <a:srgbClr val="FFFF00"/>
                </a:solidFill>
              </a:rPr>
              <a:t>Note that despite the high data rate, the LCFA continued to process the filtered events into groups and flashes</a:t>
            </a:r>
          </a:p>
          <a:p>
            <a:endParaRPr lang="en-US" sz="4300" dirty="0">
              <a:solidFill>
                <a:srgbClr val="FFFF00"/>
              </a:solidFill>
            </a:endParaRPr>
          </a:p>
          <a:p>
            <a:r>
              <a:rPr lang="en-US" sz="4300" dirty="0">
                <a:solidFill>
                  <a:srgbClr val="FFFF00"/>
                </a:solidFill>
              </a:rPr>
              <a:t>GLM-17 uses the same system and algorithm to process lightning data as GLM-16</a:t>
            </a:r>
          </a:p>
          <a:p>
            <a:pPr lvl="1"/>
            <a:endParaRPr lang="en-US" sz="4300" dirty="0">
              <a:solidFill>
                <a:srgbClr val="FFFF00"/>
              </a:solidFill>
            </a:endParaRPr>
          </a:p>
          <a:p>
            <a:pPr lvl="1"/>
            <a:r>
              <a:rPr lang="en-US" sz="4300" dirty="0">
                <a:solidFill>
                  <a:srgbClr val="FFFF00"/>
                </a:solidFill>
              </a:rPr>
              <a:t>There is no reason GLM-17 should not be able to process the same amount of data</a:t>
            </a:r>
          </a:p>
          <a:p>
            <a:pPr lvl="1"/>
            <a:endParaRPr lang="en-US" sz="4300" dirty="0">
              <a:solidFill>
                <a:srgbClr val="FFFF00"/>
              </a:solidFill>
            </a:endParaRPr>
          </a:p>
          <a:p>
            <a:pPr lvl="1"/>
            <a:r>
              <a:rPr lang="en-US" sz="4300" dirty="0">
                <a:solidFill>
                  <a:srgbClr val="FFFF00"/>
                </a:solidFill>
              </a:rPr>
              <a:t>No cases were found where the algorithm crashed in the latest GLM-17 files</a:t>
            </a:r>
          </a:p>
          <a:p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562600" cy="365125"/>
          </a:xfrm>
        </p:spPr>
        <p:txBody>
          <a:bodyPr/>
          <a:lstStyle/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Analysis from Mach Specialized Impromptu Tool (SIT)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19" name="Content Placeholder 18" descr="Timeline&#10;&#10;Description automatically generated">
            <a:extLst>
              <a:ext uri="{FF2B5EF4-FFF2-40B4-BE49-F238E27FC236}">
                <a16:creationId xmlns:a16="http://schemas.microsoft.com/office/drawing/2014/main" id="{B24FA1AF-8A12-4385-8B2F-9E3729CFD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7" y="1617895"/>
            <a:ext cx="5866782" cy="4332143"/>
          </a:xfrm>
        </p:spPr>
      </p:pic>
    </p:spTree>
    <p:extLst>
      <p:ext uri="{BB962C8B-B14F-4D97-AF65-F5344CB8AC3E}">
        <p14:creationId xmlns:p14="http://schemas.microsoft.com/office/powerpoint/2010/main" val="376008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sz="3200" dirty="0"/>
              <a:t>Max Rates Low due to </a:t>
            </a:r>
            <a:br>
              <a:rPr lang="en-US" sz="3200" dirty="0"/>
            </a:br>
            <a:r>
              <a:rPr lang="en-US" sz="3200" dirty="0"/>
              <a:t>Benefit of Blooming/Glint Filter  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8116195" y="2214817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7933944" y="2663996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>
            <a:off x="7929587" y="4026894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>
            <a:off x="7890395" y="5433329"/>
            <a:ext cx="296482" cy="123177"/>
          </a:xfrm>
          <a:prstGeom prst="curved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51606" y="5006693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16195" y="3636543"/>
            <a:ext cx="5706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LCFA 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9504" y="6356350"/>
            <a:ext cx="8238141" cy="365125"/>
          </a:xfrm>
        </p:spPr>
        <p:txBody>
          <a:bodyPr/>
          <a:lstStyle/>
          <a:p>
            <a:pPr algn="l">
              <a:defRPr/>
            </a:pPr>
            <a:r>
              <a:rPr lang="en-US" sz="1400" b="1" dirty="0">
                <a:solidFill>
                  <a:srgbClr val="FFFF00"/>
                </a:solidFill>
              </a:rPr>
              <a:t>Analysis from Mach Specialized Impromptu Tool (SIT)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EF906-A36F-AB4B-94A7-B5AC47C41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2244"/>
            <a:ext cx="8100225" cy="455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3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sz="3200" dirty="0"/>
              <a:t>Flash DE 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16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</p:nvPr>
        </p:nvGraphicFramePr>
        <p:xfrm>
          <a:off x="1651000" y="1347152"/>
          <a:ext cx="5841999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7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6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24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Period (2020)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DE (day)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DE 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0" dirty="0">
                          <a:effectLst/>
                          <a:latin typeface="Liberation Sans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effectLst/>
                          <a:latin typeface="Liberation Sans"/>
                        </a:rPr>
                        <a:t>0.</a:t>
                      </a:r>
                      <a:r>
                        <a:rPr lang="en-US" sz="1400" b="0" dirty="0">
                          <a:effectLst/>
                          <a:latin typeface="Liberation Sans"/>
                        </a:rPr>
                        <a:t>61</a:t>
                      </a:r>
                      <a:endParaRPr lang="uk-UA" sz="1400" b="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0" dirty="0">
                          <a:effectLst/>
                          <a:latin typeface="Liberation Sans"/>
                        </a:rPr>
                        <a:t>0.60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0" dirty="0">
                          <a:effectLst/>
                          <a:latin typeface="Liberation Sans"/>
                        </a:rPr>
                        <a:t>0.69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effectLst/>
                          <a:latin typeface="Liberation Sans"/>
                        </a:rPr>
                        <a:t>0.</a:t>
                      </a:r>
                      <a:r>
                        <a:rPr lang="en-US" sz="1400" b="0" dirty="0">
                          <a:effectLst/>
                          <a:latin typeface="Liberation Sans"/>
                        </a:rPr>
                        <a:t>66</a:t>
                      </a:r>
                      <a:endParaRPr lang="uk-UA" sz="1400" b="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dirty="0">
                          <a:effectLst/>
                          <a:latin typeface="Liberation Sans"/>
                        </a:rPr>
                        <a:t>0.</a:t>
                      </a:r>
                      <a:r>
                        <a:rPr lang="en-US" sz="1400" b="0" dirty="0">
                          <a:effectLst/>
                          <a:latin typeface="Liberation Sans"/>
                        </a:rPr>
                        <a:t>60</a:t>
                      </a:r>
                      <a:endParaRPr lang="uk-UA" sz="1400" b="0" dirty="0">
                        <a:effectLst/>
                        <a:latin typeface="Liberation San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0.70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0.74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598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0.79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34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solidFill>
                            <a:srgbClr val="00B050"/>
                          </a:solidFill>
                          <a:effectLst/>
                          <a:latin typeface="Liberation Sans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17104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040465" y="814131"/>
            <a:ext cx="506306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(GLM-17 vs Combined Ground Networks; 2 sec window;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VaLiD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tool)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102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17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161081"/>
              </p:ext>
            </p:extLst>
          </p:nvPr>
        </p:nvGraphicFramePr>
        <p:xfrm>
          <a:off x="169332" y="1181099"/>
          <a:ext cx="8805336" cy="521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7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Period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(2020)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2 sec window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1200 sec window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78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FAR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FAR 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(day)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FAR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FAR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FAR (day)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Flash FAR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(night)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effectLst/>
                          <a:latin typeface="Liberation Sans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effectLst/>
                          <a:latin typeface="Liberation Sans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="0" dirty="0">
                          <a:effectLst/>
                          <a:latin typeface="Liberation Sans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993630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  <a:latin typeface="Liberation Sans"/>
                        </a:rPr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0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9738"/>
                  </a:ext>
                </a:extLst>
              </a:tr>
              <a:tr h="335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solidFill>
                            <a:srgbClr val="7030A0"/>
                          </a:solidFill>
                          <a:effectLst/>
                          <a:latin typeface="Liberation Sans"/>
                        </a:rPr>
                        <a:t>0.38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solidFill>
                            <a:srgbClr val="7030A0"/>
                          </a:solidFill>
                          <a:effectLst/>
                          <a:latin typeface="Liberation Sans"/>
                        </a:rPr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>
                          <a:effectLst/>
                          <a:latin typeface="Liberation Sans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02297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0FFC325-E17F-B24B-8A4A-3DC0DFB8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sz="3200" dirty="0"/>
              <a:t>Flash FAR Performance Summary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9C56F-1F89-214A-BDD0-49F62CD99F59}"/>
              </a:ext>
            </a:extLst>
          </p:cNvPr>
          <p:cNvSpPr/>
          <p:nvPr/>
        </p:nvSpPr>
        <p:spPr>
          <a:xfrm>
            <a:off x="1536700" y="814131"/>
            <a:ext cx="621029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(GLM-17 vs Combined Ground Networks; 2 sec &amp; 1200 sec windows;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VaLiD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tool)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D5EF9F-B21D-2941-AAF3-76FC2A329650}"/>
              </a:ext>
            </a:extLst>
          </p:cNvPr>
          <p:cNvSpPr/>
          <p:nvPr/>
        </p:nvSpPr>
        <p:spPr>
          <a:xfrm>
            <a:off x="55033" y="6508709"/>
            <a:ext cx="863176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Poor Ref Network DE over ocean unfairly amplifies GLM FAR;  note how FAR decreases when time window increases. </a:t>
            </a:r>
          </a:p>
        </p:txBody>
      </p:sp>
    </p:spTree>
    <p:extLst>
      <p:ext uri="{BB962C8B-B14F-4D97-AF65-F5344CB8AC3E}">
        <p14:creationId xmlns:p14="http://schemas.microsoft.com/office/powerpoint/2010/main" val="28866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1540933" y="927517"/>
            <a:ext cx="612140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(Additional Details </a:t>
            </a:r>
            <a:r>
              <a:rPr lang="en-US" sz="1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Group Location and Group  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Accuracy </a:t>
            </a:r>
            <a:r>
              <a:rPr lang="en-US" sz="1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LATA tool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8C17493-3717-EB44-BC8D-D1E7371ADB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396419"/>
              </p:ext>
            </p:extLst>
          </p:nvPr>
        </p:nvGraphicFramePr>
        <p:xfrm>
          <a:off x="1854925" y="1393780"/>
          <a:ext cx="5434150" cy="5162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42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Period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 Location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Accuracy (km)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Peak Timing Accuracy (</a:t>
                      </a:r>
                      <a:r>
                        <a:rPr lang="en-US" sz="1400" b="0" baseline="0" dirty="0" err="1">
                          <a:solidFill>
                            <a:schemeClr val="bg1"/>
                          </a:solidFill>
                        </a:rPr>
                        <a:t>ms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Feb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Mar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Apr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May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Jun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Jul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Aug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Sep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Oct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-0.8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Nov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4.5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-1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Dec 2020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4.5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-1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393523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Jan 2021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-1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</a:rPr>
                        <a:t>ms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3567"/>
                  </a:ext>
                </a:extLst>
              </a:tr>
              <a:tr h="48442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Feb 2020-Jan 2021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3.5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-0.8 </a:t>
                      </a:r>
                      <a:r>
                        <a:rPr lang="en-US" sz="1400" b="1" dirty="0" err="1">
                          <a:solidFill>
                            <a:srgbClr val="00B050"/>
                          </a:solidFill>
                        </a:rPr>
                        <a:t>ms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5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91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PLPT Details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9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Details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6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241" y="42828"/>
            <a:ext cx="6185759" cy="1143001"/>
          </a:xfrm>
        </p:spPr>
        <p:txBody>
          <a:bodyPr/>
          <a:lstStyle/>
          <a:p>
            <a:r>
              <a:rPr lang="en-US" sz="3200" b="1" dirty="0"/>
              <a:t>Defining Analysis Periods </a:t>
            </a:r>
            <a:br>
              <a:rPr lang="en-US" sz="3200" b="1" dirty="0"/>
            </a:br>
            <a:r>
              <a:rPr lang="en-US" sz="3200" b="1" dirty="0"/>
              <a:t>for Full Validation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273884" y="1997839"/>
            <a:ext cx="88701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3D7"/>
                </a:solidFill>
              </a:rPr>
              <a:t>20 Dec 2018  GLM-17 PS-PVR PROVISIONAL</a:t>
            </a:r>
          </a:p>
          <a:p>
            <a:r>
              <a:rPr lang="en-US" dirty="0">
                <a:solidFill>
                  <a:schemeClr val="bg1"/>
                </a:solidFill>
              </a:rPr>
              <a:t>27 Feb 2019 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Lev Thresh, Data Burst</a:t>
            </a:r>
          </a:p>
          <a:p>
            <a:r>
              <a:rPr lang="en-US" dirty="0">
                <a:solidFill>
                  <a:schemeClr val="bg1"/>
                </a:solidFill>
              </a:rPr>
              <a:t>30 Apr 2019  CDRL79 Rev D LUT</a:t>
            </a:r>
          </a:p>
          <a:p>
            <a:r>
              <a:rPr lang="en-US" dirty="0">
                <a:solidFill>
                  <a:schemeClr val="bg1"/>
                </a:solidFill>
              </a:rPr>
              <a:t>25 July 2019  Blooming Filter  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01 Aug 2019  START TIME FOR SEASONAL ANALYSES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02 Oct 2019  </a:t>
            </a:r>
            <a:r>
              <a:rPr lang="en-US" dirty="0" err="1">
                <a:solidFill>
                  <a:schemeClr val="bg1"/>
                </a:solidFill>
              </a:rPr>
              <a:t>Scale_factor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Add_offset</a:t>
            </a:r>
            <a:r>
              <a:rPr lang="en-US" dirty="0">
                <a:solidFill>
                  <a:schemeClr val="bg1"/>
                </a:solidFill>
              </a:rPr>
              <a:t> fix for flash optical energy amplitude</a:t>
            </a:r>
          </a:p>
          <a:p>
            <a:r>
              <a:rPr lang="en-US" dirty="0">
                <a:solidFill>
                  <a:schemeClr val="bg1"/>
                </a:solidFill>
              </a:rPr>
              <a:t>27 Oct 2020  Various fixes (event longitude fix, single group filter, time error in metadata).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01 Nov 2020 START TIME FOR OPTIMAL ANALYSES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08 FEB 2021  END TIME (PS-PVR slide prep begins)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b="1" dirty="0">
                <a:solidFill>
                  <a:srgbClr val="FFC3D7"/>
                </a:solidFill>
              </a:rPr>
              <a:t>24 Feb 2021  GLM-17 PS-PVR FULL</a:t>
            </a:r>
          </a:p>
          <a:p>
            <a:r>
              <a:rPr lang="en-US" b="1" dirty="0">
                <a:solidFill>
                  <a:srgbClr val="FFFF00"/>
                </a:solidFill>
                <a:latin typeface="Helvetica" charset="0"/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66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Post-Launch Product Tests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098" y="5892581"/>
            <a:ext cx="824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Full test plans and procedures are given in the GLM Readiness, Implementation, and Management Plan (RIMP v2.0; 416-R-RIMP-0313)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58056" y="2383543"/>
            <a:ext cx="11440548" cy="70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97485"/>
              </p:ext>
            </p:extLst>
          </p:nvPr>
        </p:nvGraphicFramePr>
        <p:xfrm>
          <a:off x="213404" y="1536897"/>
          <a:ext cx="8678047" cy="3882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2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Test ID</a:t>
                      </a:r>
                      <a:endParaRPr lang="en-US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Abbreviated Test Titles for GLM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PLPT-GLM-001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Validate DE/FAR &amp; Location/Time using med/long-range networks (e.g., NLDN, EN, GLD360)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PLPT-GLM-002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Validate DE/FAR &amp; Location/Time using short-range networks (e.g., LMAs)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5465903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PLPT-GLM-003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Storm DE and Storm FAR using very long range systems (</a:t>
                      </a:r>
                      <a:r>
                        <a:rPr lang="en-US" sz="1400" dirty="0">
                          <a:effectLst/>
                        </a:rPr>
                        <a:t>WWLLN, NEXRAD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PLPT-GLM-004   N/A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Validate DE/FAR using very short-range optical systems (FEGS)</a:t>
                      </a:r>
                      <a:endParaRPr lang="en-US" sz="16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PLPT-GLM-005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DE/FAR &amp; Location/Time using orbit-based optical systems (e.g., ISS/LIS)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PLPT-GLM-006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DE/FAR using ground-based E-field networks (e.g. HAMMA, LIP)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PLPT-GLM-009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L1b-L2 Cluster/Filter by comparing w/Spec (i.e. Mach) code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PLPT-GLM-010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L0-L1b Filter Algorithms by comparing w/Spec (i.e. Mach) code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PLPT-GLM-011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GLM INR w/comparisons to well-located ground points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PLPT-GLM-012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GLM BG DCC radiances with trending &amp; comparisons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551425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PLPT-GLM-013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Validate GLM Flash Energies with trending &amp; comparisons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584669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34004" y="262084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0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435" y="-37398"/>
            <a:ext cx="519031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lnSpc>
                <a:spcPts val="4363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x-none" b="1" dirty="0"/>
              <a:t>Primary PLPT Tools</a:t>
            </a:r>
            <a:endParaRPr lang="en-GB" altLang="x-none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30882"/>
              </p:ext>
            </p:extLst>
          </p:nvPr>
        </p:nvGraphicFramePr>
        <p:xfrm>
          <a:off x="461434" y="1105602"/>
          <a:ext cx="8221132" cy="5322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Item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Tool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Description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Code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Language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Developer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VaLiD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Validate Lightning Data tool performs shallow/deep dives of GLM data using wide range of ground-based datasets discussed in RIMP.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Bateman/USRA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Cluster/Filter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In-house code for L0-L1b and L1b-L2 processing 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Matlab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Mach/USRA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HUDAT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Huntsville Area Marx Meter Array (HAMMA) User Data Analysis Technology with emphasis on lightning energy/physics.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Bitzer/UAH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STROKE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STorm</a:t>
                      </a:r>
                      <a:r>
                        <a:rPr lang="en-US" sz="900" dirty="0">
                          <a:effectLst/>
                        </a:rPr>
                        <a:t> Retrievals </a:t>
                      </a:r>
                      <a:r>
                        <a:rPr lang="en-US" sz="900" dirty="0" err="1">
                          <a:effectLst/>
                        </a:rPr>
                        <a:t>frOm</a:t>
                      </a:r>
                      <a:r>
                        <a:rPr lang="en-US" sz="900" dirty="0">
                          <a:effectLst/>
                        </a:rPr>
                        <a:t> KSC E-Fields examines ground-based electric fields, lightning field changes, and the charges deposited by lightning in KSC, Florida.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Koshak/MSFC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INR/Parallax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Validates GLM INR with comparisons to well-located ground points and employs GLM background images &amp; lightning, ABI background images, and Laser beacon data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Buechler/UAH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TT/DCC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Trending Tools for long-term trending of Deep Convective Clouds.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IDL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Buechler/UAH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TT/Lightning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Trending Tools for long-term trending of lightning counts, flash duration, and lightning energy.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IDL, </a:t>
                      </a:r>
                      <a:r>
                        <a:rPr lang="en-US" sz="900" dirty="0" err="1">
                          <a:effectLst/>
                        </a:rPr>
                        <a:t>Matlab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Buechler/UAH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Koshak</a:t>
                      </a:r>
                      <a:r>
                        <a:rPr lang="en-US" sz="900" dirty="0">
                          <a:effectLst/>
                        </a:rPr>
                        <a:t>/MSFC, </a:t>
                      </a:r>
                      <a:r>
                        <a:rPr lang="en-US" sz="900" dirty="0" err="1">
                          <a:effectLst/>
                        </a:rPr>
                        <a:t>Virts</a:t>
                      </a:r>
                      <a:r>
                        <a:rPr lang="en-US" sz="900" dirty="0">
                          <a:effectLst/>
                        </a:rPr>
                        <a:t>/UAH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LMT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24/7 Lightning Monitoring Tool (aka "Product Monitor") that alerts of problematic GLM performance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TBD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Product Area Lead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CompareLLS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Compare Lightning Location System tool performs shallow/deep dives of GLM data using wide range of ground-based datasets discussed in RIMP.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Matlab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Cummins, UA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XLMA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 Lightning Mapping Array tool for making standard 4-D plots of flashes.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Krehbiel</a:t>
                      </a:r>
                      <a:r>
                        <a:rPr lang="en-US" sz="900" dirty="0">
                          <a:effectLst/>
                        </a:rPr>
                        <a:t> &amp;  Rison of NMT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lmatools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Analyzes LMA data [sort VHF source data into flashes; calculate flash areas, volumes, and channel lengths; produce gridded products; time series statistics of flash rate and size data; simulate LMA performance].  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Python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Bruning</a:t>
                      </a:r>
                      <a:r>
                        <a:rPr lang="en-US" sz="900" dirty="0">
                          <a:effectLst/>
                        </a:rPr>
                        <a:t>/TTU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FEGST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Fly's Eye GLM Simulator Tool: Data acquisition, display, storage software,</a:t>
                      </a:r>
                      <a:r>
                        <a:rPr lang="en-US" sz="900" baseline="0" dirty="0">
                          <a:effectLst/>
                        </a:rPr>
                        <a:t> and</a:t>
                      </a:r>
                      <a:r>
                        <a:rPr lang="en-US" sz="900" dirty="0">
                          <a:effectLst/>
                        </a:rPr>
                        <a:t> s/w for analyzing FEGS data &amp; inter-comparing it with other lightning optical datasets (e.g. GLM, ISS/LIS).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IDL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Quick/NPP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Ancillary Dataset Tools will be developed for processing datasets such as ABI, NEXRAD, SEVERI, WWLLN; some of these tools will be piggybacked to VaLiD.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Matlab &amp; McIDas scripts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Mach/USRA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Bateman/USRA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01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SITs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Specialized Impromptu Tools written “on-the-fly” to handle any analyses that are needed, but that were unexpected.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C, IDL, </a:t>
                      </a:r>
                      <a:r>
                        <a:rPr lang="en-US" sz="900" dirty="0" err="1">
                          <a:effectLst/>
                        </a:rPr>
                        <a:t>Matlab</a:t>
                      </a:r>
                      <a:r>
                        <a:rPr lang="en-US" sz="900" dirty="0">
                          <a:effectLst/>
                        </a:rPr>
                        <a:t>, Mathematica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Cal/Val</a:t>
                      </a:r>
                      <a:r>
                        <a:rPr lang="en-US" sz="900" baseline="0" dirty="0">
                          <a:effectLst/>
                        </a:rPr>
                        <a:t> Team</a:t>
                      </a:r>
                      <a:endParaRPr lang="en-US" sz="900" dirty="0">
                        <a:effectLst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LATA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Location And Time Accuracy (LATA) Tool: Produces a variety of plots/histograms that characterize the overall location/time accuracy of GLM flashes/groups/events. 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Matlab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Virts</a:t>
                      </a:r>
                      <a:r>
                        <a:rPr lang="en-US" sz="900" dirty="0">
                          <a:effectLst/>
                        </a:rPr>
                        <a:t>/NPP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703" marR="5770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24307" y="13670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476EDA-5A65-3A4C-91C8-6729BFF8C951}"/>
              </a:ext>
            </a:extLst>
          </p:cNvPr>
          <p:cNvSpPr/>
          <p:nvPr/>
        </p:nvSpPr>
        <p:spPr>
          <a:xfrm>
            <a:off x="461434" y="6535366"/>
            <a:ext cx="822113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Plus 2 New Tools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DE Threshold Method (Cummins/UA;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Matlab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), and DE/FAR Simulator (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Virts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/UAH; </a:t>
            </a:r>
            <a:r>
              <a:rPr lang="en-US" sz="1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Matlab</a:t>
            </a:r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3400777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Detection Efficiency </a:t>
            </a:r>
            <a:r>
              <a:rPr lang="en-US" sz="2400" dirty="0"/>
              <a:t>(Bateman/USRA)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DF9E88-31EF-044A-BA28-8A3386DA8EFE}"/>
              </a:ext>
            </a:extLst>
          </p:cNvPr>
          <p:cNvSpPr/>
          <p:nvPr/>
        </p:nvSpPr>
        <p:spPr>
          <a:xfrm>
            <a:off x="139336" y="1165059"/>
            <a:ext cx="5582591" cy="5556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957C-602D-AD4A-8957-9D6C3B33F4C2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00831-4D47-C445-BFE6-2F256C1D0122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PLPT-GLM-001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85E2D-2389-E049-BC5D-8A9E31E7A3FD}"/>
              </a:ext>
            </a:extLst>
          </p:cNvPr>
          <p:cNvSpPr txBox="1"/>
          <p:nvPr/>
        </p:nvSpPr>
        <p:spPr>
          <a:xfrm>
            <a:off x="5915891" y="2074805"/>
            <a:ext cx="3128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Period: 2020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2 sec window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# Ref Networks = 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# GLM </a:t>
            </a:r>
            <a:r>
              <a:rPr lang="en-US" sz="2400" b="1" dirty="0" err="1">
                <a:solidFill>
                  <a:srgbClr val="FFFF00"/>
                </a:solidFill>
              </a:rPr>
              <a:t>flshs</a:t>
            </a:r>
            <a:r>
              <a:rPr lang="en-US" sz="2400" b="1" dirty="0">
                <a:solidFill>
                  <a:srgbClr val="FFFF00"/>
                </a:solidFill>
              </a:rPr>
              <a:t> = 83.4 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# Ref </a:t>
            </a:r>
            <a:r>
              <a:rPr lang="en-US" sz="2400" b="1" dirty="0" err="1">
                <a:solidFill>
                  <a:srgbClr val="FFFF00"/>
                </a:solidFill>
              </a:rPr>
              <a:t>flshs</a:t>
            </a:r>
            <a:r>
              <a:rPr lang="en-US" sz="2400" b="1" dirty="0">
                <a:solidFill>
                  <a:srgbClr val="FFFF00"/>
                </a:solidFill>
              </a:rPr>
              <a:t> = 453.1 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Ave DE = 73%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3E2C7-746E-A84A-B2D1-771435F2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762" y="5644399"/>
            <a:ext cx="2774596" cy="693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A73C5D-F19A-AE49-A388-7287BCAC5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762" y="4500089"/>
            <a:ext cx="2743734" cy="976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25D44-D84A-944D-A092-F78C10B6B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55" y="1242333"/>
            <a:ext cx="5454682" cy="54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DF9E88-31EF-044A-BA28-8A3386DA8EFE}"/>
              </a:ext>
            </a:extLst>
          </p:cNvPr>
          <p:cNvSpPr/>
          <p:nvPr/>
        </p:nvSpPr>
        <p:spPr>
          <a:xfrm>
            <a:off x="126457" y="1165059"/>
            <a:ext cx="8893828" cy="5556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9358A8B-CD38-EE40-B302-D065ABC0A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1276349"/>
            <a:ext cx="8824360" cy="5335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Detection Efficiency </a:t>
            </a:r>
            <a:r>
              <a:rPr lang="en-US" sz="2400" dirty="0"/>
              <a:t>(Bateman/USRA)</a:t>
            </a:r>
            <a:br>
              <a:rPr lang="en-US" sz="2400" dirty="0"/>
            </a:br>
            <a:r>
              <a:rPr lang="en-US" sz="2400" dirty="0">
                <a:solidFill>
                  <a:srgbClr val="FFFF00"/>
                </a:solidFill>
              </a:rPr>
              <a:t>(DAY 70% DE,   NIGHT 75% DE)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92A9BC-82B2-A745-ACFE-03F89EC3E49D}"/>
              </a:ext>
            </a:extLst>
          </p:cNvPr>
          <p:cNvSpPr txBox="1">
            <a:spLocks/>
          </p:cNvSpPr>
          <p:nvPr/>
        </p:nvSpPr>
        <p:spPr bwMode="auto">
          <a:xfrm>
            <a:off x="3681934" y="5621078"/>
            <a:ext cx="860384" cy="5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2800" b="1" dirty="0"/>
              <a:t>DAY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0299AF-4FE7-E340-A212-296461EC74FC}"/>
              </a:ext>
            </a:extLst>
          </p:cNvPr>
          <p:cNvSpPr txBox="1">
            <a:spLocks/>
          </p:cNvSpPr>
          <p:nvPr/>
        </p:nvSpPr>
        <p:spPr bwMode="auto">
          <a:xfrm>
            <a:off x="7424944" y="5621078"/>
            <a:ext cx="1315655" cy="5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2800" b="1" dirty="0"/>
              <a:t>NIGHT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0D1FB0-F2B6-D341-9B29-206C2607292A}"/>
              </a:ext>
            </a:extLst>
          </p:cNvPr>
          <p:cNvCxnSpPr>
            <a:cxnSpLocks/>
          </p:cNvCxnSpPr>
          <p:nvPr/>
        </p:nvCxnSpPr>
        <p:spPr>
          <a:xfrm>
            <a:off x="4595150" y="1539432"/>
            <a:ext cx="0" cy="454017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97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Detection Efficiency Inference </a:t>
            </a:r>
            <a:br>
              <a:rPr lang="en-US" sz="2800" dirty="0"/>
            </a:br>
            <a:r>
              <a:rPr lang="en-US" sz="2800" dirty="0"/>
              <a:t>(Cummins/UA)</a:t>
            </a:r>
            <a:br>
              <a:rPr lang="en-US" sz="2800" dirty="0"/>
            </a:b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6717966" y="2345570"/>
            <a:ext cx="24260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Convolves: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ISS/LIS optical energies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KSCLMA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GLM thresholds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See Cummins AMS2021 details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DE Results: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73% (slide</a:t>
            </a:r>
            <a:r>
              <a:rPr lang="en-US" b="1" dirty="0">
                <a:solidFill>
                  <a:schemeClr val="bg1"/>
                </a:solidFill>
              </a:rPr>
              <a:t>23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73%)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70% (slide</a:t>
            </a:r>
            <a:r>
              <a:rPr lang="en-US" b="1" dirty="0">
                <a:solidFill>
                  <a:schemeClr val="bg1"/>
                </a:solidFill>
              </a:rPr>
              <a:t>24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70%) for day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75% (slide</a:t>
            </a:r>
            <a:r>
              <a:rPr lang="en-US" b="1" dirty="0">
                <a:solidFill>
                  <a:schemeClr val="bg1"/>
                </a:solidFill>
              </a:rPr>
              <a:t>24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75%) for night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D42D5-B401-A540-B47A-B7EE16B8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80303" y="523073"/>
            <a:ext cx="3248932" cy="4365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DEBCB-BCDC-BA4B-8AA6-794B97AA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67739" y="4014714"/>
            <a:ext cx="2188112" cy="3069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D2FA4-C7F1-AF48-AB3E-E87C5F114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8401" y="3997421"/>
            <a:ext cx="2188112" cy="310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32E074-2EA5-3F41-ABD0-D17870612C12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D30C54-9B9E-854B-84F8-FABA529F8021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PLPT-GLM-001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25ED0-94E3-CA46-8360-67BF35D8C606}"/>
              </a:ext>
            </a:extLst>
          </p:cNvPr>
          <p:cNvSpPr/>
          <p:nvPr/>
        </p:nvSpPr>
        <p:spPr>
          <a:xfrm>
            <a:off x="7498731" y="1614701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PLPT-GLM-002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29737-1EF0-F344-8A57-9229C0B2023F}"/>
              </a:ext>
            </a:extLst>
          </p:cNvPr>
          <p:cNvSpPr/>
          <p:nvPr/>
        </p:nvSpPr>
        <p:spPr>
          <a:xfrm>
            <a:off x="7498731" y="1875839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PLPT-GLM-005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1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False Alarm Rate </a:t>
            </a:r>
            <a:r>
              <a:rPr lang="en-US" sz="2400" dirty="0"/>
              <a:t>(Bateman/USRA)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DF9E88-31EF-044A-BA28-8A3386DA8EFE}"/>
              </a:ext>
            </a:extLst>
          </p:cNvPr>
          <p:cNvSpPr/>
          <p:nvPr/>
        </p:nvSpPr>
        <p:spPr>
          <a:xfrm>
            <a:off x="139336" y="1165059"/>
            <a:ext cx="5582591" cy="5556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957C-602D-AD4A-8957-9D6C3B33F4C2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00831-4D47-C445-BFE6-2F256C1D0122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PLPT-GLM-001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85E2D-2389-E049-BC5D-8A9E31E7A3FD}"/>
              </a:ext>
            </a:extLst>
          </p:cNvPr>
          <p:cNvSpPr txBox="1"/>
          <p:nvPr/>
        </p:nvSpPr>
        <p:spPr>
          <a:xfrm>
            <a:off x="5915891" y="1797711"/>
            <a:ext cx="31286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Period: 2020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2 sec window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Ref Networks = 5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GLM </a:t>
            </a:r>
            <a:r>
              <a:rPr lang="en-US" b="1" dirty="0" err="1">
                <a:solidFill>
                  <a:srgbClr val="FFFF00"/>
                </a:solidFill>
              </a:rPr>
              <a:t>flshs</a:t>
            </a:r>
            <a:r>
              <a:rPr lang="en-US" b="1" dirty="0">
                <a:solidFill>
                  <a:srgbClr val="FFFF00"/>
                </a:solidFill>
              </a:rPr>
              <a:t> = 83.4 M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Ref </a:t>
            </a:r>
            <a:r>
              <a:rPr lang="en-US" b="1" dirty="0" err="1">
                <a:solidFill>
                  <a:srgbClr val="FFFF00"/>
                </a:solidFill>
              </a:rPr>
              <a:t>flshs</a:t>
            </a:r>
            <a:r>
              <a:rPr lang="en-US" b="1" dirty="0">
                <a:solidFill>
                  <a:srgbClr val="FFFF00"/>
                </a:solidFill>
              </a:rPr>
              <a:t> = 453.1 M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Ave FAR = 38%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&lt;5% CONUS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Small Ref Network DE over Ocean Unfairly Inflates FAR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No reason to believe GLM performance degrades from CONUS to Ocean, given instrument lab testing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B8824-05CD-7B4E-84E1-B0BB2B96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40" y="5649972"/>
            <a:ext cx="3222940" cy="9278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F93580-3AE5-194A-99F0-07E329DABDB3}"/>
              </a:ext>
            </a:extLst>
          </p:cNvPr>
          <p:cNvSpPr/>
          <p:nvPr/>
        </p:nvSpPr>
        <p:spPr>
          <a:xfrm>
            <a:off x="5790903" y="6130325"/>
            <a:ext cx="3363056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0.0        0.05       0.3        0.6         1.0 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FAR fraction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F8CF8-06CE-604A-AA0F-39197644F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25" y="1222450"/>
            <a:ext cx="5444632" cy="54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85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False Alarm Rate </a:t>
            </a:r>
            <a:r>
              <a:rPr lang="en-US" sz="2400" dirty="0"/>
              <a:t>(Bateman/USRA)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DF9E88-31EF-044A-BA28-8A3386DA8EFE}"/>
              </a:ext>
            </a:extLst>
          </p:cNvPr>
          <p:cNvSpPr/>
          <p:nvPr/>
        </p:nvSpPr>
        <p:spPr>
          <a:xfrm>
            <a:off x="139336" y="1165059"/>
            <a:ext cx="5582591" cy="5556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85E2D-2389-E049-BC5D-8A9E31E7A3FD}"/>
              </a:ext>
            </a:extLst>
          </p:cNvPr>
          <p:cNvSpPr txBox="1"/>
          <p:nvPr/>
        </p:nvSpPr>
        <p:spPr>
          <a:xfrm>
            <a:off x="5915891" y="1797711"/>
            <a:ext cx="31286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Period: 2020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120 sec window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Ref Networks = 5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GLM </a:t>
            </a:r>
            <a:r>
              <a:rPr lang="en-US" b="1" dirty="0" err="1">
                <a:solidFill>
                  <a:srgbClr val="FFFF00"/>
                </a:solidFill>
              </a:rPr>
              <a:t>flshs</a:t>
            </a:r>
            <a:r>
              <a:rPr lang="en-US" b="1" dirty="0">
                <a:solidFill>
                  <a:srgbClr val="FFFF00"/>
                </a:solidFill>
              </a:rPr>
              <a:t> = 83.4 M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Ref </a:t>
            </a:r>
            <a:r>
              <a:rPr lang="en-US" b="1" dirty="0" err="1">
                <a:solidFill>
                  <a:srgbClr val="FFFF00"/>
                </a:solidFill>
              </a:rPr>
              <a:t>flshs</a:t>
            </a:r>
            <a:r>
              <a:rPr lang="en-US" b="1" dirty="0">
                <a:solidFill>
                  <a:srgbClr val="FFFF00"/>
                </a:solidFill>
              </a:rPr>
              <a:t> = 453.1 M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Ave FAR = 24%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&lt;5% CONUS + more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Small Ref Network DE over Ocean Unfairly Inflates FAR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No reason to believe GLM performance degrades from CONUS to Ocean, given instrument lab testing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B8824-05CD-7B4E-84E1-B0BB2B96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40" y="5649972"/>
            <a:ext cx="3222940" cy="9278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2F8752-E81D-B14E-9CCA-14826A0C0885}"/>
              </a:ext>
            </a:extLst>
          </p:cNvPr>
          <p:cNvSpPr/>
          <p:nvPr/>
        </p:nvSpPr>
        <p:spPr>
          <a:xfrm>
            <a:off x="5790903" y="6130325"/>
            <a:ext cx="3363056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0.0        0.05       0.3        0.6         1.0 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FAR fraction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BEF2A-944B-844B-BCC5-10579271D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6" y="1211311"/>
            <a:ext cx="5455547" cy="55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15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False Alarm Rate </a:t>
            </a:r>
            <a:r>
              <a:rPr lang="en-US" sz="2400" dirty="0"/>
              <a:t>(Bateman/USRA)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DF9E88-31EF-044A-BA28-8A3386DA8EFE}"/>
              </a:ext>
            </a:extLst>
          </p:cNvPr>
          <p:cNvSpPr/>
          <p:nvPr/>
        </p:nvSpPr>
        <p:spPr>
          <a:xfrm>
            <a:off x="139336" y="1165059"/>
            <a:ext cx="5582591" cy="5556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85E2D-2389-E049-BC5D-8A9E31E7A3FD}"/>
              </a:ext>
            </a:extLst>
          </p:cNvPr>
          <p:cNvSpPr txBox="1"/>
          <p:nvPr/>
        </p:nvSpPr>
        <p:spPr>
          <a:xfrm>
            <a:off x="5915891" y="1797711"/>
            <a:ext cx="31286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Period: 2020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1200 sec window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Ref Networks = 5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GLM </a:t>
            </a:r>
            <a:r>
              <a:rPr lang="en-US" b="1" dirty="0" err="1">
                <a:solidFill>
                  <a:srgbClr val="FFFF00"/>
                </a:solidFill>
              </a:rPr>
              <a:t>flshs</a:t>
            </a:r>
            <a:r>
              <a:rPr lang="en-US" b="1" dirty="0">
                <a:solidFill>
                  <a:srgbClr val="FFFF00"/>
                </a:solidFill>
              </a:rPr>
              <a:t> = 83.4 M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# Ref </a:t>
            </a:r>
            <a:r>
              <a:rPr lang="en-US" b="1" dirty="0" err="1">
                <a:solidFill>
                  <a:srgbClr val="FFFF00"/>
                </a:solidFill>
              </a:rPr>
              <a:t>flshs</a:t>
            </a:r>
            <a:r>
              <a:rPr lang="en-US" b="1" dirty="0">
                <a:solidFill>
                  <a:srgbClr val="FFFF00"/>
                </a:solidFill>
              </a:rPr>
              <a:t> = 453.1 M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Ave FAR = 10%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&lt;5% CONUS +  </a:t>
            </a:r>
            <a:r>
              <a:rPr lang="en-US" sz="1400" b="1" dirty="0">
                <a:solidFill>
                  <a:srgbClr val="FFC3D7"/>
                </a:solidFill>
              </a:rPr>
              <a:t>even more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Small Ref Network DE over Ocean Unfairly Inflates FAR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No reason to believe GLM performance degrades from CONUS to Ocean, given instrument lab testing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E3522-A8C4-9B4B-B410-2BC7FDD3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40" y="5649972"/>
            <a:ext cx="3222940" cy="9278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C1BD9F-DB24-ED4A-B8E2-269F5924D8FF}"/>
              </a:ext>
            </a:extLst>
          </p:cNvPr>
          <p:cNvSpPr/>
          <p:nvPr/>
        </p:nvSpPr>
        <p:spPr>
          <a:xfrm>
            <a:off x="5790903" y="6130325"/>
            <a:ext cx="3363056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0.0        0.05       0.3        0.6         1.0 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FAR fraction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3197E-51E3-5A46-9826-E0DAFA4B2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72" y="1190816"/>
            <a:ext cx="5524283" cy="55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04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600" dirty="0"/>
              <a:t>Simulations: Affect of Reference DE and FAR</a:t>
            </a:r>
            <a:br>
              <a:rPr lang="en-US" sz="2800" dirty="0"/>
            </a:br>
            <a:r>
              <a:rPr lang="en-US" sz="2800" dirty="0"/>
              <a:t>(Virts/UAH)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159691" y="1193324"/>
            <a:ext cx="39189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Monte Carlo simulations: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Define “true” lightning flashes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Apply “true” GLM and reference DE and FAR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Apply characteristic spatiotemporal errors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Re-match simulated data </a:t>
            </a:r>
            <a:r>
              <a:rPr lang="en-US" b="1" dirty="0">
                <a:solidFill>
                  <a:srgbClr val="FFFF00"/>
                </a:solidFill>
                <a:sym typeface="Wingdings" pitchFamily="2" charset="2"/>
              </a:rPr>
              <a:t>➝ </a:t>
            </a:r>
            <a:r>
              <a:rPr lang="en-US" b="1" dirty="0">
                <a:solidFill>
                  <a:srgbClr val="FFFF00"/>
                </a:solidFill>
              </a:rPr>
              <a:t>retrieved GLM DE and FAR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This analysis: 60 days of simulations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DE = 0.7, FAR = 0.05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Reference DE and FAR vary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Retrieved DE decreases as reference FAR increases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3D7"/>
                </a:solidFill>
              </a:rPr>
              <a:t>Retrieved FAR increases significantly as reference DE decreases: </a:t>
            </a:r>
            <a:r>
              <a:rPr lang="en-US" b="1" dirty="0">
                <a:solidFill>
                  <a:srgbClr val="FFFF00"/>
                </a:solidFill>
              </a:rPr>
              <a:t>absolute errors range up to 50-60% as reference DE drops to 40%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DBE12-8EE7-DB49-893C-F2EC45614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" y="1231662"/>
            <a:ext cx="5067300" cy="49592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2CE02E-6ACC-0343-A588-24A0F5A95EFB}"/>
              </a:ext>
            </a:extLst>
          </p:cNvPr>
          <p:cNvCxnSpPr>
            <a:cxnSpLocks/>
          </p:cNvCxnSpPr>
          <p:nvPr/>
        </p:nvCxnSpPr>
        <p:spPr>
          <a:xfrm>
            <a:off x="380444" y="4877711"/>
            <a:ext cx="97183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E61221-73A8-934D-8DE8-28D9B8B22523}"/>
              </a:ext>
            </a:extLst>
          </p:cNvPr>
          <p:cNvCxnSpPr>
            <a:cxnSpLocks/>
          </p:cNvCxnSpPr>
          <p:nvPr/>
        </p:nvCxnSpPr>
        <p:spPr>
          <a:xfrm flipV="1">
            <a:off x="1331227" y="4877711"/>
            <a:ext cx="0" cy="10358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64FF36D-4F04-E641-A20C-A00EAD397D51}"/>
              </a:ext>
            </a:extLst>
          </p:cNvPr>
          <p:cNvSpPr/>
          <p:nvPr/>
        </p:nvSpPr>
        <p:spPr>
          <a:xfrm>
            <a:off x="1153146" y="4038615"/>
            <a:ext cx="1017587" cy="461665"/>
          </a:xfrm>
          <a:prstGeom prst="rect">
            <a:avLst/>
          </a:prstGeom>
          <a:solidFill>
            <a:srgbClr val="FFC3D7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 38% FAR 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slide 26</a:t>
            </a:r>
            <a:endParaRPr lang="en-US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48DBFF35-B71F-D54E-9A74-DD5BD4581FE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953038" y="4269447"/>
            <a:ext cx="200109" cy="60826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8CD00E-C879-4A41-839B-7ABC5C19E58B}"/>
              </a:ext>
            </a:extLst>
          </p:cNvPr>
          <p:cNvCxnSpPr>
            <a:cxnSpLocks/>
          </p:cNvCxnSpPr>
          <p:nvPr/>
        </p:nvCxnSpPr>
        <p:spPr>
          <a:xfrm flipV="1">
            <a:off x="1331227" y="5907548"/>
            <a:ext cx="0" cy="566688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6C88-219E-8E47-A3D9-309FF272A681}"/>
              </a:ext>
            </a:extLst>
          </p:cNvPr>
          <p:cNvSpPr/>
          <p:nvPr/>
        </p:nvSpPr>
        <p:spPr>
          <a:xfrm>
            <a:off x="1036734" y="6461972"/>
            <a:ext cx="441745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rgbClr val="FFC3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~68% Ref Net DE very reasonable estimate !</a:t>
            </a:r>
          </a:p>
        </p:txBody>
      </p:sp>
    </p:spTree>
    <p:extLst>
      <p:ext uri="{BB962C8B-B14F-4D97-AF65-F5344CB8AC3E}">
        <p14:creationId xmlns:p14="http://schemas.microsoft.com/office/powerpoint/2010/main" val="343060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Details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770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9E38C5-B70A-8445-842E-EE7F4418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54" y="3821223"/>
            <a:ext cx="2470505" cy="2369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3200" b="1" dirty="0"/>
              <a:t>IMPORTANT POINT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2704" y="1440145"/>
            <a:ext cx="85322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Simulation shows that a hypothetical spec-meeting GLM-17 (i.e. with DE =70%, FAR = 5%) would incorrectly appear to have an inflated FAR of 38% when the Ref Network(s) have a low DE of 68%.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ADB79-25D6-47C0-AB51-22A13A0BBB50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2CE02E-6ACC-0343-A588-24A0F5A95EFB}"/>
              </a:ext>
            </a:extLst>
          </p:cNvPr>
          <p:cNvCxnSpPr>
            <a:cxnSpLocks/>
          </p:cNvCxnSpPr>
          <p:nvPr/>
        </p:nvCxnSpPr>
        <p:spPr>
          <a:xfrm>
            <a:off x="638024" y="4877711"/>
            <a:ext cx="97183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E61221-73A8-934D-8DE8-28D9B8B22523}"/>
              </a:ext>
            </a:extLst>
          </p:cNvPr>
          <p:cNvCxnSpPr>
            <a:cxnSpLocks/>
          </p:cNvCxnSpPr>
          <p:nvPr/>
        </p:nvCxnSpPr>
        <p:spPr>
          <a:xfrm flipV="1">
            <a:off x="1588807" y="4877711"/>
            <a:ext cx="0" cy="10358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64FF36D-4F04-E641-A20C-A00EAD397D51}"/>
              </a:ext>
            </a:extLst>
          </p:cNvPr>
          <p:cNvSpPr/>
          <p:nvPr/>
        </p:nvSpPr>
        <p:spPr>
          <a:xfrm>
            <a:off x="1410726" y="4038615"/>
            <a:ext cx="1017587" cy="461665"/>
          </a:xfrm>
          <a:prstGeom prst="rect">
            <a:avLst/>
          </a:prstGeom>
          <a:solidFill>
            <a:srgbClr val="FFC3D7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 38% FAR 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slide 26</a:t>
            </a:r>
            <a:endParaRPr lang="en-US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48DBFF35-B71F-D54E-9A74-DD5BD4581FE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1210618" y="4269447"/>
            <a:ext cx="200109" cy="60826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8CD00E-C879-4A41-839B-7ABC5C19E58B}"/>
              </a:ext>
            </a:extLst>
          </p:cNvPr>
          <p:cNvCxnSpPr>
            <a:cxnSpLocks/>
          </p:cNvCxnSpPr>
          <p:nvPr/>
        </p:nvCxnSpPr>
        <p:spPr>
          <a:xfrm flipV="1">
            <a:off x="1588807" y="5907548"/>
            <a:ext cx="0" cy="566688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6C88-219E-8E47-A3D9-309FF272A681}"/>
              </a:ext>
            </a:extLst>
          </p:cNvPr>
          <p:cNvSpPr/>
          <p:nvPr/>
        </p:nvSpPr>
        <p:spPr>
          <a:xfrm>
            <a:off x="1294314" y="6461972"/>
            <a:ext cx="2133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rgbClr val="FFC3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~68% Ref Net DE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F249A9-6715-A64B-A6EE-3148EA17F564}"/>
              </a:ext>
            </a:extLst>
          </p:cNvPr>
          <p:cNvSpPr txBox="1"/>
          <p:nvPr/>
        </p:nvSpPr>
        <p:spPr>
          <a:xfrm>
            <a:off x="3485485" y="3494028"/>
            <a:ext cx="5424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Ref Network misses can incorrectly show up as GLM false alarms 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 GLM FAR unfairly amplified from   5% to 38%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Simulation is powerful since it allows one to </a:t>
            </a:r>
          </a:p>
          <a:p>
            <a:r>
              <a:rPr lang="en-US" dirty="0">
                <a:solidFill>
                  <a:schemeClr val="bg1"/>
                </a:solidFill>
              </a:rPr>
              <a:t>     ”look behind the curtain” to see what is REALLY</a:t>
            </a:r>
          </a:p>
          <a:p>
            <a:r>
              <a:rPr lang="en-US" dirty="0">
                <a:solidFill>
                  <a:schemeClr val="bg1"/>
                </a:solidFill>
              </a:rPr>
              <a:t>      happening … in a quantitative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Simulation Theory report (</a:t>
            </a:r>
            <a:r>
              <a:rPr lang="en-US" dirty="0" err="1">
                <a:solidFill>
                  <a:schemeClr val="bg1"/>
                </a:solidFill>
              </a:rPr>
              <a:t>Koshak</a:t>
            </a:r>
            <a:r>
              <a:rPr lang="en-US" dirty="0">
                <a:solidFill>
                  <a:schemeClr val="bg1"/>
                </a:solidFill>
              </a:rPr>
              <a:t>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Simulation Journal Paper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Virts</a:t>
            </a:r>
            <a:r>
              <a:rPr lang="en-US" sz="1600" dirty="0">
                <a:solidFill>
                  <a:schemeClr val="bg1"/>
                </a:solidFill>
              </a:rPr>
              <a:t> &amp; </a:t>
            </a:r>
            <a:r>
              <a:rPr lang="en-US" sz="1600" dirty="0" err="1">
                <a:solidFill>
                  <a:schemeClr val="bg1"/>
                </a:solidFill>
              </a:rPr>
              <a:t>Koshak</a:t>
            </a:r>
            <a:r>
              <a:rPr lang="en-US" sz="1600" dirty="0">
                <a:solidFill>
                  <a:schemeClr val="bg1"/>
                </a:solidFill>
              </a:rPr>
              <a:t>, 2021, in prog)</a:t>
            </a:r>
          </a:p>
        </p:txBody>
      </p:sp>
    </p:spTree>
    <p:extLst>
      <p:ext uri="{BB962C8B-B14F-4D97-AF65-F5344CB8AC3E}">
        <p14:creationId xmlns:p14="http://schemas.microsoft.com/office/powerpoint/2010/main" val="3487021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Simulations: Affect of Matching Criteria</a:t>
            </a:r>
            <a:br>
              <a:rPr lang="en-US" sz="2800" dirty="0"/>
            </a:br>
            <a:r>
              <a:rPr lang="en-US" sz="2800" dirty="0"/>
              <a:t>(Virts/UAH)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159691" y="1193324"/>
            <a:ext cx="39189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This analysis: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60 days of simulations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 and reference DE = 0.7, FAR = 0.05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Matching criteria = 0.25, 0.5, 1, 2, 4 × standard criteria of ±200 </a:t>
            </a:r>
            <a:r>
              <a:rPr lang="en-US" b="1" dirty="0" err="1">
                <a:solidFill>
                  <a:srgbClr val="FFFF00"/>
                </a:solidFill>
              </a:rPr>
              <a:t>ms</a:t>
            </a:r>
            <a:r>
              <a:rPr lang="en-US" b="1" dirty="0">
                <a:solidFill>
                  <a:srgbClr val="FFFF00"/>
                </a:solidFill>
              </a:rPr>
              <a:t> and 50 km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Strictest matching criteria underestimate true DE by 35% with 60% absolute error in retrieved FAR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Broadest matching criteria overestimate true DE by 10% with 15% absolute error in retrieved FAR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Larger error bars for the most broad matching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D5281-BCFC-0145-BF5E-107935473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" y="1183164"/>
            <a:ext cx="5094376" cy="521713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3C1008-FC63-DF46-BC23-A739561D3E92}"/>
              </a:ext>
            </a:extLst>
          </p:cNvPr>
          <p:cNvCxnSpPr>
            <a:cxnSpLocks/>
          </p:cNvCxnSpPr>
          <p:nvPr/>
        </p:nvCxnSpPr>
        <p:spPr>
          <a:xfrm>
            <a:off x="3022044" y="2004468"/>
            <a:ext cx="2089706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22044A-3E8F-784B-951D-43FB4AADFC60}"/>
              </a:ext>
            </a:extLst>
          </p:cNvPr>
          <p:cNvCxnSpPr>
            <a:cxnSpLocks/>
          </p:cNvCxnSpPr>
          <p:nvPr/>
        </p:nvCxnSpPr>
        <p:spPr>
          <a:xfrm flipV="1">
            <a:off x="3835400" y="1991768"/>
            <a:ext cx="0" cy="1348332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421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Location/Time Accuracy (Virts/UAH)</a:t>
            </a:r>
            <a:br>
              <a:rPr lang="en-US" sz="2800" dirty="0"/>
            </a:br>
            <a:r>
              <a:rPr lang="en-US" sz="2000" dirty="0"/>
              <a:t>GLM-17 vs. ENGLN and GLD360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0401" y="2061922"/>
            <a:ext cx="2057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Offsets between GLM and “best” reference match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</a:t>
            </a:r>
            <a:r>
              <a:rPr lang="en-US" b="1" dirty="0" err="1">
                <a:solidFill>
                  <a:srgbClr val="FFFF00"/>
                </a:solidFill>
              </a:rPr>
              <a:t>ms</a:t>
            </a:r>
            <a:r>
              <a:rPr lang="en-US" b="1" dirty="0">
                <a:solidFill>
                  <a:srgbClr val="FFFF00"/>
                </a:solidFill>
              </a:rPr>
              <a:t> timing accuracy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Sub-pixel location accuracy over most of domain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9D5E5-0D88-8F43-950D-4647235C1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1188172"/>
            <a:ext cx="6795516" cy="5059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2BF23-632E-3544-B2C6-649FAE0E68A0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A052B5-BDBF-0842-BE76-3E7981E85999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PLPT-GLM-001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6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Location Accuracy (Virts/UAH)</a:t>
            </a:r>
            <a:br>
              <a:rPr lang="en-US" sz="2800" dirty="0"/>
            </a:br>
            <a:r>
              <a:rPr lang="en-US" sz="2000" dirty="0"/>
              <a:t>GLM-17 vs. ENGLN and GLD360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6591300" y="1355737"/>
            <a:ext cx="20573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Sub-pixel location accuracy over much of domain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Groups near limb must be shifted outward to match reference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8E618-187F-7941-8727-757756F53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5" y="1223581"/>
            <a:ext cx="4893827" cy="497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9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Also Note Event Location s/w Fix </a:t>
            </a:r>
            <a:br>
              <a:rPr lang="en-US" sz="2800" dirty="0"/>
            </a:br>
            <a:r>
              <a:rPr lang="en-US" sz="2800" dirty="0"/>
              <a:t>(Mach/USRA)</a:t>
            </a:r>
            <a:br>
              <a:rPr lang="en-US" sz="2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056B2-8800-864E-AE80-B861E577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2850"/>
            <a:ext cx="8686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25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6E78305-C686-E440-A39C-1E41A05CD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83C6-C2DC-7949-AE67-43178B9481C2}" type="slidenum">
              <a:rPr lang="en-US" altLang="en-US"/>
              <a:pPr/>
              <a:t>35</a:t>
            </a:fld>
            <a:endParaRPr lang="en-US" alt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30B0F81-B225-A849-8DAE-06E583F4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509ACDC0-1314-C445-995D-0043F0A97470}"/>
              </a:ext>
            </a:extLst>
          </p:cNvPr>
          <p:cNvSpPr>
            <a:spLocks/>
          </p:cNvSpPr>
          <p:nvPr/>
        </p:nvSpPr>
        <p:spPr bwMode="auto">
          <a:xfrm>
            <a:off x="5765800" y="2539426"/>
            <a:ext cx="3378200" cy="211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FF00"/>
                </a:solidFill>
                <a:latin typeface="System Font Bold" charset="0"/>
                <a:ea typeface="System Font Bold" charset="0"/>
                <a:cs typeface="System Font Bold" charset="0"/>
                <a:sym typeface="System Font Bold" charset="0"/>
              </a:rPr>
              <a:t>KSC LMA on 23 Nov 2018</a:t>
            </a:r>
            <a:endParaRPr lang="en-US" altLang="en-US" sz="1800" dirty="0"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FFFF00"/>
              </a:solidFill>
              <a:latin typeface="System Font Bold" charset="0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FF00"/>
                </a:solidFill>
                <a:latin typeface="System Font Bold" charset="0"/>
                <a:ea typeface="System Font Bold" charset="0"/>
                <a:cs typeface="System Font Bold" charset="0"/>
                <a:sym typeface="System Font Bold" charset="0"/>
              </a:rPr>
              <a:t>Single flash well detected and timed</a:t>
            </a:r>
            <a:endParaRPr lang="en-US" altLang="en-US" sz="1800" dirty="0"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FFFF00"/>
              </a:solidFill>
              <a:latin typeface="System Font Bold" charset="0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FF00"/>
                </a:solidFill>
                <a:latin typeface="System Font Bold" charset="0"/>
                <a:ea typeface="System Font Bold" charset="0"/>
                <a:cs typeface="System Font Bold" charset="0"/>
                <a:sym typeface="System Font Bold" charset="0"/>
              </a:rPr>
              <a:t>Location offset due to flash lower altitude; near FOV edge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D1D852F4-A86F-5F47-91A9-24706073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25" y="6454775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/>
            <a:fld id="{134AB345-FCB9-AC4F-9D61-B5CE4B5253FD}" type="slidenum">
              <a:rPr lang="en-US" altLang="en-US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35</a:t>
            </a:fld>
            <a:endParaRPr lang="en-US" altLang="en-US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0E7C72D-A8D6-4146-B20A-5BD720684D8A}"/>
              </a:ext>
            </a:extLst>
          </p:cNvPr>
          <p:cNvSpPr>
            <a:spLocks/>
          </p:cNvSpPr>
          <p:nvPr/>
        </p:nvSpPr>
        <p:spPr bwMode="auto">
          <a:xfrm>
            <a:off x="138113" y="1214437"/>
            <a:ext cx="5528226" cy="5507037"/>
          </a:xfrm>
          <a:prstGeom prst="rect">
            <a:avLst/>
          </a:prstGeom>
          <a:gradFill rotWithShape="0">
            <a:gsLst>
              <a:gs pos="0">
                <a:srgbClr val="81A5D1"/>
              </a:gs>
              <a:gs pos="50000">
                <a:srgbClr val="4980C2"/>
              </a:gs>
              <a:gs pos="100000">
                <a:srgbClr val="3A71B2"/>
              </a:gs>
            </a:gsLst>
            <a:lin ang="5400000" scaled="1"/>
          </a:gradFill>
          <a:ln w="6350" cap="flat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8414B18C-C78C-184D-8DC4-6E4E2AA7C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1343229"/>
            <a:ext cx="5315286" cy="524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B4DB31-A8DE-5342-BAD9-F6FEE2D60072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DD987-1FC6-3C46-A845-666132F53A12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PLPT-GLM-002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ECD2D52-ADA4-7F48-A9F8-243BC473C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85863"/>
          </a:xfrm>
          <a:ln/>
        </p:spPr>
        <p:txBody>
          <a:bodyPr/>
          <a:lstStyle/>
          <a:p>
            <a:r>
              <a:rPr lang="en-US" altLang="en-US" sz="2800" dirty="0"/>
              <a:t>KSC Lightning Mapping Array (LMA)</a:t>
            </a:r>
            <a:br>
              <a:rPr lang="en-US" altLang="en-US" sz="2800" dirty="0"/>
            </a:br>
            <a:r>
              <a:rPr lang="en-US" altLang="en-US" sz="2800" dirty="0"/>
              <a:t>(Thomas/NMT)</a:t>
            </a:r>
          </a:p>
        </p:txBody>
      </p:sp>
    </p:spTree>
    <p:extLst>
      <p:ext uri="{BB962C8B-B14F-4D97-AF65-F5344CB8AC3E}">
        <p14:creationId xmlns:p14="http://schemas.microsoft.com/office/powerpoint/2010/main" val="2742082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6E78305-C686-E440-A39C-1E41A05CD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83C6-C2DC-7949-AE67-43178B9481C2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30B0F81-B225-A849-8DAE-06E583F4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D1D852F4-A86F-5F47-91A9-24706073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25" y="6454775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/>
            <a:fld id="{134AB345-FCB9-AC4F-9D61-B5CE4B5253FD}" type="slidenum">
              <a:rPr lang="en-US" altLang="en-US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36</a:t>
            </a:fld>
            <a:endParaRPr lang="en-US" altLang="en-US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ECD2D52-ADA4-7F48-A9F8-243BC473C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85863"/>
          </a:xfrm>
          <a:ln/>
        </p:spPr>
        <p:txBody>
          <a:bodyPr/>
          <a:lstStyle/>
          <a:p>
            <a:r>
              <a:rPr lang="en-US" altLang="en-US" sz="2800" dirty="0"/>
              <a:t>DE Depends on Specifics</a:t>
            </a:r>
            <a:br>
              <a:rPr lang="en-US" altLang="en-US" sz="2800" dirty="0"/>
            </a:br>
            <a:r>
              <a:rPr lang="en-US" altLang="en-US" sz="2800" dirty="0"/>
              <a:t> (Rutledge &amp; Clayton / CSU)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FBBCA-3445-AD4A-9B83-558E44658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1358560"/>
            <a:ext cx="8577943" cy="48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88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6E78305-C686-E440-A39C-1E41A05CD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83C6-C2DC-7949-AE67-43178B9481C2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30B0F81-B225-A849-8DAE-06E583F4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D1D852F4-A86F-5F47-91A9-24706073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25" y="6454775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/>
            <a:fld id="{134AB345-FCB9-AC4F-9D61-B5CE4B5253FD}" type="slidenum">
              <a:rPr lang="en-US" altLang="en-US">
                <a:solidFill>
                  <a:srgbClr val="FFFFFF"/>
                </a:solidFill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pPr algn="r"/>
              <a:t>37</a:t>
            </a:fld>
            <a:endParaRPr lang="en-US" altLang="en-US">
              <a:solidFill>
                <a:srgbClr val="FFFFFF"/>
              </a:solidFill>
              <a:latin typeface="System Font Regular" charset="0"/>
              <a:ea typeface="System Font Regular" charset="0"/>
              <a:cs typeface="System Font Regular" charset="0"/>
              <a:sym typeface="System Font Regular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ECD2D52-ADA4-7F48-A9F8-243BC473C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85863"/>
          </a:xfrm>
          <a:ln/>
        </p:spPr>
        <p:txBody>
          <a:bodyPr/>
          <a:lstStyle/>
          <a:p>
            <a:r>
              <a:rPr lang="en-US" altLang="en-US" sz="2800" dirty="0"/>
              <a:t>DE Depends on Specifics </a:t>
            </a:r>
            <a:r>
              <a:rPr lang="en-US" altLang="en-US" sz="2800" dirty="0">
                <a:solidFill>
                  <a:srgbClr val="FFFF00"/>
                </a:solidFill>
              </a:rPr>
              <a:t>(EXAMPLE)</a:t>
            </a:r>
            <a:br>
              <a:rPr lang="en-US" altLang="en-US" sz="2800" dirty="0">
                <a:solidFill>
                  <a:srgbClr val="FFFF00"/>
                </a:solidFill>
              </a:rPr>
            </a:br>
            <a:r>
              <a:rPr lang="en-US" altLang="en-US" sz="2800" dirty="0"/>
              <a:t>(Rutledge &amp; Clayton / CSU)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4E964E3-3FD0-0D42-9F64-CD44AAB68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49" y="1820620"/>
            <a:ext cx="4367439" cy="4248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41A18-F359-C84E-86DF-BE58829B46A8}"/>
              </a:ext>
            </a:extLst>
          </p:cNvPr>
          <p:cNvSpPr txBox="1"/>
          <p:nvPr/>
        </p:nvSpPr>
        <p:spPr>
          <a:xfrm>
            <a:off x="4750534" y="1355735"/>
            <a:ext cx="41872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2019-05-26 Inverted Polarity Colorado Storm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E0737417-D87C-6442-A997-EBF472FCE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1" y="1820622"/>
            <a:ext cx="4367439" cy="4248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60A8BB-89CE-944A-9ECE-74A78D322BF8}"/>
              </a:ext>
            </a:extLst>
          </p:cNvPr>
          <p:cNvSpPr txBox="1"/>
          <p:nvPr/>
        </p:nvSpPr>
        <p:spPr>
          <a:xfrm>
            <a:off x="979819" y="1318576"/>
            <a:ext cx="29754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2020-05-17 Alabama Case</a:t>
            </a:r>
          </a:p>
        </p:txBody>
      </p:sp>
    </p:spTree>
    <p:extLst>
      <p:ext uri="{BB962C8B-B14F-4D97-AF65-F5344CB8AC3E}">
        <p14:creationId xmlns:p14="http://schemas.microsoft.com/office/powerpoint/2010/main" val="1223140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Comparisons with WWLLN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Holzworth</a:t>
            </a:r>
            <a:r>
              <a:rPr lang="en-US" sz="2800" dirty="0"/>
              <a:t> &amp; McCarthy/Univ. Wash)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A052B5-BDBF-0842-BE76-3E7981E85999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PLPT-GLM-003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0FCAC-BF30-0F4C-982F-861A0A92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1" y="1183814"/>
            <a:ext cx="5339271" cy="2326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6426E-0304-DB4E-8730-0CA2FF6A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1" y="3631167"/>
            <a:ext cx="3714597" cy="2980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67840-74DC-FD42-B99D-029EC41C4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349" y="3635733"/>
            <a:ext cx="4930795" cy="2980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F5419-D46E-AE42-A6C6-7498BDFE6A4C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07B322-BFB9-FB4E-B817-DA60F128A73D}"/>
              </a:ext>
            </a:extLst>
          </p:cNvPr>
          <p:cNvSpPr/>
          <p:nvPr/>
        </p:nvSpPr>
        <p:spPr>
          <a:xfrm>
            <a:off x="5749150" y="1744014"/>
            <a:ext cx="33780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GLM-17 detects virtually all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storms; noise not an issue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for storm false detection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given knowledge of noise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locations/times (glint, hot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 pixels, </a:t>
            </a:r>
            <a:r>
              <a:rPr lang="en-US" sz="1600" b="1" dirty="0">
                <a:solidFill>
                  <a:srgbClr val="FFFF00"/>
                </a:solidFill>
              </a:rPr>
              <a:t>…).   [see also  PLPT-001]</a:t>
            </a:r>
          </a:p>
        </p:txBody>
      </p:sp>
    </p:spTree>
    <p:extLst>
      <p:ext uri="{BB962C8B-B14F-4D97-AF65-F5344CB8AC3E}">
        <p14:creationId xmlns:p14="http://schemas.microsoft.com/office/powerpoint/2010/main" val="3014036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Comparisons with WWLLN  (cont.)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Holzworth</a:t>
            </a:r>
            <a:r>
              <a:rPr lang="en-US" sz="2800" dirty="0"/>
              <a:t> &amp; McCarthy/Univ. Wash)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206406" y="1221548"/>
            <a:ext cx="19375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Verified GLM-17 performing similar to GLM-16 relative to WWLLN, given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natural 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differences in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lightning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between  </a:t>
            </a:r>
          </a:p>
          <a:p>
            <a:r>
              <a:rPr lang="en-US" b="1" dirty="0">
                <a:solidFill>
                  <a:srgbClr val="FFFF00"/>
                </a:solidFill>
              </a:rPr>
              <a:t>     land/ocean.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More bright groups in GLM17 FOV … have larger WWLLN stroke energies.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6990B-EC90-5C4E-9F66-F14630E3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8" y="1594105"/>
            <a:ext cx="3439533" cy="2082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16AAD-4744-4949-B0D4-B781C8194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307" y="1594105"/>
            <a:ext cx="3479065" cy="2082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33316-6FF6-0A40-A55C-158C8CB29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306" y="3795592"/>
            <a:ext cx="3479065" cy="290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52C17-7DA1-CB48-8607-D89F8BE6C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87" y="3751650"/>
            <a:ext cx="3439533" cy="29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0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753" y="41514"/>
            <a:ext cx="5952566" cy="1143001"/>
          </a:xfrm>
        </p:spPr>
        <p:txBody>
          <a:bodyPr/>
          <a:lstStyle/>
          <a:p>
            <a:r>
              <a:rPr lang="en-US" b="1" dirty="0"/>
              <a:t>Cal/Val Team Members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4234" y="6538912"/>
            <a:ext cx="595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FF00"/>
                </a:solidFill>
              </a:rPr>
              <a:t>Photos courtesy of William </a:t>
            </a:r>
            <a:r>
              <a:rPr lang="en-US" sz="1400" i="1" dirty="0" err="1">
                <a:solidFill>
                  <a:srgbClr val="FFFF00"/>
                </a:solidFill>
              </a:rPr>
              <a:t>Koshak</a:t>
            </a:r>
            <a:r>
              <a:rPr lang="en-US" sz="1400" i="1" dirty="0">
                <a:solidFill>
                  <a:srgbClr val="FFFF00"/>
                </a:solidFill>
              </a:rPr>
              <a:t> &amp; Pete Armstrong, or publicly available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199482" y="4703091"/>
            <a:ext cx="19819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b="1" dirty="0">
                <a:solidFill>
                  <a:srgbClr val="FFFF00"/>
                </a:solidFill>
              </a:rPr>
              <a:t>NASA Flight for INR</a:t>
            </a:r>
            <a:endParaRPr lang="en-US" sz="800" b="1" dirty="0">
              <a:solidFill>
                <a:srgbClr val="FFFF00"/>
              </a:solidFill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/>
              <a:t>David </a:t>
            </a:r>
            <a:r>
              <a:rPr lang="en-US" sz="1400" dirty="0" err="1"/>
              <a:t>Igli</a:t>
            </a:r>
            <a:endParaRPr lang="en-US" sz="1400" dirty="0"/>
          </a:p>
          <a:p>
            <a:pPr marL="285750" indent="-285750" algn="l">
              <a:buFont typeface="Arial" charset="0"/>
              <a:buChar char="•"/>
            </a:pPr>
            <a:r>
              <a:rPr lang="en-US" sz="1400" dirty="0"/>
              <a:t>Alan </a:t>
            </a:r>
            <a:r>
              <a:rPr lang="en-US" sz="1400" dirty="0" err="1"/>
              <a:t>Reth</a:t>
            </a:r>
            <a:endParaRPr lang="en-US" sz="1400" dirty="0"/>
          </a:p>
          <a:p>
            <a:pPr marL="285750" indent="-285750" algn="l">
              <a:buFont typeface="Arial" charset="0"/>
              <a:buChar char="•"/>
            </a:pPr>
            <a:r>
              <a:rPr lang="en-US" sz="1400" dirty="0"/>
              <a:t>Bin Tan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47506" y="5854155"/>
            <a:ext cx="2877221" cy="58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>
                <a:solidFill>
                  <a:srgbClr val="FFC000"/>
                </a:solidFill>
              </a:rPr>
              <a:t>Core Team: </a:t>
            </a:r>
            <a:r>
              <a:rPr lang="en-US" sz="1400" dirty="0"/>
              <a:t>William Koshak &amp; Rich Blakeslee (MSFC), Doug Mach &amp; Monte Bateman (USRA), Dennis Buechler (UAH), Katrina </a:t>
            </a:r>
            <a:r>
              <a:rPr lang="en-US" sz="1400" dirty="0" err="1"/>
              <a:t>Virts</a:t>
            </a:r>
            <a:r>
              <a:rPr lang="en-US" sz="1400" dirty="0"/>
              <a:t> (UAH)</a:t>
            </a:r>
          </a:p>
          <a:p>
            <a:pPr algn="l"/>
            <a:r>
              <a:rPr lang="en-US" sz="1400" dirty="0">
                <a:solidFill>
                  <a:srgbClr val="FFC000"/>
                </a:solidFill>
              </a:rPr>
              <a:t>Support Team (lower left): </a:t>
            </a:r>
            <a:r>
              <a:rPr lang="en-US" sz="1400" dirty="0"/>
              <a:t>Phillip Bitzer &amp; Jeff Burchfield (UAH)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603" y="3870633"/>
            <a:ext cx="1589863" cy="158986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452822" y="5552211"/>
            <a:ext cx="2031531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/>
              <a:t>        Pete Armstrong </a:t>
            </a:r>
          </a:p>
          <a:p>
            <a:pPr algn="l"/>
            <a:r>
              <a:rPr lang="en-US" sz="1400" dirty="0">
                <a:solidFill>
                  <a:srgbClr val="FFC000"/>
                </a:solidFill>
              </a:rPr>
              <a:t>   (Core Team Member)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78" y="3045908"/>
            <a:ext cx="2349497" cy="235368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392008" y="3475366"/>
            <a:ext cx="2031531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>
                <a:solidFill>
                  <a:srgbClr val="FFFF00"/>
                </a:solidFill>
              </a:rPr>
              <a:t>        </a:t>
            </a:r>
            <a:r>
              <a:rPr lang="en-US" sz="1400" b="1" dirty="0">
                <a:solidFill>
                  <a:srgbClr val="FFFF00"/>
                </a:solidFill>
              </a:rPr>
              <a:t>MIT-Lincoln Lab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47506" y="1137550"/>
            <a:ext cx="2139427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/>
              <a:t>        </a:t>
            </a:r>
            <a:r>
              <a:rPr lang="en-US" sz="1400" b="1" dirty="0">
                <a:solidFill>
                  <a:srgbClr val="FFFF00"/>
                </a:solidFill>
              </a:rPr>
              <a:t>NSSTC (Huntsville, AL)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977282" y="1145877"/>
            <a:ext cx="2031531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b="1" dirty="0"/>
              <a:t>        </a:t>
            </a:r>
            <a:r>
              <a:rPr lang="en-US" sz="1400" b="1" dirty="0">
                <a:solidFill>
                  <a:srgbClr val="FFFF00"/>
                </a:solidFill>
              </a:rPr>
              <a:t>Various Remote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72928" y="1527907"/>
            <a:ext cx="3128742" cy="332398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Ken Cummins (Univ Az)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Eric </a:t>
            </a:r>
            <a:r>
              <a:rPr lang="en-US" sz="1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Bruning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(TTU)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Steve Rutledge (CSU)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Adam Clayton (formerly CSU)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 Marchand (CIRA)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Bob </a:t>
            </a:r>
            <a:r>
              <a:rPr lang="en-US" sz="1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Holzworth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(Univ. </a:t>
            </a:r>
            <a:r>
              <a:rPr lang="en-US" sz="1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Michael McCarthy (Univ. </a:t>
            </a:r>
            <a:r>
              <a:rPr lang="en-US" sz="1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Paul </a:t>
            </a:r>
            <a:r>
              <a:rPr lang="en-US" sz="1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Krehbiel</a:t>
            </a:r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(NMT)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Ron Thomas (NMT)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Bill Rison (NMT)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Randy </a:t>
            </a:r>
            <a:r>
              <a:rPr lang="en-US" sz="1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Longenbaugh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(SNL)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 </a:t>
            </a:r>
            <a:r>
              <a:rPr lang="en-US" sz="1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MacGorman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(NSSL)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Ken Pickering (UMD)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Michael Peterson (now 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 Los Alamos</a:t>
            </a: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Richard Sonnenfeld (NMT)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DA7D35-A915-0C4B-810C-05C913C154D6}"/>
              </a:ext>
            </a:extLst>
          </p:cNvPr>
          <p:cNvSpPr txBox="1">
            <a:spLocks/>
          </p:cNvSpPr>
          <p:nvPr/>
        </p:nvSpPr>
        <p:spPr bwMode="auto">
          <a:xfrm>
            <a:off x="248352" y="1991900"/>
            <a:ext cx="1507027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>
                <a:solidFill>
                  <a:srgbClr val="FFC000"/>
                </a:solidFill>
              </a:rPr>
              <a:t>GOES-R Program Subj. Matter Expert: </a:t>
            </a:r>
            <a:r>
              <a:rPr lang="en-US" sz="1400" dirty="0"/>
              <a:t>Steve Goodman (Thunderbolt Global Analytics)</a:t>
            </a:r>
          </a:p>
        </p:txBody>
      </p:sp>
      <p:pic>
        <p:nvPicPr>
          <p:cNvPr id="16" name="Picture 1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4CC7C16-88CB-A24D-A17D-E895E963C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53" y="1651732"/>
            <a:ext cx="998251" cy="998251"/>
          </a:xfrm>
          <a:prstGeom prst="rect">
            <a:avLst/>
          </a:prstGeom>
        </p:spPr>
      </p:pic>
      <p:pic>
        <p:nvPicPr>
          <p:cNvPr id="17" name="Picture 16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5C1C34D9-0CD0-C94D-956C-3DF50B354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61" y="1651732"/>
            <a:ext cx="998251" cy="9982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710D031-FCB7-C24D-AF08-A7D8DB75BE98}"/>
              </a:ext>
            </a:extLst>
          </p:cNvPr>
          <p:cNvSpPr txBox="1">
            <a:spLocks/>
          </p:cNvSpPr>
          <p:nvPr/>
        </p:nvSpPr>
        <p:spPr bwMode="auto">
          <a:xfrm>
            <a:off x="3360728" y="1171660"/>
            <a:ext cx="2031531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>
                <a:solidFill>
                  <a:srgbClr val="FFFF00"/>
                </a:solidFill>
              </a:rPr>
              <a:t>        </a:t>
            </a:r>
            <a:r>
              <a:rPr lang="en-US" sz="1400" b="1" dirty="0">
                <a:solidFill>
                  <a:srgbClr val="FFFF00"/>
                </a:solidFill>
              </a:rPr>
              <a:t>NOAA/NESDIS/STAR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9D6EF9-D497-D749-9148-91D3853400B3}"/>
              </a:ext>
            </a:extLst>
          </p:cNvPr>
          <p:cNvSpPr txBox="1">
            <a:spLocks/>
          </p:cNvSpPr>
          <p:nvPr/>
        </p:nvSpPr>
        <p:spPr bwMode="auto">
          <a:xfrm>
            <a:off x="3628437" y="2784955"/>
            <a:ext cx="2031531" cy="4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dirty="0"/>
              <a:t>        Scott </a:t>
            </a:r>
            <a:r>
              <a:rPr lang="en-US" sz="1400" dirty="0" err="1"/>
              <a:t>Rudlosky</a:t>
            </a:r>
            <a:r>
              <a:rPr lang="en-US" sz="1400" dirty="0"/>
              <a:t> </a:t>
            </a:r>
          </a:p>
          <a:p>
            <a:pPr algn="l"/>
            <a:r>
              <a:rPr lang="en-US" sz="1400" dirty="0">
                <a:solidFill>
                  <a:srgbClr val="FFC000"/>
                </a:solidFill>
              </a:rPr>
              <a:t> (GOES-R Science; NWS</a:t>
            </a:r>
          </a:p>
          <a:p>
            <a:pPr algn="l"/>
            <a:r>
              <a:rPr lang="en-US" sz="1400" dirty="0">
                <a:solidFill>
                  <a:srgbClr val="FFC000"/>
                </a:solidFill>
              </a:rPr>
              <a:t>     Activities Specialist)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A5CE969-DB72-6647-B751-532561DB3FFB}"/>
              </a:ext>
            </a:extLst>
          </p:cNvPr>
          <p:cNvSpPr txBox="1">
            <a:spLocks/>
          </p:cNvSpPr>
          <p:nvPr/>
        </p:nvSpPr>
        <p:spPr bwMode="auto">
          <a:xfrm>
            <a:off x="6199482" y="5498943"/>
            <a:ext cx="2377848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sz="1400" b="1" dirty="0">
                <a:solidFill>
                  <a:srgbClr val="FFFF00"/>
                </a:solidFill>
              </a:rPr>
              <a:t>Special Thanks to CVCT PRO</a:t>
            </a:r>
            <a:endParaRPr lang="en-US" sz="800" b="1" dirty="0">
              <a:solidFill>
                <a:srgbClr val="FFFF00"/>
              </a:solidFill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/>
              <a:t>Liz Kline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dirty="0"/>
              <a:t>Jon Fulbright</a:t>
            </a:r>
          </a:p>
        </p:txBody>
      </p:sp>
    </p:spTree>
    <p:extLst>
      <p:ext uri="{BB962C8B-B14F-4D97-AF65-F5344CB8AC3E}">
        <p14:creationId xmlns:p14="http://schemas.microsoft.com/office/powerpoint/2010/main" val="1232138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7C12A-A63F-454E-8A34-7BC03BDCF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163" y="1243841"/>
            <a:ext cx="4099649" cy="3723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Comparisons with WWLLN  (cont.)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Holzworth</a:t>
            </a:r>
            <a:r>
              <a:rPr lang="en-US" sz="2800" dirty="0"/>
              <a:t> &amp; McCarthy/Univ. Wash)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13978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WWLLN relative detection efficiency does NOT change much in 1000 km, so sharp features are likely natural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GLM-17 does a good job picking up the main features of WWLLN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GLM-17 has enhancements (e.g. off Ecuador, western edge Pacific 30N); also artifacts to the south that have since been mitigated.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45D6E-7CB8-1948-A49E-11DD68632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27" y="1243842"/>
            <a:ext cx="4083455" cy="37239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AA0CA5-F173-DB40-AA10-8D25301A8836}"/>
              </a:ext>
            </a:extLst>
          </p:cNvPr>
          <p:cNvSpPr/>
          <p:nvPr/>
        </p:nvSpPr>
        <p:spPr>
          <a:xfrm>
            <a:off x="4777547" y="1174316"/>
            <a:ext cx="35160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GLM17 </a:t>
            </a:r>
            <a:r>
              <a:rPr lang="en-US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ave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flash density (2019)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FD784D-F5FC-944F-BD8C-1A506C20D4FC}"/>
              </a:ext>
            </a:extLst>
          </p:cNvPr>
          <p:cNvSpPr/>
          <p:nvPr/>
        </p:nvSpPr>
        <p:spPr>
          <a:xfrm>
            <a:off x="318689" y="1187195"/>
            <a:ext cx="37595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WWLLN </a:t>
            </a:r>
            <a:r>
              <a:rPr lang="en-US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ave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stroke density (2019)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2AF558-1FB7-3445-A916-CC0ADFAF00BA}"/>
              </a:ext>
            </a:extLst>
          </p:cNvPr>
          <p:cNvCxnSpPr/>
          <p:nvPr/>
        </p:nvCxnSpPr>
        <p:spPr>
          <a:xfrm>
            <a:off x="357327" y="1243842"/>
            <a:ext cx="0" cy="3723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F6BCD5-EB07-0448-9666-1113F490529B}"/>
              </a:ext>
            </a:extLst>
          </p:cNvPr>
          <p:cNvCxnSpPr/>
          <p:nvPr/>
        </p:nvCxnSpPr>
        <p:spPr>
          <a:xfrm>
            <a:off x="4792163" y="1243842"/>
            <a:ext cx="0" cy="3723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DF6749D-AC71-184D-8551-280BF16C8191}"/>
              </a:ext>
            </a:extLst>
          </p:cNvPr>
          <p:cNvSpPr/>
          <p:nvPr/>
        </p:nvSpPr>
        <p:spPr>
          <a:xfrm rot="16200000">
            <a:off x="437329" y="2983143"/>
            <a:ext cx="785611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180 W</a:t>
            </a:r>
            <a:endParaRPr lang="en-US" sz="16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D5CBFB-969F-7649-B318-F334D65B48A1}"/>
              </a:ext>
            </a:extLst>
          </p:cNvPr>
          <p:cNvSpPr/>
          <p:nvPr/>
        </p:nvSpPr>
        <p:spPr>
          <a:xfrm rot="16200000">
            <a:off x="4833528" y="2985770"/>
            <a:ext cx="785611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180 W</a:t>
            </a:r>
            <a:endParaRPr lang="en-US" sz="16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448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Comparisons with WWLLN  (cont.)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Virts</a:t>
            </a:r>
            <a:r>
              <a:rPr lang="en-US" sz="2800" dirty="0"/>
              <a:t>/UAH)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DDF31-0E74-584C-9283-5E92CDED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5" y="1515541"/>
            <a:ext cx="8844931" cy="4331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B2CDF0-61A4-3348-8A0F-7FE13D9AB0BE}"/>
              </a:ext>
            </a:extLst>
          </p:cNvPr>
          <p:cNvSpPr txBox="1"/>
          <p:nvPr/>
        </p:nvSpPr>
        <p:spPr>
          <a:xfrm>
            <a:off x="143025" y="603318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This extends the comparison to the next year (2020); again, they compare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Note yaw flip explains lower detection of GLM-17 in NE corner relative to WWLLN.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00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Location/Time Accuracy (Virts/UAH)</a:t>
            </a:r>
            <a:br>
              <a:rPr lang="en-US" sz="2800" dirty="0"/>
            </a:br>
            <a:r>
              <a:rPr lang="en-US" sz="2000" dirty="0"/>
              <a:t>GLM-17 vs. GLM-16 and ISS-LIS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674002" y="2322979"/>
            <a:ext cx="33449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Comparison with group data from two other space-based optical sensors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Sub-</a:t>
            </a:r>
            <a:r>
              <a:rPr lang="en-US" b="1" dirty="0" err="1">
                <a:solidFill>
                  <a:srgbClr val="FFFF00"/>
                </a:solidFill>
              </a:rPr>
              <a:t>ms</a:t>
            </a:r>
            <a:r>
              <a:rPr lang="en-US" b="1" dirty="0">
                <a:solidFill>
                  <a:srgbClr val="FFFF00"/>
                </a:solidFill>
              </a:rPr>
              <a:t> timing accuracy with GLM-16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LIS has known timing shift of ~1 </a:t>
            </a:r>
            <a:r>
              <a:rPr lang="en-US" b="1" dirty="0" err="1">
                <a:solidFill>
                  <a:srgbClr val="FFFF00"/>
                </a:solidFill>
              </a:rPr>
              <a:t>ms</a:t>
            </a:r>
            <a:r>
              <a:rPr lang="en-US" b="1" dirty="0">
                <a:solidFill>
                  <a:srgbClr val="FFFF00"/>
                </a:solidFill>
              </a:rPr>
              <a:t> during analysis period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Peak distance errors of 3 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17C501-6DA4-3847-88A0-46F209B51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1255764"/>
            <a:ext cx="4360562" cy="5393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D1A2D0-3B50-A04F-9719-938EFBBC4BC9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9393B-80D1-E346-ADD5-EE7C01E99ACB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PLPT-GLM-005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08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Flash Detection Efficiency (Virts/UAH)</a:t>
            </a:r>
            <a:br>
              <a:rPr lang="en-US" sz="2800" dirty="0"/>
            </a:br>
            <a:r>
              <a:rPr lang="en-US" sz="2000" dirty="0"/>
              <a:t>GLM-17 vs. GLM-16 and ISS-LIS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6995528" y="1426088"/>
            <a:ext cx="21227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Comparison of flash data with: GLM-16 (left), ISS/LIS (right)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Left Plot:      </a:t>
            </a:r>
            <a:r>
              <a:rPr lang="en-US" dirty="0">
                <a:solidFill>
                  <a:srgbClr val="FFFF00"/>
                </a:solidFill>
              </a:rPr>
              <a:t>GLM-17 flash DE estimated at 70.3% using Bitzer Bayesian methodology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Right Plot: </a:t>
            </a:r>
            <a:r>
              <a:rPr lang="en-US" dirty="0">
                <a:solidFill>
                  <a:srgbClr val="FFFF00"/>
                </a:solidFill>
              </a:rPr>
              <a:t>Contamination from bad LIS orbits over 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BE957B-5098-A344-A40B-3F30AA189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18" y="1704385"/>
            <a:ext cx="3288137" cy="3840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F07FA-5802-6947-A9A4-63F294843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1" y="1704385"/>
            <a:ext cx="3288137" cy="38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9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Bolide Locations &amp; Counts </a:t>
            </a:r>
            <a:r>
              <a:rPr lang="en-US" sz="1800" dirty="0"/>
              <a:t>(GLM-17 vs GLM-16)</a:t>
            </a:r>
            <a:br>
              <a:rPr lang="en-US" sz="1800" dirty="0"/>
            </a:br>
            <a:r>
              <a:rPr lang="en-US" sz="2800" dirty="0"/>
              <a:t>(</a:t>
            </a:r>
            <a:r>
              <a:rPr lang="en-US" sz="2800" dirty="0" err="1"/>
              <a:t>Longenbaugh</a:t>
            </a:r>
            <a:r>
              <a:rPr lang="en-US" sz="2800" dirty="0"/>
              <a:t>/SNL; Goodman/TGA)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21732-F39E-7A40-A467-947E75EA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3" y="1408472"/>
            <a:ext cx="5948818" cy="2580278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C4A60A2-9631-E64C-9B3C-5BDE3CC47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934" y="4159389"/>
            <a:ext cx="5987456" cy="258027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2E893C-B25B-F948-AC12-1238F28A0E46}"/>
              </a:ext>
            </a:extLst>
          </p:cNvPr>
          <p:cNvSpPr txBox="1"/>
          <p:nvPr/>
        </p:nvSpPr>
        <p:spPr>
          <a:xfrm>
            <a:off x="6126498" y="1345252"/>
            <a:ext cx="29870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YELLOW: STEREO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DARK ORANGE: GLM-16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</a:rPr>
              <a:t>LIGHT ORANGE: GLM-17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Left-Hand Charts: </a:t>
            </a:r>
            <a:r>
              <a:rPr lang="en-US" sz="1600" dirty="0">
                <a:solidFill>
                  <a:srgbClr val="FFFF00"/>
                </a:solidFill>
              </a:rPr>
              <a:t>show the bolide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Locations approximately uniform across the FOV for both GLMs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Right-Hand Charts:</a:t>
            </a:r>
            <a:r>
              <a:rPr lang="en-US" sz="1600" dirty="0">
                <a:solidFill>
                  <a:srgbClr val="FFFF00"/>
                </a:solidFill>
              </a:rPr>
              <a:t> show # of events &amp; monthly variation of detections.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Significant increase in the # of detections as GLM observed the Leonid meteor shower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Stereo detections are included in the counts shown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154EB6-0B77-4740-894A-6E4D9EB5228D}"/>
              </a:ext>
            </a:extLst>
          </p:cNvPr>
          <p:cNvSpPr/>
          <p:nvPr/>
        </p:nvSpPr>
        <p:spPr>
          <a:xfrm>
            <a:off x="104253" y="1408472"/>
            <a:ext cx="5948818" cy="25802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8A0777-1F94-0441-AA95-834CCB412FE4}"/>
              </a:ext>
            </a:extLst>
          </p:cNvPr>
          <p:cNvSpPr/>
          <p:nvPr/>
        </p:nvSpPr>
        <p:spPr>
          <a:xfrm>
            <a:off x="110693" y="4153589"/>
            <a:ext cx="5948818" cy="25802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8FD57-F151-184C-8B62-A0694BD8F62E}"/>
              </a:ext>
            </a:extLst>
          </p:cNvPr>
          <p:cNvSpPr txBox="1"/>
          <p:nvPr/>
        </p:nvSpPr>
        <p:spPr>
          <a:xfrm>
            <a:off x="4134398" y="2333259"/>
            <a:ext cx="1232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GLM-16</a:t>
            </a:r>
          </a:p>
          <a:p>
            <a:r>
              <a:rPr lang="en-US" dirty="0">
                <a:solidFill>
                  <a:schemeClr val="bg1"/>
                </a:solidFill>
              </a:rPr>
              <a:t>914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F5F0EC-6DAC-9341-9A4E-93F02E47A673}"/>
              </a:ext>
            </a:extLst>
          </p:cNvPr>
          <p:cNvSpPr txBox="1"/>
          <p:nvPr/>
        </p:nvSpPr>
        <p:spPr>
          <a:xfrm>
            <a:off x="4134398" y="5021262"/>
            <a:ext cx="1286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GLM-17</a:t>
            </a:r>
          </a:p>
          <a:p>
            <a:r>
              <a:rPr lang="en-US" dirty="0">
                <a:solidFill>
                  <a:schemeClr val="bg1"/>
                </a:solidFill>
              </a:rPr>
              <a:t>908 events</a:t>
            </a:r>
          </a:p>
        </p:txBody>
      </p:sp>
    </p:spTree>
    <p:extLst>
      <p:ext uri="{BB962C8B-B14F-4D97-AF65-F5344CB8AC3E}">
        <p14:creationId xmlns:p14="http://schemas.microsoft.com/office/powerpoint/2010/main" val="1634959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What Modulates Light Reaching GLM?</a:t>
            </a:r>
            <a:br>
              <a:rPr lang="en-US" sz="3000" dirty="0"/>
            </a:br>
            <a:r>
              <a:rPr lang="en-US" sz="2800" dirty="0"/>
              <a:t>(Brunner &amp; Bitzer, UAH)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534894" y="1830387"/>
            <a:ext cx="249047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HAMMA/LMA used to understand GLM DE: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HAMMA E-field data used to estimate source photon strength on LMA channels 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Photons spread over frame-relevant channel segments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Monte Carlo forward radiative transfer performed </a:t>
            </a:r>
            <a:r>
              <a:rPr lang="en-US" sz="1400" dirty="0">
                <a:solidFill>
                  <a:srgbClr val="FFC3D7"/>
                </a:solidFill>
              </a:rPr>
              <a:t>&amp; recently improved (Brunner &amp; Bitzer, 2020)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Photons gridded at cloud-top to simulate GLM events</a:t>
            </a:r>
          </a:p>
          <a:p>
            <a:pPr lvl="1">
              <a:buFont typeface="Courier New" charset="0"/>
              <a:buChar char="o"/>
            </a:pPr>
            <a:r>
              <a:rPr lang="en-US" sz="1400" dirty="0">
                <a:solidFill>
                  <a:srgbClr val="FFFF00"/>
                </a:solidFill>
              </a:rPr>
              <a:t>Simulation compared to real GLM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8" name="Picture 7" descr="PG_20101025_channel_with_LMA_1stHAMMA_timeste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64" y="1366441"/>
            <a:ext cx="2355890" cy="2301929"/>
          </a:xfrm>
          <a:prstGeom prst="rect">
            <a:avLst/>
          </a:prstGeom>
        </p:spPr>
      </p:pic>
      <p:pic>
        <p:nvPicPr>
          <p:cNvPr id="9" name="Picture 8" descr="FEGS1_LW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" y="3804600"/>
            <a:ext cx="3193026" cy="2551750"/>
          </a:xfrm>
          <a:prstGeom prst="rect">
            <a:avLst/>
          </a:prstGeom>
        </p:spPr>
      </p:pic>
      <p:pic>
        <p:nvPicPr>
          <p:cNvPr id="10" name="Picture 9" descr="072614_withGL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" y="1353563"/>
            <a:ext cx="3550569" cy="2301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4930" y="1322785"/>
            <a:ext cx="6607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4740" y="1283419"/>
            <a:ext cx="10823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HAMMA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66E0B-47F5-1148-ADB8-DC5B4A0EFF65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27438C-8795-DD46-A170-42EE53E0745D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PLPT-GLM-006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802BA-77A7-FC45-B6B4-7A2EAA175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147" y="4177842"/>
            <a:ext cx="2663845" cy="22860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C5445C0-9B9E-1F40-B0E8-069B681955B0}"/>
              </a:ext>
            </a:extLst>
          </p:cNvPr>
          <p:cNvSpPr/>
          <p:nvPr/>
        </p:nvSpPr>
        <p:spPr>
          <a:xfrm>
            <a:off x="3721193" y="2356834"/>
            <a:ext cx="307955" cy="25757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548006E-DEE1-8643-8129-FB8A78C27163}"/>
              </a:ext>
            </a:extLst>
          </p:cNvPr>
          <p:cNvSpPr/>
          <p:nvPr/>
        </p:nvSpPr>
        <p:spPr>
          <a:xfrm rot="5400000">
            <a:off x="5104631" y="3809059"/>
            <a:ext cx="307955" cy="25757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021B82F-650C-E54E-BEFF-4C0B9FE29805}"/>
              </a:ext>
            </a:extLst>
          </p:cNvPr>
          <p:cNvSpPr/>
          <p:nvPr/>
        </p:nvSpPr>
        <p:spPr>
          <a:xfrm rot="10800000">
            <a:off x="3557021" y="5017526"/>
            <a:ext cx="307955" cy="257577"/>
          </a:xfrm>
          <a:prstGeom prst="rightArrow">
            <a:avLst/>
          </a:prstGeom>
          <a:solidFill>
            <a:srgbClr val="FFC3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FBE922-24B4-B34F-AC73-7B94D7121EFD}"/>
              </a:ext>
            </a:extLst>
          </p:cNvPr>
          <p:cNvSpPr/>
          <p:nvPr/>
        </p:nvSpPr>
        <p:spPr>
          <a:xfrm>
            <a:off x="297000" y="6412326"/>
            <a:ext cx="2981265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Simulation/Data Comparisons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2AA211-68A2-7840-95A4-FF0783A26B22}"/>
              </a:ext>
            </a:extLst>
          </p:cNvPr>
          <p:cNvSpPr/>
          <p:nvPr/>
        </p:nvSpPr>
        <p:spPr>
          <a:xfrm>
            <a:off x="4155596" y="4165655"/>
            <a:ext cx="24579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Microphysical Profiles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775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33"/>
            <a:ext cx="8229600" cy="1143001"/>
          </a:xfrm>
        </p:spPr>
        <p:txBody>
          <a:bodyPr/>
          <a:lstStyle/>
          <a:p>
            <a:r>
              <a:rPr lang="en-US" sz="3200" dirty="0"/>
              <a:t>L1b-L2 LCFA Code (Mach/USRA)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43060" y="2109033"/>
            <a:ext cx="3100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Example LCFA Flashes for December 2020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No orphaned/parentless clustering errors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Clustering working well (other than artificial limits)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Flash single group filter can be improved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46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763B0-4A97-7B42-B2C8-6D168B43ABB1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0B32-3EDF-6B4B-91D4-E65BF7D0064C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PLPT-GLM-009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0C92CB-F0C2-48E9-9963-092732C26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" y="1162193"/>
            <a:ext cx="5943600" cy="55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39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542"/>
            <a:ext cx="8229600" cy="1143001"/>
          </a:xfrm>
        </p:spPr>
        <p:txBody>
          <a:bodyPr/>
          <a:lstStyle/>
          <a:p>
            <a:r>
              <a:rPr lang="en-US" sz="3200" dirty="0"/>
              <a:t>L0-L1b Code (Mach/USRA)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4694" y="2109033"/>
            <a:ext cx="30493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Example Filtered Events for December 2020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Most glint/blooming removed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Improvements beyond spec still possible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47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763B0-4A97-7B42-B2C8-6D168B43ABB1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0B32-3EDF-6B4B-91D4-E65BF7D0064C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PLPT-GLM-010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3D1B316-6934-4658-BD23-7760A9CC4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7" y="1340543"/>
            <a:ext cx="5976837" cy="53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70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INR Analyses </a:t>
            </a:r>
            <a:br>
              <a:rPr lang="en-US" sz="2800" dirty="0"/>
            </a:br>
            <a:r>
              <a:rPr lang="en-US" sz="2400" dirty="0"/>
              <a:t>(Armstrong/MIT LL; Tan, </a:t>
            </a:r>
            <a:r>
              <a:rPr lang="en-US" sz="2400" dirty="0" err="1"/>
              <a:t>Igli</a:t>
            </a:r>
            <a:r>
              <a:rPr lang="en-US" sz="2400" dirty="0"/>
              <a:t>, </a:t>
            </a:r>
            <a:r>
              <a:rPr lang="en-US" sz="2400" dirty="0" err="1"/>
              <a:t>Reth</a:t>
            </a:r>
            <a:r>
              <a:rPr lang="en-US" sz="2400" dirty="0"/>
              <a:t> /NASA Flight)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48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763B0-4A97-7B42-B2C8-6D168B43ABB1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0B32-3EDF-6B4B-91D4-E65BF7D0064C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PLPT-GLM-011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E6305A-A7AF-1347-B141-7252BF20E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61" y="1575773"/>
            <a:ext cx="8940523" cy="135131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IPATS NS &amp; EW angle shifts (µ ± 3</a:t>
            </a:r>
            <a:r>
              <a:rPr lang="el-GR" sz="1800" dirty="0">
                <a:solidFill>
                  <a:srgbClr val="FFFF00"/>
                </a:solidFill>
              </a:rPr>
              <a:t>σ</a:t>
            </a:r>
            <a:r>
              <a:rPr lang="en-US" sz="1800" dirty="0">
                <a:solidFill>
                  <a:srgbClr val="FFFF00"/>
                </a:solidFill>
              </a:rPr>
              <a:t> values) plotted for late 2020/early 2021</a:t>
            </a:r>
          </a:p>
          <a:p>
            <a:r>
              <a:rPr lang="en-US" sz="1800" dirty="0">
                <a:solidFill>
                  <a:srgbClr val="FFFF00"/>
                </a:solidFill>
              </a:rPr>
              <a:t>IPATS shows good overall performance for days having over 1000 measurements (blue)</a:t>
            </a:r>
          </a:p>
          <a:p>
            <a:pPr lvl="1"/>
            <a:r>
              <a:rPr lang="en-US" sz="1400" dirty="0">
                <a:solidFill>
                  <a:srgbClr val="FFFF00"/>
                </a:solidFill>
              </a:rPr>
              <a:t>Days with less than 1000 measurements (orange)</a:t>
            </a:r>
          </a:p>
          <a:p>
            <a:r>
              <a:rPr lang="en-US" sz="1800" dirty="0">
                <a:solidFill>
                  <a:srgbClr val="FFFF00"/>
                </a:solidFill>
              </a:rPr>
              <a:t>IPATS </a:t>
            </a:r>
            <a:r>
              <a:rPr lang="el-GR" sz="1800" dirty="0">
                <a:solidFill>
                  <a:srgbClr val="FFFF00"/>
                </a:solidFill>
              </a:rPr>
              <a:t>σ</a:t>
            </a:r>
            <a:r>
              <a:rPr lang="en-US" sz="1800" dirty="0">
                <a:solidFill>
                  <a:srgbClr val="FFFF00"/>
                </a:solidFill>
              </a:rPr>
              <a:t>-value impacted by cloud motion &amp; non-simultaneity of ABI/GLM </a:t>
            </a:r>
            <a:r>
              <a:rPr lang="en-US" sz="1800" dirty="0" err="1">
                <a:solidFill>
                  <a:srgbClr val="FFFF00"/>
                </a:solidFill>
              </a:rPr>
              <a:t>backgrnd</a:t>
            </a:r>
            <a:r>
              <a:rPr lang="en-US" sz="1800" dirty="0">
                <a:solidFill>
                  <a:srgbClr val="FFFF00"/>
                </a:solidFill>
              </a:rPr>
              <a:t> images</a:t>
            </a:r>
          </a:p>
          <a:p>
            <a:r>
              <a:rPr lang="en-US" sz="1800" dirty="0">
                <a:solidFill>
                  <a:srgbClr val="FFFF00"/>
                </a:solidFill>
              </a:rPr>
              <a:t>Larger EW-shifts near solstice, lower illumination over North America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BB5545-0F8C-014B-9151-402848F4F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" t="3491" r="4901" b="3247"/>
          <a:stretch/>
        </p:blipFill>
        <p:spPr>
          <a:xfrm>
            <a:off x="658368" y="3246120"/>
            <a:ext cx="7964424" cy="17099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AD479D-9003-9247-9DA3-FC3956CA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1" t="6689" r="4851" b="-294"/>
          <a:stretch/>
        </p:blipFill>
        <p:spPr>
          <a:xfrm>
            <a:off x="658368" y="4689231"/>
            <a:ext cx="7964424" cy="171623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970B1B-C6A2-6045-B4AD-98DE154A9F3C}"/>
              </a:ext>
            </a:extLst>
          </p:cNvPr>
          <p:cNvCxnSpPr/>
          <p:nvPr/>
        </p:nvCxnSpPr>
        <p:spPr>
          <a:xfrm flipH="1">
            <a:off x="6790905" y="3372374"/>
            <a:ext cx="4194" cy="303309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88A235-EEA6-4442-8C27-237A989DC6EB}"/>
              </a:ext>
            </a:extLst>
          </p:cNvPr>
          <p:cNvSpPr txBox="1"/>
          <p:nvPr/>
        </p:nvSpPr>
        <p:spPr>
          <a:xfrm>
            <a:off x="6308507" y="6199480"/>
            <a:ext cx="5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95835B-BACE-AE42-95EA-268031D3EF91}"/>
              </a:ext>
            </a:extLst>
          </p:cNvPr>
          <p:cNvSpPr txBox="1"/>
          <p:nvPr/>
        </p:nvSpPr>
        <p:spPr>
          <a:xfrm>
            <a:off x="6744771" y="6199479"/>
            <a:ext cx="52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1E554C-82EE-9343-8943-5F4633AC2D29}"/>
              </a:ext>
            </a:extLst>
          </p:cNvPr>
          <p:cNvSpPr txBox="1"/>
          <p:nvPr/>
        </p:nvSpPr>
        <p:spPr>
          <a:xfrm>
            <a:off x="8046720" y="3657600"/>
            <a:ext cx="82459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±140 µrad MRD</a:t>
            </a:r>
          </a:p>
        </p:txBody>
      </p:sp>
    </p:spTree>
    <p:extLst>
      <p:ext uri="{BB962C8B-B14F-4D97-AF65-F5344CB8AC3E}">
        <p14:creationId xmlns:p14="http://schemas.microsoft.com/office/powerpoint/2010/main" val="2958977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Laser Beacon Analyses </a:t>
            </a:r>
            <a:br>
              <a:rPr lang="en-US" sz="2800" dirty="0"/>
            </a:br>
            <a:r>
              <a:rPr lang="en-US" sz="2800" dirty="0"/>
              <a:t>(Buechler/UAH)</a:t>
            </a:r>
            <a:br>
              <a:rPr lang="en-US" sz="2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49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763B0-4A97-7B42-B2C8-6D168B43ABB1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0B32-3EDF-6B4B-91D4-E65BF7D0064C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PLPT-GLM-011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43840-A9B1-224C-8F26-F430735D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6" y="1510947"/>
            <a:ext cx="4653914" cy="2326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EC4CC-3605-9E40-B453-B5E908EAF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740" y="1792310"/>
            <a:ext cx="3892990" cy="202524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C1834E-D365-1742-8924-70094F525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1925" y="3931717"/>
            <a:ext cx="4942075" cy="2795729"/>
          </a:xfrm>
        </p:spPr>
        <p:txBody>
          <a:bodyPr/>
          <a:lstStyle/>
          <a:p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</a:rPr>
              <a:t>Lower Plot Shows Laser Beacon Locations in GLM data (30-Nov-2017)</a:t>
            </a:r>
          </a:p>
          <a:p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</a:rPr>
              <a:t>GLM GPA locations within 5 km of laser location during 24 </a:t>
            </a:r>
            <a:r>
              <a:rPr lang="en-US" sz="1600" dirty="0" err="1">
                <a:solidFill>
                  <a:srgbClr val="FFFF00"/>
                </a:solidFill>
                <a:latin typeface="Calibri"/>
                <a:ea typeface="+mn-ea"/>
              </a:rPr>
              <a:t>hr</a:t>
            </a:r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</a:rPr>
              <a:t> (17-18 Oct 2018) period from Greenbelt site and for 1800 UTC from the Monument Peak site. (the Monument Peak laser was inoperable after the initial operation)</a:t>
            </a:r>
          </a:p>
          <a:p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</a:rPr>
              <a:t>Monument Peak experienced problem after initial planned hourly operation</a:t>
            </a:r>
          </a:p>
          <a:p>
            <a:r>
              <a:rPr lang="en-US" sz="1600" dirty="0">
                <a:solidFill>
                  <a:srgbClr val="FFFF00"/>
                </a:solidFill>
                <a:latin typeface="Calibri"/>
                <a:ea typeface="+mn-ea"/>
              </a:rPr>
              <a:t>GLMGPA location offsets were within 5 km (MRD requirement)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903E01-AB97-EC45-8066-41FF8166E631}"/>
              </a:ext>
            </a:extLst>
          </p:cNvPr>
          <p:cNvGrpSpPr/>
          <p:nvPr/>
        </p:nvGrpSpPr>
        <p:grpSpPr>
          <a:xfrm>
            <a:off x="189614" y="4137087"/>
            <a:ext cx="3777079" cy="2419931"/>
            <a:chOff x="379952" y="3671721"/>
            <a:chExt cx="4781550" cy="25080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090DAE-953F-0544-9400-9719EC0DB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2" t="11204" r="12917" b="7883"/>
            <a:stretch/>
          </p:blipFill>
          <p:spPr>
            <a:xfrm>
              <a:off x="379952" y="3671721"/>
              <a:ext cx="4781550" cy="25080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76E29E-2A05-624D-86A0-DCCB4861B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6648" y="4362931"/>
              <a:ext cx="414564" cy="4023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17798E-D1A4-5A4D-89F7-F3B27948B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2635" y="4778440"/>
              <a:ext cx="414564" cy="402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82845" y="46770"/>
            <a:ext cx="5791201" cy="11430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cs typeface="Arial" pitchFamily="34" charset="0"/>
              </a:rPr>
              <a:t>GLM 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561645"/>
            <a:ext cx="2789685" cy="3901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5637" y="2156181"/>
            <a:ext cx="30487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INSTRUMENT DETAILS: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High-speed nadir-staring camera 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CCD imager (1372x1300 pixels)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Near uniform spatial resolution 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8 km nadir, 14 km edge of FOV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Coverage ~ ± 54  latitude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Single band 777.4 nm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2 </a:t>
            </a:r>
            <a:r>
              <a:rPr lang="en-US" sz="1600" dirty="0" err="1">
                <a:solidFill>
                  <a:schemeClr val="bg1"/>
                </a:solidFill>
              </a:rPr>
              <a:t>ms</a:t>
            </a:r>
            <a:r>
              <a:rPr lang="en-US" sz="1600" dirty="0">
                <a:solidFill>
                  <a:schemeClr val="bg1"/>
                </a:solidFill>
              </a:rPr>
              <a:t> frame rate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7.7 Mbps downlink data rate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>
                <a:solidFill>
                  <a:schemeClr val="bg1"/>
                </a:solidFill>
              </a:rPr>
              <a:t> TRMM/LIS only 8 kbps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20 sec product latency </a:t>
            </a:r>
            <a:endParaRPr lang="en-US" sz="16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0911" y="5954137"/>
            <a:ext cx="7636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ea typeface="Apple Chancery" charset="0"/>
                <a:cs typeface="Apple Chancery" charset="0"/>
              </a:rPr>
              <a:t>GLM is the first lightning mapper to be flown in geostationary orbit. Heritage LEO sensors include: Optical Transient Detector (1995-2000), and TRMM/LIS (1997-2015)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120328" y="1720293"/>
            <a:ext cx="2844799" cy="370332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800" b="1" dirty="0">
                <a:solidFill>
                  <a:srgbClr val="FFC000"/>
                </a:solidFill>
              </a:rPr>
              <a:t>REQUIREMENTS:</a:t>
            </a:r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Provide continuous, full-disk lightning measurements for storm warning and </a:t>
            </a:r>
            <a:r>
              <a:rPr lang="en-GB" altLang="x-none" sz="1600" dirty="0" err="1"/>
              <a:t>nowcasting</a:t>
            </a:r>
            <a:r>
              <a:rPr lang="en-GB" altLang="x-none" sz="1600" dirty="0"/>
              <a:t>.</a:t>
            </a:r>
            <a:endParaRPr lang="en-GB" altLang="x-none" sz="1000" dirty="0"/>
          </a:p>
          <a:p>
            <a:pPr marL="457200" lvl="1" indent="0">
              <a:buNone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                                                   </a:t>
            </a:r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Provide early warning of tornadic activity. </a:t>
            </a:r>
            <a:endParaRPr lang="en-GB" altLang="x-none" sz="1200" dirty="0"/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endParaRPr lang="en-GB" altLang="x-none" sz="1000" dirty="0"/>
          </a:p>
          <a:p>
            <a:pPr lvl="1">
              <a:buFont typeface="Arial" charset="0"/>
              <a:buChar char="•"/>
              <a:tabLst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598025" algn="l"/>
              </a:tabLst>
            </a:pPr>
            <a:r>
              <a:rPr lang="en-GB" altLang="x-none" sz="1600" dirty="0"/>
              <a:t>Accumulate a long-term database to track decadal changes [of lightning].</a:t>
            </a:r>
          </a:p>
        </p:txBody>
      </p:sp>
    </p:spTree>
    <p:extLst>
      <p:ext uri="{BB962C8B-B14F-4D97-AF65-F5344CB8AC3E}">
        <p14:creationId xmlns:p14="http://schemas.microsoft.com/office/powerpoint/2010/main" val="3071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Deep Convective Cloud (DCC) Analyses </a:t>
            </a:r>
            <a:br>
              <a:rPr lang="en-US" sz="2800" dirty="0"/>
            </a:br>
            <a:r>
              <a:rPr lang="en-US" sz="2800" dirty="0"/>
              <a:t>(Buechler/UAH)</a:t>
            </a:r>
            <a:br>
              <a:rPr lang="en-US" sz="2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50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0B32-3EDF-6B4B-91D4-E65BF7D0064C}"/>
              </a:ext>
            </a:extLst>
          </p:cNvPr>
          <p:cNvSpPr/>
          <p:nvPr/>
        </p:nvSpPr>
        <p:spPr>
          <a:xfrm>
            <a:off x="7498731" y="10233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PLPT-GLM-012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ACE80633-E728-C044-8777-90CCD82D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2" y="1981199"/>
            <a:ext cx="4297248" cy="419841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66594CA7-0E26-C649-8C81-6F4E7F6E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0" y="1940417"/>
            <a:ext cx="4297248" cy="419841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3528C8-94D5-4E4B-8DEE-373A0A648D76}"/>
              </a:ext>
            </a:extLst>
          </p:cNvPr>
          <p:cNvSpPr txBox="1"/>
          <p:nvPr/>
        </p:nvSpPr>
        <p:spPr>
          <a:xfrm flipH="1">
            <a:off x="169982" y="1981199"/>
            <a:ext cx="148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Uncalibrated GLM BG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327EA-3F23-1F42-ADAD-5945FEED9A30}"/>
              </a:ext>
            </a:extLst>
          </p:cNvPr>
          <p:cNvSpPr txBox="1"/>
          <p:nvPr/>
        </p:nvSpPr>
        <p:spPr>
          <a:xfrm flipH="1">
            <a:off x="4685374" y="1955798"/>
            <a:ext cx="12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Calibrated GLM BG</a:t>
            </a:r>
          </a:p>
        </p:txBody>
      </p:sp>
    </p:spTree>
    <p:extLst>
      <p:ext uri="{BB962C8B-B14F-4D97-AF65-F5344CB8AC3E}">
        <p14:creationId xmlns:p14="http://schemas.microsoft.com/office/powerpoint/2010/main" val="553535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sz="2800" dirty="0"/>
              <a:t>Deep Convective Cloud (DCC) Analyses </a:t>
            </a:r>
            <a:br>
              <a:rPr lang="en-US" sz="2800" dirty="0"/>
            </a:br>
            <a:r>
              <a:rPr lang="en-US" sz="2800" dirty="0"/>
              <a:t>(Buechler/UAH)</a:t>
            </a:r>
            <a:br>
              <a:rPr lang="en-US" sz="2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51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763B0-4A97-7B42-B2C8-6D168B43ABB1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0B32-3EDF-6B4B-91D4-E65BF7D0064C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PLPT-GLM-012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A2146-672F-C248-9CBA-F68CA212DBF1}"/>
              </a:ext>
            </a:extLst>
          </p:cNvPr>
          <p:cNvSpPr txBox="1"/>
          <p:nvPr/>
        </p:nvSpPr>
        <p:spPr>
          <a:xfrm>
            <a:off x="6553200" y="1773846"/>
            <a:ext cx="25641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Calibri"/>
              </a:rPr>
              <a:t>Seasonal DCC distributions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Calibri"/>
              </a:rPr>
              <a:t>GLM background pixels co-located with ABI CH14 TB &lt; 205K</a:t>
            </a:r>
          </a:p>
          <a:p>
            <a:endParaRPr lang="en-US" b="1" dirty="0">
              <a:solidFill>
                <a:srgbClr val="FFFF00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Calibri"/>
              </a:rPr>
              <a:t>SZA and </a:t>
            </a:r>
            <a:r>
              <a:rPr lang="en-US" b="1" dirty="0" err="1">
                <a:solidFill>
                  <a:srgbClr val="FFFF00"/>
                </a:solidFill>
                <a:latin typeface="Calibri"/>
              </a:rPr>
              <a:t>SenZA</a:t>
            </a:r>
            <a:r>
              <a:rPr lang="en-US" b="1" dirty="0">
                <a:solidFill>
                  <a:srgbClr val="FFFF00"/>
                </a:solidFill>
                <a:latin typeface="Calibri"/>
              </a:rPr>
              <a:t> &lt; 40˚ 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Calibri"/>
              </a:rPr>
              <a:t>Broad peak likely due to location of DCC within FOV and RTEPs.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FF00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Calibri"/>
              </a:rPr>
              <a:t>Values consistent with TRMM LIS</a:t>
            </a:r>
          </a:p>
          <a:p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135CC40-9139-D443-AB82-DF850976F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018193"/>
            <a:ext cx="6235638" cy="3741382"/>
          </a:xfrm>
          <a:prstGeom prst="rect">
            <a:avLst/>
          </a:prstGeom>
        </p:spPr>
      </p:pic>
      <p:pic>
        <p:nvPicPr>
          <p:cNvPr id="9" name="Picture 8" descr="A picture containing outdoor, dirt&#10;&#10;Description automatically generated">
            <a:extLst>
              <a:ext uri="{FF2B5EF4-FFF2-40B4-BE49-F238E27FC236}">
                <a16:creationId xmlns:a16="http://schemas.microsoft.com/office/drawing/2014/main" id="{1A5B6E34-FACE-754A-8308-A178ED652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81" y="1109827"/>
            <a:ext cx="1774452" cy="177445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813CE3-8261-BE44-9B3B-E342646F7263}"/>
              </a:ext>
            </a:extLst>
          </p:cNvPr>
          <p:cNvSpPr txBox="1"/>
          <p:nvPr/>
        </p:nvSpPr>
        <p:spPr>
          <a:xfrm flipH="1">
            <a:off x="4278057" y="1083996"/>
            <a:ext cx="12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GLM BG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435DF-318D-A244-8DEA-FFE6ED2CB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07" y="1109827"/>
            <a:ext cx="1774452" cy="177445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F36C-4EB1-1B41-A03F-67FB67B148AE}"/>
              </a:ext>
            </a:extLst>
          </p:cNvPr>
          <p:cNvSpPr txBox="1"/>
          <p:nvPr/>
        </p:nvSpPr>
        <p:spPr>
          <a:xfrm>
            <a:off x="255153" y="1535388"/>
            <a:ext cx="161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TB &lt; 205 (red)</a:t>
            </a:r>
          </a:p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GLM BG (blue)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4F66E-2C44-FB4C-B0FC-C99994901A7D}"/>
              </a:ext>
            </a:extLst>
          </p:cNvPr>
          <p:cNvSpPr txBox="1"/>
          <p:nvPr/>
        </p:nvSpPr>
        <p:spPr>
          <a:xfrm>
            <a:off x="1796294" y="1073723"/>
            <a:ext cx="161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/>
              </a:rPr>
              <a:t>ABI IR (ch14) </a:t>
            </a:r>
          </a:p>
          <a:p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440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"/>
            <a:ext cx="8229600" cy="1143001"/>
          </a:xfrm>
        </p:spPr>
        <p:txBody>
          <a:bodyPr/>
          <a:lstStyle/>
          <a:p>
            <a:r>
              <a:rPr lang="en-US" sz="2800" dirty="0"/>
              <a:t>Flash Energy Trending 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Virts</a:t>
            </a:r>
            <a:r>
              <a:rPr lang="en-US" sz="2800" dirty="0"/>
              <a:t>/UAH; </a:t>
            </a:r>
            <a:r>
              <a:rPr lang="en-US" sz="2800" dirty="0" err="1"/>
              <a:t>Koshak</a:t>
            </a:r>
            <a:r>
              <a:rPr lang="en-US" sz="2800" dirty="0"/>
              <a:t>/MSFC)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E245-9D50-4F3E-AC26-7B9CB19F70AC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457200" y="64240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7AA11-AEC3-DB4F-8A59-F69C5CE6C25F}" type="slidenum">
              <a:rPr lang="en-US" altLang="x-none" smtClean="0"/>
              <a:pPr/>
              <a:t>52</a:t>
            </a:fld>
            <a:endParaRPr lang="en-US" altLang="x-none"/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6470563" y="1838499"/>
            <a:ext cx="2617519" cy="384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Period: 2020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FFC3D7"/>
                </a:solidFill>
              </a:rPr>
              <a:t>Seasonal Effect</a:t>
            </a:r>
            <a:r>
              <a:rPr lang="en-US" sz="1800" dirty="0">
                <a:solidFill>
                  <a:srgbClr val="FFFF00"/>
                </a:solidFill>
              </a:rPr>
              <a:t> (flash energies peak in Winter per LIS study in </a:t>
            </a:r>
            <a:r>
              <a:rPr lang="en-US" sz="1800" dirty="0" err="1">
                <a:solidFill>
                  <a:srgbClr val="FFFF00"/>
                </a:solidFill>
              </a:rPr>
              <a:t>Koshak</a:t>
            </a:r>
            <a:r>
              <a:rPr lang="en-US" sz="1800" dirty="0">
                <a:solidFill>
                  <a:srgbClr val="FFFF00"/>
                </a:solidFill>
              </a:rPr>
              <a:t>, 2017)</a:t>
            </a: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   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 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altLang="x-none" sz="1800" dirty="0">
                <a:solidFill>
                  <a:srgbClr val="FFFF00"/>
                </a:solidFill>
                <a:ea typeface="System Font Bold" charset="0"/>
                <a:cs typeface="System Font Bold" charset="0"/>
                <a:sym typeface="System Font Bold" charset="0"/>
              </a:rPr>
              <a:t>Mean of 385.8 f J   (254.3 f J in G16 Full):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FFC3D7"/>
                </a:solidFill>
              </a:rPr>
              <a:t>    Boresight Effect*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sz="1800" dirty="0">
                <a:solidFill>
                  <a:srgbClr val="FFC3D7"/>
                </a:solidFill>
              </a:rPr>
              <a:t>        </a:t>
            </a:r>
            <a:r>
              <a:rPr lang="en-US" sz="1800" dirty="0">
                <a:solidFill>
                  <a:srgbClr val="FFFF00"/>
                </a:solidFill>
              </a:rPr>
              <a:t>(most G17 flashes at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sz="1800" dirty="0">
                <a:solidFill>
                  <a:srgbClr val="FFFF00"/>
                </a:solidFill>
              </a:rPr>
              <a:t>        large boresight)</a:t>
            </a:r>
            <a:endParaRPr lang="en-US" sz="1800" dirty="0">
              <a:solidFill>
                <a:srgbClr val="FFC3D7"/>
              </a:solidFill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FFC3D7"/>
                </a:solidFill>
              </a:rPr>
              <a:t>   Ocean Effect  </a:t>
            </a:r>
            <a:r>
              <a:rPr lang="en-US" sz="1800" dirty="0">
                <a:solidFill>
                  <a:srgbClr val="FFFF00"/>
                </a:solidFill>
              </a:rPr>
              <a:t>(many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sz="1800" dirty="0">
                <a:solidFill>
                  <a:srgbClr val="FFFF00"/>
                </a:solidFill>
              </a:rPr>
              <a:t>        G17 flashes over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sz="1800" dirty="0">
                <a:solidFill>
                  <a:srgbClr val="FFFF00"/>
                </a:solidFill>
              </a:rPr>
              <a:t>        ocean;  are more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sz="1800" dirty="0">
                <a:solidFill>
                  <a:srgbClr val="FFFF00"/>
                </a:solidFill>
              </a:rPr>
              <a:t>        energetic there)</a:t>
            </a:r>
            <a:endParaRPr lang="en-US" sz="1800" dirty="0">
              <a:solidFill>
                <a:srgbClr val="FFC3D7"/>
              </a:solidFill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0" indent="0"/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DD835-8129-8148-B0B3-79112A1FFB6C}"/>
              </a:ext>
            </a:extLst>
          </p:cNvPr>
          <p:cNvSpPr txBox="1"/>
          <p:nvPr/>
        </p:nvSpPr>
        <p:spPr>
          <a:xfrm>
            <a:off x="7779323" y="983759"/>
            <a:ext cx="98462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9E32C3-7C42-414B-BA3E-9FD17C56C548}"/>
              </a:ext>
            </a:extLst>
          </p:cNvPr>
          <p:cNvSpPr/>
          <p:nvPr/>
        </p:nvSpPr>
        <p:spPr>
          <a:xfrm>
            <a:off x="7498731" y="1353563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PLPT-GLM-013</a:t>
            </a:r>
            <a:endParaRPr lang="en-US" dirty="0">
              <a:solidFill>
                <a:srgbClr val="FFC00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1389E-33DD-764C-9940-2A532D600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" y="1817857"/>
            <a:ext cx="6218477" cy="4032915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C13922E8-947F-244E-B3CE-D7120202C595}"/>
              </a:ext>
            </a:extLst>
          </p:cNvPr>
          <p:cNvSpPr>
            <a:spLocks/>
          </p:cNvSpPr>
          <p:nvPr/>
        </p:nvSpPr>
        <p:spPr bwMode="auto">
          <a:xfrm>
            <a:off x="942979" y="6472238"/>
            <a:ext cx="645573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C3D7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*</a:t>
            </a: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Instrument Min detectable energy increases toward edge of FOV.  </a:t>
            </a:r>
          </a:p>
          <a:p>
            <a:pPr marL="0" indent="0">
              <a:buClr>
                <a:srgbClr val="FFFF00"/>
              </a:buClr>
              <a:buSzPct val="100000"/>
            </a:pPr>
            <a:r>
              <a:rPr lang="en-US" altLang="x-none" sz="1800" dirty="0">
                <a:solidFill>
                  <a:srgbClr val="FFFF00"/>
                </a:solidFill>
                <a:latin typeface="+mn-lt"/>
                <a:ea typeface="System Font Bold" charset="0"/>
                <a:cs typeface="System Font Bold" charset="0"/>
                <a:sym typeface="System Font Bold" charset="0"/>
              </a:rPr>
              <a:t> </a:t>
            </a: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dirty="0">
              <a:solidFill>
                <a:srgbClr val="FFFF00"/>
              </a:solidFill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 marL="0" indent="0"/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charset="0"/>
              <a:buChar char="•"/>
            </a:pPr>
            <a:endParaRPr lang="en-US" altLang="x-none" sz="1800" b="1" dirty="0">
              <a:solidFill>
                <a:srgbClr val="FFFF00"/>
              </a:solidFill>
              <a:latin typeface="+mn-lt"/>
              <a:ea typeface="System Font Bold" charset="0"/>
              <a:cs typeface="System Font Bold" charset="0"/>
              <a:sym typeface="System Fon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4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"/>
            <a:ext cx="8229600" cy="1143001"/>
          </a:xfrm>
        </p:spPr>
        <p:txBody>
          <a:bodyPr/>
          <a:lstStyle/>
          <a:p>
            <a:r>
              <a:rPr lang="en-US" sz="2400" b="1" dirty="0">
                <a:solidFill>
                  <a:srgbClr val="FFC3D7"/>
                </a:solidFill>
              </a:rPr>
              <a:t>… more detail on Boresight &amp; Oceanic Effects</a:t>
            </a:r>
            <a:br>
              <a:rPr lang="en-US" sz="2400" b="1" dirty="0">
                <a:solidFill>
                  <a:srgbClr val="FFC3D7"/>
                </a:solidFill>
              </a:rPr>
            </a:br>
            <a:r>
              <a:rPr lang="en-US" sz="2400" dirty="0"/>
              <a:t>(</a:t>
            </a:r>
            <a:r>
              <a:rPr lang="en-US" sz="2400" dirty="0" err="1"/>
              <a:t>Koshak</a:t>
            </a:r>
            <a:r>
              <a:rPr lang="en-US" sz="2400" dirty="0"/>
              <a:t>/MSFC)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E245-9D50-4F3E-AC26-7B9CB19F70AC}" type="slidenum">
              <a:rPr lang="en-US" altLang="en-US" smtClean="0"/>
              <a:pPr/>
              <a:t>53</a:t>
            </a:fld>
            <a:endParaRPr lang="en-US" alt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457200" y="64240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7AA11-AEC3-DB4F-8A59-F69C5CE6C25F}" type="slidenum">
              <a:rPr lang="en-US" altLang="x-none" smtClean="0"/>
              <a:pPr/>
              <a:t>53</a:t>
            </a:fld>
            <a:endParaRPr lang="en-US" altLang="x-none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97808E0-2362-7B42-B4F9-185BA9D1769A}"/>
              </a:ext>
            </a:extLst>
          </p:cNvPr>
          <p:cNvSpPr>
            <a:spLocks/>
          </p:cNvSpPr>
          <p:nvPr/>
        </p:nvSpPr>
        <p:spPr bwMode="auto">
          <a:xfrm>
            <a:off x="783940" y="5857854"/>
            <a:ext cx="8281852" cy="93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marL="247650" indent="-247650"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marL="0" indent="0">
              <a:buClr>
                <a:srgbClr val="FFFF00"/>
              </a:buClr>
              <a:buSzPct val="100000"/>
            </a:pPr>
            <a:endParaRPr lang="en-US" altLang="en-US" sz="1800" b="1" dirty="0">
              <a:solidFill>
                <a:srgbClr val="FFC3D7"/>
              </a:solidFill>
              <a:latin typeface="System Font Bold" charset="0"/>
              <a:ea typeface="System Font Regular" charset="0"/>
              <a:cs typeface="System Font Regular" charset="0"/>
              <a:sym typeface="System Font Bold" charset="0"/>
            </a:endParaRPr>
          </a:p>
          <a:p>
            <a:pPr marL="285750" indent="-285750"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FF00"/>
                </a:solidFill>
                <a:latin typeface="System Font Bold" charset="0"/>
                <a:ea typeface="System Font Regular" charset="0"/>
                <a:cs typeface="System Font Regular" charset="0"/>
                <a:sym typeface="System Font Bold" charset="0"/>
              </a:rPr>
              <a:t>G16 had MUCH more flashes (@ small boresight &amp; over land) where energy is small</a:t>
            </a:r>
            <a:endParaRPr lang="en-US" altLang="en-US" sz="1800" dirty="0">
              <a:solidFill>
                <a:srgbClr val="FFFF00"/>
              </a:solidFill>
              <a:latin typeface="System Font Bold" charset="0"/>
              <a:ea typeface="System Font Bold" charset="0"/>
              <a:cs typeface="System Font Bold" charset="0"/>
              <a:sym typeface="System Font Bold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FF00"/>
                </a:solidFill>
                <a:latin typeface="System Font Bold" charset="0"/>
                <a:ea typeface="System Font Bold" charset="0"/>
                <a:cs typeface="System Font Bold" charset="0"/>
                <a:sym typeface="System Font Bold" charset="0"/>
              </a:rPr>
              <a:t> G17 had MANY flashes (@ large boresight &amp; over ocean) where energy is big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DCB24F-51FD-CD4F-A161-3682537B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8" y="1284684"/>
            <a:ext cx="2322090" cy="2322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9690F-AD76-DB42-9F89-7CB4AD43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53" y="1278012"/>
            <a:ext cx="2322090" cy="23220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D55E49-D722-D04F-83C4-2D9334F358DB}"/>
              </a:ext>
            </a:extLst>
          </p:cNvPr>
          <p:cNvSpPr/>
          <p:nvPr/>
        </p:nvSpPr>
        <p:spPr>
          <a:xfrm>
            <a:off x="242150" y="1259380"/>
            <a:ext cx="19226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GLM16 Count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96017-5349-D84B-BCFD-9A7CE27BB57C}"/>
              </a:ext>
            </a:extLst>
          </p:cNvPr>
          <p:cNvSpPr/>
          <p:nvPr/>
        </p:nvSpPr>
        <p:spPr>
          <a:xfrm>
            <a:off x="2723352" y="1231139"/>
            <a:ext cx="20277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GLM16 Energy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3608B2C9-BDB2-C643-8AFC-E832589B8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174" y="2221972"/>
            <a:ext cx="3292173" cy="71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83" tIns="49191" rIns="98383" bIns="49191">
            <a:spAutoFit/>
          </a:bodyPr>
          <a:lstStyle/>
          <a:p>
            <a:pPr marL="0" marR="0" algn="ctr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589 days (1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ea typeface="Arial" charset="0"/>
              </a:rPr>
              <a:t>yr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  7.4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ea typeface="Arial" charset="0"/>
              </a:rPr>
              <a:t>mo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)</a:t>
            </a:r>
            <a:endParaRPr lang="en-US" sz="2000" b="1" kern="1200" dirty="0">
              <a:solidFill>
                <a:schemeClr val="bg1"/>
              </a:solidFill>
              <a:effectLst/>
              <a:latin typeface="Arial" charset="0"/>
              <a:ea typeface="Arial" charset="0"/>
            </a:endParaRPr>
          </a:p>
          <a:p>
            <a:pPr marL="0" marR="0" algn="ctr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charset="0"/>
                <a:ea typeface="Arial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01Jan2018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charset="0"/>
                <a:ea typeface="Arial" charset="0"/>
              </a:rPr>
              <a:t> 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Mangal" charset="0"/>
                <a:ea typeface="Arial" charset="0"/>
                <a:cs typeface="Mangal" charset="0"/>
              </a:rPr>
              <a:t>–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charset="0"/>
                <a:ea typeface="Arial" charset="0"/>
              </a:rPr>
              <a:t> 12Aug2019)</a:t>
            </a:r>
            <a:endParaRPr lang="en-US" sz="2000" dirty="0">
              <a:solidFill>
                <a:schemeClr val="bg1"/>
              </a:solidFill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EBA39-6033-6F47-9894-BF745C2F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68" y="3685615"/>
            <a:ext cx="2322090" cy="2322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D09F4E-708B-C047-AB98-81B45998D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353" y="3685615"/>
            <a:ext cx="2322090" cy="2322090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C7179CFB-F863-A144-9746-EC865325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174" y="4360440"/>
            <a:ext cx="3292173" cy="71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383" tIns="49191" rIns="98383" bIns="49191">
            <a:spAutoFit/>
          </a:bodyPr>
          <a:lstStyle/>
          <a:p>
            <a:pPr marL="0" marR="0" algn="ctr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252 days (8.4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ea typeface="Arial" charset="0"/>
              </a:rPr>
              <a:t>mo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)</a:t>
            </a:r>
            <a:endParaRPr lang="en-US" sz="2000" b="1" kern="1200" dirty="0">
              <a:solidFill>
                <a:schemeClr val="bg1"/>
              </a:solidFill>
              <a:effectLst/>
              <a:latin typeface="Arial" charset="0"/>
              <a:ea typeface="Arial" charset="0"/>
            </a:endParaRPr>
          </a:p>
          <a:p>
            <a:pPr marL="0" marR="0" algn="ctr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chemeClr val="bg1"/>
                </a:solidFill>
                <a:effectLst/>
                <a:latin typeface="Arial" charset="0"/>
                <a:ea typeface="Arial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</a:rPr>
              <a:t>04Dec2018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charset="0"/>
                <a:ea typeface="Arial" charset="0"/>
              </a:rPr>
              <a:t> 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Mangal" charset="0"/>
                <a:ea typeface="Arial" charset="0"/>
                <a:cs typeface="Mangal" charset="0"/>
              </a:rPr>
              <a:t>–</a:t>
            </a:r>
            <a:r>
              <a:rPr lang="en-US" sz="2000" b="1" kern="1200" dirty="0">
                <a:solidFill>
                  <a:schemeClr val="bg1"/>
                </a:solidFill>
                <a:effectLst/>
                <a:latin typeface="Arial" charset="0"/>
                <a:ea typeface="Arial" charset="0"/>
              </a:rPr>
              <a:t> 12Aug2019)</a:t>
            </a:r>
            <a:endParaRPr lang="en-US" sz="2000" dirty="0">
              <a:solidFill>
                <a:schemeClr val="bg1"/>
              </a:solidFill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976A00-BDC5-9744-BD9E-08B0B290768A}"/>
              </a:ext>
            </a:extLst>
          </p:cNvPr>
          <p:cNvSpPr/>
          <p:nvPr/>
        </p:nvSpPr>
        <p:spPr>
          <a:xfrm>
            <a:off x="242150" y="3673229"/>
            <a:ext cx="19226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GLM17 Count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2F56D7-C9D4-0743-9FB8-AD9F4A06793B}"/>
              </a:ext>
            </a:extLst>
          </p:cNvPr>
          <p:cNvSpPr/>
          <p:nvPr/>
        </p:nvSpPr>
        <p:spPr>
          <a:xfrm>
            <a:off x="2723352" y="3661878"/>
            <a:ext cx="20277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GLM17 Energy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525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Details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8129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22058"/>
            <a:ext cx="5991225" cy="1143001"/>
          </a:xfrm>
        </p:spPr>
        <p:txBody>
          <a:bodyPr/>
          <a:lstStyle/>
          <a:p>
            <a:r>
              <a:rPr lang="en-US" sz="3200" b="1" dirty="0"/>
              <a:t>Some “Ancient” History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(GLM-17 PROV PS-PVR 20 Dec 2018)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9586" y="1127959"/>
          <a:ext cx="8616777" cy="5069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0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 or DO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Date in OE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0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5996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628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GLM - Add Parenthetical Information to CALINR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LUTs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PR.07.00.01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7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3561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674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  Update GLM EFRC Algorithm to use updated CALINR format provided by</a:t>
                      </a:r>
                    </a:p>
                    <a:p>
                      <a:r>
                        <a:rPr lang="en-US" sz="1200" b="0" dirty="0"/>
                        <a:t>  GLM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dirty="0"/>
                        <a:t>Flight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DO.07.00.00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4477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  GLM L2 LCFA product has ‘n/a’ for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dirty="0" err="1"/>
                        <a:t>production_data_source</a:t>
                      </a:r>
                      <a:endParaRPr lang="en-US" sz="1200" b="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DO.07.00.00</a:t>
                      </a:r>
                    </a:p>
                    <a:p>
                      <a:pPr algn="ctr"/>
                      <a:endParaRPr lang="en-US" sz="1200" b="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  <a:p>
                      <a:pPr algn="ctr"/>
                      <a:endParaRPr lang="en-US" sz="1200" b="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4507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Use adjusted event times in Lightning L2+ product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(TOF &amp; associated)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DO.07.00.00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4696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382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Group and flash areas GLM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L2  (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Discrepancy 20% between GS &amp; LM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DO.07.00.00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areas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34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5301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483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FM2 GPA LUTs for GOES-S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DO.07.00.00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63114"/>
                  </a:ext>
                </a:extLst>
              </a:tr>
              <a:tr h="29330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6466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740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Duplicate Groups &amp; Events Found in GLM L2 files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DO.07.00.00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15 Oct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energetics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75933"/>
                  </a:ext>
                </a:extLst>
              </a:tr>
              <a:tr h="27734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6681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844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GLM L2 Lightning needs _Unsigned on time offsets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PR.07.03.01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05 Nov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05709"/>
                  </a:ext>
                </a:extLst>
              </a:tr>
              <a:tr h="28445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5930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615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Burst of GLM events caused GLM L2+ outage (e.g., EXIS cruciform scans)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PR.07.02.00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05 Nov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FAR/DE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93269"/>
                  </a:ext>
                </a:extLst>
              </a:tr>
              <a:tr h="35676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6073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glint box updated/fixed </a:t>
                      </a:r>
                      <a:endParaRPr 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PR.07.04.00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Week of 3 Dec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FAR/DE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289053"/>
                  </a:ext>
                </a:extLst>
              </a:tr>
              <a:tr h="88352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855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Update GOES-17 GLM Rev C LUT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[for improved GS RTEP settings (i.e. replace</a:t>
                      </a:r>
                    </a:p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100 DN pre-launch settings), implement legacy 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Level Threshold settings</a:t>
                      </a:r>
                    </a:p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to mute hot pixels, and implement Parallax Lite]. Rev C supersedes the LUT</a:t>
                      </a:r>
                    </a:p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changes associated with WRs (6512, 6513, 6588) for (LUTI, Rev A, and Rev B, </a:t>
                      </a:r>
                    </a:p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respectively).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</a:rPr>
                        <a:t>PR.07.03.04</a:t>
                      </a:r>
                      <a:endParaRPr lang="en-US" sz="1200" b="1" baseline="0" dirty="0">
                        <a:solidFill>
                          <a:srgbClr val="0070C0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rgbClr val="0070C0"/>
                          </a:solidFill>
                        </a:rPr>
                        <a:t>03 Dec 2018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DE/FAR,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location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55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656BB4-14E7-BE41-915B-4B8664E1CDFA}"/>
              </a:ext>
            </a:extLst>
          </p:cNvPr>
          <p:cNvGraphicFramePr>
            <a:graphicFrameLocks noGrp="1"/>
          </p:cNvGraphicFramePr>
          <p:nvPr/>
        </p:nvGraphicFramePr>
        <p:xfrm>
          <a:off x="3488423" y="6356350"/>
          <a:ext cx="2218696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261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Status at Provisional Maturity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288472"/>
              </p:ext>
            </p:extLst>
          </p:nvPr>
        </p:nvGraphicFramePr>
        <p:xfrm>
          <a:off x="199036" y="960237"/>
          <a:ext cx="8745928" cy="582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Future Outlook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8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Performance has been stable without critical issues, but is notably reduced by ~ 10% from expectations (i.e. compared to G16) since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RTEP thresholds were still @ ~100 DN pre-launch setting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Want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more assessments over other regions, seasons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More validation data accumulated with some regional gap filling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Bulk (full FOV) spatially averaged performance value from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VaLiD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meeting spec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DE value very sensitive to computation method and reference data filtering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Low DE values near limb (large water/ice absorption on long slant path … see KSC storm LMA analysis)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After DO.08 2</a:t>
                      </a:r>
                      <a:r>
                        <a:rPr lang="en-US" sz="11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Lev Thresh deployed, thresholds will be lower resulting</a:t>
                      </a:r>
                      <a:r>
                        <a:rPr lang="en-US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DE</a:t>
                      </a:r>
                      <a:r>
                        <a:rPr lang="en-US" sz="1100" baseline="0" dirty="0"/>
                        <a:t> 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Want to further improve DE by adding L2 “put back algorithm”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100" baseline="0" dirty="0"/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Keep 1</a:t>
                      </a:r>
                      <a:r>
                        <a:rPr lang="en-US" sz="1100" baseline="30000" dirty="0"/>
                        <a:t>st</a:t>
                      </a:r>
                      <a:r>
                        <a:rPr lang="en-US" sz="1100" baseline="0" dirty="0"/>
                        <a:t> event in flash in DO.08 (does not increase DE, but increases detected details of a flash)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endParaRPr lang="en-US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9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Bulk FAR value across GLM FOV needed to better quantify performance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Blooming &amp; Glint Filter design details and testing are mature; minor optimization expected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Blooming and Glint filter should be in place for DO.08 (in April 2019)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“Put Back” filter is still under development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GLM FAR (bulk FOV value) obtained but doesn’t meet spec since blooming filter &amp; other noise reduction methods not yet implemented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Blooming Filter design details and testing are mature; minor optimization expected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Blooming and Glint filter should be in Dev. </a:t>
                      </a:r>
                      <a:r>
                        <a:rPr lang="en-US" sz="1100" baseline="0" dirty="0" err="1">
                          <a:solidFill>
                            <a:schemeClr val="tx1"/>
                          </a:solidFill>
                        </a:rPr>
                        <a:t>Env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. for DO.08 in April 2019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Implementation of Blooming Filter will mitigate solar glint/intrusion and improve FAR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 err="1"/>
                        <a:t>Bruning</a:t>
                      </a:r>
                      <a:r>
                        <a:rPr lang="en-US" sz="1100" baseline="0" dirty="0"/>
                        <a:t> Gridded Product (incl. data quality) Meta-code to become ADR submission 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8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INR/time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Critical issues have been resolved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Recent performance is 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acceptable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Major remaining issues: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Time-of-Flight correction still needed in L2 (is implemented in L1b)</a:t>
                      </a:r>
                    </a:p>
                    <a:p>
                      <a:pPr marL="234950" lvl="1" indent="-111125" algn="l">
                        <a:buFont typeface="Wingdings" pitchFamily="2" charset="2"/>
                        <a:buChar char="§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still an issue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Mode of location/timing error distributions meet  spec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Post-drift INR meeting spec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Lightning ellipsoid parameters optimized to mitigate parallax</a:t>
                      </a:r>
                      <a:endParaRPr lang="en-US" sz="9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Time-of-Flight correction now implemented in L2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still an issue (considered low priority)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Monthly 3 degree grid cloud-top height maps desired to further reduce parallax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Account for diurnal variation of INR in DO.08 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to be fixed in DO.08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endParaRPr lang="en-US" sz="1100" dirty="0"/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3441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-54142"/>
            <a:ext cx="5991225" cy="1143001"/>
          </a:xfrm>
        </p:spPr>
        <p:txBody>
          <a:bodyPr/>
          <a:lstStyle/>
          <a:p>
            <a:r>
              <a:rPr lang="en-US" sz="3200" b="1" dirty="0"/>
              <a:t>Progress in 2019</a:t>
            </a:r>
            <a:endParaRPr lang="en-US" sz="1800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9586" y="873959"/>
          <a:ext cx="8616777" cy="5429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0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 or DO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Date in OE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0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6558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Change GLM L2 Group and Flash Area units from km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 to m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2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PR.07.06.00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1/28/19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areas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7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6097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647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Implement GLM 2</a:t>
                      </a:r>
                      <a:r>
                        <a:rPr lang="en-US" sz="1100" baseline="30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nd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-level threshold filter code change (for optimal threshold adjustment)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PR.07.08.00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2/27/19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  <a:endParaRPr lang="en-US" sz="120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6098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Implement GLM Data Burst filter code change (allows variable number of RTEPs within a Data Formatter to observe a data burst instead of the fixed value of 4)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PR.07.08.00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2/27/19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FAR/DE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6460F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GLM Parallax (monthly topography approach) …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closed 3/19/19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N/A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323212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7095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926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GLM FM1 CDRL 79 Rev K LUT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PR.07.10.05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4/30/19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  <a:endParaRPr lang="en-US" sz="120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7095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928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FM2 CDRL 79 Rev D LUT </a:t>
                      </a:r>
                    </a:p>
                    <a:p>
                      <a:pPr marL="111125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[Note: WR5981F/ADR648 closed 5/13/19 because ADR 926/928 LUT updates sufficient]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PR.07.10.05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4/30/19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  <a:endParaRPr lang="en-US" sz="120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3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4758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0"/>
                      <a:r>
                        <a:rPr lang="en-US" sz="1200" dirty="0"/>
                        <a:t>GLM Event Geolocation Does Not Match Vendor Results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DO.08.00.00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7/25/19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63114"/>
                  </a:ext>
                </a:extLst>
              </a:tr>
              <a:tr h="29330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4679, 5937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374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GLM Blooming Filter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DO.08.00.00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7/25/19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75933"/>
                  </a:ext>
                </a:extLst>
              </a:tr>
              <a:tr h="2773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5016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  </a:t>
                      </a:r>
                      <a:r>
                        <a:rPr lang="en-US" sz="1200" b="0" dirty="0"/>
                        <a:t>GLM Coastline algorithm falls behind, BG</a:t>
                      </a:r>
                      <a:r>
                        <a:rPr lang="en-US" sz="1200" b="0" baseline="0" dirty="0"/>
                        <a:t> images are missed</a:t>
                      </a:r>
                      <a:endParaRPr lang="en-US" sz="1200" b="0" dirty="0"/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DO.08.00.00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BG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19507"/>
                  </a:ext>
                </a:extLst>
              </a:tr>
              <a:tr h="27734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6096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687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LUT Filenames not Traceable to Metadata - ABI GLM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DO.08.00.00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7/25/19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LUT used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05709"/>
                  </a:ext>
                </a:extLst>
              </a:tr>
              <a:tr h="28445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6116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701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0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GLM L2+ LCFA Product’s Yaw Flip Flag is fill (yaw flip state now given in L2)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DO.08.00.00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7/25/19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yaw state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93269"/>
                  </a:ext>
                </a:extLst>
              </a:tr>
              <a:tr h="35676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6465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7369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0">
                        <a:tabLst>
                          <a:tab pos="111125" algn="l"/>
                        </a:tabLs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Optical Energy Distortions in PDA Stream (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scale_factor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add_offset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PR.08.03.04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10/02/19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energy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resolution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2890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7369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739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0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GLM Zero Energy Events and Groups (corrected using ADR 738)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PR.08.03.04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10/02/19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energy values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57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5C7C36-087D-C344-9E1D-6687900B28B0}"/>
              </a:ext>
            </a:extLst>
          </p:cNvPr>
          <p:cNvGraphicFramePr>
            <a:graphicFrameLocks noGrp="1"/>
          </p:cNvGraphicFramePr>
          <p:nvPr/>
        </p:nvGraphicFramePr>
        <p:xfrm>
          <a:off x="3488423" y="6394450"/>
          <a:ext cx="2218696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056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22058"/>
            <a:ext cx="5991225" cy="1143001"/>
          </a:xfrm>
        </p:spPr>
        <p:txBody>
          <a:bodyPr/>
          <a:lstStyle/>
          <a:p>
            <a:r>
              <a:rPr lang="en-US" sz="3200" b="1" dirty="0"/>
              <a:t>Progress in 2020</a:t>
            </a:r>
            <a:endParaRPr lang="en-US" sz="1800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83668"/>
              </p:ext>
            </p:extLst>
          </p:nvPr>
        </p:nvGraphicFramePr>
        <p:xfrm>
          <a:off x="263611" y="1766238"/>
          <a:ext cx="8616777" cy="3225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0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 or DO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Date in OE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0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5983F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GLM GPA INR: Account for Diurnal Variation …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closed 2/11/20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0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5480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519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GLM Lightning LCFA L2 Radiation Filter Threshold </a:t>
                      </a:r>
                    </a:p>
                    <a:p>
                      <a:pPr marL="61913" indent="0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[remove all SGFs regardless of the number of events]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DO.09.02.00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10/27/20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DE/FAR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00940"/>
                  </a:ext>
                </a:extLst>
              </a:tr>
              <a:tr h="3567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6809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879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GOES-17 GLM Event Longitude Values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[correct </a:t>
                      </a:r>
                      <a:r>
                        <a:rPr lang="fr-FR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event</a:t>
                      </a: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geolocation</a:t>
                      </a: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for </a:t>
                      </a:r>
                      <a:r>
                        <a:rPr lang="fr-FR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events</a:t>
                      </a: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west</a:t>
                      </a: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of 180 </a:t>
                      </a:r>
                      <a:r>
                        <a:rPr lang="fr-FR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deg</a:t>
                      </a:r>
                      <a:r>
                        <a:rPr lang="fr-FR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]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DO.09.02.00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10/27/20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location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6865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903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GLM Geolocate Does Not Handle Empty EFRC Output Correctly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[EFRC = Event Filter and Radiometric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Caibration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DO.09.02.00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10/27/20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latency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7129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961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 Error in GLM Metadata </a:t>
                      </a:r>
                    </a:p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[Metadata GLM-17 data product files sometimes has incorrect time info]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DO.09.02.00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10/27/20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5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6690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L1b intermediate metadata inconsistent with product data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DO.09.05.00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reporting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3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7990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1109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0"/>
                      <a:r>
                        <a:rPr lang="en-US" sz="1200" dirty="0"/>
                        <a:t>GLM Flash Area equals Fill Value for Large Flashes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DO.09.05.00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areas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6311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58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FFFF37-047C-7846-BB42-18CB85A29237}"/>
              </a:ext>
            </a:extLst>
          </p:cNvPr>
          <p:cNvGraphicFramePr>
            <a:graphicFrameLocks noGrp="1"/>
          </p:cNvGraphicFramePr>
          <p:nvPr/>
        </p:nvGraphicFramePr>
        <p:xfrm>
          <a:off x="3488423" y="6356350"/>
          <a:ext cx="2218696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487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Status at Full Maturity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59</a:t>
            </a:fld>
            <a:endParaRPr lang="en-US" alt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92ABD79-06CB-8042-90E4-FDF0E7454F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556012"/>
              </p:ext>
            </p:extLst>
          </p:nvPr>
        </p:nvGraphicFramePr>
        <p:xfrm>
          <a:off x="199036" y="960237"/>
          <a:ext cx="8745928" cy="582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Past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Future Outlook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8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More validation data accumulated with some regional gap filling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Bulk (full FOV) spatially averaged performance value from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VaLiD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meeting spec 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DE value very sensitive to computation method and reference data filtering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Low DE values near limb (large water/ice absorption on long slant path … see KSC storm LMA analysis)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Performance has been good and stable without critical issues &amp; meets spec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In addition to ground-truth, DE has now been successfully assessed also by threshold method &amp; detailed simulation method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Progress in determining cause of low DE cases (e.g., Inverted Polarity and Severe Weather storms)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Single Group Filter (SGF) implemented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instrument</a:t>
                      </a:r>
                      <a:r>
                        <a:rPr lang="en-US" sz="1100" baseline="0" dirty="0"/>
                        <a:t> 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 performance with Triple Wide Setting</a:t>
                      </a:r>
                      <a:endParaRPr lang="en-US" sz="1100" baseline="0" dirty="0"/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Want to improve description of the flash (and potentially DE) by adding L2 “put back algorithm” (including keeping 1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group)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Replace SGF with a Single Event Filter (SEF) since radiation “dots” usually create only 1 event flashes</a:t>
                      </a: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9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GLM FAR (bulk FOV value) obtained but doesn’t meet spec since blooming filter &amp; other noise reduction methods not yet implemented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Blooming Filter design details and testing are mature; minor optimization expected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Blooming and Glint filter should be in Dev. </a:t>
                      </a:r>
                      <a:r>
                        <a:rPr lang="en-US" sz="1100" baseline="0" dirty="0" err="1">
                          <a:solidFill>
                            <a:schemeClr val="tx1"/>
                          </a:solidFill>
                        </a:rPr>
                        <a:t>Env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. for DO.08 in April 2019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Blooming filter &amp; other noise reduction methods verified to reduce GLM FAR [BF finalized/implemented]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Reference networks determined to be inadequate outside of CONUS to give true GLM FAR (as verified by simulations)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/>
                        <a:t>Increasing time window in </a:t>
                      </a:r>
                      <a:r>
                        <a:rPr lang="en-US" sz="1100" baseline="0" dirty="0" err="1"/>
                        <a:t>VaLiD</a:t>
                      </a:r>
                      <a:r>
                        <a:rPr lang="en-US" sz="1100" baseline="0" dirty="0"/>
                        <a:t> &amp; Simulations both indicate GLM is homogeneous (so meets spec over its full FOV just as over CONUS)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 performance with Triple Wide Setting</a:t>
                      </a:r>
                      <a:endParaRPr lang="en-US" sz="1100" baseline="0" dirty="0"/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 err="1"/>
                        <a:t>Bruning</a:t>
                      </a:r>
                      <a:r>
                        <a:rPr lang="en-US" sz="1100" baseline="0" dirty="0"/>
                        <a:t> Gridded Product (including data quality) meta-code to become ADR submission 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8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INR/time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Mode of location/timing error distributions meet  spec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Post-drift INR meeting spec</a:t>
                      </a:r>
                    </a:p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Lightning ellipsoid parameters optimized to mitigate parallax</a:t>
                      </a:r>
                      <a:endParaRPr lang="en-US" sz="9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Time-of-Flight correction now implemented in L2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still an issue (considered low priority)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Performance has been good and stable without critical issues &amp; meets spec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Time order (ADR 375/1140)  to be worked on (low priority)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Metadata time order (ADR 961) fixed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Event longitudes west of 180 W fixed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Monthly topographic method for parallax mitigation not implemented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Diurnal variation of INR closed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Desire to fix time order (ADR 375/1140)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Desire to implement monthly topographic method for further mitigating parallax error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Desire to have a 24-hr laser beacon session from Monument Peak  to look at diurnal variation for G17 GLM in the west slot</a:t>
                      </a:r>
                      <a:endParaRPr lang="en-US" sz="11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80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82845" y="46770"/>
            <a:ext cx="5791201" cy="11430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cs typeface="Arial" pitchFamily="34" charset="0"/>
              </a:rPr>
              <a:t>GLM Data Products Description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91588" y="1630714"/>
            <a:ext cx="279545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Events: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pixel-level optical detection in one frame.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Groups: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one or more (side/corner) adjacent pixel detections in one frame.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Flashes: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one or more groups within 330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ms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(i.e. ~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interstroke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duration), &amp; within 16.5km. </a:t>
            </a:r>
          </a:p>
          <a:p>
            <a:r>
              <a:rPr lang="en-US" sz="1600" dirty="0">
                <a:solidFill>
                  <a:schemeClr val="bg1"/>
                </a:solidFill>
                <a:latin typeface="Arial" charset="0"/>
              </a:rPr>
              <a:t> </a:t>
            </a:r>
            <a:endParaRPr lang="en-US" sz="1600" b="0" i="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07" y="1506582"/>
            <a:ext cx="5401393" cy="4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68" y="22058"/>
            <a:ext cx="5991225" cy="1143001"/>
          </a:xfrm>
        </p:spPr>
        <p:txBody>
          <a:bodyPr/>
          <a:lstStyle/>
          <a:p>
            <a:r>
              <a:rPr lang="en-US" sz="3200" b="1" dirty="0"/>
              <a:t>Future Fixes</a:t>
            </a:r>
            <a:br>
              <a:rPr lang="en-US" sz="3200" b="1" dirty="0"/>
            </a:br>
            <a:r>
              <a:rPr lang="en-US" sz="2000" dirty="0">
                <a:solidFill>
                  <a:srgbClr val="FFFF00"/>
                </a:solidFill>
              </a:rPr>
              <a:t>(WRs for beyond DO.09.05.00)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50107"/>
              </p:ext>
            </p:extLst>
          </p:nvPr>
        </p:nvGraphicFramePr>
        <p:xfrm>
          <a:off x="269591" y="1679006"/>
          <a:ext cx="8616778" cy="3245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4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0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Build/State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3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6412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549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Eliminate GLM L1b dependency on APIDs 384 and 385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data availability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7178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906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L1b – Ingest Directly Instrument Vendor CDRL079 Calibration Data Books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ingest data CDRL079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7538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1060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Interim Solution to Facilitate GLM Gridded Data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gridded data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4705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(on hold)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375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Time Order, GLM L2   [originally planned for DO.09.00.00;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see ADR1140]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Hold (4/19/21)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1140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on hold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Time Order Rule Change - ADR 375 follow-on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Hold (2/22/21)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4662F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Data Quality Product 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Hold (4/26/21)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quality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062775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646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GLM Gridded Product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Hold (4/26/21)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gridded data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113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7449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/>
                      <a:r>
                        <a:rPr lang="en-US" sz="1200" dirty="0"/>
                        <a:t>GLM Geographic Coverage Extents are incorrect</a:t>
                      </a:r>
                    </a:p>
                    <a:p>
                      <a:r>
                        <a:rPr lang="en-US" sz="1200" dirty="0"/>
                        <a:t>  [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lat_field_of_view_bounds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lon_field_of_view_bounds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variables in the 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GLM L2 OMAS templates are incorrect.]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Hold (2/1/22)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FOV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60</a:t>
            </a:fld>
            <a:endParaRPr lang="en-US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C97AE3-AAD1-FF40-9732-5BB0E8834BBA}"/>
              </a:ext>
            </a:extLst>
          </p:cNvPr>
          <p:cNvGraphicFramePr>
            <a:graphicFrameLocks noGrp="1"/>
          </p:cNvGraphicFramePr>
          <p:nvPr/>
        </p:nvGraphicFramePr>
        <p:xfrm>
          <a:off x="3488423" y="6356350"/>
          <a:ext cx="2218696" cy="37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04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Priority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</a:rPr>
                        <a:t> Key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5828" marR="5828" marT="5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311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Details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Assessment of Maturity</a:t>
            </a:r>
          </a:p>
          <a:p>
            <a:pPr marL="0" indent="0">
              <a:buNone/>
            </a:pPr>
            <a:r>
              <a:rPr lang="en-US" dirty="0"/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779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599862" y="226429"/>
            <a:ext cx="5961300" cy="8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 Maturity Assessment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62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Shape 202">
            <a:extLst>
              <a:ext uri="{FF2B5EF4-FFF2-40B4-BE49-F238E27FC236}">
                <a16:creationId xmlns:a16="http://schemas.microsoft.com/office/drawing/2014/main" id="{4C59F235-6228-DC48-98C3-0ADEAAE15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802038"/>
              </p:ext>
            </p:extLst>
          </p:nvPr>
        </p:nvGraphicFramePr>
        <p:xfrm>
          <a:off x="453012" y="1869133"/>
          <a:ext cx="8255000" cy="3504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FFFFFF"/>
                          </a:solidFill>
                        </a:rPr>
                        <a:t>Preparation Activities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FFFFFF"/>
                          </a:solidFill>
                        </a:rPr>
                        <a:t>Assessment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20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Validation, Q&amp;A, and anomaly resolution activities are ongoing</a:t>
                      </a:r>
                      <a:endParaRPr lang="en" sz="20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PLPTs have been completed. Validation in the form of near real time monitoring and periodic summary will continue. Anomaly resolution is ongoing.</a:t>
                      </a:r>
                      <a:endParaRPr sz="20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" sz="20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Incremental product improvements may still be occurring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ADRs and WRs</a:t>
                      </a:r>
                      <a:r>
                        <a:rPr lang="en-US" sz="2000" u="none" strike="noStrike" cap="none" baseline="0" dirty="0"/>
                        <a:t> continue to be generated and resolved, as expected in normal operation.</a:t>
                      </a:r>
                      <a:endParaRPr sz="20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2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" sz="20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Users are engaged and user feedback is assessed</a:t>
                      </a:r>
                      <a:endParaRPr lang="en" sz="20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Yes [ongoing]. GLM Value Assessment report completed.</a:t>
                      </a:r>
                      <a:endParaRPr sz="20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766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599862" y="226429"/>
            <a:ext cx="5961300" cy="8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 Maturity Assessment (cont.)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63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Shape 202">
            <a:extLst>
              <a:ext uri="{FF2B5EF4-FFF2-40B4-BE49-F238E27FC236}">
                <a16:creationId xmlns:a16="http://schemas.microsoft.com/office/drawing/2014/main" id="{4C59F235-6228-DC48-98C3-0ADEAAE15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2174783"/>
              </p:ext>
            </p:extLst>
          </p:nvPr>
        </p:nvGraphicFramePr>
        <p:xfrm>
          <a:off x="457200" y="1143728"/>
          <a:ext cx="8229600" cy="5515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b="1" u="none" strike="noStrike" cap="none" dirty="0">
                          <a:solidFill>
                            <a:schemeClr val="lt1"/>
                          </a:solidFill>
                        </a:rPr>
                        <a:t>End State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800" b="1" u="none" strike="noStrike" cap="none" dirty="0">
                          <a:solidFill>
                            <a:schemeClr val="lt1"/>
                          </a:solidFill>
                        </a:rPr>
                        <a:t>Assessment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6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Product performance for all products is defined and documented over a wide range of representative conditions via ongoing ground-truth and validation efforts</a:t>
                      </a:r>
                      <a:endParaRPr lang="en" sz="18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All</a:t>
                      </a:r>
                      <a:r>
                        <a:rPr lang="en-US" sz="18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aspects of performance for all GLM-17 L2 products 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have been defined in MRD </a:t>
                      </a:r>
                      <a:r>
                        <a:rPr lang="en-US" sz="18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and prelaunch baseline, evaluated with a series of PLPTs at Provisional and recently (for Full) 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over a wide range of representative conditions via ongoing validation efforts.</a:t>
                      </a:r>
                      <a:endParaRPr lang="en" sz="18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96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Products are operationally optimized, as necessary, considering mission parameters of cost, schedule, and technical competence as compared to user expectations</a:t>
                      </a:r>
                      <a:endParaRPr lang="en" sz="18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GLM-17</a:t>
                      </a:r>
                      <a:r>
                        <a:rPr lang="en-US" sz="1800" u="none" strike="noStrike" cap="none" baseline="0" dirty="0"/>
                        <a:t> L2</a:t>
                      </a:r>
                      <a:r>
                        <a:rPr lang="en-US" sz="1800" u="none" strike="noStrike" cap="none" dirty="0"/>
                        <a:t> products have been </a:t>
                      </a:r>
                      <a:r>
                        <a:rPr lang="en-US" sz="1800" u="none" strike="noStrike" cap="none" baseline="0" dirty="0"/>
                        <a:t>produced operational by the GS according to spec.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baseline="0" dirty="0"/>
                        <a:t>[Val Ref data inadequate to fully evaluate FAR, but adjusts to </a:t>
                      </a:r>
                      <a:r>
                        <a:rPr lang="en-US" sz="1800" u="none" strike="noStrike" cap="none" baseline="0" dirty="0" err="1"/>
                        <a:t>VaLiD</a:t>
                      </a:r>
                      <a:r>
                        <a:rPr lang="en-US" sz="1800" u="none" strike="noStrike" cap="none" baseline="0" dirty="0"/>
                        <a:t> time window,  and Simulations both point to GLM-17 meeting FAR spec, like it does over CONUS ]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9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All known product anomalies are documented and shared with the user community</a:t>
                      </a:r>
                      <a:endParaRPr lang="en" sz="18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ReadMe and the PS-PVR</a:t>
                      </a:r>
                      <a:r>
                        <a:rPr lang="en-US" sz="1800" u="none" strike="noStrike" cap="none" baseline="0" dirty="0"/>
                        <a:t> presentation are documented and shared with user community.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Product is operational</a:t>
                      </a:r>
                      <a:endParaRPr lang="en" sz="18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GLM-17</a:t>
                      </a:r>
                      <a:r>
                        <a:rPr lang="en-US" sz="1800" u="none" strike="noStrike" cap="none" baseline="0" dirty="0"/>
                        <a:t> L2</a:t>
                      </a:r>
                      <a:r>
                        <a:rPr lang="en-US" sz="1800" u="none" strike="noStrike" cap="none" dirty="0"/>
                        <a:t> products have been operational</a:t>
                      </a:r>
                      <a:r>
                        <a:rPr lang="en-US" sz="1800" u="none" strike="noStrike" cap="none" baseline="0" dirty="0"/>
                        <a:t> since 20 Dec 2018 (PROV PS-PVR).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718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1830388"/>
            <a:ext cx="8229600" cy="3773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Performance Summary</a:t>
            </a:r>
          </a:p>
          <a:p>
            <a:pPr marL="0" indent="0">
              <a:buNone/>
            </a:pPr>
            <a:r>
              <a:rPr lang="en-US" dirty="0"/>
              <a:t>PLPT Details</a:t>
            </a:r>
          </a:p>
          <a:p>
            <a:pPr marL="0" indent="0">
              <a:buNone/>
            </a:pPr>
            <a:r>
              <a:rPr lang="en-US" dirty="0"/>
              <a:t>Progress Since Provisional Review</a:t>
            </a:r>
          </a:p>
          <a:p>
            <a:pPr marL="0" indent="0">
              <a:buNone/>
            </a:pPr>
            <a:r>
              <a:rPr lang="en-US" dirty="0"/>
              <a:t>Assessment of Maturity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Summary and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224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br>
              <a:rPr lang="en-US" b="1" dirty="0"/>
            </a:br>
            <a:r>
              <a:rPr lang="en-US" sz="1800" b="1" dirty="0">
                <a:solidFill>
                  <a:srgbClr val="92D050"/>
                </a:solidFill>
              </a:rPr>
              <a:t>(all specs met: see slide 11 for summary of numerical details)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58" y="1337612"/>
            <a:ext cx="8663299" cy="5385161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Flash DE meeting spec: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Substantiated in detail by </a:t>
            </a:r>
            <a:r>
              <a:rPr lang="en-US" sz="2300" dirty="0" err="1">
                <a:solidFill>
                  <a:srgbClr val="FFFF00"/>
                </a:solidFill>
              </a:rPr>
              <a:t>VaLiD</a:t>
            </a:r>
            <a:r>
              <a:rPr lang="en-US" sz="2300" dirty="0">
                <a:solidFill>
                  <a:srgbClr val="FFFF00"/>
                </a:solidFill>
              </a:rPr>
              <a:t> tool using combined ground reference network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Further substantiated using Threshold Method (Cummins, AMS2021) … agrees VERY well w/</a:t>
            </a:r>
            <a:r>
              <a:rPr lang="en-US" sz="2300" dirty="0" err="1">
                <a:solidFill>
                  <a:srgbClr val="FFFF00"/>
                </a:solidFill>
              </a:rPr>
              <a:t>VaLiD</a:t>
            </a:r>
            <a:r>
              <a:rPr lang="en-US" sz="2300" dirty="0">
                <a:solidFill>
                  <a:srgbClr val="FFFF00"/>
                </a:solidFill>
              </a:rPr>
              <a:t> !!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Further substantiated with Simulation Method (</a:t>
            </a:r>
            <a:r>
              <a:rPr lang="en-US" sz="2300" dirty="0" err="1">
                <a:solidFill>
                  <a:srgbClr val="FFFF00"/>
                </a:solidFill>
              </a:rPr>
              <a:t>Koshak</a:t>
            </a:r>
            <a:r>
              <a:rPr lang="en-US" sz="2300" dirty="0">
                <a:solidFill>
                  <a:srgbClr val="FFFF00"/>
                </a:solidFill>
              </a:rPr>
              <a:t>, 2019; </a:t>
            </a:r>
            <a:r>
              <a:rPr lang="en-US" sz="2300" dirty="0" err="1">
                <a:solidFill>
                  <a:srgbClr val="FFFF00"/>
                </a:solidFill>
              </a:rPr>
              <a:t>Virts</a:t>
            </a:r>
            <a:r>
              <a:rPr lang="en-US" sz="2300" dirty="0">
                <a:solidFill>
                  <a:srgbClr val="FFFF00"/>
                </a:solidFill>
              </a:rPr>
              <a:t> and </a:t>
            </a:r>
            <a:r>
              <a:rPr lang="en-US" sz="2300" dirty="0" err="1">
                <a:solidFill>
                  <a:srgbClr val="FFFF00"/>
                </a:solidFill>
              </a:rPr>
              <a:t>Koshak</a:t>
            </a:r>
            <a:r>
              <a:rPr lang="en-US" sz="2300" dirty="0">
                <a:solidFill>
                  <a:srgbClr val="FFFF00"/>
                </a:solidFill>
              </a:rPr>
              <a:t>, 2021)</a:t>
            </a:r>
            <a:endParaRPr lang="en-US" sz="2300" dirty="0"/>
          </a:p>
          <a:p>
            <a:r>
              <a:rPr lang="en-US" sz="3600" b="1" dirty="0"/>
              <a:t>Flash FAR inferred to meet spec: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Blooming Filter design finalized &amp; implemented 25 July 2019; other improvements (e.g. 2</a:t>
            </a:r>
            <a:r>
              <a:rPr lang="en-US" sz="2300" baseline="30000" dirty="0">
                <a:solidFill>
                  <a:srgbClr val="FFFF00"/>
                </a:solidFill>
              </a:rPr>
              <a:t>nd</a:t>
            </a:r>
            <a:r>
              <a:rPr lang="en-US" sz="2300" dirty="0">
                <a:solidFill>
                  <a:srgbClr val="FFFF00"/>
                </a:solidFill>
              </a:rPr>
              <a:t> Level Threshold filter adjusted)  also implemented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Blooming Filter et al. have been verified to reduce GLM-17 FAR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Determined ref networks inadequate to fully assess FAR over ocean where ref net DE is low: when ref net misses a flash it unfairly makes GLM look like it is false alarming when in fact it is not. (see Slide 30)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Increasing </a:t>
            </a:r>
            <a:r>
              <a:rPr lang="en-US" sz="2300" dirty="0" err="1">
                <a:solidFill>
                  <a:srgbClr val="FFFF00"/>
                </a:solidFill>
              </a:rPr>
              <a:t>VaLiD</a:t>
            </a:r>
            <a:r>
              <a:rPr lang="en-US" sz="2300" dirty="0">
                <a:solidFill>
                  <a:srgbClr val="FFFF00"/>
                </a:solidFill>
              </a:rPr>
              <a:t> time-window, and simulations, both show GLM-17 FAR is actually better than low DE ref network suggests. GLM-17 is a homogeneous detector, so we believe best estimate of GLM-17 FAR are the (spec-meeting) values over CONUS.   </a:t>
            </a:r>
          </a:p>
          <a:p>
            <a:r>
              <a:rPr lang="en-US" sz="3600" b="1" dirty="0"/>
              <a:t>Location and associated INR meeting spec: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Parallax mitigated by </a:t>
            </a:r>
            <a:r>
              <a:rPr lang="en-US" sz="2300" dirty="0" err="1">
                <a:solidFill>
                  <a:srgbClr val="FFFF00"/>
                </a:solidFill>
              </a:rPr>
              <a:t>implemention</a:t>
            </a:r>
            <a:r>
              <a:rPr lang="en-US" sz="2300" dirty="0">
                <a:solidFill>
                  <a:srgbClr val="FFFF00"/>
                </a:solidFill>
              </a:rPr>
              <a:t> of improved lightning ellipsoid parameters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Further improvements could be obtained if Monthly Topography Model is implemented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Timing accuracy meeting spec: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But low-priority time-order issue (ADR 375/1140) to be fixed. </a:t>
            </a:r>
            <a:endParaRPr lang="en-US" sz="2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Future improvements: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Replace Single Group Filter (SGF) with Single Event Filter (SEF)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Implement a “put back filter”;  includes keeping first group in flash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FFFF00"/>
                </a:solidFill>
              </a:rPr>
              <a:t>New Products (Data Quality ADR 461, Gridded ADR 646) desired but need approval.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9508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41"/>
            <a:ext cx="8229600" cy="1143001"/>
          </a:xfrm>
        </p:spPr>
        <p:txBody>
          <a:bodyPr/>
          <a:lstStyle/>
          <a:p>
            <a:r>
              <a:rPr lang="en-US" dirty="0"/>
              <a:t>Recommendation </a:t>
            </a:r>
            <a:br>
              <a:rPr lang="en-US" dirty="0"/>
            </a:br>
            <a:r>
              <a:rPr lang="en-US" dirty="0"/>
              <a:t>for Full Maturity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19" y="2228377"/>
            <a:ext cx="8470761" cy="2871657"/>
          </a:xfrm>
        </p:spPr>
        <p:txBody>
          <a:bodyPr/>
          <a:lstStyle/>
          <a:p>
            <a:pPr algn="just"/>
            <a:r>
              <a:rPr lang="en-US" sz="2000" dirty="0">
                <a:solidFill>
                  <a:srgbClr val="FFFF00"/>
                </a:solidFill>
              </a:rPr>
              <a:t>Introduced CWG principles &amp; approaches to GLM Val pursuant to the RIMP.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Provided Performance Baselines to be validated, and summarized overall compliance with requirements.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Summarized results from pertinent PLPTs that further detail compliance (including associated recent ongoing analyses).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Reviewed progress since PROV (including any fixes of issues identified at PROV PS-PVR), and assessed current status (including open ADRs/WRs).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Made Assessment of the Full Validation Maturity per GOES-R program.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62715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8833"/>
            <a:ext cx="8229600" cy="2211191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rgbClr val="FFFF00"/>
                </a:solidFill>
              </a:rPr>
              <a:t>CWG believes that the GOES-17 GLM L2 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FF00"/>
                </a:solidFill>
              </a:rPr>
              <a:t>product (events, groups, flashes) has reached </a:t>
            </a:r>
          </a:p>
          <a:p>
            <a:pPr marL="0" indent="0" algn="just">
              <a:buNone/>
            </a:pPr>
            <a:r>
              <a:rPr lang="en-US" u="sng" dirty="0">
                <a:solidFill>
                  <a:srgbClr val="FFFF00"/>
                </a:solidFill>
              </a:rPr>
              <a:t>Full Maturity</a:t>
            </a:r>
            <a:r>
              <a:rPr lang="en-US" dirty="0">
                <a:solidFill>
                  <a:srgbClr val="FFFF00"/>
                </a:solidFill>
              </a:rPr>
              <a:t> as defined by the GOES-R Program, and therefore recommends that this product be transitioned to Full Validation Maturity status at this time.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184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4" y="134647"/>
            <a:ext cx="8229600" cy="1143001"/>
          </a:xfrm>
        </p:spPr>
        <p:txBody>
          <a:bodyPr/>
          <a:lstStyle/>
          <a:p>
            <a:r>
              <a:rPr lang="en-US" dirty="0"/>
              <a:t>Important Validation Principles</a:t>
            </a:r>
            <a:br>
              <a:rPr lang="en-US" dirty="0"/>
            </a:br>
            <a:r>
              <a:rPr lang="en-US" sz="2400" dirty="0"/>
              <a:t>(see RIMP for more details)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66084" y="1677551"/>
            <a:ext cx="452071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Targets of Opportunity (TOO)</a:t>
            </a:r>
            <a:r>
              <a:rPr lang="en-US" sz="1500" dirty="0">
                <a:solidFill>
                  <a:srgbClr val="FFFF00"/>
                </a:solidFill>
              </a:rPr>
              <a:t>: VAL of a Lightning Sensor differs from VAL of typical imager; i.e. since lightning transient, VAL is restricted to TOO.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FF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Flash DE &amp; FAR are Estimates: </a:t>
            </a:r>
            <a:r>
              <a:rPr lang="en-US" sz="1500" dirty="0">
                <a:solidFill>
                  <a:srgbClr val="FFFF00"/>
                </a:solidFill>
              </a:rPr>
              <a:t>Because reference data normally doesn’t detect all lightning.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FF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Source Physics: </a:t>
            </a:r>
            <a:r>
              <a:rPr lang="en-US" sz="1500" dirty="0">
                <a:solidFill>
                  <a:srgbClr val="FFFF00"/>
                </a:solidFill>
              </a:rPr>
              <a:t>GLM detects in the optical (near-IR) and many of the reference datasets are in the RF. (e.g., LMAs see discharge breakdown in the VHF that might not show up in optical </a:t>
            </a:r>
            <a:r>
              <a:rPr lang="en-US" sz="1500" dirty="0">
                <a:solidFill>
                  <a:srgbClr val="FFFF00"/>
                </a:solidFill>
                <a:sym typeface="Wingdings"/>
              </a:rPr>
              <a:t> apple/orange</a:t>
            </a:r>
            <a:r>
              <a:rPr lang="en-US" sz="1500" dirty="0">
                <a:solidFill>
                  <a:srgbClr val="FFFF00"/>
                </a:solidFill>
              </a:rPr>
              <a:t>).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C0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Source Scattering:</a:t>
            </a:r>
            <a:r>
              <a:rPr lang="en-US" sz="1500" dirty="0">
                <a:solidFill>
                  <a:srgbClr val="FFFF00"/>
                </a:solidFill>
              </a:rPr>
              <a:t> Optical is cloud-scattered, but cloud is transparent to radio. So often see GLM detections near cloud edges where no radio sources.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500" dirty="0">
              <a:solidFill>
                <a:srgbClr val="FFFF00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500" dirty="0">
                <a:solidFill>
                  <a:srgbClr val="FFC000"/>
                </a:solidFill>
              </a:rPr>
              <a:t>ISS/LIS &amp; FEGS are Critical: </a:t>
            </a:r>
            <a:r>
              <a:rPr lang="en-US" sz="1500" dirty="0">
                <a:solidFill>
                  <a:srgbClr val="FFFF00"/>
                </a:solidFill>
              </a:rPr>
              <a:t>More of an apple/apple comparison w/GLM.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35D6C-AE40-F34B-B5B8-766084E8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84" y="1467516"/>
            <a:ext cx="3818950" cy="48982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354DFA-D0C5-C142-80F2-BBCFB945EEBE}"/>
              </a:ext>
            </a:extLst>
          </p:cNvPr>
          <p:cNvSpPr/>
          <p:nvPr/>
        </p:nvSpPr>
        <p:spPr>
          <a:xfrm>
            <a:off x="2899954" y="1558956"/>
            <a:ext cx="966652" cy="491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0ABAEBD-F877-1541-A822-B02EFD844081}"/>
              </a:ext>
            </a:extLst>
          </p:cNvPr>
          <p:cNvSpPr/>
          <p:nvPr/>
        </p:nvSpPr>
        <p:spPr>
          <a:xfrm>
            <a:off x="2508068" y="1677551"/>
            <a:ext cx="339634" cy="242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14"/>
            <a:ext cx="8229600" cy="1143001"/>
          </a:xfrm>
        </p:spPr>
        <p:txBody>
          <a:bodyPr/>
          <a:lstStyle/>
          <a:p>
            <a:r>
              <a:rPr lang="en-US" dirty="0"/>
              <a:t>Performance Baseline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266518"/>
              </p:ext>
            </p:extLst>
          </p:nvPr>
        </p:nvGraphicFramePr>
        <p:xfrm>
          <a:off x="153894" y="1643380"/>
          <a:ext cx="8836211" cy="357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3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MRD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Perf. Baseline (Model)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Related PLPTs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1259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Production Mapping Accuracy [INR]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5km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= |𝛍|+3𝜎 &lt; 140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rad)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Nav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error (7 d averaging) of 108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sz="1200" baseline="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rad for GOES-W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-011, (also </a:t>
                      </a: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</a:t>
                      </a:r>
                    </a:p>
                    <a:p>
                      <a:r>
                        <a:rPr lang="en-US" sz="1200" baseline="0" dirty="0"/>
                        <a:t>-002,-003, -004, </a:t>
                      </a:r>
                    </a:p>
                    <a:p>
                      <a:r>
                        <a:rPr lang="en-US" sz="1200" baseline="0" dirty="0"/>
                        <a:t>-005, -006)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Range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(0-41900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evts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/s,   0-8170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grps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/s,  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0-600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</a:rPr>
                        <a:t>flsh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/s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Instr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Vendor showed can handle peak 100Kevts/s (600flsh/s)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G16/17 Independent [see  -009,-010 in G16 Full PS-PVR]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Measurement Accuracy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70%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total flash detection efficiency (DE)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Instr. Side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EOL*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-004, -005, -006,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-009,-010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Redundant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83%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1264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Measurement Precision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Open, with Flight reporting FAR ~ 1.1%, but open WRs on GS implementation loss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-004, -005, -006,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-009,-010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2112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Product Time Tag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GOES-R system shall time tag product observations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-001,</a:t>
                      </a:r>
                      <a:r>
                        <a:rPr lang="en-US" sz="1200" baseline="0" dirty="0"/>
                        <a:t> -002,-003,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-004, -005, -006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611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3894" y="5833130"/>
            <a:ext cx="86135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1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*EOL = End of Life with reduction to flash DE by ~6% due to Coherency Filter removing single-group flashes</a:t>
            </a:r>
            <a:endParaRPr lang="en-US" sz="1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31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Time-Line Highlights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314019" y="1336544"/>
            <a:ext cx="8515961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01 Mar 2018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GOES-S Launch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Mar 2018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 powered on @ 13:38:50 UTC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Mar 2018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Flow of real-time data began @ 13:43 UTC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Mar 2018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RTEP tuning began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Apr 2018 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 Door Opened @ 5 UTC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 Jun 2018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RTEP tuning ended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Jul 2018  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GLM Beta Validation Began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1" dirty="0">
                <a:ln w="0"/>
                <a:solidFill>
                  <a:srgbClr val="FFC3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 Oct 2018  PS-PVR BETA Achieved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Oct 2018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DO.07.00.00 into OE @ 16:27 UTC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03 Dec 2018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Rev C LUT update into OE 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(RTEP sets, hot pixel mute, Parallax)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1" dirty="0">
                <a:ln w="0"/>
                <a:solidFill>
                  <a:srgbClr val="FFC3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 Dec 2018  PS-PVR PROVISIONAL Achieved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i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Progress 2019-present discussed later</a:t>
            </a:r>
          </a:p>
        </p:txBody>
      </p:sp>
    </p:spTree>
    <p:extLst>
      <p:ext uri="{BB962C8B-B14F-4D97-AF65-F5344CB8AC3E}">
        <p14:creationId xmlns:p14="http://schemas.microsoft.com/office/powerpoint/2010/main" val="131248507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2_NoUpd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Presentation2_NoUpdate</Template>
  <TotalTime>19231</TotalTime>
  <Words>7536</Words>
  <Application>Microsoft Macintosh PowerPoint</Application>
  <PresentationFormat>On-screen Show (4:3)</PresentationFormat>
  <Paragraphs>1482</Paragraphs>
  <Slides>67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Arial</vt:lpstr>
      <vt:lpstr>Calibri</vt:lpstr>
      <vt:lpstr>Courier New</vt:lpstr>
      <vt:lpstr>Gill Sans</vt:lpstr>
      <vt:lpstr>Helvetica</vt:lpstr>
      <vt:lpstr>Liberation Sans</vt:lpstr>
      <vt:lpstr>Mangal</vt:lpstr>
      <vt:lpstr>Myriad Pro</vt:lpstr>
      <vt:lpstr>System Font Bold</vt:lpstr>
      <vt:lpstr>System Font Regular</vt:lpstr>
      <vt:lpstr>Times New Roman</vt:lpstr>
      <vt:lpstr>Wingdings</vt:lpstr>
      <vt:lpstr>Presentation2_NoUpdate</vt:lpstr>
      <vt:lpstr>Custom Design</vt:lpstr>
      <vt:lpstr>GOES-17 Geostationary Lightning Mapper (GLM) Full PS-PVR</vt:lpstr>
      <vt:lpstr>Outline</vt:lpstr>
      <vt:lpstr>Outline</vt:lpstr>
      <vt:lpstr>Cal/Val Team Members </vt:lpstr>
      <vt:lpstr>GLM  Overview</vt:lpstr>
      <vt:lpstr>GLM Data Products Description </vt:lpstr>
      <vt:lpstr>Important Validation Principles (see RIMP for more details)</vt:lpstr>
      <vt:lpstr>Performance Baseline Mapping</vt:lpstr>
      <vt:lpstr>Time-Line Highlights</vt:lpstr>
      <vt:lpstr>Outline</vt:lpstr>
      <vt:lpstr>Performance Summary</vt:lpstr>
      <vt:lpstr>LCFA for GLM-16  handles above max Rate Spec (when rate gets too high [∼51kevts/s, ∼14kgrps/s, ∼1.6kflsh/s] LCFA crashes)</vt:lpstr>
      <vt:lpstr>GLM-17 Blooming/Glint Filter  Substantially Reduces FAR </vt:lpstr>
      <vt:lpstr>GLM-17 LCFA Peak Rate Spec</vt:lpstr>
      <vt:lpstr>Max Rates Low due to  Benefit of Blooming/Glint Filter  </vt:lpstr>
      <vt:lpstr>Flash DE Performance Summary</vt:lpstr>
      <vt:lpstr>Flash FAR Performance Summary</vt:lpstr>
      <vt:lpstr>Performance Summary</vt:lpstr>
      <vt:lpstr>Outline</vt:lpstr>
      <vt:lpstr>Defining Analysis Periods  for Full Validation</vt:lpstr>
      <vt:lpstr>Post-Launch Product Tests</vt:lpstr>
      <vt:lpstr>Primary PLPT Tools</vt:lpstr>
      <vt:lpstr>Flash Detection Efficiency (Bateman/USRA)</vt:lpstr>
      <vt:lpstr>Flash Detection Efficiency (Bateman/USRA) (DAY 70% DE,   NIGHT 75% DE)</vt:lpstr>
      <vt:lpstr>Flash Detection Efficiency Inference  (Cummins/UA) </vt:lpstr>
      <vt:lpstr>Flash False Alarm Rate (Bateman/USRA)</vt:lpstr>
      <vt:lpstr>Flash False Alarm Rate (Bateman/USRA)</vt:lpstr>
      <vt:lpstr>Flash False Alarm Rate (Bateman/USRA)</vt:lpstr>
      <vt:lpstr>Simulations: Affect of Reference DE and FAR (Virts/UAH)</vt:lpstr>
      <vt:lpstr>IMPORTANT POINT</vt:lpstr>
      <vt:lpstr>Simulations: Affect of Matching Criteria (Virts/UAH)</vt:lpstr>
      <vt:lpstr>Location/Time Accuracy (Virts/UAH) GLM-17 vs. ENGLN and GLD360</vt:lpstr>
      <vt:lpstr>Location Accuracy (Virts/UAH) GLM-17 vs. ENGLN and GLD360</vt:lpstr>
      <vt:lpstr>Also Note Event Location s/w Fix  (Mach/USRA) </vt:lpstr>
      <vt:lpstr>KSC Lightning Mapping Array (LMA) (Thomas/NMT)</vt:lpstr>
      <vt:lpstr>DE Depends on Specifics  (Rutledge &amp; Clayton / CSU)</vt:lpstr>
      <vt:lpstr>DE Depends on Specifics (EXAMPLE) (Rutledge &amp; Clayton / CSU)</vt:lpstr>
      <vt:lpstr>Comparisons with WWLLN  (Holzworth &amp; McCarthy/Univ. Wash)</vt:lpstr>
      <vt:lpstr>Comparisons with WWLLN  (cont.)  (Holzworth &amp; McCarthy/Univ. Wash)</vt:lpstr>
      <vt:lpstr>Comparisons with WWLLN  (cont.)  (Holzworth &amp; McCarthy/Univ. Wash)</vt:lpstr>
      <vt:lpstr>Comparisons with WWLLN  (cont.)  (Virts/UAH)</vt:lpstr>
      <vt:lpstr>Location/Time Accuracy (Virts/UAH) GLM-17 vs. GLM-16 and ISS-LIS</vt:lpstr>
      <vt:lpstr>Flash Detection Efficiency (Virts/UAH) GLM-17 vs. GLM-16 and ISS-LIS</vt:lpstr>
      <vt:lpstr>Bolide Locations &amp; Counts (GLM-17 vs GLM-16) (Longenbaugh/SNL; Goodman/TGA)</vt:lpstr>
      <vt:lpstr>What Modulates Light Reaching GLM? (Brunner &amp; Bitzer, UAH)</vt:lpstr>
      <vt:lpstr>L1b-L2 LCFA Code (Mach/USRA)</vt:lpstr>
      <vt:lpstr>L0-L1b Code (Mach/USRA)</vt:lpstr>
      <vt:lpstr>INR Analyses  (Armstrong/MIT LL; Tan, Igli, Reth /NASA Flight) </vt:lpstr>
      <vt:lpstr>Laser Beacon Analyses  (Buechler/UAH) </vt:lpstr>
      <vt:lpstr>Deep Convective Cloud (DCC) Analyses  (Buechler/UAH) </vt:lpstr>
      <vt:lpstr>Deep Convective Cloud (DCC) Analyses  (Buechler/UAH) </vt:lpstr>
      <vt:lpstr>Flash Energy Trending  (Virts/UAH; Koshak/MSFC)</vt:lpstr>
      <vt:lpstr>… more detail on Boresight &amp; Oceanic Effects (Koshak/MSFC) </vt:lpstr>
      <vt:lpstr>Outline</vt:lpstr>
      <vt:lpstr>Some “Ancient” History  (GLM-17 PROV PS-PVR 20 Dec 2018)</vt:lpstr>
      <vt:lpstr>Status at Provisional Maturity</vt:lpstr>
      <vt:lpstr>Progress in 2019</vt:lpstr>
      <vt:lpstr>Progress in 2020</vt:lpstr>
      <vt:lpstr>Status at Full Maturity</vt:lpstr>
      <vt:lpstr>Future Fixes (WRs for beyond DO.09.05.00)</vt:lpstr>
      <vt:lpstr>Outline</vt:lpstr>
      <vt:lpstr>Product Maturity Assessment</vt:lpstr>
      <vt:lpstr>Product Maturity Assessment (cont.)</vt:lpstr>
      <vt:lpstr>Outline</vt:lpstr>
      <vt:lpstr>Summary (all specs met: see slide 11 for summary of numerical details) </vt:lpstr>
      <vt:lpstr>Recommendation  for Full Maturity</vt:lpstr>
      <vt:lpstr>Recommendation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 PS-PVR Template</dc:title>
  <dc:creator>Fulbright, Jon P. (GSFC-416.0)[COLUMBUS TECHNOLOGIES AND SERVICES INC]</dc:creator>
  <cp:lastModifiedBy>Koshak, William J. (MSFC-ST11)</cp:lastModifiedBy>
  <cp:revision>1873</cp:revision>
  <cp:lastPrinted>2021-02-11T09:49:06Z</cp:lastPrinted>
  <dcterms:created xsi:type="dcterms:W3CDTF">2017-01-06T19:04:27Z</dcterms:created>
  <dcterms:modified xsi:type="dcterms:W3CDTF">2021-02-22T16:22:27Z</dcterms:modified>
</cp:coreProperties>
</file>