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430" r:id="rId2"/>
    <p:sldId id="448" r:id="rId3"/>
    <p:sldId id="449" r:id="rId4"/>
    <p:sldId id="450" r:id="rId5"/>
    <p:sldId id="451" r:id="rId6"/>
    <p:sldId id="446" r:id="rId7"/>
    <p:sldId id="447"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vera, Richard C. (GSFC-410.0)[Integrity Application Inc.]" initials="RRC(AI" lastIdx="1" clrIdx="0">
    <p:extLst>
      <p:ext uri="{19B8F6BF-5375-455C-9EA6-DF929625EA0E}">
        <p15:presenceInfo xmlns:p15="http://schemas.microsoft.com/office/powerpoint/2012/main" userId="S-1-5-21-330711430-3775241029-4075259233-1993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32" autoAdjust="0"/>
    <p:restoredTop sz="94660"/>
  </p:normalViewPr>
  <p:slideViewPr>
    <p:cSldViewPr snapToGrid="0">
      <p:cViewPr varScale="1">
        <p:scale>
          <a:sx n="83" d="100"/>
          <a:sy n="83" d="100"/>
        </p:scale>
        <p:origin x="384" y="67"/>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625BD4-20BF-46F3-8071-877EB115B3CC}" type="datetimeFigureOut">
              <a:rPr lang="en-US" smtClean="0"/>
              <a:t>2/19/2021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65C669-2886-4566-84CA-BA459960FC72}" type="slidenum">
              <a:rPr lang="en-US" smtClean="0"/>
              <a:t>‹#›</a:t>
            </a:fld>
            <a:endParaRPr lang="en-US"/>
          </a:p>
        </p:txBody>
      </p:sp>
    </p:spTree>
    <p:extLst>
      <p:ext uri="{BB962C8B-B14F-4D97-AF65-F5344CB8AC3E}">
        <p14:creationId xmlns:p14="http://schemas.microsoft.com/office/powerpoint/2010/main" val="2552292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89632" y="130524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2389632" y="378491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DF59ECF-BDE7-4227-9874-FA1E35774D8B}" type="datetime1">
              <a:rPr lang="en-US" smtClean="0"/>
              <a:t>2/19/2021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r>
              <a:rPr lang="en-US" dirty="0" err="1"/>
              <a:t>x.x</a:t>
            </a:r>
            <a:r>
              <a:rPr lang="en-US" dirty="0"/>
              <a:t>-</a:t>
            </a:r>
            <a:fld id="{14035BBC-6D4D-4499-ABE4-AFD1D306B38F}" type="slidenum">
              <a:rPr lang="en-US" smtClean="0"/>
              <a:pPr/>
              <a:t>‹#›</a:t>
            </a:fld>
            <a:endParaRPr lang="en-US" dirty="0"/>
          </a:p>
        </p:txBody>
      </p:sp>
      <p:sp>
        <p:nvSpPr>
          <p:cNvPr id="8" name="Rectangle 7"/>
          <p:cNvSpPr/>
          <p:nvPr userDrawn="1"/>
        </p:nvSpPr>
        <p:spPr>
          <a:xfrm>
            <a:off x="0" y="0"/>
            <a:ext cx="1743456" cy="1780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1F924322-C177-481F-BD7B-EDCE17967D75}"/>
              </a:ext>
            </a:extLst>
          </p:cNvPr>
          <p:cNvPicPr>
            <a:picLocks noChangeAspect="1"/>
          </p:cNvPicPr>
          <p:nvPr userDrawn="1"/>
        </p:nvPicPr>
        <p:blipFill>
          <a:blip r:embed="rId2"/>
          <a:stretch>
            <a:fillRect/>
          </a:stretch>
        </p:blipFill>
        <p:spPr>
          <a:xfrm>
            <a:off x="142741" y="99581"/>
            <a:ext cx="1196532" cy="769873"/>
          </a:xfrm>
          <a:prstGeom prst="rect">
            <a:avLst/>
          </a:prstGeom>
        </p:spPr>
      </p:pic>
    </p:spTree>
    <p:extLst>
      <p:ext uri="{BB962C8B-B14F-4D97-AF65-F5344CB8AC3E}">
        <p14:creationId xmlns:p14="http://schemas.microsoft.com/office/powerpoint/2010/main" val="84207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455B91-963B-43DE-AB70-C388A04FC5CE}" type="datetime1">
              <a:rPr lang="en-US" smtClean="0"/>
              <a:t>2/19/2021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035BBC-6D4D-4499-ABE4-AFD1D306B38F}" type="slidenum">
              <a:rPr lang="en-US" smtClean="0"/>
              <a:t>‹#›</a:t>
            </a:fld>
            <a:endParaRPr lang="en-US"/>
          </a:p>
        </p:txBody>
      </p:sp>
    </p:spTree>
    <p:extLst>
      <p:ext uri="{BB962C8B-B14F-4D97-AF65-F5344CB8AC3E}">
        <p14:creationId xmlns:p14="http://schemas.microsoft.com/office/powerpoint/2010/main" val="2554114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916E3DA-B8B2-46BF-A9F8-4AB85F548734}" type="datetime1">
              <a:rPr lang="en-US" smtClean="0"/>
              <a:t>2/19/2021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r>
              <a:rPr lang="en-US" dirty="0" err="1"/>
              <a:t>x.x</a:t>
            </a:r>
            <a:r>
              <a:rPr lang="en-US" dirty="0"/>
              <a:t>-</a:t>
            </a:r>
            <a:fld id="{14035BBC-6D4D-4499-ABE4-AFD1D306B38F}" type="slidenum">
              <a:rPr lang="en-US" smtClean="0"/>
              <a:pPr/>
              <a:t>‹#›</a:t>
            </a:fld>
            <a:endParaRPr lang="en-US" dirty="0"/>
          </a:p>
        </p:txBody>
      </p:sp>
    </p:spTree>
    <p:extLst>
      <p:ext uri="{BB962C8B-B14F-4D97-AF65-F5344CB8AC3E}">
        <p14:creationId xmlns:p14="http://schemas.microsoft.com/office/powerpoint/2010/main" val="557387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7585DA-B0B8-414E-8CA7-97D66125BA6C}" type="datetime1">
              <a:rPr lang="en-US" smtClean="0"/>
              <a:t>2/19/2021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035BBC-6D4D-4499-ABE4-AFD1D306B38F}" type="slidenum">
              <a:rPr lang="en-US" smtClean="0"/>
              <a:t>‹#›</a:t>
            </a:fld>
            <a:endParaRPr lang="en-US"/>
          </a:p>
        </p:txBody>
      </p:sp>
    </p:spTree>
    <p:extLst>
      <p:ext uri="{BB962C8B-B14F-4D97-AF65-F5344CB8AC3E}">
        <p14:creationId xmlns:p14="http://schemas.microsoft.com/office/powerpoint/2010/main" val="3211969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97B3C6-404D-4198-81E4-DD7B6E0EBFD1}" type="datetime1">
              <a:rPr lang="en-US" smtClean="0"/>
              <a:t>2/19/2021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035BBC-6D4D-4499-ABE4-AFD1D306B38F}" type="slidenum">
              <a:rPr lang="en-US" smtClean="0"/>
              <a:t>‹#›</a:t>
            </a:fld>
            <a:endParaRPr lang="en-US"/>
          </a:p>
        </p:txBody>
      </p:sp>
    </p:spTree>
    <p:extLst>
      <p:ext uri="{BB962C8B-B14F-4D97-AF65-F5344CB8AC3E}">
        <p14:creationId xmlns:p14="http://schemas.microsoft.com/office/powerpoint/2010/main" val="3339070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382922" y="5896"/>
            <a:ext cx="8403336" cy="1017361"/>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1E3BAE50-80FA-424A-A317-38F713681FB0}" type="datetime1">
              <a:rPr lang="en-US" smtClean="0"/>
              <a:t>2/19/2021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035BBC-6D4D-4499-ABE4-AFD1D306B38F}" type="slidenum">
              <a:rPr lang="en-US" smtClean="0"/>
              <a:t>‹#›</a:t>
            </a:fld>
            <a:endParaRPr lang="en-US"/>
          </a:p>
        </p:txBody>
      </p:sp>
    </p:spTree>
    <p:extLst>
      <p:ext uri="{BB962C8B-B14F-4D97-AF65-F5344CB8AC3E}">
        <p14:creationId xmlns:p14="http://schemas.microsoft.com/office/powerpoint/2010/main" val="1057221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039664-830F-4C99-8674-180EF4CEA875}" type="datetime1">
              <a:rPr lang="en-US" smtClean="0"/>
              <a:t>2/19/2021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035BBC-6D4D-4499-ABE4-AFD1D306B38F}" type="slidenum">
              <a:rPr lang="en-US" smtClean="0"/>
              <a:t>‹#›</a:t>
            </a:fld>
            <a:endParaRPr lang="en-US"/>
          </a:p>
        </p:txBody>
      </p:sp>
    </p:spTree>
    <p:extLst>
      <p:ext uri="{BB962C8B-B14F-4D97-AF65-F5344CB8AC3E}">
        <p14:creationId xmlns:p14="http://schemas.microsoft.com/office/powerpoint/2010/main" val="2016311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EFABBFA-9D49-481D-BFE8-47DF6C14D22D}" type="datetime1">
              <a:rPr lang="en-US" smtClean="0"/>
              <a:t>2/19/2021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035BBC-6D4D-4499-ABE4-AFD1D306B38F}" type="slidenum">
              <a:rPr lang="en-US" smtClean="0"/>
              <a:t>‹#›</a:t>
            </a:fld>
            <a:endParaRPr lang="en-US"/>
          </a:p>
        </p:txBody>
      </p:sp>
    </p:spTree>
    <p:extLst>
      <p:ext uri="{BB962C8B-B14F-4D97-AF65-F5344CB8AC3E}">
        <p14:creationId xmlns:p14="http://schemas.microsoft.com/office/powerpoint/2010/main" val="3568152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80109"/>
            <a:ext cx="3932237" cy="9144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1A557DF-73CB-406C-A59E-CCE49CC05BD0}" type="datetime1">
              <a:rPr lang="en-US" smtClean="0"/>
              <a:t>2/19/2021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035BBC-6D4D-4499-ABE4-AFD1D306B38F}" type="slidenum">
              <a:rPr lang="en-US" smtClean="0"/>
              <a:t>‹#›</a:t>
            </a:fld>
            <a:endParaRPr lang="en-US"/>
          </a:p>
        </p:txBody>
      </p:sp>
    </p:spTree>
    <p:extLst>
      <p:ext uri="{BB962C8B-B14F-4D97-AF65-F5344CB8AC3E}">
        <p14:creationId xmlns:p14="http://schemas.microsoft.com/office/powerpoint/2010/main" val="3078235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gi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84960" y="185739"/>
            <a:ext cx="7461504" cy="681428"/>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CEE589-4548-426B-B6F5-279D560E35E2}" type="datetime1">
              <a:rPr lang="en-US" smtClean="0"/>
              <a:t>2/19/2021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err="1"/>
              <a:t>x.x</a:t>
            </a:r>
            <a:r>
              <a:rPr lang="en-US" dirty="0"/>
              <a:t>-</a:t>
            </a:r>
            <a:fld id="{14035BBC-6D4D-4499-ABE4-AFD1D306B38F}" type="slidenum">
              <a:rPr lang="en-US" smtClean="0"/>
              <a:pPr/>
              <a:t>‹#›</a:t>
            </a:fld>
            <a:endParaRPr lang="en-US" dirty="0"/>
          </a:p>
        </p:txBody>
      </p:sp>
      <p:pic>
        <p:nvPicPr>
          <p:cNvPr id="8" name="Picture 7"/>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253831" y="54121"/>
            <a:ext cx="962721" cy="768840"/>
          </a:xfrm>
          <a:prstGeom prst="rect">
            <a:avLst/>
          </a:prstGeom>
        </p:spPr>
      </p:pic>
      <p:pic>
        <p:nvPicPr>
          <p:cNvPr id="9" name="Picture 8"/>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1216552" y="9916"/>
            <a:ext cx="857250" cy="857250"/>
          </a:xfrm>
          <a:prstGeom prst="rect">
            <a:avLst/>
          </a:prstGeom>
        </p:spPr>
      </p:pic>
      <p:pic>
        <p:nvPicPr>
          <p:cNvPr id="11" name="Picture 10">
            <a:extLst>
              <a:ext uri="{FF2B5EF4-FFF2-40B4-BE49-F238E27FC236}">
                <a16:creationId xmlns:a16="http://schemas.microsoft.com/office/drawing/2014/main" id="{087966CD-8274-49D7-BE89-C2DBC2E25380}"/>
              </a:ext>
            </a:extLst>
          </p:cNvPr>
          <p:cNvPicPr>
            <a:picLocks noChangeAspect="1"/>
          </p:cNvPicPr>
          <p:nvPr userDrawn="1"/>
        </p:nvPicPr>
        <p:blipFill>
          <a:blip r:embed="rId13"/>
          <a:stretch>
            <a:fillRect/>
          </a:stretch>
        </p:blipFill>
        <p:spPr>
          <a:xfrm>
            <a:off x="171008" y="136525"/>
            <a:ext cx="1113404" cy="716387"/>
          </a:xfrm>
          <a:prstGeom prst="rect">
            <a:avLst/>
          </a:prstGeom>
        </p:spPr>
      </p:pic>
    </p:spTree>
    <p:extLst>
      <p:ext uri="{BB962C8B-B14F-4D97-AF65-F5344CB8AC3E}">
        <p14:creationId xmlns:p14="http://schemas.microsoft.com/office/powerpoint/2010/main" val="14816470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gif"/></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GLM Value Assessment Overview</a:t>
            </a:r>
          </a:p>
        </p:txBody>
      </p:sp>
      <p:sp>
        <p:nvSpPr>
          <p:cNvPr id="5" name="Content Placeholder 4"/>
          <p:cNvSpPr>
            <a:spLocks noGrp="1"/>
          </p:cNvSpPr>
          <p:nvPr>
            <p:ph idx="1"/>
          </p:nvPr>
        </p:nvSpPr>
        <p:spPr>
          <a:xfrm>
            <a:off x="340113" y="1109546"/>
            <a:ext cx="7460165" cy="5553308"/>
          </a:xfrm>
        </p:spPr>
        <p:txBody>
          <a:bodyPr>
            <a:normAutofit fontScale="77500" lnSpcReduction="20000"/>
          </a:bodyPr>
          <a:lstStyle/>
          <a:p>
            <a:pPr>
              <a:lnSpc>
                <a:spcPct val="120000"/>
              </a:lnSpc>
              <a:spcBef>
                <a:spcPts val="0"/>
              </a:spcBef>
              <a:spcAft>
                <a:spcPts val="1200"/>
              </a:spcAft>
            </a:pPr>
            <a:r>
              <a:rPr lang="en-US" dirty="0"/>
              <a:t>Geostationary Lightning Mapper (GLM) value assessment (VA) aims to advise future satellite architecture decisions</a:t>
            </a:r>
          </a:p>
          <a:p>
            <a:pPr>
              <a:lnSpc>
                <a:spcPct val="120000"/>
              </a:lnSpc>
              <a:spcBef>
                <a:spcPts val="0"/>
              </a:spcBef>
              <a:spcAft>
                <a:spcPts val="1200"/>
              </a:spcAft>
            </a:pPr>
            <a:r>
              <a:rPr lang="en-US" dirty="0"/>
              <a:t>Societal and forecast benefits are captured regardless of whether than can be quantified in dollars</a:t>
            </a:r>
          </a:p>
          <a:p>
            <a:pPr>
              <a:lnSpc>
                <a:spcPct val="120000"/>
              </a:lnSpc>
              <a:spcBef>
                <a:spcPts val="0"/>
              </a:spcBef>
              <a:spcAft>
                <a:spcPts val="1200"/>
              </a:spcAft>
            </a:pPr>
            <a:r>
              <a:rPr lang="en-US" dirty="0"/>
              <a:t>Study evaluates GLM value by documenting benefits to the public via decisions made by end users </a:t>
            </a:r>
          </a:p>
          <a:p>
            <a:pPr>
              <a:lnSpc>
                <a:spcPct val="120000"/>
              </a:lnSpc>
              <a:spcBef>
                <a:spcPts val="0"/>
              </a:spcBef>
              <a:spcAft>
                <a:spcPts val="1200"/>
              </a:spcAft>
            </a:pPr>
            <a:r>
              <a:rPr lang="en-US" dirty="0"/>
              <a:t>Identify well documented benefit pools where the GLM adds value, and suggest analysis required to accurately document which fraction of this potential value is being realized</a:t>
            </a:r>
          </a:p>
          <a:p>
            <a:pPr>
              <a:lnSpc>
                <a:spcPct val="120000"/>
              </a:lnSpc>
              <a:spcBef>
                <a:spcPts val="0"/>
              </a:spcBef>
              <a:spcAft>
                <a:spcPts val="1200"/>
              </a:spcAft>
            </a:pPr>
            <a:r>
              <a:rPr lang="en-US" dirty="0"/>
              <a:t>Operational use cases help illustrate GLM value being realized through operational decisions by a wide variety of decision makers (i.e., both NWS and non-NWS)</a:t>
            </a:r>
          </a:p>
          <a:p>
            <a:pPr>
              <a:lnSpc>
                <a:spcPct val="120000"/>
              </a:lnSpc>
              <a:spcBef>
                <a:spcPts val="0"/>
              </a:spcBef>
              <a:spcAft>
                <a:spcPts val="1200"/>
              </a:spcAft>
            </a:pPr>
            <a:r>
              <a:rPr lang="en-US" b="1" dirty="0"/>
              <a:t>Link: https://repository.library.noaa.gov/view/noaa/27429</a:t>
            </a:r>
          </a:p>
        </p:txBody>
      </p:sp>
      <p:sp>
        <p:nvSpPr>
          <p:cNvPr id="6" name="Slide Number Placeholder 5"/>
          <p:cNvSpPr>
            <a:spLocks noGrp="1"/>
          </p:cNvSpPr>
          <p:nvPr>
            <p:ph type="sldNum" sz="quarter" idx="12"/>
          </p:nvPr>
        </p:nvSpPr>
        <p:spPr/>
        <p:txBody>
          <a:bodyPr/>
          <a:lstStyle/>
          <a:p>
            <a:r>
              <a:rPr lang="en-US" dirty="0" err="1"/>
              <a:t>x.x</a:t>
            </a:r>
            <a:r>
              <a:rPr lang="en-US" dirty="0"/>
              <a:t>-</a:t>
            </a:r>
            <a:fld id="{14035BBC-6D4D-4499-ABE4-AFD1D306B38F}" type="slidenum">
              <a:rPr lang="en-US" smtClean="0"/>
              <a:t>1</a:t>
            </a:fld>
            <a:endParaRPr lang="en-US" dirty="0"/>
          </a:p>
        </p:txBody>
      </p:sp>
      <p:pic>
        <p:nvPicPr>
          <p:cNvPr id="8" name="Picture 7"/>
          <p:cNvPicPr>
            <a:picLocks noChangeAspect="1"/>
          </p:cNvPicPr>
          <p:nvPr/>
        </p:nvPicPr>
        <p:blipFill>
          <a:blip r:embed="rId2"/>
          <a:stretch>
            <a:fillRect/>
          </a:stretch>
        </p:blipFill>
        <p:spPr>
          <a:xfrm>
            <a:off x="8079060" y="1159727"/>
            <a:ext cx="3436286" cy="3785839"/>
          </a:xfrm>
          <a:prstGeom prst="rect">
            <a:avLst/>
          </a:prstGeom>
        </p:spPr>
      </p:pic>
      <p:pic>
        <p:nvPicPr>
          <p:cNvPr id="3" name="Picture 2"/>
          <p:cNvPicPr>
            <a:picLocks noChangeAspect="1"/>
          </p:cNvPicPr>
          <p:nvPr/>
        </p:nvPicPr>
        <p:blipFill>
          <a:blip r:embed="rId3"/>
          <a:stretch>
            <a:fillRect/>
          </a:stretch>
        </p:blipFill>
        <p:spPr>
          <a:xfrm>
            <a:off x="8079060" y="3381606"/>
            <a:ext cx="3716211" cy="3049857"/>
          </a:xfrm>
          <a:prstGeom prst="rect">
            <a:avLst/>
          </a:prstGeom>
        </p:spPr>
      </p:pic>
    </p:spTree>
    <p:extLst>
      <p:ext uri="{BB962C8B-B14F-4D97-AF65-F5344CB8AC3E}">
        <p14:creationId xmlns:p14="http://schemas.microsoft.com/office/powerpoint/2010/main" val="2468934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Premise Statements</a:t>
            </a:r>
          </a:p>
        </p:txBody>
      </p:sp>
      <p:sp>
        <p:nvSpPr>
          <p:cNvPr id="6" name="Slide Number Placeholder 5"/>
          <p:cNvSpPr>
            <a:spLocks noGrp="1"/>
          </p:cNvSpPr>
          <p:nvPr>
            <p:ph type="sldNum" sz="quarter" idx="12"/>
          </p:nvPr>
        </p:nvSpPr>
        <p:spPr/>
        <p:txBody>
          <a:bodyPr/>
          <a:lstStyle/>
          <a:p>
            <a:r>
              <a:rPr lang="en-US" dirty="0" err="1"/>
              <a:t>x.x</a:t>
            </a:r>
            <a:r>
              <a:rPr lang="en-US" dirty="0"/>
              <a:t>-</a:t>
            </a:r>
            <a:fld id="{14035BBC-6D4D-4499-ABE4-AFD1D306B38F}" type="slidenum">
              <a:rPr lang="en-US" smtClean="0"/>
              <a:t>2</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691730826"/>
              </p:ext>
            </p:extLst>
          </p:nvPr>
        </p:nvGraphicFramePr>
        <p:xfrm>
          <a:off x="172843" y="882019"/>
          <a:ext cx="11496908" cy="5515412"/>
        </p:xfrm>
        <a:graphic>
          <a:graphicData uri="http://schemas.openxmlformats.org/drawingml/2006/table">
            <a:tbl>
              <a:tblPr firstRow="1" firstCol="1" bandRow="1">
                <a:tableStyleId>{5C22544A-7EE6-4342-B048-85BDC9FD1C3A}</a:tableStyleId>
              </a:tblPr>
              <a:tblGrid>
                <a:gridCol w="2536903">
                  <a:extLst>
                    <a:ext uri="{9D8B030D-6E8A-4147-A177-3AD203B41FA5}">
                      <a16:colId xmlns:a16="http://schemas.microsoft.com/office/drawing/2014/main" val="2121468651"/>
                    </a:ext>
                  </a:extLst>
                </a:gridCol>
                <a:gridCol w="8960005">
                  <a:extLst>
                    <a:ext uri="{9D8B030D-6E8A-4147-A177-3AD203B41FA5}">
                      <a16:colId xmlns:a16="http://schemas.microsoft.com/office/drawing/2014/main" val="1433816850"/>
                    </a:ext>
                  </a:extLst>
                </a:gridCol>
              </a:tblGrid>
              <a:tr h="378377">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Application</a:t>
                      </a: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 Area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36576" marB="36576" anchor="ct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Premise Statement</a:t>
                      </a:r>
                    </a:p>
                  </a:txBody>
                  <a:tcPr marL="45720" marR="45720" marT="36576" marB="36576" anchor="ctr"/>
                </a:tc>
                <a:extLst>
                  <a:ext uri="{0D108BD9-81ED-4DB2-BD59-A6C34878D82A}">
                    <a16:rowId xmlns:a16="http://schemas.microsoft.com/office/drawing/2014/main" val="3962785996"/>
                  </a:ext>
                </a:extLst>
              </a:tr>
              <a:tr h="378377">
                <a:tc>
                  <a:txBody>
                    <a:bodyPr/>
                    <a:lstStyle/>
                    <a:p>
                      <a:pPr marL="0" marR="0">
                        <a:lnSpc>
                          <a:spcPct val="107000"/>
                        </a:lnSpc>
                        <a:spcBef>
                          <a:spcPts val="0"/>
                        </a:spcBef>
                        <a:spcAft>
                          <a:spcPts val="0"/>
                        </a:spcAft>
                      </a:pPr>
                      <a:r>
                        <a:rPr lang="en-US" sz="1200" dirty="0">
                          <a:effectLst/>
                        </a:rPr>
                        <a:t>Improving Lightning Safety*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36576" marB="36576" anchor="ctr"/>
                </a:tc>
                <a:tc>
                  <a:txBody>
                    <a:bodyPr/>
                    <a:lstStyle/>
                    <a:p>
                      <a:pPr marL="0" marR="0">
                        <a:lnSpc>
                          <a:spcPct val="107000"/>
                        </a:lnSpc>
                        <a:spcBef>
                          <a:spcPts val="0"/>
                        </a:spcBef>
                        <a:spcAft>
                          <a:spcPts val="0"/>
                        </a:spcAft>
                      </a:pPr>
                      <a:r>
                        <a:rPr lang="en-US" sz="1200" dirty="0">
                          <a:effectLst/>
                        </a:rPr>
                        <a:t>The GLM improves public safety across broad segments of society, and the socioeconomic benefit continues to grow as access is gained by users traditionally unable to afford lightning data (e.g., emergency managers, event organizers, local athletics officials, and the public).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36576" marB="36576" anchor="ctr"/>
                </a:tc>
                <a:extLst>
                  <a:ext uri="{0D108BD9-81ED-4DB2-BD59-A6C34878D82A}">
                    <a16:rowId xmlns:a16="http://schemas.microsoft.com/office/drawing/2014/main" val="700248333"/>
                  </a:ext>
                </a:extLst>
              </a:tr>
              <a:tr h="567566">
                <a:tc>
                  <a:txBody>
                    <a:bodyPr/>
                    <a:lstStyle/>
                    <a:p>
                      <a:pPr marL="0" marR="0">
                        <a:lnSpc>
                          <a:spcPct val="107000"/>
                        </a:lnSpc>
                        <a:spcBef>
                          <a:spcPts val="0"/>
                        </a:spcBef>
                        <a:spcAft>
                          <a:spcPts val="0"/>
                        </a:spcAft>
                      </a:pPr>
                      <a:r>
                        <a:rPr lang="en-US" sz="1200" dirty="0">
                          <a:effectLst/>
                        </a:rPr>
                        <a:t>Improving Severe Thunderstorm and Tornado Warnings*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36576" marB="36576" anchor="ctr"/>
                </a:tc>
                <a:tc>
                  <a:txBody>
                    <a:bodyPr/>
                    <a:lstStyle/>
                    <a:p>
                      <a:pPr marL="0" marR="0">
                        <a:lnSpc>
                          <a:spcPct val="107000"/>
                        </a:lnSpc>
                        <a:spcBef>
                          <a:spcPts val="0"/>
                        </a:spcBef>
                        <a:spcAft>
                          <a:spcPts val="0"/>
                        </a:spcAft>
                      </a:pPr>
                      <a:r>
                        <a:rPr lang="en-US" sz="1200" dirty="0">
                          <a:effectLst/>
                        </a:rPr>
                        <a:t>Integrating GLM data into the severe weather warning process promotes earlier warning decisions, better assessment of the areal coverage of hazards, and fewer false alarms, especially during radar outages and in regions of poor radar coverage.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36576" marB="36576" anchor="ctr"/>
                </a:tc>
                <a:extLst>
                  <a:ext uri="{0D108BD9-81ED-4DB2-BD59-A6C34878D82A}">
                    <a16:rowId xmlns:a16="http://schemas.microsoft.com/office/drawing/2014/main" val="3394799340"/>
                  </a:ext>
                </a:extLst>
              </a:tr>
              <a:tr h="472972">
                <a:tc>
                  <a:txBody>
                    <a:bodyPr/>
                    <a:lstStyle/>
                    <a:p>
                      <a:pPr marL="0" marR="0">
                        <a:lnSpc>
                          <a:spcPct val="107000"/>
                        </a:lnSpc>
                        <a:spcBef>
                          <a:spcPts val="0"/>
                        </a:spcBef>
                        <a:spcAft>
                          <a:spcPts val="0"/>
                        </a:spcAft>
                      </a:pPr>
                      <a:r>
                        <a:rPr lang="en-US" sz="1200" dirty="0">
                          <a:effectLst/>
                        </a:rPr>
                        <a:t>Improving Safety and Effectiveness of Wildfire Response*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36576" marB="36576" anchor="ctr"/>
                </a:tc>
                <a:tc>
                  <a:txBody>
                    <a:bodyPr/>
                    <a:lstStyle/>
                    <a:p>
                      <a:pPr marL="0" marR="0">
                        <a:lnSpc>
                          <a:spcPct val="107000"/>
                        </a:lnSpc>
                        <a:spcBef>
                          <a:spcPts val="0"/>
                        </a:spcBef>
                        <a:spcAft>
                          <a:spcPts val="0"/>
                        </a:spcAft>
                      </a:pPr>
                      <a:r>
                        <a:rPr lang="en-US" sz="1200" dirty="0">
                          <a:effectLst/>
                        </a:rPr>
                        <a:t>The GLM benefits the firefighting community through unique identification of continuing current lightning strikes most likely to ignite fires, better </a:t>
                      </a:r>
                      <a:r>
                        <a:rPr lang="en-US" sz="1200" dirty="0" err="1">
                          <a:effectLst/>
                        </a:rPr>
                        <a:t>pyrocumulonimbus</a:t>
                      </a:r>
                      <a:r>
                        <a:rPr lang="en-US" sz="1200" dirty="0">
                          <a:effectLst/>
                        </a:rPr>
                        <a:t> characterization, and thunderstorm tracking in areas lacking robust radar coverage.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36576" marB="36576" anchor="ctr"/>
                </a:tc>
                <a:extLst>
                  <a:ext uri="{0D108BD9-81ED-4DB2-BD59-A6C34878D82A}">
                    <a16:rowId xmlns:a16="http://schemas.microsoft.com/office/drawing/2014/main" val="1007944329"/>
                  </a:ext>
                </a:extLst>
              </a:tr>
              <a:tr h="662160">
                <a:tc>
                  <a:txBody>
                    <a:bodyPr/>
                    <a:lstStyle/>
                    <a:p>
                      <a:pPr marL="0" marR="0">
                        <a:lnSpc>
                          <a:spcPct val="107000"/>
                        </a:lnSpc>
                        <a:spcBef>
                          <a:spcPts val="0"/>
                        </a:spcBef>
                        <a:spcAft>
                          <a:spcPts val="0"/>
                        </a:spcAft>
                      </a:pPr>
                      <a:r>
                        <a:rPr lang="en-US" sz="1200" dirty="0">
                          <a:effectLst/>
                        </a:rPr>
                        <a:t>Improving Short-term Model Forecasts (Data Assimilation)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36576" marB="36576" anchor="ctr"/>
                </a:tc>
                <a:tc>
                  <a:txBody>
                    <a:bodyPr/>
                    <a:lstStyle/>
                    <a:p>
                      <a:pPr marL="0" marR="0">
                        <a:lnSpc>
                          <a:spcPct val="107000"/>
                        </a:lnSpc>
                        <a:spcBef>
                          <a:spcPts val="0"/>
                        </a:spcBef>
                        <a:spcAft>
                          <a:spcPts val="0"/>
                        </a:spcAft>
                      </a:pPr>
                      <a:r>
                        <a:rPr lang="en-US" sz="1200" dirty="0">
                          <a:effectLst/>
                        </a:rPr>
                        <a:t>Lightning data assimilation (DA) is relatively new, especially GLM DA, but early results indicate many benefits, especially for short-range forecasts of radar reflectivity, accumulated precipitation, and lightning threat in convection-allowing models.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36576" marB="36576" anchor="ctr"/>
                </a:tc>
                <a:extLst>
                  <a:ext uri="{0D108BD9-81ED-4DB2-BD59-A6C34878D82A}">
                    <a16:rowId xmlns:a16="http://schemas.microsoft.com/office/drawing/2014/main" val="4161571210"/>
                  </a:ext>
                </a:extLst>
              </a:tr>
              <a:tr h="283783">
                <a:tc>
                  <a:txBody>
                    <a:bodyPr/>
                    <a:lstStyle/>
                    <a:p>
                      <a:pPr marL="0" marR="0">
                        <a:lnSpc>
                          <a:spcPct val="107000"/>
                        </a:lnSpc>
                        <a:spcBef>
                          <a:spcPts val="0"/>
                        </a:spcBef>
                        <a:spcAft>
                          <a:spcPts val="0"/>
                        </a:spcAft>
                      </a:pPr>
                      <a:r>
                        <a:rPr lang="en-US" sz="1200" dirty="0">
                          <a:effectLst/>
                        </a:rPr>
                        <a:t>Improving Precipitation Estimation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36576" marB="36576" anchor="ctr"/>
                </a:tc>
                <a:tc>
                  <a:txBody>
                    <a:bodyPr/>
                    <a:lstStyle/>
                    <a:p>
                      <a:pPr marL="0" marR="0">
                        <a:lnSpc>
                          <a:spcPct val="107000"/>
                        </a:lnSpc>
                        <a:spcBef>
                          <a:spcPts val="0"/>
                        </a:spcBef>
                        <a:spcAft>
                          <a:spcPts val="0"/>
                        </a:spcAft>
                      </a:pPr>
                      <a:r>
                        <a:rPr lang="en-US" sz="1200" dirty="0">
                          <a:effectLst/>
                        </a:rPr>
                        <a:t>The GLM observations improve satellite precipitation estimates, benefiting flash flood forecasting in significant portions of the western US, Hawaii, and US territorial islands without adequate radar coverage.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36576" marB="36576" anchor="ctr"/>
                </a:tc>
                <a:extLst>
                  <a:ext uri="{0D108BD9-81ED-4DB2-BD59-A6C34878D82A}">
                    <a16:rowId xmlns:a16="http://schemas.microsoft.com/office/drawing/2014/main" val="4030673563"/>
                  </a:ext>
                </a:extLst>
              </a:tr>
              <a:tr h="567566">
                <a:tc>
                  <a:txBody>
                    <a:bodyPr/>
                    <a:lstStyle/>
                    <a:p>
                      <a:pPr marL="0" marR="0">
                        <a:lnSpc>
                          <a:spcPct val="107000"/>
                        </a:lnSpc>
                        <a:spcBef>
                          <a:spcPts val="0"/>
                        </a:spcBef>
                        <a:spcAft>
                          <a:spcPts val="0"/>
                        </a:spcAft>
                      </a:pPr>
                      <a:r>
                        <a:rPr lang="en-US" sz="1200" dirty="0">
                          <a:effectLst/>
                        </a:rPr>
                        <a:t>Improving Tropical Cyclone Diagnosis and Warning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36576" marB="36576" anchor="ctr"/>
                </a:tc>
                <a:tc>
                  <a:txBody>
                    <a:bodyPr/>
                    <a:lstStyle/>
                    <a:p>
                      <a:pPr marL="0" marR="0">
                        <a:lnSpc>
                          <a:spcPct val="107000"/>
                        </a:lnSpc>
                        <a:spcBef>
                          <a:spcPts val="0"/>
                        </a:spcBef>
                        <a:spcAft>
                          <a:spcPts val="0"/>
                        </a:spcAft>
                      </a:pPr>
                      <a:r>
                        <a:rPr lang="en-US" sz="1200" dirty="0">
                          <a:effectLst/>
                        </a:rPr>
                        <a:t>The GLM identifies convective tendencies below cloud top in tropical cyclones (TCs) which helps better diagnosis TC structure and evolution and aids forecasts of TC intensity change including rapid intensification.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36576" marB="36576" anchor="ctr"/>
                </a:tc>
                <a:extLst>
                  <a:ext uri="{0D108BD9-81ED-4DB2-BD59-A6C34878D82A}">
                    <a16:rowId xmlns:a16="http://schemas.microsoft.com/office/drawing/2014/main" val="201335083"/>
                  </a:ext>
                </a:extLst>
              </a:tr>
              <a:tr h="378377">
                <a:tc>
                  <a:txBody>
                    <a:bodyPr/>
                    <a:lstStyle/>
                    <a:p>
                      <a:pPr marL="0" marR="0">
                        <a:lnSpc>
                          <a:spcPct val="107000"/>
                        </a:lnSpc>
                        <a:spcBef>
                          <a:spcPts val="0"/>
                        </a:spcBef>
                        <a:spcAft>
                          <a:spcPts val="0"/>
                        </a:spcAft>
                      </a:pPr>
                      <a:r>
                        <a:rPr lang="en-US" sz="1200" dirty="0">
                          <a:effectLst/>
                        </a:rPr>
                        <a:t>Improving Climate Applications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36576" marB="36576" anchor="ctr"/>
                </a:tc>
                <a:tc>
                  <a:txBody>
                    <a:bodyPr/>
                    <a:lstStyle/>
                    <a:p>
                      <a:pPr marL="0" marR="0">
                        <a:lnSpc>
                          <a:spcPct val="107000"/>
                        </a:lnSpc>
                        <a:spcBef>
                          <a:spcPts val="0"/>
                        </a:spcBef>
                        <a:spcAft>
                          <a:spcPts val="0"/>
                        </a:spcAft>
                      </a:pPr>
                      <a:r>
                        <a:rPr lang="en-US" sz="1200" dirty="0">
                          <a:effectLst/>
                        </a:rPr>
                        <a:t>GLM data offer unique insights for monitoring climate-scale variability and response in a changing climate, a close link between lightning and convective cloud properties makes it an essential indicator of inter-annual to decadal change and a key variable for validating climate models.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36576" marB="36576" anchor="ctr"/>
                </a:tc>
                <a:extLst>
                  <a:ext uri="{0D108BD9-81ED-4DB2-BD59-A6C34878D82A}">
                    <a16:rowId xmlns:a16="http://schemas.microsoft.com/office/drawing/2014/main" val="2614247958"/>
                  </a:ext>
                </a:extLst>
              </a:tr>
              <a:tr h="472972">
                <a:tc>
                  <a:txBody>
                    <a:bodyPr/>
                    <a:lstStyle/>
                    <a:p>
                      <a:pPr marL="0" marR="0">
                        <a:lnSpc>
                          <a:spcPct val="107000"/>
                        </a:lnSpc>
                        <a:spcBef>
                          <a:spcPts val="0"/>
                        </a:spcBef>
                        <a:spcAft>
                          <a:spcPts val="0"/>
                        </a:spcAft>
                      </a:pPr>
                      <a:r>
                        <a:rPr lang="en-US" sz="1200" dirty="0">
                          <a:effectLst/>
                        </a:rPr>
                        <a:t>Value of Filling Data Gaps*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36576" marB="36576" anchor="ctr"/>
                </a:tc>
                <a:tc>
                  <a:txBody>
                    <a:bodyPr/>
                    <a:lstStyle/>
                    <a:p>
                      <a:pPr marL="0" marR="0">
                        <a:lnSpc>
                          <a:spcPct val="107000"/>
                        </a:lnSpc>
                        <a:spcBef>
                          <a:spcPts val="0"/>
                        </a:spcBef>
                        <a:spcAft>
                          <a:spcPts val="0"/>
                        </a:spcAft>
                      </a:pPr>
                      <a:r>
                        <a:rPr lang="en-US" sz="1200" dirty="0">
                          <a:effectLst/>
                        </a:rPr>
                        <a:t>The GLM’s broad spatial coverage and rapid temporal updates complement radar observations over CONUS to support severe weather warning decisions, and rapidly updating GLM observations over vast (often data sparse) regions outside CONUS provide decision makers with information they need to forecast, monitor, and react to thunderstorms, cyclones, and volcanic hazards at a faster cadence than ABI.</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36576" marB="36576" anchor="ctr"/>
                </a:tc>
                <a:extLst>
                  <a:ext uri="{0D108BD9-81ED-4DB2-BD59-A6C34878D82A}">
                    <a16:rowId xmlns:a16="http://schemas.microsoft.com/office/drawing/2014/main" val="133969426"/>
                  </a:ext>
                </a:extLst>
              </a:tr>
              <a:tr h="567566">
                <a:tc>
                  <a:txBody>
                    <a:bodyPr/>
                    <a:lstStyle/>
                    <a:p>
                      <a:pPr marL="0" marR="0">
                        <a:lnSpc>
                          <a:spcPct val="107000"/>
                        </a:lnSpc>
                        <a:spcBef>
                          <a:spcPts val="0"/>
                        </a:spcBef>
                        <a:spcAft>
                          <a:spcPts val="0"/>
                        </a:spcAft>
                      </a:pPr>
                      <a:r>
                        <a:rPr lang="en-US" sz="1200" dirty="0">
                          <a:effectLst/>
                        </a:rPr>
                        <a:t>Value of Mitigating Aviation Hazards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36576" marB="36576" anchor="ctr"/>
                </a:tc>
                <a:tc>
                  <a:txBody>
                    <a:bodyPr/>
                    <a:lstStyle/>
                    <a:p>
                      <a:pPr marL="0" marR="0">
                        <a:lnSpc>
                          <a:spcPct val="107000"/>
                        </a:lnSpc>
                        <a:spcBef>
                          <a:spcPts val="0"/>
                        </a:spcBef>
                        <a:spcAft>
                          <a:spcPts val="0"/>
                        </a:spcAft>
                      </a:pPr>
                      <a:r>
                        <a:rPr lang="en-US" sz="1200" dirty="0">
                          <a:effectLst/>
                        </a:rPr>
                        <a:t>The GLM observes the complete spatial footprint of total lightning flashes, which helps better characterize the lightning risk and increase confidence/certainty when suspending and resuming ramp operations, leading to enhanced safety, improved efficiency, and cost savings.  The GLMs broad coverage and rapid updates provide tremendous cost savings to the aviation industry through improved diagnosis and avoidance of thunderstorm hazards, especially over oceans.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36576" marB="36576" anchor="ctr"/>
                </a:tc>
                <a:extLst>
                  <a:ext uri="{0D108BD9-81ED-4DB2-BD59-A6C34878D82A}">
                    <a16:rowId xmlns:a16="http://schemas.microsoft.com/office/drawing/2014/main" val="3544527970"/>
                  </a:ext>
                </a:extLst>
              </a:tr>
            </a:tbl>
          </a:graphicData>
        </a:graphic>
      </p:graphicFrame>
      <p:sp>
        <p:nvSpPr>
          <p:cNvPr id="9" name="TextBox 8"/>
          <p:cNvSpPr txBox="1"/>
          <p:nvPr/>
        </p:nvSpPr>
        <p:spPr>
          <a:xfrm>
            <a:off x="172843" y="6455463"/>
            <a:ext cx="3663176" cy="338554"/>
          </a:xfrm>
          <a:prstGeom prst="rect">
            <a:avLst/>
          </a:prstGeom>
          <a:noFill/>
        </p:spPr>
        <p:txBody>
          <a:bodyPr wrap="square" rtlCol="0">
            <a:spAutoFit/>
          </a:bodyPr>
          <a:lstStyle/>
          <a:p>
            <a:r>
              <a:rPr lang="en-US" sz="1600" dirty="0"/>
              <a:t>* Will discuss on subsequent slide</a:t>
            </a:r>
          </a:p>
        </p:txBody>
      </p:sp>
    </p:spTree>
    <p:extLst>
      <p:ext uri="{BB962C8B-B14F-4D97-AF65-F5344CB8AC3E}">
        <p14:creationId xmlns:p14="http://schemas.microsoft.com/office/powerpoint/2010/main" val="3733679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Improving Lightning Safety</a:t>
            </a:r>
          </a:p>
        </p:txBody>
      </p:sp>
      <p:sp>
        <p:nvSpPr>
          <p:cNvPr id="5" name="Content Placeholder 4"/>
          <p:cNvSpPr>
            <a:spLocks noGrp="1"/>
          </p:cNvSpPr>
          <p:nvPr>
            <p:ph idx="1"/>
          </p:nvPr>
        </p:nvSpPr>
        <p:spPr>
          <a:xfrm>
            <a:off x="340113" y="1109546"/>
            <a:ext cx="7716643" cy="5553308"/>
          </a:xfrm>
        </p:spPr>
        <p:txBody>
          <a:bodyPr>
            <a:normAutofit/>
          </a:bodyPr>
          <a:lstStyle/>
          <a:p>
            <a:r>
              <a:rPr lang="en-US" dirty="0"/>
              <a:t>The GLM improves public safety across broad segments of society, and the socioeconomic benefit continues to grow as access is gained by users traditionally unable to afford lightning data (e.g., emergency managers, event organizers, local athletics officials, and the public) </a:t>
            </a:r>
          </a:p>
          <a:p>
            <a:endParaRPr lang="en-US" dirty="0"/>
          </a:p>
        </p:txBody>
      </p:sp>
      <p:sp>
        <p:nvSpPr>
          <p:cNvPr id="6" name="Slide Number Placeholder 5"/>
          <p:cNvSpPr>
            <a:spLocks noGrp="1"/>
          </p:cNvSpPr>
          <p:nvPr>
            <p:ph type="sldNum" sz="quarter" idx="12"/>
          </p:nvPr>
        </p:nvSpPr>
        <p:spPr/>
        <p:txBody>
          <a:bodyPr/>
          <a:lstStyle/>
          <a:p>
            <a:r>
              <a:rPr lang="en-US" dirty="0" err="1"/>
              <a:t>x.x</a:t>
            </a:r>
            <a:r>
              <a:rPr lang="en-US" dirty="0"/>
              <a:t>-</a:t>
            </a:r>
            <a:fld id="{14035BBC-6D4D-4499-ABE4-AFD1D306B38F}" type="slidenum">
              <a:rPr lang="en-US" smtClean="0"/>
              <a:t>3</a:t>
            </a:fld>
            <a:endParaRPr lang="en-US" dirty="0"/>
          </a:p>
        </p:txBody>
      </p:sp>
      <p:pic>
        <p:nvPicPr>
          <p:cNvPr id="7" name="LongFlashTweet_ne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7320" r="27319"/>
          <a:stretch/>
        </p:blipFill>
        <p:spPr>
          <a:xfrm>
            <a:off x="8784781" y="1188346"/>
            <a:ext cx="3298223" cy="4090036"/>
          </a:xfrm>
          <a:prstGeom prst="roundRect">
            <a:avLst>
              <a:gd name="adj" fmla="val 3923"/>
            </a:avLst>
          </a:prstGeom>
        </p:spPr>
      </p:pic>
      <p:pic>
        <p:nvPicPr>
          <p:cNvPr id="8" name="Picture 7"/>
          <p:cNvPicPr>
            <a:picLocks noChangeAspect="1"/>
          </p:cNvPicPr>
          <p:nvPr/>
        </p:nvPicPr>
        <p:blipFill>
          <a:blip r:embed="rId5"/>
          <a:stretch>
            <a:fillRect/>
          </a:stretch>
        </p:blipFill>
        <p:spPr>
          <a:xfrm>
            <a:off x="599702" y="3573339"/>
            <a:ext cx="2622099" cy="3140618"/>
          </a:xfrm>
          <a:prstGeom prst="rect">
            <a:avLst/>
          </a:prstGeom>
        </p:spPr>
      </p:pic>
      <p:pic>
        <p:nvPicPr>
          <p:cNvPr id="9" name="Picture 8"/>
          <p:cNvPicPr>
            <a:picLocks noChangeAspect="1"/>
          </p:cNvPicPr>
          <p:nvPr/>
        </p:nvPicPr>
        <p:blipFill>
          <a:blip r:embed="rId6"/>
          <a:stretch>
            <a:fillRect/>
          </a:stretch>
        </p:blipFill>
        <p:spPr>
          <a:xfrm>
            <a:off x="3335483" y="3573339"/>
            <a:ext cx="2622099" cy="3140617"/>
          </a:xfrm>
          <a:prstGeom prst="rect">
            <a:avLst/>
          </a:prstGeom>
        </p:spPr>
      </p:pic>
      <p:sp>
        <p:nvSpPr>
          <p:cNvPr id="10" name="TextBox 9"/>
          <p:cNvSpPr txBox="1"/>
          <p:nvPr/>
        </p:nvSpPr>
        <p:spPr>
          <a:xfrm>
            <a:off x="6015947" y="3981900"/>
            <a:ext cx="2478740" cy="2031325"/>
          </a:xfrm>
          <a:prstGeom prst="rect">
            <a:avLst/>
          </a:prstGeom>
          <a:noFill/>
        </p:spPr>
        <p:txBody>
          <a:bodyPr wrap="square" rtlCol="0">
            <a:spAutoFit/>
          </a:bodyPr>
          <a:lstStyle/>
          <a:p>
            <a:r>
              <a:rPr lang="en-US" i="1" dirty="0"/>
              <a:t>GLM depicts the entire flash footprint, revealing a connection between these distant storm cores not readily apparent with the ENTLN flash locations</a:t>
            </a:r>
          </a:p>
        </p:txBody>
      </p:sp>
      <p:sp>
        <p:nvSpPr>
          <p:cNvPr id="11" name="TextBox 10"/>
          <p:cNvSpPr txBox="1"/>
          <p:nvPr/>
        </p:nvSpPr>
        <p:spPr>
          <a:xfrm>
            <a:off x="8963239" y="5429244"/>
            <a:ext cx="3001782" cy="923330"/>
          </a:xfrm>
          <a:prstGeom prst="rect">
            <a:avLst/>
          </a:prstGeom>
          <a:noFill/>
        </p:spPr>
        <p:txBody>
          <a:bodyPr wrap="square" rtlCol="0">
            <a:spAutoFit/>
          </a:bodyPr>
          <a:lstStyle/>
          <a:p>
            <a:r>
              <a:rPr lang="en-US" i="1" dirty="0"/>
              <a:t>Video shows long lightning channel striking ground several km apart</a:t>
            </a:r>
          </a:p>
        </p:txBody>
      </p:sp>
    </p:spTree>
    <p:extLst>
      <p:ext uri="{BB962C8B-B14F-4D97-AF65-F5344CB8AC3E}">
        <p14:creationId xmlns:p14="http://schemas.microsoft.com/office/powerpoint/2010/main" val="1114454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77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84960" y="241499"/>
            <a:ext cx="7461504" cy="681428"/>
          </a:xfrm>
        </p:spPr>
        <p:txBody>
          <a:bodyPr>
            <a:normAutofit fontScale="90000"/>
          </a:bodyPr>
          <a:lstStyle/>
          <a:p>
            <a:r>
              <a:rPr lang="en-US" dirty="0"/>
              <a:t>Improving Severe Thunderstorm and Tornado Warnings </a:t>
            </a:r>
          </a:p>
        </p:txBody>
      </p:sp>
      <p:sp>
        <p:nvSpPr>
          <p:cNvPr id="5" name="Content Placeholder 4"/>
          <p:cNvSpPr>
            <a:spLocks noGrp="1"/>
          </p:cNvSpPr>
          <p:nvPr>
            <p:ph idx="1"/>
          </p:nvPr>
        </p:nvSpPr>
        <p:spPr>
          <a:xfrm>
            <a:off x="340113" y="1243368"/>
            <a:ext cx="7716643" cy="5553308"/>
          </a:xfrm>
        </p:spPr>
        <p:txBody>
          <a:bodyPr>
            <a:normAutofit/>
          </a:bodyPr>
          <a:lstStyle/>
          <a:p>
            <a:r>
              <a:rPr lang="en-US" dirty="0"/>
              <a:t>Integrating GLM data into the severe weather warning process promotes earlier and easier warning decisions, better assessment of the areal coverage of hazards, and fewer false alarms, especially during radar outages and in regions of poor radar coverage.</a:t>
            </a:r>
          </a:p>
          <a:p>
            <a:endParaRPr lang="en-US" dirty="0"/>
          </a:p>
        </p:txBody>
      </p:sp>
      <p:sp>
        <p:nvSpPr>
          <p:cNvPr id="6" name="Slide Number Placeholder 5"/>
          <p:cNvSpPr>
            <a:spLocks noGrp="1"/>
          </p:cNvSpPr>
          <p:nvPr>
            <p:ph type="sldNum" sz="quarter" idx="12"/>
          </p:nvPr>
        </p:nvSpPr>
        <p:spPr/>
        <p:txBody>
          <a:bodyPr/>
          <a:lstStyle/>
          <a:p>
            <a:r>
              <a:rPr lang="en-US" dirty="0" err="1"/>
              <a:t>x.x</a:t>
            </a:r>
            <a:r>
              <a:rPr lang="en-US" dirty="0"/>
              <a:t>-</a:t>
            </a:r>
            <a:fld id="{14035BBC-6D4D-4499-ABE4-AFD1D306B38F}" type="slidenum">
              <a:rPr lang="en-US" smtClean="0"/>
              <a:t>4</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486" y="3828212"/>
            <a:ext cx="7565792" cy="1993565"/>
          </a:xfrm>
          <a:prstGeom prst="rect">
            <a:avLst/>
          </a:prstGeom>
        </p:spPr>
      </p:pic>
      <p:pic>
        <p:nvPicPr>
          <p:cNvPr id="8" name="Google Shape;67;p14"/>
          <p:cNvPicPr preferRelativeResize="0">
            <a:picLocks noChangeAspect="1"/>
          </p:cNvPicPr>
          <p:nvPr/>
        </p:nvPicPr>
        <p:blipFill rotWithShape="1">
          <a:blip r:embed="rId3">
            <a:alphaModFix/>
          </a:blip>
          <a:srcRect l="30525" t="9429" r="27977" b="10793"/>
          <a:stretch/>
        </p:blipFill>
        <p:spPr>
          <a:xfrm>
            <a:off x="8936047" y="1014044"/>
            <a:ext cx="3186879" cy="4594942"/>
          </a:xfrm>
          <a:prstGeom prst="rect">
            <a:avLst/>
          </a:prstGeom>
          <a:noFill/>
          <a:ln>
            <a:noFill/>
          </a:ln>
        </p:spPr>
      </p:pic>
      <p:sp>
        <p:nvSpPr>
          <p:cNvPr id="9" name="Rectangle 8"/>
          <p:cNvSpPr/>
          <p:nvPr/>
        </p:nvSpPr>
        <p:spPr>
          <a:xfrm>
            <a:off x="8252456" y="3825195"/>
            <a:ext cx="2042809" cy="1200329"/>
          </a:xfrm>
          <a:prstGeom prst="rect">
            <a:avLst/>
          </a:prstGeom>
        </p:spPr>
        <p:txBody>
          <a:bodyPr wrap="square">
            <a:spAutoFit/>
          </a:bodyPr>
          <a:lstStyle/>
          <a:p>
            <a:pPr lvl="0" algn="ctr">
              <a:spcAft>
                <a:spcPts val="1600"/>
              </a:spcAft>
            </a:pPr>
            <a:r>
              <a:rPr lang="en-US" dirty="0">
                <a:solidFill>
                  <a:schemeClr val="accent1">
                    <a:lumMod val="50000"/>
                  </a:schemeClr>
                </a:solidFill>
                <a:highlight>
                  <a:srgbClr val="FFFFFF"/>
                </a:highlight>
              </a:rPr>
              <a:t>“In what ways do you use GLM during convective events, if any?”</a:t>
            </a:r>
            <a:endParaRPr lang="en-US" sz="2400" dirty="0">
              <a:solidFill>
                <a:schemeClr val="accent1">
                  <a:lumMod val="50000"/>
                </a:schemeClr>
              </a:solidFill>
            </a:endParaRPr>
          </a:p>
        </p:txBody>
      </p:sp>
      <p:sp>
        <p:nvSpPr>
          <p:cNvPr id="10" name="Rectangle 9"/>
          <p:cNvSpPr/>
          <p:nvPr/>
        </p:nvSpPr>
        <p:spPr>
          <a:xfrm>
            <a:off x="10801597" y="1380634"/>
            <a:ext cx="1321329" cy="646331"/>
          </a:xfrm>
          <a:prstGeom prst="rect">
            <a:avLst/>
          </a:prstGeom>
        </p:spPr>
        <p:txBody>
          <a:bodyPr wrap="square">
            <a:spAutoFit/>
          </a:bodyPr>
          <a:lstStyle/>
          <a:p>
            <a:pPr lvl="0" algn="ctr">
              <a:spcAft>
                <a:spcPts val="1600"/>
              </a:spcAft>
            </a:pPr>
            <a:r>
              <a:rPr lang="en-US" b="1" dirty="0">
                <a:solidFill>
                  <a:schemeClr val="accent1">
                    <a:lumMod val="50000"/>
                  </a:schemeClr>
                </a:solidFill>
                <a:highlight>
                  <a:srgbClr val="FFFFFF"/>
                </a:highlight>
              </a:rPr>
              <a:t>NWS HUN GLM Survey</a:t>
            </a:r>
            <a:endParaRPr lang="en-US" sz="2400" b="1" dirty="0">
              <a:solidFill>
                <a:schemeClr val="accent1">
                  <a:lumMod val="50000"/>
                </a:schemeClr>
              </a:solidFill>
            </a:endParaRPr>
          </a:p>
        </p:txBody>
      </p:sp>
      <p:sp>
        <p:nvSpPr>
          <p:cNvPr id="11" name="Rectangle 10"/>
          <p:cNvSpPr/>
          <p:nvPr/>
        </p:nvSpPr>
        <p:spPr>
          <a:xfrm>
            <a:off x="451884" y="5745867"/>
            <a:ext cx="8144571" cy="584775"/>
          </a:xfrm>
          <a:prstGeom prst="rect">
            <a:avLst/>
          </a:prstGeom>
        </p:spPr>
        <p:txBody>
          <a:bodyPr wrap="square">
            <a:spAutoFit/>
          </a:bodyPr>
          <a:lstStyle/>
          <a:p>
            <a:r>
              <a:rPr lang="en-US" sz="1600" i="1" dirty="0"/>
              <a:t>Warmer colors in the Flash Extent Density indicate the most frequent GLM flashes, with maxima commonly collocated with severe thunderstorm (yellow) and tornado (red) warning polygons.  </a:t>
            </a:r>
          </a:p>
        </p:txBody>
      </p:sp>
    </p:spTree>
    <p:extLst>
      <p:ext uri="{BB962C8B-B14F-4D97-AF65-F5344CB8AC3E}">
        <p14:creationId xmlns:p14="http://schemas.microsoft.com/office/powerpoint/2010/main" val="506701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84960" y="241499"/>
            <a:ext cx="7461504" cy="681428"/>
          </a:xfrm>
        </p:spPr>
        <p:txBody>
          <a:bodyPr>
            <a:normAutofit fontScale="90000"/>
          </a:bodyPr>
          <a:lstStyle/>
          <a:p>
            <a:r>
              <a:rPr lang="en-US" dirty="0"/>
              <a:t>Improving Safety and Effectiveness of Wildfire Response </a:t>
            </a:r>
          </a:p>
        </p:txBody>
      </p:sp>
      <p:sp>
        <p:nvSpPr>
          <p:cNvPr id="5" name="Content Placeholder 4"/>
          <p:cNvSpPr>
            <a:spLocks noGrp="1"/>
          </p:cNvSpPr>
          <p:nvPr>
            <p:ph idx="1"/>
          </p:nvPr>
        </p:nvSpPr>
        <p:spPr>
          <a:xfrm>
            <a:off x="340113" y="1243368"/>
            <a:ext cx="7716643" cy="5553308"/>
          </a:xfrm>
        </p:spPr>
        <p:txBody>
          <a:bodyPr>
            <a:normAutofit/>
          </a:bodyPr>
          <a:lstStyle/>
          <a:p>
            <a:r>
              <a:rPr lang="en-US" dirty="0"/>
              <a:t>The GLM benefits the firefighting community through unique identification of continuing current lightning strikes most likely to ignite fires, better </a:t>
            </a:r>
            <a:r>
              <a:rPr lang="en-US" dirty="0" err="1"/>
              <a:t>pyrocumulonimbus</a:t>
            </a:r>
            <a:r>
              <a:rPr lang="en-US" dirty="0"/>
              <a:t> characterization, and thunderstorm tracking in areas lacking robust radar coverage.</a:t>
            </a:r>
          </a:p>
          <a:p>
            <a:endParaRPr lang="en-US" dirty="0"/>
          </a:p>
        </p:txBody>
      </p:sp>
      <p:sp>
        <p:nvSpPr>
          <p:cNvPr id="6" name="Slide Number Placeholder 5"/>
          <p:cNvSpPr>
            <a:spLocks noGrp="1"/>
          </p:cNvSpPr>
          <p:nvPr>
            <p:ph type="sldNum" sz="quarter" idx="12"/>
          </p:nvPr>
        </p:nvSpPr>
        <p:spPr/>
        <p:txBody>
          <a:bodyPr/>
          <a:lstStyle/>
          <a:p>
            <a:r>
              <a:rPr lang="en-US" dirty="0" err="1"/>
              <a:t>x.x</a:t>
            </a:r>
            <a:r>
              <a:rPr lang="en-US" dirty="0"/>
              <a:t>-</a:t>
            </a:r>
            <a:fld id="{14035BBC-6D4D-4499-ABE4-AFD1D306B38F}" type="slidenum">
              <a:rPr lang="en-US" smtClean="0"/>
              <a:t>5</a:t>
            </a:fld>
            <a:endParaRPr lang="en-US"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6409" y="1277553"/>
            <a:ext cx="4094974" cy="3509392"/>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6035" y="3884227"/>
            <a:ext cx="1903546" cy="2663531"/>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443" y="3898017"/>
            <a:ext cx="4402260" cy="2649741"/>
          </a:xfrm>
          <a:prstGeom prst="rect">
            <a:avLst/>
          </a:prstGeom>
        </p:spPr>
      </p:pic>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b="62945"/>
          <a:stretch/>
        </p:blipFill>
        <p:spPr>
          <a:xfrm>
            <a:off x="7926409" y="4890979"/>
            <a:ext cx="4094974" cy="1517387"/>
          </a:xfrm>
          <a:prstGeom prst="rect">
            <a:avLst/>
          </a:prstGeom>
        </p:spPr>
      </p:pic>
    </p:spTree>
    <p:extLst>
      <p:ext uri="{BB962C8B-B14F-4D97-AF65-F5344CB8AC3E}">
        <p14:creationId xmlns:p14="http://schemas.microsoft.com/office/powerpoint/2010/main" val="2668913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Value of Filling Data Gaps</a:t>
            </a:r>
          </a:p>
        </p:txBody>
      </p:sp>
      <p:sp>
        <p:nvSpPr>
          <p:cNvPr id="5" name="Content Placeholder 4"/>
          <p:cNvSpPr>
            <a:spLocks noGrp="1"/>
          </p:cNvSpPr>
          <p:nvPr>
            <p:ph idx="1"/>
          </p:nvPr>
        </p:nvSpPr>
        <p:spPr>
          <a:xfrm>
            <a:off x="340113" y="1109546"/>
            <a:ext cx="7247703" cy="5553308"/>
          </a:xfrm>
        </p:spPr>
        <p:txBody>
          <a:bodyPr>
            <a:normAutofit/>
          </a:bodyPr>
          <a:lstStyle/>
          <a:p>
            <a:r>
              <a:rPr lang="en-US" dirty="0"/>
              <a:t>The GLM’s broad spatial coverage and rapid temporal updates complement radar observations over CONUS to better support forecaster warning decisions, and rapidly updating GLM observations over vast (often data sparse) regions provide decision makers with information they need to forecast, monitor, and react to thunderstorm hazards.</a:t>
            </a:r>
          </a:p>
        </p:txBody>
      </p:sp>
      <p:sp>
        <p:nvSpPr>
          <p:cNvPr id="6" name="Slide Number Placeholder 5"/>
          <p:cNvSpPr>
            <a:spLocks noGrp="1"/>
          </p:cNvSpPr>
          <p:nvPr>
            <p:ph type="sldNum" sz="quarter" idx="12"/>
          </p:nvPr>
        </p:nvSpPr>
        <p:spPr/>
        <p:txBody>
          <a:bodyPr/>
          <a:lstStyle/>
          <a:p>
            <a:r>
              <a:rPr lang="en-US" dirty="0" err="1"/>
              <a:t>x.x</a:t>
            </a:r>
            <a:r>
              <a:rPr lang="en-US" dirty="0"/>
              <a:t>-</a:t>
            </a:r>
            <a:fld id="{14035BBC-6D4D-4499-ABE4-AFD1D306B38F}" type="slidenum">
              <a:rPr lang="en-US" smtClean="0"/>
              <a:t>6</a:t>
            </a:fld>
            <a:endParaRPr lang="en-US" dirty="0"/>
          </a:p>
        </p:txBody>
      </p:sp>
      <p:pic>
        <p:nvPicPr>
          <p:cNvPr id="7" name="Picture 6"/>
          <p:cNvPicPr>
            <a:picLocks noChangeAspect="1"/>
          </p:cNvPicPr>
          <p:nvPr/>
        </p:nvPicPr>
        <p:blipFill>
          <a:blip r:embed="rId2"/>
          <a:stretch>
            <a:fillRect/>
          </a:stretch>
        </p:blipFill>
        <p:spPr>
          <a:xfrm>
            <a:off x="4391212" y="4461974"/>
            <a:ext cx="1442636" cy="1921788"/>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9064" t="21369" r="27789" b="14356"/>
          <a:stretch/>
        </p:blipFill>
        <p:spPr>
          <a:xfrm>
            <a:off x="7315730" y="1103730"/>
            <a:ext cx="4775699" cy="3145374"/>
          </a:xfrm>
          <a:prstGeom prst="rect">
            <a:avLst/>
          </a:prstGeom>
        </p:spPr>
      </p:pic>
      <p:sp>
        <p:nvSpPr>
          <p:cNvPr id="9" name="Rectangle 8"/>
          <p:cNvSpPr/>
          <p:nvPr/>
        </p:nvSpPr>
        <p:spPr>
          <a:xfrm>
            <a:off x="9882571" y="4416436"/>
            <a:ext cx="2027784" cy="2031325"/>
          </a:xfrm>
          <a:prstGeom prst="rect">
            <a:avLst/>
          </a:prstGeom>
        </p:spPr>
        <p:txBody>
          <a:bodyPr wrap="square">
            <a:spAutoFit/>
          </a:bodyPr>
          <a:lstStyle/>
          <a:p>
            <a:r>
              <a:rPr lang="en-US" i="1" dirty="0"/>
              <a:t>Above: WSR-88D Radar Coverage</a:t>
            </a:r>
          </a:p>
          <a:p>
            <a:r>
              <a:rPr lang="en-US" i="1" dirty="0"/>
              <a:t>Far Left: Shipping traffic density</a:t>
            </a:r>
          </a:p>
          <a:p>
            <a:r>
              <a:rPr lang="en-US" i="1" dirty="0"/>
              <a:t>Left: Extreme weather-related radar damage</a:t>
            </a:r>
          </a:p>
        </p:txBody>
      </p:sp>
      <p:pic>
        <p:nvPicPr>
          <p:cNvPr id="10" name="Picture 9"/>
          <p:cNvPicPr>
            <a:picLocks noChangeAspect="1"/>
          </p:cNvPicPr>
          <p:nvPr/>
        </p:nvPicPr>
        <p:blipFill>
          <a:blip r:embed="rId4"/>
          <a:stretch>
            <a:fillRect/>
          </a:stretch>
        </p:blipFill>
        <p:spPr>
          <a:xfrm>
            <a:off x="5818417" y="4456489"/>
            <a:ext cx="1064729" cy="1921787"/>
          </a:xfrm>
          <a:prstGeom prst="rect">
            <a:avLst/>
          </a:prstGeom>
        </p:spPr>
      </p:pic>
      <p:pic>
        <p:nvPicPr>
          <p:cNvPr id="11" name="Picture 10"/>
          <p:cNvPicPr>
            <a:picLocks noChangeAspect="1"/>
          </p:cNvPicPr>
          <p:nvPr/>
        </p:nvPicPr>
        <p:blipFill>
          <a:blip r:embed="rId5"/>
          <a:stretch>
            <a:fillRect/>
          </a:stretch>
        </p:blipFill>
        <p:spPr>
          <a:xfrm>
            <a:off x="6882657" y="4454557"/>
            <a:ext cx="1442789" cy="1923719"/>
          </a:xfrm>
          <a:prstGeom prst="rect">
            <a:avLst/>
          </a:prstGeom>
        </p:spPr>
      </p:pic>
      <p:pic>
        <p:nvPicPr>
          <p:cNvPr id="12" name="Picture 11"/>
          <p:cNvPicPr>
            <a:picLocks noChangeAspect="1"/>
          </p:cNvPicPr>
          <p:nvPr/>
        </p:nvPicPr>
        <p:blipFill>
          <a:blip r:embed="rId6"/>
          <a:stretch>
            <a:fillRect/>
          </a:stretch>
        </p:blipFill>
        <p:spPr>
          <a:xfrm>
            <a:off x="8324958" y="4452627"/>
            <a:ext cx="1442789" cy="1923718"/>
          </a:xfrm>
          <a:prstGeom prst="rect">
            <a:avLst/>
          </a:prstGeom>
        </p:spPr>
      </p:pic>
      <p:sp>
        <p:nvSpPr>
          <p:cNvPr id="13" name="Rectangle 12"/>
          <p:cNvSpPr/>
          <p:nvPr/>
        </p:nvSpPr>
        <p:spPr>
          <a:xfrm>
            <a:off x="437896" y="4542798"/>
            <a:ext cx="3984688" cy="1754326"/>
          </a:xfrm>
          <a:prstGeom prst="rect">
            <a:avLst/>
          </a:prstGeom>
        </p:spPr>
        <p:txBody>
          <a:bodyPr wrap="square">
            <a:spAutoFit/>
          </a:bodyPr>
          <a:lstStyle/>
          <a:p>
            <a:r>
              <a:rPr lang="en-US" i="1" dirty="0"/>
              <a:t>Hurricane Maria required FEMA/NWS San Juan to use GLM as a radar replacement to help the restoration crews avoid lightning, and as a proxy for heavy rainfall while the radar was being restored (September – April).</a:t>
            </a:r>
          </a:p>
        </p:txBody>
      </p:sp>
    </p:spTree>
    <p:extLst>
      <p:ext uri="{BB962C8B-B14F-4D97-AF65-F5344CB8AC3E}">
        <p14:creationId xmlns:p14="http://schemas.microsoft.com/office/powerpoint/2010/main" val="3260027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GLM Value Assessment Summary</a:t>
            </a:r>
          </a:p>
        </p:txBody>
      </p:sp>
      <p:sp>
        <p:nvSpPr>
          <p:cNvPr id="5" name="Content Placeholder 4"/>
          <p:cNvSpPr>
            <a:spLocks noGrp="1"/>
          </p:cNvSpPr>
          <p:nvPr>
            <p:ph idx="1"/>
          </p:nvPr>
        </p:nvSpPr>
        <p:spPr>
          <a:xfrm>
            <a:off x="340113" y="1109546"/>
            <a:ext cx="7850458" cy="5553308"/>
          </a:xfrm>
        </p:spPr>
        <p:txBody>
          <a:bodyPr>
            <a:normAutofit fontScale="70000" lnSpcReduction="20000"/>
          </a:bodyPr>
          <a:lstStyle/>
          <a:p>
            <a:pPr>
              <a:lnSpc>
                <a:spcPct val="120000"/>
              </a:lnSpc>
              <a:spcBef>
                <a:spcPts val="0"/>
              </a:spcBef>
              <a:spcAft>
                <a:spcPts val="600"/>
              </a:spcAft>
            </a:pPr>
            <a:r>
              <a:rPr lang="en-US" dirty="0"/>
              <a:t>Only four years since becoming reality, the GLM is shown to be establishing a legacy of applications likely to become ubiquitous across a wide variety of meteorological domains. </a:t>
            </a:r>
          </a:p>
          <a:p>
            <a:pPr>
              <a:lnSpc>
                <a:spcPct val="120000"/>
              </a:lnSpc>
              <a:spcBef>
                <a:spcPts val="0"/>
              </a:spcBef>
              <a:spcAft>
                <a:spcPts val="600"/>
              </a:spcAft>
            </a:pPr>
            <a:r>
              <a:rPr lang="en-US" dirty="0"/>
              <a:t>The GLM now provides a national and international baseline of freely available lightning data and establishes a baseline for widespread government and industry implementation.</a:t>
            </a:r>
          </a:p>
          <a:p>
            <a:pPr>
              <a:lnSpc>
                <a:spcPct val="120000"/>
              </a:lnSpc>
              <a:spcBef>
                <a:spcPts val="0"/>
              </a:spcBef>
              <a:spcAft>
                <a:spcPts val="600"/>
              </a:spcAft>
            </a:pPr>
            <a:r>
              <a:rPr lang="en-US" dirty="0"/>
              <a:t>The GLM moves from traditional point sources of lightning information to a rapidly-updating 2-D map that accurately portrays the full spatial extent of lightning activity. </a:t>
            </a:r>
          </a:p>
          <a:p>
            <a:pPr>
              <a:lnSpc>
                <a:spcPct val="120000"/>
              </a:lnSpc>
              <a:spcBef>
                <a:spcPts val="0"/>
              </a:spcBef>
              <a:spcAft>
                <a:spcPts val="600"/>
              </a:spcAft>
            </a:pPr>
            <a:r>
              <a:rPr lang="en-US" dirty="0"/>
              <a:t>Many operational users (e.g., NWS) have eagerly embraced this new source of lightning information and incorporated it into their workflow.</a:t>
            </a:r>
          </a:p>
          <a:p>
            <a:pPr>
              <a:lnSpc>
                <a:spcPct val="120000"/>
              </a:lnSpc>
              <a:spcBef>
                <a:spcPts val="0"/>
              </a:spcBef>
              <a:spcAft>
                <a:spcPts val="600"/>
              </a:spcAft>
            </a:pPr>
            <a:r>
              <a:rPr lang="en-US" dirty="0"/>
              <a:t>The GLM value will quickly multiply as the realized benefits spread. </a:t>
            </a:r>
          </a:p>
          <a:p>
            <a:pPr>
              <a:lnSpc>
                <a:spcPct val="120000"/>
              </a:lnSpc>
              <a:spcBef>
                <a:spcPts val="0"/>
              </a:spcBef>
              <a:spcAft>
                <a:spcPts val="1200"/>
              </a:spcAft>
            </a:pPr>
            <a:r>
              <a:rPr lang="en-US" dirty="0"/>
              <a:t>Despite widespread use of lightning datasets, the GLM remains in its infancy and much of its value still waiting to be fully realized.</a:t>
            </a:r>
          </a:p>
          <a:p>
            <a:pPr>
              <a:lnSpc>
                <a:spcPct val="120000"/>
              </a:lnSpc>
              <a:spcBef>
                <a:spcPts val="0"/>
              </a:spcBef>
              <a:spcAft>
                <a:spcPts val="600"/>
              </a:spcAft>
            </a:pPr>
            <a:r>
              <a:rPr lang="en-US" b="1" dirty="0"/>
              <a:t>Document Link: https://repository.library.noaa.gov/view/noaa/27429</a:t>
            </a:r>
          </a:p>
        </p:txBody>
      </p:sp>
      <p:sp>
        <p:nvSpPr>
          <p:cNvPr id="6" name="Slide Number Placeholder 5"/>
          <p:cNvSpPr>
            <a:spLocks noGrp="1"/>
          </p:cNvSpPr>
          <p:nvPr>
            <p:ph type="sldNum" sz="quarter" idx="12"/>
          </p:nvPr>
        </p:nvSpPr>
        <p:spPr/>
        <p:txBody>
          <a:bodyPr/>
          <a:lstStyle/>
          <a:p>
            <a:r>
              <a:rPr lang="en-US" dirty="0" err="1"/>
              <a:t>x.x</a:t>
            </a:r>
            <a:r>
              <a:rPr lang="en-US" dirty="0"/>
              <a:t>-</a:t>
            </a:r>
            <a:fld id="{14035BBC-6D4D-4499-ABE4-AFD1D306B38F}" type="slidenum">
              <a:rPr lang="en-US" smtClean="0"/>
              <a:t>7</a:t>
            </a:fld>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68607" y="1423492"/>
            <a:ext cx="3818551" cy="2513358"/>
          </a:xfrm>
          <a:prstGeom prst="rect">
            <a:avLst/>
          </a:prstGeom>
        </p:spPr>
      </p:pic>
      <p:sp>
        <p:nvSpPr>
          <p:cNvPr id="8" name="Rectangle 7"/>
          <p:cNvSpPr/>
          <p:nvPr/>
        </p:nvSpPr>
        <p:spPr>
          <a:xfrm>
            <a:off x="8621220" y="4042514"/>
            <a:ext cx="3307963" cy="2432974"/>
          </a:xfrm>
          <a:prstGeom prst="rect">
            <a:avLst/>
          </a:prstGeom>
        </p:spPr>
        <p:txBody>
          <a:bodyPr wrap="square">
            <a:spAutoFit/>
          </a:bodyPr>
          <a:lstStyle/>
          <a:p>
            <a:pPr marL="227013" marR="0" lvl="0" indent="-227013">
              <a:lnSpc>
                <a:spcPct val="90000"/>
              </a:lnSpc>
              <a:spcBef>
                <a:spcPts val="0"/>
              </a:spcBef>
              <a:spcAft>
                <a:spcPts val="600"/>
              </a:spcAft>
              <a:buFont typeface="Wingdings" panose="05000000000000000000" pitchFamily="2" charset="2"/>
              <a:buChar char=""/>
            </a:pPr>
            <a:r>
              <a:rPr lang="en-US" i="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Megaflashes can individually produce up to 100 CGs</a:t>
            </a:r>
          </a:p>
          <a:p>
            <a:pPr marL="227013" marR="0" lvl="0" indent="-227013">
              <a:lnSpc>
                <a:spcPct val="90000"/>
              </a:lnSpc>
              <a:spcBef>
                <a:spcPts val="0"/>
              </a:spcBef>
              <a:spcAft>
                <a:spcPts val="600"/>
              </a:spcAft>
              <a:buFont typeface="Wingdings" panose="05000000000000000000" pitchFamily="2" charset="2"/>
              <a:buChar char=""/>
            </a:pPr>
            <a:r>
              <a:rPr lang="en-US" i="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Larger megaflashes more likely to have more CGs </a:t>
            </a:r>
          </a:p>
          <a:p>
            <a:pPr marL="227013" marR="0" lvl="0" indent="-227013">
              <a:lnSpc>
                <a:spcPct val="90000"/>
              </a:lnSpc>
              <a:spcBef>
                <a:spcPts val="0"/>
              </a:spcBef>
              <a:spcAft>
                <a:spcPts val="600"/>
              </a:spcAft>
              <a:buFont typeface="Wingdings" panose="05000000000000000000" pitchFamily="2" charset="2"/>
              <a:buChar char=""/>
            </a:pPr>
            <a:r>
              <a:rPr lang="en-US" i="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CGs can occur over 80% of the </a:t>
            </a:r>
            <a:r>
              <a:rPr lang="en-US" i="1" dirty="0" err="1">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megaflash</a:t>
            </a:r>
            <a:r>
              <a:rPr lang="en-US" i="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 extent</a:t>
            </a:r>
          </a:p>
          <a:p>
            <a:pPr marL="227013" marR="0" lvl="0" indent="-227013">
              <a:lnSpc>
                <a:spcPct val="90000"/>
              </a:lnSpc>
              <a:spcBef>
                <a:spcPts val="0"/>
              </a:spcBef>
              <a:spcAft>
                <a:spcPts val="900"/>
              </a:spcAft>
              <a:buFont typeface="Wingdings" panose="05000000000000000000" pitchFamily="2" charset="2"/>
              <a:buChar char=""/>
            </a:pPr>
            <a:r>
              <a:rPr lang="en-US" b="1" i="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Challenges the 30/30 rule!</a:t>
            </a:r>
          </a:p>
          <a:p>
            <a:pPr marR="0" lvl="0">
              <a:lnSpc>
                <a:spcPct val="90000"/>
              </a:lnSpc>
              <a:spcBef>
                <a:spcPts val="0"/>
              </a:spcBef>
              <a:spcAft>
                <a:spcPts val="600"/>
              </a:spcAft>
            </a:pPr>
            <a:r>
              <a:rPr lang="en-US" i="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*CG = cloud-to-ground </a:t>
            </a:r>
            <a:r>
              <a:rPr lang="en-US" i="1" dirty="0" err="1">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ltg</a:t>
            </a:r>
            <a:r>
              <a:rPr lang="en-US" i="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 strike</a:t>
            </a:r>
          </a:p>
        </p:txBody>
      </p:sp>
      <p:sp>
        <p:nvSpPr>
          <p:cNvPr id="9" name="Rectangle 8"/>
          <p:cNvSpPr/>
          <p:nvPr/>
        </p:nvSpPr>
        <p:spPr>
          <a:xfrm>
            <a:off x="8696959" y="1075373"/>
            <a:ext cx="3307963" cy="341632"/>
          </a:xfrm>
          <a:prstGeom prst="rect">
            <a:avLst/>
          </a:prstGeom>
        </p:spPr>
        <p:txBody>
          <a:bodyPr wrap="square">
            <a:spAutoFit/>
          </a:bodyPr>
          <a:lstStyle/>
          <a:p>
            <a:pPr marR="0" lvl="0">
              <a:lnSpc>
                <a:spcPct val="90000"/>
              </a:lnSpc>
              <a:spcBef>
                <a:spcPts val="0"/>
              </a:spcBef>
              <a:spcAft>
                <a:spcPts val="600"/>
              </a:spcAft>
            </a:pPr>
            <a:r>
              <a:rPr lang="en-US"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World Record Lightning Flashes</a:t>
            </a:r>
          </a:p>
        </p:txBody>
      </p:sp>
    </p:spTree>
    <p:extLst>
      <p:ext uri="{BB962C8B-B14F-4D97-AF65-F5344CB8AC3E}">
        <p14:creationId xmlns:p14="http://schemas.microsoft.com/office/powerpoint/2010/main" val="23682128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19664</TotalTime>
  <Words>1162</Words>
  <Application>Microsoft Office PowerPoint</Application>
  <PresentationFormat>Widescreen</PresentationFormat>
  <Paragraphs>67</Paragraphs>
  <Slides>7</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Calibri Light</vt:lpstr>
      <vt:lpstr>Wingdings</vt:lpstr>
      <vt:lpstr>Office Theme</vt:lpstr>
      <vt:lpstr>GLM Value Assessment Overview</vt:lpstr>
      <vt:lpstr>Premise Statements</vt:lpstr>
      <vt:lpstr>Improving Lightning Safety</vt:lpstr>
      <vt:lpstr>Improving Severe Thunderstorm and Tornado Warnings </vt:lpstr>
      <vt:lpstr>Improving Safety and Effectiveness of Wildfire Response </vt:lpstr>
      <vt:lpstr>Value of Filling Data Gaps</vt:lpstr>
      <vt:lpstr>GLM Value Assessment Summary</vt:lpstr>
    </vt:vector>
  </TitlesOfParts>
  <Company>GOES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Rivera, Richard C. (GSFC-410.0)[Integrity Application Inc.]</dc:creator>
  <cp:lastModifiedBy>Steven Goodman</cp:lastModifiedBy>
  <cp:revision>218</cp:revision>
  <dcterms:created xsi:type="dcterms:W3CDTF">2020-04-27T14:43:34Z</dcterms:created>
  <dcterms:modified xsi:type="dcterms:W3CDTF">2021-02-19T22:13:13Z</dcterms:modified>
</cp:coreProperties>
</file>