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63" r:id="rId2"/>
  </p:sldMasterIdLst>
  <p:notesMasterIdLst>
    <p:notesMasterId r:id="rId50"/>
  </p:notesMasterIdLst>
  <p:handoutMasterIdLst>
    <p:handoutMasterId r:id="rId51"/>
  </p:handoutMasterIdLst>
  <p:sldIdLst>
    <p:sldId id="562" r:id="rId3"/>
    <p:sldId id="272" r:id="rId4"/>
    <p:sldId id="564" r:id="rId5"/>
    <p:sldId id="597" r:id="rId6"/>
    <p:sldId id="563" r:id="rId7"/>
    <p:sldId id="275" r:id="rId8"/>
    <p:sldId id="470" r:id="rId9"/>
    <p:sldId id="565" r:id="rId10"/>
    <p:sldId id="571" r:id="rId11"/>
    <p:sldId id="572" r:id="rId12"/>
    <p:sldId id="567" r:id="rId13"/>
    <p:sldId id="582" r:id="rId14"/>
    <p:sldId id="573" r:id="rId15"/>
    <p:sldId id="568" r:id="rId16"/>
    <p:sldId id="574" r:id="rId17"/>
    <p:sldId id="575" r:id="rId18"/>
    <p:sldId id="576" r:id="rId19"/>
    <p:sldId id="595" r:id="rId20"/>
    <p:sldId id="373" r:id="rId21"/>
    <p:sldId id="413" r:id="rId22"/>
    <p:sldId id="350" r:id="rId23"/>
    <p:sldId id="410" r:id="rId24"/>
    <p:sldId id="587" r:id="rId25"/>
    <p:sldId id="583" r:id="rId26"/>
    <p:sldId id="589" r:id="rId27"/>
    <p:sldId id="598" r:id="rId28"/>
    <p:sldId id="360" r:id="rId29"/>
    <p:sldId id="602" r:id="rId30"/>
    <p:sldId id="355" r:id="rId31"/>
    <p:sldId id="600" r:id="rId32"/>
    <p:sldId id="356" r:id="rId33"/>
    <p:sldId id="601" r:id="rId34"/>
    <p:sldId id="358" r:id="rId35"/>
    <p:sldId id="603" r:id="rId36"/>
    <p:sldId id="362" r:id="rId37"/>
    <p:sldId id="599" r:id="rId38"/>
    <p:sldId id="591" r:id="rId39"/>
    <p:sldId id="604" r:id="rId40"/>
    <p:sldId id="590" r:id="rId41"/>
    <p:sldId id="605" r:id="rId42"/>
    <p:sldId id="594" r:id="rId43"/>
    <p:sldId id="569" r:id="rId44"/>
    <p:sldId id="414" r:id="rId45"/>
    <p:sldId id="415" r:id="rId46"/>
    <p:sldId id="570" r:id="rId47"/>
    <p:sldId id="579" r:id="rId48"/>
    <p:sldId id="580" r:id="rId4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bright, Jon P. (GSFC-416.0)[COLUMBUS TECHNOLOGIES AND SERVICES INC]" initials="FJP(TASI" lastIdx="32" clrIdx="0">
    <p:extLst/>
  </p:cmAuthor>
  <p:cmAuthor id="2" name="Juan Rodriguez" initials="JR"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D7"/>
    <a:srgbClr val="F7F7F7"/>
    <a:srgbClr val="FFE532"/>
    <a:srgbClr val="FFEE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2" autoAdjust="0"/>
    <p:restoredTop sz="87789" autoAdjust="0"/>
  </p:normalViewPr>
  <p:slideViewPr>
    <p:cSldViewPr snapToGrid="0" showGuides="1">
      <p:cViewPr varScale="1">
        <p:scale>
          <a:sx n="147" d="100"/>
          <a:sy n="147" d="100"/>
        </p:scale>
        <p:origin x="1904" y="184"/>
      </p:cViewPr>
      <p:guideLst>
        <p:guide orient="horz" pos="3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2"/>
            <a:ext cx="3962400" cy="344091"/>
          </a:xfrm>
          <a:prstGeom prst="rect">
            <a:avLst/>
          </a:prstGeom>
        </p:spPr>
        <p:txBody>
          <a:bodyPr vert="horz" lIns="91440" tIns="45720" rIns="91440" bIns="45720" rtlCol="0"/>
          <a:lstStyle>
            <a:lvl1pPr algn="r">
              <a:defRPr sz="1200"/>
            </a:lvl1pPr>
          </a:lstStyle>
          <a:p>
            <a:fld id="{956B3750-7B0C-9944-BDA4-3D432B4DC138}" type="datetimeFigureOut">
              <a:rPr lang="en-US" smtClean="0"/>
              <a:t>3/1/19</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A21F64F-E0B9-FD4F-ABE1-F44FD03C5F86}" type="slidenum">
              <a:rPr lang="en-US" smtClean="0"/>
              <a:t>‹#›</a:t>
            </a:fld>
            <a:endParaRPr lang="en-US"/>
          </a:p>
        </p:txBody>
      </p:sp>
    </p:spTree>
    <p:extLst>
      <p:ext uri="{BB962C8B-B14F-4D97-AF65-F5344CB8AC3E}">
        <p14:creationId xmlns:p14="http://schemas.microsoft.com/office/powerpoint/2010/main" val="211395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FA9EA010-A379-435B-8A27-4342493C9D8B}" type="datetimeFigureOut">
              <a:rPr lang="en-US" smtClean="0"/>
              <a:pPr/>
              <a:t>3/1/19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7D85A49-F495-4469-B05B-74800E2130EA}" type="slidenum">
              <a:rPr lang="en-US" smtClean="0"/>
              <a:pPr/>
              <a:t>‹#›</a:t>
            </a:fld>
            <a:endParaRPr lang="en-US"/>
          </a:p>
        </p:txBody>
      </p:sp>
    </p:spTree>
    <p:extLst>
      <p:ext uri="{BB962C8B-B14F-4D97-AF65-F5344CB8AC3E}">
        <p14:creationId xmlns:p14="http://schemas.microsoft.com/office/powerpoint/2010/main" val="309393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a:t>
            </a:fld>
            <a:endParaRPr lang="en-US"/>
          </a:p>
        </p:txBody>
      </p:sp>
    </p:spTree>
    <p:extLst>
      <p:ext uri="{BB962C8B-B14F-4D97-AF65-F5344CB8AC3E}">
        <p14:creationId xmlns:p14="http://schemas.microsoft.com/office/powerpoint/2010/main" val="423561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10</a:t>
            </a:fld>
            <a:endParaRPr lang="en-US"/>
          </a:p>
        </p:txBody>
      </p:sp>
    </p:spTree>
    <p:extLst>
      <p:ext uri="{BB962C8B-B14F-4D97-AF65-F5344CB8AC3E}">
        <p14:creationId xmlns:p14="http://schemas.microsoft.com/office/powerpoint/2010/main" val="1896270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11</a:t>
            </a:fld>
            <a:endParaRPr lang="en-US"/>
          </a:p>
        </p:txBody>
      </p:sp>
    </p:spTree>
    <p:extLst>
      <p:ext uri="{BB962C8B-B14F-4D97-AF65-F5344CB8AC3E}">
        <p14:creationId xmlns:p14="http://schemas.microsoft.com/office/powerpoint/2010/main" val="1948382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12</a:t>
            </a:fld>
            <a:endParaRPr lang="en-US"/>
          </a:p>
        </p:txBody>
      </p:sp>
    </p:spTree>
    <p:extLst>
      <p:ext uri="{BB962C8B-B14F-4D97-AF65-F5344CB8AC3E}">
        <p14:creationId xmlns:p14="http://schemas.microsoft.com/office/powerpoint/2010/main" val="3512898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13</a:t>
            </a:fld>
            <a:endParaRPr lang="en-US" dirty="0"/>
          </a:p>
        </p:txBody>
      </p:sp>
    </p:spTree>
    <p:extLst>
      <p:ext uri="{BB962C8B-B14F-4D97-AF65-F5344CB8AC3E}">
        <p14:creationId xmlns:p14="http://schemas.microsoft.com/office/powerpoint/2010/main" val="1452483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14</a:t>
            </a:fld>
            <a:endParaRPr lang="en-US"/>
          </a:p>
        </p:txBody>
      </p:sp>
    </p:spTree>
    <p:extLst>
      <p:ext uri="{BB962C8B-B14F-4D97-AF65-F5344CB8AC3E}">
        <p14:creationId xmlns:p14="http://schemas.microsoft.com/office/powerpoint/2010/main" val="74393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798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3967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18</a:t>
            </a:fld>
            <a:endParaRPr lang="en-US"/>
          </a:p>
        </p:txBody>
      </p:sp>
    </p:spTree>
    <p:extLst>
      <p:ext uri="{BB962C8B-B14F-4D97-AF65-F5344CB8AC3E}">
        <p14:creationId xmlns:p14="http://schemas.microsoft.com/office/powerpoint/2010/main" val="111753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19</a:t>
            </a:fld>
            <a:endParaRPr lang="en-US"/>
          </a:p>
        </p:txBody>
      </p:sp>
    </p:spTree>
    <p:extLst>
      <p:ext uri="{BB962C8B-B14F-4D97-AF65-F5344CB8AC3E}">
        <p14:creationId xmlns:p14="http://schemas.microsoft.com/office/powerpoint/2010/main" val="681693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20</a:t>
            </a:fld>
            <a:endParaRPr lang="en-US"/>
          </a:p>
        </p:txBody>
      </p:sp>
    </p:spTree>
    <p:extLst>
      <p:ext uri="{BB962C8B-B14F-4D97-AF65-F5344CB8AC3E}">
        <p14:creationId xmlns:p14="http://schemas.microsoft.com/office/powerpoint/2010/main" val="1877281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a:t>
            </a:fld>
            <a:endParaRPr lang="en-US"/>
          </a:p>
        </p:txBody>
      </p:sp>
    </p:spTree>
    <p:extLst>
      <p:ext uri="{BB962C8B-B14F-4D97-AF65-F5344CB8AC3E}">
        <p14:creationId xmlns:p14="http://schemas.microsoft.com/office/powerpoint/2010/main" val="211094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21</a:t>
            </a:fld>
            <a:endParaRPr lang="en-US"/>
          </a:p>
        </p:txBody>
      </p:sp>
    </p:spTree>
    <p:extLst>
      <p:ext uri="{BB962C8B-B14F-4D97-AF65-F5344CB8AC3E}">
        <p14:creationId xmlns:p14="http://schemas.microsoft.com/office/powerpoint/2010/main" val="48029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15118-0B22-6241-A0A7-66AFA1E60826}" type="slidenum">
              <a:rPr lang="en-US" altLang="x-none"/>
              <a:pPr/>
              <a:t>22</a:t>
            </a:fld>
            <a:endParaRPr lang="en-US" altLang="x-none"/>
          </a:p>
        </p:txBody>
      </p:sp>
      <p:sp>
        <p:nvSpPr>
          <p:cNvPr id="52226" name="Rectangle 2"/>
          <p:cNvSpPr>
            <a:spLocks noGrp="1" noRot="1" noChangeAspect="1" noChangeArrowheads="1" noTextEdit="1"/>
          </p:cNvSpPr>
          <p:nvPr>
            <p:ph type="sldImg"/>
          </p:nvPr>
        </p:nvSpPr>
        <p:spPr>
          <a:xfrm>
            <a:off x="0" y="227013"/>
            <a:ext cx="1588" cy="1587"/>
          </a:xfrm>
          <a:solidFill>
            <a:srgbClr val="FFFFFF"/>
          </a:solidFill>
          <a:ln/>
        </p:spPr>
      </p:sp>
      <p:sp>
        <p:nvSpPr>
          <p:cNvPr id="52227" name="Text Box 3"/>
          <p:cNvSpPr txBox="1">
            <a:spLocks noGrp="1" noChangeArrowheads="1"/>
          </p:cNvSpPr>
          <p:nvPr>
            <p:ph type="body" idx="1"/>
          </p:nvPr>
        </p:nvSpPr>
        <p:spPr>
          <a:xfrm>
            <a:off x="673101" y="3237314"/>
            <a:ext cx="7806267" cy="3045619"/>
          </a:xfrm>
          <a:ln/>
        </p:spPr>
        <p:txBody>
          <a:bodyPr wrap="none" lIns="86493" tIns="43247" rIns="86493" bIns="43247" anchor="ctr"/>
          <a:lstStyle/>
          <a:p>
            <a:endParaRPr lang="x-none" altLang="x-none" dirty="0"/>
          </a:p>
        </p:txBody>
      </p:sp>
    </p:spTree>
    <p:extLst>
      <p:ext uri="{BB962C8B-B14F-4D97-AF65-F5344CB8AC3E}">
        <p14:creationId xmlns:p14="http://schemas.microsoft.com/office/powerpoint/2010/main" val="210235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size:  6,725,357 matches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23</a:t>
            </a:fld>
            <a:endParaRPr lang="en-US"/>
          </a:p>
        </p:txBody>
      </p:sp>
    </p:spTree>
    <p:extLst>
      <p:ext uri="{BB962C8B-B14F-4D97-AF65-F5344CB8AC3E}">
        <p14:creationId xmlns:p14="http://schemas.microsoft.com/office/powerpoint/2010/main" val="1685997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size:  6,725,357 matches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24</a:t>
            </a:fld>
            <a:endParaRPr lang="en-US"/>
          </a:p>
        </p:txBody>
      </p:sp>
    </p:spTree>
    <p:extLst>
      <p:ext uri="{BB962C8B-B14F-4D97-AF65-F5344CB8AC3E}">
        <p14:creationId xmlns:p14="http://schemas.microsoft.com/office/powerpoint/2010/main" val="725656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size:  6,725,357 matches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25</a:t>
            </a:fld>
            <a:endParaRPr lang="en-US"/>
          </a:p>
        </p:txBody>
      </p:sp>
    </p:spTree>
    <p:extLst>
      <p:ext uri="{BB962C8B-B14F-4D97-AF65-F5344CB8AC3E}">
        <p14:creationId xmlns:p14="http://schemas.microsoft.com/office/powerpoint/2010/main" val="2716550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size:  6,725,357 matches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26</a:t>
            </a:fld>
            <a:endParaRPr lang="en-US"/>
          </a:p>
        </p:txBody>
      </p:sp>
    </p:spTree>
    <p:extLst>
      <p:ext uri="{BB962C8B-B14F-4D97-AF65-F5344CB8AC3E}">
        <p14:creationId xmlns:p14="http://schemas.microsoft.com/office/powerpoint/2010/main" val="2371994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size = 635,630 matches (ENGLN) and 454,514 matches (GLD360).  Note that GLD360 data is not provided west of 150W, and ENGLN appears to be missing data in the SE Pacific</a:t>
            </a:r>
          </a:p>
        </p:txBody>
      </p:sp>
      <p:sp>
        <p:nvSpPr>
          <p:cNvPr id="4" name="Slide Number Placeholder 3"/>
          <p:cNvSpPr>
            <a:spLocks noGrp="1"/>
          </p:cNvSpPr>
          <p:nvPr>
            <p:ph type="sldNum" sz="quarter" idx="10"/>
          </p:nvPr>
        </p:nvSpPr>
        <p:spPr/>
        <p:txBody>
          <a:bodyPr/>
          <a:lstStyle/>
          <a:p>
            <a:fld id="{07D85A49-F495-4469-B05B-74800E2130EA}" type="slidenum">
              <a:rPr lang="en-US" smtClean="0"/>
              <a:pPr/>
              <a:t>27</a:t>
            </a:fld>
            <a:endParaRPr lang="en-US"/>
          </a:p>
        </p:txBody>
      </p:sp>
    </p:spTree>
    <p:extLst>
      <p:ext uri="{BB962C8B-B14F-4D97-AF65-F5344CB8AC3E}">
        <p14:creationId xmlns:p14="http://schemas.microsoft.com/office/powerpoint/2010/main" val="1914166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Sample size: </a:t>
            </a:r>
            <a:r>
              <a:rPr lang="en-US" dirty="0"/>
              <a:t>2,065,999 matches (ENGLN) and 1,162,751 matches (GLD360).  Note that GLD360 data is not provided west of 150W, and ENGLN appears to be missing data in the SE Pacific</a:t>
            </a:r>
          </a:p>
        </p:txBody>
      </p:sp>
      <p:sp>
        <p:nvSpPr>
          <p:cNvPr id="4" name="Slide Number Placeholder 3"/>
          <p:cNvSpPr>
            <a:spLocks noGrp="1"/>
          </p:cNvSpPr>
          <p:nvPr>
            <p:ph type="sldNum" sz="quarter" idx="10"/>
          </p:nvPr>
        </p:nvSpPr>
        <p:spPr/>
        <p:txBody>
          <a:bodyPr/>
          <a:lstStyle/>
          <a:p>
            <a:fld id="{07D85A49-F495-4469-B05B-74800E2130EA}" type="slidenum">
              <a:rPr lang="en-US" smtClean="0"/>
              <a:pPr/>
              <a:t>28</a:t>
            </a:fld>
            <a:endParaRPr lang="en-US"/>
          </a:p>
        </p:txBody>
      </p:sp>
    </p:spTree>
    <p:extLst>
      <p:ext uri="{BB962C8B-B14F-4D97-AF65-F5344CB8AC3E}">
        <p14:creationId xmlns:p14="http://schemas.microsoft.com/office/powerpoint/2010/main" val="1496884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size = 178,380 matches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29</a:t>
            </a:fld>
            <a:endParaRPr lang="en-US"/>
          </a:p>
        </p:txBody>
      </p:sp>
    </p:spTree>
    <p:extLst>
      <p:ext uri="{BB962C8B-B14F-4D97-AF65-F5344CB8AC3E}">
        <p14:creationId xmlns:p14="http://schemas.microsoft.com/office/powerpoint/2010/main" val="2956558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size = 2,896,228 matches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30</a:t>
            </a:fld>
            <a:endParaRPr lang="en-US"/>
          </a:p>
        </p:txBody>
      </p:sp>
    </p:spTree>
    <p:extLst>
      <p:ext uri="{BB962C8B-B14F-4D97-AF65-F5344CB8AC3E}">
        <p14:creationId xmlns:p14="http://schemas.microsoft.com/office/powerpoint/2010/main" val="390200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3</a:t>
            </a:fld>
            <a:endParaRPr lang="en-US"/>
          </a:p>
        </p:txBody>
      </p:sp>
    </p:spTree>
    <p:extLst>
      <p:ext uri="{BB962C8B-B14F-4D97-AF65-F5344CB8AC3E}">
        <p14:creationId xmlns:p14="http://schemas.microsoft.com/office/powerpoint/2010/main" val="156002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size = 178,380 matches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31</a:t>
            </a:fld>
            <a:endParaRPr lang="en-US"/>
          </a:p>
        </p:txBody>
      </p:sp>
    </p:spTree>
    <p:extLst>
      <p:ext uri="{BB962C8B-B14F-4D97-AF65-F5344CB8AC3E}">
        <p14:creationId xmlns:p14="http://schemas.microsoft.com/office/powerpoint/2010/main" val="1987433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Sample size: 2,896,228 matches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32</a:t>
            </a:fld>
            <a:endParaRPr lang="en-US"/>
          </a:p>
        </p:txBody>
      </p:sp>
    </p:spTree>
    <p:extLst>
      <p:ext uri="{BB962C8B-B14F-4D97-AF65-F5344CB8AC3E}">
        <p14:creationId xmlns:p14="http://schemas.microsoft.com/office/powerpoint/2010/main" val="1240381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size: 373,643 matches (GLM-16) and 1,124 matches (ISS-LIS)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33</a:t>
            </a:fld>
            <a:endParaRPr lang="en-US"/>
          </a:p>
        </p:txBody>
      </p:sp>
    </p:spTree>
    <p:extLst>
      <p:ext uri="{BB962C8B-B14F-4D97-AF65-F5344CB8AC3E}">
        <p14:creationId xmlns:p14="http://schemas.microsoft.com/office/powerpoint/2010/main" val="2354265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size: 5,981,337 matches (GLM-16) and 3,716 matches (ISS-LIS)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34</a:t>
            </a:fld>
            <a:endParaRPr lang="en-US"/>
          </a:p>
        </p:txBody>
      </p:sp>
    </p:spTree>
    <p:extLst>
      <p:ext uri="{BB962C8B-B14F-4D97-AF65-F5344CB8AC3E}">
        <p14:creationId xmlns:p14="http://schemas.microsoft.com/office/powerpoint/2010/main" val="794349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size:  102,532 matches (GLM-16) and 538 matches (ISS-LIS)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35</a:t>
            </a:fld>
            <a:endParaRPr lang="en-US"/>
          </a:p>
        </p:txBody>
      </p:sp>
    </p:spTree>
    <p:extLst>
      <p:ext uri="{BB962C8B-B14F-4D97-AF65-F5344CB8AC3E}">
        <p14:creationId xmlns:p14="http://schemas.microsoft.com/office/powerpoint/2010/main" val="20795354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size: 363,558 matches (GLM-16) and 551 matches (ISS-LIS)</a:t>
            </a:r>
          </a:p>
        </p:txBody>
      </p:sp>
      <p:sp>
        <p:nvSpPr>
          <p:cNvPr id="4" name="Slide Number Placeholder 3"/>
          <p:cNvSpPr>
            <a:spLocks noGrp="1"/>
          </p:cNvSpPr>
          <p:nvPr>
            <p:ph type="sldNum" sz="quarter" idx="10"/>
          </p:nvPr>
        </p:nvSpPr>
        <p:spPr/>
        <p:txBody>
          <a:bodyPr/>
          <a:lstStyle/>
          <a:p>
            <a:fld id="{07D85A49-F495-4469-B05B-74800E2130EA}" type="slidenum">
              <a:rPr lang="en-US" smtClean="0"/>
              <a:pPr/>
              <a:t>36</a:t>
            </a:fld>
            <a:endParaRPr lang="en-US"/>
          </a:p>
        </p:txBody>
      </p:sp>
    </p:spTree>
    <p:extLst>
      <p:ext uri="{BB962C8B-B14F-4D97-AF65-F5344CB8AC3E}">
        <p14:creationId xmlns:p14="http://schemas.microsoft.com/office/powerpoint/2010/main" val="1485345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42</a:t>
            </a:fld>
            <a:endParaRPr lang="en-US"/>
          </a:p>
        </p:txBody>
      </p:sp>
    </p:spTree>
    <p:extLst>
      <p:ext uri="{BB962C8B-B14F-4D97-AF65-F5344CB8AC3E}">
        <p14:creationId xmlns:p14="http://schemas.microsoft.com/office/powerpoint/2010/main" val="515418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43</a:t>
            </a:fld>
            <a:endParaRPr lang="en-US"/>
          </a:p>
        </p:txBody>
      </p:sp>
    </p:spTree>
    <p:extLst>
      <p:ext uri="{BB962C8B-B14F-4D97-AF65-F5344CB8AC3E}">
        <p14:creationId xmlns:p14="http://schemas.microsoft.com/office/powerpoint/2010/main" val="1407605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44</a:t>
            </a:fld>
            <a:endParaRPr lang="en-US"/>
          </a:p>
        </p:txBody>
      </p:sp>
    </p:spTree>
    <p:extLst>
      <p:ext uri="{BB962C8B-B14F-4D97-AF65-F5344CB8AC3E}">
        <p14:creationId xmlns:p14="http://schemas.microsoft.com/office/powerpoint/2010/main" val="394597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45</a:t>
            </a:fld>
            <a:endParaRPr lang="en-US"/>
          </a:p>
        </p:txBody>
      </p:sp>
    </p:spTree>
    <p:extLst>
      <p:ext uri="{BB962C8B-B14F-4D97-AF65-F5344CB8AC3E}">
        <p14:creationId xmlns:p14="http://schemas.microsoft.com/office/powerpoint/2010/main" val="721372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4</a:t>
            </a:fld>
            <a:endParaRPr lang="en-US"/>
          </a:p>
        </p:txBody>
      </p:sp>
    </p:spTree>
    <p:extLst>
      <p:ext uri="{BB962C8B-B14F-4D97-AF65-F5344CB8AC3E}">
        <p14:creationId xmlns:p14="http://schemas.microsoft.com/office/powerpoint/2010/main" val="408858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5</a:t>
            </a:fld>
            <a:endParaRPr lang="en-US"/>
          </a:p>
        </p:txBody>
      </p:sp>
    </p:spTree>
    <p:extLst>
      <p:ext uri="{BB962C8B-B14F-4D97-AF65-F5344CB8AC3E}">
        <p14:creationId xmlns:p14="http://schemas.microsoft.com/office/powerpoint/2010/main" val="37378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6</a:t>
            </a:fld>
            <a:endParaRPr lang="en-US"/>
          </a:p>
        </p:txBody>
      </p:sp>
    </p:spTree>
    <p:extLst>
      <p:ext uri="{BB962C8B-B14F-4D97-AF65-F5344CB8AC3E}">
        <p14:creationId xmlns:p14="http://schemas.microsoft.com/office/powerpoint/2010/main" val="836102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7</a:t>
            </a:fld>
            <a:endParaRPr lang="en-US"/>
          </a:p>
        </p:txBody>
      </p:sp>
    </p:spTree>
    <p:extLst>
      <p:ext uri="{BB962C8B-B14F-4D97-AF65-F5344CB8AC3E}">
        <p14:creationId xmlns:p14="http://schemas.microsoft.com/office/powerpoint/2010/main" val="2110876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8</a:t>
            </a:fld>
            <a:endParaRPr lang="en-US"/>
          </a:p>
        </p:txBody>
      </p:sp>
    </p:spTree>
    <p:extLst>
      <p:ext uri="{BB962C8B-B14F-4D97-AF65-F5344CB8AC3E}">
        <p14:creationId xmlns:p14="http://schemas.microsoft.com/office/powerpoint/2010/main" val="2017448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D85A49-F495-4469-B05B-74800E2130EA}" type="slidenum">
              <a:rPr lang="en-US" smtClean="0"/>
              <a:pPr/>
              <a:t>9</a:t>
            </a:fld>
            <a:endParaRPr lang="en-US"/>
          </a:p>
        </p:txBody>
      </p:sp>
    </p:spTree>
    <p:extLst>
      <p:ext uri="{BB962C8B-B14F-4D97-AF65-F5344CB8AC3E}">
        <p14:creationId xmlns:p14="http://schemas.microsoft.com/office/powerpoint/2010/main" val="2132066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60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5C24C1C-7D93-4B53-9CF2-9F718B4D4792}" type="datetime1">
              <a:rPr lang="en-US" altLang="en-US" smtClean="0"/>
              <a:t>3/1/19</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582BEF4D-4D24-4A44-B7E1-52CFE9D53E2E}" type="slidenum">
              <a:rPr lang="en-US" altLang="en-US"/>
              <a:pPr/>
              <a:t>‹#›</a:t>
            </a:fld>
            <a:endParaRPr lang="en-US" altLang="en-US"/>
          </a:p>
        </p:txBody>
      </p:sp>
    </p:spTree>
    <p:extLst>
      <p:ext uri="{BB962C8B-B14F-4D97-AF65-F5344CB8AC3E}">
        <p14:creationId xmlns:p14="http://schemas.microsoft.com/office/powerpoint/2010/main" val="3777466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fld id="{2EB7AC07-572E-40DA-95E9-96CDC64DA6FA}" type="datetime1">
              <a:rPr lang="en-US" altLang="en-US" smtClean="0"/>
              <a:t>3/1/19</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309D45F-F8E9-4EB7-B65F-34D3C7AA90B4}" type="slidenum">
              <a:rPr lang="en-US" altLang="en-US"/>
              <a:pPr/>
              <a:t>‹#›</a:t>
            </a:fld>
            <a:endParaRPr lang="en-US" altLang="en-US"/>
          </a:p>
        </p:txBody>
      </p:sp>
    </p:spTree>
    <p:extLst>
      <p:ext uri="{BB962C8B-B14F-4D97-AF65-F5344CB8AC3E}">
        <p14:creationId xmlns:p14="http://schemas.microsoft.com/office/powerpoint/2010/main" val="2411007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37304283-0EAC-4540-AF22-EF03F2A29812}" type="datetime1">
              <a:rPr lang="en-US" altLang="en-US" smtClean="0"/>
              <a:t>3/1/19</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0C1E731C-1067-4255-8095-205C678071A5}" type="slidenum">
              <a:rPr lang="en-US" altLang="en-US"/>
              <a:pPr/>
              <a:t>‹#›</a:t>
            </a:fld>
            <a:endParaRPr lang="en-US" altLang="en-US"/>
          </a:p>
        </p:txBody>
      </p:sp>
    </p:spTree>
    <p:extLst>
      <p:ext uri="{BB962C8B-B14F-4D97-AF65-F5344CB8AC3E}">
        <p14:creationId xmlns:p14="http://schemas.microsoft.com/office/powerpoint/2010/main" val="1366902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ACF0DD73-E86F-4F93-8A16-EB2B813DFAC0}" type="datetime1">
              <a:rPr lang="en-US" altLang="en-US" smtClean="0"/>
              <a:t>3/1/19</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A2101580-94D6-4343-B3C4-B2F95ABA6115}" type="slidenum">
              <a:rPr lang="en-US" altLang="en-US"/>
              <a:pPr/>
              <a:t>‹#›</a:t>
            </a:fld>
            <a:endParaRPr lang="en-US" altLang="en-US"/>
          </a:p>
        </p:txBody>
      </p:sp>
    </p:spTree>
    <p:extLst>
      <p:ext uri="{BB962C8B-B14F-4D97-AF65-F5344CB8AC3E}">
        <p14:creationId xmlns:p14="http://schemas.microsoft.com/office/powerpoint/2010/main" val="489804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12768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1E4AD11-7ADA-4C05-A76F-A31323EFCE04}" type="datetime1">
              <a:rPr lang="en-US" smtClean="0"/>
              <a:t>3/1/19</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3F5ADA1-0336-4614-A932-71D5CC17DF22}" type="slidenum">
              <a:rPr lang="en-US" smtClean="0"/>
              <a:pPr/>
              <a:t>‹#›</a:t>
            </a:fld>
            <a:endParaRPr lang="en-US"/>
          </a:p>
        </p:txBody>
      </p:sp>
    </p:spTree>
    <p:extLst>
      <p:ext uri="{BB962C8B-B14F-4D97-AF65-F5344CB8AC3E}">
        <p14:creationId xmlns:p14="http://schemas.microsoft.com/office/powerpoint/2010/main" val="51698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vl1pPr>
          </a:lstStyle>
          <a:p>
            <a:fld id="{227582AF-D23F-4629-87A8-4BE406BB42BA}" type="datetime1">
              <a:rPr lang="en-US" altLang="en-US" smtClean="0"/>
              <a:t>3/1/19</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73A949E6-8E3A-4BD1-B695-CC914EAB501F}" type="slidenum">
              <a:rPr lang="en-US" altLang="en-US"/>
              <a:pPr/>
              <a:t>‹#›</a:t>
            </a:fld>
            <a:endParaRPr lang="en-US" altLang="en-US"/>
          </a:p>
        </p:txBody>
      </p:sp>
    </p:spTree>
    <p:extLst>
      <p:ext uri="{BB962C8B-B14F-4D97-AF65-F5344CB8AC3E}">
        <p14:creationId xmlns:p14="http://schemas.microsoft.com/office/powerpoint/2010/main" val="222612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fld id="{171357AB-AA68-441F-A967-C1A715515460}" type="datetime1">
              <a:rPr lang="en-US" altLang="en-US" smtClean="0"/>
              <a:t>3/1/19</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a:p>
        </p:txBody>
      </p:sp>
    </p:spTree>
    <p:extLst>
      <p:ext uri="{BB962C8B-B14F-4D97-AF65-F5344CB8AC3E}">
        <p14:creationId xmlns:p14="http://schemas.microsoft.com/office/powerpoint/2010/main" val="228750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fld id="{2D050087-84FF-43DF-A078-677D81F65ED3}" type="datetime1">
              <a:rPr lang="en-US" altLang="en-US" smtClean="0"/>
              <a:t>3/1/19</a:t>
            </a:fld>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a:p>
        </p:txBody>
      </p:sp>
    </p:spTree>
    <p:extLst>
      <p:ext uri="{BB962C8B-B14F-4D97-AF65-F5344CB8AC3E}">
        <p14:creationId xmlns:p14="http://schemas.microsoft.com/office/powerpoint/2010/main" val="40909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E830F9AD-B0CA-47A0-A405-A9EABD5BF0AA}" type="datetime1">
              <a:rPr lang="en-US" altLang="en-US" smtClean="0"/>
              <a:t>3/1/19</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pPr/>
              <a:t>‹#›</a:t>
            </a:fld>
            <a:endParaRPr lang="en-US" altLang="en-US"/>
          </a:p>
        </p:txBody>
      </p:sp>
    </p:spTree>
    <p:extLst>
      <p:ext uri="{BB962C8B-B14F-4D97-AF65-F5344CB8AC3E}">
        <p14:creationId xmlns:p14="http://schemas.microsoft.com/office/powerpoint/2010/main" val="1341651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vl1pPr>
          </a:lstStyle>
          <a:p>
            <a:fld id="{D88285B6-38C8-47B6-9578-1ED8F3AB61E3}" type="datetime1">
              <a:rPr lang="en-US" altLang="en-US" smtClean="0"/>
              <a:t>3/1/19</a:t>
            </a:fld>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9" name="Slide Number Placeholder 5"/>
          <p:cNvSpPr>
            <a:spLocks noGrp="1"/>
          </p:cNvSpPr>
          <p:nvPr>
            <p:ph type="sldNum" sz="quarter" idx="12"/>
          </p:nvPr>
        </p:nvSpPr>
        <p:spPr/>
        <p:txBody>
          <a:bodyPr/>
          <a:lstStyle>
            <a:lvl1pPr>
              <a:defRPr/>
            </a:lvl1pPr>
          </a:lstStyle>
          <a:p>
            <a:fld id="{E1617F4D-DC75-4D77-ADAD-FA980D9EE577}" type="slidenum">
              <a:rPr lang="en-US" altLang="en-US"/>
              <a:pPr/>
              <a:t>‹#›</a:t>
            </a:fld>
            <a:endParaRPr lang="en-US" altLang="en-US"/>
          </a:p>
        </p:txBody>
      </p:sp>
    </p:spTree>
    <p:extLst>
      <p:ext uri="{BB962C8B-B14F-4D97-AF65-F5344CB8AC3E}">
        <p14:creationId xmlns:p14="http://schemas.microsoft.com/office/powerpoint/2010/main" val="8600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vl1pPr>
          </a:lstStyle>
          <a:p>
            <a:fld id="{941ABC1B-9735-489E-830F-DF59D656C449}" type="datetime1">
              <a:rPr lang="en-US" altLang="en-US" smtClean="0"/>
              <a:t>3/1/19</a:t>
            </a:fld>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5" name="Slide Number Placeholder 5"/>
          <p:cNvSpPr>
            <a:spLocks noGrp="1"/>
          </p:cNvSpPr>
          <p:nvPr>
            <p:ph type="sldNum" sz="quarter" idx="12"/>
          </p:nvPr>
        </p:nvSpPr>
        <p:spPr/>
        <p:txBody>
          <a:bodyPr/>
          <a:lstStyle>
            <a:lvl1pPr>
              <a:defRPr/>
            </a:lvl1pPr>
          </a:lstStyle>
          <a:p>
            <a:fld id="{2E88175D-0E56-4116-B7A7-F37D38CF2937}" type="slidenum">
              <a:rPr lang="en-US" altLang="en-US"/>
              <a:pPr/>
              <a:t>‹#›</a:t>
            </a:fld>
            <a:endParaRPr lang="en-US" altLang="en-US"/>
          </a:p>
        </p:txBody>
      </p:sp>
    </p:spTree>
    <p:extLst>
      <p:ext uri="{BB962C8B-B14F-4D97-AF65-F5344CB8AC3E}">
        <p14:creationId xmlns:p14="http://schemas.microsoft.com/office/powerpoint/2010/main" val="175853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fld id="{17710303-F197-41E0-BA9C-30E6F2FDDE01}" type="datetime1">
              <a:rPr lang="en-US" altLang="en-US" smtClean="0"/>
              <a:t>3/1/19</a:t>
            </a:fld>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a:p>
        </p:txBody>
      </p:sp>
    </p:spTree>
    <p:extLst>
      <p:ext uri="{BB962C8B-B14F-4D97-AF65-F5344CB8AC3E}">
        <p14:creationId xmlns:p14="http://schemas.microsoft.com/office/powerpoint/2010/main" val="41621463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Mandt_SOO-DOH_ALT.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5954713" y="1808163"/>
            <a:ext cx="4598987" cy="1484312"/>
          </a:xfrm>
          <a:prstGeom prst="rect">
            <a:avLst/>
          </a:prstGeom>
        </p:spPr>
        <p:txBody>
          <a:bodyPr/>
          <a:lstStyle>
            <a:lvl1pPr algn="ctr" defTabSz="457200" rtl="0" eaLnBrk="1" latinLnBrk="0" hangingPunct="1">
              <a:spcBef>
                <a:spcPct val="0"/>
              </a:spcBef>
              <a:buNone/>
              <a:defRPr sz="3600" b="1" i="0" kern="1200" spc="0">
                <a:solidFill>
                  <a:srgbClr val="0496D7"/>
                </a:solidFill>
                <a:latin typeface="Myriad Pro"/>
                <a:ea typeface="+mj-ea"/>
                <a:cs typeface="Myriad Pro"/>
              </a:defRPr>
            </a:lvl1pPr>
          </a:lstStyle>
          <a:p>
            <a:pPr algn="l" fontAlgn="auto">
              <a:lnSpc>
                <a:spcPct val="70000"/>
              </a:lnSpc>
              <a:spcAft>
                <a:spcPts val="0"/>
              </a:spcAft>
              <a:defRPr/>
            </a:pPr>
            <a:r>
              <a:rPr lang="en-US" sz="3200" dirty="0"/>
              <a:t>The GOES-R </a:t>
            </a:r>
            <a:br>
              <a:rPr lang="en-US" sz="3200" dirty="0"/>
            </a:br>
            <a:r>
              <a:rPr lang="en-US" sz="3200" dirty="0"/>
              <a:t>Series:</a:t>
            </a:r>
          </a:p>
        </p:txBody>
      </p:sp>
      <p:sp>
        <p:nvSpPr>
          <p:cNvPr id="9" name="Subtitle 2"/>
          <p:cNvSpPr txBox="1">
            <a:spLocks/>
          </p:cNvSpPr>
          <p:nvPr/>
        </p:nvSpPr>
        <p:spPr>
          <a:xfrm>
            <a:off x="5969000" y="2652713"/>
            <a:ext cx="2698750" cy="1030287"/>
          </a:xfrm>
          <a:prstGeom prst="rect">
            <a:avLst/>
          </a:prstGeom>
        </p:spPr>
        <p:txBody>
          <a:bodyPr>
            <a:norm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spcBef>
                <a:spcPct val="20000"/>
              </a:spcBef>
              <a:spcAft>
                <a:spcPts val="600"/>
              </a:spcAft>
              <a:buFont typeface="Arial" panose="020B0604020202020204" pitchFamily="34" charset="0"/>
              <a:buNone/>
            </a:pPr>
            <a:r>
              <a:rPr lang="en-US" altLang="en-US" sz="1600" b="1">
                <a:solidFill>
                  <a:schemeClr val="bg1"/>
                </a:solidFill>
                <a:latin typeface="Myriad Pro" charset="0"/>
              </a:rPr>
              <a:t>The Nation’s Next Generation Geostationary Weather Satellites</a:t>
            </a:r>
          </a:p>
        </p:txBody>
      </p:sp>
      <p:sp>
        <p:nvSpPr>
          <p:cNvPr id="12" name="Subtitle 2"/>
          <p:cNvSpPr txBox="1">
            <a:spLocks/>
          </p:cNvSpPr>
          <p:nvPr/>
        </p:nvSpPr>
        <p:spPr>
          <a:xfrm>
            <a:off x="5913438" y="5119688"/>
            <a:ext cx="4022725" cy="1497012"/>
          </a:xfrm>
          <a:prstGeom prst="rect">
            <a:avLst/>
          </a:prstGeom>
        </p:spPr>
        <p:txBody>
          <a:bodyPr>
            <a:normAutofit/>
          </a:bodyPr>
          <a:lstStyle>
            <a:lvl1pPr marL="0" indent="0" algn="l" defTabSz="457200" rtl="0" eaLnBrk="1" latinLnBrk="0" hangingPunct="1">
              <a:spcBef>
                <a:spcPct val="20000"/>
              </a:spcBef>
              <a:buFont typeface="Arial"/>
              <a:buNone/>
              <a:defRPr sz="2000" b="1" i="0" kern="1200">
                <a:solidFill>
                  <a:schemeClr val="bg1"/>
                </a:solidFill>
                <a:latin typeface="Myriad Pro Cond"/>
                <a:ea typeface="+mn-ea"/>
                <a:cs typeface="Myriad Pro Con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spcAft>
                <a:spcPts val="0"/>
              </a:spcAft>
              <a:defRPr/>
            </a:pPr>
            <a:r>
              <a:rPr lang="en-US" dirty="0">
                <a:solidFill>
                  <a:srgbClr val="0496D7"/>
                </a:solidFill>
                <a:latin typeface="Myriad Pro"/>
                <a:cs typeface="Myriad Pro"/>
              </a:rPr>
              <a:t>Greg </a:t>
            </a:r>
            <a:r>
              <a:rPr lang="en-US" dirty="0" err="1">
                <a:solidFill>
                  <a:srgbClr val="0496D7"/>
                </a:solidFill>
                <a:latin typeface="Myriad Pro"/>
                <a:cs typeface="Myriad Pro"/>
              </a:rPr>
              <a:t>Mandt</a:t>
            </a:r>
            <a:br>
              <a:rPr lang="en-US" dirty="0">
                <a:solidFill>
                  <a:srgbClr val="0496D7"/>
                </a:solidFill>
                <a:latin typeface="Myriad Pro"/>
                <a:cs typeface="Myriad Pro"/>
              </a:rPr>
            </a:br>
            <a:r>
              <a:rPr lang="en-US" sz="1200" dirty="0">
                <a:latin typeface="Myriad Pro"/>
                <a:cs typeface="Myriad Pro"/>
              </a:rPr>
              <a:t>GOES-R System Program Director</a:t>
            </a:r>
          </a:p>
          <a:p>
            <a:pPr fontAlgn="auto">
              <a:spcAft>
                <a:spcPts val="0"/>
              </a:spcAft>
              <a:defRPr/>
            </a:pPr>
            <a:endParaRPr lang="en-US" sz="1400" dirty="0">
              <a:latin typeface="Myriad Pro"/>
              <a:cs typeface="Myriad Pro"/>
            </a:endParaRPr>
          </a:p>
          <a:p>
            <a:pPr fontAlgn="auto">
              <a:spcAft>
                <a:spcPts val="0"/>
              </a:spcAft>
              <a:defRPr/>
            </a:pPr>
            <a:r>
              <a:rPr lang="en-US" sz="1400" dirty="0">
                <a:latin typeface="Myriad Pro"/>
                <a:cs typeface="Myriad Pro"/>
              </a:rPr>
              <a:t>SOO-DOH National Meeting</a:t>
            </a:r>
            <a:br>
              <a:rPr lang="en-US" sz="1400" dirty="0">
                <a:latin typeface="Myriad Pro"/>
                <a:cs typeface="Myriad Pro"/>
              </a:rPr>
            </a:br>
            <a:r>
              <a:rPr lang="en-US" sz="1400" dirty="0">
                <a:latin typeface="Myriad Pro"/>
                <a:cs typeface="Myriad Pro"/>
              </a:rPr>
              <a:t>September 14, 2015</a:t>
            </a:r>
          </a:p>
          <a:p>
            <a:pPr fontAlgn="auto">
              <a:spcAft>
                <a:spcPts val="0"/>
              </a:spcAft>
              <a:defRPr/>
            </a:pPr>
            <a:endParaRPr lang="en-US" sz="1600" dirty="0">
              <a:latin typeface="Myriad Pro"/>
              <a:cs typeface="Myriad Pro"/>
            </a:endParaRPr>
          </a:p>
        </p:txBody>
      </p:sp>
    </p:spTree>
    <p:extLst>
      <p:ext uri="{BB962C8B-B14F-4D97-AF65-F5344CB8AC3E}">
        <p14:creationId xmlns:p14="http://schemas.microsoft.com/office/powerpoint/2010/main" val="247394990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4603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fld id="{B2B8DA43-325E-453D-8C81-A7D6CB17BD75}" type="datetime1">
              <a:rPr lang="en-US" altLang="en-US" smtClean="0"/>
              <a:t>3/1/19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hd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523" y="2154916"/>
            <a:ext cx="8201826" cy="1470025"/>
          </a:xfrm>
        </p:spPr>
        <p:txBody>
          <a:bodyPr/>
          <a:lstStyle/>
          <a:p>
            <a:r>
              <a:rPr lang="en-US" sz="3200" dirty="0"/>
              <a:t>GOES-17 Geostationary Lightning Mapper (GLM)</a:t>
            </a:r>
            <a:br>
              <a:rPr lang="en-US" dirty="0"/>
            </a:br>
            <a:r>
              <a:rPr lang="en-US" sz="3200" dirty="0"/>
              <a:t>Provisional PS-PVR (</a:t>
            </a:r>
            <a:r>
              <a:rPr lang="en-US" sz="3200" dirty="0">
                <a:solidFill>
                  <a:srgbClr val="FF0000"/>
                </a:solidFill>
              </a:rPr>
              <a:t>CLOSURE</a:t>
            </a:r>
            <a:r>
              <a:rPr lang="en-US" sz="3200" dirty="0"/>
              <a:t>)</a:t>
            </a:r>
          </a:p>
        </p:txBody>
      </p:sp>
      <p:sp>
        <p:nvSpPr>
          <p:cNvPr id="3" name="Subtitle 2"/>
          <p:cNvSpPr>
            <a:spLocks noGrp="1"/>
          </p:cNvSpPr>
          <p:nvPr>
            <p:ph type="subTitle" idx="1"/>
          </p:nvPr>
        </p:nvSpPr>
        <p:spPr>
          <a:xfrm>
            <a:off x="598452" y="3624941"/>
            <a:ext cx="8048897" cy="1752600"/>
          </a:xfrm>
        </p:spPr>
        <p:txBody>
          <a:bodyPr/>
          <a:lstStyle/>
          <a:p>
            <a:r>
              <a:rPr lang="en-US" sz="1800" dirty="0"/>
              <a:t>December 20, 2018</a:t>
            </a:r>
          </a:p>
          <a:p>
            <a:r>
              <a:rPr lang="en-US" sz="1800" dirty="0"/>
              <a:t>William Koshak</a:t>
            </a:r>
            <a:r>
              <a:rPr lang="en-US" sz="1800" baseline="30000" dirty="0"/>
              <a:t>1</a:t>
            </a:r>
            <a:r>
              <a:rPr lang="en-US" sz="1800" dirty="0"/>
              <a:t>, Pete Armstrong</a:t>
            </a:r>
            <a:r>
              <a:rPr lang="en-US" sz="1800" baseline="30000" dirty="0"/>
              <a:t>2</a:t>
            </a:r>
            <a:r>
              <a:rPr lang="en-US" sz="1800" dirty="0"/>
              <a:t>, </a:t>
            </a:r>
          </a:p>
          <a:p>
            <a:r>
              <a:rPr lang="en-US" sz="1800" dirty="0"/>
              <a:t>Doug Mach</a:t>
            </a:r>
            <a:r>
              <a:rPr lang="en-US" sz="1800" baseline="30000" dirty="0"/>
              <a:t>3</a:t>
            </a:r>
            <a:r>
              <a:rPr lang="en-US" sz="1800" dirty="0"/>
              <a:t>, Dennis Buechler</a:t>
            </a:r>
            <a:r>
              <a:rPr lang="en-US" sz="1800" baseline="30000" dirty="0"/>
              <a:t>4</a:t>
            </a:r>
            <a:r>
              <a:rPr lang="en-US" sz="1800" dirty="0"/>
              <a:t>, Monte Bateman</a:t>
            </a:r>
            <a:r>
              <a:rPr lang="en-US" sz="1800" baseline="30000" dirty="0"/>
              <a:t>3</a:t>
            </a:r>
            <a:endParaRPr lang="en-US" sz="1800" dirty="0"/>
          </a:p>
          <a:p>
            <a:r>
              <a:rPr lang="en-US" sz="1800" dirty="0"/>
              <a:t>(with important inputs from additional Cal/Val Team Members, &amp; NASA Flight) </a:t>
            </a:r>
          </a:p>
          <a:p>
            <a:r>
              <a:rPr lang="en-US" sz="1800" dirty="0"/>
              <a:t>GOES-R Calibration Working Group</a:t>
            </a:r>
          </a:p>
          <a:p>
            <a:r>
              <a:rPr lang="en-US" sz="1800" baseline="30000" dirty="0"/>
              <a:t>1</a:t>
            </a:r>
            <a:r>
              <a:rPr lang="en-US" sz="1800" dirty="0"/>
              <a:t>NASA/MSFC, </a:t>
            </a:r>
            <a:r>
              <a:rPr lang="en-US" sz="1800" baseline="30000" dirty="0"/>
              <a:t>2</a:t>
            </a:r>
            <a:r>
              <a:rPr lang="en-US" sz="1800" dirty="0"/>
              <a:t>MIT-LL, </a:t>
            </a:r>
            <a:r>
              <a:rPr lang="en-US" sz="1800" baseline="30000" dirty="0"/>
              <a:t>3</a:t>
            </a:r>
            <a:r>
              <a:rPr lang="en-US" sz="1800" dirty="0"/>
              <a:t>USRA, </a:t>
            </a:r>
            <a:r>
              <a:rPr lang="en-US" sz="1800" baseline="30000" dirty="0"/>
              <a:t>4</a:t>
            </a:r>
            <a:r>
              <a:rPr lang="en-US" sz="1800" dirty="0"/>
              <a:t>UAH</a:t>
            </a:r>
          </a:p>
        </p:txBody>
      </p:sp>
      <p:sp>
        <p:nvSpPr>
          <p:cNvPr id="4" name="Slide Number Placeholder 3"/>
          <p:cNvSpPr>
            <a:spLocks noGrp="1"/>
          </p:cNvSpPr>
          <p:nvPr>
            <p:ph type="sldNum" sz="quarter" idx="12"/>
          </p:nvPr>
        </p:nvSpPr>
        <p:spPr/>
        <p:txBody>
          <a:bodyPr/>
          <a:lstStyle/>
          <a:p>
            <a:fld id="{73A949E6-8E3A-4BD1-B695-CC914EAB501F}" type="slidenum">
              <a:rPr lang="en-US" altLang="en-US" smtClean="0"/>
              <a:pPr/>
              <a:t>1</a:t>
            </a:fld>
            <a:endParaRPr lang="en-US" altLang="en-US"/>
          </a:p>
        </p:txBody>
      </p:sp>
    </p:spTree>
    <p:extLst>
      <p:ext uri="{BB962C8B-B14F-4D97-AF65-F5344CB8AC3E}">
        <p14:creationId xmlns:p14="http://schemas.microsoft.com/office/powerpoint/2010/main" val="628158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08" y="123645"/>
            <a:ext cx="8229600" cy="1143001"/>
          </a:xfrm>
        </p:spPr>
        <p:txBody>
          <a:bodyPr/>
          <a:lstStyle/>
          <a:p>
            <a:r>
              <a:rPr lang="en-US" dirty="0"/>
              <a:t>Risks to Reaching Provisional</a:t>
            </a:r>
            <a:br>
              <a:rPr lang="en-US" dirty="0"/>
            </a:br>
            <a:r>
              <a:rPr lang="en-US" sz="2800" dirty="0"/>
              <a:t>(Summary Status at PS-PVR Beta)</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10</a:t>
            </a:fld>
            <a:endParaRPr lang="en-US" altLang="en-US"/>
          </a:p>
        </p:txBody>
      </p:sp>
      <p:sp>
        <p:nvSpPr>
          <p:cNvPr id="11" name="Rectangle 10"/>
          <p:cNvSpPr/>
          <p:nvPr/>
        </p:nvSpPr>
        <p:spPr>
          <a:xfrm>
            <a:off x="448491" y="1741497"/>
            <a:ext cx="8247017" cy="4708981"/>
          </a:xfrm>
          <a:prstGeom prst="rect">
            <a:avLst/>
          </a:prstGeom>
          <a:noFill/>
        </p:spPr>
        <p:txBody>
          <a:bodyPr wrap="square" lIns="91440" tIns="45720" rIns="91440" bIns="45720">
            <a:spAutoFit/>
          </a:bodyPr>
          <a:lstStyle/>
          <a:p>
            <a:pPr algn="ctr"/>
            <a:r>
              <a:rPr lang="en-US" sz="2800" dirty="0">
                <a:ln w="0"/>
                <a:solidFill>
                  <a:srgbClr val="FFFF00"/>
                </a:solidFill>
                <a:effectLst>
                  <a:outerShdw blurRad="38100" dist="19050" dir="2700000" algn="tl" rotWithShape="0">
                    <a:schemeClr val="dk1">
                      <a:alpha val="40000"/>
                    </a:schemeClr>
                  </a:outerShdw>
                </a:effectLst>
              </a:rPr>
              <a:t>There are no substantial risks or liens towards reaching Provisional on planned PS-PVR date of 3 Dec 2018</a:t>
            </a:r>
          </a:p>
          <a:p>
            <a:pPr algn="ctr"/>
            <a:endParaRPr lang="en-US" sz="2800" dirty="0">
              <a:ln w="0"/>
              <a:solidFill>
                <a:schemeClr val="bg1"/>
              </a:solidFill>
              <a:effectLst>
                <a:outerShdw blurRad="38100" dist="19050" dir="2700000" algn="tl" rotWithShape="0">
                  <a:schemeClr val="dk1">
                    <a:alpha val="40000"/>
                  </a:schemeClr>
                </a:outerShdw>
              </a:effectLst>
            </a:endParaRPr>
          </a:p>
          <a:p>
            <a:pPr marL="457200" indent="-457200">
              <a:buFont typeface="Arial" charset="0"/>
              <a:buChar char="•"/>
            </a:pPr>
            <a:r>
              <a:rPr lang="en-US" sz="2400" dirty="0">
                <a:ln w="0"/>
                <a:solidFill>
                  <a:schemeClr val="bg1"/>
                </a:solidFill>
                <a:effectLst>
                  <a:outerShdw blurRad="38100" dist="19050" dir="2700000" algn="tl" rotWithShape="0">
                    <a:schemeClr val="dk1">
                      <a:alpha val="40000"/>
                    </a:schemeClr>
                  </a:outerShdw>
                </a:effectLst>
              </a:rPr>
              <a:t>Most major s/w fixes will occur early-mid 2019, so primary emphasis for PROV will be larger sample size PLPT analyses, and more robust documentation of G17 performance.</a:t>
            </a:r>
          </a:p>
          <a:p>
            <a:pPr marL="457200" indent="-457200">
              <a:buFont typeface="Arial" charset="0"/>
              <a:buChar char="•"/>
            </a:pPr>
            <a:endParaRPr lang="en-US" sz="2400" dirty="0">
              <a:ln w="0"/>
              <a:solidFill>
                <a:schemeClr val="bg1"/>
              </a:solidFill>
              <a:effectLst>
                <a:outerShdw blurRad="38100" dist="19050" dir="2700000" algn="tl" rotWithShape="0">
                  <a:schemeClr val="dk1">
                    <a:alpha val="40000"/>
                  </a:schemeClr>
                </a:outerShdw>
              </a:effectLst>
            </a:endParaRPr>
          </a:p>
          <a:p>
            <a:pPr marL="457200" indent="-457200">
              <a:buFont typeface="Arial" charset="0"/>
              <a:buChar char="•"/>
            </a:pPr>
            <a:r>
              <a:rPr lang="en-US" sz="2400" dirty="0">
                <a:solidFill>
                  <a:schemeClr val="bg1"/>
                </a:solidFill>
              </a:rPr>
              <a:t>Instrument h/w performance is very good and does not pose a substantial risk to achieving provisional </a:t>
            </a:r>
          </a:p>
          <a:p>
            <a:pPr marL="1257300" lvl="2" indent="-457200">
              <a:buFont typeface="Courier New" charset="0"/>
              <a:buChar char="o"/>
            </a:pPr>
            <a:r>
              <a:rPr lang="en-US" sz="1600" dirty="0">
                <a:ln w="0"/>
                <a:solidFill>
                  <a:schemeClr val="bg1"/>
                </a:solidFill>
                <a:effectLst>
                  <a:outerShdw blurRad="38100" dist="19050" dir="2700000" algn="tl" rotWithShape="0">
                    <a:schemeClr val="dk1">
                      <a:alpha val="40000"/>
                    </a:schemeClr>
                  </a:outerShdw>
                </a:effectLst>
              </a:rPr>
              <a:t>However, G17 flash DE performance is slightly below G16, indicating further instrument tuning is warranted and encouraged.</a:t>
            </a:r>
          </a:p>
          <a:p>
            <a:pPr marL="1257300" lvl="2" indent="-457200">
              <a:buFont typeface="Courier New" charset="0"/>
              <a:buChar char="o"/>
            </a:pPr>
            <a:r>
              <a:rPr lang="en-US" sz="1600" dirty="0">
                <a:ln w="0"/>
                <a:solidFill>
                  <a:schemeClr val="bg1"/>
                </a:solidFill>
                <a:effectLst>
                  <a:outerShdw blurRad="38100" dist="19050" dir="2700000" algn="tl" rotWithShape="0">
                    <a:schemeClr val="dk1">
                      <a:alpha val="40000"/>
                    </a:schemeClr>
                  </a:outerShdw>
                </a:effectLst>
              </a:rPr>
              <a:t>G17 Location/Timing on par with G16, but more hot pixel noise with G17</a:t>
            </a:r>
          </a:p>
          <a:p>
            <a:pPr marL="457200" indent="-457200">
              <a:buFont typeface="Arial" charset="0"/>
              <a:buChar char="•"/>
            </a:pPr>
            <a:endParaRPr lang="en-US" sz="24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0624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Outline</a:t>
            </a:r>
          </a:p>
        </p:txBody>
      </p:sp>
      <p:sp>
        <p:nvSpPr>
          <p:cNvPr id="3" name="Content Placeholder 2"/>
          <p:cNvSpPr>
            <a:spLocks noGrp="1"/>
          </p:cNvSpPr>
          <p:nvPr>
            <p:ph idx="1"/>
          </p:nvPr>
        </p:nvSpPr>
        <p:spPr>
          <a:xfrm>
            <a:off x="516467" y="1830388"/>
            <a:ext cx="8495558" cy="4525962"/>
          </a:xfrm>
        </p:spPr>
        <p:txBody>
          <a:bodyPr/>
          <a:lstStyle/>
          <a:p>
            <a:pPr marL="0" indent="0">
              <a:buNone/>
            </a:pPr>
            <a:r>
              <a:rPr lang="en-US" dirty="0"/>
              <a:t>Introduction</a:t>
            </a:r>
          </a:p>
          <a:p>
            <a:pPr marL="0" indent="0">
              <a:buNone/>
            </a:pPr>
            <a:r>
              <a:rPr lang="en-US" dirty="0"/>
              <a:t>Review of Beta Maturity</a:t>
            </a:r>
          </a:p>
          <a:p>
            <a:pPr marL="0" indent="0">
              <a:buNone/>
            </a:pPr>
            <a:r>
              <a:rPr lang="en-US" sz="4400" dirty="0">
                <a:solidFill>
                  <a:srgbClr val="FFFF00"/>
                </a:solidFill>
              </a:rPr>
              <a:t>Product Quality Evaluation Overview</a:t>
            </a:r>
          </a:p>
          <a:p>
            <a:pPr marL="0" indent="0">
              <a:buNone/>
            </a:pPr>
            <a:r>
              <a:rPr lang="en-US" dirty="0"/>
              <a:t>Provisional Maturity Assessment</a:t>
            </a:r>
          </a:p>
          <a:p>
            <a:pPr marL="0" indent="0">
              <a:buNone/>
            </a:pPr>
            <a:r>
              <a:rPr lang="en-US" dirty="0"/>
              <a:t>PLPT Details</a:t>
            </a:r>
          </a:p>
          <a:p>
            <a:pPr marL="0" indent="0">
              <a:buNone/>
            </a:pPr>
            <a:r>
              <a:rPr lang="en-US" dirty="0"/>
              <a:t>Path to Full Validation</a:t>
            </a:r>
          </a:p>
          <a:p>
            <a:pPr marL="0" indent="0">
              <a:buNone/>
            </a:pPr>
            <a:r>
              <a:rPr lang="en-US" dirty="0"/>
              <a:t>Summary and Recommendations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11</a:t>
            </a:fld>
            <a:endParaRPr lang="en-US" altLang="en-US"/>
          </a:p>
        </p:txBody>
      </p:sp>
    </p:spTree>
    <p:extLst>
      <p:ext uri="{BB962C8B-B14F-4D97-AF65-F5344CB8AC3E}">
        <p14:creationId xmlns:p14="http://schemas.microsoft.com/office/powerpoint/2010/main" val="71730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Performance Baseline Mapping</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12</a:t>
            </a:fld>
            <a:endParaRPr lang="en-US" altLang="en-US"/>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4177226643"/>
              </p:ext>
            </p:extLst>
          </p:nvPr>
        </p:nvGraphicFramePr>
        <p:xfrm>
          <a:off x="116543" y="1282666"/>
          <a:ext cx="8836211" cy="3114040"/>
        </p:xfrm>
        <a:graphic>
          <a:graphicData uri="http://schemas.openxmlformats.org/drawingml/2006/table">
            <a:tbl>
              <a:tblPr firstRow="1" bandRow="1">
                <a:tableStyleId>{5940675A-B579-460E-94D1-54222C63F5DA}</a:tableStyleId>
              </a:tblPr>
              <a:tblGrid>
                <a:gridCol w="670731">
                  <a:extLst>
                    <a:ext uri="{9D8B030D-6E8A-4147-A177-3AD203B41FA5}">
                      <a16:colId xmlns:a16="http://schemas.microsoft.com/office/drawing/2014/main" val="20000"/>
                    </a:ext>
                  </a:extLst>
                </a:gridCol>
                <a:gridCol w="1977857">
                  <a:extLst>
                    <a:ext uri="{9D8B030D-6E8A-4147-A177-3AD203B41FA5}">
                      <a16:colId xmlns:a16="http://schemas.microsoft.com/office/drawing/2014/main" val="20001"/>
                    </a:ext>
                  </a:extLst>
                </a:gridCol>
                <a:gridCol w="2791662">
                  <a:extLst>
                    <a:ext uri="{9D8B030D-6E8A-4147-A177-3AD203B41FA5}">
                      <a16:colId xmlns:a16="http://schemas.microsoft.com/office/drawing/2014/main" val="20003"/>
                    </a:ext>
                  </a:extLst>
                </a:gridCol>
                <a:gridCol w="1403819">
                  <a:extLst>
                    <a:ext uri="{9D8B030D-6E8A-4147-A177-3AD203B41FA5}">
                      <a16:colId xmlns:a16="http://schemas.microsoft.com/office/drawing/2014/main" val="20004"/>
                    </a:ext>
                  </a:extLst>
                </a:gridCol>
                <a:gridCol w="559110">
                  <a:extLst>
                    <a:ext uri="{9D8B030D-6E8A-4147-A177-3AD203B41FA5}">
                      <a16:colId xmlns:a16="http://schemas.microsoft.com/office/drawing/2014/main" val="20005"/>
                    </a:ext>
                  </a:extLst>
                </a:gridCol>
                <a:gridCol w="1433032">
                  <a:extLst>
                    <a:ext uri="{9D8B030D-6E8A-4147-A177-3AD203B41FA5}">
                      <a16:colId xmlns:a16="http://schemas.microsoft.com/office/drawing/2014/main" val="20002"/>
                    </a:ext>
                  </a:extLst>
                </a:gridCol>
              </a:tblGrid>
              <a:tr h="370840">
                <a:tc>
                  <a:txBody>
                    <a:bodyPr/>
                    <a:lstStyle/>
                    <a:p>
                      <a:pPr algn="ctr"/>
                      <a:r>
                        <a:rPr lang="en-US" sz="1400" b="1" dirty="0">
                          <a:solidFill>
                            <a:schemeClr val="bg1"/>
                          </a:solidFill>
                        </a:rPr>
                        <a:t>MRD </a:t>
                      </a:r>
                    </a:p>
                  </a:txBody>
                  <a:tcPr anchor="ctr">
                    <a:lnR w="12700" cap="flat" cmpd="sng" algn="ctr">
                      <a:solidFill>
                        <a:schemeClr val="bg1"/>
                      </a:solidFill>
                      <a:prstDash val="solid"/>
                      <a:round/>
                      <a:headEnd type="none" w="med" len="med"/>
                      <a:tailEnd type="none" w="med" len="med"/>
                    </a:lnR>
                    <a:solidFill>
                      <a:srgbClr val="0070C0"/>
                    </a:solidFill>
                  </a:tcPr>
                </a:tc>
                <a:tc>
                  <a:txBody>
                    <a:bodyPr/>
                    <a:lstStyle/>
                    <a:p>
                      <a:pPr algn="ctr"/>
                      <a:r>
                        <a:rPr lang="en-US" sz="1400" b="1" dirty="0">
                          <a:solidFill>
                            <a:schemeClr val="bg1"/>
                          </a:solidFill>
                        </a:rPr>
                        <a:t>Parameter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70C0"/>
                    </a:solidFill>
                  </a:tcPr>
                </a:tc>
                <a:tc>
                  <a:txBody>
                    <a:bodyPr/>
                    <a:lstStyle/>
                    <a:p>
                      <a:pPr algn="ctr"/>
                      <a:r>
                        <a:rPr lang="en-US" sz="1400" b="1" dirty="0">
                          <a:solidFill>
                            <a:schemeClr val="bg1"/>
                          </a:solidFill>
                        </a:rPr>
                        <a:t>MRD</a:t>
                      </a:r>
                      <a:r>
                        <a:rPr lang="en-US" sz="1400" b="1" baseline="0" dirty="0">
                          <a:solidFill>
                            <a:schemeClr val="bg1"/>
                          </a:solidFill>
                        </a:rPr>
                        <a:t> Value</a:t>
                      </a:r>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70C0"/>
                    </a:solidFill>
                  </a:tcPr>
                </a:tc>
                <a:tc gridSpan="2">
                  <a:txBody>
                    <a:bodyPr/>
                    <a:lstStyle/>
                    <a:p>
                      <a:pPr algn="ctr"/>
                      <a:r>
                        <a:rPr lang="en-US" sz="1400" b="1" dirty="0">
                          <a:solidFill>
                            <a:schemeClr val="bg1"/>
                          </a:solidFill>
                        </a:rPr>
                        <a:t>Perf. Baseline (Model)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70C0"/>
                    </a:solidFill>
                  </a:tcPr>
                </a:tc>
                <a:tc h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Related PLPTs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0070C0"/>
                    </a:solidFill>
                  </a:tcPr>
                </a:tc>
                <a:extLst>
                  <a:ext uri="{0D108BD9-81ED-4DB2-BD59-A6C34878D82A}">
                    <a16:rowId xmlns:a16="http://schemas.microsoft.com/office/drawing/2014/main" val="10000"/>
                  </a:ext>
                </a:extLst>
              </a:tr>
              <a:tr h="457200">
                <a:tc>
                  <a:txBody>
                    <a:bodyPr/>
                    <a:lstStyle/>
                    <a:p>
                      <a:pPr algn="ctr"/>
                      <a:r>
                        <a:rPr lang="en-US" sz="1200" dirty="0">
                          <a:solidFill>
                            <a:schemeClr val="tx1"/>
                          </a:solidFill>
                        </a:rPr>
                        <a:t>1259</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Production Mapping Accuracy [INR]</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5km</a:t>
                      </a:r>
                      <a:r>
                        <a:rPr lang="en-US" sz="1200" dirty="0">
                          <a:solidFill>
                            <a:schemeClr val="tx1"/>
                          </a:solidFill>
                        </a:rPr>
                        <a:t> ( </a:t>
                      </a:r>
                      <a:r>
                        <a:rPr lang="en-US" sz="1200" baseline="0" dirty="0">
                          <a:solidFill>
                            <a:schemeClr val="tx1"/>
                          </a:solidFill>
                        </a:rPr>
                        <a:t>= |𝛍+3𝜎| &lt; 140 </a:t>
                      </a:r>
                      <a:r>
                        <a:rPr lang="el-GR" sz="1200" baseline="0" dirty="0">
                          <a:solidFill>
                            <a:schemeClr val="tx1"/>
                          </a:solidFill>
                        </a:rPr>
                        <a:t>μ</a:t>
                      </a:r>
                      <a:r>
                        <a:rPr lang="en-US" sz="1200" baseline="0" dirty="0">
                          <a:solidFill>
                            <a:schemeClr val="tx1"/>
                          </a:solidFill>
                        </a:rPr>
                        <a:t>rad)</a:t>
                      </a:r>
                      <a:endParaRPr lang="en-US" sz="1200" dirty="0">
                        <a:solidFill>
                          <a:srgbClr val="7030A0"/>
                        </a:solidFill>
                      </a:endParaRPr>
                    </a:p>
                  </a:txBody>
                  <a:tcPr anchor="ctr">
                    <a:solidFill>
                      <a:srgbClr val="FFFF00"/>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Nav</a:t>
                      </a:r>
                      <a:r>
                        <a:rPr lang="en-US" sz="1200" dirty="0">
                          <a:solidFill>
                            <a:schemeClr val="tx1"/>
                          </a:solidFill>
                        </a:rPr>
                        <a:t> error (7 d averaging) of 108</a:t>
                      </a:r>
                      <a:r>
                        <a:rPr lang="en-US" sz="1200" baseline="0" dirty="0">
                          <a:solidFill>
                            <a:schemeClr val="tx1"/>
                          </a:solidFill>
                        </a:rPr>
                        <a:t> </a:t>
                      </a:r>
                      <a:r>
                        <a:rPr lang="el-GR" sz="1200" baseline="0" dirty="0">
                          <a:solidFill>
                            <a:schemeClr val="tx1"/>
                          </a:solidFill>
                        </a:rPr>
                        <a:t>μ</a:t>
                      </a:r>
                      <a:r>
                        <a:rPr lang="en-US" sz="1200" baseline="0" dirty="0">
                          <a:solidFill>
                            <a:schemeClr val="tx1"/>
                          </a:solidFill>
                        </a:rPr>
                        <a:t>rad for GOES-W</a:t>
                      </a:r>
                      <a:endParaRPr lang="en-US" sz="1200" dirty="0">
                        <a:solidFill>
                          <a:schemeClr val="tx1"/>
                        </a:solidFill>
                      </a:endParaRPr>
                    </a:p>
                  </a:txBody>
                  <a:tcPr anchor="ctr">
                    <a:solidFill>
                      <a:srgbClr val="FFFF00"/>
                    </a:solidFill>
                  </a:tcPr>
                </a:tc>
                <a:tc hMerge="1">
                  <a:txBody>
                    <a:bodyPr/>
                    <a:lstStyle/>
                    <a:p>
                      <a:endParaRPr lang="en-US"/>
                    </a:p>
                  </a:txBody>
                  <a:tcPr/>
                </a:tc>
                <a:tc>
                  <a:txBody>
                    <a:bodyPr/>
                    <a:lstStyle/>
                    <a:p>
                      <a:r>
                        <a:rPr lang="en-US" sz="1200" baseline="0" dirty="0"/>
                        <a:t>-011, (also </a:t>
                      </a:r>
                      <a:r>
                        <a:rPr lang="en-US" sz="1200" dirty="0"/>
                        <a:t>-001,</a:t>
                      </a:r>
                      <a:r>
                        <a:rPr lang="en-US" sz="1200" baseline="0" dirty="0"/>
                        <a:t> </a:t>
                      </a:r>
                    </a:p>
                    <a:p>
                      <a:r>
                        <a:rPr lang="en-US" sz="1200" baseline="0" dirty="0"/>
                        <a:t>-002,-003, -004, </a:t>
                      </a:r>
                    </a:p>
                    <a:p>
                      <a:r>
                        <a:rPr lang="en-US" sz="1200" baseline="0" dirty="0"/>
                        <a:t>-005, -006)</a:t>
                      </a:r>
                      <a:endParaRPr lang="en-US" sz="1200" dirty="0"/>
                    </a:p>
                  </a:txBody>
                  <a:tcPr anchor="ctr">
                    <a:solidFill>
                      <a:srgbClr val="FFFF00"/>
                    </a:solidFill>
                  </a:tcPr>
                </a:tc>
                <a:extLst>
                  <a:ext uri="{0D108BD9-81ED-4DB2-BD59-A6C34878D82A}">
                    <a16:rowId xmlns:a16="http://schemas.microsoft.com/office/drawing/2014/main" val="10004"/>
                  </a:ext>
                </a:extLst>
              </a:tr>
              <a:tr h="304800">
                <a:tc>
                  <a:txBody>
                    <a:bodyPr/>
                    <a:lstStyle/>
                    <a:p>
                      <a:pPr algn="ctr"/>
                      <a:r>
                        <a:rPr lang="en-US" sz="1200" dirty="0">
                          <a:solidFill>
                            <a:schemeClr val="tx1"/>
                          </a:solidFill>
                        </a:rPr>
                        <a:t>1260</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Product Measurement Range</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(0-41900 </a:t>
                      </a:r>
                      <a:r>
                        <a:rPr lang="en-US" sz="1200" dirty="0" err="1">
                          <a:solidFill>
                            <a:schemeClr val="tx1"/>
                          </a:solidFill>
                        </a:rPr>
                        <a:t>evts</a:t>
                      </a:r>
                      <a:r>
                        <a:rPr lang="en-US" sz="1200" dirty="0">
                          <a:solidFill>
                            <a:schemeClr val="tx1"/>
                          </a:solidFill>
                        </a:rPr>
                        <a:t>/s,   0-8170</a:t>
                      </a:r>
                      <a:r>
                        <a:rPr lang="en-US" sz="1200" baseline="0" dirty="0">
                          <a:solidFill>
                            <a:schemeClr val="tx1"/>
                          </a:solidFill>
                        </a:rPr>
                        <a:t> </a:t>
                      </a:r>
                      <a:r>
                        <a:rPr lang="en-US" sz="1200" baseline="0" dirty="0" err="1">
                          <a:solidFill>
                            <a:schemeClr val="tx1"/>
                          </a:solidFill>
                        </a:rPr>
                        <a:t>grps</a:t>
                      </a:r>
                      <a:r>
                        <a:rPr lang="en-US" sz="1200" baseline="0" dirty="0">
                          <a:solidFill>
                            <a:schemeClr val="tx1"/>
                          </a:solidFill>
                        </a:rPr>
                        <a:t>/s,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baseline="0" dirty="0">
                          <a:solidFill>
                            <a:schemeClr val="tx1"/>
                          </a:solidFill>
                        </a:rPr>
                        <a:t>0-600 </a:t>
                      </a:r>
                      <a:r>
                        <a:rPr lang="en-US" sz="1200" b="1" baseline="0" dirty="0" err="1">
                          <a:solidFill>
                            <a:schemeClr val="tx1"/>
                          </a:solidFill>
                        </a:rPr>
                        <a:t>flsh</a:t>
                      </a:r>
                      <a:r>
                        <a:rPr lang="en-US" sz="1200" b="1" baseline="0" dirty="0">
                          <a:solidFill>
                            <a:schemeClr val="tx1"/>
                          </a:solidFill>
                        </a:rPr>
                        <a:t>/s</a:t>
                      </a:r>
                      <a:r>
                        <a:rPr lang="en-US" sz="1200" baseline="0" dirty="0">
                          <a:solidFill>
                            <a:schemeClr val="tx1"/>
                          </a:solidFill>
                        </a:rPr>
                        <a:t>)</a:t>
                      </a:r>
                      <a:endParaRPr lang="en-US" sz="1200" dirty="0">
                        <a:solidFill>
                          <a:schemeClr val="tx1"/>
                        </a:solidFill>
                      </a:endParaRPr>
                    </a:p>
                  </a:txBody>
                  <a:tcPr anchor="ctr">
                    <a:solidFill>
                      <a:srgbClr val="FFFF00"/>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err="1">
                          <a:solidFill>
                            <a:schemeClr val="tx1"/>
                          </a:solidFill>
                        </a:rPr>
                        <a:t>Instr</a:t>
                      </a:r>
                      <a:r>
                        <a:rPr lang="en-US" sz="1200" baseline="0" dirty="0">
                          <a:solidFill>
                            <a:schemeClr val="tx1"/>
                          </a:solidFill>
                        </a:rPr>
                        <a:t> </a:t>
                      </a:r>
                      <a:r>
                        <a:rPr lang="en-US" sz="1200" dirty="0">
                          <a:solidFill>
                            <a:schemeClr val="tx1"/>
                          </a:solidFill>
                        </a:rPr>
                        <a:t>Vendor showed can handle peak 100Kevts/s (600flsh/s)</a:t>
                      </a:r>
                    </a:p>
                  </a:txBody>
                  <a:tcPr anchor="ctr">
                    <a:solidFill>
                      <a:srgbClr val="FFFF00"/>
                    </a:solidFill>
                  </a:tcPr>
                </a:tc>
                <a:tc hMerge="1">
                  <a:txBody>
                    <a:bodyPr/>
                    <a:lstStyle/>
                    <a:p>
                      <a:endParaRPr lang="en-US"/>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G16/17 Independent [see  -009,-010 in G16 Full PS-PVR]</a:t>
                      </a:r>
                    </a:p>
                  </a:txBody>
                  <a:tcPr anchor="ctr">
                    <a:solidFill>
                      <a:srgbClr val="FFFF00"/>
                    </a:solidFill>
                  </a:tcPr>
                </a:tc>
                <a:extLst>
                  <a:ext uri="{0D108BD9-81ED-4DB2-BD59-A6C34878D82A}">
                    <a16:rowId xmlns:a16="http://schemas.microsoft.com/office/drawing/2014/main" val="10005"/>
                  </a:ext>
                </a:extLst>
              </a:tr>
              <a:tr h="213360">
                <a:tc rowSpan="3">
                  <a:txBody>
                    <a:bodyPr/>
                    <a:lstStyle/>
                    <a:p>
                      <a:pPr algn="ctr"/>
                      <a:r>
                        <a:rPr lang="en-US" sz="1200" dirty="0">
                          <a:solidFill>
                            <a:schemeClr val="tx1"/>
                          </a:solidFill>
                        </a:rPr>
                        <a:t>1261</a:t>
                      </a:r>
                    </a:p>
                  </a:txBody>
                  <a:tcPr anchor="ctr">
                    <a:solidFill>
                      <a:srgbClr val="FFFF00"/>
                    </a:solidFill>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Product Measurement Accuracy</a:t>
                      </a:r>
                    </a:p>
                  </a:txBody>
                  <a:tcPr anchor="ctr">
                    <a:solidFill>
                      <a:srgbClr val="FFFF00"/>
                    </a:solidFill>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70% </a:t>
                      </a:r>
                      <a:r>
                        <a:rPr lang="en-US" sz="1200" dirty="0">
                          <a:solidFill>
                            <a:schemeClr val="tx1"/>
                          </a:solidFill>
                        </a:rPr>
                        <a:t>total flash detection efficiency (DE)</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Instr. Side</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EOL*</a:t>
                      </a:r>
                    </a:p>
                  </a:txBody>
                  <a:tcPr anchor="ctr">
                    <a:solidFill>
                      <a:srgbClr val="FFFF00"/>
                    </a:solidFill>
                  </a:tcPr>
                </a:tc>
                <a:tc row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-001,</a:t>
                      </a:r>
                      <a:r>
                        <a:rPr lang="en-US" sz="1200" baseline="0" dirty="0"/>
                        <a:t> -002,-003,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-004, -005, -006,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-009,-010</a:t>
                      </a:r>
                      <a:endParaRPr lang="en-US" sz="1200" dirty="0"/>
                    </a:p>
                  </a:txBody>
                  <a:tcPr anchor="ctr">
                    <a:solidFill>
                      <a:srgbClr val="FFFF00"/>
                    </a:solidFill>
                  </a:tcPr>
                </a:tc>
                <a:extLst>
                  <a:ext uri="{0D108BD9-81ED-4DB2-BD59-A6C34878D82A}">
                    <a16:rowId xmlns:a16="http://schemas.microsoft.com/office/drawing/2014/main" val="10006"/>
                  </a:ext>
                </a:extLst>
              </a:tr>
              <a:tr h="21336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Primary</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81%</a:t>
                      </a:r>
                    </a:p>
                  </a:txBody>
                  <a:tcPr anchor="ctr">
                    <a:solidFill>
                      <a:srgbClr val="FFFF00"/>
                    </a:solidFill>
                  </a:tcPr>
                </a:tc>
                <a:tc vMerge="1">
                  <a:txBody>
                    <a:bodyPr/>
                    <a:lstStyle/>
                    <a:p>
                      <a:endParaRPr lang="en-US"/>
                    </a:p>
                  </a:txBody>
                  <a:tcPr/>
                </a:tc>
                <a:extLst>
                  <a:ext uri="{0D108BD9-81ED-4DB2-BD59-A6C34878D82A}">
                    <a16:rowId xmlns:a16="http://schemas.microsoft.com/office/drawing/2014/main" val="10007"/>
                  </a:ext>
                </a:extLst>
              </a:tr>
              <a:tr h="21336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Redundant</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83%</a:t>
                      </a:r>
                    </a:p>
                  </a:txBody>
                  <a:tcPr anchor="ctr">
                    <a:solidFill>
                      <a:srgbClr val="FFFF00"/>
                    </a:solidFill>
                  </a:tcPr>
                </a:tc>
                <a:tc vMerge="1">
                  <a:txBody>
                    <a:bodyPr/>
                    <a:lstStyle/>
                    <a:p>
                      <a:endParaRPr lang="en-US"/>
                    </a:p>
                  </a:txBody>
                  <a:tcPr/>
                </a:tc>
                <a:extLst>
                  <a:ext uri="{0D108BD9-81ED-4DB2-BD59-A6C34878D82A}">
                    <a16:rowId xmlns:a16="http://schemas.microsoft.com/office/drawing/2014/main" val="10008"/>
                  </a:ext>
                </a:extLst>
              </a:tr>
              <a:tr h="457200">
                <a:tc>
                  <a:txBody>
                    <a:bodyPr/>
                    <a:lstStyle/>
                    <a:p>
                      <a:pPr algn="ctr"/>
                      <a:r>
                        <a:rPr lang="en-US" sz="1200" dirty="0">
                          <a:solidFill>
                            <a:schemeClr val="tx1"/>
                          </a:solidFill>
                        </a:rPr>
                        <a:t>1264</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Product</a:t>
                      </a:r>
                      <a:r>
                        <a:rPr lang="en-US" sz="1200" baseline="0" dirty="0">
                          <a:solidFill>
                            <a:schemeClr val="tx1"/>
                          </a:solidFill>
                        </a:rPr>
                        <a:t> Measurement Precision</a:t>
                      </a:r>
                      <a:endParaRPr lang="en-US" sz="1200" dirty="0">
                        <a:solidFill>
                          <a:schemeClr val="tx1"/>
                        </a:solidFill>
                      </a:endParaRP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5%</a:t>
                      </a:r>
                    </a:p>
                  </a:txBody>
                  <a:tcPr anchor="ctr">
                    <a:solidFill>
                      <a:srgbClr val="FFFF00"/>
                    </a:solidFill>
                  </a:tcPr>
                </a:tc>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Open, with Flight reporting FAR ~ 1.1%, but open WRs on GS implementation loss</a:t>
                      </a:r>
                    </a:p>
                  </a:txBody>
                  <a:tcPr anchor="ctr">
                    <a:solidFill>
                      <a:srgbClr val="FFFF00"/>
                    </a:solidFill>
                  </a:tcPr>
                </a:tc>
                <a:tc hMerge="1">
                  <a:txBody>
                    <a:bodyPr/>
                    <a:lstStyle/>
                    <a:p>
                      <a:endParaRPr lang="en-US"/>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-001,</a:t>
                      </a:r>
                      <a:r>
                        <a:rPr lang="en-US" sz="1200" baseline="0" dirty="0"/>
                        <a:t> -002,-003,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-004, -005, -006,</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a:t>-009,-010</a:t>
                      </a:r>
                      <a:endParaRPr lang="en-US" sz="1200" dirty="0"/>
                    </a:p>
                  </a:txBody>
                  <a:tcPr anchor="ctr">
                    <a:solidFill>
                      <a:srgbClr val="FFFF00"/>
                    </a:solidFill>
                  </a:tcPr>
                </a:tc>
                <a:extLst>
                  <a:ext uri="{0D108BD9-81ED-4DB2-BD59-A6C34878D82A}">
                    <a16:rowId xmlns:a16="http://schemas.microsoft.com/office/drawing/2014/main" val="10009"/>
                  </a:ext>
                </a:extLst>
              </a:tr>
            </a:tbl>
          </a:graphicData>
        </a:graphic>
      </p:graphicFrame>
      <p:graphicFrame>
        <p:nvGraphicFramePr>
          <p:cNvPr id="7" name="Content Placeholder 3"/>
          <p:cNvGraphicFramePr>
            <a:graphicFrameLocks/>
          </p:cNvGraphicFramePr>
          <p:nvPr>
            <p:extLst/>
          </p:nvPr>
        </p:nvGraphicFramePr>
        <p:xfrm>
          <a:off x="131981" y="4661606"/>
          <a:ext cx="8805334" cy="1090711"/>
        </p:xfrm>
        <a:graphic>
          <a:graphicData uri="http://schemas.openxmlformats.org/drawingml/2006/table">
            <a:tbl>
              <a:tblPr firstRow="1" bandRow="1">
                <a:tableStyleId>{5940675A-B579-460E-94D1-54222C63F5DA}</a:tableStyleId>
              </a:tblPr>
              <a:tblGrid>
                <a:gridCol w="634564">
                  <a:extLst>
                    <a:ext uri="{9D8B030D-6E8A-4147-A177-3AD203B41FA5}">
                      <a16:colId xmlns:a16="http://schemas.microsoft.com/office/drawing/2014/main" val="20000"/>
                    </a:ext>
                  </a:extLst>
                </a:gridCol>
                <a:gridCol w="3142604">
                  <a:extLst>
                    <a:ext uri="{9D8B030D-6E8A-4147-A177-3AD203B41FA5}">
                      <a16:colId xmlns:a16="http://schemas.microsoft.com/office/drawing/2014/main" val="20001"/>
                    </a:ext>
                  </a:extLst>
                </a:gridCol>
                <a:gridCol w="3142604">
                  <a:extLst>
                    <a:ext uri="{9D8B030D-6E8A-4147-A177-3AD203B41FA5}">
                      <a16:colId xmlns:a16="http://schemas.microsoft.com/office/drawing/2014/main" val="20003"/>
                    </a:ext>
                  </a:extLst>
                </a:gridCol>
                <a:gridCol w="1885562">
                  <a:extLst>
                    <a:ext uri="{9D8B030D-6E8A-4147-A177-3AD203B41FA5}">
                      <a16:colId xmlns:a16="http://schemas.microsoft.com/office/drawing/2014/main" val="20002"/>
                    </a:ext>
                  </a:extLst>
                </a:gridCol>
              </a:tblGrid>
              <a:tr h="0">
                <a:tc>
                  <a:txBody>
                    <a:bodyPr/>
                    <a:lstStyle/>
                    <a:p>
                      <a:pPr algn="ctr"/>
                      <a:r>
                        <a:rPr lang="en-US" sz="1400" b="1" dirty="0">
                          <a:solidFill>
                            <a:schemeClr val="bg1"/>
                          </a:solidFill>
                        </a:rPr>
                        <a:t>PORD </a:t>
                      </a:r>
                    </a:p>
                  </a:txBody>
                  <a:tcPr anchor="ctr">
                    <a:lnR w="12700" cap="flat" cmpd="sng" algn="ctr">
                      <a:solidFill>
                        <a:schemeClr val="bg1"/>
                      </a:solidFill>
                      <a:prstDash val="solid"/>
                      <a:round/>
                      <a:headEnd type="none" w="med" len="med"/>
                      <a:tailEnd type="none" w="med" len="med"/>
                    </a:lnR>
                    <a:solidFill>
                      <a:schemeClr val="accent3">
                        <a:lumMod val="75000"/>
                      </a:schemeClr>
                    </a:solidFill>
                  </a:tcPr>
                </a:tc>
                <a:tc>
                  <a:txBody>
                    <a:bodyPr/>
                    <a:lstStyle/>
                    <a:p>
                      <a:pPr algn="ctr"/>
                      <a:r>
                        <a:rPr lang="en-US" sz="1400" b="1" dirty="0">
                          <a:solidFill>
                            <a:schemeClr val="bg1"/>
                          </a:solidFill>
                        </a:rPr>
                        <a:t>Parameter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lumMod val="75000"/>
                      </a:schemeClr>
                    </a:solidFill>
                  </a:tcPr>
                </a:tc>
                <a:tc>
                  <a:txBody>
                    <a:bodyPr/>
                    <a:lstStyle/>
                    <a:p>
                      <a:pPr algn="ctr"/>
                      <a:r>
                        <a:rPr lang="en-US" sz="1400" b="1" dirty="0">
                          <a:solidFill>
                            <a:schemeClr val="bg1"/>
                          </a:solidFill>
                        </a:rPr>
                        <a:t>PORD</a:t>
                      </a:r>
                      <a:r>
                        <a:rPr lang="en-US" sz="1400" b="1" baseline="0" dirty="0">
                          <a:solidFill>
                            <a:schemeClr val="bg1"/>
                          </a:solidFill>
                        </a:rPr>
                        <a:t> Value</a:t>
                      </a:r>
                      <a:endParaRPr lang="en-US" sz="14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Related PLPTs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3">
                        <a:lumMod val="75000"/>
                      </a:schemeClr>
                    </a:solidFill>
                  </a:tcPr>
                </a:tc>
                <a:extLst>
                  <a:ext uri="{0D108BD9-81ED-4DB2-BD59-A6C34878D82A}">
                    <a16:rowId xmlns:a16="http://schemas.microsoft.com/office/drawing/2014/main" val="10000"/>
                  </a:ext>
                </a:extLst>
              </a:tr>
              <a:tr h="328711">
                <a:tc>
                  <a:txBody>
                    <a:bodyPr/>
                    <a:lstStyle/>
                    <a:p>
                      <a:pPr algn="ctr"/>
                      <a:r>
                        <a:rPr lang="en-US" sz="1200" dirty="0">
                          <a:solidFill>
                            <a:schemeClr val="tx1"/>
                          </a:solidFill>
                        </a:rPr>
                        <a:t>094</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GLM Navigation Error</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4km ( = |𝛍+3𝜎| &lt; </a:t>
                      </a:r>
                      <a:r>
                        <a:rPr lang="en-US" sz="1200" dirty="0">
                          <a:solidFill>
                            <a:schemeClr val="tx1"/>
                          </a:solidFill>
                        </a:rPr>
                        <a:t>112  </a:t>
                      </a:r>
                      <a:r>
                        <a:rPr lang="el-GR" sz="1200" baseline="0" dirty="0">
                          <a:solidFill>
                            <a:schemeClr val="tx1"/>
                          </a:solidFill>
                        </a:rPr>
                        <a:t>μ</a:t>
                      </a:r>
                      <a:r>
                        <a:rPr lang="en-US" sz="1200" baseline="0" dirty="0">
                          <a:solidFill>
                            <a:schemeClr val="tx1"/>
                          </a:solidFill>
                        </a:rPr>
                        <a:t>rad)</a:t>
                      </a:r>
                      <a:endParaRPr lang="en-US" sz="1200" b="0" dirty="0">
                        <a:solidFill>
                          <a:schemeClr val="tx1"/>
                        </a:solidFill>
                      </a:endParaRPr>
                    </a:p>
                  </a:txBody>
                  <a:tcPr anchor="ctr">
                    <a:solidFill>
                      <a:srgbClr val="FFFF00"/>
                    </a:solidFill>
                  </a:tcPr>
                </a:tc>
                <a:tc>
                  <a:txBody>
                    <a:bodyPr/>
                    <a:lstStyle/>
                    <a:p>
                      <a:r>
                        <a:rPr lang="en-US" sz="1200" dirty="0"/>
                        <a:t>-011</a:t>
                      </a:r>
                    </a:p>
                  </a:txBody>
                  <a:tcPr anchor="ctr">
                    <a:solidFill>
                      <a:srgbClr val="FFFF00"/>
                    </a:solidFill>
                  </a:tcPr>
                </a:tc>
                <a:extLst>
                  <a:ext uri="{0D108BD9-81ED-4DB2-BD59-A6C34878D82A}">
                    <a16:rowId xmlns:a16="http://schemas.microsoft.com/office/drawing/2014/main" val="10001"/>
                  </a:ext>
                </a:extLst>
              </a:tr>
              <a:tr h="405261">
                <a:tc>
                  <a:txBody>
                    <a:bodyPr/>
                    <a:lstStyle/>
                    <a:p>
                      <a:pPr algn="ctr"/>
                      <a:r>
                        <a:rPr lang="en-US" sz="1200" dirty="0">
                          <a:solidFill>
                            <a:schemeClr val="tx1"/>
                          </a:solidFill>
                        </a:rPr>
                        <a:t>098</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Event Time Tag Accuracy </a:t>
                      </a:r>
                    </a:p>
                  </a:txBody>
                  <a:tcPr anchor="ctr">
                    <a:solidFill>
                      <a:srgbClr val="FFFF00"/>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a:t>
                      </a:r>
                      <a:r>
                        <a:rPr lang="en-US" sz="1200" baseline="0" dirty="0">
                          <a:solidFill>
                            <a:schemeClr val="tx1"/>
                          </a:solidFill>
                        </a:rPr>
                        <a:t> </a:t>
                      </a:r>
                      <a:r>
                        <a:rPr lang="en-US" sz="1200" baseline="0" dirty="0" err="1">
                          <a:solidFill>
                            <a:schemeClr val="tx1"/>
                          </a:solidFill>
                        </a:rPr>
                        <a:t>ms</a:t>
                      </a:r>
                      <a:endParaRPr lang="en-US" sz="1200" dirty="0">
                        <a:solidFill>
                          <a:schemeClr val="tx1"/>
                        </a:solidFill>
                      </a:endParaRPr>
                    </a:p>
                  </a:txBody>
                  <a:tcPr anchor="ctr">
                    <a:solidFill>
                      <a:srgbClr val="FFFF00"/>
                    </a:solidFill>
                  </a:tcPr>
                </a:tc>
                <a:tc>
                  <a:txBody>
                    <a:bodyPr/>
                    <a:lstStyle/>
                    <a:p>
                      <a:r>
                        <a:rPr lang="en-US" sz="1200" dirty="0"/>
                        <a:t>-001,</a:t>
                      </a:r>
                      <a:r>
                        <a:rPr lang="en-US" sz="1200" baseline="0" dirty="0"/>
                        <a:t> -002,-003, -004, -005, -006</a:t>
                      </a:r>
                      <a:endParaRPr lang="en-US" sz="1200" dirty="0"/>
                    </a:p>
                  </a:txBody>
                  <a:tcPr anchor="ctr">
                    <a:solidFill>
                      <a:srgbClr val="FFFF00"/>
                    </a:solidFill>
                  </a:tcPr>
                </a:tc>
                <a:extLst>
                  <a:ext uri="{0D108BD9-81ED-4DB2-BD59-A6C34878D82A}">
                    <a16:rowId xmlns:a16="http://schemas.microsoft.com/office/drawing/2014/main" val="10004"/>
                  </a:ext>
                </a:extLst>
              </a:tr>
            </a:tbl>
          </a:graphicData>
        </a:graphic>
      </p:graphicFrame>
      <p:sp>
        <p:nvSpPr>
          <p:cNvPr id="8" name="Rectangle 7"/>
          <p:cNvSpPr/>
          <p:nvPr/>
        </p:nvSpPr>
        <p:spPr>
          <a:xfrm>
            <a:off x="178029" y="5879587"/>
            <a:ext cx="8613546" cy="954107"/>
          </a:xfrm>
          <a:prstGeom prst="rect">
            <a:avLst/>
          </a:prstGeom>
          <a:noFill/>
        </p:spPr>
        <p:txBody>
          <a:bodyPr wrap="square" lIns="91440" tIns="45720" rIns="91440" bIns="45720">
            <a:spAutoFit/>
          </a:bodyPr>
          <a:lstStyle/>
          <a:p>
            <a:pPr marL="285750" indent="-285750">
              <a:buFont typeface="Arial" charset="0"/>
              <a:buChar char="•"/>
            </a:pPr>
            <a:r>
              <a:rPr lang="en-US" sz="1400" dirty="0">
                <a:ln w="0"/>
                <a:solidFill>
                  <a:srgbClr val="FFC000"/>
                </a:solidFill>
                <a:effectLst>
                  <a:outerShdw blurRad="38100" dist="19050" dir="2700000" algn="tl" rotWithShape="0">
                    <a:schemeClr val="dk1">
                      <a:alpha val="40000"/>
                    </a:schemeClr>
                  </a:outerShdw>
                </a:effectLst>
              </a:rPr>
              <a:t>Reference:  GLM PORD (Performance and Operational Requirements Document)  V2.21, 9 Oct 2018.</a:t>
            </a:r>
          </a:p>
          <a:p>
            <a:pPr marL="285750" indent="-285750">
              <a:buFont typeface="Arial" charset="0"/>
              <a:buChar char="•"/>
            </a:pPr>
            <a:r>
              <a:rPr lang="en-US" sz="1400" b="0" cap="none" spc="0" dirty="0">
                <a:ln w="0"/>
                <a:solidFill>
                  <a:srgbClr val="FFC000"/>
                </a:solidFill>
                <a:effectLst>
                  <a:outerShdw blurRad="38100" dist="19050" dir="2700000" algn="tl" rotWithShape="0">
                    <a:schemeClr val="dk1">
                      <a:alpha val="40000"/>
                    </a:schemeClr>
                  </a:outerShdw>
                </a:effectLst>
              </a:rPr>
              <a:t>MRD1259 &amp; PORD 094:  28 </a:t>
            </a:r>
            <a:r>
              <a:rPr lang="el-GR" sz="1400" dirty="0">
                <a:solidFill>
                  <a:srgbClr val="FFC000"/>
                </a:solidFill>
              </a:rPr>
              <a:t>μ</a:t>
            </a:r>
            <a:r>
              <a:rPr lang="en-US" sz="1400" dirty="0">
                <a:solidFill>
                  <a:srgbClr val="FFC000"/>
                </a:solidFill>
              </a:rPr>
              <a:t>rad per km</a:t>
            </a:r>
            <a:r>
              <a:rPr lang="en-US" sz="1400" dirty="0">
                <a:ln w="0"/>
                <a:solidFill>
                  <a:srgbClr val="FFC000"/>
                </a:solidFill>
                <a:effectLst>
                  <a:outerShdw blurRad="38100" dist="19050" dir="2700000" algn="tl" rotWithShape="0">
                    <a:schemeClr val="dk1">
                      <a:alpha val="40000"/>
                    </a:schemeClr>
                  </a:outerShdw>
                </a:effectLst>
              </a:rPr>
              <a:t>.</a:t>
            </a:r>
          </a:p>
          <a:p>
            <a:endParaRPr lang="en-US" sz="1400" dirty="0">
              <a:ln w="0"/>
              <a:solidFill>
                <a:srgbClr val="FFC000"/>
              </a:solidFill>
              <a:effectLst>
                <a:outerShdw blurRad="38100" dist="19050" dir="2700000" algn="tl" rotWithShape="0">
                  <a:schemeClr val="dk1">
                    <a:alpha val="40000"/>
                  </a:schemeClr>
                </a:outerShdw>
              </a:effectLst>
            </a:endParaRPr>
          </a:p>
          <a:p>
            <a:r>
              <a:rPr lang="en-US" sz="1400" dirty="0">
                <a:ln w="0"/>
                <a:solidFill>
                  <a:srgbClr val="FFFF00"/>
                </a:solidFill>
                <a:effectLst>
                  <a:outerShdw blurRad="38100" dist="19050" dir="2700000" algn="tl" rotWithShape="0">
                    <a:schemeClr val="dk1">
                      <a:alpha val="40000"/>
                    </a:schemeClr>
                  </a:outerShdw>
                </a:effectLst>
              </a:rPr>
              <a:t>*EOL = End of Life with reduction to flash DE by ~6% due to Coherency Filter removing single-group flashes</a:t>
            </a:r>
            <a:endParaRPr lang="en-US" sz="1400" b="0" cap="none" spc="0" dirty="0">
              <a:ln w="0"/>
              <a:solidFill>
                <a:srgbClr val="FFFF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0712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Level Evaluation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94889337"/>
              </p:ext>
            </p:extLst>
          </p:nvPr>
        </p:nvGraphicFramePr>
        <p:xfrm>
          <a:off x="199036" y="960237"/>
          <a:ext cx="8745928" cy="5822201"/>
        </p:xfrm>
        <a:graphic>
          <a:graphicData uri="http://schemas.openxmlformats.org/drawingml/2006/table">
            <a:tbl>
              <a:tblPr firstRow="1" bandRow="1">
                <a:tableStyleId>{5C22544A-7EE6-4342-B048-85BDC9FD1C3A}</a:tableStyleId>
              </a:tblPr>
              <a:tblGrid>
                <a:gridCol w="1292877">
                  <a:extLst>
                    <a:ext uri="{9D8B030D-6E8A-4147-A177-3AD203B41FA5}">
                      <a16:colId xmlns:a16="http://schemas.microsoft.com/office/drawing/2014/main" val="20000"/>
                    </a:ext>
                  </a:extLst>
                </a:gridCol>
                <a:gridCol w="2509701">
                  <a:extLst>
                    <a:ext uri="{9D8B030D-6E8A-4147-A177-3AD203B41FA5}">
                      <a16:colId xmlns:a16="http://schemas.microsoft.com/office/drawing/2014/main" val="20001"/>
                    </a:ext>
                  </a:extLst>
                </a:gridCol>
                <a:gridCol w="2509701">
                  <a:extLst>
                    <a:ext uri="{9D8B030D-6E8A-4147-A177-3AD203B41FA5}">
                      <a16:colId xmlns:a16="http://schemas.microsoft.com/office/drawing/2014/main" val="20002"/>
                    </a:ext>
                  </a:extLst>
                </a:gridCol>
                <a:gridCol w="2433649">
                  <a:extLst>
                    <a:ext uri="{9D8B030D-6E8A-4147-A177-3AD203B41FA5}">
                      <a16:colId xmlns:a16="http://schemas.microsoft.com/office/drawing/2014/main" val="20003"/>
                    </a:ext>
                  </a:extLst>
                </a:gridCol>
              </a:tblGrid>
              <a:tr h="0">
                <a:tc>
                  <a:txBody>
                    <a:bodyPr/>
                    <a:lstStyle/>
                    <a:p>
                      <a:pPr algn="ctr"/>
                      <a:endParaRPr lang="en-US" dirty="0"/>
                    </a:p>
                  </a:txBody>
                  <a:tcPr anchor="ctr"/>
                </a:tc>
                <a:tc>
                  <a:txBody>
                    <a:bodyPr/>
                    <a:lstStyle/>
                    <a:p>
                      <a:pPr algn="ctr"/>
                      <a:r>
                        <a:rPr lang="en-US" dirty="0"/>
                        <a:t>Past Status</a:t>
                      </a:r>
                    </a:p>
                  </a:txBody>
                  <a:tcPr anchor="ctr"/>
                </a:tc>
                <a:tc>
                  <a:txBody>
                    <a:bodyPr/>
                    <a:lstStyle/>
                    <a:p>
                      <a:pPr algn="ctr"/>
                      <a:r>
                        <a:rPr lang="en-US" dirty="0"/>
                        <a:t>Current Status</a:t>
                      </a:r>
                    </a:p>
                  </a:txBody>
                  <a:tcPr anchor="ctr"/>
                </a:tc>
                <a:tc>
                  <a:txBody>
                    <a:bodyPr/>
                    <a:lstStyle/>
                    <a:p>
                      <a:pPr algn="ctr"/>
                      <a:r>
                        <a:rPr lang="en-US" dirty="0"/>
                        <a:t>Future Outlook</a:t>
                      </a:r>
                    </a:p>
                  </a:txBody>
                  <a:tcPr anchor="ctr"/>
                </a:tc>
                <a:extLst>
                  <a:ext uri="{0D108BD9-81ED-4DB2-BD59-A6C34878D82A}">
                    <a16:rowId xmlns:a16="http://schemas.microsoft.com/office/drawing/2014/main" val="10000"/>
                  </a:ext>
                </a:extLst>
              </a:tr>
              <a:tr h="1668653">
                <a:tc>
                  <a:txBody>
                    <a:bodyPr/>
                    <a:lstStyle/>
                    <a:p>
                      <a:pPr algn="ctr"/>
                      <a:r>
                        <a:rPr lang="en-US" dirty="0"/>
                        <a:t>DE</a:t>
                      </a:r>
                    </a:p>
                  </a:txBody>
                  <a:tcPr anchor="ctr"/>
                </a:tc>
                <a:tc>
                  <a:txBody>
                    <a:bodyPr/>
                    <a:lstStyle/>
                    <a:p>
                      <a:pPr marL="111125" indent="-111125" algn="l">
                        <a:buFont typeface="Arial" pitchFamily="34" charset="0"/>
                        <a:buChar char="•"/>
                      </a:pPr>
                      <a:r>
                        <a:rPr lang="en-US" sz="1100" dirty="0">
                          <a:solidFill>
                            <a:schemeClr val="tx1"/>
                          </a:solidFill>
                        </a:rPr>
                        <a:t>Performance has been stable without critical issues, but is notably reduced by ~ 10% from expectations (i.e. compared to G16) since</a:t>
                      </a:r>
                      <a:r>
                        <a:rPr lang="en-US" sz="1100" baseline="0" dirty="0">
                          <a:solidFill>
                            <a:schemeClr val="tx1"/>
                          </a:solidFill>
                        </a:rPr>
                        <a:t> RTEP thresholds were still @ ~100 DN pre-launch setting.</a:t>
                      </a:r>
                      <a:endParaRPr lang="en-US" sz="1100" dirty="0">
                        <a:solidFill>
                          <a:schemeClr val="tx1"/>
                        </a:solidFill>
                      </a:endParaRPr>
                    </a:p>
                    <a:p>
                      <a:pPr marL="111125" indent="-111125" algn="l">
                        <a:buFont typeface="Arial" pitchFamily="34" charset="0"/>
                        <a:buChar char="•"/>
                      </a:pPr>
                      <a:r>
                        <a:rPr lang="en-US" sz="1100" dirty="0">
                          <a:solidFill>
                            <a:schemeClr val="tx1"/>
                          </a:solidFill>
                        </a:rPr>
                        <a:t>Want</a:t>
                      </a:r>
                      <a:r>
                        <a:rPr lang="en-US" sz="1100" baseline="0" dirty="0">
                          <a:solidFill>
                            <a:schemeClr val="tx1"/>
                          </a:solidFill>
                        </a:rPr>
                        <a:t> more assessments over other regions, seasons</a:t>
                      </a:r>
                      <a:endParaRPr lang="en-US" sz="1100" dirty="0">
                        <a:solidFill>
                          <a:schemeClr val="tx1"/>
                        </a:solidFill>
                      </a:endParaRPr>
                    </a:p>
                  </a:txBody>
                  <a:tcPr>
                    <a:solidFill>
                      <a:srgbClr val="FFFF00"/>
                    </a:solidFill>
                  </a:tcPr>
                </a:tc>
                <a:tc>
                  <a:txBody>
                    <a:bodyPr/>
                    <a:lstStyle/>
                    <a:p>
                      <a:pPr marL="111125" indent="-111125" algn="l">
                        <a:buFont typeface="Arial" pitchFamily="34" charset="0"/>
                        <a:buChar char="•"/>
                      </a:pPr>
                      <a:r>
                        <a:rPr lang="en-US" sz="1100" baseline="0" dirty="0">
                          <a:solidFill>
                            <a:schemeClr val="tx1"/>
                          </a:solidFill>
                        </a:rPr>
                        <a:t>More validation data accumulated with some regional gap filling.</a:t>
                      </a:r>
                    </a:p>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dirty="0">
                          <a:solidFill>
                            <a:schemeClr val="tx1"/>
                          </a:solidFill>
                        </a:rPr>
                        <a:t>Bulk (full FOV) spatially averaged performance value from </a:t>
                      </a:r>
                      <a:r>
                        <a:rPr lang="en-US" sz="1100" dirty="0" err="1">
                          <a:solidFill>
                            <a:schemeClr val="tx1"/>
                          </a:solidFill>
                        </a:rPr>
                        <a:t>VaLiD</a:t>
                      </a:r>
                      <a:r>
                        <a:rPr lang="en-US" sz="1100" baseline="0" dirty="0">
                          <a:solidFill>
                            <a:schemeClr val="tx1"/>
                          </a:solidFill>
                        </a:rPr>
                        <a:t> meeting spec. </a:t>
                      </a:r>
                    </a:p>
                    <a:p>
                      <a:pPr marL="111125" indent="-111125" algn="l">
                        <a:buFont typeface="Arial" pitchFamily="34" charset="0"/>
                        <a:buChar char="•"/>
                      </a:pPr>
                      <a:r>
                        <a:rPr lang="en-US" sz="1100" baseline="0" dirty="0">
                          <a:solidFill>
                            <a:schemeClr val="tx1"/>
                          </a:solidFill>
                        </a:rPr>
                        <a:t>DE value very sensitive to computation method and reference data filtering!</a:t>
                      </a:r>
                    </a:p>
                    <a:p>
                      <a:pPr marL="111125" indent="-111125" algn="l">
                        <a:buFont typeface="Arial" pitchFamily="34" charset="0"/>
                        <a:buChar char="•"/>
                      </a:pPr>
                      <a:r>
                        <a:rPr lang="en-US" sz="1100" baseline="0" dirty="0">
                          <a:solidFill>
                            <a:schemeClr val="tx1"/>
                          </a:solidFill>
                        </a:rPr>
                        <a:t>Low DE values near limb (large water/ice absorption on long slant path … see KSC storm LMA analysis)</a:t>
                      </a:r>
                    </a:p>
                  </a:txBody>
                  <a:tcPr>
                    <a:solidFill>
                      <a:srgbClr val="00B050"/>
                    </a:solidFill>
                  </a:tcPr>
                </a:tc>
                <a:tc>
                  <a:txBody>
                    <a:bodyPr/>
                    <a:lstStyle/>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0" i="0" kern="1200" dirty="0">
                          <a:solidFill>
                            <a:schemeClr val="dk1"/>
                          </a:solidFill>
                          <a:effectLst/>
                          <a:latin typeface="+mn-lt"/>
                          <a:ea typeface="+mn-ea"/>
                          <a:cs typeface="+mn-cs"/>
                        </a:rPr>
                        <a:t> After DO.08 2</a:t>
                      </a:r>
                      <a:r>
                        <a:rPr lang="en-US" sz="1100" b="0" i="0" kern="1200" baseline="30000" dirty="0">
                          <a:solidFill>
                            <a:schemeClr val="dk1"/>
                          </a:solidFill>
                          <a:effectLst/>
                          <a:latin typeface="+mn-lt"/>
                          <a:ea typeface="+mn-ea"/>
                          <a:cs typeface="+mn-cs"/>
                        </a:rPr>
                        <a:t>nd</a:t>
                      </a:r>
                      <a:r>
                        <a:rPr lang="en-US" sz="1100" b="0" i="0" kern="1200" dirty="0">
                          <a:solidFill>
                            <a:schemeClr val="dk1"/>
                          </a:solidFill>
                          <a:effectLst/>
                          <a:latin typeface="+mn-lt"/>
                          <a:ea typeface="+mn-ea"/>
                          <a:cs typeface="+mn-cs"/>
                        </a:rPr>
                        <a:t> Lev Thresh deployed, thresholds will be lower resulting</a:t>
                      </a:r>
                      <a:r>
                        <a:rPr lang="en-US" sz="1100" b="0" i="0" kern="1200" baseline="0" dirty="0">
                          <a:solidFill>
                            <a:schemeClr val="dk1"/>
                          </a:solidFill>
                          <a:effectLst/>
                          <a:latin typeface="+mn-lt"/>
                          <a:ea typeface="+mn-ea"/>
                          <a:cs typeface="+mn-cs"/>
                        </a:rPr>
                        <a:t> in </a:t>
                      </a:r>
                      <a:r>
                        <a:rPr lang="en-US" sz="1100" b="0" i="0" kern="1200" dirty="0">
                          <a:solidFill>
                            <a:schemeClr val="dk1"/>
                          </a:solidFill>
                          <a:effectLst/>
                          <a:latin typeface="+mn-lt"/>
                          <a:ea typeface="+mn-ea"/>
                          <a:cs typeface="+mn-cs"/>
                        </a:rPr>
                        <a:t>better DE.</a:t>
                      </a:r>
                      <a:r>
                        <a:rPr lang="en-US" sz="1100" baseline="0" dirty="0"/>
                        <a:t> </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solidFill>
                            <a:schemeClr val="tx1"/>
                          </a:solidFill>
                        </a:rPr>
                        <a:t>Want to further improve DE by adding L2 “put back algorithm”.</a:t>
                      </a:r>
                      <a:r>
                        <a:rPr lang="en-US" sz="1100" b="0" i="0" kern="1200" dirty="0">
                          <a:solidFill>
                            <a:schemeClr val="dk1"/>
                          </a:solidFill>
                          <a:effectLst/>
                          <a:latin typeface="+mn-lt"/>
                          <a:ea typeface="+mn-ea"/>
                          <a:cs typeface="+mn-cs"/>
                        </a:rPr>
                        <a:t> </a:t>
                      </a:r>
                      <a:endParaRPr lang="en-US" sz="1100" baseline="0" dirty="0"/>
                    </a:p>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t>Keep 1</a:t>
                      </a:r>
                      <a:r>
                        <a:rPr lang="en-US" sz="1100" baseline="30000" dirty="0"/>
                        <a:t>st</a:t>
                      </a:r>
                      <a:r>
                        <a:rPr lang="en-US" sz="1100" baseline="0" dirty="0"/>
                        <a:t> event in flash in DO.08 (does not increase DE, but increases detected details of a flash)</a:t>
                      </a:r>
                    </a:p>
                    <a:p>
                      <a:pPr marL="111125" indent="-111125" algn="l">
                        <a:buFont typeface="Arial" pitchFamily="34" charset="0"/>
                        <a:buChar char="•"/>
                      </a:pPr>
                      <a:endParaRPr lang="en-US" sz="1100" b="0" i="0" kern="1200" dirty="0">
                        <a:solidFill>
                          <a:schemeClr val="dk1"/>
                        </a:solidFill>
                        <a:effectLst/>
                        <a:latin typeface="+mn-lt"/>
                        <a:ea typeface="+mn-ea"/>
                        <a:cs typeface="+mn-cs"/>
                      </a:endParaRPr>
                    </a:p>
                  </a:txBody>
                  <a:tcPr>
                    <a:solidFill>
                      <a:srgbClr val="99FF66"/>
                    </a:solidFill>
                  </a:tcPr>
                </a:tc>
                <a:extLst>
                  <a:ext uri="{0D108BD9-81ED-4DB2-BD59-A6C34878D82A}">
                    <a16:rowId xmlns:a16="http://schemas.microsoft.com/office/drawing/2014/main" val="10001"/>
                  </a:ext>
                </a:extLst>
              </a:tr>
              <a:tr h="2019948">
                <a:tc>
                  <a:txBody>
                    <a:bodyPr/>
                    <a:lstStyle/>
                    <a:p>
                      <a:pPr algn="ctr"/>
                      <a:r>
                        <a:rPr lang="en-US" dirty="0"/>
                        <a:t>FAR</a:t>
                      </a:r>
                    </a:p>
                  </a:txBody>
                  <a:tcPr anchor="ctr"/>
                </a:tc>
                <a:tc>
                  <a:txBody>
                    <a:bodyPr/>
                    <a:lstStyle/>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t>Bulk FAR value across GLM FOV needed to better quantify performance.</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t>Blooming &amp; Glint Filter design details and testing are mature; minor optimization expected.</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solidFill>
                            <a:schemeClr val="tx1"/>
                          </a:solidFill>
                        </a:rPr>
                        <a:t>Blooming and Glint filter should be in place for DO.08 (in April 2019).</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solidFill>
                            <a:schemeClr val="tx1"/>
                          </a:solidFill>
                        </a:rPr>
                        <a:t>“Put Back” filter is still under development.</a:t>
                      </a:r>
                    </a:p>
                  </a:txBody>
                  <a:tcPr>
                    <a:solidFill>
                      <a:srgbClr val="FFFF00"/>
                    </a:solidFill>
                  </a:tcPr>
                </a:tc>
                <a:tc>
                  <a:txBody>
                    <a:bodyPr/>
                    <a:lstStyle/>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t>GLM FAR (bulk FOV value) obtained but doesn’t meet spec since blooming filter &amp; other noise reduction methods not yet implemented.</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t>Blooming Filter design details and testing are mature; minor optimization expected.</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solidFill>
                            <a:schemeClr val="tx1"/>
                          </a:solidFill>
                        </a:rPr>
                        <a:t>Blooming and Glint filter should be in Dev. </a:t>
                      </a:r>
                      <a:r>
                        <a:rPr lang="en-US" sz="1100" baseline="0" dirty="0" err="1">
                          <a:solidFill>
                            <a:schemeClr val="tx1"/>
                          </a:solidFill>
                        </a:rPr>
                        <a:t>Env</a:t>
                      </a:r>
                      <a:r>
                        <a:rPr lang="en-US" sz="1100" baseline="0" dirty="0">
                          <a:solidFill>
                            <a:schemeClr val="tx1"/>
                          </a:solidFill>
                        </a:rPr>
                        <a:t>. for DO.08 in April 2019.</a:t>
                      </a:r>
                    </a:p>
                  </a:txBody>
                  <a:tcPr>
                    <a:solidFill>
                      <a:srgbClr val="FFFF00"/>
                    </a:solidFill>
                  </a:tcPr>
                </a:tc>
                <a:tc>
                  <a:txBody>
                    <a:bodyPr/>
                    <a:lstStyle/>
                    <a:p>
                      <a:pPr marL="111125" indent="-111125" algn="l">
                        <a:buFont typeface="Arial" pitchFamily="34" charset="0"/>
                        <a:buChar char="•"/>
                      </a:pPr>
                      <a:r>
                        <a:rPr lang="en-US" sz="1100" baseline="0" dirty="0">
                          <a:solidFill>
                            <a:schemeClr val="tx1"/>
                          </a:solidFill>
                        </a:rPr>
                        <a:t>Implementation of Blooming Filter will mitigate solar glint/intrusion and improve FAR.</a:t>
                      </a:r>
                    </a:p>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err="1"/>
                        <a:t>Bruning</a:t>
                      </a:r>
                      <a:r>
                        <a:rPr lang="en-US" sz="1100" baseline="0" dirty="0"/>
                        <a:t> Gridded Product (incl. data quality) Meta-code to become ADR submission. </a:t>
                      </a:r>
                    </a:p>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100" b="0" i="0" kern="1200" dirty="0">
                        <a:solidFill>
                          <a:schemeClr val="dk1"/>
                        </a:solidFill>
                        <a:effectLst/>
                        <a:latin typeface="+mn-lt"/>
                        <a:ea typeface="+mn-ea"/>
                        <a:cs typeface="+mn-cs"/>
                      </a:endParaRPr>
                    </a:p>
                  </a:txBody>
                  <a:tcPr>
                    <a:solidFill>
                      <a:srgbClr val="99FF66"/>
                    </a:solidFill>
                  </a:tcPr>
                </a:tc>
                <a:extLst>
                  <a:ext uri="{0D108BD9-81ED-4DB2-BD59-A6C34878D82A}">
                    <a16:rowId xmlns:a16="http://schemas.microsoft.com/office/drawing/2014/main" val="10002"/>
                  </a:ext>
                </a:extLst>
              </a:tr>
              <a:tr h="1668653">
                <a:tc>
                  <a:txBody>
                    <a:bodyPr/>
                    <a:lstStyle/>
                    <a:p>
                      <a:pPr algn="ctr"/>
                      <a:r>
                        <a:rPr lang="en-US" dirty="0"/>
                        <a:t>INR/time</a:t>
                      </a:r>
                    </a:p>
                  </a:txBody>
                  <a:tcPr anchor="ctr"/>
                </a:tc>
                <a:tc>
                  <a:txBody>
                    <a:bodyPr/>
                    <a:lstStyle/>
                    <a:p>
                      <a:pPr marL="111125" indent="-111125" algn="l">
                        <a:buFont typeface="Arial" pitchFamily="34" charset="0"/>
                        <a:buChar char="•"/>
                      </a:pPr>
                      <a:r>
                        <a:rPr lang="en-US" sz="1100" dirty="0">
                          <a:solidFill>
                            <a:schemeClr val="tx1"/>
                          </a:solidFill>
                        </a:rPr>
                        <a:t>Critical issues have been resolved.</a:t>
                      </a:r>
                    </a:p>
                    <a:p>
                      <a:pPr marL="111125" indent="-111125" algn="l">
                        <a:buFont typeface="Arial" pitchFamily="34" charset="0"/>
                        <a:buChar char="•"/>
                      </a:pPr>
                      <a:r>
                        <a:rPr lang="en-US" sz="1100" dirty="0">
                          <a:solidFill>
                            <a:schemeClr val="tx1"/>
                          </a:solidFill>
                        </a:rPr>
                        <a:t>Recent performance is </a:t>
                      </a:r>
                      <a:r>
                        <a:rPr lang="en-US" sz="1100" baseline="0" dirty="0">
                          <a:solidFill>
                            <a:schemeClr val="tx1"/>
                          </a:solidFill>
                        </a:rPr>
                        <a:t>acceptable.</a:t>
                      </a:r>
                    </a:p>
                    <a:p>
                      <a:pPr marL="111125" indent="-111125" algn="l">
                        <a:buFont typeface="Arial" pitchFamily="34" charset="0"/>
                        <a:buChar char="•"/>
                      </a:pPr>
                      <a:r>
                        <a:rPr lang="en-US" sz="1100" baseline="0" dirty="0">
                          <a:solidFill>
                            <a:schemeClr val="tx1"/>
                          </a:solidFill>
                        </a:rPr>
                        <a:t>Major remaining issues:</a:t>
                      </a:r>
                      <a:endParaRPr lang="en-US" sz="1100" dirty="0">
                        <a:solidFill>
                          <a:schemeClr val="tx1"/>
                        </a:solidFill>
                      </a:endParaRPr>
                    </a:p>
                    <a:p>
                      <a:pPr marL="234950" lvl="1" indent="-111125" algn="l">
                        <a:buFont typeface="Wingdings" pitchFamily="2" charset="2"/>
                        <a:buChar char="§"/>
                      </a:pPr>
                      <a:r>
                        <a:rPr lang="en-US" sz="1100" baseline="0" dirty="0">
                          <a:solidFill>
                            <a:schemeClr val="tx1"/>
                          </a:solidFill>
                        </a:rPr>
                        <a:t>Time-of-Flight correction still needed in L2 (is implemented in L1b)</a:t>
                      </a:r>
                    </a:p>
                    <a:p>
                      <a:pPr marL="234950" lvl="1" indent="-111125" algn="l">
                        <a:buFont typeface="Wingdings" pitchFamily="2" charset="2"/>
                        <a:buChar char="§"/>
                      </a:pPr>
                      <a:r>
                        <a:rPr lang="en-US" sz="1100" baseline="0" dirty="0">
                          <a:solidFill>
                            <a:schemeClr val="tx1"/>
                          </a:solidFill>
                        </a:rPr>
                        <a:t>Time order still an issue</a:t>
                      </a:r>
                    </a:p>
                  </a:txBody>
                  <a:tcPr>
                    <a:solidFill>
                      <a:srgbClr val="00B050"/>
                    </a:solidFill>
                  </a:tcPr>
                </a:tc>
                <a:tc>
                  <a:txBody>
                    <a:bodyPr/>
                    <a:lstStyle/>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solidFill>
                            <a:schemeClr val="tx1"/>
                          </a:solidFill>
                        </a:rPr>
                        <a:t>Mode of location/timing error distributions meet  spec.</a:t>
                      </a:r>
                    </a:p>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solidFill>
                            <a:schemeClr val="tx1"/>
                          </a:solidFill>
                        </a:rPr>
                        <a:t>Post-drift INR meeting spec.</a:t>
                      </a:r>
                    </a:p>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a:solidFill>
                            <a:schemeClr val="tx1"/>
                          </a:solidFill>
                        </a:rPr>
                        <a:t>Lightning ellipsoid parameters optimized to mitigate parallax</a:t>
                      </a:r>
                      <a:r>
                        <a:rPr lang="en-US" sz="900" baseline="0" dirty="0">
                          <a:solidFill>
                            <a:schemeClr val="tx1"/>
                          </a:solidFill>
                        </a:rPr>
                        <a:t>. </a:t>
                      </a:r>
                    </a:p>
                    <a:p>
                      <a:pPr marL="111125" indent="-111125" algn="l">
                        <a:buFont typeface="Arial" pitchFamily="34" charset="0"/>
                        <a:buChar char="•"/>
                      </a:pPr>
                      <a:r>
                        <a:rPr lang="en-US" sz="1100" baseline="0" dirty="0">
                          <a:solidFill>
                            <a:schemeClr val="tx1"/>
                          </a:solidFill>
                        </a:rPr>
                        <a:t>Time-of-Flight correction now implemented in L2.</a:t>
                      </a:r>
                    </a:p>
                    <a:p>
                      <a:pPr marL="111125" indent="-111125" algn="l">
                        <a:buFont typeface="Arial" pitchFamily="34" charset="0"/>
                        <a:buChar char="•"/>
                      </a:pPr>
                      <a:r>
                        <a:rPr lang="en-US" sz="1100" baseline="0" dirty="0">
                          <a:solidFill>
                            <a:schemeClr val="tx1"/>
                          </a:solidFill>
                        </a:rPr>
                        <a:t>Time order still an issue (considered low priority)</a:t>
                      </a:r>
                    </a:p>
                  </a:txBody>
                  <a:tcPr>
                    <a:solidFill>
                      <a:srgbClr val="00B050"/>
                    </a:solidFill>
                  </a:tcPr>
                </a:tc>
                <a:tc>
                  <a:txBody>
                    <a:bodyPr/>
                    <a:lstStyle/>
                    <a:p>
                      <a:pPr marL="111125" indent="-111125" algn="l">
                        <a:buFont typeface="Arial" pitchFamily="34" charset="0"/>
                        <a:buChar char="•"/>
                      </a:pPr>
                      <a:r>
                        <a:rPr lang="en-US" sz="1100" baseline="0" dirty="0">
                          <a:solidFill>
                            <a:schemeClr val="tx1"/>
                          </a:solidFill>
                        </a:rPr>
                        <a:t>Monthly 3 degree grid cloud-top height maps desired to further reduce parallax. </a:t>
                      </a:r>
                    </a:p>
                    <a:p>
                      <a:pPr marL="111125" indent="-111125" algn="l">
                        <a:buFont typeface="Arial" pitchFamily="34" charset="0"/>
                        <a:buChar char="•"/>
                      </a:pPr>
                      <a:r>
                        <a:rPr lang="en-US" sz="1100" baseline="0" dirty="0">
                          <a:solidFill>
                            <a:schemeClr val="tx1"/>
                          </a:solidFill>
                        </a:rPr>
                        <a:t>Account for diurnal variation of INR in DO.08  </a:t>
                      </a:r>
                    </a:p>
                    <a:p>
                      <a:pPr marL="111125" indent="-111125" algn="l">
                        <a:buFont typeface="Arial" pitchFamily="34" charset="0"/>
                        <a:buChar char="•"/>
                      </a:pPr>
                      <a:r>
                        <a:rPr lang="en-US" sz="1100" baseline="0" dirty="0">
                          <a:solidFill>
                            <a:schemeClr val="tx1"/>
                          </a:solidFill>
                        </a:rPr>
                        <a:t>Time order to be fixed in DO.08.</a:t>
                      </a:r>
                    </a:p>
                    <a:p>
                      <a:pPr marL="111125" indent="-111125" algn="l">
                        <a:buFont typeface="Arial" pitchFamily="34" charset="0"/>
                        <a:buChar char="•"/>
                      </a:pPr>
                      <a:endParaRPr lang="en-US" sz="1100" dirty="0"/>
                    </a:p>
                  </a:txBody>
                  <a:tcPr>
                    <a:solidFill>
                      <a:srgbClr val="99FF66"/>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13</a:t>
            </a:fld>
            <a:endParaRPr lang="en-US" altLang="en-US" dirty="0"/>
          </a:p>
        </p:txBody>
      </p:sp>
    </p:spTree>
    <p:extLst>
      <p:ext uri="{BB962C8B-B14F-4D97-AF65-F5344CB8AC3E}">
        <p14:creationId xmlns:p14="http://schemas.microsoft.com/office/powerpoint/2010/main" val="2095821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Outline</a:t>
            </a:r>
          </a:p>
        </p:txBody>
      </p:sp>
      <p:sp>
        <p:nvSpPr>
          <p:cNvPr id="3" name="Content Placeholder 2"/>
          <p:cNvSpPr>
            <a:spLocks noGrp="1"/>
          </p:cNvSpPr>
          <p:nvPr>
            <p:ph idx="1"/>
          </p:nvPr>
        </p:nvSpPr>
        <p:spPr>
          <a:xfrm>
            <a:off x="516467" y="1830388"/>
            <a:ext cx="8229600" cy="4525962"/>
          </a:xfrm>
        </p:spPr>
        <p:txBody>
          <a:bodyPr/>
          <a:lstStyle/>
          <a:p>
            <a:pPr marL="0" indent="0">
              <a:buNone/>
            </a:pPr>
            <a:r>
              <a:rPr lang="en-US" dirty="0"/>
              <a:t>Introduction</a:t>
            </a:r>
          </a:p>
          <a:p>
            <a:pPr marL="0" indent="0">
              <a:buNone/>
            </a:pPr>
            <a:r>
              <a:rPr lang="en-US" dirty="0"/>
              <a:t>Review of Beta Maturity</a:t>
            </a:r>
          </a:p>
          <a:p>
            <a:pPr marL="0" indent="0">
              <a:buNone/>
            </a:pPr>
            <a:r>
              <a:rPr lang="en-US" dirty="0"/>
              <a:t>Product Quality Evaluation Overview</a:t>
            </a:r>
          </a:p>
          <a:p>
            <a:pPr marL="0" indent="0">
              <a:buNone/>
            </a:pPr>
            <a:r>
              <a:rPr lang="en-US" sz="4400" dirty="0">
                <a:solidFill>
                  <a:srgbClr val="FFFF00"/>
                </a:solidFill>
              </a:rPr>
              <a:t>Provisional Maturity Assessment</a:t>
            </a:r>
          </a:p>
          <a:p>
            <a:pPr marL="0" indent="0">
              <a:buNone/>
            </a:pPr>
            <a:r>
              <a:rPr lang="en-US" dirty="0"/>
              <a:t>PLPT Details</a:t>
            </a:r>
          </a:p>
          <a:p>
            <a:pPr marL="0" indent="0">
              <a:buNone/>
            </a:pPr>
            <a:r>
              <a:rPr lang="en-US" dirty="0"/>
              <a:t>Path to Full Validation</a:t>
            </a:r>
          </a:p>
          <a:p>
            <a:pPr marL="0" indent="0">
              <a:buNone/>
            </a:pPr>
            <a:r>
              <a:rPr lang="en-US" dirty="0"/>
              <a:t>Summary and Recommendations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14</a:t>
            </a:fld>
            <a:endParaRPr lang="en-US" altLang="en-US"/>
          </a:p>
        </p:txBody>
      </p:sp>
    </p:spTree>
    <p:extLst>
      <p:ext uri="{BB962C8B-B14F-4D97-AF65-F5344CB8AC3E}">
        <p14:creationId xmlns:p14="http://schemas.microsoft.com/office/powerpoint/2010/main" val="154750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Arial"/>
                <a:ea typeface="Arial"/>
                <a:cs typeface="Arial"/>
                <a:sym typeface="Arial"/>
              </a:rPr>
              <a:t>Provisional 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15</a:t>
            </a:fld>
            <a:endParaRPr lang="en" sz="1400" b="0" i="0" u="none" strike="noStrike" cap="none">
              <a:solidFill>
                <a:schemeClr val="lt1"/>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1818423410"/>
              </p:ext>
            </p:extLst>
          </p:nvPr>
        </p:nvGraphicFramePr>
        <p:xfrm>
          <a:off x="237112" y="1736889"/>
          <a:ext cx="8686800" cy="3840520"/>
        </p:xfrm>
        <a:graphic>
          <a:graphicData uri="http://schemas.openxmlformats.org/drawingml/2006/table">
            <a:tbl>
              <a:tblPr>
                <a:noFil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a:solidFill>
                            <a:schemeClr val="tx1"/>
                          </a:solidFill>
                          <a:latin typeface="+mn-lt"/>
                          <a:ea typeface="Arial"/>
                          <a:cs typeface="Arial"/>
                          <a:sym typeface="Arial"/>
                        </a:rPr>
                        <a:t>Validation activities are ongoing and the general research community is now encouraged to participate.</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a:solidFill>
                            <a:schemeClr val="tx1"/>
                          </a:solidFill>
                          <a:latin typeface="+mn-lt"/>
                          <a:ea typeface="Arial"/>
                          <a:cs typeface="Arial"/>
                          <a:sym typeface="Arial"/>
                        </a:rPr>
                        <a:t>Validation activities are ongoing.</a:t>
                      </a:r>
                      <a:r>
                        <a:rPr lang="en" sz="2000" b="0" i="0" u="none" strike="noStrike" cap="none" baseline="0" dirty="0">
                          <a:solidFill>
                            <a:schemeClr val="tx1"/>
                          </a:solidFill>
                          <a:latin typeface="+mn-lt"/>
                          <a:ea typeface="Arial"/>
                          <a:cs typeface="Arial"/>
                          <a:sym typeface="Arial"/>
                        </a:rPr>
                        <a:t> </a:t>
                      </a:r>
                      <a:r>
                        <a:rPr lang="en-US" sz="2000" b="0" i="0" u="none" strike="noStrike" cap="none" baseline="0" dirty="0">
                          <a:solidFill>
                            <a:schemeClr val="tx1"/>
                          </a:solidFill>
                          <a:latin typeface="+mn-lt"/>
                          <a:ea typeface="Arial"/>
                          <a:cs typeface="Arial"/>
                          <a:sym typeface="Arial"/>
                        </a:rPr>
                        <a:t>T</a:t>
                      </a:r>
                      <a:r>
                        <a:rPr lang="en" sz="2000" b="0" i="0" u="none" strike="noStrike" cap="none" baseline="0" dirty="0">
                          <a:solidFill>
                            <a:schemeClr val="tx1"/>
                          </a:solidFill>
                          <a:latin typeface="+mn-lt"/>
                          <a:ea typeface="Arial"/>
                          <a:cs typeface="Arial"/>
                          <a:sym typeface="Arial"/>
                        </a:rPr>
                        <a:t>he </a:t>
                      </a:r>
                      <a:r>
                        <a:rPr lang="en" sz="2000" b="0" i="0" u="none" strike="noStrike" cap="none" dirty="0">
                          <a:solidFill>
                            <a:schemeClr val="tx1"/>
                          </a:solidFill>
                          <a:latin typeface="+mn-lt"/>
                          <a:ea typeface="Arial"/>
                          <a:cs typeface="Arial"/>
                          <a:sym typeface="Arial"/>
                        </a:rPr>
                        <a:t>general research community has been participating</a:t>
                      </a:r>
                      <a:r>
                        <a:rPr lang="en" sz="2000" b="0" i="0" u="none" strike="noStrike" cap="none" baseline="0" dirty="0">
                          <a:solidFill>
                            <a:schemeClr val="tx1"/>
                          </a:solidFill>
                          <a:latin typeface="+mn-lt"/>
                          <a:ea typeface="Arial"/>
                          <a:cs typeface="Arial"/>
                          <a:sym typeface="Arial"/>
                        </a:rPr>
                        <a:t> and providing feedback.</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1"/>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Severe algorithm anomalies are identified and under analysis. Solutions to anomalies are in development and testing.</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2000" b="0" i="0" u="none" strike="noStrike" cap="none" dirty="0">
                          <a:solidFill>
                            <a:schemeClr val="tx1"/>
                          </a:solidFill>
                          <a:latin typeface="+mn-lt"/>
                          <a:ea typeface="Arial"/>
                          <a:cs typeface="Arial"/>
                          <a:sym typeface="Arial"/>
                        </a:rPr>
                        <a:t>O</a:t>
                      </a:r>
                      <a:r>
                        <a:rPr lang="en" sz="2000" b="0" i="0" u="none" strike="noStrike" cap="none" dirty="0">
                          <a:solidFill>
                            <a:schemeClr val="tx1"/>
                          </a:solidFill>
                          <a:latin typeface="+mn-lt"/>
                          <a:ea typeface="Arial"/>
                          <a:cs typeface="Arial"/>
                          <a:sym typeface="Arial"/>
                        </a:rPr>
                        <a:t>perational and algorithm</a:t>
                      </a:r>
                      <a:r>
                        <a:rPr lang="en" sz="2000" b="0" i="0" u="none" strike="noStrike" cap="none" baseline="0" dirty="0">
                          <a:solidFill>
                            <a:schemeClr val="tx1"/>
                          </a:solidFill>
                          <a:latin typeface="+mn-lt"/>
                          <a:ea typeface="Arial"/>
                          <a:cs typeface="Arial"/>
                          <a:sym typeface="Arial"/>
                        </a:rPr>
                        <a:t> </a:t>
                      </a:r>
                      <a:r>
                        <a:rPr lang="en" sz="2000" b="0" i="0" u="none" strike="noStrike" cap="none" dirty="0">
                          <a:solidFill>
                            <a:schemeClr val="tx1"/>
                          </a:solidFill>
                          <a:latin typeface="+mn-lt"/>
                          <a:ea typeface="Arial"/>
                          <a:cs typeface="Arial"/>
                          <a:sym typeface="Arial"/>
                        </a:rPr>
                        <a:t>anomalies have been identified.</a:t>
                      </a:r>
                      <a:r>
                        <a:rPr lang="en" sz="2000" b="0" i="0" u="none" strike="noStrike" cap="none" baseline="0" dirty="0">
                          <a:solidFill>
                            <a:schemeClr val="tx1"/>
                          </a:solidFill>
                          <a:latin typeface="+mn-lt"/>
                          <a:ea typeface="Arial"/>
                          <a:cs typeface="Arial"/>
                          <a:sym typeface="Arial"/>
                        </a:rPr>
                        <a:t> </a:t>
                      </a:r>
                      <a:r>
                        <a:rPr lang="en-US" sz="2000" b="0" i="0" u="none" strike="noStrike" cap="none" baseline="0" dirty="0">
                          <a:solidFill>
                            <a:schemeClr val="tx1"/>
                          </a:solidFill>
                          <a:latin typeface="+mn-lt"/>
                          <a:ea typeface="Arial"/>
                          <a:cs typeface="Arial"/>
                          <a:sym typeface="Arial"/>
                        </a:rPr>
                        <a:t>C</a:t>
                      </a:r>
                      <a:r>
                        <a:rPr lang="en" sz="2000" b="0" i="0" u="none" strike="noStrike" cap="none" baseline="0" dirty="0">
                          <a:solidFill>
                            <a:schemeClr val="tx1"/>
                          </a:solidFill>
                          <a:latin typeface="+mn-lt"/>
                          <a:ea typeface="Arial"/>
                          <a:cs typeface="Arial"/>
                          <a:sym typeface="Arial"/>
                        </a:rPr>
                        <a:t>ritical ones have been resolved; others in various stages of implementation</a:t>
                      </a:r>
                      <a:r>
                        <a:rPr lang="en-US" sz="2000" b="0" i="0" u="none" strike="noStrike" cap="none" baseline="0" dirty="0">
                          <a:solidFill>
                            <a:schemeClr val="tx1"/>
                          </a:solidFill>
                          <a:latin typeface="+mn-lt"/>
                          <a:ea typeface="Arial"/>
                          <a:cs typeface="Arial"/>
                          <a:sym typeface="Arial"/>
                        </a:rPr>
                        <a:t>. A</a:t>
                      </a:r>
                      <a:r>
                        <a:rPr lang="en" sz="2000" b="0" i="0" u="none" strike="noStrike" cap="none" baseline="0" dirty="0">
                          <a:solidFill>
                            <a:schemeClr val="tx1"/>
                          </a:solidFill>
                          <a:latin typeface="+mn-lt"/>
                          <a:ea typeface="Arial"/>
                          <a:cs typeface="Arial"/>
                          <a:sym typeface="Arial"/>
                        </a:rPr>
                        <a:t>  few under investigation.</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Incremental product improvements may still be occurring.</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Incremental product improvements are expected.</a:t>
                      </a:r>
                      <a:endParaRPr lang="en" sz="20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729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Arial"/>
                <a:ea typeface="Arial"/>
                <a:cs typeface="Arial"/>
                <a:sym typeface="Arial"/>
              </a:rPr>
              <a:t>Provisional 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16</a:t>
            </a:fld>
            <a:endParaRPr lang="en" sz="1400" b="0" i="0" u="none" strike="noStrike" cap="none">
              <a:solidFill>
                <a:schemeClr val="lt1"/>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1467277405"/>
              </p:ext>
            </p:extLst>
          </p:nvPr>
        </p:nvGraphicFramePr>
        <p:xfrm>
          <a:off x="228600" y="1066800"/>
          <a:ext cx="8686800" cy="5303580"/>
        </p:xfrm>
        <a:graphic>
          <a:graphicData uri="http://schemas.openxmlformats.org/drawingml/2006/table">
            <a:tbl>
              <a:tblPr>
                <a:noFill/>
              </a:tblPr>
              <a:tblGrid>
                <a:gridCol w="5715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End State</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Assessment</a:t>
                      </a: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US" sz="1800" b="0" i="0" u="none" strike="noStrike" cap="none" dirty="0">
                          <a:solidFill>
                            <a:schemeClr val="tx1"/>
                          </a:solidFill>
                          <a:latin typeface="+mn-lt"/>
                          <a:ea typeface="Arial"/>
                          <a:cs typeface="Arial"/>
                          <a:sym typeface="Arial"/>
                        </a:rPr>
                        <a:t>T</a:t>
                      </a:r>
                      <a:r>
                        <a:rPr lang="en" sz="1800" b="0" i="0" u="none" strike="noStrike" cap="none" dirty="0">
                          <a:solidFill>
                            <a:schemeClr val="tx1"/>
                          </a:solidFill>
                          <a:latin typeface="+mn-lt"/>
                          <a:ea typeface="Arial"/>
                          <a:cs typeface="Arial"/>
                          <a:sym typeface="Arial"/>
                        </a:rPr>
                        <a:t>his has been demonstrated.</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a:solidFill>
                            <a:schemeClr val="tx1"/>
                          </a:solidFill>
                          <a:latin typeface="+mn-lt"/>
                          <a:ea typeface="Arial"/>
                          <a:cs typeface="Arial"/>
                          <a:sym typeface="Arial"/>
                        </a:rPr>
                        <a:t>Product analysis is sufficient to communicate product performance to users relative to expectations (Performance Baseline).</a:t>
                      </a:r>
                      <a:endParaRPr lang="en" sz="1800" u="none" strike="noStrike" cap="none" dirty="0">
                        <a:solidFill>
                          <a:schemeClr val="tx1"/>
                        </a:solidFill>
                      </a:endParaRP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0" i="0" u="none" strike="noStrike" cap="none" dirty="0">
                          <a:solidFill>
                            <a:schemeClr val="tx1"/>
                          </a:solidFill>
                          <a:latin typeface="+mn-lt"/>
                          <a:ea typeface="Arial"/>
                          <a:cs typeface="Arial"/>
                          <a:sym typeface="Arial"/>
                        </a:rPr>
                        <a:t>T</a:t>
                      </a:r>
                      <a:r>
                        <a:rPr lang="en" sz="1800" b="0" i="0" u="none" strike="noStrike" cap="none" dirty="0">
                          <a:solidFill>
                            <a:schemeClr val="tx1"/>
                          </a:solidFill>
                          <a:latin typeface="+mn-lt"/>
                          <a:ea typeface="Arial"/>
                          <a:cs typeface="Arial"/>
                          <a:sym typeface="Arial"/>
                        </a:rPr>
                        <a:t>his has been communicated</a:t>
                      </a:r>
                      <a:r>
                        <a:rPr lang="en" sz="1800" b="0" i="0" u="none" strike="noStrike" cap="none" baseline="0" dirty="0">
                          <a:solidFill>
                            <a:schemeClr val="tx1"/>
                          </a:solidFill>
                          <a:latin typeface="+mn-lt"/>
                          <a:ea typeface="Arial"/>
                          <a:cs typeface="Arial"/>
                          <a:sym typeface="Arial"/>
                        </a:rPr>
                        <a:t> in PS-PVR.</a:t>
                      </a:r>
                      <a:endParaRPr lang="en" sz="1800" u="none" strike="noStrike" cap="none" dirty="0">
                        <a:solidFill>
                          <a:schemeClr val="tx1"/>
                        </a:solidFil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2"/>
                  </a:ext>
                </a:extLst>
              </a:tr>
              <a:tr h="840605">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a:solidFill>
                            <a:schemeClr val="tx1"/>
                          </a:solidFill>
                          <a:latin typeface="+mn-lt"/>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baseline="0" dirty="0">
                          <a:solidFill>
                            <a:schemeClr val="tx1"/>
                          </a:solidFill>
                          <a:latin typeface="+mn-lt"/>
                          <a:ea typeface="Arial"/>
                          <a:cs typeface="Arial"/>
                          <a:sym typeface="Arial"/>
                        </a:rPr>
                        <a:t>H</a:t>
                      </a:r>
                      <a:r>
                        <a:rPr lang="en" sz="1800" b="0" i="0" u="none" strike="noStrike" cap="none" baseline="0" dirty="0" err="1">
                          <a:solidFill>
                            <a:schemeClr val="tx1"/>
                          </a:solidFill>
                          <a:latin typeface="+mn-lt"/>
                          <a:ea typeface="Arial"/>
                          <a:cs typeface="Arial"/>
                          <a:sym typeface="Arial"/>
                        </a:rPr>
                        <a:t>ave</a:t>
                      </a:r>
                      <a:r>
                        <a:rPr lang="en" sz="1800" b="0" i="0" u="none" strike="noStrike" cap="none" baseline="0" dirty="0">
                          <a:solidFill>
                            <a:schemeClr val="tx1"/>
                          </a:solidFill>
                          <a:latin typeface="+mn-lt"/>
                          <a:ea typeface="Arial"/>
                          <a:cs typeface="Arial"/>
                          <a:sym typeface="Arial"/>
                        </a:rPr>
                        <a:t> been documented, for example this PS-PVR and the ReadMe file.</a:t>
                      </a:r>
                      <a:endParaRPr lang="en" sz="1800" b="0" i="0" u="none" strike="noStrike" cap="none" dirty="0">
                        <a:solidFill>
                          <a:schemeClr val="tx1"/>
                        </a:solidFill>
                        <a:latin typeface="+mn-lt"/>
                        <a:ea typeface="Arial"/>
                        <a:cs typeface="Arial"/>
                        <a:sym typeface="Arial"/>
                      </a:endParaRP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3"/>
                  </a:ext>
                </a:extLst>
              </a:tr>
              <a:tr h="295839">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Testing has been fully documented.</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Testing has been fully documented</a:t>
                      </a:r>
                      <a:r>
                        <a:rPr lang="en" sz="1800" b="0" i="0" u="none" strike="noStrike" cap="none" baseline="0" dirty="0">
                          <a:solidFill>
                            <a:schemeClr val="tx1"/>
                          </a:solidFill>
                          <a:latin typeface="+mn-lt"/>
                          <a:ea typeface="Arial"/>
                          <a:cs typeface="Arial"/>
                          <a:sym typeface="Arial"/>
                        </a:rPr>
                        <a:t> </a:t>
                      </a:r>
                      <a:r>
                        <a:rPr lang="en-US" sz="1800" b="0" i="0" u="none" strike="noStrike" cap="none" baseline="0" dirty="0">
                          <a:solidFill>
                            <a:schemeClr val="tx1"/>
                          </a:solidFill>
                          <a:latin typeface="+mn-lt"/>
                          <a:ea typeface="Arial"/>
                          <a:cs typeface="Arial"/>
                          <a:sym typeface="Arial"/>
                        </a:rPr>
                        <a:t>in this PS-PVR</a:t>
                      </a:r>
                      <a:r>
                        <a:rPr lang="en" sz="1800" b="0" i="0" u="none" strike="noStrike" cap="none" baseline="0" dirty="0">
                          <a:solidFill>
                            <a:schemeClr val="tx1"/>
                          </a:solidFill>
                          <a:latin typeface="+mn-lt"/>
                          <a:ea typeface="Arial"/>
                          <a:cs typeface="Arial"/>
                          <a:sym typeface="Arial"/>
                        </a:rPr>
                        <a:t>.</a:t>
                      </a:r>
                      <a:endParaRPr lang="en" sz="1800" b="0" i="0" u="none" strike="noStrike" cap="none" dirty="0">
                        <a:solidFill>
                          <a:schemeClr val="tx1"/>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4"/>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a:solidFill>
                            <a:schemeClr val="tx1"/>
                          </a:solidFill>
                          <a:latin typeface="+mn-lt"/>
                          <a:ea typeface="Arial"/>
                          <a:cs typeface="Arial"/>
                          <a:sym typeface="Arial"/>
                        </a:rPr>
                        <a:t>Product is ready for operational use and for use in comprehensive cal/val activities and product optimization.</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US" sz="1800" b="0" i="0" u="none" strike="noStrike" cap="none" dirty="0">
                          <a:solidFill>
                            <a:schemeClr val="tx1"/>
                          </a:solidFill>
                          <a:latin typeface="+mn-lt"/>
                          <a:ea typeface="Arial"/>
                          <a:cs typeface="Arial"/>
                          <a:sym typeface="Arial"/>
                        </a:rPr>
                        <a:t>W</a:t>
                      </a:r>
                      <a:r>
                        <a:rPr lang="en" sz="1800" b="0" i="0" u="none" strike="noStrike" cap="none" dirty="0">
                          <a:solidFill>
                            <a:schemeClr val="tx1"/>
                          </a:solidFill>
                          <a:latin typeface="+mn-lt"/>
                          <a:ea typeface="Arial"/>
                          <a:cs typeface="Arial"/>
                          <a:sym typeface="Arial"/>
                        </a:rPr>
                        <a:t>e</a:t>
                      </a:r>
                      <a:r>
                        <a:rPr lang="en" sz="1800" b="0" i="0" u="none" strike="noStrike" cap="none" baseline="0" dirty="0">
                          <a:solidFill>
                            <a:schemeClr val="tx1"/>
                          </a:solidFill>
                          <a:latin typeface="+mn-lt"/>
                          <a:ea typeface="Arial"/>
                          <a:cs typeface="Arial"/>
                          <a:sym typeface="Arial"/>
                        </a:rPr>
                        <a:t> concur.</a:t>
                      </a:r>
                      <a:endParaRPr lang="en" sz="1800" b="0" i="0" u="none" strike="noStrike" cap="none" dirty="0">
                        <a:solidFill>
                          <a:schemeClr val="tx1"/>
                        </a:solidFill>
                        <a:latin typeface="+mn-lt"/>
                        <a:ea typeface="Arial"/>
                        <a:cs typeface="Arial"/>
                        <a:sym typeface="Arial"/>
                      </a:endParaRP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2266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a:t>
            </a:r>
          </a:p>
        </p:txBody>
      </p:sp>
      <p:sp>
        <p:nvSpPr>
          <p:cNvPr id="3" name="Content Placeholder 2"/>
          <p:cNvSpPr>
            <a:spLocks noGrp="1"/>
          </p:cNvSpPr>
          <p:nvPr>
            <p:ph idx="1"/>
          </p:nvPr>
        </p:nvSpPr>
        <p:spPr>
          <a:xfrm>
            <a:off x="457200" y="2228833"/>
            <a:ext cx="8229600" cy="2211191"/>
          </a:xfrm>
        </p:spPr>
        <p:txBody>
          <a:bodyPr/>
          <a:lstStyle/>
          <a:p>
            <a:pPr marL="0" indent="0" algn="just">
              <a:buNone/>
            </a:pPr>
            <a:r>
              <a:rPr lang="en-US" dirty="0">
                <a:solidFill>
                  <a:srgbClr val="FFFF00"/>
                </a:solidFill>
              </a:rPr>
              <a:t>CWG believes that the GOES-17 GLM L2 product (events, groups, flashes) has reached the Provisional Maturity as defined by the GOES-R Program.</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17</a:t>
            </a:fld>
            <a:endParaRPr lang="en-US" altLang="en-US" dirty="0"/>
          </a:p>
        </p:txBody>
      </p:sp>
    </p:spTree>
    <p:extLst>
      <p:ext uri="{BB962C8B-B14F-4D97-AF65-F5344CB8AC3E}">
        <p14:creationId xmlns:p14="http://schemas.microsoft.com/office/powerpoint/2010/main" val="205208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Outline</a:t>
            </a:r>
          </a:p>
        </p:txBody>
      </p:sp>
      <p:sp>
        <p:nvSpPr>
          <p:cNvPr id="3" name="Content Placeholder 2"/>
          <p:cNvSpPr>
            <a:spLocks noGrp="1"/>
          </p:cNvSpPr>
          <p:nvPr>
            <p:ph idx="1"/>
          </p:nvPr>
        </p:nvSpPr>
        <p:spPr>
          <a:xfrm>
            <a:off x="516467" y="1830388"/>
            <a:ext cx="8495558" cy="4525962"/>
          </a:xfrm>
        </p:spPr>
        <p:txBody>
          <a:bodyPr/>
          <a:lstStyle/>
          <a:p>
            <a:pPr marL="0" indent="0">
              <a:buNone/>
            </a:pPr>
            <a:r>
              <a:rPr lang="en-US" dirty="0"/>
              <a:t>Introduction</a:t>
            </a:r>
          </a:p>
          <a:p>
            <a:pPr marL="0" indent="0">
              <a:buNone/>
            </a:pPr>
            <a:r>
              <a:rPr lang="en-US" dirty="0"/>
              <a:t>Review of Beta Maturity</a:t>
            </a:r>
          </a:p>
          <a:p>
            <a:pPr marL="0" indent="0">
              <a:buNone/>
            </a:pPr>
            <a:r>
              <a:rPr lang="en-US" dirty="0"/>
              <a:t>Product Quality Evaluation Overview</a:t>
            </a:r>
          </a:p>
          <a:p>
            <a:pPr marL="0" indent="0">
              <a:buNone/>
            </a:pPr>
            <a:r>
              <a:rPr lang="en-US" dirty="0"/>
              <a:t>Provisional Maturity Assessment</a:t>
            </a:r>
          </a:p>
          <a:p>
            <a:pPr marL="0" indent="0">
              <a:buNone/>
            </a:pPr>
            <a:r>
              <a:rPr lang="en-US" sz="4400" dirty="0">
                <a:solidFill>
                  <a:srgbClr val="FFFF00"/>
                </a:solidFill>
              </a:rPr>
              <a:t>PLPT Details</a:t>
            </a:r>
          </a:p>
          <a:p>
            <a:pPr marL="0" indent="0">
              <a:buNone/>
            </a:pPr>
            <a:r>
              <a:rPr lang="en-US" dirty="0"/>
              <a:t>Path to Full Validation</a:t>
            </a:r>
          </a:p>
          <a:p>
            <a:pPr marL="0" indent="0">
              <a:buNone/>
            </a:pPr>
            <a:r>
              <a:rPr lang="en-US" dirty="0"/>
              <a:t>Summary and Recommendations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18</a:t>
            </a:fld>
            <a:endParaRPr lang="en-US" altLang="en-US"/>
          </a:p>
        </p:txBody>
      </p:sp>
    </p:spTree>
    <p:extLst>
      <p:ext uri="{BB962C8B-B14F-4D97-AF65-F5344CB8AC3E}">
        <p14:creationId xmlns:p14="http://schemas.microsoft.com/office/powerpoint/2010/main" val="154627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368" y="22058"/>
            <a:ext cx="5991225" cy="1143001"/>
          </a:xfrm>
        </p:spPr>
        <p:txBody>
          <a:bodyPr/>
          <a:lstStyle/>
          <a:p>
            <a:r>
              <a:rPr lang="en-US" sz="3200" b="1" dirty="0"/>
              <a:t>Progress Since Beta (2 Oct 2018)</a:t>
            </a:r>
            <a:endParaRPr lang="en-US" sz="1800" dirty="0">
              <a:solidFill>
                <a:srgbClr val="FFFF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2570645"/>
              </p:ext>
            </p:extLst>
          </p:nvPr>
        </p:nvGraphicFramePr>
        <p:xfrm>
          <a:off x="269586" y="1127959"/>
          <a:ext cx="8616777" cy="5069089"/>
        </p:xfrm>
        <a:graphic>
          <a:graphicData uri="http://schemas.openxmlformats.org/drawingml/2006/table">
            <a:tbl>
              <a:tblPr>
                <a:tableStyleId>{5C22544A-7EE6-4342-B048-85BDC9FD1C3A}</a:tableStyleId>
              </a:tblPr>
              <a:tblGrid>
                <a:gridCol w="644809">
                  <a:extLst>
                    <a:ext uri="{9D8B030D-6E8A-4147-A177-3AD203B41FA5}">
                      <a16:colId xmlns:a16="http://schemas.microsoft.com/office/drawing/2014/main" val="20000"/>
                    </a:ext>
                  </a:extLst>
                </a:gridCol>
                <a:gridCol w="546755">
                  <a:extLst>
                    <a:ext uri="{9D8B030D-6E8A-4147-A177-3AD203B41FA5}">
                      <a16:colId xmlns:a16="http://schemas.microsoft.com/office/drawing/2014/main" val="20001"/>
                    </a:ext>
                  </a:extLst>
                </a:gridCol>
                <a:gridCol w="4788816">
                  <a:extLst>
                    <a:ext uri="{9D8B030D-6E8A-4147-A177-3AD203B41FA5}">
                      <a16:colId xmlns:a16="http://schemas.microsoft.com/office/drawing/2014/main" val="20002"/>
                    </a:ext>
                  </a:extLst>
                </a:gridCol>
                <a:gridCol w="1027522">
                  <a:extLst>
                    <a:ext uri="{9D8B030D-6E8A-4147-A177-3AD203B41FA5}">
                      <a16:colId xmlns:a16="http://schemas.microsoft.com/office/drawing/2014/main" val="20003"/>
                    </a:ext>
                  </a:extLst>
                </a:gridCol>
                <a:gridCol w="887922">
                  <a:extLst>
                    <a:ext uri="{9D8B030D-6E8A-4147-A177-3AD203B41FA5}">
                      <a16:colId xmlns:a16="http://schemas.microsoft.com/office/drawing/2014/main" val="20004"/>
                    </a:ext>
                  </a:extLst>
                </a:gridCol>
                <a:gridCol w="720953">
                  <a:extLst>
                    <a:ext uri="{9D8B030D-6E8A-4147-A177-3AD203B41FA5}">
                      <a16:colId xmlns:a16="http://schemas.microsoft.com/office/drawing/2014/main" val="20005"/>
                    </a:ext>
                  </a:extLst>
                </a:gridCol>
              </a:tblGrid>
              <a:tr h="280937">
                <a:tc>
                  <a:txBody>
                    <a:bodyPr/>
                    <a:lstStyle/>
                    <a:p>
                      <a:pPr algn="ctr" fontAlgn="ctr"/>
                      <a:r>
                        <a:rPr lang="en-US" sz="1200" b="1" i="0" u="none" strike="noStrike" dirty="0">
                          <a:solidFill>
                            <a:schemeClr val="bg1"/>
                          </a:solidFill>
                          <a:effectLst/>
                          <a:latin typeface="+mn-lt"/>
                        </a:rPr>
                        <a:t>WR</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mn-lt"/>
                        </a:rPr>
                        <a:t>ADR</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mn-lt"/>
                        </a:rPr>
                        <a:t>Title</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Calibri"/>
                        </a:rPr>
                        <a:t>PR or DO</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Calibri"/>
                        </a:rPr>
                        <a:t>Date in OE</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mn-lt"/>
                        </a:rPr>
                        <a:t>Impact</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05901">
                <a:tc>
                  <a:txBody>
                    <a:bodyPr/>
                    <a:lstStyle/>
                    <a:p>
                      <a:pPr algn="ctr"/>
                      <a:r>
                        <a:rPr lang="en-US" sz="1200" b="0" dirty="0">
                          <a:solidFill>
                            <a:schemeClr val="tx1"/>
                          </a:solidFill>
                        </a:rPr>
                        <a:t>5996</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rPr>
                        <a:t>628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0" i="1" dirty="0">
                          <a:solidFill>
                            <a:schemeClr val="tx1"/>
                          </a:solidFill>
                        </a:rPr>
                        <a:t>  </a:t>
                      </a:r>
                      <a:r>
                        <a:rPr lang="en-US" sz="1200" b="0" kern="1200" dirty="0">
                          <a:solidFill>
                            <a:schemeClr val="tx1"/>
                          </a:solidFill>
                          <a:effectLst/>
                          <a:latin typeface="+mn-lt"/>
                          <a:ea typeface="+mn-ea"/>
                          <a:cs typeface="+mn-cs"/>
                        </a:rPr>
                        <a:t>GLM - Add Parenthetical Information to CALINR</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LUTs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solidFill>
                            <a:schemeClr val="tx1"/>
                          </a:solidFill>
                        </a:rPr>
                        <a:t>PR.07.00.01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baseline="0" dirty="0">
                          <a:solidFill>
                            <a:schemeClr val="tx1"/>
                          </a:solidFill>
                        </a:rPr>
                        <a:t>15 Oct 2018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other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6769">
                <a:tc>
                  <a:txBody>
                    <a:bodyPr/>
                    <a:lstStyle/>
                    <a:p>
                      <a:pPr algn="ctr"/>
                      <a:r>
                        <a:rPr lang="en-US" sz="1200" dirty="0"/>
                        <a:t>3561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t>674</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t>  Update GLM EFRC Algorithm to use updated CALINR format provided by</a:t>
                      </a:r>
                    </a:p>
                    <a:p>
                      <a:r>
                        <a:rPr lang="en-US" sz="1200" b="0" dirty="0"/>
                        <a:t>  GLM</a:t>
                      </a:r>
                      <a:r>
                        <a:rPr lang="en-US" sz="1200" b="0" baseline="0" dirty="0"/>
                        <a:t> </a:t>
                      </a:r>
                      <a:r>
                        <a:rPr lang="en-US" sz="1200" b="0" dirty="0"/>
                        <a:t>Flight</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dirty="0"/>
                        <a:t>DO.07.00.00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15 Oct 2018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other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2355">
                <a:tc>
                  <a:txBody>
                    <a:bodyPr/>
                    <a:lstStyle/>
                    <a:p>
                      <a:pPr algn="ctr"/>
                      <a:r>
                        <a:rPr lang="en-US" sz="1200" dirty="0"/>
                        <a:t>4477</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b="0" dirty="0"/>
                        <a:t>  GLM L2 LCFA product has ‘n/a’ for</a:t>
                      </a:r>
                      <a:r>
                        <a:rPr lang="en-US" sz="1200" b="0" baseline="0" dirty="0"/>
                        <a:t> </a:t>
                      </a:r>
                      <a:r>
                        <a:rPr lang="en-US" sz="1200" b="0" dirty="0" err="1"/>
                        <a:t>production_data_source</a:t>
                      </a:r>
                      <a:endParaRPr lang="en-US" sz="1200" b="0" dirty="0"/>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t>DO.07.00.00</a:t>
                      </a:r>
                    </a:p>
                    <a:p>
                      <a:pPr algn="ctr"/>
                      <a:endParaRPr lang="en-US" sz="1200" b="0" dirty="0"/>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baseline="0" dirty="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15 Oct 2018</a:t>
                      </a:r>
                    </a:p>
                    <a:p>
                      <a:pPr algn="ctr"/>
                      <a:endParaRPr lang="en-US" sz="1200" b="0" dirty="0"/>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other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32355">
                <a:tc>
                  <a:txBody>
                    <a:bodyPr/>
                    <a:lstStyle/>
                    <a:p>
                      <a:pPr algn="ctr"/>
                      <a:r>
                        <a:rPr lang="en-US" sz="1200" b="0" dirty="0">
                          <a:solidFill>
                            <a:schemeClr val="tx1"/>
                          </a:solidFill>
                        </a:rPr>
                        <a:t>4507</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solidFill>
                            <a:schemeClr val="tx1"/>
                          </a:solidFill>
                        </a:rPr>
                        <a:t>338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200" b="0" dirty="0">
                          <a:solidFill>
                            <a:schemeClr val="tx1"/>
                          </a:solidFill>
                        </a:rPr>
                        <a:t>  Use adjusted event times in Lightning L2+ product</a:t>
                      </a:r>
                      <a:r>
                        <a:rPr lang="en-US" sz="1200" b="0" baseline="0" dirty="0">
                          <a:solidFill>
                            <a:schemeClr val="tx1"/>
                          </a:solidFill>
                        </a:rPr>
                        <a:t> </a:t>
                      </a:r>
                      <a:r>
                        <a:rPr lang="en-US" sz="1000" b="0" baseline="0" dirty="0">
                          <a:solidFill>
                            <a:schemeClr val="tx1"/>
                          </a:solidFill>
                        </a:rPr>
                        <a:t>(TOF &amp; associated)</a:t>
                      </a: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t>DO.07.00.00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baseline="0" dirty="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15 Oct 2018</a:t>
                      </a:r>
                    </a:p>
                    <a:p>
                      <a:pPr algn="ct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solidFill>
                            <a:schemeClr val="tx1"/>
                          </a:solidFill>
                        </a:rPr>
                        <a:t>time</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532355">
                <a:tc>
                  <a:txBody>
                    <a:bodyPr/>
                    <a:lstStyle/>
                    <a:p>
                      <a:pPr algn="ctr"/>
                      <a:r>
                        <a:rPr lang="en-US" sz="1200" b="0" dirty="0">
                          <a:solidFill>
                            <a:schemeClr val="tx1"/>
                          </a:solidFill>
                        </a:rPr>
                        <a:t>4696</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0" dirty="0">
                          <a:solidFill>
                            <a:schemeClr val="tx1"/>
                          </a:solidFill>
                        </a:rPr>
                        <a:t>382</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  Group and flash areas GLM</a:t>
                      </a:r>
                      <a:r>
                        <a:rPr lang="en-US" sz="1200" b="0" baseline="0" dirty="0">
                          <a:solidFill>
                            <a:schemeClr val="tx1"/>
                          </a:solidFill>
                        </a:rPr>
                        <a:t> L2  (</a:t>
                      </a:r>
                      <a:r>
                        <a:rPr lang="en-US" sz="1100" b="0" baseline="0" dirty="0">
                          <a:solidFill>
                            <a:schemeClr val="tx1"/>
                          </a:solidFill>
                        </a:rPr>
                        <a:t>Discrepancy 20% between GS &amp; LM</a:t>
                      </a:r>
                      <a:r>
                        <a:rPr lang="en-US" sz="1200" b="0" baseline="0" dirty="0">
                          <a:solidFill>
                            <a:schemeClr val="tx1"/>
                          </a:solidFill>
                        </a:rPr>
                        <a:t>)</a:t>
                      </a: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dirty="0"/>
                    </a:p>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t>DO.07.00.00</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baseline="0" dirty="0">
                        <a:solidFill>
                          <a:schemeClr val="tx1"/>
                        </a:solidFill>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rPr>
                        <a:t>15 Oct 2018</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0" dirty="0">
                          <a:solidFill>
                            <a:schemeClr val="tx1"/>
                          </a:solidFill>
                        </a:rPr>
                        <a:t>areas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300344">
                <a:tc>
                  <a:txBody>
                    <a:bodyPr/>
                    <a:lstStyle/>
                    <a:p>
                      <a:pPr algn="ctr"/>
                      <a:r>
                        <a:rPr lang="en-US" sz="1200" b="0" dirty="0">
                          <a:solidFill>
                            <a:schemeClr val="tx1"/>
                          </a:solidFill>
                        </a:rPr>
                        <a:t>5301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483</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 GLM FM2 GPA LUTs for GOES-S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DO.07.00.00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15 Oct 2018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DE/FAR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014963114"/>
                  </a:ext>
                </a:extLst>
              </a:tr>
              <a:tr h="293308">
                <a:tc>
                  <a:txBody>
                    <a:bodyPr/>
                    <a:lstStyle/>
                    <a:p>
                      <a:pPr algn="ctr"/>
                      <a:r>
                        <a:rPr lang="en-US" sz="1200" b="0" dirty="0">
                          <a:solidFill>
                            <a:schemeClr val="tx1"/>
                          </a:solidFill>
                        </a:rPr>
                        <a:t>6466</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0" dirty="0">
                          <a:solidFill>
                            <a:schemeClr val="tx1"/>
                          </a:solidFill>
                        </a:rPr>
                        <a:t>740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 Duplicate Groups &amp; Events Found in GLM L2 files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DO.07.00.00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15 Oct 2018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0" dirty="0">
                          <a:solidFill>
                            <a:schemeClr val="tx1"/>
                          </a:solidFill>
                        </a:rPr>
                        <a:t>energetics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84075933"/>
                  </a:ext>
                </a:extLst>
              </a:tr>
              <a:tr h="277340">
                <a:tc>
                  <a:txBody>
                    <a:bodyPr/>
                    <a:lstStyle/>
                    <a:p>
                      <a:pPr algn="ctr"/>
                      <a:r>
                        <a:rPr lang="en-US" sz="1200" b="0" dirty="0">
                          <a:solidFill>
                            <a:schemeClr val="tx1"/>
                          </a:solidFill>
                        </a:rPr>
                        <a:t>6681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solidFill>
                            <a:schemeClr val="tx1"/>
                          </a:solidFill>
                        </a:rPr>
                        <a:t>844</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200" b="0" baseline="0" dirty="0">
                          <a:solidFill>
                            <a:schemeClr val="tx1"/>
                          </a:solidFill>
                        </a:rPr>
                        <a:t> GLM L2 Lightning needs _Unsigned on time offsets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baseline="0" dirty="0">
                          <a:solidFill>
                            <a:schemeClr val="tx1"/>
                          </a:solidFill>
                        </a:rPr>
                        <a:t>PR.07.03.01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baseline="0" dirty="0">
                          <a:solidFill>
                            <a:schemeClr val="tx1"/>
                          </a:solidFill>
                        </a:rPr>
                        <a:t>05 Nov 2018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time</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0605709"/>
                  </a:ext>
                </a:extLst>
              </a:tr>
              <a:tr h="284451">
                <a:tc>
                  <a:txBody>
                    <a:bodyPr/>
                    <a:lstStyle/>
                    <a:p>
                      <a:pPr algn="ctr"/>
                      <a:r>
                        <a:rPr lang="en-US" sz="1200" b="0" dirty="0">
                          <a:solidFill>
                            <a:schemeClr val="tx1"/>
                          </a:solidFill>
                        </a:rPr>
                        <a:t>5930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615</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0" baseline="0" dirty="0">
                          <a:solidFill>
                            <a:schemeClr val="tx1"/>
                          </a:solidFill>
                        </a:rPr>
                        <a:t> </a:t>
                      </a:r>
                      <a:r>
                        <a:rPr lang="en-US" sz="1200" b="0" dirty="0">
                          <a:solidFill>
                            <a:schemeClr val="tx1"/>
                          </a:solidFill>
                        </a:rPr>
                        <a:t>Burst of GLM events caused GLM L2+ outage (e.g., EXIS cruciform scans)</a:t>
                      </a:r>
                      <a:endParaRPr lang="en-US" sz="1200" b="0" baseline="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baseline="0" dirty="0">
                          <a:solidFill>
                            <a:schemeClr val="tx1"/>
                          </a:solidFill>
                        </a:rPr>
                        <a:t>PR.07.02.00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baseline="0" dirty="0">
                          <a:solidFill>
                            <a:schemeClr val="tx1"/>
                          </a:solidFill>
                        </a:rPr>
                        <a:t>05 Nov 2018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FAR/DE</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56893269"/>
                  </a:ext>
                </a:extLst>
              </a:tr>
              <a:tr h="356769">
                <a:tc>
                  <a:txBody>
                    <a:bodyPr/>
                    <a:lstStyle/>
                    <a:p>
                      <a:pPr algn="ctr"/>
                      <a:r>
                        <a:rPr lang="en-US" sz="1200" b="0" dirty="0">
                          <a:solidFill>
                            <a:schemeClr val="tx1"/>
                          </a:solidFill>
                        </a:rPr>
                        <a:t>6073</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638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0" dirty="0">
                          <a:solidFill>
                            <a:schemeClr val="tx1"/>
                          </a:solidFill>
                        </a:rPr>
                        <a:t> GLM glint box updated/fixed </a:t>
                      </a:r>
                      <a:endParaRPr lang="en-US" sz="1200" b="0" dirty="0">
                        <a:solidFill>
                          <a:srgbClr val="0070C0"/>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PR.07.04.00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Week of 3 Dec 2018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FAR/DE</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90289053"/>
                  </a:ext>
                </a:extLst>
              </a:tr>
              <a:tr h="883528">
                <a:tc>
                  <a:txBody>
                    <a:bodyPr/>
                    <a:lstStyle/>
                    <a:p>
                      <a:pPr algn="ctr"/>
                      <a:r>
                        <a:rPr lang="en-US" sz="1200" b="0" dirty="0">
                          <a:solidFill>
                            <a:schemeClr val="tx1"/>
                          </a:solidFill>
                        </a:rPr>
                        <a:t>n/a</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855</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0" dirty="0">
                          <a:solidFill>
                            <a:schemeClr val="tx1"/>
                          </a:solidFill>
                        </a:rPr>
                        <a:t> Update GOES-17 GLM Rev C LUT</a:t>
                      </a:r>
                      <a:r>
                        <a:rPr lang="en-US" sz="1200" b="0" baseline="0" dirty="0">
                          <a:solidFill>
                            <a:schemeClr val="tx1"/>
                          </a:solidFill>
                        </a:rPr>
                        <a:t> [for improved GS RTEP settings (i.e. replace</a:t>
                      </a:r>
                    </a:p>
                    <a:p>
                      <a:r>
                        <a:rPr lang="en-US" sz="1200" b="0" baseline="0" dirty="0">
                          <a:solidFill>
                            <a:schemeClr val="tx1"/>
                          </a:solidFill>
                        </a:rPr>
                        <a:t> 100 DN pre-launch settings), implement legacy 2</a:t>
                      </a:r>
                      <a:r>
                        <a:rPr lang="en-US" sz="1200" b="0" baseline="30000" dirty="0">
                          <a:solidFill>
                            <a:schemeClr val="tx1"/>
                          </a:solidFill>
                        </a:rPr>
                        <a:t>nd</a:t>
                      </a:r>
                      <a:r>
                        <a:rPr lang="en-US" sz="1200" b="0" baseline="0" dirty="0">
                          <a:solidFill>
                            <a:schemeClr val="tx1"/>
                          </a:solidFill>
                        </a:rPr>
                        <a:t> Level Threshold settings</a:t>
                      </a:r>
                    </a:p>
                    <a:p>
                      <a:r>
                        <a:rPr lang="en-US" sz="1200" b="0" baseline="0" dirty="0">
                          <a:solidFill>
                            <a:schemeClr val="tx1"/>
                          </a:solidFill>
                        </a:rPr>
                        <a:t> to mute hot pixels, and implement Parallax Lite]. Rev C supersedes the LUT</a:t>
                      </a:r>
                    </a:p>
                    <a:p>
                      <a:r>
                        <a:rPr lang="en-US" sz="1200" b="0" baseline="0" dirty="0">
                          <a:solidFill>
                            <a:schemeClr val="tx1"/>
                          </a:solidFill>
                        </a:rPr>
                        <a:t> changes associated with WRs (6512, 6513, 6588) for (LUTI, Rev A, and Rev B, </a:t>
                      </a:r>
                    </a:p>
                    <a:p>
                      <a:r>
                        <a:rPr lang="en-US" sz="1200" b="0" baseline="0" dirty="0">
                          <a:solidFill>
                            <a:schemeClr val="tx1"/>
                          </a:solidFill>
                        </a:rPr>
                        <a:t> respectively).</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PR.07.03.04</a:t>
                      </a:r>
                      <a:endParaRPr lang="en-US" sz="1200" b="0" baseline="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baseline="0" dirty="0">
                          <a:solidFill>
                            <a:schemeClr val="tx1"/>
                          </a:solidFill>
                        </a:rPr>
                        <a:t> </a:t>
                      </a:r>
                      <a:r>
                        <a:rPr lang="en-US" sz="1200" b="1" baseline="0" dirty="0">
                          <a:solidFill>
                            <a:srgbClr val="FF0000"/>
                          </a:solidFill>
                        </a:rPr>
                        <a:t>03 Dec 2018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DE/FAR,</a:t>
                      </a:r>
                      <a:r>
                        <a:rPr lang="en-US" sz="1200" b="0" baseline="0" dirty="0">
                          <a:solidFill>
                            <a:schemeClr val="tx1"/>
                          </a:solidFill>
                        </a:rPr>
                        <a:t> location</a:t>
                      </a: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
        <p:nvSpPr>
          <p:cNvPr id="3" name="Slide Number Placeholder 2"/>
          <p:cNvSpPr>
            <a:spLocks noGrp="1"/>
          </p:cNvSpPr>
          <p:nvPr>
            <p:ph type="sldNum" sz="quarter" idx="12"/>
          </p:nvPr>
        </p:nvSpPr>
        <p:spPr/>
        <p:txBody>
          <a:bodyPr/>
          <a:lstStyle/>
          <a:p>
            <a:fld id="{615ADB79-25D6-47C0-AB51-22A13A0BBB50}" type="slidenum">
              <a:rPr lang="en-US" altLang="en-US" smtClean="0"/>
              <a:pPr/>
              <a:t>19</a:t>
            </a:fld>
            <a:endParaRPr lang="en-US" altLang="en-US"/>
          </a:p>
        </p:txBody>
      </p:sp>
      <p:graphicFrame>
        <p:nvGraphicFramePr>
          <p:cNvPr id="8" name="Table 7"/>
          <p:cNvGraphicFramePr>
            <a:graphicFrameLocks noGrp="1"/>
          </p:cNvGraphicFramePr>
          <p:nvPr>
            <p:extLst>
              <p:ext uri="{D42A27DB-BD31-4B8C-83A1-F6EECF244321}">
                <p14:modId xmlns:p14="http://schemas.microsoft.com/office/powerpoint/2010/main" val="76141330"/>
              </p:ext>
            </p:extLst>
          </p:nvPr>
        </p:nvGraphicFramePr>
        <p:xfrm>
          <a:off x="2359278" y="6356350"/>
          <a:ext cx="4437392" cy="371588"/>
        </p:xfrm>
        <a:graphic>
          <a:graphicData uri="http://schemas.openxmlformats.org/drawingml/2006/table">
            <a:tbl>
              <a:tblPr>
                <a:tableStyleId>{5C22544A-7EE6-4342-B048-85BDC9FD1C3A}</a:tableStyleId>
              </a:tblPr>
              <a:tblGrid>
                <a:gridCol w="554674">
                  <a:extLst>
                    <a:ext uri="{9D8B030D-6E8A-4147-A177-3AD203B41FA5}">
                      <a16:colId xmlns:a16="http://schemas.microsoft.com/office/drawing/2014/main" val="20000"/>
                    </a:ext>
                  </a:extLst>
                </a:gridCol>
                <a:gridCol w="554674">
                  <a:extLst>
                    <a:ext uri="{9D8B030D-6E8A-4147-A177-3AD203B41FA5}">
                      <a16:colId xmlns:a16="http://schemas.microsoft.com/office/drawing/2014/main" val="20001"/>
                    </a:ext>
                  </a:extLst>
                </a:gridCol>
                <a:gridCol w="554674">
                  <a:extLst>
                    <a:ext uri="{9D8B030D-6E8A-4147-A177-3AD203B41FA5}">
                      <a16:colId xmlns:a16="http://schemas.microsoft.com/office/drawing/2014/main" val="20002"/>
                    </a:ext>
                  </a:extLst>
                </a:gridCol>
                <a:gridCol w="554674">
                  <a:extLst>
                    <a:ext uri="{9D8B030D-6E8A-4147-A177-3AD203B41FA5}">
                      <a16:colId xmlns:a16="http://schemas.microsoft.com/office/drawing/2014/main" val="20003"/>
                    </a:ext>
                  </a:extLst>
                </a:gridCol>
                <a:gridCol w="554674">
                  <a:extLst>
                    <a:ext uri="{9D8B030D-6E8A-4147-A177-3AD203B41FA5}">
                      <a16:colId xmlns:a16="http://schemas.microsoft.com/office/drawing/2014/main" val="20004"/>
                    </a:ext>
                  </a:extLst>
                </a:gridCol>
                <a:gridCol w="554674">
                  <a:extLst>
                    <a:ext uri="{9D8B030D-6E8A-4147-A177-3AD203B41FA5}">
                      <a16:colId xmlns:a16="http://schemas.microsoft.com/office/drawing/2014/main" val="20005"/>
                    </a:ext>
                  </a:extLst>
                </a:gridCol>
                <a:gridCol w="554674">
                  <a:extLst>
                    <a:ext uri="{9D8B030D-6E8A-4147-A177-3AD203B41FA5}">
                      <a16:colId xmlns:a16="http://schemas.microsoft.com/office/drawing/2014/main" val="20006"/>
                    </a:ext>
                  </a:extLst>
                </a:gridCol>
                <a:gridCol w="554674">
                  <a:extLst>
                    <a:ext uri="{9D8B030D-6E8A-4147-A177-3AD203B41FA5}">
                      <a16:colId xmlns:a16="http://schemas.microsoft.com/office/drawing/2014/main" val="20007"/>
                    </a:ext>
                  </a:extLst>
                </a:gridCol>
              </a:tblGrid>
              <a:tr h="130466">
                <a:tc>
                  <a:txBody>
                    <a:bodyPr/>
                    <a:lstStyle/>
                    <a:p>
                      <a:pPr algn="ctr"/>
                      <a:r>
                        <a:rPr lang="en-US" sz="1200" b="0" dirty="0">
                          <a:solidFill>
                            <a:schemeClr val="bg1"/>
                          </a:solidFill>
                        </a:rPr>
                        <a:t>Priority</a:t>
                      </a:r>
                      <a:r>
                        <a:rPr lang="en-US" sz="1200" b="0" baseline="0" dirty="0">
                          <a:solidFill>
                            <a:schemeClr val="bg1"/>
                          </a:solidFill>
                        </a:rPr>
                        <a:t> Key</a:t>
                      </a:r>
                      <a:endParaRPr lang="en-US" sz="1200" b="0" dirty="0">
                        <a:solidFill>
                          <a:schemeClr val="bg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b="0" dirty="0">
                          <a:solidFill>
                            <a:schemeClr val="tx1"/>
                          </a:solidFill>
                        </a:rPr>
                        <a:t>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2</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b="0" dirty="0">
                          <a:solidFill>
                            <a:schemeClr val="tx1"/>
                          </a:solidFill>
                        </a:rPr>
                        <a:t>3</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solidFill>
                            <a:schemeClr val="tx1"/>
                          </a:solidFill>
                        </a:rPr>
                        <a:t>4</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5</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0" dirty="0">
                          <a:solidFill>
                            <a:schemeClr val="tx1"/>
                          </a:solidFill>
                        </a:rPr>
                        <a:t>6</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0" dirty="0">
                          <a:solidFill>
                            <a:schemeClr val="tx1"/>
                          </a:solidFill>
                        </a:rPr>
                        <a:t>7</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14722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Outline</a:t>
            </a:r>
          </a:p>
        </p:txBody>
      </p:sp>
      <p:sp>
        <p:nvSpPr>
          <p:cNvPr id="3" name="Content Placeholder 2"/>
          <p:cNvSpPr>
            <a:spLocks noGrp="1"/>
          </p:cNvSpPr>
          <p:nvPr>
            <p:ph idx="1"/>
          </p:nvPr>
        </p:nvSpPr>
        <p:spPr>
          <a:xfrm>
            <a:off x="516467" y="1830388"/>
            <a:ext cx="8229600" cy="4525962"/>
          </a:xfrm>
        </p:spPr>
        <p:txBody>
          <a:bodyPr/>
          <a:lstStyle/>
          <a:p>
            <a:pPr marL="0" indent="0">
              <a:buNone/>
            </a:pPr>
            <a:r>
              <a:rPr lang="en-US" dirty="0"/>
              <a:t>Introduction</a:t>
            </a:r>
          </a:p>
          <a:p>
            <a:pPr marL="0" indent="0">
              <a:buNone/>
            </a:pPr>
            <a:r>
              <a:rPr lang="en-US" dirty="0"/>
              <a:t>Review of Beta Maturity</a:t>
            </a:r>
          </a:p>
          <a:p>
            <a:pPr marL="0" indent="0">
              <a:buNone/>
            </a:pPr>
            <a:r>
              <a:rPr lang="en-US" dirty="0"/>
              <a:t>Product Quality Evaluation Overview</a:t>
            </a:r>
          </a:p>
          <a:p>
            <a:pPr marL="0" indent="0">
              <a:buNone/>
            </a:pPr>
            <a:r>
              <a:rPr lang="en-US" dirty="0"/>
              <a:t>Provisional Maturity Assessment</a:t>
            </a:r>
          </a:p>
          <a:p>
            <a:pPr marL="0" indent="0">
              <a:buNone/>
            </a:pPr>
            <a:r>
              <a:rPr lang="en-US" dirty="0"/>
              <a:t>PLPT Details</a:t>
            </a:r>
          </a:p>
          <a:p>
            <a:pPr marL="0" indent="0">
              <a:buNone/>
            </a:pPr>
            <a:r>
              <a:rPr lang="en-US" dirty="0"/>
              <a:t>Path to Full Validation</a:t>
            </a:r>
          </a:p>
          <a:p>
            <a:pPr marL="0" indent="0">
              <a:buNone/>
            </a:pPr>
            <a:r>
              <a:rPr lang="en-US" dirty="0"/>
              <a:t>Summary and Recommendations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a:t>
            </a:fld>
            <a:endParaRPr lang="en-US" altLang="en-US"/>
          </a:p>
        </p:txBody>
      </p:sp>
    </p:spTree>
    <p:extLst>
      <p:ext uri="{BB962C8B-B14F-4D97-AF65-F5344CB8AC3E}">
        <p14:creationId xmlns:p14="http://schemas.microsoft.com/office/powerpoint/2010/main" val="3353366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4241" y="42828"/>
            <a:ext cx="6185759" cy="1143001"/>
          </a:xfrm>
        </p:spPr>
        <p:txBody>
          <a:bodyPr/>
          <a:lstStyle/>
          <a:p>
            <a:r>
              <a:rPr lang="en-US" sz="3200" b="1" dirty="0"/>
              <a:t>Provisional Analysis Periods</a:t>
            </a:r>
            <a:endParaRPr lang="en-US" sz="2000" dirty="0"/>
          </a:p>
        </p:txBody>
      </p:sp>
      <p:sp>
        <p:nvSpPr>
          <p:cNvPr id="3" name="Slide Number Placeholder 2"/>
          <p:cNvSpPr>
            <a:spLocks noGrp="1"/>
          </p:cNvSpPr>
          <p:nvPr>
            <p:ph type="sldNum" sz="quarter" idx="12"/>
          </p:nvPr>
        </p:nvSpPr>
        <p:spPr/>
        <p:txBody>
          <a:bodyPr/>
          <a:lstStyle/>
          <a:p>
            <a:fld id="{615ADB79-25D6-47C0-AB51-22A13A0BBB50}" type="slidenum">
              <a:rPr lang="en-US" altLang="en-US" smtClean="0"/>
              <a:pPr/>
              <a:t>20</a:t>
            </a:fld>
            <a:endParaRPr lang="en-US" altLang="en-US"/>
          </a:p>
        </p:txBody>
      </p:sp>
      <p:sp>
        <p:nvSpPr>
          <p:cNvPr id="6" name="Rectangle 5"/>
          <p:cNvSpPr/>
          <p:nvPr/>
        </p:nvSpPr>
        <p:spPr>
          <a:xfrm>
            <a:off x="273884" y="1683104"/>
            <a:ext cx="8870116" cy="3970318"/>
          </a:xfrm>
          <a:prstGeom prst="rect">
            <a:avLst/>
          </a:prstGeom>
        </p:spPr>
        <p:txBody>
          <a:bodyPr wrap="square">
            <a:spAutoFit/>
          </a:bodyPr>
          <a:lstStyle/>
          <a:p>
            <a:r>
              <a:rPr lang="en-US" b="1" dirty="0">
                <a:solidFill>
                  <a:srgbClr val="FFFF00"/>
                </a:solidFill>
                <a:latin typeface="Helvetica" charset="0"/>
              </a:rPr>
              <a:t>FIRST ATTEMPT (03 Dec 2018 PS-PVR):                              </a:t>
            </a:r>
          </a:p>
          <a:p>
            <a:r>
              <a:rPr lang="en-US" b="1" dirty="0">
                <a:solidFill>
                  <a:srgbClr val="FFC3D7"/>
                </a:solidFill>
                <a:latin typeface="Helvetica" charset="0"/>
              </a:rPr>
              <a:t>Recent s/w Fixes: </a:t>
            </a:r>
            <a:r>
              <a:rPr lang="en-US" dirty="0">
                <a:solidFill>
                  <a:schemeClr val="bg1"/>
                </a:solidFill>
                <a:latin typeface="Helvetica" charset="0"/>
              </a:rPr>
              <a:t>Implemented into OE 15 Oct 2018.</a:t>
            </a:r>
            <a:endParaRPr lang="en-US" b="1" dirty="0">
              <a:solidFill>
                <a:srgbClr val="00B050"/>
              </a:solidFill>
              <a:latin typeface="Helvetica" charset="0"/>
            </a:endParaRPr>
          </a:p>
          <a:p>
            <a:r>
              <a:rPr lang="en-US" b="1" dirty="0">
                <a:solidFill>
                  <a:srgbClr val="00B050"/>
                </a:solidFill>
                <a:latin typeface="Helvetica" charset="0"/>
              </a:rPr>
              <a:t>Period 1:   OCT 15-24, 2018   (10 DAYS)</a:t>
            </a:r>
            <a:endParaRPr lang="en-US" b="1" dirty="0">
              <a:solidFill>
                <a:schemeClr val="bg1"/>
              </a:solidFill>
              <a:latin typeface="Helvetica" charset="0"/>
            </a:endParaRPr>
          </a:p>
          <a:p>
            <a:r>
              <a:rPr lang="en-US" b="1" dirty="0">
                <a:solidFill>
                  <a:srgbClr val="FFC3D7"/>
                </a:solidFill>
                <a:latin typeface="Helvetica" charset="0"/>
              </a:rPr>
              <a:t>Drift</a:t>
            </a:r>
            <a:r>
              <a:rPr lang="en-US" dirty="0">
                <a:solidFill>
                  <a:srgbClr val="FFC3D7"/>
                </a:solidFill>
                <a:latin typeface="Helvetica" charset="0"/>
              </a:rPr>
              <a:t>:</a:t>
            </a:r>
            <a:r>
              <a:rPr lang="en-US" dirty="0">
                <a:solidFill>
                  <a:srgbClr val="C00000"/>
                </a:solidFill>
                <a:latin typeface="Helvetica" charset="0"/>
              </a:rPr>
              <a:t> </a:t>
            </a:r>
            <a:r>
              <a:rPr lang="en-US" dirty="0">
                <a:solidFill>
                  <a:schemeClr val="bg1"/>
                </a:solidFill>
                <a:latin typeface="Helvetica" charset="0"/>
              </a:rPr>
              <a:t> 24 Oct 2018 – 13 Nov 2018  (the GOES-17 satellite drifts to its final park at 137.2W during this period, and instruments placed in safe or diagnostic mode).</a:t>
            </a:r>
            <a:endParaRPr lang="en-US" b="1" dirty="0">
              <a:solidFill>
                <a:schemeClr val="bg1"/>
              </a:solidFill>
              <a:latin typeface="Helvetica" charset="0"/>
            </a:endParaRPr>
          </a:p>
          <a:p>
            <a:r>
              <a:rPr lang="en-US" b="1" dirty="0">
                <a:solidFill>
                  <a:srgbClr val="FFC3D7"/>
                </a:solidFill>
                <a:latin typeface="Helvetica" charset="0"/>
              </a:rPr>
              <a:t>Cal Activities:</a:t>
            </a:r>
            <a:r>
              <a:rPr lang="en-US" b="1" dirty="0">
                <a:solidFill>
                  <a:schemeClr val="bg1"/>
                </a:solidFill>
                <a:latin typeface="Helvetica" charset="0"/>
              </a:rPr>
              <a:t>  </a:t>
            </a:r>
            <a:r>
              <a:rPr lang="en-US" dirty="0">
                <a:solidFill>
                  <a:schemeClr val="bg1"/>
                </a:solidFill>
                <a:latin typeface="Helvetica" charset="0"/>
              </a:rPr>
              <a:t>A short period of ancillary </a:t>
            </a:r>
            <a:r>
              <a:rPr lang="en-US" dirty="0" err="1">
                <a:solidFill>
                  <a:schemeClr val="bg1"/>
                </a:solidFill>
                <a:latin typeface="Helvetica" charset="0"/>
              </a:rPr>
              <a:t>cal</a:t>
            </a:r>
            <a:r>
              <a:rPr lang="en-US" dirty="0">
                <a:solidFill>
                  <a:schemeClr val="bg1"/>
                </a:solidFill>
                <a:latin typeface="Helvetica" charset="0"/>
              </a:rPr>
              <a:t> activities and X-band com turn on. </a:t>
            </a:r>
            <a:endParaRPr lang="en-US" b="1" dirty="0">
              <a:solidFill>
                <a:srgbClr val="FFC3D7"/>
              </a:solidFill>
              <a:latin typeface="Helvetica" charset="0"/>
            </a:endParaRPr>
          </a:p>
          <a:p>
            <a:r>
              <a:rPr lang="en-US" b="1" dirty="0">
                <a:solidFill>
                  <a:srgbClr val="FFC3D7"/>
                </a:solidFill>
                <a:latin typeface="Helvetica" charset="0"/>
              </a:rPr>
              <a:t>INR averaging:</a:t>
            </a:r>
            <a:r>
              <a:rPr lang="en-US" dirty="0">
                <a:solidFill>
                  <a:srgbClr val="FFC3D7"/>
                </a:solidFill>
                <a:latin typeface="Helvetica" charset="0"/>
              </a:rPr>
              <a:t> </a:t>
            </a:r>
            <a:r>
              <a:rPr lang="en-US" dirty="0">
                <a:solidFill>
                  <a:schemeClr val="bg1"/>
                </a:solidFill>
                <a:latin typeface="Helvetica" charset="0"/>
              </a:rPr>
              <a:t>A total of 7 days of INR averaging (Nov 13-19) required to assure optimal geolocating.</a:t>
            </a:r>
          </a:p>
          <a:p>
            <a:r>
              <a:rPr lang="en-US" b="1" dirty="0">
                <a:solidFill>
                  <a:srgbClr val="FFC3D7"/>
                </a:solidFill>
                <a:latin typeface="Helvetica" charset="0"/>
              </a:rPr>
              <a:t>Additional s/w Fixes: </a:t>
            </a:r>
            <a:r>
              <a:rPr lang="en-US" dirty="0">
                <a:solidFill>
                  <a:schemeClr val="bg1"/>
                </a:solidFill>
                <a:latin typeface="Helvetica" charset="0"/>
              </a:rPr>
              <a:t>Implemented into OE 15 Nov 2018.                                                          </a:t>
            </a:r>
          </a:p>
          <a:p>
            <a:r>
              <a:rPr lang="en-US" b="1" dirty="0">
                <a:solidFill>
                  <a:srgbClr val="00B050"/>
                </a:solidFill>
                <a:latin typeface="Helvetica" charset="0"/>
              </a:rPr>
              <a:t>Period 2:   NOV 20-29, 2018   (10 DAYS)</a:t>
            </a:r>
          </a:p>
          <a:p>
            <a:endParaRPr lang="en-US" b="1" dirty="0">
              <a:solidFill>
                <a:srgbClr val="00B050"/>
              </a:solidFill>
              <a:effectLst/>
              <a:latin typeface="Helvetica" charset="0"/>
            </a:endParaRPr>
          </a:p>
          <a:p>
            <a:endParaRPr lang="en-US" b="1" dirty="0">
              <a:solidFill>
                <a:srgbClr val="FFFF00"/>
              </a:solidFill>
              <a:latin typeface="Helvetica" charset="0"/>
            </a:endParaRPr>
          </a:p>
          <a:p>
            <a:r>
              <a:rPr lang="en-US" b="1" dirty="0">
                <a:solidFill>
                  <a:srgbClr val="FFFF00"/>
                </a:solidFill>
                <a:latin typeface="Helvetica" charset="0"/>
              </a:rPr>
              <a:t>THIS </a:t>
            </a:r>
            <a:r>
              <a:rPr lang="en-US" b="1" dirty="0">
                <a:solidFill>
                  <a:srgbClr val="FF0000"/>
                </a:solidFill>
                <a:latin typeface="Helvetica" charset="0"/>
              </a:rPr>
              <a:t>CLOSURE</a:t>
            </a:r>
            <a:r>
              <a:rPr lang="en-US" b="1" dirty="0">
                <a:solidFill>
                  <a:srgbClr val="FFFF00"/>
                </a:solidFill>
                <a:latin typeface="Helvetica" charset="0"/>
              </a:rPr>
              <a:t> (20 Dec 2018 PS-PVR):</a:t>
            </a:r>
          </a:p>
          <a:p>
            <a:r>
              <a:rPr lang="en-US" b="1" dirty="0">
                <a:solidFill>
                  <a:srgbClr val="00B050"/>
                </a:solidFill>
                <a:effectLst/>
                <a:latin typeface="Helvetica" charset="0"/>
              </a:rPr>
              <a:t>DEC 4-16, 2018  (13 DAYS)</a:t>
            </a:r>
            <a:endParaRPr lang="en-US" dirty="0">
              <a:solidFill>
                <a:srgbClr val="FFFF00"/>
              </a:solidFill>
              <a:effectLst/>
              <a:latin typeface="Helvetica" charset="0"/>
            </a:endParaRPr>
          </a:p>
        </p:txBody>
      </p:sp>
    </p:spTree>
    <p:extLst>
      <p:ext uri="{BB962C8B-B14F-4D97-AF65-F5344CB8AC3E}">
        <p14:creationId xmlns:p14="http://schemas.microsoft.com/office/powerpoint/2010/main" val="140662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Post-Launch Product Tests</a:t>
            </a:r>
          </a:p>
        </p:txBody>
      </p:sp>
      <p:sp>
        <p:nvSpPr>
          <p:cNvPr id="6" name="TextBox 5"/>
          <p:cNvSpPr txBox="1"/>
          <p:nvPr/>
        </p:nvSpPr>
        <p:spPr>
          <a:xfrm>
            <a:off x="431098" y="5892581"/>
            <a:ext cx="8242658" cy="646331"/>
          </a:xfrm>
          <a:prstGeom prst="rect">
            <a:avLst/>
          </a:prstGeom>
          <a:noFill/>
        </p:spPr>
        <p:txBody>
          <a:bodyPr wrap="square" rtlCol="0">
            <a:spAutoFit/>
          </a:bodyPr>
          <a:lstStyle/>
          <a:p>
            <a:r>
              <a:rPr lang="en-US" dirty="0">
                <a:solidFill>
                  <a:srgbClr val="FFFF00"/>
                </a:solidFill>
              </a:rPr>
              <a:t>Full test plans and procedures are given in the GLM Readiness, Implementation, and Management Plan (RIMP v1.2; 416-R-RIMP-0313)</a:t>
            </a:r>
          </a:p>
        </p:txBody>
      </p:sp>
      <p:sp>
        <p:nvSpPr>
          <p:cNvPr id="3" name="Slide Number Placeholder 2"/>
          <p:cNvSpPr>
            <a:spLocks noGrp="1"/>
          </p:cNvSpPr>
          <p:nvPr>
            <p:ph type="sldNum" sz="quarter" idx="12"/>
          </p:nvPr>
        </p:nvSpPr>
        <p:spPr/>
        <p:txBody>
          <a:bodyPr/>
          <a:lstStyle/>
          <a:p>
            <a:fld id="{615ADB79-25D6-47C0-AB51-22A13A0BBB50}" type="slidenum">
              <a:rPr lang="en-US" altLang="en-US" smtClean="0"/>
              <a:pPr/>
              <a:t>21</a:t>
            </a:fld>
            <a:endParaRPr lang="en-US" altLang="en-US"/>
          </a:p>
        </p:txBody>
      </p:sp>
      <p:sp>
        <p:nvSpPr>
          <p:cNvPr id="5" name="Rectangle 1"/>
          <p:cNvSpPr>
            <a:spLocks noChangeArrowheads="1"/>
          </p:cNvSpPr>
          <p:nvPr/>
        </p:nvSpPr>
        <p:spPr bwMode="auto">
          <a:xfrm>
            <a:off x="958056" y="2383543"/>
            <a:ext cx="11440548" cy="70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449580794"/>
              </p:ext>
            </p:extLst>
          </p:nvPr>
        </p:nvGraphicFramePr>
        <p:xfrm>
          <a:off x="213404" y="1449813"/>
          <a:ext cx="8678047" cy="3696952"/>
        </p:xfrm>
        <a:graphic>
          <a:graphicData uri="http://schemas.openxmlformats.org/drawingml/2006/table">
            <a:tbl>
              <a:tblPr firstRow="1" firstCol="1" bandRow="1">
                <a:tableStyleId>{5C22544A-7EE6-4342-B048-85BDC9FD1C3A}</a:tableStyleId>
              </a:tblPr>
              <a:tblGrid>
                <a:gridCol w="1833062">
                  <a:extLst>
                    <a:ext uri="{9D8B030D-6E8A-4147-A177-3AD203B41FA5}">
                      <a16:colId xmlns:a16="http://schemas.microsoft.com/office/drawing/2014/main" val="20000"/>
                    </a:ext>
                  </a:extLst>
                </a:gridCol>
                <a:gridCol w="6844985">
                  <a:extLst>
                    <a:ext uri="{9D8B030D-6E8A-4147-A177-3AD203B41FA5}">
                      <a16:colId xmlns:a16="http://schemas.microsoft.com/office/drawing/2014/main" val="20001"/>
                    </a:ext>
                  </a:extLst>
                </a:gridCol>
              </a:tblGrid>
              <a:tr h="377240">
                <a:tc>
                  <a:txBody>
                    <a:bodyPr/>
                    <a:lstStyle/>
                    <a:p>
                      <a:pPr marL="0" marR="0" algn="ctr">
                        <a:spcBef>
                          <a:spcPts val="0"/>
                        </a:spcBef>
                        <a:spcAft>
                          <a:spcPts val="0"/>
                        </a:spcAft>
                      </a:pPr>
                      <a:r>
                        <a:rPr lang="en-US" sz="2000">
                          <a:effectLst/>
                        </a:rPr>
                        <a:t>Test ID</a:t>
                      </a:r>
                      <a:endParaRPr lang="en-US" sz="2000">
                        <a:effectLst/>
                        <a:latin typeface="Calibri" charset="0"/>
                        <a:ea typeface="Calibri" charset="0"/>
                        <a:cs typeface="Times New Roman" charset="0"/>
                      </a:endParaRPr>
                    </a:p>
                  </a:txBody>
                  <a:tcPr marL="68580" marR="68580" marT="0" marB="0"/>
                </a:tc>
                <a:tc>
                  <a:txBody>
                    <a:bodyPr/>
                    <a:lstStyle/>
                    <a:p>
                      <a:pPr marL="0" marR="0" algn="ctr">
                        <a:spcBef>
                          <a:spcPts val="0"/>
                        </a:spcBef>
                        <a:spcAft>
                          <a:spcPts val="0"/>
                        </a:spcAft>
                      </a:pPr>
                      <a:r>
                        <a:rPr lang="en-US" sz="2000" dirty="0">
                          <a:effectLst/>
                        </a:rPr>
                        <a:t>Abbreviated Test Titles for GLM</a:t>
                      </a:r>
                      <a:endParaRPr lang="en-US" sz="20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0"/>
                  </a:ext>
                </a:extLst>
              </a:tr>
              <a:tr h="301792">
                <a:tc>
                  <a:txBody>
                    <a:bodyPr/>
                    <a:lstStyle/>
                    <a:p>
                      <a:pPr marL="0" marR="0">
                        <a:spcBef>
                          <a:spcPts val="0"/>
                        </a:spcBef>
                        <a:spcAft>
                          <a:spcPts val="0"/>
                        </a:spcAft>
                      </a:pPr>
                      <a:r>
                        <a:rPr lang="en-US" sz="1600" dirty="0">
                          <a:solidFill>
                            <a:srgbClr val="FFC000"/>
                          </a:solidFill>
                          <a:effectLst/>
                        </a:rPr>
                        <a:t>PLPT-GLM-001</a:t>
                      </a:r>
                      <a:endParaRPr lang="en-US" sz="1600" dirty="0">
                        <a:solidFill>
                          <a:srgbClr val="FFC000"/>
                        </a:solidFill>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dirty="0">
                          <a:solidFill>
                            <a:schemeClr val="tx1"/>
                          </a:solidFill>
                          <a:effectLst/>
                        </a:rPr>
                        <a:t>Validate DE/FER using med/long-range networks (e.g., NLDN, EN, GLD360)</a:t>
                      </a:r>
                      <a:endParaRPr lang="en-US" sz="1600" dirty="0">
                        <a:solidFill>
                          <a:schemeClr val="tx1"/>
                        </a:solidFill>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1"/>
                  </a:ext>
                </a:extLst>
              </a:tr>
              <a:tr h="301792">
                <a:tc>
                  <a:txBody>
                    <a:bodyPr/>
                    <a:lstStyle/>
                    <a:p>
                      <a:pPr marL="0" marR="0">
                        <a:spcBef>
                          <a:spcPts val="0"/>
                        </a:spcBef>
                        <a:spcAft>
                          <a:spcPts val="0"/>
                        </a:spcAft>
                      </a:pPr>
                      <a:r>
                        <a:rPr lang="en-US" sz="1600" dirty="0">
                          <a:solidFill>
                            <a:srgbClr val="FFC000"/>
                          </a:solidFill>
                          <a:effectLst/>
                        </a:rPr>
                        <a:t>PLPT-GLM-002</a:t>
                      </a:r>
                      <a:endParaRPr lang="en-US" sz="1600" dirty="0">
                        <a:solidFill>
                          <a:srgbClr val="FFC000"/>
                        </a:solidFill>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a:effectLst/>
                        </a:rPr>
                        <a:t>Validate DE/FER using short-range networks (e.g., LMAs)</a:t>
                      </a:r>
                      <a:endParaRPr lang="en-US"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2"/>
                  </a:ext>
                </a:extLst>
              </a:tr>
              <a:tr h="301792">
                <a:tc>
                  <a:txBody>
                    <a:bodyPr/>
                    <a:lstStyle/>
                    <a:p>
                      <a:pPr marL="0" marR="0">
                        <a:spcBef>
                          <a:spcPts val="0"/>
                        </a:spcBef>
                        <a:spcAft>
                          <a:spcPts val="0"/>
                        </a:spcAft>
                      </a:pPr>
                      <a:r>
                        <a:rPr lang="en-US" sz="1600" dirty="0">
                          <a:effectLst/>
                        </a:rPr>
                        <a:t>PLPT-GLM-003</a:t>
                      </a:r>
                      <a:endParaRPr lang="en-US" sz="16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dirty="0">
                          <a:effectLst/>
                        </a:rPr>
                        <a:t>Validate Storm DE and Storm FAR using very long range systems (</a:t>
                      </a:r>
                      <a:r>
                        <a:rPr lang="en-US" sz="1400" dirty="0">
                          <a:effectLst/>
                        </a:rPr>
                        <a:t>WWLLN, NEXRAD</a:t>
                      </a:r>
                      <a:r>
                        <a:rPr lang="en-US" sz="1600" dirty="0">
                          <a:effectLst/>
                        </a:rPr>
                        <a:t>)</a:t>
                      </a:r>
                      <a:endParaRPr lang="en-US" sz="16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3"/>
                  </a:ext>
                </a:extLst>
              </a:tr>
              <a:tr h="301792">
                <a:tc>
                  <a:txBody>
                    <a:bodyPr/>
                    <a:lstStyle/>
                    <a:p>
                      <a:pPr marL="0" marR="0">
                        <a:spcBef>
                          <a:spcPts val="0"/>
                        </a:spcBef>
                        <a:spcAft>
                          <a:spcPts val="0"/>
                        </a:spcAft>
                      </a:pPr>
                      <a:r>
                        <a:rPr lang="en-US" sz="1600" dirty="0">
                          <a:effectLst/>
                        </a:rPr>
                        <a:t>PLPT-GLM-004</a:t>
                      </a:r>
                      <a:endParaRPr lang="en-US" sz="16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a:effectLst/>
                        </a:rPr>
                        <a:t>Validate DE/FER using very short range optical systems (FEGS)</a:t>
                      </a:r>
                      <a:endParaRPr lang="en-US"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4"/>
                  </a:ext>
                </a:extLst>
              </a:tr>
              <a:tr h="301792">
                <a:tc>
                  <a:txBody>
                    <a:bodyPr/>
                    <a:lstStyle/>
                    <a:p>
                      <a:pPr marL="0" marR="0">
                        <a:spcBef>
                          <a:spcPts val="0"/>
                        </a:spcBef>
                        <a:spcAft>
                          <a:spcPts val="0"/>
                        </a:spcAft>
                      </a:pPr>
                      <a:r>
                        <a:rPr lang="en-US" sz="1600" dirty="0">
                          <a:solidFill>
                            <a:srgbClr val="FFC000"/>
                          </a:solidFill>
                          <a:effectLst/>
                        </a:rPr>
                        <a:t>PLPT-GLM-005</a:t>
                      </a:r>
                      <a:endParaRPr lang="en-US" sz="1600" dirty="0">
                        <a:solidFill>
                          <a:srgbClr val="FFC000"/>
                        </a:solidFill>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a:effectLst/>
                        </a:rPr>
                        <a:t>Validate DE/FER using orbit-based optical systems (e.g., ISS/LIS)</a:t>
                      </a:r>
                      <a:endParaRPr lang="en-US"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5"/>
                  </a:ext>
                </a:extLst>
              </a:tr>
              <a:tr h="301792">
                <a:tc>
                  <a:txBody>
                    <a:bodyPr/>
                    <a:lstStyle/>
                    <a:p>
                      <a:pPr marL="0" marR="0">
                        <a:spcBef>
                          <a:spcPts val="0"/>
                        </a:spcBef>
                        <a:spcAft>
                          <a:spcPts val="0"/>
                        </a:spcAft>
                      </a:pPr>
                      <a:r>
                        <a:rPr lang="en-US" sz="1600" dirty="0">
                          <a:effectLst/>
                        </a:rPr>
                        <a:t>PLPT-GLM-006</a:t>
                      </a:r>
                      <a:endParaRPr lang="en-US" sz="16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dirty="0">
                          <a:effectLst/>
                        </a:rPr>
                        <a:t>Validate DE/FER using ground-based E-field networks (e.g. HAMMA, LIP)</a:t>
                      </a:r>
                      <a:endParaRPr lang="en-US" sz="1600" dirty="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6"/>
                  </a:ext>
                </a:extLst>
              </a:tr>
              <a:tr h="301792">
                <a:tc>
                  <a:txBody>
                    <a:bodyPr/>
                    <a:lstStyle/>
                    <a:p>
                      <a:pPr marL="0" marR="0">
                        <a:spcBef>
                          <a:spcPts val="0"/>
                        </a:spcBef>
                        <a:spcAft>
                          <a:spcPts val="0"/>
                        </a:spcAft>
                      </a:pPr>
                      <a:r>
                        <a:rPr lang="en-US" sz="1600" dirty="0">
                          <a:effectLst/>
                        </a:rPr>
                        <a:t>PLPT-GLM-009</a:t>
                      </a:r>
                      <a:endParaRPr lang="en-US" sz="16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a:effectLst/>
                        </a:rPr>
                        <a:t>Validate L1b-L2 Cluster/Filter by comparing w/Spec (i.e. Mach) code</a:t>
                      </a:r>
                      <a:endParaRPr lang="en-US"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7"/>
                  </a:ext>
                </a:extLst>
              </a:tr>
              <a:tr h="301792">
                <a:tc>
                  <a:txBody>
                    <a:bodyPr/>
                    <a:lstStyle/>
                    <a:p>
                      <a:pPr marL="0" marR="0">
                        <a:spcBef>
                          <a:spcPts val="0"/>
                        </a:spcBef>
                        <a:spcAft>
                          <a:spcPts val="0"/>
                        </a:spcAft>
                      </a:pPr>
                      <a:r>
                        <a:rPr lang="en-US" sz="1600" dirty="0">
                          <a:effectLst/>
                        </a:rPr>
                        <a:t>PLPT-GLM-010</a:t>
                      </a:r>
                      <a:endParaRPr lang="en-US" sz="16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a:effectLst/>
                        </a:rPr>
                        <a:t>Validate L0-L1b Filter Algorithms by comparing w/Spec (i.e. Mach) code</a:t>
                      </a:r>
                      <a:endParaRPr lang="en-US"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8"/>
                  </a:ext>
                </a:extLst>
              </a:tr>
              <a:tr h="301792">
                <a:tc>
                  <a:txBody>
                    <a:bodyPr/>
                    <a:lstStyle/>
                    <a:p>
                      <a:pPr marL="0" marR="0">
                        <a:spcBef>
                          <a:spcPts val="0"/>
                        </a:spcBef>
                        <a:spcAft>
                          <a:spcPts val="0"/>
                        </a:spcAft>
                      </a:pPr>
                      <a:r>
                        <a:rPr lang="en-US" sz="1600" dirty="0">
                          <a:solidFill>
                            <a:srgbClr val="FFC000"/>
                          </a:solidFill>
                          <a:effectLst/>
                        </a:rPr>
                        <a:t>PLPT-GLM-011</a:t>
                      </a:r>
                      <a:endParaRPr lang="en-US" sz="1600" dirty="0">
                        <a:solidFill>
                          <a:srgbClr val="FFC000"/>
                        </a:solidFill>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a:effectLst/>
                        </a:rPr>
                        <a:t>Validate GLM INR w/comparisons to well-located ground points</a:t>
                      </a:r>
                      <a:endParaRPr lang="en-US" sz="1600">
                        <a:effectLst/>
                        <a:latin typeface="Calibri" charset="0"/>
                        <a:ea typeface="Calibri" charset="0"/>
                        <a:cs typeface="Times New Roman" charset="0"/>
                      </a:endParaRPr>
                    </a:p>
                  </a:txBody>
                  <a:tcPr marL="68580" marR="68580" marT="0" marB="0"/>
                </a:tc>
                <a:extLst>
                  <a:ext uri="{0D108BD9-81ED-4DB2-BD59-A6C34878D82A}">
                    <a16:rowId xmlns:a16="http://schemas.microsoft.com/office/drawing/2014/main" val="10009"/>
                  </a:ext>
                </a:extLst>
              </a:tr>
              <a:tr h="301792">
                <a:tc>
                  <a:txBody>
                    <a:bodyPr/>
                    <a:lstStyle/>
                    <a:p>
                      <a:pPr marL="0" marR="0">
                        <a:spcBef>
                          <a:spcPts val="0"/>
                        </a:spcBef>
                        <a:spcAft>
                          <a:spcPts val="0"/>
                        </a:spcAft>
                      </a:pPr>
                      <a:r>
                        <a:rPr lang="en-US" sz="1600" dirty="0">
                          <a:effectLst/>
                        </a:rPr>
                        <a:t>PLPT-GLM-012</a:t>
                      </a:r>
                      <a:endParaRPr lang="en-US" sz="1600" dirty="0">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dirty="0">
                          <a:effectLst/>
                        </a:rPr>
                        <a:t>Validate GLM BG DCC radiances with trending &amp; comparisons</a:t>
                      </a:r>
                      <a:endParaRPr lang="en-US" sz="1600" dirty="0">
                        <a:effectLst/>
                        <a:latin typeface="Calibri" charset="0"/>
                        <a:ea typeface="Calibri" charset="0"/>
                        <a:cs typeface="Times New Roman"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10"/>
                  </a:ext>
                </a:extLst>
              </a:tr>
              <a:tr h="301792">
                <a:tc>
                  <a:txBody>
                    <a:bodyPr/>
                    <a:lstStyle/>
                    <a:p>
                      <a:pPr marL="0" marR="0">
                        <a:spcBef>
                          <a:spcPts val="0"/>
                        </a:spcBef>
                        <a:spcAft>
                          <a:spcPts val="0"/>
                        </a:spcAft>
                      </a:pPr>
                      <a:r>
                        <a:rPr lang="en-US" sz="1600" dirty="0">
                          <a:solidFill>
                            <a:srgbClr val="FFC000"/>
                          </a:solidFill>
                          <a:effectLst/>
                        </a:rPr>
                        <a:t>PLPT-GLM-013</a:t>
                      </a:r>
                      <a:endParaRPr lang="en-US" sz="1600" dirty="0">
                        <a:solidFill>
                          <a:srgbClr val="FFC000"/>
                        </a:solidFill>
                        <a:effectLst/>
                        <a:latin typeface="Calibri" charset="0"/>
                        <a:ea typeface="Calibri" charset="0"/>
                        <a:cs typeface="Times New Roman" charset="0"/>
                      </a:endParaRPr>
                    </a:p>
                  </a:txBody>
                  <a:tcPr marL="68580" marR="68580" marT="0" marB="0"/>
                </a:tc>
                <a:tc>
                  <a:txBody>
                    <a:bodyPr/>
                    <a:lstStyle/>
                    <a:p>
                      <a:pPr marL="0" marR="0">
                        <a:spcBef>
                          <a:spcPts val="0"/>
                        </a:spcBef>
                        <a:spcAft>
                          <a:spcPts val="0"/>
                        </a:spcAft>
                      </a:pPr>
                      <a:r>
                        <a:rPr lang="en-US" sz="1600" dirty="0">
                          <a:effectLst/>
                        </a:rPr>
                        <a:t>Validate GLM Flash Energies with trending &amp; comparisons</a:t>
                      </a:r>
                      <a:endParaRPr lang="en-US" sz="1600" dirty="0">
                        <a:effectLst/>
                        <a:latin typeface="Calibri" charset="0"/>
                        <a:ea typeface="Calibri" charset="0"/>
                        <a:cs typeface="Times New Roman"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011"/>
                  </a:ext>
                </a:extLst>
              </a:tr>
            </a:tbl>
          </a:graphicData>
        </a:graphic>
      </p:graphicFrame>
      <p:sp>
        <p:nvSpPr>
          <p:cNvPr id="8" name="Rectangle 1"/>
          <p:cNvSpPr>
            <a:spLocks noChangeArrowheads="1"/>
          </p:cNvSpPr>
          <p:nvPr/>
        </p:nvSpPr>
        <p:spPr bwMode="auto">
          <a:xfrm>
            <a:off x="1734004" y="262084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DB1CEBA6-7F0B-5A45-B87A-EEB24647D213}"/>
              </a:ext>
            </a:extLst>
          </p:cNvPr>
          <p:cNvSpPr/>
          <p:nvPr/>
        </p:nvSpPr>
        <p:spPr>
          <a:xfrm>
            <a:off x="431098" y="5412063"/>
            <a:ext cx="8486619" cy="369332"/>
          </a:xfrm>
          <a:prstGeom prst="rect">
            <a:avLst/>
          </a:prstGeom>
        </p:spPr>
        <p:txBody>
          <a:bodyPr wrap="none">
            <a:spAutoFit/>
          </a:bodyPr>
          <a:lstStyle/>
          <a:p>
            <a:r>
              <a:rPr lang="en-US" dirty="0">
                <a:solidFill>
                  <a:srgbClr val="FFC000"/>
                </a:solidFill>
              </a:rPr>
              <a:t>PLPTs emphasized across both provisional validation presentations (orange listed above).</a:t>
            </a:r>
            <a:endParaRPr lang="en-US" dirty="0">
              <a:solidFill>
                <a:srgbClr val="FFC000"/>
              </a:solidFill>
              <a:latin typeface="Calibri" charset="0"/>
              <a:ea typeface="Calibri" charset="0"/>
              <a:cs typeface="Times New Roman" charset="0"/>
            </a:endParaRPr>
          </a:p>
        </p:txBody>
      </p:sp>
    </p:spTree>
    <p:extLst>
      <p:ext uri="{BB962C8B-B14F-4D97-AF65-F5344CB8AC3E}">
        <p14:creationId xmlns:p14="http://schemas.microsoft.com/office/powerpoint/2010/main" val="113680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68435" y="-37398"/>
            <a:ext cx="5190310" cy="1143000"/>
          </a:xfr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x-none" b="1" dirty="0"/>
              <a:t>Primary PLPT Tools</a:t>
            </a:r>
            <a:endParaRPr lang="en-GB" altLang="x-none" sz="3600" b="1" dirty="0"/>
          </a:p>
        </p:txBody>
      </p:sp>
      <p:graphicFrame>
        <p:nvGraphicFramePr>
          <p:cNvPr id="4" name="Table 3"/>
          <p:cNvGraphicFramePr>
            <a:graphicFrameLocks noGrp="1"/>
          </p:cNvGraphicFramePr>
          <p:nvPr>
            <p:extLst>
              <p:ext uri="{D42A27DB-BD31-4B8C-83A1-F6EECF244321}">
                <p14:modId xmlns:p14="http://schemas.microsoft.com/office/powerpoint/2010/main" val="517412227"/>
              </p:ext>
            </p:extLst>
          </p:nvPr>
        </p:nvGraphicFramePr>
        <p:xfrm>
          <a:off x="431802" y="1288868"/>
          <a:ext cx="8221132" cy="5322236"/>
        </p:xfrm>
        <a:graphic>
          <a:graphicData uri="http://schemas.openxmlformats.org/drawingml/2006/table">
            <a:tbl>
              <a:tblPr firstRow="1" firstCol="1" bandRow="1">
                <a:tableStyleId>{5C22544A-7EE6-4342-B048-85BDC9FD1C3A}</a:tableStyleId>
              </a:tblPr>
              <a:tblGrid>
                <a:gridCol w="497304">
                  <a:extLst>
                    <a:ext uri="{9D8B030D-6E8A-4147-A177-3AD203B41FA5}">
                      <a16:colId xmlns:a16="http://schemas.microsoft.com/office/drawing/2014/main" val="20000"/>
                    </a:ext>
                  </a:extLst>
                </a:gridCol>
                <a:gridCol w="738827">
                  <a:extLst>
                    <a:ext uri="{9D8B030D-6E8A-4147-A177-3AD203B41FA5}">
                      <a16:colId xmlns:a16="http://schemas.microsoft.com/office/drawing/2014/main" val="20001"/>
                    </a:ext>
                  </a:extLst>
                </a:gridCol>
                <a:gridCol w="4436534">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1684867">
                  <a:extLst>
                    <a:ext uri="{9D8B030D-6E8A-4147-A177-3AD203B41FA5}">
                      <a16:colId xmlns:a16="http://schemas.microsoft.com/office/drawing/2014/main" val="20004"/>
                    </a:ext>
                  </a:extLst>
                </a:gridCol>
              </a:tblGrid>
              <a:tr h="270156">
                <a:tc>
                  <a:txBody>
                    <a:bodyPr/>
                    <a:lstStyle/>
                    <a:p>
                      <a:pPr marL="0" marR="0" algn="ctr">
                        <a:spcBef>
                          <a:spcPts val="0"/>
                        </a:spcBef>
                        <a:spcAft>
                          <a:spcPts val="0"/>
                        </a:spcAft>
                      </a:pPr>
                      <a:r>
                        <a:rPr lang="en-US" sz="1200" dirty="0">
                          <a:solidFill>
                            <a:srgbClr val="FFFF00"/>
                          </a:solidFill>
                          <a:effectLst/>
                        </a:rPr>
                        <a:t>Item</a:t>
                      </a:r>
                      <a:endParaRPr lang="en-US" sz="1200" dirty="0">
                        <a:solidFill>
                          <a:srgbClr val="FFFF00"/>
                        </a:solidFill>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1200" dirty="0">
                          <a:solidFill>
                            <a:srgbClr val="FFFF00"/>
                          </a:solidFill>
                          <a:effectLst/>
                        </a:rPr>
                        <a:t>Tool</a:t>
                      </a:r>
                      <a:endParaRPr lang="en-US" sz="1200" dirty="0">
                        <a:solidFill>
                          <a:srgbClr val="FFFF00"/>
                        </a:solidFill>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1200" dirty="0">
                          <a:solidFill>
                            <a:srgbClr val="FFFF00"/>
                          </a:solidFill>
                          <a:effectLst/>
                        </a:rPr>
                        <a:t>Description</a:t>
                      </a:r>
                      <a:endParaRPr lang="en-US" sz="1200" dirty="0">
                        <a:solidFill>
                          <a:srgbClr val="FFFF00"/>
                        </a:solidFill>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1200" dirty="0">
                          <a:solidFill>
                            <a:srgbClr val="FFFF00"/>
                          </a:solidFill>
                          <a:effectLst/>
                        </a:rPr>
                        <a:t>Code</a:t>
                      </a:r>
                    </a:p>
                    <a:p>
                      <a:pPr marL="0" marR="0" algn="ctr">
                        <a:spcBef>
                          <a:spcPts val="0"/>
                        </a:spcBef>
                        <a:spcAft>
                          <a:spcPts val="0"/>
                        </a:spcAft>
                      </a:pPr>
                      <a:r>
                        <a:rPr lang="en-US" sz="1200" dirty="0">
                          <a:solidFill>
                            <a:srgbClr val="FFFF00"/>
                          </a:solidFill>
                          <a:effectLst/>
                        </a:rPr>
                        <a:t>Language</a:t>
                      </a:r>
                      <a:endParaRPr lang="en-US" sz="1200" dirty="0">
                        <a:solidFill>
                          <a:srgbClr val="FFFF00"/>
                        </a:solidFill>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1200" dirty="0">
                          <a:solidFill>
                            <a:srgbClr val="FFFF00"/>
                          </a:solidFill>
                          <a:effectLst/>
                        </a:rPr>
                        <a:t>Developer</a:t>
                      </a:r>
                      <a:endParaRPr lang="en-US" sz="1200" dirty="0">
                        <a:solidFill>
                          <a:srgbClr val="FFFF00"/>
                        </a:solidFill>
                        <a:effectLst/>
                        <a:latin typeface="Calibri" charset="0"/>
                        <a:ea typeface="Calibri" charset="0"/>
                        <a:cs typeface="Times New Roman" charset="0"/>
                      </a:endParaRPr>
                    </a:p>
                  </a:txBody>
                  <a:tcPr marL="57703" marR="57703" marT="0" marB="0">
                    <a:solidFill>
                      <a:srgbClr val="002060"/>
                    </a:solidFill>
                  </a:tcPr>
                </a:tc>
                <a:extLst>
                  <a:ext uri="{0D108BD9-81ED-4DB2-BD59-A6C34878D82A}">
                    <a16:rowId xmlns:a16="http://schemas.microsoft.com/office/drawing/2014/main" val="10000"/>
                  </a:ext>
                </a:extLst>
              </a:tr>
              <a:tr h="323996">
                <a:tc>
                  <a:txBody>
                    <a:bodyPr/>
                    <a:lstStyle/>
                    <a:p>
                      <a:pPr marL="0" marR="0" algn="ctr">
                        <a:spcBef>
                          <a:spcPts val="0"/>
                        </a:spcBef>
                        <a:spcAft>
                          <a:spcPts val="0"/>
                        </a:spcAft>
                      </a:pPr>
                      <a:r>
                        <a:rPr lang="en-US" sz="1200" dirty="0">
                          <a:effectLst/>
                        </a:rPr>
                        <a:t>1</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dirty="0" err="1">
                          <a:effectLst/>
                        </a:rPr>
                        <a:t>VaLiD</a:t>
                      </a:r>
                      <a:endParaRPr lang="en-US" sz="900" dirty="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a:effectLst/>
                        </a:rPr>
                        <a:t>Validate Lightning Data tool performs shallow/deep dives of GLM data using wide range of ground-based datasets discussed in RIMP.</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C</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Bateman/USRA</a:t>
                      </a:r>
                      <a:endParaRPr lang="en-US" sz="90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01"/>
                  </a:ext>
                </a:extLst>
              </a:tr>
              <a:tr h="133271">
                <a:tc>
                  <a:txBody>
                    <a:bodyPr/>
                    <a:lstStyle/>
                    <a:p>
                      <a:pPr marL="0" marR="0" algn="ctr">
                        <a:spcBef>
                          <a:spcPts val="0"/>
                        </a:spcBef>
                        <a:spcAft>
                          <a:spcPts val="0"/>
                        </a:spcAft>
                      </a:pPr>
                      <a:r>
                        <a:rPr lang="en-US" sz="1200" dirty="0">
                          <a:effectLst/>
                        </a:rPr>
                        <a:t>2</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dirty="0">
                          <a:effectLst/>
                        </a:rPr>
                        <a:t>Cluster/Filter</a:t>
                      </a:r>
                      <a:endParaRPr lang="en-US" sz="900" dirty="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a:effectLst/>
                        </a:rPr>
                        <a:t>In-house code for L0-L1b and L1b-L2 processing </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Matlab</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Mach/USRA</a:t>
                      </a:r>
                      <a:endParaRPr lang="en-US" sz="90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02"/>
                  </a:ext>
                </a:extLst>
              </a:tr>
              <a:tr h="323996">
                <a:tc>
                  <a:txBody>
                    <a:bodyPr/>
                    <a:lstStyle/>
                    <a:p>
                      <a:pPr marL="0" marR="0" algn="ctr">
                        <a:spcBef>
                          <a:spcPts val="0"/>
                        </a:spcBef>
                        <a:spcAft>
                          <a:spcPts val="0"/>
                        </a:spcAft>
                      </a:pPr>
                      <a:r>
                        <a:rPr lang="en-US" sz="1200" dirty="0">
                          <a:effectLst/>
                        </a:rPr>
                        <a:t>3</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HUDAT</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dirty="0">
                          <a:effectLst/>
                        </a:rPr>
                        <a:t>Huntsville Area Marx Meter Array (HAMMA) User Data Analysis Technology with emphasis on lightning energy/physics.</a:t>
                      </a:r>
                      <a:endParaRPr lang="en-US" sz="900" dirty="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IDL</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Bitzer/UAH</a:t>
                      </a:r>
                      <a:endParaRPr lang="en-US" sz="90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03"/>
                  </a:ext>
                </a:extLst>
              </a:tr>
              <a:tr h="399812">
                <a:tc>
                  <a:txBody>
                    <a:bodyPr/>
                    <a:lstStyle/>
                    <a:p>
                      <a:pPr marL="0" marR="0" algn="ctr">
                        <a:spcBef>
                          <a:spcPts val="0"/>
                        </a:spcBef>
                        <a:spcAft>
                          <a:spcPts val="0"/>
                        </a:spcAft>
                      </a:pPr>
                      <a:r>
                        <a:rPr lang="en-US" sz="1200" dirty="0">
                          <a:effectLst/>
                        </a:rPr>
                        <a:t>4</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STROKE</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dirty="0" err="1">
                          <a:effectLst/>
                        </a:rPr>
                        <a:t>STorm</a:t>
                      </a:r>
                      <a:r>
                        <a:rPr lang="en-US" sz="900" dirty="0">
                          <a:effectLst/>
                        </a:rPr>
                        <a:t> Retrievals </a:t>
                      </a:r>
                      <a:r>
                        <a:rPr lang="en-US" sz="900" dirty="0" err="1">
                          <a:effectLst/>
                        </a:rPr>
                        <a:t>frOm</a:t>
                      </a:r>
                      <a:r>
                        <a:rPr lang="en-US" sz="900" dirty="0">
                          <a:effectLst/>
                        </a:rPr>
                        <a:t> KSC E-Fields examines ground-based electric fields, lightning field changes, and the charges deposited by lightning in KSC, Florida.</a:t>
                      </a:r>
                      <a:endParaRPr lang="en-US" sz="900" dirty="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IDL</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Koshak/MSFC</a:t>
                      </a:r>
                      <a:endParaRPr lang="en-US" sz="90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04"/>
                  </a:ext>
                </a:extLst>
              </a:tr>
              <a:tr h="399812">
                <a:tc>
                  <a:txBody>
                    <a:bodyPr/>
                    <a:lstStyle/>
                    <a:p>
                      <a:pPr marL="0" marR="0" algn="ctr">
                        <a:spcBef>
                          <a:spcPts val="0"/>
                        </a:spcBef>
                        <a:spcAft>
                          <a:spcPts val="0"/>
                        </a:spcAft>
                      </a:pPr>
                      <a:r>
                        <a:rPr lang="en-US" sz="1200" dirty="0">
                          <a:effectLst/>
                        </a:rPr>
                        <a:t>5</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INR/Parallax</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dirty="0">
                          <a:effectLst/>
                        </a:rPr>
                        <a:t>Validates GLM INR with comparisons to well-located ground points and employs GLM background images &amp; lightning, ABI background images, and Laser beacon data</a:t>
                      </a:r>
                      <a:endParaRPr lang="en-US" sz="900" dirty="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IDL</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Buechler/UAH</a:t>
                      </a:r>
                      <a:endParaRPr lang="en-US" sz="90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05"/>
                  </a:ext>
                </a:extLst>
              </a:tr>
              <a:tr h="266541">
                <a:tc>
                  <a:txBody>
                    <a:bodyPr/>
                    <a:lstStyle/>
                    <a:p>
                      <a:pPr marL="0" marR="0" algn="ctr">
                        <a:spcBef>
                          <a:spcPts val="0"/>
                        </a:spcBef>
                        <a:spcAft>
                          <a:spcPts val="0"/>
                        </a:spcAft>
                      </a:pPr>
                      <a:r>
                        <a:rPr lang="en-US" sz="1200" dirty="0">
                          <a:effectLst/>
                        </a:rPr>
                        <a:t>6</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TT/DCC</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a:effectLst/>
                        </a:rPr>
                        <a:t>Trending Tools for long-term trending of Deep Convective Clouds.</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a:effectLst/>
                        </a:rPr>
                        <a:t>IDL</a:t>
                      </a:r>
                      <a:endParaRPr lang="en-US" sz="900" dirty="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Buechler/UAH</a:t>
                      </a:r>
                    </a:p>
                    <a:p>
                      <a:pPr marL="0" marR="0" algn="ctr">
                        <a:spcBef>
                          <a:spcPts val="0"/>
                        </a:spcBef>
                        <a:spcAft>
                          <a:spcPts val="0"/>
                        </a:spcAft>
                      </a:pPr>
                      <a:r>
                        <a:rPr lang="en-US" sz="900">
                          <a:effectLst/>
                        </a:rPr>
                        <a:t> </a:t>
                      </a:r>
                      <a:endParaRPr lang="en-US" sz="90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06"/>
                  </a:ext>
                </a:extLst>
              </a:tr>
              <a:tr h="266541">
                <a:tc>
                  <a:txBody>
                    <a:bodyPr/>
                    <a:lstStyle/>
                    <a:p>
                      <a:pPr marL="0" marR="0" algn="ctr">
                        <a:spcBef>
                          <a:spcPts val="0"/>
                        </a:spcBef>
                        <a:spcAft>
                          <a:spcPts val="0"/>
                        </a:spcAft>
                      </a:pPr>
                      <a:r>
                        <a:rPr lang="en-US" sz="1200" dirty="0">
                          <a:effectLst/>
                        </a:rPr>
                        <a:t>7</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TT/Lightning</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a:effectLst/>
                        </a:rPr>
                        <a:t>Trending Tools for long-term trending of lightning counts, flash duration, and lightning energy.</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a:effectLst/>
                        </a:rPr>
                        <a:t>IDL</a:t>
                      </a:r>
                      <a:endParaRPr lang="en-US" sz="900" dirty="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Buechler/UAH</a:t>
                      </a:r>
                    </a:p>
                    <a:p>
                      <a:pPr marL="0" marR="0" algn="ctr">
                        <a:spcBef>
                          <a:spcPts val="0"/>
                        </a:spcBef>
                        <a:spcAft>
                          <a:spcPts val="0"/>
                        </a:spcAft>
                      </a:pPr>
                      <a:r>
                        <a:rPr lang="en-US" sz="900">
                          <a:effectLst/>
                        </a:rPr>
                        <a:t>Koshak/MSFC</a:t>
                      </a:r>
                      <a:endParaRPr lang="en-US" sz="90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07"/>
                  </a:ext>
                </a:extLst>
              </a:tr>
              <a:tr h="266541">
                <a:tc>
                  <a:txBody>
                    <a:bodyPr/>
                    <a:lstStyle/>
                    <a:p>
                      <a:pPr marL="0" marR="0" algn="ctr">
                        <a:spcBef>
                          <a:spcPts val="0"/>
                        </a:spcBef>
                        <a:spcAft>
                          <a:spcPts val="0"/>
                        </a:spcAft>
                      </a:pPr>
                      <a:r>
                        <a:rPr lang="en-US" sz="1200" dirty="0">
                          <a:effectLst/>
                        </a:rPr>
                        <a:t>8</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LMT</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a:effectLst/>
                        </a:rPr>
                        <a:t>24/7 Lightning Monitoring Tool (aka "Product Monitor") that alerts of problematic GLM performance</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TBD</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a:effectLst/>
                        </a:rPr>
                        <a:t>Product Area Lead</a:t>
                      </a:r>
                      <a:endParaRPr lang="en-US" sz="900" dirty="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08"/>
                  </a:ext>
                </a:extLst>
              </a:tr>
              <a:tr h="323996">
                <a:tc>
                  <a:txBody>
                    <a:bodyPr/>
                    <a:lstStyle/>
                    <a:p>
                      <a:pPr marL="0" marR="0" algn="ctr">
                        <a:spcBef>
                          <a:spcPts val="0"/>
                        </a:spcBef>
                        <a:spcAft>
                          <a:spcPts val="0"/>
                        </a:spcAft>
                      </a:pPr>
                      <a:r>
                        <a:rPr lang="en-US" sz="1200" dirty="0">
                          <a:effectLst/>
                        </a:rPr>
                        <a:t>9</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CompareLLS</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a:effectLst/>
                        </a:rPr>
                        <a:t>Compare Lightning Location System tool performs shallow/deep dives of GLM data using wide range of ground-based datasets discussed in RIMP.</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Matlab</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a:effectLst/>
                        </a:rPr>
                        <a:t>Cummins, UA</a:t>
                      </a:r>
                      <a:endParaRPr lang="en-US" sz="900" dirty="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09"/>
                  </a:ext>
                </a:extLst>
              </a:tr>
              <a:tr h="215997">
                <a:tc>
                  <a:txBody>
                    <a:bodyPr/>
                    <a:lstStyle/>
                    <a:p>
                      <a:pPr marL="0" marR="0" algn="ctr">
                        <a:spcBef>
                          <a:spcPts val="0"/>
                        </a:spcBef>
                        <a:spcAft>
                          <a:spcPts val="0"/>
                        </a:spcAft>
                      </a:pPr>
                      <a:r>
                        <a:rPr lang="en-US" sz="1200" dirty="0">
                          <a:effectLst/>
                        </a:rPr>
                        <a:t>10</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dirty="0">
                          <a:effectLst/>
                        </a:rPr>
                        <a:t>XLMA</a:t>
                      </a:r>
                      <a:endParaRPr lang="en-US" sz="900" dirty="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a:effectLst/>
                        </a:rPr>
                        <a:t>X Lightning Mapping Array tool for making standard 4-D plots of flashes.</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IDL</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err="1">
                          <a:effectLst/>
                        </a:rPr>
                        <a:t>Krehbiel</a:t>
                      </a:r>
                      <a:r>
                        <a:rPr lang="en-US" sz="900" dirty="0">
                          <a:effectLst/>
                        </a:rPr>
                        <a:t> &amp;  Rison of NMT</a:t>
                      </a:r>
                      <a:endParaRPr lang="en-US" sz="900" dirty="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10"/>
                  </a:ext>
                </a:extLst>
              </a:tr>
              <a:tr h="431994">
                <a:tc>
                  <a:txBody>
                    <a:bodyPr/>
                    <a:lstStyle/>
                    <a:p>
                      <a:pPr marL="0" marR="0" algn="ctr">
                        <a:spcBef>
                          <a:spcPts val="0"/>
                        </a:spcBef>
                        <a:spcAft>
                          <a:spcPts val="0"/>
                        </a:spcAft>
                      </a:pPr>
                      <a:r>
                        <a:rPr lang="en-US" sz="1200" dirty="0">
                          <a:effectLst/>
                        </a:rPr>
                        <a:t>11</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dirty="0" err="1">
                          <a:effectLst/>
                        </a:rPr>
                        <a:t>lmatools</a:t>
                      </a:r>
                      <a:endParaRPr lang="en-US" sz="900" dirty="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a:effectLst/>
                        </a:rPr>
                        <a:t>Analyzes LMA data [sort VHF source data into flashes; calculate flash areas, volumes, and channel lengths; produce gridded products; time series statistics of flash rate and size data; simulate LMA performance].  </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Python</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err="1">
                          <a:effectLst/>
                        </a:rPr>
                        <a:t>Bruning</a:t>
                      </a:r>
                      <a:r>
                        <a:rPr lang="en-US" sz="900" dirty="0">
                          <a:effectLst/>
                        </a:rPr>
                        <a:t>/TTU</a:t>
                      </a:r>
                      <a:endParaRPr lang="en-US" sz="900" dirty="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11"/>
                  </a:ext>
                </a:extLst>
              </a:tr>
              <a:tr h="467098">
                <a:tc>
                  <a:txBody>
                    <a:bodyPr/>
                    <a:lstStyle/>
                    <a:p>
                      <a:pPr marL="0" marR="0" algn="ctr">
                        <a:spcBef>
                          <a:spcPts val="0"/>
                        </a:spcBef>
                        <a:spcAft>
                          <a:spcPts val="0"/>
                        </a:spcAft>
                      </a:pPr>
                      <a:r>
                        <a:rPr lang="en-US" sz="1200" dirty="0">
                          <a:effectLst/>
                        </a:rPr>
                        <a:t>12</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FEGST</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dirty="0">
                          <a:effectLst/>
                        </a:rPr>
                        <a:t>Fly's Eye GLM Simulator Tool: Data acquisition, display, storage software,</a:t>
                      </a:r>
                      <a:r>
                        <a:rPr lang="en-US" sz="900" baseline="0" dirty="0">
                          <a:effectLst/>
                        </a:rPr>
                        <a:t> and</a:t>
                      </a:r>
                      <a:r>
                        <a:rPr lang="en-US" sz="900" dirty="0">
                          <a:effectLst/>
                        </a:rPr>
                        <a:t> s/w for analyzing FEGS data &amp; inter-comparing it with other lightning optical datasets (e.g. GLM, ISS/LIS).</a:t>
                      </a:r>
                      <a:endParaRPr lang="en-US" sz="900" dirty="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IDL</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a:effectLst/>
                        </a:rPr>
                        <a:t>Quick/NPP</a:t>
                      </a:r>
                      <a:endParaRPr lang="en-US" sz="900" dirty="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12"/>
                  </a:ext>
                </a:extLst>
              </a:tr>
              <a:tr h="323996">
                <a:tc>
                  <a:txBody>
                    <a:bodyPr/>
                    <a:lstStyle/>
                    <a:p>
                      <a:pPr marL="0" marR="0" algn="ctr">
                        <a:spcBef>
                          <a:spcPts val="0"/>
                        </a:spcBef>
                        <a:spcAft>
                          <a:spcPts val="0"/>
                        </a:spcAft>
                      </a:pPr>
                      <a:r>
                        <a:rPr lang="en-US" sz="1200" dirty="0">
                          <a:effectLst/>
                        </a:rPr>
                        <a:t>13</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ADTs</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a:effectLst/>
                        </a:rPr>
                        <a:t>Ancillary Dataset Tools will be developed for processing datasets such as ABI, NEXRAD, SEVERI, WWLLN; some of these tools will be piggybacked to VaLiD.</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 Matlab &amp; McIDas scripts</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a:effectLst/>
                        </a:rPr>
                        <a:t>Mach/USRA</a:t>
                      </a:r>
                    </a:p>
                    <a:p>
                      <a:pPr marL="0" marR="0" algn="ctr">
                        <a:spcBef>
                          <a:spcPts val="0"/>
                        </a:spcBef>
                        <a:spcAft>
                          <a:spcPts val="0"/>
                        </a:spcAft>
                      </a:pPr>
                      <a:r>
                        <a:rPr lang="en-US" sz="900" dirty="0">
                          <a:effectLst/>
                        </a:rPr>
                        <a:t>Bateman/USRA</a:t>
                      </a:r>
                      <a:endParaRPr lang="en-US" sz="900" dirty="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13"/>
                  </a:ext>
                </a:extLst>
              </a:tr>
              <a:tr h="340127">
                <a:tc>
                  <a:txBody>
                    <a:bodyPr/>
                    <a:lstStyle/>
                    <a:p>
                      <a:pPr marL="0" marR="0" algn="ctr">
                        <a:spcBef>
                          <a:spcPts val="0"/>
                        </a:spcBef>
                        <a:spcAft>
                          <a:spcPts val="0"/>
                        </a:spcAft>
                      </a:pPr>
                      <a:r>
                        <a:rPr lang="en-US" sz="1200" dirty="0">
                          <a:effectLst/>
                        </a:rPr>
                        <a:t>14</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SITs</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dirty="0">
                          <a:effectLst/>
                        </a:rPr>
                        <a:t>Specialized Impromptu Tools written “on-the-fly” to handle any analyses that are needed, but that were unexpected.</a:t>
                      </a:r>
                      <a:endParaRPr lang="en-US" sz="900" dirty="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a:effectLst/>
                        </a:rPr>
                        <a:t>C, IDL, </a:t>
                      </a:r>
                      <a:r>
                        <a:rPr lang="en-US" sz="900" dirty="0" err="1">
                          <a:effectLst/>
                        </a:rPr>
                        <a:t>Matlab</a:t>
                      </a:r>
                      <a:r>
                        <a:rPr lang="en-US" sz="900" dirty="0">
                          <a:effectLst/>
                        </a:rPr>
                        <a:t>, Mathematica</a:t>
                      </a:r>
                      <a:endParaRPr lang="en-US" sz="900" dirty="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a:effectLst/>
                        </a:rPr>
                        <a:t>Cal/Val</a:t>
                      </a:r>
                      <a:r>
                        <a:rPr lang="en-US" sz="900" baseline="0" dirty="0">
                          <a:effectLst/>
                        </a:rPr>
                        <a:t> Team</a:t>
                      </a:r>
                      <a:endParaRPr lang="en-US" sz="900" dirty="0">
                        <a:effectLst/>
                      </a:endParaRPr>
                    </a:p>
                  </a:txBody>
                  <a:tcPr marL="57703" marR="57703" marT="0" marB="0"/>
                </a:tc>
                <a:extLst>
                  <a:ext uri="{0D108BD9-81ED-4DB2-BD59-A6C34878D82A}">
                    <a16:rowId xmlns:a16="http://schemas.microsoft.com/office/drawing/2014/main" val="10014"/>
                  </a:ext>
                </a:extLst>
              </a:tr>
              <a:tr h="399812">
                <a:tc>
                  <a:txBody>
                    <a:bodyPr/>
                    <a:lstStyle/>
                    <a:p>
                      <a:pPr marL="0" marR="0" algn="ctr">
                        <a:spcBef>
                          <a:spcPts val="0"/>
                        </a:spcBef>
                        <a:spcAft>
                          <a:spcPts val="0"/>
                        </a:spcAft>
                      </a:pPr>
                      <a:r>
                        <a:rPr lang="en-US" sz="1200" dirty="0">
                          <a:effectLst/>
                        </a:rPr>
                        <a:t>15</a:t>
                      </a:r>
                      <a:endParaRPr lang="en-US" sz="1200" dirty="0">
                        <a:effectLst/>
                        <a:latin typeface="Calibri" charset="0"/>
                        <a:ea typeface="Calibri" charset="0"/>
                        <a:cs typeface="Times New Roman" charset="0"/>
                      </a:endParaRPr>
                    </a:p>
                  </a:txBody>
                  <a:tcPr marL="57703" marR="57703" marT="0" marB="0">
                    <a:solidFill>
                      <a:srgbClr val="002060"/>
                    </a:solidFill>
                  </a:tcPr>
                </a:tc>
                <a:tc>
                  <a:txBody>
                    <a:bodyPr/>
                    <a:lstStyle/>
                    <a:p>
                      <a:pPr marL="0" marR="0" algn="ctr">
                        <a:spcBef>
                          <a:spcPts val="0"/>
                        </a:spcBef>
                        <a:spcAft>
                          <a:spcPts val="0"/>
                        </a:spcAft>
                      </a:pPr>
                      <a:r>
                        <a:rPr lang="en-US" sz="900">
                          <a:effectLst/>
                        </a:rPr>
                        <a:t>LATA</a:t>
                      </a:r>
                      <a:endParaRPr lang="en-US" sz="900">
                        <a:effectLst/>
                        <a:latin typeface="Calibri" charset="0"/>
                        <a:ea typeface="Calibri" charset="0"/>
                        <a:cs typeface="Times New Roman" charset="0"/>
                      </a:endParaRPr>
                    </a:p>
                  </a:txBody>
                  <a:tcPr marL="57703" marR="57703" marT="0" marB="0"/>
                </a:tc>
                <a:tc>
                  <a:txBody>
                    <a:bodyPr/>
                    <a:lstStyle/>
                    <a:p>
                      <a:pPr marL="0" marR="0">
                        <a:spcBef>
                          <a:spcPts val="0"/>
                        </a:spcBef>
                        <a:spcAft>
                          <a:spcPts val="0"/>
                        </a:spcAft>
                      </a:pPr>
                      <a:r>
                        <a:rPr lang="en-US" sz="900" dirty="0">
                          <a:effectLst/>
                        </a:rPr>
                        <a:t>Location And Time Accuracy (LATA) Tool: Produces a variety of plots/histograms that characterize the overall location/time accuracy of GLM flashes/groups/events. </a:t>
                      </a:r>
                      <a:endParaRPr lang="en-US" sz="900" dirty="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a:effectLst/>
                        </a:rPr>
                        <a:t>Matlab</a:t>
                      </a:r>
                      <a:endParaRPr lang="en-US" sz="900">
                        <a:effectLst/>
                        <a:latin typeface="Calibri" charset="0"/>
                        <a:ea typeface="Calibri" charset="0"/>
                        <a:cs typeface="Times New Roman" charset="0"/>
                      </a:endParaRPr>
                    </a:p>
                  </a:txBody>
                  <a:tcPr marL="57703" marR="57703" marT="0" marB="0"/>
                </a:tc>
                <a:tc>
                  <a:txBody>
                    <a:bodyPr/>
                    <a:lstStyle/>
                    <a:p>
                      <a:pPr marL="0" marR="0" algn="ctr">
                        <a:spcBef>
                          <a:spcPts val="0"/>
                        </a:spcBef>
                        <a:spcAft>
                          <a:spcPts val="0"/>
                        </a:spcAft>
                      </a:pPr>
                      <a:r>
                        <a:rPr lang="en-US" sz="900" dirty="0" err="1">
                          <a:effectLst/>
                        </a:rPr>
                        <a:t>Virts</a:t>
                      </a:r>
                      <a:r>
                        <a:rPr lang="en-US" sz="900" dirty="0">
                          <a:effectLst/>
                        </a:rPr>
                        <a:t>/NPP</a:t>
                      </a:r>
                      <a:endParaRPr lang="en-US" sz="900" dirty="0">
                        <a:effectLst/>
                        <a:latin typeface="Calibri" charset="0"/>
                        <a:ea typeface="Calibri" charset="0"/>
                        <a:cs typeface="Times New Roman" charset="0"/>
                      </a:endParaRPr>
                    </a:p>
                  </a:txBody>
                  <a:tcPr marL="57703" marR="57703" marT="0" marB="0"/>
                </a:tc>
                <a:extLst>
                  <a:ext uri="{0D108BD9-81ED-4DB2-BD59-A6C34878D82A}">
                    <a16:rowId xmlns:a16="http://schemas.microsoft.com/office/drawing/2014/main" val="10015"/>
                  </a:ext>
                </a:extLst>
              </a:tr>
            </a:tbl>
          </a:graphicData>
        </a:graphic>
      </p:graphicFrame>
      <p:sp>
        <p:nvSpPr>
          <p:cNvPr id="6" name="Rectangle 1"/>
          <p:cNvSpPr>
            <a:spLocks noChangeArrowheads="1"/>
          </p:cNvSpPr>
          <p:nvPr/>
        </p:nvSpPr>
        <p:spPr bwMode="auto">
          <a:xfrm>
            <a:off x="2024307" y="1367019"/>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340077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Flash Detection Efficiency </a:t>
            </a:r>
            <a:r>
              <a:rPr lang="en-US" sz="2400" dirty="0"/>
              <a:t>(Bateman/USRA)</a:t>
            </a:r>
            <a:br>
              <a:rPr lang="en-US" sz="2800" dirty="0"/>
            </a:br>
            <a:r>
              <a:rPr lang="en-US" sz="2000" dirty="0"/>
              <a:t>in Period 2: GLM-17 vs. Combined and GLD360</a:t>
            </a:r>
            <a:endParaRPr lang="en-US" sz="18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23</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86957C-602D-AD4A-8957-9D6C3B33F4C2}"/>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0" name="Rectangle 9">
            <a:extLst>
              <a:ext uri="{FF2B5EF4-FFF2-40B4-BE49-F238E27FC236}">
                <a16:creationId xmlns:a16="http://schemas.microsoft.com/office/drawing/2014/main" id="{49300831-4D47-C445-BFE6-2F256C1D0122}"/>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sp>
        <p:nvSpPr>
          <p:cNvPr id="12" name="Rectangle 11">
            <a:extLst>
              <a:ext uri="{FF2B5EF4-FFF2-40B4-BE49-F238E27FC236}">
                <a16:creationId xmlns:a16="http://schemas.microsoft.com/office/drawing/2014/main" id="{3E30FF92-5E5A-BC4C-8CE3-CF6CFB43F773}"/>
              </a:ext>
            </a:extLst>
          </p:cNvPr>
          <p:cNvSpPr/>
          <p:nvPr/>
        </p:nvSpPr>
        <p:spPr>
          <a:xfrm>
            <a:off x="160055" y="5598619"/>
            <a:ext cx="1431419" cy="646331"/>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Spatially</a:t>
            </a:r>
          </a:p>
          <a:p>
            <a:pPr algn="ctr"/>
            <a:r>
              <a:rPr lang="en-US" dirty="0">
                <a:ln w="0"/>
                <a:effectLst>
                  <a:outerShdw blurRad="38100" dist="19050" dir="2700000" algn="tl" rotWithShape="0">
                    <a:schemeClr val="dk1">
                      <a:alpha val="40000"/>
                    </a:schemeClr>
                  </a:outerShdw>
                </a:effectLst>
              </a:rPr>
              <a:t>Averaged DE: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06313EE7-01D4-644E-8813-F856E00C7A3C}"/>
              </a:ext>
            </a:extLst>
          </p:cNvPr>
          <p:cNvSpPr/>
          <p:nvPr/>
        </p:nvSpPr>
        <p:spPr>
          <a:xfrm>
            <a:off x="2011625" y="5475509"/>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73%</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5369AAAA-F5C2-1D4E-8AB1-D4C46EED946D}"/>
              </a:ext>
            </a:extLst>
          </p:cNvPr>
          <p:cNvSpPr/>
          <p:nvPr/>
        </p:nvSpPr>
        <p:spPr>
          <a:xfrm>
            <a:off x="5302537" y="5468301"/>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78%</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DB8CC45F-D343-EC45-876A-FDF6DEF685D1}"/>
              </a:ext>
            </a:extLst>
          </p:cNvPr>
          <p:cNvSpPr/>
          <p:nvPr/>
        </p:nvSpPr>
        <p:spPr>
          <a:xfrm>
            <a:off x="523104" y="1383074"/>
            <a:ext cx="297704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5 Combined </a:t>
            </a:r>
            <a:r>
              <a:rPr lang="en-US" sz="2400" b="0" cap="none" spc="0" dirty="0">
                <a:ln w="0"/>
                <a:solidFill>
                  <a:schemeClr val="tx1"/>
                </a:solidFill>
                <a:effectLst>
                  <a:outerShdw blurRad="38100" dist="19050" dir="2700000" algn="tl" rotWithShape="0">
                    <a:schemeClr val="dk1">
                      <a:alpha val="40000"/>
                    </a:schemeClr>
                  </a:outerShdw>
                </a:effectLst>
              </a:rPr>
              <a:t>Networks</a:t>
            </a:r>
          </a:p>
        </p:txBody>
      </p:sp>
      <p:sp>
        <p:nvSpPr>
          <p:cNvPr id="17" name="Rectangle 16">
            <a:extLst>
              <a:ext uri="{FF2B5EF4-FFF2-40B4-BE49-F238E27FC236}">
                <a16:creationId xmlns:a16="http://schemas.microsoft.com/office/drawing/2014/main" id="{0B823DD5-63E9-7545-8451-84D76B031D22}"/>
              </a:ext>
            </a:extLst>
          </p:cNvPr>
          <p:cNvSpPr/>
          <p:nvPr/>
        </p:nvSpPr>
        <p:spPr>
          <a:xfrm>
            <a:off x="3783125" y="1403878"/>
            <a:ext cx="2977041"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GLD360</a:t>
            </a:r>
          </a:p>
        </p:txBody>
      </p:sp>
      <p:sp>
        <p:nvSpPr>
          <p:cNvPr id="18" name="TextBox 17">
            <a:extLst>
              <a:ext uri="{FF2B5EF4-FFF2-40B4-BE49-F238E27FC236}">
                <a16:creationId xmlns:a16="http://schemas.microsoft.com/office/drawing/2014/main" id="{AB585E2D-2389-E049-BC5D-8A9E31E7A3FD}"/>
              </a:ext>
            </a:extLst>
          </p:cNvPr>
          <p:cNvSpPr txBox="1"/>
          <p:nvPr/>
        </p:nvSpPr>
        <p:spPr>
          <a:xfrm>
            <a:off x="7172732" y="2074805"/>
            <a:ext cx="1871807" cy="646331"/>
          </a:xfrm>
          <a:prstGeom prst="rect">
            <a:avLst/>
          </a:prstGeom>
          <a:noFill/>
        </p:spPr>
        <p:txBody>
          <a:bodyPr wrap="square" rtlCol="0">
            <a:spAutoFit/>
          </a:bodyPr>
          <a:lstStyle/>
          <a:p>
            <a:pPr marL="285750" indent="-285750">
              <a:buFont typeface="Arial" charset="0"/>
              <a:buChar char="•"/>
            </a:pPr>
            <a:r>
              <a:rPr lang="en-US" b="1" dirty="0">
                <a:solidFill>
                  <a:srgbClr val="FFC3D7"/>
                </a:solidFill>
              </a:rPr>
              <a:t>in Period 2</a:t>
            </a:r>
          </a:p>
          <a:p>
            <a:r>
              <a:rPr lang="en-US" b="1" dirty="0">
                <a:solidFill>
                  <a:srgbClr val="FFC3D7"/>
                </a:solidFill>
              </a:rPr>
              <a:t>(Nov 20-28, 2018)</a:t>
            </a:r>
          </a:p>
        </p:txBody>
      </p:sp>
      <p:pic>
        <p:nvPicPr>
          <p:cNvPr id="5" name="Picture 4">
            <a:extLst>
              <a:ext uri="{FF2B5EF4-FFF2-40B4-BE49-F238E27FC236}">
                <a16:creationId xmlns:a16="http://schemas.microsoft.com/office/drawing/2014/main" id="{5A2487D6-3AC5-194F-927F-024429565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69" y="1961648"/>
            <a:ext cx="6362397" cy="3534665"/>
          </a:xfrm>
          <a:prstGeom prst="rect">
            <a:avLst/>
          </a:prstGeom>
        </p:spPr>
      </p:pic>
    </p:spTree>
    <p:extLst>
      <p:ext uri="{BB962C8B-B14F-4D97-AF65-F5344CB8AC3E}">
        <p14:creationId xmlns:p14="http://schemas.microsoft.com/office/powerpoint/2010/main" val="3914014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Flash Detection Efficiency </a:t>
            </a:r>
            <a:r>
              <a:rPr lang="en-US" sz="2400" dirty="0"/>
              <a:t>(Bateman/USRA)</a:t>
            </a:r>
            <a:br>
              <a:rPr lang="en-US" sz="2800" dirty="0"/>
            </a:br>
            <a:r>
              <a:rPr lang="en-US" sz="2000" dirty="0"/>
              <a:t>GLM-17 vs. Combined and GLD360</a:t>
            </a:r>
            <a:endParaRPr lang="en-US" sz="1800" dirty="0"/>
          </a:p>
        </p:txBody>
      </p:sp>
      <p:sp>
        <p:nvSpPr>
          <p:cNvPr id="20" name="TextBox 19"/>
          <p:cNvSpPr txBox="1"/>
          <p:nvPr/>
        </p:nvSpPr>
        <p:spPr>
          <a:xfrm>
            <a:off x="7172732" y="2074805"/>
            <a:ext cx="1871807" cy="3970318"/>
          </a:xfrm>
          <a:prstGeom prst="rect">
            <a:avLst/>
          </a:prstGeom>
          <a:noFill/>
        </p:spPr>
        <p:txBody>
          <a:bodyPr wrap="square" rtlCol="0">
            <a:spAutoFit/>
          </a:bodyPr>
          <a:lstStyle/>
          <a:p>
            <a:pPr marL="285750" indent="-285750">
              <a:buFont typeface="Arial" charset="0"/>
              <a:buChar char="•"/>
            </a:pPr>
            <a:r>
              <a:rPr lang="en-US" b="1" dirty="0">
                <a:solidFill>
                  <a:srgbClr val="FFFF00"/>
                </a:solidFill>
              </a:rPr>
              <a:t>Dec 4-16, 2018</a:t>
            </a:r>
          </a:p>
          <a:p>
            <a:endParaRPr lang="en-US" b="1" dirty="0">
              <a:solidFill>
                <a:srgbClr val="FFFF00"/>
              </a:solidFill>
            </a:endParaRPr>
          </a:p>
          <a:p>
            <a:pPr marL="285750" indent="-285750">
              <a:buFont typeface="Arial" panose="020B0604020202020204" pitchFamily="34" charset="0"/>
              <a:buChar char="•"/>
            </a:pPr>
            <a:r>
              <a:rPr lang="en-US" b="1" dirty="0">
                <a:solidFill>
                  <a:srgbClr val="FFC000"/>
                </a:solidFill>
              </a:rPr>
              <a:t>1.8 M</a:t>
            </a:r>
            <a:r>
              <a:rPr lang="en-US" b="1" dirty="0">
                <a:solidFill>
                  <a:srgbClr val="FFFF00"/>
                </a:solidFill>
              </a:rPr>
              <a:t> GLM-17 Flashes</a:t>
            </a:r>
          </a:p>
          <a:p>
            <a:pPr marL="285750" indent="-285750">
              <a:buFont typeface="Arial" panose="020B0604020202020204" pitchFamily="34" charset="0"/>
              <a:buChar char="•"/>
            </a:pPr>
            <a:endParaRPr lang="en-US" b="1" dirty="0">
              <a:solidFill>
                <a:srgbClr val="FFFF00"/>
              </a:solidFill>
            </a:endParaRPr>
          </a:p>
          <a:p>
            <a:pPr marL="285750" indent="-285750">
              <a:buFont typeface="Arial" panose="020B0604020202020204" pitchFamily="34" charset="0"/>
              <a:buChar char="•"/>
            </a:pPr>
            <a:r>
              <a:rPr lang="en-US" b="1" dirty="0">
                <a:solidFill>
                  <a:srgbClr val="FFFF00"/>
                </a:solidFill>
              </a:rPr>
              <a:t>GLD360 does not see West of 150W.</a:t>
            </a:r>
          </a:p>
          <a:p>
            <a:pPr marL="285750" indent="-285750">
              <a:buFont typeface="Arial" panose="020B0604020202020204" pitchFamily="34" charset="0"/>
              <a:buChar char="•"/>
            </a:pPr>
            <a:endParaRPr lang="en-US" b="1" dirty="0">
              <a:solidFill>
                <a:srgbClr val="FFFF00"/>
              </a:solidFill>
            </a:endParaRPr>
          </a:p>
          <a:p>
            <a:pPr marL="285750" indent="-285750">
              <a:buFont typeface="Arial" panose="020B0604020202020204" pitchFamily="34" charset="0"/>
              <a:buChar char="•"/>
            </a:pPr>
            <a:r>
              <a:rPr lang="en-US" b="1" dirty="0">
                <a:solidFill>
                  <a:srgbClr val="FF0000"/>
                </a:solidFill>
              </a:rPr>
              <a:t>NOTE:</a:t>
            </a:r>
            <a:r>
              <a:rPr lang="en-US" b="1" dirty="0">
                <a:solidFill>
                  <a:srgbClr val="FFFF00"/>
                </a:solidFill>
              </a:rPr>
              <a:t> Official CWG flash DE results are from Bateman (</a:t>
            </a:r>
            <a:r>
              <a:rPr lang="en-US" b="1" dirty="0" err="1">
                <a:solidFill>
                  <a:srgbClr val="FFFF00"/>
                </a:solidFill>
              </a:rPr>
              <a:t>VaLiD</a:t>
            </a:r>
            <a:r>
              <a:rPr lang="en-US" b="1" dirty="0">
                <a:solidFill>
                  <a:srgbClr val="FFFF00"/>
                </a:solidFill>
              </a:rPr>
              <a:t> tool)</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24</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86957C-602D-AD4A-8957-9D6C3B33F4C2}"/>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0" name="Rectangle 9">
            <a:extLst>
              <a:ext uri="{FF2B5EF4-FFF2-40B4-BE49-F238E27FC236}">
                <a16:creationId xmlns:a16="http://schemas.microsoft.com/office/drawing/2014/main" id="{49300831-4D47-C445-BFE6-2F256C1D0122}"/>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sp>
        <p:nvSpPr>
          <p:cNvPr id="12" name="Rectangle 11">
            <a:extLst>
              <a:ext uri="{FF2B5EF4-FFF2-40B4-BE49-F238E27FC236}">
                <a16:creationId xmlns:a16="http://schemas.microsoft.com/office/drawing/2014/main" id="{3E30FF92-5E5A-BC4C-8CE3-CF6CFB43F773}"/>
              </a:ext>
            </a:extLst>
          </p:cNvPr>
          <p:cNvSpPr/>
          <p:nvPr/>
        </p:nvSpPr>
        <p:spPr>
          <a:xfrm>
            <a:off x="160055" y="5598619"/>
            <a:ext cx="1431419" cy="646331"/>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Spatially</a:t>
            </a:r>
          </a:p>
          <a:p>
            <a:pPr algn="ctr"/>
            <a:r>
              <a:rPr lang="en-US" dirty="0">
                <a:ln w="0"/>
                <a:effectLst>
                  <a:outerShdw blurRad="38100" dist="19050" dir="2700000" algn="tl" rotWithShape="0">
                    <a:schemeClr val="dk1">
                      <a:alpha val="40000"/>
                    </a:schemeClr>
                  </a:outerShdw>
                </a:effectLst>
              </a:rPr>
              <a:t>Averaged DE: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06313EE7-01D4-644E-8813-F856E00C7A3C}"/>
              </a:ext>
            </a:extLst>
          </p:cNvPr>
          <p:cNvSpPr/>
          <p:nvPr/>
        </p:nvSpPr>
        <p:spPr>
          <a:xfrm>
            <a:off x="2011625" y="5475509"/>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71%</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5369AAAA-F5C2-1D4E-8AB1-D4C46EED946D}"/>
              </a:ext>
            </a:extLst>
          </p:cNvPr>
          <p:cNvSpPr/>
          <p:nvPr/>
        </p:nvSpPr>
        <p:spPr>
          <a:xfrm>
            <a:off x="5302537" y="5468301"/>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88%</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DB8CC45F-D343-EC45-876A-FDF6DEF685D1}"/>
              </a:ext>
            </a:extLst>
          </p:cNvPr>
          <p:cNvSpPr/>
          <p:nvPr/>
        </p:nvSpPr>
        <p:spPr>
          <a:xfrm>
            <a:off x="523104" y="1383074"/>
            <a:ext cx="297704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4 Combined </a:t>
            </a:r>
            <a:r>
              <a:rPr lang="en-US" sz="2400" b="0" cap="none" spc="0" dirty="0">
                <a:ln w="0"/>
                <a:solidFill>
                  <a:schemeClr val="tx1"/>
                </a:solidFill>
                <a:effectLst>
                  <a:outerShdw blurRad="38100" dist="19050" dir="2700000" algn="tl" rotWithShape="0">
                    <a:schemeClr val="dk1">
                      <a:alpha val="40000"/>
                    </a:schemeClr>
                  </a:outerShdw>
                </a:effectLst>
              </a:rPr>
              <a:t>Networks</a:t>
            </a:r>
          </a:p>
        </p:txBody>
      </p:sp>
      <p:sp>
        <p:nvSpPr>
          <p:cNvPr id="17" name="Rectangle 16">
            <a:extLst>
              <a:ext uri="{FF2B5EF4-FFF2-40B4-BE49-F238E27FC236}">
                <a16:creationId xmlns:a16="http://schemas.microsoft.com/office/drawing/2014/main" id="{0B823DD5-63E9-7545-8451-84D76B031D22}"/>
              </a:ext>
            </a:extLst>
          </p:cNvPr>
          <p:cNvSpPr/>
          <p:nvPr/>
        </p:nvSpPr>
        <p:spPr>
          <a:xfrm>
            <a:off x="3783125" y="1403878"/>
            <a:ext cx="2977041"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GLD360</a:t>
            </a:r>
          </a:p>
        </p:txBody>
      </p:sp>
      <p:pic>
        <p:nvPicPr>
          <p:cNvPr id="5" name="Picture 4">
            <a:extLst>
              <a:ext uri="{FF2B5EF4-FFF2-40B4-BE49-F238E27FC236}">
                <a16:creationId xmlns:a16="http://schemas.microsoft.com/office/drawing/2014/main" id="{9FCE30C5-0821-F74F-956A-5547CE1ED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2504"/>
            <a:ext cx="6261028" cy="3478349"/>
          </a:xfrm>
          <a:prstGeom prst="rect">
            <a:avLst/>
          </a:prstGeom>
        </p:spPr>
      </p:pic>
    </p:spTree>
    <p:extLst>
      <p:ext uri="{BB962C8B-B14F-4D97-AF65-F5344CB8AC3E}">
        <p14:creationId xmlns:p14="http://schemas.microsoft.com/office/powerpoint/2010/main" val="661045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Flash False Alarm Rate </a:t>
            </a:r>
            <a:r>
              <a:rPr lang="en-US" sz="2400" dirty="0"/>
              <a:t>(Bateman/USRA)</a:t>
            </a:r>
            <a:br>
              <a:rPr lang="en-US" sz="2800" dirty="0"/>
            </a:br>
            <a:r>
              <a:rPr lang="en-US" sz="2000" dirty="0"/>
              <a:t>in Period 2: GLM-17 vs. Combined and GLD360</a:t>
            </a:r>
            <a:endParaRPr lang="en-US" sz="18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25</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300831-4D47-C445-BFE6-2F256C1D0122}"/>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sp>
        <p:nvSpPr>
          <p:cNvPr id="12" name="Rectangle 11">
            <a:extLst>
              <a:ext uri="{FF2B5EF4-FFF2-40B4-BE49-F238E27FC236}">
                <a16:creationId xmlns:a16="http://schemas.microsoft.com/office/drawing/2014/main" id="{3E30FF92-5E5A-BC4C-8CE3-CF6CFB43F773}"/>
              </a:ext>
            </a:extLst>
          </p:cNvPr>
          <p:cNvSpPr/>
          <p:nvPr/>
        </p:nvSpPr>
        <p:spPr>
          <a:xfrm>
            <a:off x="112030" y="5598619"/>
            <a:ext cx="1527470" cy="646331"/>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Spatially</a:t>
            </a:r>
          </a:p>
          <a:p>
            <a:pPr algn="ctr"/>
            <a:r>
              <a:rPr lang="en-US" dirty="0">
                <a:ln w="0"/>
                <a:effectLst>
                  <a:outerShdw blurRad="38100" dist="19050" dir="2700000" algn="tl" rotWithShape="0">
                    <a:schemeClr val="dk1">
                      <a:alpha val="40000"/>
                    </a:schemeClr>
                  </a:outerShdw>
                </a:effectLst>
              </a:rPr>
              <a:t>Averaged FAR:</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06313EE7-01D4-644E-8813-F856E00C7A3C}"/>
              </a:ext>
            </a:extLst>
          </p:cNvPr>
          <p:cNvSpPr/>
          <p:nvPr/>
        </p:nvSpPr>
        <p:spPr>
          <a:xfrm>
            <a:off x="2011625" y="5475509"/>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29%</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5369AAAA-F5C2-1D4E-8AB1-D4C46EED946D}"/>
              </a:ext>
            </a:extLst>
          </p:cNvPr>
          <p:cNvSpPr/>
          <p:nvPr/>
        </p:nvSpPr>
        <p:spPr>
          <a:xfrm>
            <a:off x="5302537" y="5468301"/>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33%</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DB8CC45F-D343-EC45-876A-FDF6DEF685D1}"/>
              </a:ext>
            </a:extLst>
          </p:cNvPr>
          <p:cNvSpPr/>
          <p:nvPr/>
        </p:nvSpPr>
        <p:spPr>
          <a:xfrm>
            <a:off x="523104" y="1383074"/>
            <a:ext cx="297704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5 Combined </a:t>
            </a:r>
            <a:r>
              <a:rPr lang="en-US" sz="2400" b="0" cap="none" spc="0" dirty="0">
                <a:ln w="0"/>
                <a:solidFill>
                  <a:schemeClr val="tx1"/>
                </a:solidFill>
                <a:effectLst>
                  <a:outerShdw blurRad="38100" dist="19050" dir="2700000" algn="tl" rotWithShape="0">
                    <a:schemeClr val="dk1">
                      <a:alpha val="40000"/>
                    </a:schemeClr>
                  </a:outerShdw>
                </a:effectLst>
              </a:rPr>
              <a:t>Networks</a:t>
            </a:r>
          </a:p>
        </p:txBody>
      </p:sp>
      <p:sp>
        <p:nvSpPr>
          <p:cNvPr id="17" name="Rectangle 16">
            <a:extLst>
              <a:ext uri="{FF2B5EF4-FFF2-40B4-BE49-F238E27FC236}">
                <a16:creationId xmlns:a16="http://schemas.microsoft.com/office/drawing/2014/main" id="{0B823DD5-63E9-7545-8451-84D76B031D22}"/>
              </a:ext>
            </a:extLst>
          </p:cNvPr>
          <p:cNvSpPr/>
          <p:nvPr/>
        </p:nvSpPr>
        <p:spPr>
          <a:xfrm>
            <a:off x="3783125" y="1403878"/>
            <a:ext cx="2977041"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GLD360</a:t>
            </a:r>
          </a:p>
        </p:txBody>
      </p:sp>
      <p:sp>
        <p:nvSpPr>
          <p:cNvPr id="18" name="TextBox 17">
            <a:extLst>
              <a:ext uri="{FF2B5EF4-FFF2-40B4-BE49-F238E27FC236}">
                <a16:creationId xmlns:a16="http://schemas.microsoft.com/office/drawing/2014/main" id="{55842127-93C3-D146-8518-10182309B724}"/>
              </a:ext>
            </a:extLst>
          </p:cNvPr>
          <p:cNvSpPr txBox="1"/>
          <p:nvPr/>
        </p:nvSpPr>
        <p:spPr>
          <a:xfrm>
            <a:off x="7172732" y="2074805"/>
            <a:ext cx="1871807" cy="646331"/>
          </a:xfrm>
          <a:prstGeom prst="rect">
            <a:avLst/>
          </a:prstGeom>
          <a:noFill/>
        </p:spPr>
        <p:txBody>
          <a:bodyPr wrap="square" rtlCol="0">
            <a:spAutoFit/>
          </a:bodyPr>
          <a:lstStyle/>
          <a:p>
            <a:pPr marL="285750" indent="-285750">
              <a:buFont typeface="Arial" charset="0"/>
              <a:buChar char="•"/>
            </a:pPr>
            <a:r>
              <a:rPr lang="en-US" b="1" dirty="0">
                <a:solidFill>
                  <a:srgbClr val="FFC3D7"/>
                </a:solidFill>
              </a:rPr>
              <a:t>in Period 2</a:t>
            </a:r>
          </a:p>
          <a:p>
            <a:r>
              <a:rPr lang="en-US" b="1" dirty="0">
                <a:solidFill>
                  <a:srgbClr val="FFC3D7"/>
                </a:solidFill>
              </a:rPr>
              <a:t>(Nov 20-28, 2018)</a:t>
            </a:r>
          </a:p>
        </p:txBody>
      </p:sp>
      <p:pic>
        <p:nvPicPr>
          <p:cNvPr id="7" name="Picture 6">
            <a:extLst>
              <a:ext uri="{FF2B5EF4-FFF2-40B4-BE49-F238E27FC236}">
                <a16:creationId xmlns:a16="http://schemas.microsoft.com/office/drawing/2014/main" id="{4ACEE037-5565-B243-8ECE-8929A6A70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39" y="1956787"/>
            <a:ext cx="6452603" cy="3584780"/>
          </a:xfrm>
          <a:prstGeom prst="rect">
            <a:avLst/>
          </a:prstGeom>
        </p:spPr>
      </p:pic>
      <p:sp>
        <p:nvSpPr>
          <p:cNvPr id="19" name="TextBox 18">
            <a:extLst>
              <a:ext uri="{FF2B5EF4-FFF2-40B4-BE49-F238E27FC236}">
                <a16:creationId xmlns:a16="http://schemas.microsoft.com/office/drawing/2014/main" id="{98487A0B-03AD-9949-9049-C1BD57FA9A1B}"/>
              </a:ext>
            </a:extLst>
          </p:cNvPr>
          <p:cNvSpPr txBox="1"/>
          <p:nvPr/>
        </p:nvSpPr>
        <p:spPr>
          <a:xfrm>
            <a:off x="7779323" y="955593"/>
            <a:ext cx="984624" cy="369332"/>
          </a:xfrm>
          <a:prstGeom prst="rect">
            <a:avLst/>
          </a:prstGeom>
          <a:solidFill>
            <a:srgbClr val="FFFF00"/>
          </a:solidFill>
        </p:spPr>
        <p:txBody>
          <a:bodyPr wrap="square" rtlCol="0">
            <a:spAutoFit/>
          </a:bodyPr>
          <a:lstStyle/>
          <a:p>
            <a:pPr algn="ctr"/>
            <a:r>
              <a:rPr lang="en-US" dirty="0"/>
              <a:t>Pending</a:t>
            </a:r>
          </a:p>
        </p:txBody>
      </p:sp>
    </p:spTree>
    <p:extLst>
      <p:ext uri="{BB962C8B-B14F-4D97-AF65-F5344CB8AC3E}">
        <p14:creationId xmlns:p14="http://schemas.microsoft.com/office/powerpoint/2010/main" val="314267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Flash False Alarm Rate </a:t>
            </a:r>
            <a:r>
              <a:rPr lang="en-US" sz="2400" dirty="0"/>
              <a:t>(Bateman/USRA)</a:t>
            </a:r>
            <a:br>
              <a:rPr lang="en-US" sz="2800" dirty="0"/>
            </a:br>
            <a:r>
              <a:rPr lang="en-US" sz="2000" dirty="0"/>
              <a:t>GLM-17 vs. Combined and GLD360</a:t>
            </a:r>
            <a:endParaRPr lang="en-US" sz="1800"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26</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9300831-4D47-C445-BFE6-2F256C1D0122}"/>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sp>
        <p:nvSpPr>
          <p:cNvPr id="12" name="Rectangle 11">
            <a:extLst>
              <a:ext uri="{FF2B5EF4-FFF2-40B4-BE49-F238E27FC236}">
                <a16:creationId xmlns:a16="http://schemas.microsoft.com/office/drawing/2014/main" id="{3E30FF92-5E5A-BC4C-8CE3-CF6CFB43F773}"/>
              </a:ext>
            </a:extLst>
          </p:cNvPr>
          <p:cNvSpPr/>
          <p:nvPr/>
        </p:nvSpPr>
        <p:spPr>
          <a:xfrm>
            <a:off x="112030" y="5598619"/>
            <a:ext cx="1527470" cy="646331"/>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Spatially</a:t>
            </a:r>
          </a:p>
          <a:p>
            <a:pPr algn="ctr"/>
            <a:r>
              <a:rPr lang="en-US" dirty="0">
                <a:ln w="0"/>
                <a:effectLst>
                  <a:outerShdw blurRad="38100" dist="19050" dir="2700000" algn="tl" rotWithShape="0">
                    <a:schemeClr val="dk1">
                      <a:alpha val="40000"/>
                    </a:schemeClr>
                  </a:outerShdw>
                </a:effectLst>
              </a:rPr>
              <a:t>Averaged FAR:</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06313EE7-01D4-644E-8813-F856E00C7A3C}"/>
              </a:ext>
            </a:extLst>
          </p:cNvPr>
          <p:cNvSpPr/>
          <p:nvPr/>
        </p:nvSpPr>
        <p:spPr>
          <a:xfrm>
            <a:off x="2011625" y="5475509"/>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31%</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5369AAAA-F5C2-1D4E-8AB1-D4C46EED946D}"/>
              </a:ext>
            </a:extLst>
          </p:cNvPr>
          <p:cNvSpPr/>
          <p:nvPr/>
        </p:nvSpPr>
        <p:spPr>
          <a:xfrm>
            <a:off x="5302537" y="5468301"/>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36%</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a:extLst>
              <a:ext uri="{FF2B5EF4-FFF2-40B4-BE49-F238E27FC236}">
                <a16:creationId xmlns:a16="http://schemas.microsoft.com/office/drawing/2014/main" id="{DB8CC45F-D343-EC45-876A-FDF6DEF685D1}"/>
              </a:ext>
            </a:extLst>
          </p:cNvPr>
          <p:cNvSpPr/>
          <p:nvPr/>
        </p:nvSpPr>
        <p:spPr>
          <a:xfrm>
            <a:off x="523104" y="1383074"/>
            <a:ext cx="2977041" cy="461665"/>
          </a:xfrm>
          <a:prstGeom prst="rect">
            <a:avLst/>
          </a:prstGeom>
          <a:noFill/>
        </p:spPr>
        <p:txBody>
          <a:bodyPr wrap="square" lIns="91440" tIns="45720" rIns="91440" bIns="45720">
            <a:spAutoFit/>
          </a:bodyPr>
          <a:lstStyle/>
          <a:p>
            <a:pPr algn="ctr"/>
            <a:r>
              <a:rPr lang="en-US" sz="2400" dirty="0">
                <a:ln w="0"/>
                <a:effectLst>
                  <a:outerShdw blurRad="38100" dist="19050" dir="2700000" algn="tl" rotWithShape="0">
                    <a:schemeClr val="dk1">
                      <a:alpha val="40000"/>
                    </a:schemeClr>
                  </a:outerShdw>
                </a:effectLst>
              </a:rPr>
              <a:t>4 Combined </a:t>
            </a:r>
            <a:r>
              <a:rPr lang="en-US" sz="2400" b="0" cap="none" spc="0" dirty="0">
                <a:ln w="0"/>
                <a:solidFill>
                  <a:schemeClr val="tx1"/>
                </a:solidFill>
                <a:effectLst>
                  <a:outerShdw blurRad="38100" dist="19050" dir="2700000" algn="tl" rotWithShape="0">
                    <a:schemeClr val="dk1">
                      <a:alpha val="40000"/>
                    </a:schemeClr>
                  </a:outerShdw>
                </a:effectLst>
              </a:rPr>
              <a:t>Networks</a:t>
            </a:r>
          </a:p>
        </p:txBody>
      </p:sp>
      <p:sp>
        <p:nvSpPr>
          <p:cNvPr id="17" name="Rectangle 16">
            <a:extLst>
              <a:ext uri="{FF2B5EF4-FFF2-40B4-BE49-F238E27FC236}">
                <a16:creationId xmlns:a16="http://schemas.microsoft.com/office/drawing/2014/main" id="{0B823DD5-63E9-7545-8451-84D76B031D22}"/>
              </a:ext>
            </a:extLst>
          </p:cNvPr>
          <p:cNvSpPr/>
          <p:nvPr/>
        </p:nvSpPr>
        <p:spPr>
          <a:xfrm>
            <a:off x="3783125" y="1403878"/>
            <a:ext cx="2977041" cy="461665"/>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GLD360</a:t>
            </a:r>
          </a:p>
        </p:txBody>
      </p:sp>
      <p:sp>
        <p:nvSpPr>
          <p:cNvPr id="18" name="TextBox 17">
            <a:extLst>
              <a:ext uri="{FF2B5EF4-FFF2-40B4-BE49-F238E27FC236}">
                <a16:creationId xmlns:a16="http://schemas.microsoft.com/office/drawing/2014/main" id="{55842127-93C3-D146-8518-10182309B724}"/>
              </a:ext>
            </a:extLst>
          </p:cNvPr>
          <p:cNvSpPr txBox="1"/>
          <p:nvPr/>
        </p:nvSpPr>
        <p:spPr>
          <a:xfrm>
            <a:off x="7172732" y="2074805"/>
            <a:ext cx="1871807" cy="369332"/>
          </a:xfrm>
          <a:prstGeom prst="rect">
            <a:avLst/>
          </a:prstGeom>
          <a:noFill/>
        </p:spPr>
        <p:txBody>
          <a:bodyPr wrap="square" rtlCol="0">
            <a:spAutoFit/>
          </a:bodyPr>
          <a:lstStyle/>
          <a:p>
            <a:pPr marL="285750" indent="-285750">
              <a:buFont typeface="Arial" charset="0"/>
              <a:buChar char="•"/>
            </a:pPr>
            <a:r>
              <a:rPr lang="en-US" b="1" dirty="0">
                <a:solidFill>
                  <a:srgbClr val="FFFF00"/>
                </a:solidFill>
              </a:rPr>
              <a:t>Dec 4-16, 2018</a:t>
            </a:r>
          </a:p>
        </p:txBody>
      </p:sp>
      <p:sp>
        <p:nvSpPr>
          <p:cNvPr id="19" name="TextBox 18">
            <a:extLst>
              <a:ext uri="{FF2B5EF4-FFF2-40B4-BE49-F238E27FC236}">
                <a16:creationId xmlns:a16="http://schemas.microsoft.com/office/drawing/2014/main" id="{98487A0B-03AD-9949-9049-C1BD57FA9A1B}"/>
              </a:ext>
            </a:extLst>
          </p:cNvPr>
          <p:cNvSpPr txBox="1"/>
          <p:nvPr/>
        </p:nvSpPr>
        <p:spPr>
          <a:xfrm>
            <a:off x="7779323" y="955593"/>
            <a:ext cx="984624" cy="369332"/>
          </a:xfrm>
          <a:prstGeom prst="rect">
            <a:avLst/>
          </a:prstGeom>
          <a:solidFill>
            <a:srgbClr val="FFFF00"/>
          </a:solidFill>
        </p:spPr>
        <p:txBody>
          <a:bodyPr wrap="square" rtlCol="0">
            <a:spAutoFit/>
          </a:bodyPr>
          <a:lstStyle/>
          <a:p>
            <a:pPr algn="ctr"/>
            <a:r>
              <a:rPr lang="en-US" dirty="0"/>
              <a:t>Pending</a:t>
            </a:r>
          </a:p>
        </p:txBody>
      </p:sp>
      <p:pic>
        <p:nvPicPr>
          <p:cNvPr id="5" name="Picture 4">
            <a:extLst>
              <a:ext uri="{FF2B5EF4-FFF2-40B4-BE49-F238E27FC236}">
                <a16:creationId xmlns:a16="http://schemas.microsoft.com/office/drawing/2014/main" id="{EAC09917-2923-5A42-9853-B1464830EF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59340"/>
            <a:ext cx="6224418" cy="3458010"/>
          </a:xfrm>
          <a:prstGeom prst="rect">
            <a:avLst/>
          </a:prstGeom>
        </p:spPr>
      </p:pic>
    </p:spTree>
    <p:extLst>
      <p:ext uri="{BB962C8B-B14F-4D97-AF65-F5344CB8AC3E}">
        <p14:creationId xmlns:p14="http://schemas.microsoft.com/office/powerpoint/2010/main" val="1347308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Flash Detection Efficiency (Virts/NASA)</a:t>
            </a:r>
            <a:br>
              <a:rPr lang="en-US" sz="2800" dirty="0"/>
            </a:br>
            <a:r>
              <a:rPr lang="en-US" sz="2000" dirty="0"/>
              <a:t>Period 2: GLM-17 vs. ENGLN and GLD360</a:t>
            </a:r>
            <a:endParaRPr lang="en-US" sz="1800" dirty="0"/>
          </a:p>
        </p:txBody>
      </p:sp>
      <p:sp>
        <p:nvSpPr>
          <p:cNvPr id="20" name="TextBox 19"/>
          <p:cNvSpPr txBox="1"/>
          <p:nvPr/>
        </p:nvSpPr>
        <p:spPr>
          <a:xfrm>
            <a:off x="7029203" y="2766632"/>
            <a:ext cx="2133599" cy="2677656"/>
          </a:xfrm>
          <a:prstGeom prst="rect">
            <a:avLst/>
          </a:prstGeom>
          <a:noFill/>
        </p:spPr>
        <p:txBody>
          <a:bodyPr wrap="square" rtlCol="0">
            <a:spAutoFit/>
          </a:bodyPr>
          <a:lstStyle/>
          <a:p>
            <a:pPr marL="285750" indent="-285750">
              <a:buFont typeface="Arial" charset="0"/>
              <a:buChar char="•"/>
            </a:pPr>
            <a:r>
              <a:rPr lang="en-US" sz="1400" b="1" dirty="0">
                <a:solidFill>
                  <a:srgbClr val="FFFF00"/>
                </a:solidFill>
              </a:rPr>
              <a:t>Highest DE over CONUS and northeastern Pacific</a:t>
            </a:r>
          </a:p>
          <a:p>
            <a:pPr marL="285750" indent="-285750">
              <a:buFont typeface="Arial" charset="0"/>
              <a:buChar char="•"/>
            </a:pPr>
            <a:endParaRPr lang="en-US" sz="1400" b="1" dirty="0">
              <a:solidFill>
                <a:srgbClr val="FFFF00"/>
              </a:solidFill>
            </a:endParaRPr>
          </a:p>
          <a:p>
            <a:pPr marL="285750" indent="-285750">
              <a:buFont typeface="Arial" charset="0"/>
              <a:buChar char="•"/>
            </a:pPr>
            <a:r>
              <a:rPr lang="en-US" sz="1400" b="1" dirty="0">
                <a:solidFill>
                  <a:srgbClr val="FFFF00"/>
                </a:solidFill>
              </a:rPr>
              <a:t>Most frequent lightning during this period was at the edge of GLM’s field of view (over southern Gulf Stream), producing lower overall DE</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27</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E37E410-659F-454E-83BA-7110AD11C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58" y="1922442"/>
            <a:ext cx="6793766" cy="3577670"/>
          </a:xfrm>
          <a:prstGeom prst="rect">
            <a:avLst/>
          </a:prstGeom>
        </p:spPr>
      </p:pic>
      <p:sp>
        <p:nvSpPr>
          <p:cNvPr id="9" name="Rectangle 8">
            <a:extLst>
              <a:ext uri="{FF2B5EF4-FFF2-40B4-BE49-F238E27FC236}">
                <a16:creationId xmlns:a16="http://schemas.microsoft.com/office/drawing/2014/main" id="{429F0512-E1E0-B34F-9EA9-8F9ADC93412A}"/>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sp>
        <p:nvSpPr>
          <p:cNvPr id="10" name="TextBox 9">
            <a:extLst>
              <a:ext uri="{FF2B5EF4-FFF2-40B4-BE49-F238E27FC236}">
                <a16:creationId xmlns:a16="http://schemas.microsoft.com/office/drawing/2014/main" id="{63584181-E882-874D-A3B9-BDC1B6C526D0}"/>
              </a:ext>
            </a:extLst>
          </p:cNvPr>
          <p:cNvSpPr txBox="1"/>
          <p:nvPr/>
        </p:nvSpPr>
        <p:spPr>
          <a:xfrm>
            <a:off x="7779323" y="983759"/>
            <a:ext cx="984624" cy="338554"/>
          </a:xfrm>
          <a:prstGeom prst="rect">
            <a:avLst/>
          </a:prstGeom>
          <a:solidFill>
            <a:srgbClr val="FFFF00"/>
          </a:solidFill>
        </p:spPr>
        <p:txBody>
          <a:bodyPr wrap="square" rtlCol="0">
            <a:spAutoFit/>
          </a:bodyPr>
          <a:lstStyle/>
          <a:p>
            <a:pPr algn="ctr"/>
            <a:r>
              <a:rPr lang="en-US" sz="1600" dirty="0"/>
              <a:t>Low DE</a:t>
            </a:r>
          </a:p>
        </p:txBody>
      </p:sp>
      <p:sp>
        <p:nvSpPr>
          <p:cNvPr id="5" name="Rectangle 4">
            <a:extLst>
              <a:ext uri="{FF2B5EF4-FFF2-40B4-BE49-F238E27FC236}">
                <a16:creationId xmlns:a16="http://schemas.microsoft.com/office/drawing/2014/main" id="{90C3FBDE-DD1D-3641-8087-E9E7DFC8EFA6}"/>
              </a:ext>
            </a:extLst>
          </p:cNvPr>
          <p:cNvSpPr/>
          <p:nvPr/>
        </p:nvSpPr>
        <p:spPr>
          <a:xfrm>
            <a:off x="3672994" y="3203445"/>
            <a:ext cx="1003223" cy="1015663"/>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GHRC</a:t>
            </a:r>
          </a:p>
          <a:p>
            <a:pPr algn="ctr"/>
            <a:r>
              <a:rPr lang="en-US" sz="1200" b="0" cap="none" spc="0" dirty="0">
                <a:ln w="0"/>
                <a:solidFill>
                  <a:schemeClr val="tx1"/>
                </a:solidFill>
                <a:effectLst>
                  <a:outerShdw blurRad="38100" dist="19050" dir="2700000" algn="tl" rotWithShape="0">
                    <a:schemeClr val="dk1">
                      <a:alpha val="40000"/>
                    </a:schemeClr>
                  </a:outerShdw>
                </a:effectLst>
              </a:rPr>
              <a:t>Database</a:t>
            </a:r>
          </a:p>
          <a:p>
            <a:pPr algn="ctr"/>
            <a:r>
              <a:rPr lang="en-US" sz="1200" dirty="0">
                <a:ln w="0"/>
                <a:effectLst>
                  <a:outerShdw blurRad="38100" dist="19050" dir="2700000" algn="tl" rotWithShape="0">
                    <a:schemeClr val="dk1">
                      <a:alpha val="40000"/>
                    </a:schemeClr>
                  </a:outerShdw>
                </a:effectLst>
              </a:rPr>
              <a:t>Does Not</a:t>
            </a:r>
          </a:p>
          <a:p>
            <a:pPr algn="ctr"/>
            <a:r>
              <a:rPr lang="en-US" sz="1200" b="0" cap="none" spc="0" dirty="0">
                <a:ln w="0"/>
                <a:solidFill>
                  <a:schemeClr val="tx1"/>
                </a:solidFill>
                <a:effectLst>
                  <a:outerShdw blurRad="38100" dist="19050" dir="2700000" algn="tl" rotWithShape="0">
                    <a:schemeClr val="dk1">
                      <a:alpha val="40000"/>
                    </a:schemeClr>
                  </a:outerShdw>
                </a:effectLst>
              </a:rPr>
              <a:t>Extend West </a:t>
            </a:r>
          </a:p>
          <a:p>
            <a:pPr algn="ctr"/>
            <a:r>
              <a:rPr lang="en-US" sz="1200" b="0" cap="none" spc="0" dirty="0">
                <a:ln w="0"/>
                <a:solidFill>
                  <a:schemeClr val="tx1"/>
                </a:solidFill>
                <a:effectLst>
                  <a:outerShdw blurRad="38100" dist="19050" dir="2700000" algn="tl" rotWithShape="0">
                    <a:schemeClr val="dk1">
                      <a:alpha val="40000"/>
                    </a:schemeClr>
                  </a:outerShdw>
                </a:effectLst>
              </a:rPr>
              <a:t>of </a:t>
            </a:r>
            <a:r>
              <a:rPr lang="en-US" sz="1200" dirty="0">
                <a:ln w="0"/>
                <a:effectLst>
                  <a:outerShdw blurRad="38100" dist="19050" dir="2700000" algn="tl" rotWithShape="0">
                    <a:schemeClr val="dk1">
                      <a:alpha val="40000"/>
                    </a:schemeClr>
                  </a:outerShdw>
                </a:effectLst>
              </a:rPr>
              <a:t> 150W</a:t>
            </a:r>
            <a:endParaRPr lang="en-US" sz="12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a:extLst>
              <a:ext uri="{FF2B5EF4-FFF2-40B4-BE49-F238E27FC236}">
                <a16:creationId xmlns:a16="http://schemas.microsoft.com/office/drawing/2014/main" id="{BB3133BD-4F55-FD4E-98A8-E995A0174952}"/>
              </a:ext>
            </a:extLst>
          </p:cNvPr>
          <p:cNvSpPr/>
          <p:nvPr/>
        </p:nvSpPr>
        <p:spPr>
          <a:xfrm>
            <a:off x="1491031" y="4018970"/>
            <a:ext cx="1113190" cy="646331"/>
          </a:xfrm>
          <a:prstGeom prst="rect">
            <a:avLst/>
          </a:prstGeom>
          <a:noFill/>
        </p:spPr>
        <p:txBody>
          <a:bodyPr wrap="none" lIns="91440" tIns="45720" rIns="91440" bIns="45720">
            <a:spAutoFit/>
          </a:bodyPr>
          <a:lstStyle/>
          <a:p>
            <a:pPr algn="ctr"/>
            <a:r>
              <a:rPr lang="en-US" sz="1200" dirty="0">
                <a:ln w="0"/>
                <a:effectLst>
                  <a:outerShdw blurRad="38100" dist="19050" dir="2700000" algn="tl" rotWithShape="0">
                    <a:schemeClr val="dk1">
                      <a:alpha val="40000"/>
                    </a:schemeClr>
                  </a:outerShdw>
                </a:effectLst>
              </a:rPr>
              <a:t>ENGLN Throws</a:t>
            </a:r>
          </a:p>
          <a:p>
            <a:pPr algn="ctr"/>
            <a:r>
              <a:rPr lang="en-US" sz="1200" dirty="0">
                <a:ln w="0"/>
                <a:effectLst>
                  <a:outerShdw blurRad="38100" dist="19050" dir="2700000" algn="tl" rotWithShape="0">
                    <a:schemeClr val="dk1">
                      <a:alpha val="40000"/>
                    </a:schemeClr>
                  </a:outerShdw>
                </a:effectLst>
              </a:rPr>
              <a:t>Out Flashes In</a:t>
            </a:r>
          </a:p>
          <a:p>
            <a:pPr algn="ctr"/>
            <a:r>
              <a:rPr lang="en-US" sz="1200" dirty="0">
                <a:ln w="0"/>
                <a:effectLst>
                  <a:outerShdw blurRad="38100" dist="19050" dir="2700000" algn="tl" rotWithShape="0">
                    <a:schemeClr val="dk1">
                      <a:alpha val="40000"/>
                    </a:schemeClr>
                  </a:outerShdw>
                </a:effectLst>
              </a:rPr>
              <a:t>This Region</a:t>
            </a:r>
          </a:p>
        </p:txBody>
      </p:sp>
      <p:sp>
        <p:nvSpPr>
          <p:cNvPr id="13" name="Rectangle 12">
            <a:extLst>
              <a:ext uri="{FF2B5EF4-FFF2-40B4-BE49-F238E27FC236}">
                <a16:creationId xmlns:a16="http://schemas.microsoft.com/office/drawing/2014/main" id="{F8F42CEB-C8C2-5F4D-9409-D131D989A4EB}"/>
              </a:ext>
            </a:extLst>
          </p:cNvPr>
          <p:cNvSpPr/>
          <p:nvPr/>
        </p:nvSpPr>
        <p:spPr>
          <a:xfrm>
            <a:off x="160055" y="5598619"/>
            <a:ext cx="1431419" cy="646331"/>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Spatially</a:t>
            </a:r>
          </a:p>
          <a:p>
            <a:pPr algn="ctr"/>
            <a:r>
              <a:rPr lang="en-US" dirty="0">
                <a:ln w="0"/>
                <a:effectLst>
                  <a:outerShdw blurRad="38100" dist="19050" dir="2700000" algn="tl" rotWithShape="0">
                    <a:schemeClr val="dk1">
                      <a:alpha val="40000"/>
                    </a:schemeClr>
                  </a:outerShdw>
                </a:effectLst>
              </a:rPr>
              <a:t>Averaged DE: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219CF7D2-7D50-8847-842D-4BC6D00E9684}"/>
              </a:ext>
            </a:extLst>
          </p:cNvPr>
          <p:cNvSpPr/>
          <p:nvPr/>
        </p:nvSpPr>
        <p:spPr>
          <a:xfrm>
            <a:off x="2011625" y="5475509"/>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66%</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0094CABA-7218-0949-8982-7E4D937A7CE6}"/>
              </a:ext>
            </a:extLst>
          </p:cNvPr>
          <p:cNvSpPr/>
          <p:nvPr/>
        </p:nvSpPr>
        <p:spPr>
          <a:xfrm>
            <a:off x="5302537" y="5468301"/>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58%</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3" name="Oval 2">
            <a:extLst>
              <a:ext uri="{FF2B5EF4-FFF2-40B4-BE49-F238E27FC236}">
                <a16:creationId xmlns:a16="http://schemas.microsoft.com/office/drawing/2014/main" id="{19D59B66-0DED-EF4C-AB23-C764D79D001E}"/>
              </a:ext>
            </a:extLst>
          </p:cNvPr>
          <p:cNvSpPr/>
          <p:nvPr/>
        </p:nvSpPr>
        <p:spPr>
          <a:xfrm>
            <a:off x="5225143" y="5347063"/>
            <a:ext cx="1236617" cy="100928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3B7B6EA6-834D-D641-97D7-04192C3DF40B}"/>
              </a:ext>
            </a:extLst>
          </p:cNvPr>
          <p:cNvSpPr/>
          <p:nvPr/>
        </p:nvSpPr>
        <p:spPr>
          <a:xfrm>
            <a:off x="6553200" y="5808617"/>
            <a:ext cx="611554" cy="269966"/>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80FFD4F-78CB-654E-9AC5-E8935D7AE550}"/>
              </a:ext>
            </a:extLst>
          </p:cNvPr>
          <p:cNvSpPr/>
          <p:nvPr/>
        </p:nvSpPr>
        <p:spPr>
          <a:xfrm>
            <a:off x="7112333" y="5696274"/>
            <a:ext cx="2021580" cy="523220"/>
          </a:xfrm>
          <a:prstGeom prst="rect">
            <a:avLst/>
          </a:prstGeom>
          <a:noFill/>
        </p:spPr>
        <p:txBody>
          <a:bodyPr wrap="none" lIns="91440" tIns="45720" rIns="91440" bIns="45720">
            <a:spAutoFit/>
          </a:bodyPr>
          <a:lstStyle/>
          <a:p>
            <a:pPr algn="ctr"/>
            <a:r>
              <a:rPr lang="en-US" sz="1400" b="1" dirty="0">
                <a:ln w="0"/>
                <a:solidFill>
                  <a:schemeClr val="accent5">
                    <a:lumMod val="20000"/>
                    <a:lumOff val="80000"/>
                  </a:schemeClr>
                </a:solidFill>
                <a:effectLst>
                  <a:outerShdw blurRad="38100" dist="19050" dir="2700000" algn="tl" rotWithShape="0">
                    <a:schemeClr val="dk1">
                      <a:alpha val="40000"/>
                    </a:schemeClr>
                  </a:outerShdw>
                </a:effectLst>
              </a:rPr>
              <a:t>Presumably low since</a:t>
            </a:r>
          </a:p>
          <a:p>
            <a:pPr algn="ctr"/>
            <a:r>
              <a:rPr lang="en-US" sz="1400" b="1" cap="none" spc="0" dirty="0">
                <a:ln w="0"/>
                <a:solidFill>
                  <a:schemeClr val="accent5">
                    <a:lumMod val="20000"/>
                    <a:lumOff val="80000"/>
                  </a:schemeClr>
                </a:solidFill>
                <a:effectLst>
                  <a:outerShdw blurRad="38100" dist="19050" dir="2700000" algn="tl" rotWithShape="0">
                    <a:schemeClr val="dk1">
                      <a:alpha val="40000"/>
                    </a:schemeClr>
                  </a:outerShdw>
                </a:effectLst>
              </a:rPr>
              <a:t>blue re</a:t>
            </a:r>
            <a:r>
              <a:rPr lang="en-US" sz="1400" b="1" dirty="0">
                <a:ln w="0"/>
                <a:solidFill>
                  <a:schemeClr val="accent5">
                    <a:lumMod val="20000"/>
                    <a:lumOff val="80000"/>
                  </a:schemeClr>
                </a:solidFill>
                <a:effectLst>
                  <a:outerShdw blurRad="38100" dist="19050" dir="2700000" algn="tl" rotWithShape="0">
                    <a:schemeClr val="dk1">
                      <a:alpha val="40000"/>
                    </a:schemeClr>
                  </a:outerShdw>
                </a:effectLst>
              </a:rPr>
              <a:t>gions not filtered</a:t>
            </a:r>
            <a:endParaRPr lang="en-US" sz="1400" b="1" cap="none" spc="0" dirty="0">
              <a:ln w="0"/>
              <a:solidFill>
                <a:schemeClr val="accent5">
                  <a:lumMod val="20000"/>
                  <a:lumOff val="80000"/>
                </a:schemeClr>
              </a:solidFill>
              <a:effectLst>
                <a:outerShdw blurRad="38100" dist="19050" dir="2700000" algn="tl" rotWithShape="0">
                  <a:schemeClr val="dk1">
                    <a:alpha val="40000"/>
                  </a:schemeClr>
                </a:outerShdw>
              </a:effectLst>
            </a:endParaRPr>
          </a:p>
        </p:txBody>
      </p:sp>
      <p:sp>
        <p:nvSpPr>
          <p:cNvPr id="18" name="TextBox 17">
            <a:extLst>
              <a:ext uri="{FF2B5EF4-FFF2-40B4-BE49-F238E27FC236}">
                <a16:creationId xmlns:a16="http://schemas.microsoft.com/office/drawing/2014/main" id="{AAA8C9A3-2AA0-6846-BC50-F153CE93A3DA}"/>
              </a:ext>
            </a:extLst>
          </p:cNvPr>
          <p:cNvSpPr txBox="1"/>
          <p:nvPr/>
        </p:nvSpPr>
        <p:spPr>
          <a:xfrm>
            <a:off x="7053206" y="1991626"/>
            <a:ext cx="1991333"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FFC3D7"/>
                </a:solidFill>
              </a:rPr>
              <a:t>In Period 2</a:t>
            </a:r>
          </a:p>
          <a:p>
            <a:r>
              <a:rPr lang="en-US" sz="1600" b="1" dirty="0">
                <a:solidFill>
                  <a:srgbClr val="FFC3D7"/>
                </a:solidFill>
              </a:rPr>
              <a:t>    (Nov 20-27, 2018)</a:t>
            </a:r>
          </a:p>
        </p:txBody>
      </p:sp>
    </p:spTree>
    <p:extLst>
      <p:ext uri="{BB962C8B-B14F-4D97-AF65-F5344CB8AC3E}">
        <p14:creationId xmlns:p14="http://schemas.microsoft.com/office/powerpoint/2010/main" val="3118684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Flash Detection Efficiency (Virts/NASA)</a:t>
            </a:r>
            <a:br>
              <a:rPr lang="en-US" sz="2800" dirty="0"/>
            </a:br>
            <a:r>
              <a:rPr lang="en-US" sz="2000" dirty="0"/>
              <a:t>GLM-17 vs. ENGLN and GLD360</a:t>
            </a:r>
            <a:endParaRPr lang="en-US" sz="1800" dirty="0"/>
          </a:p>
        </p:txBody>
      </p:sp>
      <p:sp>
        <p:nvSpPr>
          <p:cNvPr id="20" name="TextBox 19"/>
          <p:cNvSpPr txBox="1"/>
          <p:nvPr/>
        </p:nvSpPr>
        <p:spPr>
          <a:xfrm>
            <a:off x="7087379" y="2155312"/>
            <a:ext cx="2133599" cy="3693319"/>
          </a:xfrm>
          <a:prstGeom prst="rect">
            <a:avLst/>
          </a:prstGeom>
          <a:noFill/>
        </p:spPr>
        <p:txBody>
          <a:bodyPr wrap="square" rtlCol="0">
            <a:spAutoFit/>
          </a:bodyPr>
          <a:lstStyle/>
          <a:p>
            <a:pPr marL="285750" indent="-285750">
              <a:buFont typeface="Arial" charset="0"/>
              <a:buChar char="•"/>
            </a:pPr>
            <a:r>
              <a:rPr lang="en-US" b="1" dirty="0">
                <a:solidFill>
                  <a:srgbClr val="FFFF00"/>
                </a:solidFill>
              </a:rPr>
              <a:t>Dec 4-16, 2018</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Flash DE &gt;80% over majority of domain; </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SUBSTANTIALLY BETTER THAN PERIOD 2 !!</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Lower DE over some near-limb areas</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28</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B0AB809-9EE9-234A-9272-4EDB3B66E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86" y="1938649"/>
            <a:ext cx="6804238" cy="3644110"/>
          </a:xfrm>
          <a:prstGeom prst="rect">
            <a:avLst/>
          </a:prstGeom>
        </p:spPr>
      </p:pic>
      <p:sp>
        <p:nvSpPr>
          <p:cNvPr id="13" name="TextBox 12">
            <a:extLst>
              <a:ext uri="{FF2B5EF4-FFF2-40B4-BE49-F238E27FC236}">
                <a16:creationId xmlns:a16="http://schemas.microsoft.com/office/drawing/2014/main" id="{135C906A-A3FE-0042-ACF3-A4466AD052E0}"/>
              </a:ext>
            </a:extLst>
          </p:cNvPr>
          <p:cNvSpPr txBox="1"/>
          <p:nvPr/>
        </p:nvSpPr>
        <p:spPr>
          <a:xfrm>
            <a:off x="1386129" y="4307688"/>
            <a:ext cx="1446230" cy="584775"/>
          </a:xfrm>
          <a:prstGeom prst="rect">
            <a:avLst/>
          </a:prstGeom>
          <a:noFill/>
        </p:spPr>
        <p:txBody>
          <a:bodyPr wrap="none" rtlCol="0">
            <a:spAutoFit/>
          </a:bodyPr>
          <a:lstStyle/>
          <a:p>
            <a:pPr algn="ctr"/>
            <a:r>
              <a:rPr lang="en-US" sz="1600" dirty="0"/>
              <a:t>Missing ENGLN</a:t>
            </a:r>
            <a:br>
              <a:rPr lang="en-US" sz="1600" dirty="0"/>
            </a:br>
            <a:r>
              <a:rPr lang="en-US" sz="1600" dirty="0"/>
              <a:t>data</a:t>
            </a:r>
          </a:p>
        </p:txBody>
      </p:sp>
      <p:sp>
        <p:nvSpPr>
          <p:cNvPr id="17" name="TextBox 16">
            <a:extLst>
              <a:ext uri="{FF2B5EF4-FFF2-40B4-BE49-F238E27FC236}">
                <a16:creationId xmlns:a16="http://schemas.microsoft.com/office/drawing/2014/main" id="{430C50B1-5658-2F4D-B105-795B0FDC0584}"/>
              </a:ext>
            </a:extLst>
          </p:cNvPr>
          <p:cNvSpPr txBox="1"/>
          <p:nvPr/>
        </p:nvSpPr>
        <p:spPr>
          <a:xfrm>
            <a:off x="3426528" y="2929707"/>
            <a:ext cx="1339533" cy="830997"/>
          </a:xfrm>
          <a:prstGeom prst="rect">
            <a:avLst/>
          </a:prstGeom>
          <a:noFill/>
        </p:spPr>
        <p:txBody>
          <a:bodyPr wrap="none" rtlCol="0">
            <a:spAutoFit/>
          </a:bodyPr>
          <a:lstStyle/>
          <a:p>
            <a:pPr algn="ctr"/>
            <a:r>
              <a:rPr lang="en-US" sz="1600" dirty="0"/>
              <a:t>GLD360 not</a:t>
            </a:r>
            <a:br>
              <a:rPr lang="en-US" sz="1600" dirty="0"/>
            </a:br>
            <a:r>
              <a:rPr lang="en-US" sz="1600" dirty="0"/>
              <a:t>available</a:t>
            </a:r>
            <a:br>
              <a:rPr lang="en-US" sz="1600" dirty="0"/>
            </a:br>
            <a:r>
              <a:rPr lang="en-US" sz="1600" dirty="0"/>
              <a:t>west of 150W</a:t>
            </a:r>
          </a:p>
        </p:txBody>
      </p:sp>
      <p:sp>
        <p:nvSpPr>
          <p:cNvPr id="16" name="TextBox 15">
            <a:extLst>
              <a:ext uri="{FF2B5EF4-FFF2-40B4-BE49-F238E27FC236}">
                <a16:creationId xmlns:a16="http://schemas.microsoft.com/office/drawing/2014/main" id="{035859CF-0BF3-7147-A649-F3653A7509E2}"/>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8" name="Rectangle 17">
            <a:extLst>
              <a:ext uri="{FF2B5EF4-FFF2-40B4-BE49-F238E27FC236}">
                <a16:creationId xmlns:a16="http://schemas.microsoft.com/office/drawing/2014/main" id="{5C72D6FA-E814-1E4F-9F3C-F15962E5D0A9}"/>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sp>
        <p:nvSpPr>
          <p:cNvPr id="19" name="Rectangle 18">
            <a:extLst>
              <a:ext uri="{FF2B5EF4-FFF2-40B4-BE49-F238E27FC236}">
                <a16:creationId xmlns:a16="http://schemas.microsoft.com/office/drawing/2014/main" id="{2FCD95DC-146C-2E4D-B556-8ECEFB7E6CA3}"/>
              </a:ext>
            </a:extLst>
          </p:cNvPr>
          <p:cNvSpPr/>
          <p:nvPr/>
        </p:nvSpPr>
        <p:spPr>
          <a:xfrm>
            <a:off x="160055" y="5598619"/>
            <a:ext cx="1431419" cy="646331"/>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Spatially</a:t>
            </a:r>
          </a:p>
          <a:p>
            <a:pPr algn="ctr"/>
            <a:r>
              <a:rPr lang="en-US" dirty="0">
                <a:ln w="0"/>
                <a:effectLst>
                  <a:outerShdw blurRad="38100" dist="19050" dir="2700000" algn="tl" rotWithShape="0">
                    <a:schemeClr val="dk1">
                      <a:alpha val="40000"/>
                    </a:schemeClr>
                  </a:outerShdw>
                </a:effectLst>
              </a:rPr>
              <a:t>Averaged DE: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12722E1F-7CC3-CC45-9507-E89062F14A24}"/>
              </a:ext>
            </a:extLst>
          </p:cNvPr>
          <p:cNvSpPr/>
          <p:nvPr/>
        </p:nvSpPr>
        <p:spPr>
          <a:xfrm>
            <a:off x="2011625" y="5475509"/>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76%</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a:extLst>
              <a:ext uri="{FF2B5EF4-FFF2-40B4-BE49-F238E27FC236}">
                <a16:creationId xmlns:a16="http://schemas.microsoft.com/office/drawing/2014/main" id="{C139B2ED-A8C8-744B-A591-35DB005722FC}"/>
              </a:ext>
            </a:extLst>
          </p:cNvPr>
          <p:cNvSpPr/>
          <p:nvPr/>
        </p:nvSpPr>
        <p:spPr>
          <a:xfrm>
            <a:off x="5302537" y="5468301"/>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83%</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9392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Time/Location Accuracy (Virts/NASA)</a:t>
            </a:r>
            <a:br>
              <a:rPr lang="en-US" sz="2800" dirty="0"/>
            </a:br>
            <a:r>
              <a:rPr lang="en-US" sz="2000" dirty="0"/>
              <a:t>in Period 2: GLM-17 vs. ENGLN and GLD360</a:t>
            </a:r>
            <a:endParaRPr lang="en-US" sz="1800" dirty="0"/>
          </a:p>
        </p:txBody>
      </p:sp>
      <p:sp>
        <p:nvSpPr>
          <p:cNvPr id="20" name="TextBox 19"/>
          <p:cNvSpPr txBox="1"/>
          <p:nvPr/>
        </p:nvSpPr>
        <p:spPr>
          <a:xfrm>
            <a:off x="7043146" y="2647316"/>
            <a:ext cx="2057399" cy="3816429"/>
          </a:xfrm>
          <a:prstGeom prst="rect">
            <a:avLst/>
          </a:prstGeom>
          <a:noFill/>
        </p:spPr>
        <p:txBody>
          <a:bodyPr wrap="square" rtlCol="0">
            <a:spAutoFit/>
          </a:bodyPr>
          <a:lstStyle/>
          <a:p>
            <a:pPr marL="285750" indent="-285750">
              <a:buFont typeface="Arial" charset="0"/>
              <a:buChar char="•"/>
            </a:pPr>
            <a:r>
              <a:rPr lang="en-US" sz="1600" b="1" dirty="0">
                <a:solidFill>
                  <a:srgbClr val="FFFF00"/>
                </a:solidFill>
              </a:rPr>
              <a:t>Offsets between GLM and “best” reference match</a:t>
            </a:r>
          </a:p>
          <a:p>
            <a:pPr marL="285750" indent="-285750">
              <a:buFont typeface="Arial" charset="0"/>
              <a:buChar char="•"/>
            </a:pPr>
            <a:endParaRPr lang="en-US" sz="1600" b="1" dirty="0">
              <a:solidFill>
                <a:srgbClr val="FFFF00"/>
              </a:solidFill>
            </a:endParaRPr>
          </a:p>
          <a:p>
            <a:pPr marL="285750" indent="-285750">
              <a:buFont typeface="Arial" charset="0"/>
              <a:buChar char="•"/>
            </a:pPr>
            <a:r>
              <a:rPr lang="en-US" sz="1600" b="1" dirty="0">
                <a:solidFill>
                  <a:srgbClr val="FFFF00"/>
                </a:solidFill>
              </a:rPr>
              <a:t>Sub-</a:t>
            </a:r>
            <a:r>
              <a:rPr lang="en-US" sz="1600" b="1" dirty="0" err="1">
                <a:solidFill>
                  <a:srgbClr val="FFFF00"/>
                </a:solidFill>
              </a:rPr>
              <a:t>ms</a:t>
            </a:r>
            <a:r>
              <a:rPr lang="en-US" sz="1600" b="1" dirty="0">
                <a:solidFill>
                  <a:srgbClr val="FFFF00"/>
                </a:solidFill>
              </a:rPr>
              <a:t> timing accuracy</a:t>
            </a:r>
          </a:p>
          <a:p>
            <a:pPr marL="285750" indent="-285750">
              <a:buFont typeface="Arial" charset="0"/>
              <a:buChar char="•"/>
            </a:pPr>
            <a:endParaRPr lang="en-US" sz="1600" b="1" dirty="0">
              <a:solidFill>
                <a:srgbClr val="FFFF00"/>
              </a:solidFill>
            </a:endParaRPr>
          </a:p>
          <a:p>
            <a:pPr marL="285750" indent="-285750">
              <a:buFont typeface="Arial" charset="0"/>
              <a:buChar char="•"/>
            </a:pPr>
            <a:r>
              <a:rPr lang="en-US" sz="1600" b="1" dirty="0">
                <a:solidFill>
                  <a:srgbClr val="FFFF00"/>
                </a:solidFill>
              </a:rPr>
              <a:t>~Half-pixel location accuracy over most of domain, but larger error than Period 1 due to greater Parallax.</a:t>
            </a:r>
          </a:p>
          <a:p>
            <a:endParaRPr lang="en-US" b="1" dirty="0">
              <a:solidFill>
                <a:srgbClr val="FFFF00"/>
              </a:solidFill>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29</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F922614-0A4A-894A-864B-C2127DF9A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395" y="1188614"/>
            <a:ext cx="6883692" cy="5036700"/>
          </a:xfrm>
          <a:prstGeom prst="rect">
            <a:avLst/>
          </a:prstGeom>
        </p:spPr>
      </p:pic>
      <p:sp>
        <p:nvSpPr>
          <p:cNvPr id="9" name="TextBox 8">
            <a:extLst>
              <a:ext uri="{FF2B5EF4-FFF2-40B4-BE49-F238E27FC236}">
                <a16:creationId xmlns:a16="http://schemas.microsoft.com/office/drawing/2014/main" id="{FE7E57D8-DCBA-BE4C-B7D5-6635C8D4D867}"/>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0" name="Rectangle 9">
            <a:extLst>
              <a:ext uri="{FF2B5EF4-FFF2-40B4-BE49-F238E27FC236}">
                <a16:creationId xmlns:a16="http://schemas.microsoft.com/office/drawing/2014/main" id="{0063E83A-2BB9-0B40-B12F-5CA577C360AE}"/>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sp>
        <p:nvSpPr>
          <p:cNvPr id="11" name="TextBox 10">
            <a:extLst>
              <a:ext uri="{FF2B5EF4-FFF2-40B4-BE49-F238E27FC236}">
                <a16:creationId xmlns:a16="http://schemas.microsoft.com/office/drawing/2014/main" id="{7D3C4CFD-3322-1443-AD80-8D5B18658323}"/>
              </a:ext>
            </a:extLst>
          </p:cNvPr>
          <p:cNvSpPr txBox="1"/>
          <p:nvPr/>
        </p:nvSpPr>
        <p:spPr>
          <a:xfrm>
            <a:off x="7053205" y="1866997"/>
            <a:ext cx="1991333"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FFC3D7"/>
                </a:solidFill>
              </a:rPr>
              <a:t>In Period 2</a:t>
            </a:r>
          </a:p>
          <a:p>
            <a:r>
              <a:rPr lang="en-US" sz="1600" b="1" dirty="0">
                <a:solidFill>
                  <a:srgbClr val="FFC3D7"/>
                </a:solidFill>
              </a:rPr>
              <a:t>    (Nov 20-27, 2018)</a:t>
            </a:r>
          </a:p>
        </p:txBody>
      </p:sp>
    </p:spTree>
    <p:extLst>
      <p:ext uri="{BB962C8B-B14F-4D97-AF65-F5344CB8AC3E}">
        <p14:creationId xmlns:p14="http://schemas.microsoft.com/office/powerpoint/2010/main" val="281542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Outline</a:t>
            </a:r>
          </a:p>
        </p:txBody>
      </p:sp>
      <p:sp>
        <p:nvSpPr>
          <p:cNvPr id="3" name="Content Placeholder 2"/>
          <p:cNvSpPr>
            <a:spLocks noGrp="1"/>
          </p:cNvSpPr>
          <p:nvPr>
            <p:ph idx="1"/>
          </p:nvPr>
        </p:nvSpPr>
        <p:spPr>
          <a:xfrm>
            <a:off x="516467" y="1830388"/>
            <a:ext cx="8229600" cy="4525962"/>
          </a:xfrm>
        </p:spPr>
        <p:txBody>
          <a:bodyPr/>
          <a:lstStyle/>
          <a:p>
            <a:pPr marL="0" indent="0">
              <a:buNone/>
            </a:pPr>
            <a:r>
              <a:rPr lang="en-US" sz="4400" dirty="0">
                <a:solidFill>
                  <a:srgbClr val="FFFF00"/>
                </a:solidFill>
              </a:rPr>
              <a:t>Introduction</a:t>
            </a:r>
          </a:p>
          <a:p>
            <a:pPr marL="0" indent="0">
              <a:buNone/>
            </a:pPr>
            <a:r>
              <a:rPr lang="en-US" dirty="0"/>
              <a:t>Review of Beta Maturity</a:t>
            </a:r>
          </a:p>
          <a:p>
            <a:pPr marL="0" indent="0">
              <a:buNone/>
            </a:pPr>
            <a:r>
              <a:rPr lang="en-US" dirty="0"/>
              <a:t>Product Quality Evaluation Overview</a:t>
            </a:r>
          </a:p>
          <a:p>
            <a:pPr marL="0" indent="0">
              <a:buNone/>
            </a:pPr>
            <a:r>
              <a:rPr lang="en-US" dirty="0"/>
              <a:t>Provisional Maturity Assessment</a:t>
            </a:r>
          </a:p>
          <a:p>
            <a:pPr marL="0" indent="0">
              <a:buNone/>
            </a:pPr>
            <a:r>
              <a:rPr lang="en-US" dirty="0"/>
              <a:t>PLPT Details</a:t>
            </a:r>
          </a:p>
          <a:p>
            <a:pPr marL="0" indent="0">
              <a:buNone/>
            </a:pPr>
            <a:r>
              <a:rPr lang="en-US" dirty="0"/>
              <a:t>Path to Full Validation</a:t>
            </a:r>
          </a:p>
          <a:p>
            <a:pPr marL="0" indent="0">
              <a:buNone/>
            </a:pPr>
            <a:r>
              <a:rPr lang="en-US" dirty="0"/>
              <a:t>Summary and Recommendations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a:t>
            </a:fld>
            <a:endParaRPr lang="en-US" altLang="en-US"/>
          </a:p>
        </p:txBody>
      </p:sp>
    </p:spTree>
    <p:extLst>
      <p:ext uri="{BB962C8B-B14F-4D97-AF65-F5344CB8AC3E}">
        <p14:creationId xmlns:p14="http://schemas.microsoft.com/office/powerpoint/2010/main" val="1419824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Time/Location Accuracy (Virts/NASA)</a:t>
            </a:r>
            <a:br>
              <a:rPr lang="en-US" sz="2800" dirty="0"/>
            </a:br>
            <a:r>
              <a:rPr lang="en-US" sz="2000" dirty="0"/>
              <a:t>GLM-17 vs. ENGLN and GLD360</a:t>
            </a:r>
            <a:endParaRPr lang="en-US" sz="1800" dirty="0"/>
          </a:p>
        </p:txBody>
      </p:sp>
      <p:sp>
        <p:nvSpPr>
          <p:cNvPr id="20" name="TextBox 19"/>
          <p:cNvSpPr txBox="1"/>
          <p:nvPr/>
        </p:nvSpPr>
        <p:spPr>
          <a:xfrm>
            <a:off x="7010401" y="2061922"/>
            <a:ext cx="2057399" cy="3970318"/>
          </a:xfrm>
          <a:prstGeom prst="rect">
            <a:avLst/>
          </a:prstGeom>
          <a:noFill/>
        </p:spPr>
        <p:txBody>
          <a:bodyPr wrap="square" rtlCol="0">
            <a:spAutoFit/>
          </a:bodyPr>
          <a:lstStyle/>
          <a:p>
            <a:pPr marL="285750" indent="-285750">
              <a:buFont typeface="Arial" charset="0"/>
              <a:buChar char="•"/>
            </a:pPr>
            <a:r>
              <a:rPr lang="en-US" b="1" dirty="0">
                <a:solidFill>
                  <a:srgbClr val="FFFF00"/>
                </a:solidFill>
              </a:rPr>
              <a:t>Dec 4-16, 2018</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Offsets between GLM and “best” reference match</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Sub-</a:t>
            </a:r>
            <a:r>
              <a:rPr lang="en-US" b="1" dirty="0" err="1">
                <a:solidFill>
                  <a:srgbClr val="FFFF00"/>
                </a:solidFill>
              </a:rPr>
              <a:t>ms</a:t>
            </a:r>
            <a:r>
              <a:rPr lang="en-US" b="1" dirty="0">
                <a:solidFill>
                  <a:srgbClr val="FFFF00"/>
                </a:solidFill>
              </a:rPr>
              <a:t> timing accuracy</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Sub-pixel location accuracy over most of domain</a:t>
            </a:r>
          </a:p>
          <a:p>
            <a:endParaRPr lang="en-US" b="1" dirty="0">
              <a:solidFill>
                <a:srgbClr val="FFFF00"/>
              </a:solidFill>
            </a:endParaRP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30</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91C314-6BE1-0B4C-9B08-587451D1D5D5}"/>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0" name="Rectangle 9">
            <a:extLst>
              <a:ext uri="{FF2B5EF4-FFF2-40B4-BE49-F238E27FC236}">
                <a16:creationId xmlns:a16="http://schemas.microsoft.com/office/drawing/2014/main" id="{E5F32728-593F-8844-901C-45C14853F479}"/>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pic>
        <p:nvPicPr>
          <p:cNvPr id="11" name="Picture 10">
            <a:extLst>
              <a:ext uri="{FF2B5EF4-FFF2-40B4-BE49-F238E27FC236}">
                <a16:creationId xmlns:a16="http://schemas.microsoft.com/office/drawing/2014/main" id="{A980C43B-BDAA-894F-A5A7-09F5A730D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87" y="1233018"/>
            <a:ext cx="6786708" cy="4956517"/>
          </a:xfrm>
          <a:prstGeom prst="rect">
            <a:avLst/>
          </a:prstGeom>
        </p:spPr>
      </p:pic>
    </p:spTree>
    <p:extLst>
      <p:ext uri="{BB962C8B-B14F-4D97-AF65-F5344CB8AC3E}">
        <p14:creationId xmlns:p14="http://schemas.microsoft.com/office/powerpoint/2010/main" val="534392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Location Accuracy (Virts/NASA)</a:t>
            </a:r>
            <a:br>
              <a:rPr lang="en-US" sz="2800" dirty="0"/>
            </a:br>
            <a:r>
              <a:rPr lang="en-US" sz="2000" dirty="0"/>
              <a:t>in Period 2: GLM-17 vs. ENGLN and GLD360</a:t>
            </a:r>
            <a:endParaRPr lang="en-US" sz="1800" dirty="0"/>
          </a:p>
        </p:txBody>
      </p:sp>
      <p:sp>
        <p:nvSpPr>
          <p:cNvPr id="20" name="TextBox 19"/>
          <p:cNvSpPr txBox="1"/>
          <p:nvPr/>
        </p:nvSpPr>
        <p:spPr>
          <a:xfrm>
            <a:off x="7043146" y="3153710"/>
            <a:ext cx="2057399" cy="1077218"/>
          </a:xfrm>
          <a:prstGeom prst="rect">
            <a:avLst/>
          </a:prstGeom>
          <a:noFill/>
        </p:spPr>
        <p:txBody>
          <a:bodyPr wrap="square" rtlCol="0">
            <a:spAutoFit/>
          </a:bodyPr>
          <a:lstStyle/>
          <a:p>
            <a:pPr marL="285750" indent="-285750">
              <a:buFont typeface="Arial" charset="0"/>
              <a:buChar char="•"/>
            </a:pPr>
            <a:r>
              <a:rPr lang="en-US" sz="1600" b="1" dirty="0">
                <a:solidFill>
                  <a:srgbClr val="FFFF00"/>
                </a:solidFill>
              </a:rPr>
              <a:t>Groups near limb must be shifted outward to match reference data</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31</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A623054-47D5-654B-B711-9C1DEC4B7C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74" y="1215542"/>
            <a:ext cx="4997134" cy="4991469"/>
          </a:xfrm>
          <a:prstGeom prst="rect">
            <a:avLst/>
          </a:prstGeom>
        </p:spPr>
      </p:pic>
      <p:sp>
        <p:nvSpPr>
          <p:cNvPr id="10" name="Rectangle 9">
            <a:extLst>
              <a:ext uri="{FF2B5EF4-FFF2-40B4-BE49-F238E27FC236}">
                <a16:creationId xmlns:a16="http://schemas.microsoft.com/office/drawing/2014/main" id="{5F659CED-797C-414C-91E6-34097D5BE261}"/>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sp>
        <p:nvSpPr>
          <p:cNvPr id="11" name="TextBox 10">
            <a:extLst>
              <a:ext uri="{FF2B5EF4-FFF2-40B4-BE49-F238E27FC236}">
                <a16:creationId xmlns:a16="http://schemas.microsoft.com/office/drawing/2014/main" id="{050F6F12-A062-5B49-8991-9FE25B5F73DB}"/>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2" name="TextBox 11">
            <a:extLst>
              <a:ext uri="{FF2B5EF4-FFF2-40B4-BE49-F238E27FC236}">
                <a16:creationId xmlns:a16="http://schemas.microsoft.com/office/drawing/2014/main" id="{C2B298C4-B85E-DC46-818D-A58B1516EE08}"/>
              </a:ext>
            </a:extLst>
          </p:cNvPr>
          <p:cNvSpPr txBox="1"/>
          <p:nvPr/>
        </p:nvSpPr>
        <p:spPr>
          <a:xfrm>
            <a:off x="7053206" y="2303486"/>
            <a:ext cx="1991333"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FFC3D7"/>
                </a:solidFill>
              </a:rPr>
              <a:t>In Period 2</a:t>
            </a:r>
          </a:p>
          <a:p>
            <a:r>
              <a:rPr lang="en-US" sz="1600" b="1" dirty="0">
                <a:solidFill>
                  <a:srgbClr val="FFC3D7"/>
                </a:solidFill>
              </a:rPr>
              <a:t>    (Nov 20-27, 2018)</a:t>
            </a:r>
          </a:p>
        </p:txBody>
      </p:sp>
    </p:spTree>
    <p:extLst>
      <p:ext uri="{BB962C8B-B14F-4D97-AF65-F5344CB8AC3E}">
        <p14:creationId xmlns:p14="http://schemas.microsoft.com/office/powerpoint/2010/main" val="138067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Time/Location Accuracy (Virts/NASA)</a:t>
            </a:r>
            <a:br>
              <a:rPr lang="en-US" sz="2800" dirty="0"/>
            </a:br>
            <a:r>
              <a:rPr lang="en-US" sz="2000" dirty="0"/>
              <a:t>GLM-17 vs. ENGLN and GLD360</a:t>
            </a:r>
            <a:endParaRPr lang="en-US" sz="1800" dirty="0"/>
          </a:p>
        </p:txBody>
      </p:sp>
      <p:sp>
        <p:nvSpPr>
          <p:cNvPr id="20" name="TextBox 19"/>
          <p:cNvSpPr txBox="1"/>
          <p:nvPr/>
        </p:nvSpPr>
        <p:spPr>
          <a:xfrm>
            <a:off x="7010401" y="2061922"/>
            <a:ext cx="2057399" cy="3416320"/>
          </a:xfrm>
          <a:prstGeom prst="rect">
            <a:avLst/>
          </a:prstGeom>
          <a:noFill/>
        </p:spPr>
        <p:txBody>
          <a:bodyPr wrap="square" rtlCol="0">
            <a:spAutoFit/>
          </a:bodyPr>
          <a:lstStyle/>
          <a:p>
            <a:pPr marL="285750" indent="-285750">
              <a:buFont typeface="Arial" charset="0"/>
              <a:buChar char="•"/>
            </a:pPr>
            <a:r>
              <a:rPr lang="en-US" b="1" dirty="0">
                <a:solidFill>
                  <a:srgbClr val="FFFF00"/>
                </a:solidFill>
              </a:rPr>
              <a:t>Dec 4-16, 2018</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Sub-pixel location accuracy over much of domain</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Groups near limb must be shifted outward to match reference data</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32</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868E77-E32E-CE42-9041-93A9C120A3CF}"/>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0" name="Rectangle 9">
            <a:extLst>
              <a:ext uri="{FF2B5EF4-FFF2-40B4-BE49-F238E27FC236}">
                <a16:creationId xmlns:a16="http://schemas.microsoft.com/office/drawing/2014/main" id="{1E93C1E9-70D8-CF43-8B2E-776E41E96907}"/>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PLPT-GLM-001</a:t>
            </a:r>
            <a:endParaRPr lang="en-US" dirty="0">
              <a:solidFill>
                <a:srgbClr val="FFC000"/>
              </a:solidFill>
              <a:latin typeface="Calibri" charset="0"/>
              <a:ea typeface="Calibri" charset="0"/>
              <a:cs typeface="Times New Roman" charset="0"/>
            </a:endParaRPr>
          </a:p>
        </p:txBody>
      </p:sp>
      <p:pic>
        <p:nvPicPr>
          <p:cNvPr id="11" name="Picture 10">
            <a:extLst>
              <a:ext uri="{FF2B5EF4-FFF2-40B4-BE49-F238E27FC236}">
                <a16:creationId xmlns:a16="http://schemas.microsoft.com/office/drawing/2014/main" id="{E61F931B-9FAC-D24B-A440-673530D98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169" y="1188614"/>
            <a:ext cx="5082143" cy="5036358"/>
          </a:xfrm>
          <a:prstGeom prst="rect">
            <a:avLst/>
          </a:prstGeom>
        </p:spPr>
      </p:pic>
    </p:spTree>
    <p:extLst>
      <p:ext uri="{BB962C8B-B14F-4D97-AF65-F5344CB8AC3E}">
        <p14:creationId xmlns:p14="http://schemas.microsoft.com/office/powerpoint/2010/main" val="1632566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Time/Location Accuracy (Virts/NASA)</a:t>
            </a:r>
            <a:br>
              <a:rPr lang="en-US" sz="2800" dirty="0"/>
            </a:br>
            <a:r>
              <a:rPr lang="en-US" sz="2000" dirty="0"/>
              <a:t>in Period 2: GLM-17 vs. GLM-16 and ISS-LIS</a:t>
            </a:r>
            <a:endParaRPr lang="en-US" sz="1800" dirty="0"/>
          </a:p>
        </p:txBody>
      </p:sp>
      <p:sp>
        <p:nvSpPr>
          <p:cNvPr id="20" name="TextBox 19"/>
          <p:cNvSpPr txBox="1"/>
          <p:nvPr/>
        </p:nvSpPr>
        <p:spPr>
          <a:xfrm>
            <a:off x="7131107" y="2833480"/>
            <a:ext cx="2057399" cy="3108543"/>
          </a:xfrm>
          <a:prstGeom prst="rect">
            <a:avLst/>
          </a:prstGeom>
          <a:noFill/>
        </p:spPr>
        <p:txBody>
          <a:bodyPr wrap="square" rtlCol="0">
            <a:spAutoFit/>
          </a:bodyPr>
          <a:lstStyle/>
          <a:p>
            <a:pPr marL="285750" indent="-285750">
              <a:buFont typeface="Arial" charset="0"/>
              <a:buChar char="•"/>
            </a:pPr>
            <a:r>
              <a:rPr lang="en-US" sz="1400" b="1" dirty="0">
                <a:solidFill>
                  <a:srgbClr val="FFFF00"/>
                </a:solidFill>
              </a:rPr>
              <a:t>Comparison with group data from two other space-based optical sensors</a:t>
            </a:r>
          </a:p>
          <a:p>
            <a:pPr marL="285750" indent="-285750">
              <a:buFont typeface="Arial" charset="0"/>
              <a:buChar char="•"/>
            </a:pPr>
            <a:endParaRPr lang="en-US" sz="1400" b="1" dirty="0">
              <a:solidFill>
                <a:srgbClr val="FFFF00"/>
              </a:solidFill>
            </a:endParaRPr>
          </a:p>
          <a:p>
            <a:pPr marL="285750" indent="-285750">
              <a:buFont typeface="Arial" charset="0"/>
              <a:buChar char="•"/>
            </a:pPr>
            <a:r>
              <a:rPr lang="en-US" sz="1400" b="1" dirty="0">
                <a:solidFill>
                  <a:srgbClr val="FFFF00"/>
                </a:solidFill>
              </a:rPr>
              <a:t>Sub-</a:t>
            </a:r>
            <a:r>
              <a:rPr lang="en-US" sz="1400" b="1" dirty="0" err="1">
                <a:solidFill>
                  <a:srgbClr val="FFFF00"/>
                </a:solidFill>
              </a:rPr>
              <a:t>ms</a:t>
            </a:r>
            <a:r>
              <a:rPr lang="en-US" sz="1400" b="1" dirty="0">
                <a:solidFill>
                  <a:srgbClr val="FFFF00"/>
                </a:solidFill>
              </a:rPr>
              <a:t> timing accuracy</a:t>
            </a:r>
          </a:p>
          <a:p>
            <a:pPr marL="285750" indent="-285750">
              <a:buFont typeface="Arial" charset="0"/>
              <a:buChar char="•"/>
            </a:pPr>
            <a:endParaRPr lang="en-US" sz="1400" b="1" dirty="0">
              <a:solidFill>
                <a:srgbClr val="FFFF00"/>
              </a:solidFill>
            </a:endParaRPr>
          </a:p>
          <a:p>
            <a:pPr marL="285750" indent="-285750">
              <a:buFont typeface="Arial" charset="0"/>
              <a:buChar char="•"/>
            </a:pPr>
            <a:r>
              <a:rPr lang="en-US" sz="1400" b="1" dirty="0">
                <a:solidFill>
                  <a:srgbClr val="FFFF00"/>
                </a:solidFill>
              </a:rPr>
              <a:t>Peak distance errors ~4 km compared with GLM-16</a:t>
            </a:r>
          </a:p>
          <a:p>
            <a:pPr marL="285750" indent="-285750">
              <a:buFont typeface="Arial" charset="0"/>
              <a:buChar char="•"/>
            </a:pPr>
            <a:endParaRPr lang="en-US" sz="1400" b="1" dirty="0">
              <a:solidFill>
                <a:srgbClr val="FFFF00"/>
              </a:solidFill>
            </a:endParaRPr>
          </a:p>
          <a:p>
            <a:pPr marL="285750" indent="-285750">
              <a:buFont typeface="Arial" charset="0"/>
              <a:buChar char="•"/>
            </a:pPr>
            <a:r>
              <a:rPr lang="en-US" sz="1400" b="1" dirty="0">
                <a:solidFill>
                  <a:srgbClr val="FFFF00"/>
                </a:solidFill>
              </a:rPr>
              <a:t>Small sample size with ISS-LIS</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33</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2BE0F98-E51F-6B48-8B6D-D37082B04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675" y="1218099"/>
            <a:ext cx="3241131" cy="4986356"/>
          </a:xfrm>
          <a:prstGeom prst="rect">
            <a:avLst/>
          </a:prstGeom>
        </p:spPr>
      </p:pic>
      <p:sp>
        <p:nvSpPr>
          <p:cNvPr id="9" name="TextBox 8">
            <a:extLst>
              <a:ext uri="{FF2B5EF4-FFF2-40B4-BE49-F238E27FC236}">
                <a16:creationId xmlns:a16="http://schemas.microsoft.com/office/drawing/2014/main" id="{8BBE1025-025B-4948-82D5-E55EC26F41E4}"/>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0" name="Rectangle 9">
            <a:extLst>
              <a:ext uri="{FF2B5EF4-FFF2-40B4-BE49-F238E27FC236}">
                <a16:creationId xmlns:a16="http://schemas.microsoft.com/office/drawing/2014/main" id="{3F0AE3F0-D245-BC49-80D2-245B043DCB67}"/>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PLPT-GLM-005</a:t>
            </a:r>
            <a:endParaRPr lang="en-US" dirty="0">
              <a:solidFill>
                <a:srgbClr val="FFC000"/>
              </a:solidFill>
              <a:latin typeface="Calibri" charset="0"/>
              <a:ea typeface="Calibri" charset="0"/>
              <a:cs typeface="Times New Roman" charset="0"/>
            </a:endParaRPr>
          </a:p>
        </p:txBody>
      </p:sp>
      <p:sp>
        <p:nvSpPr>
          <p:cNvPr id="11" name="TextBox 10">
            <a:extLst>
              <a:ext uri="{FF2B5EF4-FFF2-40B4-BE49-F238E27FC236}">
                <a16:creationId xmlns:a16="http://schemas.microsoft.com/office/drawing/2014/main" id="{EB84E43D-6AF7-2D4A-8BA3-15951C635B9C}"/>
              </a:ext>
            </a:extLst>
          </p:cNvPr>
          <p:cNvSpPr txBox="1"/>
          <p:nvPr/>
        </p:nvSpPr>
        <p:spPr>
          <a:xfrm>
            <a:off x="7152667" y="2079192"/>
            <a:ext cx="1991333"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FFC3D7"/>
                </a:solidFill>
              </a:rPr>
              <a:t>In Period 2</a:t>
            </a:r>
          </a:p>
          <a:p>
            <a:r>
              <a:rPr lang="en-US" sz="1600" b="1" dirty="0">
                <a:solidFill>
                  <a:srgbClr val="FFC3D7"/>
                </a:solidFill>
              </a:rPr>
              <a:t>    (Nov 20-27, 2018)</a:t>
            </a:r>
          </a:p>
        </p:txBody>
      </p:sp>
    </p:spTree>
    <p:extLst>
      <p:ext uri="{BB962C8B-B14F-4D97-AF65-F5344CB8AC3E}">
        <p14:creationId xmlns:p14="http://schemas.microsoft.com/office/powerpoint/2010/main" val="2331397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Time/Location Accuracy (Virts/NASA)</a:t>
            </a:r>
            <a:br>
              <a:rPr lang="en-US" sz="2800" dirty="0"/>
            </a:br>
            <a:r>
              <a:rPr lang="en-US" sz="2000" dirty="0"/>
              <a:t>GLM-17 vs. GLM-16 and ISS-LIS</a:t>
            </a:r>
            <a:endParaRPr lang="en-US" sz="1800" dirty="0"/>
          </a:p>
        </p:txBody>
      </p:sp>
      <p:sp>
        <p:nvSpPr>
          <p:cNvPr id="20" name="TextBox 19"/>
          <p:cNvSpPr txBox="1"/>
          <p:nvPr/>
        </p:nvSpPr>
        <p:spPr>
          <a:xfrm>
            <a:off x="7043145" y="2069280"/>
            <a:ext cx="2057399" cy="3693319"/>
          </a:xfrm>
          <a:prstGeom prst="rect">
            <a:avLst/>
          </a:prstGeom>
          <a:noFill/>
        </p:spPr>
        <p:txBody>
          <a:bodyPr wrap="square" rtlCol="0">
            <a:spAutoFit/>
          </a:bodyPr>
          <a:lstStyle/>
          <a:p>
            <a:pPr marL="285750" indent="-285750">
              <a:buFont typeface="Arial" charset="0"/>
              <a:buChar char="•"/>
            </a:pPr>
            <a:r>
              <a:rPr lang="en-US" b="1" dirty="0">
                <a:solidFill>
                  <a:srgbClr val="FFFF00"/>
                </a:solidFill>
              </a:rPr>
              <a:t>Dec 4-15, 2018</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Comparison with group data from two other space-based optical sensors</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Sub-</a:t>
            </a:r>
            <a:r>
              <a:rPr lang="en-US" b="1" dirty="0" err="1">
                <a:solidFill>
                  <a:srgbClr val="FFFF00"/>
                </a:solidFill>
              </a:rPr>
              <a:t>ms</a:t>
            </a:r>
            <a:r>
              <a:rPr lang="en-US" b="1" dirty="0">
                <a:solidFill>
                  <a:srgbClr val="FFFF00"/>
                </a:solidFill>
              </a:rPr>
              <a:t> timing accuracy</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Peak distance errors &lt; 3 km</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34</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3761EA2-C7C5-0B40-AADA-10AD4D7FA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427" y="1175034"/>
            <a:ext cx="3309627" cy="5072486"/>
          </a:xfrm>
          <a:prstGeom prst="rect">
            <a:avLst/>
          </a:prstGeom>
        </p:spPr>
      </p:pic>
      <p:sp>
        <p:nvSpPr>
          <p:cNvPr id="9" name="TextBox 8">
            <a:extLst>
              <a:ext uri="{FF2B5EF4-FFF2-40B4-BE49-F238E27FC236}">
                <a16:creationId xmlns:a16="http://schemas.microsoft.com/office/drawing/2014/main" id="{A678191D-68BD-4B44-8A5C-FFC3A3BF0850}"/>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0" name="Rectangle 9">
            <a:extLst>
              <a:ext uri="{FF2B5EF4-FFF2-40B4-BE49-F238E27FC236}">
                <a16:creationId xmlns:a16="http://schemas.microsoft.com/office/drawing/2014/main" id="{024640E3-1E69-5F43-A28E-D65D5E5355CD}"/>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PLPT-GLM-005</a:t>
            </a:r>
            <a:endParaRPr lang="en-US" dirty="0">
              <a:solidFill>
                <a:srgbClr val="FFC000"/>
              </a:solidFill>
              <a:latin typeface="Calibri" charset="0"/>
              <a:ea typeface="Calibri" charset="0"/>
              <a:cs typeface="Times New Roman" charset="0"/>
            </a:endParaRPr>
          </a:p>
        </p:txBody>
      </p:sp>
    </p:spTree>
    <p:extLst>
      <p:ext uri="{BB962C8B-B14F-4D97-AF65-F5344CB8AC3E}">
        <p14:creationId xmlns:p14="http://schemas.microsoft.com/office/powerpoint/2010/main" val="794130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Flash Detection Efficiency (Virts/NASA)</a:t>
            </a:r>
            <a:br>
              <a:rPr lang="en-US" sz="2800" dirty="0"/>
            </a:br>
            <a:r>
              <a:rPr lang="en-US" sz="2000" dirty="0"/>
              <a:t>in Period 2: GLM-17 vs. ISS-LIS</a:t>
            </a:r>
            <a:endParaRPr lang="en-US" sz="1800" dirty="0"/>
          </a:p>
        </p:txBody>
      </p:sp>
      <p:sp>
        <p:nvSpPr>
          <p:cNvPr id="20" name="TextBox 19"/>
          <p:cNvSpPr txBox="1"/>
          <p:nvPr/>
        </p:nvSpPr>
        <p:spPr>
          <a:xfrm>
            <a:off x="7301879" y="2399614"/>
            <a:ext cx="1742660" cy="584775"/>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rgbClr val="FFC3D7"/>
                </a:solidFill>
              </a:rPr>
              <a:t>In Period 2</a:t>
            </a:r>
          </a:p>
          <a:p>
            <a:r>
              <a:rPr lang="en-US" sz="1600" b="1" dirty="0">
                <a:solidFill>
                  <a:srgbClr val="FFC3D7"/>
                </a:solidFill>
              </a:rPr>
              <a:t>(Nov 20-27, 2018)</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35</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1635EBB-5977-AE4A-A01C-C6AA74DD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95" y="1353563"/>
            <a:ext cx="4019623" cy="4153214"/>
          </a:xfrm>
          <a:prstGeom prst="rect">
            <a:avLst/>
          </a:prstGeom>
        </p:spPr>
      </p:pic>
      <p:sp>
        <p:nvSpPr>
          <p:cNvPr id="11" name="Rectangle 10">
            <a:extLst>
              <a:ext uri="{FF2B5EF4-FFF2-40B4-BE49-F238E27FC236}">
                <a16:creationId xmlns:a16="http://schemas.microsoft.com/office/drawing/2014/main" id="{F56E8255-E2B1-8145-A56D-ED119E9FBAD3}"/>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PLPT-GLM-005</a:t>
            </a:r>
            <a:endParaRPr lang="en-US" dirty="0">
              <a:solidFill>
                <a:srgbClr val="FFC000"/>
              </a:solidFill>
              <a:latin typeface="Calibri" charset="0"/>
              <a:ea typeface="Calibri" charset="0"/>
              <a:cs typeface="Times New Roman" charset="0"/>
            </a:endParaRPr>
          </a:p>
        </p:txBody>
      </p:sp>
      <p:sp>
        <p:nvSpPr>
          <p:cNvPr id="12" name="Rectangle 11">
            <a:extLst>
              <a:ext uri="{FF2B5EF4-FFF2-40B4-BE49-F238E27FC236}">
                <a16:creationId xmlns:a16="http://schemas.microsoft.com/office/drawing/2014/main" id="{4D224F01-4AE7-BF45-BE6C-377845288C2D}"/>
              </a:ext>
            </a:extLst>
          </p:cNvPr>
          <p:cNvSpPr/>
          <p:nvPr/>
        </p:nvSpPr>
        <p:spPr>
          <a:xfrm>
            <a:off x="2485626" y="5587758"/>
            <a:ext cx="1431419" cy="646331"/>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Spatially</a:t>
            </a:r>
          </a:p>
          <a:p>
            <a:pPr algn="ctr"/>
            <a:r>
              <a:rPr lang="en-US" dirty="0">
                <a:ln w="0"/>
                <a:effectLst>
                  <a:outerShdw blurRad="38100" dist="19050" dir="2700000" algn="tl" rotWithShape="0">
                    <a:schemeClr val="dk1">
                      <a:alpha val="40000"/>
                    </a:schemeClr>
                  </a:outerShdw>
                </a:effectLst>
              </a:rPr>
              <a:t>Averaged DE: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a:extLst>
              <a:ext uri="{FF2B5EF4-FFF2-40B4-BE49-F238E27FC236}">
                <a16:creationId xmlns:a16="http://schemas.microsoft.com/office/drawing/2014/main" id="{B0CB86E8-24B4-5B46-9ED1-7DFD61FED681}"/>
              </a:ext>
            </a:extLst>
          </p:cNvPr>
          <p:cNvSpPr/>
          <p:nvPr/>
        </p:nvSpPr>
        <p:spPr>
          <a:xfrm>
            <a:off x="4128190" y="5466987"/>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71%</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8" name="TextBox 17">
            <a:extLst>
              <a:ext uri="{FF2B5EF4-FFF2-40B4-BE49-F238E27FC236}">
                <a16:creationId xmlns:a16="http://schemas.microsoft.com/office/drawing/2014/main" id="{91849DDF-9987-4F4F-AFDE-2D5E80E8E655}"/>
              </a:ext>
            </a:extLst>
          </p:cNvPr>
          <p:cNvSpPr txBox="1"/>
          <p:nvPr/>
        </p:nvSpPr>
        <p:spPr>
          <a:xfrm>
            <a:off x="7779323" y="958094"/>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9" name="Oval 18">
            <a:extLst>
              <a:ext uri="{FF2B5EF4-FFF2-40B4-BE49-F238E27FC236}">
                <a16:creationId xmlns:a16="http://schemas.microsoft.com/office/drawing/2014/main" id="{F8ED7C79-1E0D-234D-8900-E75E2490D905}"/>
              </a:ext>
            </a:extLst>
          </p:cNvPr>
          <p:cNvSpPr/>
          <p:nvPr/>
        </p:nvSpPr>
        <p:spPr>
          <a:xfrm>
            <a:off x="4048501" y="1272582"/>
            <a:ext cx="313446" cy="2877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807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58"/>
            <a:ext cx="8229600" cy="1143001"/>
          </a:xfrm>
        </p:spPr>
        <p:txBody>
          <a:bodyPr/>
          <a:lstStyle/>
          <a:p>
            <a:r>
              <a:rPr lang="en-US" sz="2800" dirty="0"/>
              <a:t>Flash Detection Efficiency (Virts/NASA)</a:t>
            </a:r>
            <a:br>
              <a:rPr lang="en-US" sz="2800" dirty="0"/>
            </a:br>
            <a:r>
              <a:rPr lang="en-US" sz="2000" dirty="0"/>
              <a:t>GLM-17 vs. ISS-LIS</a:t>
            </a:r>
            <a:endParaRPr lang="en-US" sz="1800" dirty="0"/>
          </a:p>
        </p:txBody>
      </p:sp>
      <p:sp>
        <p:nvSpPr>
          <p:cNvPr id="20" name="TextBox 19"/>
          <p:cNvSpPr txBox="1"/>
          <p:nvPr/>
        </p:nvSpPr>
        <p:spPr>
          <a:xfrm>
            <a:off x="7086601" y="2604623"/>
            <a:ext cx="2057399" cy="2862322"/>
          </a:xfrm>
          <a:prstGeom prst="rect">
            <a:avLst/>
          </a:prstGeom>
          <a:noFill/>
        </p:spPr>
        <p:txBody>
          <a:bodyPr wrap="square" rtlCol="0">
            <a:spAutoFit/>
          </a:bodyPr>
          <a:lstStyle/>
          <a:p>
            <a:r>
              <a:rPr lang="en-US" b="1" dirty="0">
                <a:solidFill>
                  <a:srgbClr val="FFFF00"/>
                </a:solidFill>
              </a:rPr>
              <a:t>Dec 4-16, 2018</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Small sample size when comparing with LIS</a:t>
            </a:r>
          </a:p>
          <a:p>
            <a:pPr marL="285750" indent="-285750">
              <a:buFont typeface="Arial" charset="0"/>
              <a:buChar char="•"/>
            </a:pPr>
            <a:endParaRPr lang="en-US" b="1" dirty="0">
              <a:solidFill>
                <a:srgbClr val="FFFF00"/>
              </a:solidFill>
            </a:endParaRPr>
          </a:p>
          <a:p>
            <a:pPr marL="285750" indent="-285750">
              <a:buFont typeface="Arial" charset="0"/>
              <a:buChar char="•"/>
            </a:pPr>
            <a:r>
              <a:rPr lang="en-US" b="1" dirty="0">
                <a:solidFill>
                  <a:srgbClr val="FFFF00"/>
                </a:solidFill>
              </a:rPr>
              <a:t>Substantial improvement in absolute DE</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36</a:t>
            </a:fld>
            <a:endParaRPr lang="en-US" altLang="en-US"/>
          </a:p>
        </p:txBody>
      </p:sp>
      <p:sp>
        <p:nvSpPr>
          <p:cNvPr id="6" name="Rectangle 5"/>
          <p:cNvSpPr/>
          <p:nvPr/>
        </p:nvSpPr>
        <p:spPr>
          <a:xfrm>
            <a:off x="252101" y="6281049"/>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8" name="Rectangle 7">
            <a:extLst>
              <a:ext uri="{FF2B5EF4-FFF2-40B4-BE49-F238E27FC236}">
                <a16:creationId xmlns:a16="http://schemas.microsoft.com/office/drawing/2014/main" id="{4ADF9E88-31EF-044A-BA28-8A3386DA8EFE}"/>
              </a:ext>
            </a:extLst>
          </p:cNvPr>
          <p:cNvSpPr/>
          <p:nvPr/>
        </p:nvSpPr>
        <p:spPr>
          <a:xfrm>
            <a:off x="139336" y="1165060"/>
            <a:ext cx="6903811" cy="50924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A01C0E2-6890-3A48-9B58-9874E6723ACF}"/>
              </a:ext>
            </a:extLst>
          </p:cNvPr>
          <p:cNvPicPr>
            <a:picLocks noChangeAspect="1"/>
          </p:cNvPicPr>
          <p:nvPr/>
        </p:nvPicPr>
        <p:blipFill rotWithShape="1">
          <a:blip r:embed="rId3">
            <a:extLst>
              <a:ext uri="{28A0092B-C50C-407E-A947-70E740481C1C}">
                <a14:useLocalDpi xmlns:a14="http://schemas.microsoft.com/office/drawing/2010/main" val="0"/>
              </a:ext>
            </a:extLst>
          </a:blip>
          <a:srcRect l="6414"/>
          <a:stretch/>
        </p:blipFill>
        <p:spPr>
          <a:xfrm>
            <a:off x="1853466" y="1341167"/>
            <a:ext cx="3968407" cy="4103579"/>
          </a:xfrm>
          <a:prstGeom prst="rect">
            <a:avLst/>
          </a:prstGeom>
        </p:spPr>
      </p:pic>
      <p:sp>
        <p:nvSpPr>
          <p:cNvPr id="13" name="TextBox 12">
            <a:extLst>
              <a:ext uri="{FF2B5EF4-FFF2-40B4-BE49-F238E27FC236}">
                <a16:creationId xmlns:a16="http://schemas.microsoft.com/office/drawing/2014/main" id="{8AFE376D-FFAE-4542-B924-3FAC9689B1D2}"/>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15" name="Rectangle 14">
            <a:extLst>
              <a:ext uri="{FF2B5EF4-FFF2-40B4-BE49-F238E27FC236}">
                <a16:creationId xmlns:a16="http://schemas.microsoft.com/office/drawing/2014/main" id="{48F115E8-1D2D-D941-8545-93DB3504EB31}"/>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PLPT-GLM-005</a:t>
            </a:r>
            <a:endParaRPr lang="en-US" dirty="0">
              <a:solidFill>
                <a:srgbClr val="FFC000"/>
              </a:solidFill>
              <a:latin typeface="Calibri" charset="0"/>
              <a:ea typeface="Calibri" charset="0"/>
              <a:cs typeface="Times New Roman" charset="0"/>
            </a:endParaRPr>
          </a:p>
        </p:txBody>
      </p:sp>
      <p:sp>
        <p:nvSpPr>
          <p:cNvPr id="17" name="Rectangle 16">
            <a:extLst>
              <a:ext uri="{FF2B5EF4-FFF2-40B4-BE49-F238E27FC236}">
                <a16:creationId xmlns:a16="http://schemas.microsoft.com/office/drawing/2014/main" id="{CA2D825F-A973-A448-ADB1-D901934FFB92}"/>
              </a:ext>
            </a:extLst>
          </p:cNvPr>
          <p:cNvSpPr/>
          <p:nvPr/>
        </p:nvSpPr>
        <p:spPr>
          <a:xfrm>
            <a:off x="2454103" y="5575349"/>
            <a:ext cx="1431419" cy="646331"/>
          </a:xfrm>
          <a:prstGeom prst="rect">
            <a:avLst/>
          </a:prstGeom>
          <a:noFill/>
        </p:spPr>
        <p:txBody>
          <a:bodyPr wrap="none" lIns="91440" tIns="45720" rIns="91440" bIns="45720">
            <a:spAutoFit/>
          </a:bodyPr>
          <a:lstStyle/>
          <a:p>
            <a:pPr algn="ctr"/>
            <a:r>
              <a:rPr lang="en-US" b="0" cap="none" spc="0" dirty="0">
                <a:ln w="0"/>
                <a:solidFill>
                  <a:schemeClr val="tx1"/>
                </a:solidFill>
                <a:effectLst>
                  <a:outerShdw blurRad="38100" dist="19050" dir="2700000" algn="tl" rotWithShape="0">
                    <a:schemeClr val="dk1">
                      <a:alpha val="40000"/>
                    </a:schemeClr>
                  </a:outerShdw>
                </a:effectLst>
              </a:rPr>
              <a:t>Spatially</a:t>
            </a:r>
          </a:p>
          <a:p>
            <a:pPr algn="ctr"/>
            <a:r>
              <a:rPr lang="en-US" dirty="0">
                <a:ln w="0"/>
                <a:effectLst>
                  <a:outerShdw blurRad="38100" dist="19050" dir="2700000" algn="tl" rotWithShape="0">
                    <a:schemeClr val="dk1">
                      <a:alpha val="40000"/>
                    </a:schemeClr>
                  </a:outerShdw>
                </a:effectLst>
              </a:rPr>
              <a:t>Averaged DE:</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a:extLst>
              <a:ext uri="{FF2B5EF4-FFF2-40B4-BE49-F238E27FC236}">
                <a16:creationId xmlns:a16="http://schemas.microsoft.com/office/drawing/2014/main" id="{CAF30452-396D-BF4E-9B4D-A26991812740}"/>
              </a:ext>
            </a:extLst>
          </p:cNvPr>
          <p:cNvSpPr/>
          <p:nvPr/>
        </p:nvSpPr>
        <p:spPr>
          <a:xfrm>
            <a:off x="4153461" y="5450730"/>
            <a:ext cx="1250663" cy="830997"/>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71%</a:t>
            </a:r>
            <a:endParaRPr lang="en-US" sz="4800" b="0" cap="none" spc="0" dirty="0">
              <a:ln w="0"/>
              <a:solidFill>
                <a:schemeClr val="tx1"/>
              </a:solidFill>
              <a:effectLst>
                <a:outerShdw blurRad="38100" dist="19050" dir="2700000" algn="tl" rotWithShape="0">
                  <a:schemeClr val="dk1">
                    <a:alpha val="40000"/>
                  </a:schemeClr>
                </a:outerShdw>
              </a:effectLst>
            </a:endParaRPr>
          </a:p>
        </p:txBody>
      </p:sp>
      <p:sp>
        <p:nvSpPr>
          <p:cNvPr id="12" name="Oval 11">
            <a:extLst>
              <a:ext uri="{FF2B5EF4-FFF2-40B4-BE49-F238E27FC236}">
                <a16:creationId xmlns:a16="http://schemas.microsoft.com/office/drawing/2014/main" id="{FF4BAAAD-4DBD-184B-BFEC-E934E1F9D3A8}"/>
              </a:ext>
            </a:extLst>
          </p:cNvPr>
          <p:cNvSpPr/>
          <p:nvPr/>
        </p:nvSpPr>
        <p:spPr>
          <a:xfrm>
            <a:off x="4105145" y="1250492"/>
            <a:ext cx="313446" cy="2877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6358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
            <a:ext cx="8229600" cy="1143001"/>
          </a:xfrm>
        </p:spPr>
        <p:txBody>
          <a:bodyPr/>
          <a:lstStyle/>
          <a:p>
            <a:r>
              <a:rPr lang="en-US" sz="2800" dirty="0"/>
              <a:t>Flash Energy Trending (Koshak/MSFC)</a:t>
            </a:r>
          </a:p>
        </p:txBody>
      </p:sp>
      <p:sp>
        <p:nvSpPr>
          <p:cNvPr id="6" name="Slide Number Placeholder 5"/>
          <p:cNvSpPr>
            <a:spLocks noGrp="1"/>
          </p:cNvSpPr>
          <p:nvPr>
            <p:ph type="sldNum" sz="quarter" idx="12"/>
          </p:nvPr>
        </p:nvSpPr>
        <p:spPr/>
        <p:txBody>
          <a:bodyPr/>
          <a:lstStyle/>
          <a:p>
            <a:fld id="{A5D0E245-9D50-4F3E-AC26-7B9CB19F70AC}" type="slidenum">
              <a:rPr lang="en-US" altLang="en-US" smtClean="0"/>
              <a:pPr/>
              <a:t>37</a:t>
            </a:fld>
            <a:endParaRPr lang="en-US" altLang="en-US"/>
          </a:p>
        </p:txBody>
      </p:sp>
      <p:sp>
        <p:nvSpPr>
          <p:cNvPr id="7" name="Slide Number Placeholder 3"/>
          <p:cNvSpPr txBox="1">
            <a:spLocks/>
          </p:cNvSpPr>
          <p:nvPr/>
        </p:nvSpPr>
        <p:spPr>
          <a:xfrm>
            <a:off x="457200" y="642408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A7AA11-AEC3-DB4F-8A59-F69C5CE6C25F}" type="slidenum">
              <a:rPr lang="en-US" altLang="x-none" smtClean="0"/>
              <a:pPr/>
              <a:t>37</a:t>
            </a:fld>
            <a:endParaRPr lang="en-US" altLang="x-none"/>
          </a:p>
        </p:txBody>
      </p:sp>
      <p:pic>
        <p:nvPicPr>
          <p:cNvPr id="5" name="Picture 4">
            <a:extLst>
              <a:ext uri="{FF2B5EF4-FFF2-40B4-BE49-F238E27FC236}">
                <a16:creationId xmlns:a16="http://schemas.microsoft.com/office/drawing/2014/main" id="{798A8798-CB54-084A-9B85-AF399B71E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63638"/>
            <a:ext cx="8229600" cy="4908154"/>
          </a:xfrm>
          <a:prstGeom prst="rect">
            <a:avLst/>
          </a:prstGeom>
        </p:spPr>
      </p:pic>
      <p:sp>
        <p:nvSpPr>
          <p:cNvPr id="9" name="Rectangle 8">
            <a:extLst>
              <a:ext uri="{FF2B5EF4-FFF2-40B4-BE49-F238E27FC236}">
                <a16:creationId xmlns:a16="http://schemas.microsoft.com/office/drawing/2014/main" id="{AFDC4D07-FCB4-144A-B8B7-4E9FDC22F627}"/>
              </a:ext>
            </a:extLst>
          </p:cNvPr>
          <p:cNvSpPr/>
          <p:nvPr/>
        </p:nvSpPr>
        <p:spPr>
          <a:xfrm>
            <a:off x="3875314" y="4032063"/>
            <a:ext cx="2403566" cy="705394"/>
          </a:xfrm>
          <a:prstGeom prst="rect">
            <a:avLst/>
          </a:prstGeom>
          <a:solidFill>
            <a:srgbClr val="F7F7F7"/>
          </a:solidFill>
          <a:ln>
            <a:solidFill>
              <a:srgbClr val="F7F7F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72F3D7-49F1-814D-BC3C-E2707031EADF}"/>
              </a:ext>
            </a:extLst>
          </p:cNvPr>
          <p:cNvCxnSpPr/>
          <p:nvPr/>
        </p:nvCxnSpPr>
        <p:spPr>
          <a:xfrm>
            <a:off x="3831776" y="1471749"/>
            <a:ext cx="0" cy="39972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C33D56B0-AF08-474E-8D1F-07D47F2C3C2B}"/>
              </a:ext>
            </a:extLst>
          </p:cNvPr>
          <p:cNvCxnSpPr/>
          <p:nvPr/>
        </p:nvCxnSpPr>
        <p:spPr>
          <a:xfrm>
            <a:off x="6305007" y="1467392"/>
            <a:ext cx="0" cy="3997234"/>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2" name="Left-Right Arrow 11">
            <a:extLst>
              <a:ext uri="{FF2B5EF4-FFF2-40B4-BE49-F238E27FC236}">
                <a16:creationId xmlns:a16="http://schemas.microsoft.com/office/drawing/2014/main" id="{C96A21C3-EA84-8A40-8B9C-E00854ABE851}"/>
              </a:ext>
            </a:extLst>
          </p:cNvPr>
          <p:cNvSpPr/>
          <p:nvPr/>
        </p:nvSpPr>
        <p:spPr>
          <a:xfrm>
            <a:off x="3818712" y="4165627"/>
            <a:ext cx="2473231" cy="226429"/>
          </a:xfrm>
          <a:prstGeom prst="leftRightArrow">
            <a:avLst/>
          </a:prstGeom>
          <a:solidFill>
            <a:srgbClr val="00206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4773BB4-B1EC-904B-8C3C-1478E1438E0E}"/>
              </a:ext>
            </a:extLst>
          </p:cNvPr>
          <p:cNvSpPr/>
          <p:nvPr/>
        </p:nvSpPr>
        <p:spPr>
          <a:xfrm>
            <a:off x="4121674" y="3205823"/>
            <a:ext cx="1867306" cy="892552"/>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Drift</a:t>
            </a:r>
          </a:p>
          <a:p>
            <a:pPr algn="ctr"/>
            <a:r>
              <a:rPr lang="en-US" sz="2000" dirty="0">
                <a:ln w="0"/>
                <a:effectLst>
                  <a:outerShdw blurRad="38100" dist="19050" dir="2700000" algn="tl" rotWithShape="0">
                    <a:schemeClr val="dk1">
                      <a:alpha val="40000"/>
                    </a:schemeClr>
                  </a:outerShdw>
                </a:effectLst>
              </a:rPr>
              <a:t>(+ </a:t>
            </a:r>
            <a:r>
              <a:rPr lang="en-US" sz="2000" dirty="0" err="1">
                <a:ln w="0"/>
                <a:effectLst>
                  <a:outerShdw blurRad="38100" dist="19050" dir="2700000" algn="tl" rotWithShape="0">
                    <a:schemeClr val="dk1">
                      <a:alpha val="40000"/>
                    </a:schemeClr>
                  </a:outerShdw>
                </a:effectLst>
              </a:rPr>
              <a:t>cal</a:t>
            </a:r>
            <a:r>
              <a:rPr lang="en-US" sz="2000" dirty="0">
                <a:ln w="0"/>
                <a:effectLst>
                  <a:outerShdw blurRad="38100" dist="19050" dir="2700000" algn="tl" rotWithShape="0">
                    <a:schemeClr val="dk1">
                      <a:alpha val="40000"/>
                    </a:schemeClr>
                  </a:outerShdw>
                </a:effectLst>
              </a:rPr>
              <a:t> + 7 d INR) </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a:extLst>
              <a:ext uri="{FF2B5EF4-FFF2-40B4-BE49-F238E27FC236}">
                <a16:creationId xmlns:a16="http://schemas.microsoft.com/office/drawing/2014/main" id="{30397A4B-1F88-EA4E-99FC-936023BCD7D4}"/>
              </a:ext>
            </a:extLst>
          </p:cNvPr>
          <p:cNvSpPr/>
          <p:nvPr/>
        </p:nvSpPr>
        <p:spPr>
          <a:xfrm>
            <a:off x="4138753" y="5233851"/>
            <a:ext cx="1767840" cy="460511"/>
          </a:xfrm>
          <a:prstGeom prst="rect">
            <a:avLst/>
          </a:prstGeom>
          <a:solidFill>
            <a:srgbClr val="F7F7F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a:t>
            </a:r>
          </a:p>
        </p:txBody>
      </p:sp>
      <p:sp>
        <p:nvSpPr>
          <p:cNvPr id="19" name="Rectangle 18">
            <a:extLst>
              <a:ext uri="{FF2B5EF4-FFF2-40B4-BE49-F238E27FC236}">
                <a16:creationId xmlns:a16="http://schemas.microsoft.com/office/drawing/2014/main" id="{34E98615-D19D-CA4B-BFD3-1E8591EBB0CC}"/>
              </a:ext>
            </a:extLst>
          </p:cNvPr>
          <p:cNvSpPr/>
          <p:nvPr/>
        </p:nvSpPr>
        <p:spPr>
          <a:xfrm>
            <a:off x="1933313" y="1997593"/>
            <a:ext cx="1651414" cy="830997"/>
          </a:xfrm>
          <a:prstGeom prst="rect">
            <a:avLst/>
          </a:prstGeom>
          <a:noFill/>
        </p:spPr>
        <p:txBody>
          <a:bodyPr wrap="none" lIns="91440" tIns="45720" rIns="91440" bIns="45720">
            <a:spAutoFit/>
          </a:bodyPr>
          <a:lstStyle/>
          <a:p>
            <a:pPr algn="ctr"/>
            <a:r>
              <a:rPr lang="en-US" sz="1600" b="1" dirty="0">
                <a:ln w="0"/>
                <a:solidFill>
                  <a:srgbClr val="C00000"/>
                </a:solidFill>
                <a:effectLst>
                  <a:outerShdw blurRad="38100" dist="19050" dir="2700000" algn="tl" rotWithShape="0">
                    <a:schemeClr val="dk1">
                      <a:alpha val="40000"/>
                    </a:schemeClr>
                  </a:outerShdw>
                </a:effectLst>
              </a:rPr>
              <a:t>Period 1</a:t>
            </a:r>
          </a:p>
          <a:p>
            <a:pPr algn="ctr"/>
            <a:r>
              <a:rPr lang="en-US" sz="1600" b="1" dirty="0">
                <a:ln w="0"/>
                <a:solidFill>
                  <a:srgbClr val="C00000"/>
                </a:solidFill>
                <a:effectLst>
                  <a:outerShdw blurRad="38100" dist="19050" dir="2700000" algn="tl" rotWithShape="0">
                    <a:schemeClr val="dk1">
                      <a:alpha val="40000"/>
                    </a:schemeClr>
                  </a:outerShdw>
                </a:effectLst>
              </a:rPr>
              <a:t>(Oct 15-24, 2018)</a:t>
            </a:r>
          </a:p>
          <a:p>
            <a:pPr algn="ctr"/>
            <a:r>
              <a:rPr lang="en-US" sz="1600" b="1" dirty="0">
                <a:ln w="0"/>
                <a:solidFill>
                  <a:srgbClr val="C00000"/>
                </a:solidFill>
                <a:effectLst>
                  <a:outerShdw blurRad="38100" dist="19050" dir="2700000" algn="tl" rotWithShape="0">
                    <a:schemeClr val="dk1">
                      <a:alpha val="40000"/>
                    </a:schemeClr>
                  </a:outerShdw>
                </a:effectLst>
              </a:rPr>
              <a:t>Ave = 620.5 </a:t>
            </a:r>
            <a:r>
              <a:rPr lang="en-US" sz="1600" b="1" dirty="0" err="1">
                <a:ln w="0"/>
                <a:solidFill>
                  <a:srgbClr val="C00000"/>
                </a:solidFill>
                <a:effectLst>
                  <a:outerShdw blurRad="38100" dist="19050" dir="2700000" algn="tl" rotWithShape="0">
                    <a:schemeClr val="dk1">
                      <a:alpha val="40000"/>
                    </a:schemeClr>
                  </a:outerShdw>
                </a:effectLst>
              </a:rPr>
              <a:t>fJ</a:t>
            </a:r>
            <a:endParaRPr lang="en-US" sz="1600" b="1" dirty="0">
              <a:ln w="0"/>
              <a:solidFill>
                <a:srgbClr val="C00000"/>
              </a:solidFill>
              <a:effectLst>
                <a:outerShdw blurRad="38100" dist="19050" dir="2700000" algn="tl" rotWithShape="0">
                  <a:schemeClr val="dk1">
                    <a:alpha val="40000"/>
                  </a:schemeClr>
                </a:outerShdw>
              </a:effectLst>
            </a:endParaRPr>
          </a:p>
        </p:txBody>
      </p:sp>
      <p:sp>
        <p:nvSpPr>
          <p:cNvPr id="20" name="Rectangle 19">
            <a:extLst>
              <a:ext uri="{FF2B5EF4-FFF2-40B4-BE49-F238E27FC236}">
                <a16:creationId xmlns:a16="http://schemas.microsoft.com/office/drawing/2014/main" id="{04308130-7B26-E044-BEB2-91E06B798065}"/>
              </a:ext>
            </a:extLst>
          </p:cNvPr>
          <p:cNvSpPr/>
          <p:nvPr/>
        </p:nvSpPr>
        <p:spPr>
          <a:xfrm>
            <a:off x="6418076" y="1996719"/>
            <a:ext cx="1697324" cy="830997"/>
          </a:xfrm>
          <a:prstGeom prst="rect">
            <a:avLst/>
          </a:prstGeom>
          <a:noFill/>
        </p:spPr>
        <p:txBody>
          <a:bodyPr wrap="none" lIns="91440" tIns="45720" rIns="91440" bIns="45720">
            <a:spAutoFit/>
          </a:bodyPr>
          <a:lstStyle/>
          <a:p>
            <a:pPr algn="ctr"/>
            <a:r>
              <a:rPr lang="en-US" sz="1600" b="1" dirty="0">
                <a:ln w="0"/>
                <a:solidFill>
                  <a:srgbClr val="C00000"/>
                </a:solidFill>
                <a:effectLst>
                  <a:outerShdw blurRad="38100" dist="19050" dir="2700000" algn="tl" rotWithShape="0">
                    <a:schemeClr val="dk1">
                      <a:alpha val="40000"/>
                    </a:schemeClr>
                  </a:outerShdw>
                </a:effectLst>
              </a:rPr>
              <a:t>Period 2</a:t>
            </a:r>
          </a:p>
          <a:p>
            <a:pPr algn="ctr"/>
            <a:r>
              <a:rPr lang="en-US" sz="1600" b="1" dirty="0">
                <a:ln w="0"/>
                <a:solidFill>
                  <a:srgbClr val="C00000"/>
                </a:solidFill>
                <a:effectLst>
                  <a:outerShdw blurRad="38100" dist="19050" dir="2700000" algn="tl" rotWithShape="0">
                    <a:schemeClr val="dk1">
                      <a:alpha val="40000"/>
                    </a:schemeClr>
                  </a:outerShdw>
                </a:effectLst>
              </a:rPr>
              <a:t>(Nov 20-29, 2018)</a:t>
            </a:r>
          </a:p>
          <a:p>
            <a:pPr algn="ctr"/>
            <a:r>
              <a:rPr lang="en-US" sz="1600" b="1" dirty="0">
                <a:ln w="0"/>
                <a:solidFill>
                  <a:srgbClr val="C00000"/>
                </a:solidFill>
                <a:effectLst>
                  <a:outerShdw blurRad="38100" dist="19050" dir="2700000" algn="tl" rotWithShape="0">
                    <a:schemeClr val="dk1">
                      <a:alpha val="40000"/>
                    </a:schemeClr>
                  </a:outerShdw>
                </a:effectLst>
              </a:rPr>
              <a:t>Ave = 5112.0 </a:t>
            </a:r>
            <a:r>
              <a:rPr lang="en-US" sz="1600" b="1" dirty="0" err="1">
                <a:ln w="0"/>
                <a:solidFill>
                  <a:srgbClr val="C00000"/>
                </a:solidFill>
                <a:effectLst>
                  <a:outerShdw blurRad="38100" dist="19050" dir="2700000" algn="tl" rotWithShape="0">
                    <a:schemeClr val="dk1">
                      <a:alpha val="40000"/>
                    </a:schemeClr>
                  </a:outerShdw>
                </a:effectLst>
              </a:rPr>
              <a:t>fJ</a:t>
            </a:r>
            <a:endParaRPr lang="en-US" sz="1600" b="1" dirty="0">
              <a:ln w="0"/>
              <a:solidFill>
                <a:srgbClr val="C00000"/>
              </a:solidFill>
              <a:effectLst>
                <a:outerShdw blurRad="38100" dist="19050" dir="2700000" algn="tl" rotWithShape="0">
                  <a:schemeClr val="dk1">
                    <a:alpha val="40000"/>
                  </a:schemeClr>
                </a:outerShdw>
              </a:effectLst>
            </a:endParaRPr>
          </a:p>
        </p:txBody>
      </p:sp>
      <p:sp>
        <p:nvSpPr>
          <p:cNvPr id="21" name="Rectangle 20">
            <a:extLst>
              <a:ext uri="{FF2B5EF4-FFF2-40B4-BE49-F238E27FC236}">
                <a16:creationId xmlns:a16="http://schemas.microsoft.com/office/drawing/2014/main" id="{2020DF08-FA64-6342-BF9B-544DA7F59B21}"/>
              </a:ext>
            </a:extLst>
          </p:cNvPr>
          <p:cNvSpPr/>
          <p:nvPr/>
        </p:nvSpPr>
        <p:spPr>
          <a:xfrm>
            <a:off x="667266" y="6061438"/>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
        <p:nvSpPr>
          <p:cNvPr id="22" name="Rectangle 21">
            <a:extLst>
              <a:ext uri="{FF2B5EF4-FFF2-40B4-BE49-F238E27FC236}">
                <a16:creationId xmlns:a16="http://schemas.microsoft.com/office/drawing/2014/main" id="{E0642FE7-4D9D-D94D-BB0B-42AF3062D5EA}"/>
              </a:ext>
            </a:extLst>
          </p:cNvPr>
          <p:cNvSpPr/>
          <p:nvPr/>
        </p:nvSpPr>
        <p:spPr>
          <a:xfrm>
            <a:off x="6165378" y="5537398"/>
            <a:ext cx="2358419" cy="28749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37951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
            <a:ext cx="8229600" cy="1143001"/>
          </a:xfrm>
        </p:spPr>
        <p:txBody>
          <a:bodyPr/>
          <a:lstStyle/>
          <a:p>
            <a:r>
              <a:rPr lang="en-US" sz="2800" dirty="0"/>
              <a:t>Flash Energy Trending (Koshak/MSFC)</a:t>
            </a:r>
          </a:p>
        </p:txBody>
      </p:sp>
      <p:sp>
        <p:nvSpPr>
          <p:cNvPr id="6" name="Slide Number Placeholder 5"/>
          <p:cNvSpPr>
            <a:spLocks noGrp="1"/>
          </p:cNvSpPr>
          <p:nvPr>
            <p:ph type="sldNum" sz="quarter" idx="12"/>
          </p:nvPr>
        </p:nvSpPr>
        <p:spPr/>
        <p:txBody>
          <a:bodyPr/>
          <a:lstStyle/>
          <a:p>
            <a:fld id="{A5D0E245-9D50-4F3E-AC26-7B9CB19F70AC}" type="slidenum">
              <a:rPr lang="en-US" altLang="en-US" smtClean="0"/>
              <a:pPr/>
              <a:t>38</a:t>
            </a:fld>
            <a:endParaRPr lang="en-US" altLang="en-US"/>
          </a:p>
        </p:txBody>
      </p:sp>
      <p:sp>
        <p:nvSpPr>
          <p:cNvPr id="7" name="Slide Number Placeholder 3"/>
          <p:cNvSpPr txBox="1">
            <a:spLocks/>
          </p:cNvSpPr>
          <p:nvPr/>
        </p:nvSpPr>
        <p:spPr>
          <a:xfrm>
            <a:off x="457200" y="642408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A7AA11-AEC3-DB4F-8A59-F69C5CE6C25F}" type="slidenum">
              <a:rPr lang="en-US" altLang="x-none" smtClean="0"/>
              <a:pPr/>
              <a:t>38</a:t>
            </a:fld>
            <a:endParaRPr lang="en-US" altLang="x-none"/>
          </a:p>
        </p:txBody>
      </p:sp>
      <p:sp>
        <p:nvSpPr>
          <p:cNvPr id="21" name="Rectangle 20">
            <a:extLst>
              <a:ext uri="{FF2B5EF4-FFF2-40B4-BE49-F238E27FC236}">
                <a16:creationId xmlns:a16="http://schemas.microsoft.com/office/drawing/2014/main" id="{2020DF08-FA64-6342-BF9B-544DA7F59B21}"/>
              </a:ext>
            </a:extLst>
          </p:cNvPr>
          <p:cNvSpPr/>
          <p:nvPr/>
        </p:nvSpPr>
        <p:spPr>
          <a:xfrm>
            <a:off x="667266" y="6061438"/>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pic>
        <p:nvPicPr>
          <p:cNvPr id="4" name="Picture 3">
            <a:extLst>
              <a:ext uri="{FF2B5EF4-FFF2-40B4-BE49-F238E27FC236}">
                <a16:creationId xmlns:a16="http://schemas.microsoft.com/office/drawing/2014/main" id="{9E7A08EE-DC56-1346-87FD-39E47E6A6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23" y="1311094"/>
            <a:ext cx="8022566" cy="4602888"/>
          </a:xfrm>
          <a:prstGeom prst="rect">
            <a:avLst/>
          </a:prstGeom>
        </p:spPr>
      </p:pic>
      <p:sp>
        <p:nvSpPr>
          <p:cNvPr id="19" name="Rectangle 18">
            <a:extLst>
              <a:ext uri="{FF2B5EF4-FFF2-40B4-BE49-F238E27FC236}">
                <a16:creationId xmlns:a16="http://schemas.microsoft.com/office/drawing/2014/main" id="{34E98615-D19D-CA4B-BFD3-1E8591EBB0CC}"/>
              </a:ext>
            </a:extLst>
          </p:cNvPr>
          <p:cNvSpPr/>
          <p:nvPr/>
        </p:nvSpPr>
        <p:spPr>
          <a:xfrm>
            <a:off x="3693915" y="2159434"/>
            <a:ext cx="2257156" cy="584775"/>
          </a:xfrm>
          <a:prstGeom prst="rect">
            <a:avLst/>
          </a:prstGeom>
          <a:noFill/>
        </p:spPr>
        <p:txBody>
          <a:bodyPr wrap="none" lIns="91440" tIns="45720" rIns="91440" bIns="45720">
            <a:spAutoFit/>
          </a:bodyPr>
          <a:lstStyle/>
          <a:p>
            <a:pPr algn="ctr"/>
            <a:r>
              <a:rPr lang="en-US" sz="1600" b="1" dirty="0">
                <a:ln w="0"/>
                <a:solidFill>
                  <a:srgbClr val="C00000"/>
                </a:solidFill>
                <a:effectLst>
                  <a:outerShdw blurRad="38100" dist="19050" dir="2700000" algn="tl" rotWithShape="0">
                    <a:schemeClr val="dk1">
                      <a:alpha val="40000"/>
                    </a:schemeClr>
                  </a:outerShdw>
                </a:effectLst>
              </a:rPr>
              <a:t>Dec 4-16, 2018 (13 days)</a:t>
            </a:r>
          </a:p>
          <a:p>
            <a:pPr algn="ctr"/>
            <a:r>
              <a:rPr lang="en-US" sz="1600" b="1" dirty="0">
                <a:ln w="0"/>
                <a:solidFill>
                  <a:srgbClr val="C00000"/>
                </a:solidFill>
                <a:effectLst>
                  <a:outerShdw blurRad="38100" dist="19050" dir="2700000" algn="tl" rotWithShape="0">
                    <a:schemeClr val="dk1">
                      <a:alpha val="40000"/>
                    </a:schemeClr>
                  </a:outerShdw>
                </a:effectLst>
              </a:rPr>
              <a:t>Ave = 3088.4 </a:t>
            </a:r>
            <a:r>
              <a:rPr lang="en-US" sz="1600" b="1" dirty="0" err="1">
                <a:ln w="0"/>
                <a:solidFill>
                  <a:srgbClr val="C00000"/>
                </a:solidFill>
                <a:effectLst>
                  <a:outerShdw blurRad="38100" dist="19050" dir="2700000" algn="tl" rotWithShape="0">
                    <a:schemeClr val="dk1">
                      <a:alpha val="40000"/>
                    </a:schemeClr>
                  </a:outerShdw>
                </a:effectLst>
              </a:rPr>
              <a:t>fJ</a:t>
            </a:r>
            <a:endParaRPr lang="en-US" sz="1600" b="1"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52477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263ADB-33E0-3544-97DF-5A85F32C4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35" y="1163638"/>
            <a:ext cx="5960007" cy="4827587"/>
          </a:xfrm>
          <a:prstGeom prst="rect">
            <a:avLst/>
          </a:prstGeom>
        </p:spPr>
      </p:pic>
      <p:sp>
        <p:nvSpPr>
          <p:cNvPr id="2" name="Title 1"/>
          <p:cNvSpPr>
            <a:spLocks noGrp="1"/>
          </p:cNvSpPr>
          <p:nvPr>
            <p:ph type="title"/>
          </p:nvPr>
        </p:nvSpPr>
        <p:spPr>
          <a:xfrm>
            <a:off x="457200" y="20637"/>
            <a:ext cx="8229600" cy="1143001"/>
          </a:xfrm>
        </p:spPr>
        <p:txBody>
          <a:bodyPr/>
          <a:lstStyle/>
          <a:p>
            <a:r>
              <a:rPr lang="en-US" sz="2800" dirty="0"/>
              <a:t>Flash Energy Trending (Koshak/MSFC)</a:t>
            </a:r>
          </a:p>
        </p:txBody>
      </p:sp>
      <p:sp>
        <p:nvSpPr>
          <p:cNvPr id="6" name="Slide Number Placeholder 5"/>
          <p:cNvSpPr>
            <a:spLocks noGrp="1"/>
          </p:cNvSpPr>
          <p:nvPr>
            <p:ph type="sldNum" sz="quarter" idx="12"/>
          </p:nvPr>
        </p:nvSpPr>
        <p:spPr/>
        <p:txBody>
          <a:bodyPr/>
          <a:lstStyle/>
          <a:p>
            <a:fld id="{A5D0E245-9D50-4F3E-AC26-7B9CB19F70AC}" type="slidenum">
              <a:rPr lang="en-US" altLang="en-US" smtClean="0"/>
              <a:pPr/>
              <a:t>39</a:t>
            </a:fld>
            <a:endParaRPr lang="en-US" altLang="en-US"/>
          </a:p>
        </p:txBody>
      </p:sp>
      <p:sp>
        <p:nvSpPr>
          <p:cNvPr id="7" name="Slide Number Placeholder 3"/>
          <p:cNvSpPr txBox="1">
            <a:spLocks/>
          </p:cNvSpPr>
          <p:nvPr/>
        </p:nvSpPr>
        <p:spPr>
          <a:xfrm>
            <a:off x="457200" y="642408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A7AA11-AEC3-DB4F-8A59-F69C5CE6C25F}" type="slidenum">
              <a:rPr lang="en-US" altLang="x-none" smtClean="0"/>
              <a:pPr/>
              <a:t>39</a:t>
            </a:fld>
            <a:endParaRPr lang="en-US" altLang="x-none"/>
          </a:p>
        </p:txBody>
      </p:sp>
      <p:sp>
        <p:nvSpPr>
          <p:cNvPr id="8" name="Rectangle 3"/>
          <p:cNvSpPr>
            <a:spLocks/>
          </p:cNvSpPr>
          <p:nvPr/>
        </p:nvSpPr>
        <p:spPr bwMode="auto">
          <a:xfrm>
            <a:off x="6402292" y="1478310"/>
            <a:ext cx="2617519" cy="384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lvl1pPr marL="247650" indent="-247650"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Clr>
                <a:srgbClr val="FFFF00"/>
              </a:buClr>
              <a:buSzPct val="100000"/>
              <a:buFont typeface="Arial" charset="0"/>
              <a:buChar char="•"/>
            </a:pPr>
            <a:r>
              <a:rPr lang="en-US" altLang="x-none" sz="1800" dirty="0">
                <a:solidFill>
                  <a:srgbClr val="FFC3D7"/>
                </a:solidFill>
                <a:latin typeface="+mn-lt"/>
                <a:ea typeface="System Font Bold" charset="0"/>
                <a:cs typeface="System Font Bold" charset="0"/>
                <a:sym typeface="System Font Bold" charset="0"/>
              </a:rPr>
              <a:t>Period 2:</a:t>
            </a:r>
          </a:p>
          <a:p>
            <a:pPr marL="0" indent="0">
              <a:buClr>
                <a:srgbClr val="FFFF00"/>
              </a:buClr>
              <a:buSzPct val="100000"/>
            </a:pPr>
            <a:r>
              <a:rPr lang="en-US" altLang="x-none" sz="1800" dirty="0">
                <a:solidFill>
                  <a:srgbClr val="FFC3D7"/>
                </a:solidFill>
                <a:latin typeface="+mn-lt"/>
                <a:ea typeface="System Font Bold" charset="0"/>
                <a:cs typeface="System Font Bold" charset="0"/>
                <a:sym typeface="System Font Bold" charset="0"/>
              </a:rPr>
              <a:t>   (Nov 20-29, 2018)          </a:t>
            </a:r>
          </a:p>
          <a:p>
            <a:pPr marL="0" indent="0">
              <a:buClr>
                <a:srgbClr val="FFFF00"/>
              </a:buClr>
              <a:buSzPct val="100000"/>
            </a:pPr>
            <a:endParaRPr lang="en-US" altLang="x-none" sz="1800" dirty="0">
              <a:solidFill>
                <a:srgbClr val="FFFF00"/>
              </a:solidFill>
              <a:latin typeface="+mn-lt"/>
              <a:ea typeface="System Font Bold" charset="0"/>
              <a:cs typeface="System Font Bold" charset="0"/>
              <a:sym typeface="System Font Bold" charset="0"/>
            </a:endParaRPr>
          </a:p>
          <a:p>
            <a:pPr marL="285750" indent="-285750">
              <a:buClr>
                <a:srgbClr val="FFFF00"/>
              </a:buClr>
              <a:buSzPct val="100000"/>
              <a:buFont typeface="Arial" charset="0"/>
              <a:buChar char="•"/>
            </a:pPr>
            <a:r>
              <a:rPr lang="en-US" altLang="x-none" sz="1800" dirty="0">
                <a:solidFill>
                  <a:srgbClr val="FFFF00"/>
                </a:solidFill>
                <a:latin typeface="+mn-lt"/>
                <a:ea typeface="System Font Bold" charset="0"/>
                <a:cs typeface="System Font Bold" charset="0"/>
                <a:sym typeface="System Font Bold" charset="0"/>
              </a:rPr>
              <a:t>~ </a:t>
            </a:r>
            <a:r>
              <a:rPr lang="en-US" altLang="x-none" sz="1800" dirty="0">
                <a:solidFill>
                  <a:srgbClr val="FFC000"/>
                </a:solidFill>
                <a:latin typeface="+mn-lt"/>
                <a:ea typeface="System Font Bold" charset="0"/>
                <a:cs typeface="System Font Bold" charset="0"/>
                <a:sym typeface="System Font Bold" charset="0"/>
              </a:rPr>
              <a:t>1 M</a:t>
            </a:r>
            <a:r>
              <a:rPr lang="en-US" altLang="x-none" sz="1800" dirty="0">
                <a:solidFill>
                  <a:srgbClr val="FFFF00"/>
                </a:solidFill>
                <a:latin typeface="+mn-lt"/>
                <a:ea typeface="System Font Bold" charset="0"/>
                <a:cs typeface="System Font Bold" charset="0"/>
                <a:sym typeface="System Font Bold" charset="0"/>
              </a:rPr>
              <a:t> flashes</a:t>
            </a:r>
          </a:p>
          <a:p>
            <a:pPr marL="285750" indent="-285750">
              <a:buClr>
                <a:srgbClr val="FFFF00"/>
              </a:buClr>
              <a:buSzPct val="100000"/>
              <a:buFont typeface="Arial" charset="0"/>
              <a:buChar char="•"/>
            </a:pPr>
            <a:endParaRPr lang="en-US" altLang="x-none" sz="1800" dirty="0">
              <a:solidFill>
                <a:srgbClr val="FFFF00"/>
              </a:solidFill>
              <a:latin typeface="+mn-lt"/>
              <a:ea typeface="System Font Bold" charset="0"/>
              <a:cs typeface="System Font Bold" charset="0"/>
              <a:sym typeface="System Font Bold" charset="0"/>
            </a:endParaRPr>
          </a:p>
          <a:p>
            <a:pPr marL="285750" indent="-285750">
              <a:buClr>
                <a:srgbClr val="FFFF00"/>
              </a:buClr>
              <a:buSzPct val="100000"/>
              <a:buFont typeface="Arial" charset="0"/>
              <a:buChar char="•"/>
            </a:pPr>
            <a:r>
              <a:rPr lang="en-US" altLang="x-none" sz="1800" dirty="0">
                <a:solidFill>
                  <a:srgbClr val="FFFF00"/>
                </a:solidFill>
                <a:ea typeface="System Font Bold" charset="0"/>
                <a:cs typeface="System Font Bold" charset="0"/>
                <a:sym typeface="System Font Bold" charset="0"/>
              </a:rPr>
              <a:t>removed flashes with </a:t>
            </a:r>
            <a:r>
              <a:rPr lang="en-US" altLang="x-none" sz="1800" dirty="0" err="1">
                <a:solidFill>
                  <a:srgbClr val="FFC000"/>
                </a:solidFill>
                <a:ea typeface="System Font Bold" charset="0"/>
                <a:cs typeface="System Font Bold" charset="0"/>
                <a:sym typeface="System Font Bold" charset="0"/>
              </a:rPr>
              <a:t>flash_quality_flag</a:t>
            </a:r>
            <a:r>
              <a:rPr lang="en-US" altLang="x-none" sz="1800" dirty="0">
                <a:solidFill>
                  <a:srgbClr val="FFC000"/>
                </a:solidFill>
                <a:ea typeface="System Font Bold" charset="0"/>
                <a:cs typeface="System Font Bold" charset="0"/>
                <a:sym typeface="System Font Bold" charset="0"/>
              </a:rPr>
              <a:t> ⧧ 0 </a:t>
            </a:r>
            <a:r>
              <a:rPr lang="en-US" altLang="x-none" sz="1800" dirty="0">
                <a:solidFill>
                  <a:srgbClr val="FFFF00"/>
                </a:solidFill>
                <a:ea typeface="System Font Bold" charset="0"/>
                <a:cs typeface="System Font Bold" charset="0"/>
                <a:sym typeface="System Font Bold" charset="0"/>
              </a:rPr>
              <a:t>to help remove high-bias from blooming/glint</a:t>
            </a:r>
          </a:p>
          <a:p>
            <a:pPr marL="285750" indent="-285750">
              <a:buClr>
                <a:srgbClr val="FFFF00"/>
              </a:buClr>
              <a:buSzPct val="100000"/>
              <a:buFont typeface="Arial" charset="0"/>
              <a:buChar char="•"/>
            </a:pPr>
            <a:endParaRPr lang="en-US" altLang="x-none" sz="1800" dirty="0">
              <a:solidFill>
                <a:srgbClr val="FFFF00"/>
              </a:solidFill>
              <a:ea typeface="System Font Bold" charset="0"/>
              <a:cs typeface="System Font Bold" charset="0"/>
              <a:sym typeface="System Font Bold" charset="0"/>
            </a:endParaRPr>
          </a:p>
          <a:p>
            <a:pPr marL="285750" indent="-285750">
              <a:buClr>
                <a:srgbClr val="FFFF00"/>
              </a:buClr>
              <a:buSzPct val="100000"/>
              <a:buFont typeface="Arial" charset="0"/>
              <a:buChar char="•"/>
            </a:pPr>
            <a:r>
              <a:rPr lang="en-US" altLang="x-none" sz="1800" dirty="0">
                <a:solidFill>
                  <a:srgbClr val="FFC000"/>
                </a:solidFill>
                <a:ea typeface="System Font Bold" charset="0"/>
                <a:cs typeface="System Font Bold" charset="0"/>
                <a:sym typeface="System Font Bold" charset="0"/>
              </a:rPr>
              <a:t>Mean of 5112.0 f J </a:t>
            </a:r>
            <a:r>
              <a:rPr lang="en-US" altLang="x-none" sz="1800" dirty="0">
                <a:solidFill>
                  <a:srgbClr val="FFFF00"/>
                </a:solidFill>
                <a:ea typeface="System Font Bold" charset="0"/>
                <a:cs typeface="System Font Bold" charset="0"/>
                <a:sym typeface="System Font Bold" charset="0"/>
              </a:rPr>
              <a:t>is far greater than </a:t>
            </a:r>
            <a:r>
              <a:rPr lang="en-US" altLang="x-none" sz="1800" b="1" dirty="0">
                <a:solidFill>
                  <a:schemeClr val="accent5">
                    <a:lumMod val="20000"/>
                    <a:lumOff val="80000"/>
                  </a:schemeClr>
                </a:solidFill>
                <a:ea typeface="System Font Bold" charset="0"/>
                <a:cs typeface="System Font Bold" charset="0"/>
                <a:sym typeface="System Font Bold" charset="0"/>
              </a:rPr>
              <a:t>254.3 f J </a:t>
            </a:r>
            <a:r>
              <a:rPr lang="en-US" altLang="x-none" sz="1800" dirty="0">
                <a:solidFill>
                  <a:srgbClr val="FFFF00"/>
                </a:solidFill>
                <a:ea typeface="System Font Bold" charset="0"/>
                <a:cs typeface="System Font Bold" charset="0"/>
                <a:sym typeface="System Font Bold" charset="0"/>
              </a:rPr>
              <a:t>obtained from G16 Full.</a:t>
            </a:r>
          </a:p>
          <a:p>
            <a:pPr marL="285750" indent="-285750">
              <a:buClr>
                <a:srgbClr val="FFFF00"/>
              </a:buClr>
              <a:buSzPct val="100000"/>
              <a:buFont typeface="Arial" charset="0"/>
              <a:buChar char="•"/>
            </a:pPr>
            <a:endParaRPr lang="en-US" altLang="x-none" sz="1800" b="1" dirty="0">
              <a:solidFill>
                <a:srgbClr val="FFFF00"/>
              </a:solidFill>
              <a:latin typeface="+mn-lt"/>
              <a:ea typeface="System Font Bold" charset="0"/>
              <a:cs typeface="System Font Bold" charset="0"/>
              <a:sym typeface="System Font Bold" charset="0"/>
            </a:endParaRPr>
          </a:p>
          <a:p>
            <a:pPr marL="285750" indent="-285750">
              <a:buClr>
                <a:srgbClr val="FFFF00"/>
              </a:buClr>
              <a:buSzPct val="100000"/>
              <a:buFont typeface="Arial" charset="0"/>
              <a:buChar char="•"/>
            </a:pPr>
            <a:endParaRPr lang="en-US" altLang="x-none" sz="1800" b="1" dirty="0">
              <a:solidFill>
                <a:srgbClr val="FFFF00"/>
              </a:solidFill>
              <a:latin typeface="+mn-lt"/>
              <a:ea typeface="System Font Bold" charset="0"/>
              <a:cs typeface="System Font Bold" charset="0"/>
              <a:sym typeface="System Font Bold" charset="0"/>
            </a:endParaRPr>
          </a:p>
          <a:p>
            <a:pPr marL="0" indent="0"/>
            <a:endParaRPr lang="en-US" altLang="x-none" sz="1800" b="1" dirty="0">
              <a:solidFill>
                <a:srgbClr val="FFFF00"/>
              </a:solidFill>
              <a:latin typeface="+mn-lt"/>
              <a:ea typeface="System Font Bold" charset="0"/>
              <a:cs typeface="System Font Bold" charset="0"/>
              <a:sym typeface="System Font Bold" charset="0"/>
            </a:endParaRPr>
          </a:p>
          <a:p>
            <a:pPr>
              <a:buClr>
                <a:srgbClr val="FFFF00"/>
              </a:buClr>
              <a:buSzPct val="100000"/>
              <a:buFont typeface="Arial" charset="0"/>
              <a:buChar char="•"/>
            </a:pPr>
            <a:endParaRPr lang="en-US" altLang="x-none" sz="1800" b="1" dirty="0">
              <a:solidFill>
                <a:srgbClr val="FFFF00"/>
              </a:solidFill>
              <a:latin typeface="+mn-lt"/>
              <a:ea typeface="System Font Bold" charset="0"/>
              <a:cs typeface="System Font Bold" charset="0"/>
              <a:sym typeface="System Font Bold" charset="0"/>
            </a:endParaRPr>
          </a:p>
        </p:txBody>
      </p:sp>
      <p:sp>
        <p:nvSpPr>
          <p:cNvPr id="13" name="Rectangle 12"/>
          <p:cNvSpPr/>
          <p:nvPr/>
        </p:nvSpPr>
        <p:spPr>
          <a:xfrm>
            <a:off x="4096586" y="1558745"/>
            <a:ext cx="1776448" cy="1384995"/>
          </a:xfrm>
          <a:prstGeom prst="rect">
            <a:avLst/>
          </a:prstGeom>
          <a:solidFill>
            <a:schemeClr val="bg1"/>
          </a:solidFill>
        </p:spPr>
        <p:txBody>
          <a:bodyPr wrap="none" lIns="91440" tIns="45720" rIns="91440" bIns="45720">
            <a:spAutoFit/>
          </a:bodyPr>
          <a:lstStyle/>
          <a:p>
            <a:r>
              <a:rPr lang="en-US" sz="1400" dirty="0">
                <a:ln w="0"/>
                <a:effectLst>
                  <a:outerShdw blurRad="38100" dist="19050" dir="2700000" algn="tl" rotWithShape="0">
                    <a:schemeClr val="dk1">
                      <a:alpha val="40000"/>
                    </a:schemeClr>
                  </a:outerShdw>
                </a:effectLst>
              </a:rPr>
              <a:t>Size = 1,017,936</a:t>
            </a:r>
          </a:p>
          <a:p>
            <a:r>
              <a:rPr lang="en-US" sz="1400" b="0" cap="none" spc="0" dirty="0">
                <a:ln w="0"/>
                <a:solidFill>
                  <a:schemeClr val="tx1"/>
                </a:solidFill>
                <a:effectLst>
                  <a:outerShdw blurRad="38100" dist="19050" dir="2700000" algn="tl" rotWithShape="0">
                    <a:schemeClr val="dk1">
                      <a:alpha val="40000"/>
                    </a:schemeClr>
                  </a:outerShdw>
                </a:effectLst>
              </a:rPr>
              <a:t>Mean = 5112.0 </a:t>
            </a:r>
            <a:r>
              <a:rPr lang="en-US" sz="1400" b="0" cap="none" spc="0" dirty="0" err="1">
                <a:ln w="0"/>
                <a:solidFill>
                  <a:schemeClr val="tx1"/>
                </a:solidFill>
                <a:effectLst>
                  <a:outerShdw blurRad="38100" dist="19050" dir="2700000" algn="tl" rotWithShape="0">
                    <a:schemeClr val="dk1">
                      <a:alpha val="40000"/>
                    </a:schemeClr>
                  </a:outerShdw>
                </a:effectLst>
              </a:rPr>
              <a:t>fJ</a:t>
            </a:r>
            <a:endParaRPr lang="en-US" sz="1400" b="0" cap="none" spc="0" dirty="0">
              <a:ln w="0"/>
              <a:solidFill>
                <a:schemeClr val="tx1"/>
              </a:solidFill>
              <a:effectLst>
                <a:outerShdw blurRad="38100" dist="19050" dir="2700000" algn="tl" rotWithShape="0">
                  <a:schemeClr val="dk1">
                    <a:alpha val="40000"/>
                  </a:schemeClr>
                </a:outerShdw>
              </a:effectLst>
            </a:endParaRPr>
          </a:p>
          <a:p>
            <a:r>
              <a:rPr lang="en-US" sz="1400" dirty="0">
                <a:ln w="0"/>
                <a:effectLst>
                  <a:outerShdw blurRad="38100" dist="19050" dir="2700000" algn="tl" rotWithShape="0">
                    <a:schemeClr val="dk1">
                      <a:alpha val="40000"/>
                    </a:schemeClr>
                  </a:outerShdw>
                </a:effectLst>
              </a:rPr>
              <a:t>Std. Dev. = 20,765.0 </a:t>
            </a:r>
            <a:r>
              <a:rPr lang="en-US" sz="1400" dirty="0" err="1">
                <a:ln w="0"/>
                <a:effectLst>
                  <a:outerShdw blurRad="38100" dist="19050" dir="2700000" algn="tl" rotWithShape="0">
                    <a:schemeClr val="dk1">
                      <a:alpha val="40000"/>
                    </a:schemeClr>
                  </a:outerShdw>
                </a:effectLst>
              </a:rPr>
              <a:t>fJ</a:t>
            </a:r>
            <a:endParaRPr lang="en-US" sz="1400" dirty="0">
              <a:ln w="0"/>
              <a:effectLst>
                <a:outerShdw blurRad="38100" dist="19050" dir="2700000" algn="tl" rotWithShape="0">
                  <a:schemeClr val="dk1">
                    <a:alpha val="40000"/>
                  </a:schemeClr>
                </a:outerShdw>
              </a:effectLst>
            </a:endParaRPr>
          </a:p>
          <a:p>
            <a:r>
              <a:rPr lang="en-US" sz="1400" b="0" cap="none" spc="0" dirty="0">
                <a:ln w="0"/>
                <a:solidFill>
                  <a:schemeClr val="tx1"/>
                </a:solidFill>
                <a:effectLst>
                  <a:outerShdw blurRad="38100" dist="19050" dir="2700000" algn="tl" rotWithShape="0">
                    <a:schemeClr val="dk1">
                      <a:alpha val="40000"/>
                    </a:schemeClr>
                  </a:outerShdw>
                </a:effectLst>
              </a:rPr>
              <a:t>Max = 100,004.4 </a:t>
            </a:r>
            <a:r>
              <a:rPr lang="en-US" sz="1400" b="0" cap="none" spc="0" dirty="0" err="1">
                <a:ln w="0"/>
                <a:solidFill>
                  <a:schemeClr val="tx1"/>
                </a:solidFill>
                <a:effectLst>
                  <a:outerShdw blurRad="38100" dist="19050" dir="2700000" algn="tl" rotWithShape="0">
                    <a:schemeClr val="dk1">
                      <a:alpha val="40000"/>
                    </a:schemeClr>
                  </a:outerShdw>
                </a:effectLst>
              </a:rPr>
              <a:t>fJ</a:t>
            </a:r>
            <a:endParaRPr lang="en-US" sz="1400" b="0" cap="none" spc="0" dirty="0">
              <a:ln w="0"/>
              <a:solidFill>
                <a:schemeClr val="tx1"/>
              </a:solidFill>
              <a:effectLst>
                <a:outerShdw blurRad="38100" dist="19050" dir="2700000" algn="tl" rotWithShape="0">
                  <a:schemeClr val="dk1">
                    <a:alpha val="40000"/>
                  </a:schemeClr>
                </a:outerShdw>
              </a:effectLst>
            </a:endParaRPr>
          </a:p>
          <a:p>
            <a:r>
              <a:rPr lang="en-US" sz="1400" dirty="0">
                <a:ln w="0"/>
                <a:effectLst>
                  <a:outerShdw blurRad="38100" dist="19050" dir="2700000" algn="tl" rotWithShape="0">
                    <a:schemeClr val="dk1">
                      <a:alpha val="40000"/>
                    </a:schemeClr>
                  </a:outerShdw>
                </a:effectLst>
              </a:rPr>
              <a:t>Median = 216.7 </a:t>
            </a:r>
            <a:r>
              <a:rPr lang="en-US" sz="1400" dirty="0" err="1">
                <a:ln w="0"/>
                <a:effectLst>
                  <a:outerShdw blurRad="38100" dist="19050" dir="2700000" algn="tl" rotWithShape="0">
                    <a:schemeClr val="dk1">
                      <a:alpha val="40000"/>
                    </a:schemeClr>
                  </a:outerShdw>
                </a:effectLst>
              </a:rPr>
              <a:t>fJ</a:t>
            </a:r>
            <a:endParaRPr lang="en-US" sz="1400" dirty="0">
              <a:ln w="0"/>
              <a:effectLst>
                <a:outerShdw blurRad="38100" dist="19050" dir="2700000" algn="tl" rotWithShape="0">
                  <a:schemeClr val="dk1">
                    <a:alpha val="40000"/>
                  </a:schemeClr>
                </a:outerShdw>
              </a:effectLst>
            </a:endParaRPr>
          </a:p>
          <a:p>
            <a:r>
              <a:rPr lang="en-US" sz="1400" b="0" cap="none" spc="0" dirty="0">
                <a:ln w="0"/>
                <a:solidFill>
                  <a:schemeClr val="tx1"/>
                </a:solidFill>
                <a:effectLst>
                  <a:outerShdw blurRad="38100" dist="19050" dir="2700000" algn="tl" rotWithShape="0">
                    <a:schemeClr val="dk1">
                      <a:alpha val="40000"/>
                    </a:schemeClr>
                  </a:outerShdw>
                </a:effectLst>
              </a:rPr>
              <a:t>Min = </a:t>
            </a:r>
            <a:r>
              <a:rPr lang="en-US" sz="1400" dirty="0">
                <a:ln w="0"/>
                <a:effectLst>
                  <a:outerShdw blurRad="38100" dist="19050" dir="2700000" algn="tl" rotWithShape="0">
                    <a:schemeClr val="dk1">
                      <a:alpha val="40000"/>
                    </a:schemeClr>
                  </a:outerShdw>
                </a:effectLst>
              </a:rPr>
              <a:t>0.0</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fJ</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3938538" y="3255744"/>
            <a:ext cx="1748172" cy="830997"/>
          </a:xfrm>
          <a:prstGeom prst="rect">
            <a:avLst/>
          </a:prstGeom>
          <a:noFill/>
        </p:spPr>
        <p:txBody>
          <a:bodyPr wrap="none" lIns="91440" tIns="45720" rIns="91440" bIns="45720">
            <a:spAutoFit/>
          </a:bodyPr>
          <a:lstStyle/>
          <a:p>
            <a:pPr algn="ctr"/>
            <a:r>
              <a:rPr lang="en-US" sz="2400" dirty="0">
                <a:ln w="0"/>
                <a:solidFill>
                  <a:srgbClr val="C00000"/>
                </a:solidFill>
                <a:effectLst>
                  <a:outerShdw blurRad="38100" dist="19050" dir="2700000" algn="tl" rotWithShape="0">
                    <a:schemeClr val="dk1">
                      <a:alpha val="40000"/>
                    </a:schemeClr>
                  </a:outerShdw>
                </a:effectLst>
              </a:rPr>
              <a:t>Flash Energy</a:t>
            </a:r>
          </a:p>
          <a:p>
            <a:pPr algn="ctr"/>
            <a:r>
              <a:rPr lang="en-US" sz="2400" b="0" cap="none" spc="0" dirty="0">
                <a:ln w="0"/>
                <a:solidFill>
                  <a:srgbClr val="C00000"/>
                </a:solidFill>
                <a:effectLst>
                  <a:outerShdw blurRad="38100" dist="19050" dir="2700000" algn="tl" rotWithShape="0">
                    <a:schemeClr val="dk1">
                      <a:alpha val="40000"/>
                    </a:schemeClr>
                  </a:outerShdw>
                </a:effectLst>
              </a:rPr>
              <a:t>Freq. Dist.</a:t>
            </a:r>
          </a:p>
        </p:txBody>
      </p:sp>
      <p:sp>
        <p:nvSpPr>
          <p:cNvPr id="25" name="Rectangle 24">
            <a:extLst>
              <a:ext uri="{FF2B5EF4-FFF2-40B4-BE49-F238E27FC236}">
                <a16:creationId xmlns:a16="http://schemas.microsoft.com/office/drawing/2014/main" id="{22252080-70AD-8E4E-BC36-346AA121FD07}"/>
              </a:ext>
            </a:extLst>
          </p:cNvPr>
          <p:cNvSpPr/>
          <p:nvPr/>
        </p:nvSpPr>
        <p:spPr>
          <a:xfrm>
            <a:off x="457200" y="6026230"/>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Tree>
    <p:extLst>
      <p:ext uri="{BB962C8B-B14F-4D97-AF65-F5344CB8AC3E}">
        <p14:creationId xmlns:p14="http://schemas.microsoft.com/office/powerpoint/2010/main" val="1193681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solidFill>
                  <a:srgbClr val="FF0000"/>
                </a:solidFill>
              </a:rPr>
              <a:t>NOTE</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a:t>
            </a:fld>
            <a:endParaRPr lang="en-US" altLang="en-US"/>
          </a:p>
        </p:txBody>
      </p:sp>
      <p:sp>
        <p:nvSpPr>
          <p:cNvPr id="5" name="Content Placeholder 4">
            <a:extLst>
              <a:ext uri="{FF2B5EF4-FFF2-40B4-BE49-F238E27FC236}">
                <a16:creationId xmlns:a16="http://schemas.microsoft.com/office/drawing/2014/main" id="{2B92282B-1B60-9C40-BC99-58FCA4D80CEF}"/>
              </a:ext>
            </a:extLst>
          </p:cNvPr>
          <p:cNvSpPr>
            <a:spLocks noGrp="1"/>
          </p:cNvSpPr>
          <p:nvPr>
            <p:ph idx="1"/>
          </p:nvPr>
        </p:nvSpPr>
        <p:spPr>
          <a:xfrm>
            <a:off x="457200" y="1689550"/>
            <a:ext cx="8229600" cy="4525962"/>
          </a:xfrm>
        </p:spPr>
        <p:txBody>
          <a:bodyPr/>
          <a:lstStyle/>
          <a:p>
            <a:pPr marL="0" indent="0" algn="just">
              <a:buNone/>
            </a:pPr>
            <a:r>
              <a:rPr lang="en-US" dirty="0">
                <a:solidFill>
                  <a:srgbClr val="FFFF00"/>
                </a:solidFill>
              </a:rPr>
              <a:t>The previous GLM-17 Provisional PS-PVR was held on 3 Dec 2018 under the assumption that ADR 855 (</a:t>
            </a:r>
            <a:r>
              <a:rPr lang="en-US" dirty="0">
                <a:solidFill>
                  <a:schemeClr val="tx2">
                    <a:lumMod val="20000"/>
                    <a:lumOff val="80000"/>
                  </a:schemeClr>
                </a:solidFill>
              </a:rPr>
              <a:t>GLM-17 Rev C LUT, which includes: GS RTEP settings, 2</a:t>
            </a:r>
            <a:r>
              <a:rPr lang="en-US" baseline="30000" dirty="0">
                <a:solidFill>
                  <a:schemeClr val="tx2">
                    <a:lumMod val="20000"/>
                    <a:lumOff val="80000"/>
                  </a:schemeClr>
                </a:solidFill>
              </a:rPr>
              <a:t>nd</a:t>
            </a:r>
            <a:r>
              <a:rPr lang="en-US" dirty="0">
                <a:solidFill>
                  <a:schemeClr val="tx2">
                    <a:lumMod val="20000"/>
                    <a:lumOff val="80000"/>
                  </a:schemeClr>
                </a:solidFill>
              </a:rPr>
              <a:t> Level Threshold for hot pixel muting, and Parallax Lite</a:t>
            </a:r>
            <a:r>
              <a:rPr lang="en-US" dirty="0">
                <a:solidFill>
                  <a:srgbClr val="FFFF00"/>
                </a:solidFill>
              </a:rPr>
              <a:t>) was implemented. But 855 did not get implemented until 3:56PM ET on 3 Dec 2018. Therefore, this updated PS-PVR is conducted for the analysis period Dec 4-16, 2018 for closure.</a:t>
            </a:r>
          </a:p>
        </p:txBody>
      </p:sp>
    </p:spTree>
    <p:extLst>
      <p:ext uri="{BB962C8B-B14F-4D97-AF65-F5344CB8AC3E}">
        <p14:creationId xmlns:p14="http://schemas.microsoft.com/office/powerpoint/2010/main" val="2260874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5217B0-2E5B-B543-A1A4-3F8D5D2DD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314" y="1163638"/>
            <a:ext cx="5994242" cy="4839641"/>
          </a:xfrm>
          <a:prstGeom prst="rect">
            <a:avLst/>
          </a:prstGeom>
        </p:spPr>
      </p:pic>
      <p:sp>
        <p:nvSpPr>
          <p:cNvPr id="2" name="Title 1"/>
          <p:cNvSpPr>
            <a:spLocks noGrp="1"/>
          </p:cNvSpPr>
          <p:nvPr>
            <p:ph type="title"/>
          </p:nvPr>
        </p:nvSpPr>
        <p:spPr>
          <a:xfrm>
            <a:off x="457200" y="20637"/>
            <a:ext cx="8229600" cy="1143001"/>
          </a:xfrm>
        </p:spPr>
        <p:txBody>
          <a:bodyPr/>
          <a:lstStyle/>
          <a:p>
            <a:r>
              <a:rPr lang="en-US" sz="2800" dirty="0"/>
              <a:t>Flash Energy Trending (Koshak/MSFC)</a:t>
            </a:r>
          </a:p>
        </p:txBody>
      </p:sp>
      <p:sp>
        <p:nvSpPr>
          <p:cNvPr id="6" name="Slide Number Placeholder 5"/>
          <p:cNvSpPr>
            <a:spLocks noGrp="1"/>
          </p:cNvSpPr>
          <p:nvPr>
            <p:ph type="sldNum" sz="quarter" idx="12"/>
          </p:nvPr>
        </p:nvSpPr>
        <p:spPr/>
        <p:txBody>
          <a:bodyPr/>
          <a:lstStyle/>
          <a:p>
            <a:fld id="{A5D0E245-9D50-4F3E-AC26-7B9CB19F70AC}" type="slidenum">
              <a:rPr lang="en-US" altLang="en-US" smtClean="0"/>
              <a:pPr/>
              <a:t>40</a:t>
            </a:fld>
            <a:endParaRPr lang="en-US" altLang="en-US"/>
          </a:p>
        </p:txBody>
      </p:sp>
      <p:sp>
        <p:nvSpPr>
          <p:cNvPr id="7" name="Slide Number Placeholder 3"/>
          <p:cNvSpPr txBox="1">
            <a:spLocks/>
          </p:cNvSpPr>
          <p:nvPr/>
        </p:nvSpPr>
        <p:spPr>
          <a:xfrm>
            <a:off x="457200" y="642408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A7AA11-AEC3-DB4F-8A59-F69C5CE6C25F}" type="slidenum">
              <a:rPr lang="en-US" altLang="x-none" smtClean="0"/>
              <a:pPr/>
              <a:t>40</a:t>
            </a:fld>
            <a:endParaRPr lang="en-US" altLang="x-none"/>
          </a:p>
        </p:txBody>
      </p:sp>
      <p:sp>
        <p:nvSpPr>
          <p:cNvPr id="8" name="Rectangle 3"/>
          <p:cNvSpPr>
            <a:spLocks/>
          </p:cNvSpPr>
          <p:nvPr/>
        </p:nvSpPr>
        <p:spPr bwMode="auto">
          <a:xfrm>
            <a:off x="6402292" y="1478310"/>
            <a:ext cx="2617519" cy="384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lvl1pPr marL="247650" indent="-247650"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buClr>
                <a:srgbClr val="FFFF00"/>
              </a:buClr>
              <a:buSzPct val="100000"/>
              <a:buFont typeface="Arial" charset="0"/>
              <a:buChar char="•"/>
            </a:pPr>
            <a:r>
              <a:rPr lang="en-US" altLang="x-none" sz="1800" dirty="0">
                <a:solidFill>
                  <a:srgbClr val="FFFF00"/>
                </a:solidFill>
                <a:latin typeface="+mn-lt"/>
                <a:ea typeface="System Font Bold" charset="0"/>
                <a:cs typeface="System Font Bold" charset="0"/>
                <a:sym typeface="System Font Bold" charset="0"/>
              </a:rPr>
              <a:t>Dec 4-16, 2018          </a:t>
            </a:r>
          </a:p>
          <a:p>
            <a:pPr marL="0" indent="0">
              <a:buClr>
                <a:srgbClr val="FFFF00"/>
              </a:buClr>
              <a:buSzPct val="100000"/>
            </a:pPr>
            <a:endParaRPr lang="en-US" altLang="x-none" sz="1800" dirty="0">
              <a:solidFill>
                <a:srgbClr val="FFFF00"/>
              </a:solidFill>
              <a:latin typeface="+mn-lt"/>
              <a:ea typeface="System Font Bold" charset="0"/>
              <a:cs typeface="System Font Bold" charset="0"/>
              <a:sym typeface="System Font Bold" charset="0"/>
            </a:endParaRPr>
          </a:p>
          <a:p>
            <a:pPr marL="285750" indent="-285750">
              <a:buClr>
                <a:srgbClr val="FFFF00"/>
              </a:buClr>
              <a:buSzPct val="100000"/>
              <a:buFont typeface="Arial" charset="0"/>
              <a:buChar char="•"/>
            </a:pPr>
            <a:r>
              <a:rPr lang="en-US" altLang="x-none" sz="1800" dirty="0">
                <a:solidFill>
                  <a:srgbClr val="FFFF00"/>
                </a:solidFill>
                <a:latin typeface="+mn-lt"/>
                <a:ea typeface="System Font Bold" charset="0"/>
                <a:cs typeface="System Font Bold" charset="0"/>
                <a:sym typeface="System Font Bold" charset="0"/>
              </a:rPr>
              <a:t>~ </a:t>
            </a:r>
            <a:r>
              <a:rPr lang="en-US" altLang="x-none" sz="1800" dirty="0">
                <a:solidFill>
                  <a:srgbClr val="FFC000"/>
                </a:solidFill>
                <a:latin typeface="+mn-lt"/>
                <a:ea typeface="System Font Bold" charset="0"/>
                <a:cs typeface="System Font Bold" charset="0"/>
                <a:sym typeface="System Font Bold" charset="0"/>
              </a:rPr>
              <a:t>1.4 M</a:t>
            </a:r>
            <a:r>
              <a:rPr lang="en-US" altLang="x-none" sz="1800" dirty="0">
                <a:solidFill>
                  <a:srgbClr val="FFFF00"/>
                </a:solidFill>
                <a:latin typeface="+mn-lt"/>
                <a:ea typeface="System Font Bold" charset="0"/>
                <a:cs typeface="System Font Bold" charset="0"/>
                <a:sym typeface="System Font Bold" charset="0"/>
              </a:rPr>
              <a:t> flashes</a:t>
            </a:r>
          </a:p>
          <a:p>
            <a:pPr marL="285750" indent="-285750">
              <a:buClr>
                <a:srgbClr val="FFFF00"/>
              </a:buClr>
              <a:buSzPct val="100000"/>
              <a:buFont typeface="Arial" charset="0"/>
              <a:buChar char="•"/>
            </a:pPr>
            <a:endParaRPr lang="en-US" altLang="x-none" sz="1800" dirty="0">
              <a:solidFill>
                <a:srgbClr val="FFFF00"/>
              </a:solidFill>
              <a:latin typeface="+mn-lt"/>
              <a:ea typeface="System Font Bold" charset="0"/>
              <a:cs typeface="System Font Bold" charset="0"/>
              <a:sym typeface="System Font Bold" charset="0"/>
            </a:endParaRPr>
          </a:p>
          <a:p>
            <a:pPr marL="285750" indent="-285750">
              <a:buClr>
                <a:srgbClr val="FFFF00"/>
              </a:buClr>
              <a:buSzPct val="100000"/>
              <a:buFont typeface="Arial" charset="0"/>
              <a:buChar char="•"/>
            </a:pPr>
            <a:r>
              <a:rPr lang="en-US" altLang="x-none" sz="1800" dirty="0">
                <a:solidFill>
                  <a:srgbClr val="FFFF00"/>
                </a:solidFill>
                <a:ea typeface="System Font Bold" charset="0"/>
                <a:cs typeface="System Font Bold" charset="0"/>
                <a:sym typeface="System Font Bold" charset="0"/>
              </a:rPr>
              <a:t>removed flashes with </a:t>
            </a:r>
            <a:r>
              <a:rPr lang="en-US" altLang="x-none" sz="1800" dirty="0" err="1">
                <a:solidFill>
                  <a:srgbClr val="FFC000"/>
                </a:solidFill>
                <a:ea typeface="System Font Bold" charset="0"/>
                <a:cs typeface="System Font Bold" charset="0"/>
                <a:sym typeface="System Font Bold" charset="0"/>
              </a:rPr>
              <a:t>flash_quality_flag</a:t>
            </a:r>
            <a:r>
              <a:rPr lang="en-US" altLang="x-none" sz="1800" dirty="0">
                <a:solidFill>
                  <a:srgbClr val="FFC000"/>
                </a:solidFill>
                <a:ea typeface="System Font Bold" charset="0"/>
                <a:cs typeface="System Font Bold" charset="0"/>
                <a:sym typeface="System Font Bold" charset="0"/>
              </a:rPr>
              <a:t> ⧧ 0 </a:t>
            </a:r>
            <a:r>
              <a:rPr lang="en-US" altLang="x-none" sz="1800" dirty="0">
                <a:solidFill>
                  <a:srgbClr val="FFFF00"/>
                </a:solidFill>
                <a:ea typeface="System Font Bold" charset="0"/>
                <a:cs typeface="System Font Bold" charset="0"/>
                <a:sym typeface="System Font Bold" charset="0"/>
              </a:rPr>
              <a:t>to help remove high-bias from blooming/glint</a:t>
            </a:r>
          </a:p>
          <a:p>
            <a:pPr marL="285750" indent="-285750">
              <a:buClr>
                <a:srgbClr val="FFFF00"/>
              </a:buClr>
              <a:buSzPct val="100000"/>
              <a:buFont typeface="Arial" charset="0"/>
              <a:buChar char="•"/>
            </a:pPr>
            <a:endParaRPr lang="en-US" altLang="x-none" sz="1800" dirty="0">
              <a:solidFill>
                <a:srgbClr val="FFFF00"/>
              </a:solidFill>
              <a:ea typeface="System Font Bold" charset="0"/>
              <a:cs typeface="System Font Bold" charset="0"/>
              <a:sym typeface="System Font Bold" charset="0"/>
            </a:endParaRPr>
          </a:p>
          <a:p>
            <a:pPr marL="285750" indent="-285750">
              <a:buClr>
                <a:srgbClr val="FFFF00"/>
              </a:buClr>
              <a:buSzPct val="100000"/>
              <a:buFont typeface="Arial" charset="0"/>
              <a:buChar char="•"/>
            </a:pPr>
            <a:r>
              <a:rPr lang="en-US" altLang="x-none" sz="1800" dirty="0">
                <a:solidFill>
                  <a:srgbClr val="FFC000"/>
                </a:solidFill>
                <a:ea typeface="System Font Bold" charset="0"/>
                <a:cs typeface="System Font Bold" charset="0"/>
                <a:sym typeface="System Font Bold" charset="0"/>
              </a:rPr>
              <a:t>Mean of 3088.4 f J </a:t>
            </a:r>
            <a:r>
              <a:rPr lang="en-US" altLang="x-none" sz="1800" dirty="0">
                <a:solidFill>
                  <a:srgbClr val="FFFF00"/>
                </a:solidFill>
                <a:ea typeface="System Font Bold" charset="0"/>
                <a:cs typeface="System Font Bold" charset="0"/>
                <a:sym typeface="System Font Bold" charset="0"/>
              </a:rPr>
              <a:t>is far greater than </a:t>
            </a:r>
            <a:r>
              <a:rPr lang="en-US" altLang="x-none" sz="1800" b="1" dirty="0">
                <a:solidFill>
                  <a:schemeClr val="accent5">
                    <a:lumMod val="20000"/>
                    <a:lumOff val="80000"/>
                  </a:schemeClr>
                </a:solidFill>
                <a:ea typeface="System Font Bold" charset="0"/>
                <a:cs typeface="System Font Bold" charset="0"/>
                <a:sym typeface="System Font Bold" charset="0"/>
              </a:rPr>
              <a:t>254.3 f J </a:t>
            </a:r>
            <a:r>
              <a:rPr lang="en-US" altLang="x-none" sz="1800" dirty="0">
                <a:solidFill>
                  <a:srgbClr val="FFFF00"/>
                </a:solidFill>
                <a:ea typeface="System Font Bold" charset="0"/>
                <a:cs typeface="System Font Bold" charset="0"/>
                <a:sym typeface="System Font Bold" charset="0"/>
              </a:rPr>
              <a:t>obtained from G16 Full.</a:t>
            </a:r>
          </a:p>
          <a:p>
            <a:pPr marL="285750" indent="-285750">
              <a:buClr>
                <a:srgbClr val="FFFF00"/>
              </a:buClr>
              <a:buSzPct val="100000"/>
              <a:buFont typeface="Arial" charset="0"/>
              <a:buChar char="•"/>
            </a:pPr>
            <a:endParaRPr lang="en-US" altLang="x-none" sz="1800" b="1" dirty="0">
              <a:solidFill>
                <a:srgbClr val="FFFF00"/>
              </a:solidFill>
              <a:latin typeface="+mn-lt"/>
              <a:ea typeface="System Font Bold" charset="0"/>
              <a:cs typeface="System Font Bold" charset="0"/>
              <a:sym typeface="System Font Bold" charset="0"/>
            </a:endParaRPr>
          </a:p>
          <a:p>
            <a:pPr marL="285750" indent="-285750">
              <a:buClr>
                <a:srgbClr val="FFFF00"/>
              </a:buClr>
              <a:buSzPct val="100000"/>
              <a:buFont typeface="Arial" charset="0"/>
              <a:buChar char="•"/>
            </a:pPr>
            <a:endParaRPr lang="en-US" altLang="x-none" sz="1800" b="1" dirty="0">
              <a:solidFill>
                <a:srgbClr val="FFFF00"/>
              </a:solidFill>
              <a:latin typeface="+mn-lt"/>
              <a:ea typeface="System Font Bold" charset="0"/>
              <a:cs typeface="System Font Bold" charset="0"/>
              <a:sym typeface="System Font Bold" charset="0"/>
            </a:endParaRPr>
          </a:p>
          <a:p>
            <a:pPr marL="0" indent="0"/>
            <a:endParaRPr lang="en-US" altLang="x-none" sz="1800" b="1" dirty="0">
              <a:solidFill>
                <a:srgbClr val="FFFF00"/>
              </a:solidFill>
              <a:latin typeface="+mn-lt"/>
              <a:ea typeface="System Font Bold" charset="0"/>
              <a:cs typeface="System Font Bold" charset="0"/>
              <a:sym typeface="System Font Bold" charset="0"/>
            </a:endParaRPr>
          </a:p>
          <a:p>
            <a:pPr>
              <a:buClr>
                <a:srgbClr val="FFFF00"/>
              </a:buClr>
              <a:buSzPct val="100000"/>
              <a:buFont typeface="Arial" charset="0"/>
              <a:buChar char="•"/>
            </a:pPr>
            <a:endParaRPr lang="en-US" altLang="x-none" sz="1800" b="1" dirty="0">
              <a:solidFill>
                <a:srgbClr val="FFFF00"/>
              </a:solidFill>
              <a:latin typeface="+mn-lt"/>
              <a:ea typeface="System Font Bold" charset="0"/>
              <a:cs typeface="System Font Bold" charset="0"/>
              <a:sym typeface="System Font Bold" charset="0"/>
            </a:endParaRPr>
          </a:p>
        </p:txBody>
      </p:sp>
      <p:sp>
        <p:nvSpPr>
          <p:cNvPr id="13" name="Rectangle 12"/>
          <p:cNvSpPr/>
          <p:nvPr/>
        </p:nvSpPr>
        <p:spPr>
          <a:xfrm>
            <a:off x="3910262" y="1556833"/>
            <a:ext cx="1776448" cy="1384995"/>
          </a:xfrm>
          <a:prstGeom prst="rect">
            <a:avLst/>
          </a:prstGeom>
          <a:solidFill>
            <a:schemeClr val="bg1"/>
          </a:solidFill>
        </p:spPr>
        <p:txBody>
          <a:bodyPr wrap="none" lIns="91440" tIns="45720" rIns="91440" bIns="45720">
            <a:spAutoFit/>
          </a:bodyPr>
          <a:lstStyle/>
          <a:p>
            <a:r>
              <a:rPr lang="en-US" sz="1400" dirty="0">
                <a:ln w="0"/>
                <a:effectLst>
                  <a:outerShdw blurRad="38100" dist="19050" dir="2700000" algn="tl" rotWithShape="0">
                    <a:schemeClr val="dk1">
                      <a:alpha val="40000"/>
                    </a:schemeClr>
                  </a:outerShdw>
                </a:effectLst>
              </a:rPr>
              <a:t>Size = 1,365,261</a:t>
            </a:r>
          </a:p>
          <a:p>
            <a:r>
              <a:rPr lang="en-US" sz="1400" b="0" cap="none" spc="0" dirty="0">
                <a:ln w="0"/>
                <a:solidFill>
                  <a:schemeClr val="tx1"/>
                </a:solidFill>
                <a:effectLst>
                  <a:outerShdw blurRad="38100" dist="19050" dir="2700000" algn="tl" rotWithShape="0">
                    <a:schemeClr val="dk1">
                      <a:alpha val="40000"/>
                    </a:schemeClr>
                  </a:outerShdw>
                </a:effectLst>
              </a:rPr>
              <a:t>Mean = </a:t>
            </a:r>
            <a:r>
              <a:rPr lang="en-US" sz="1400" dirty="0">
                <a:ln w="0"/>
                <a:effectLst>
                  <a:outerShdw blurRad="38100" dist="19050" dir="2700000" algn="tl" rotWithShape="0">
                    <a:schemeClr val="dk1">
                      <a:alpha val="40000"/>
                    </a:schemeClr>
                  </a:outerShdw>
                </a:effectLst>
              </a:rPr>
              <a:t>3088.4</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fJ</a:t>
            </a:r>
            <a:endParaRPr lang="en-US" sz="1400" b="0" cap="none" spc="0" dirty="0">
              <a:ln w="0"/>
              <a:solidFill>
                <a:schemeClr val="tx1"/>
              </a:solidFill>
              <a:effectLst>
                <a:outerShdw blurRad="38100" dist="19050" dir="2700000" algn="tl" rotWithShape="0">
                  <a:schemeClr val="dk1">
                    <a:alpha val="40000"/>
                  </a:schemeClr>
                </a:outerShdw>
              </a:effectLst>
            </a:endParaRPr>
          </a:p>
          <a:p>
            <a:r>
              <a:rPr lang="en-US" sz="1400" dirty="0">
                <a:ln w="0"/>
                <a:effectLst>
                  <a:outerShdw blurRad="38100" dist="19050" dir="2700000" algn="tl" rotWithShape="0">
                    <a:schemeClr val="dk1">
                      <a:alpha val="40000"/>
                    </a:schemeClr>
                  </a:outerShdw>
                </a:effectLst>
              </a:rPr>
              <a:t>Std. Dev. = 15,966.0 </a:t>
            </a:r>
            <a:r>
              <a:rPr lang="en-US" sz="1400" dirty="0" err="1">
                <a:ln w="0"/>
                <a:effectLst>
                  <a:outerShdw blurRad="38100" dist="19050" dir="2700000" algn="tl" rotWithShape="0">
                    <a:schemeClr val="dk1">
                      <a:alpha val="40000"/>
                    </a:schemeClr>
                  </a:outerShdw>
                </a:effectLst>
              </a:rPr>
              <a:t>fJ</a:t>
            </a:r>
            <a:endParaRPr lang="en-US" sz="1400" dirty="0">
              <a:ln w="0"/>
              <a:effectLst>
                <a:outerShdw blurRad="38100" dist="19050" dir="2700000" algn="tl" rotWithShape="0">
                  <a:schemeClr val="dk1">
                    <a:alpha val="40000"/>
                  </a:schemeClr>
                </a:outerShdw>
              </a:effectLst>
            </a:endParaRPr>
          </a:p>
          <a:p>
            <a:r>
              <a:rPr lang="en-US" sz="1400" b="0" cap="none" spc="0" dirty="0">
                <a:ln w="0"/>
                <a:solidFill>
                  <a:schemeClr val="tx1"/>
                </a:solidFill>
                <a:effectLst>
                  <a:outerShdw blurRad="38100" dist="19050" dir="2700000" algn="tl" rotWithShape="0">
                    <a:schemeClr val="dk1">
                      <a:alpha val="40000"/>
                    </a:schemeClr>
                  </a:outerShdw>
                </a:effectLst>
              </a:rPr>
              <a:t>Max = 100,004.4 </a:t>
            </a:r>
            <a:r>
              <a:rPr lang="en-US" sz="1400" b="0" cap="none" spc="0" dirty="0" err="1">
                <a:ln w="0"/>
                <a:solidFill>
                  <a:schemeClr val="tx1"/>
                </a:solidFill>
                <a:effectLst>
                  <a:outerShdw blurRad="38100" dist="19050" dir="2700000" algn="tl" rotWithShape="0">
                    <a:schemeClr val="dk1">
                      <a:alpha val="40000"/>
                    </a:schemeClr>
                  </a:outerShdw>
                </a:effectLst>
              </a:rPr>
              <a:t>fJ</a:t>
            </a:r>
            <a:endParaRPr lang="en-US" sz="1400" b="0" cap="none" spc="0" dirty="0">
              <a:ln w="0"/>
              <a:solidFill>
                <a:schemeClr val="tx1"/>
              </a:solidFill>
              <a:effectLst>
                <a:outerShdw blurRad="38100" dist="19050" dir="2700000" algn="tl" rotWithShape="0">
                  <a:schemeClr val="dk1">
                    <a:alpha val="40000"/>
                  </a:schemeClr>
                </a:outerShdw>
              </a:effectLst>
            </a:endParaRPr>
          </a:p>
          <a:p>
            <a:r>
              <a:rPr lang="en-US" sz="1400" dirty="0">
                <a:ln w="0"/>
                <a:effectLst>
                  <a:outerShdw blurRad="38100" dist="19050" dir="2700000" algn="tl" rotWithShape="0">
                    <a:schemeClr val="dk1">
                      <a:alpha val="40000"/>
                    </a:schemeClr>
                  </a:outerShdw>
                </a:effectLst>
              </a:rPr>
              <a:t>Median = 149.5 </a:t>
            </a:r>
            <a:r>
              <a:rPr lang="en-US" sz="1400" dirty="0" err="1">
                <a:ln w="0"/>
                <a:effectLst>
                  <a:outerShdw blurRad="38100" dist="19050" dir="2700000" algn="tl" rotWithShape="0">
                    <a:schemeClr val="dk1">
                      <a:alpha val="40000"/>
                    </a:schemeClr>
                  </a:outerShdw>
                </a:effectLst>
              </a:rPr>
              <a:t>fJ</a:t>
            </a:r>
            <a:endParaRPr lang="en-US" sz="1400" dirty="0">
              <a:ln w="0"/>
              <a:effectLst>
                <a:outerShdw blurRad="38100" dist="19050" dir="2700000" algn="tl" rotWithShape="0">
                  <a:schemeClr val="dk1">
                    <a:alpha val="40000"/>
                  </a:schemeClr>
                </a:outerShdw>
              </a:effectLst>
            </a:endParaRPr>
          </a:p>
          <a:p>
            <a:r>
              <a:rPr lang="en-US" sz="1400" b="0" cap="none" spc="0" dirty="0">
                <a:ln w="0"/>
                <a:solidFill>
                  <a:schemeClr val="tx1"/>
                </a:solidFill>
                <a:effectLst>
                  <a:outerShdw blurRad="38100" dist="19050" dir="2700000" algn="tl" rotWithShape="0">
                    <a:schemeClr val="dk1">
                      <a:alpha val="40000"/>
                    </a:schemeClr>
                  </a:outerShdw>
                </a:effectLst>
              </a:rPr>
              <a:t>Min = </a:t>
            </a:r>
            <a:r>
              <a:rPr lang="en-US" sz="1400" dirty="0">
                <a:ln w="0"/>
                <a:effectLst>
                  <a:outerShdw blurRad="38100" dist="19050" dir="2700000" algn="tl" rotWithShape="0">
                    <a:schemeClr val="dk1">
                      <a:alpha val="40000"/>
                    </a:schemeClr>
                  </a:outerShdw>
                </a:effectLst>
              </a:rPr>
              <a:t>0.0</a:t>
            </a:r>
            <a:r>
              <a:rPr lang="en-US" sz="1400" b="0" cap="none" spc="0" dirty="0">
                <a:ln w="0"/>
                <a:solidFill>
                  <a:schemeClr val="tx1"/>
                </a:solidFill>
                <a:effectLst>
                  <a:outerShdw blurRad="38100" dist="19050" dir="2700000" algn="tl" rotWithShape="0">
                    <a:schemeClr val="dk1">
                      <a:alpha val="40000"/>
                    </a:schemeClr>
                  </a:outerShdw>
                </a:effectLst>
              </a:rPr>
              <a:t> </a:t>
            </a:r>
            <a:r>
              <a:rPr lang="en-US" sz="1400" b="0" cap="none" spc="0" dirty="0" err="1">
                <a:ln w="0"/>
                <a:solidFill>
                  <a:schemeClr val="tx1"/>
                </a:solidFill>
                <a:effectLst>
                  <a:outerShdw blurRad="38100" dist="19050" dir="2700000" algn="tl" rotWithShape="0">
                    <a:schemeClr val="dk1">
                      <a:alpha val="40000"/>
                    </a:schemeClr>
                  </a:outerShdw>
                </a:effectLst>
              </a:rPr>
              <a:t>fJ</a:t>
            </a:r>
            <a:endParaRPr lang="en-US" sz="1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3938538" y="3255744"/>
            <a:ext cx="1748172" cy="830997"/>
          </a:xfrm>
          <a:prstGeom prst="rect">
            <a:avLst/>
          </a:prstGeom>
          <a:noFill/>
        </p:spPr>
        <p:txBody>
          <a:bodyPr wrap="none" lIns="91440" tIns="45720" rIns="91440" bIns="45720">
            <a:spAutoFit/>
          </a:bodyPr>
          <a:lstStyle/>
          <a:p>
            <a:pPr algn="ctr"/>
            <a:r>
              <a:rPr lang="en-US" sz="2400" dirty="0">
                <a:ln w="0"/>
                <a:solidFill>
                  <a:srgbClr val="C00000"/>
                </a:solidFill>
                <a:effectLst>
                  <a:outerShdw blurRad="38100" dist="19050" dir="2700000" algn="tl" rotWithShape="0">
                    <a:schemeClr val="dk1">
                      <a:alpha val="40000"/>
                    </a:schemeClr>
                  </a:outerShdw>
                </a:effectLst>
              </a:rPr>
              <a:t>Flash Energy</a:t>
            </a:r>
          </a:p>
          <a:p>
            <a:pPr algn="ctr"/>
            <a:r>
              <a:rPr lang="en-US" sz="2400" b="0" cap="none" spc="0" dirty="0">
                <a:ln w="0"/>
                <a:solidFill>
                  <a:srgbClr val="C00000"/>
                </a:solidFill>
                <a:effectLst>
                  <a:outerShdw blurRad="38100" dist="19050" dir="2700000" algn="tl" rotWithShape="0">
                    <a:schemeClr val="dk1">
                      <a:alpha val="40000"/>
                    </a:schemeClr>
                  </a:outerShdw>
                </a:effectLst>
              </a:rPr>
              <a:t>Freq. Dist.</a:t>
            </a:r>
          </a:p>
        </p:txBody>
      </p:sp>
      <p:sp>
        <p:nvSpPr>
          <p:cNvPr id="25" name="Rectangle 24">
            <a:extLst>
              <a:ext uri="{FF2B5EF4-FFF2-40B4-BE49-F238E27FC236}">
                <a16:creationId xmlns:a16="http://schemas.microsoft.com/office/drawing/2014/main" id="{22252080-70AD-8E4E-BC36-346AA121FD07}"/>
              </a:ext>
            </a:extLst>
          </p:cNvPr>
          <p:cNvSpPr/>
          <p:nvPr/>
        </p:nvSpPr>
        <p:spPr>
          <a:xfrm>
            <a:off x="457200" y="6026230"/>
            <a:ext cx="8019534" cy="553998"/>
          </a:xfrm>
          <a:prstGeom prst="rect">
            <a:avLst/>
          </a:prstGeom>
        </p:spPr>
        <p:txBody>
          <a:bodyPr wrap="square">
            <a:spAutoFit/>
          </a:bodyPr>
          <a:lstStyle/>
          <a:p>
            <a:pPr algn="just"/>
            <a:r>
              <a:rPr lang="en-US" sz="1000" i="1" dirty="0">
                <a:solidFill>
                  <a:schemeClr val="bg1"/>
                </a:solidFill>
                <a:latin typeface="Calibri" charset="0"/>
              </a:rPr>
              <a:t>NOAA's GOES-17 satellite has not been declared operational and its data are preliminary and undergoing testing. Users receiving these data through any dissemination means  (including, but not limited to, PDA and GRB) assume all risk related to their use of GOES-17 data and NOAA disclaims any and all warranties, whether express or implied, including (without limitation) any implied warranties of merchantability or fitness for a particular purpose.</a:t>
            </a:r>
            <a:endParaRPr lang="en-US" sz="1000" dirty="0">
              <a:solidFill>
                <a:schemeClr val="bg1"/>
              </a:solidFill>
            </a:endParaRPr>
          </a:p>
        </p:txBody>
      </p:sp>
    </p:spTree>
    <p:extLst>
      <p:ext uri="{BB962C8B-B14F-4D97-AF65-F5344CB8AC3E}">
        <p14:creationId xmlns:p14="http://schemas.microsoft.com/office/powerpoint/2010/main" val="44504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5D0E245-9D50-4F3E-AC26-7B9CB19F70AC}" type="slidenum">
              <a:rPr lang="en-US" altLang="en-US" smtClean="0"/>
              <a:pPr/>
              <a:t>41</a:t>
            </a:fld>
            <a:endParaRPr lang="en-US" altLang="en-US"/>
          </a:p>
        </p:txBody>
      </p:sp>
      <p:sp>
        <p:nvSpPr>
          <p:cNvPr id="7" name="Slide Number Placeholder 3"/>
          <p:cNvSpPr txBox="1">
            <a:spLocks/>
          </p:cNvSpPr>
          <p:nvPr/>
        </p:nvSpPr>
        <p:spPr>
          <a:xfrm>
            <a:off x="457200" y="642408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0A7AA11-AEC3-DB4F-8A59-F69C5CE6C25F}" type="slidenum">
              <a:rPr lang="en-US" altLang="x-none" smtClean="0"/>
              <a:pPr/>
              <a:t>41</a:t>
            </a:fld>
            <a:endParaRPr lang="en-US" altLang="x-none"/>
          </a:p>
        </p:txBody>
      </p:sp>
      <p:sp>
        <p:nvSpPr>
          <p:cNvPr id="22" name="Title 1">
            <a:extLst>
              <a:ext uri="{FF2B5EF4-FFF2-40B4-BE49-F238E27FC236}">
                <a16:creationId xmlns:a16="http://schemas.microsoft.com/office/drawing/2014/main" id="{48A03B7F-71AA-FA43-96C2-B9DBCA844E57}"/>
              </a:ext>
            </a:extLst>
          </p:cNvPr>
          <p:cNvSpPr>
            <a:spLocks noGrp="1"/>
          </p:cNvSpPr>
          <p:nvPr>
            <p:ph type="title"/>
          </p:nvPr>
        </p:nvSpPr>
        <p:spPr>
          <a:xfrm>
            <a:off x="457200" y="20637"/>
            <a:ext cx="8229600" cy="1143001"/>
          </a:xfrm>
        </p:spPr>
        <p:txBody>
          <a:bodyPr/>
          <a:lstStyle/>
          <a:p>
            <a:r>
              <a:rPr lang="en-US" sz="2800" dirty="0"/>
              <a:t>Flash Energy Trending (Koshak/MSFC)</a:t>
            </a:r>
          </a:p>
        </p:txBody>
      </p:sp>
      <p:sp>
        <p:nvSpPr>
          <p:cNvPr id="23" name="TextBox 22">
            <a:extLst>
              <a:ext uri="{FF2B5EF4-FFF2-40B4-BE49-F238E27FC236}">
                <a16:creationId xmlns:a16="http://schemas.microsoft.com/office/drawing/2014/main" id="{F3238152-2838-564E-8FC3-3F47E0063D19}"/>
              </a:ext>
            </a:extLst>
          </p:cNvPr>
          <p:cNvSpPr txBox="1"/>
          <p:nvPr/>
        </p:nvSpPr>
        <p:spPr>
          <a:xfrm>
            <a:off x="7779323" y="983759"/>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
        <p:nvSpPr>
          <p:cNvPr id="24" name="Rectangle 23">
            <a:extLst>
              <a:ext uri="{FF2B5EF4-FFF2-40B4-BE49-F238E27FC236}">
                <a16:creationId xmlns:a16="http://schemas.microsoft.com/office/drawing/2014/main" id="{C3F9CA1A-120E-1544-8007-4873C76610CA}"/>
              </a:ext>
            </a:extLst>
          </p:cNvPr>
          <p:cNvSpPr/>
          <p:nvPr/>
        </p:nvSpPr>
        <p:spPr>
          <a:xfrm>
            <a:off x="7498731" y="1353563"/>
            <a:ext cx="1545808" cy="369332"/>
          </a:xfrm>
          <a:prstGeom prst="rect">
            <a:avLst/>
          </a:prstGeom>
        </p:spPr>
        <p:txBody>
          <a:bodyPr wrap="none">
            <a:spAutoFit/>
          </a:bodyPr>
          <a:lstStyle/>
          <a:p>
            <a:r>
              <a:rPr lang="en-US" dirty="0">
                <a:solidFill>
                  <a:srgbClr val="FFC000"/>
                </a:solidFill>
              </a:rPr>
              <a:t>PLPT-GLM-013</a:t>
            </a:r>
            <a:endParaRPr lang="en-US" dirty="0">
              <a:solidFill>
                <a:srgbClr val="FFC000"/>
              </a:solidFill>
              <a:latin typeface="Calibri" charset="0"/>
              <a:ea typeface="Calibri" charset="0"/>
              <a:cs typeface="Times New Roman" charset="0"/>
            </a:endParaRPr>
          </a:p>
        </p:txBody>
      </p:sp>
      <p:sp>
        <p:nvSpPr>
          <p:cNvPr id="25" name="Content Placeholder 2">
            <a:extLst>
              <a:ext uri="{FF2B5EF4-FFF2-40B4-BE49-F238E27FC236}">
                <a16:creationId xmlns:a16="http://schemas.microsoft.com/office/drawing/2014/main" id="{05EE5588-0D72-3347-8F6B-CD36F72CBCE1}"/>
              </a:ext>
            </a:extLst>
          </p:cNvPr>
          <p:cNvSpPr>
            <a:spLocks noGrp="1"/>
          </p:cNvSpPr>
          <p:nvPr>
            <p:ph idx="1"/>
          </p:nvPr>
        </p:nvSpPr>
        <p:spPr>
          <a:xfrm>
            <a:off x="302863" y="1353562"/>
            <a:ext cx="8663299" cy="5002788"/>
          </a:xfrm>
        </p:spPr>
        <p:txBody>
          <a:bodyPr>
            <a:normAutofit fontScale="70000" lnSpcReduction="20000"/>
          </a:bodyPr>
          <a:lstStyle/>
          <a:p>
            <a:pPr marL="0" indent="0">
              <a:buNone/>
            </a:pPr>
            <a:r>
              <a:rPr lang="en-US" b="1" dirty="0">
                <a:solidFill>
                  <a:srgbClr val="FFFF00"/>
                </a:solidFill>
              </a:rPr>
              <a:t>Recap:</a:t>
            </a:r>
          </a:p>
          <a:p>
            <a:endParaRPr lang="en-US" b="1" dirty="0">
              <a:solidFill>
                <a:srgbClr val="FFFF00"/>
              </a:solidFill>
            </a:endParaRPr>
          </a:p>
          <a:p>
            <a:r>
              <a:rPr lang="en-US" b="1" dirty="0">
                <a:solidFill>
                  <a:srgbClr val="FFFF00"/>
                </a:solidFill>
              </a:rPr>
              <a:t>G17 energies for Dec 4-16, 2018 not in family with G16 full PS-PVR energies … G17 energies are larger.</a:t>
            </a:r>
          </a:p>
          <a:p>
            <a:pPr marL="0" indent="0">
              <a:buNone/>
            </a:pPr>
            <a:endParaRPr lang="en-US" b="1" dirty="0">
              <a:solidFill>
                <a:srgbClr val="FFFF00"/>
              </a:solidFill>
            </a:endParaRPr>
          </a:p>
          <a:p>
            <a:r>
              <a:rPr lang="en-US" b="1" dirty="0">
                <a:solidFill>
                  <a:srgbClr val="FFFF00"/>
                </a:solidFill>
              </a:rPr>
              <a:t>But, this makes sense because of:</a:t>
            </a:r>
          </a:p>
          <a:p>
            <a:pPr lvl="1"/>
            <a:r>
              <a:rPr lang="en-US" b="1" dirty="0">
                <a:solidFill>
                  <a:srgbClr val="FFC3D7"/>
                </a:solidFill>
              </a:rPr>
              <a:t>Boresight Effect  </a:t>
            </a:r>
            <a:r>
              <a:rPr lang="en-US" b="1" dirty="0">
                <a:solidFill>
                  <a:srgbClr val="FFFF00"/>
                </a:solidFill>
              </a:rPr>
              <a:t>(most G17 flashes at large boresight)</a:t>
            </a:r>
            <a:endParaRPr lang="en-US" b="1" dirty="0">
              <a:solidFill>
                <a:srgbClr val="FFC3D7"/>
              </a:solidFill>
            </a:endParaRPr>
          </a:p>
          <a:p>
            <a:pPr lvl="1"/>
            <a:r>
              <a:rPr lang="en-US" b="1" dirty="0">
                <a:solidFill>
                  <a:srgbClr val="FFC3D7"/>
                </a:solidFill>
              </a:rPr>
              <a:t>Ocean Effect  </a:t>
            </a:r>
            <a:r>
              <a:rPr lang="en-US" b="1" dirty="0">
                <a:solidFill>
                  <a:srgbClr val="FFFF00"/>
                </a:solidFill>
              </a:rPr>
              <a:t>(most G17 flashes over ocean)</a:t>
            </a:r>
            <a:endParaRPr lang="en-US" b="1" dirty="0">
              <a:solidFill>
                <a:srgbClr val="FFC3D7"/>
              </a:solidFill>
            </a:endParaRPr>
          </a:p>
          <a:p>
            <a:pPr lvl="1"/>
            <a:r>
              <a:rPr lang="en-US" b="1" dirty="0">
                <a:solidFill>
                  <a:srgbClr val="FFC3D7"/>
                </a:solidFill>
              </a:rPr>
              <a:t>Statistical Effect </a:t>
            </a:r>
            <a:r>
              <a:rPr lang="en-US" b="1" dirty="0">
                <a:solidFill>
                  <a:srgbClr val="FFFF00"/>
                </a:solidFill>
              </a:rPr>
              <a:t>(G17 sample of natural lightning not as large relative to noise: glint, radiation dots)</a:t>
            </a:r>
            <a:endParaRPr lang="en-US" b="1" dirty="0">
              <a:solidFill>
                <a:srgbClr val="FFC3D7"/>
              </a:solidFill>
            </a:endParaRPr>
          </a:p>
          <a:p>
            <a:pPr lvl="1"/>
            <a:r>
              <a:rPr lang="en-US" b="1" dirty="0">
                <a:solidFill>
                  <a:srgbClr val="FFC3D7"/>
                </a:solidFill>
              </a:rPr>
              <a:t>Seasonal Effect</a:t>
            </a:r>
            <a:r>
              <a:rPr lang="en-US" b="1" dirty="0">
                <a:solidFill>
                  <a:srgbClr val="FFFF00"/>
                </a:solidFill>
              </a:rPr>
              <a:t> (flash energies peak in January per LIS study in Koshak, 2017)</a:t>
            </a:r>
          </a:p>
          <a:p>
            <a:pPr marL="0" indent="0">
              <a:buNone/>
            </a:pPr>
            <a:endParaRPr lang="en-US" b="1" dirty="0">
              <a:solidFill>
                <a:srgbClr val="FFFF00"/>
              </a:solidFill>
            </a:endParaRPr>
          </a:p>
          <a:p>
            <a:r>
              <a:rPr lang="en-US" b="1" dirty="0">
                <a:solidFill>
                  <a:srgbClr val="FFFF00"/>
                </a:solidFill>
              </a:rPr>
              <a:t>Given the above qualifiers, this PLPT passes. </a:t>
            </a:r>
          </a:p>
          <a:p>
            <a:endParaRPr lang="en-US" b="1" dirty="0">
              <a:solidFill>
                <a:srgbClr val="FFFF00"/>
              </a:solidFill>
            </a:endParaRPr>
          </a:p>
          <a:p>
            <a:r>
              <a:rPr lang="en-US" b="1" dirty="0">
                <a:solidFill>
                  <a:srgbClr val="FFFF00"/>
                </a:solidFill>
              </a:rPr>
              <a:t>Hot pixel(s) spot (1</a:t>
            </a:r>
            <a:r>
              <a:rPr lang="en-US" b="1" baseline="30000" dirty="0">
                <a:solidFill>
                  <a:srgbClr val="FFFF00"/>
                </a:solidFill>
              </a:rPr>
              <a:t>o</a:t>
            </a:r>
            <a:r>
              <a:rPr lang="en-US" b="1" dirty="0">
                <a:solidFill>
                  <a:srgbClr val="FFFF00"/>
                </a:solidFill>
              </a:rPr>
              <a:t>x1</a:t>
            </a:r>
            <a:r>
              <a:rPr lang="en-US" b="1" baseline="30000" dirty="0">
                <a:solidFill>
                  <a:srgbClr val="FFFF00"/>
                </a:solidFill>
              </a:rPr>
              <a:t>o</a:t>
            </a:r>
            <a:r>
              <a:rPr lang="en-US" b="1" dirty="0">
                <a:solidFill>
                  <a:srgbClr val="FFFF00"/>
                </a:solidFill>
              </a:rPr>
              <a:t>) over S. Pacific (West of S. America) now muted:</a:t>
            </a:r>
          </a:p>
          <a:p>
            <a:pPr lvl="1"/>
            <a:r>
              <a:rPr lang="en-US" b="1" dirty="0">
                <a:solidFill>
                  <a:srgbClr val="FFC000"/>
                </a:solidFill>
              </a:rPr>
              <a:t>Period 2:  flash count = 224,073 (huge!), mean flash energy = 17,540.5 </a:t>
            </a:r>
            <a:r>
              <a:rPr lang="en-US" b="1" dirty="0" err="1">
                <a:solidFill>
                  <a:srgbClr val="FFC000"/>
                </a:solidFill>
              </a:rPr>
              <a:t>fJ</a:t>
            </a:r>
            <a:r>
              <a:rPr lang="en-US" b="1" dirty="0">
                <a:solidFill>
                  <a:srgbClr val="FFC000"/>
                </a:solidFill>
              </a:rPr>
              <a:t> (huge!)</a:t>
            </a:r>
          </a:p>
          <a:p>
            <a:pPr lvl="1"/>
            <a:r>
              <a:rPr lang="en-US" b="1" dirty="0">
                <a:solidFill>
                  <a:srgbClr val="FFC000"/>
                </a:solidFill>
              </a:rPr>
              <a:t>Dec 4-16: flash count = 2317 (nominal),  mean flash energy = 108.7 </a:t>
            </a:r>
            <a:r>
              <a:rPr lang="en-US" b="1" dirty="0" err="1">
                <a:solidFill>
                  <a:srgbClr val="FFC000"/>
                </a:solidFill>
              </a:rPr>
              <a:t>fJ</a:t>
            </a:r>
            <a:r>
              <a:rPr lang="en-US" b="1" dirty="0">
                <a:solidFill>
                  <a:srgbClr val="FFC000"/>
                </a:solidFill>
              </a:rPr>
              <a:t> (nominal)</a:t>
            </a:r>
          </a:p>
        </p:txBody>
      </p:sp>
    </p:spTree>
    <p:extLst>
      <p:ext uri="{BB962C8B-B14F-4D97-AF65-F5344CB8AC3E}">
        <p14:creationId xmlns:p14="http://schemas.microsoft.com/office/powerpoint/2010/main" val="3916678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Outline</a:t>
            </a:r>
          </a:p>
        </p:txBody>
      </p:sp>
      <p:sp>
        <p:nvSpPr>
          <p:cNvPr id="3" name="Content Placeholder 2"/>
          <p:cNvSpPr>
            <a:spLocks noGrp="1"/>
          </p:cNvSpPr>
          <p:nvPr>
            <p:ph idx="1"/>
          </p:nvPr>
        </p:nvSpPr>
        <p:spPr>
          <a:xfrm>
            <a:off x="516467" y="1830388"/>
            <a:ext cx="8229600" cy="4525962"/>
          </a:xfrm>
        </p:spPr>
        <p:txBody>
          <a:bodyPr/>
          <a:lstStyle/>
          <a:p>
            <a:pPr marL="0" indent="0">
              <a:buNone/>
            </a:pPr>
            <a:r>
              <a:rPr lang="en-US" dirty="0"/>
              <a:t>Introduction</a:t>
            </a:r>
          </a:p>
          <a:p>
            <a:pPr marL="0" indent="0">
              <a:buNone/>
            </a:pPr>
            <a:r>
              <a:rPr lang="en-US" dirty="0"/>
              <a:t>Review of Beta Maturity</a:t>
            </a:r>
          </a:p>
          <a:p>
            <a:pPr marL="0" indent="0">
              <a:buNone/>
            </a:pPr>
            <a:r>
              <a:rPr lang="en-US" dirty="0"/>
              <a:t>Product Quality Evaluation Overview</a:t>
            </a:r>
          </a:p>
          <a:p>
            <a:pPr marL="0" indent="0">
              <a:buNone/>
            </a:pPr>
            <a:r>
              <a:rPr lang="en-US" dirty="0"/>
              <a:t>Provisional Maturity Assessment</a:t>
            </a:r>
          </a:p>
          <a:p>
            <a:pPr marL="0" indent="0">
              <a:buNone/>
            </a:pPr>
            <a:r>
              <a:rPr lang="en-US" dirty="0"/>
              <a:t>PLPT Details</a:t>
            </a:r>
          </a:p>
          <a:p>
            <a:pPr marL="0" indent="0">
              <a:buNone/>
            </a:pPr>
            <a:r>
              <a:rPr lang="en-US" sz="4400" dirty="0">
                <a:solidFill>
                  <a:srgbClr val="FFFF00"/>
                </a:solidFill>
              </a:rPr>
              <a:t>Path to Full Validation</a:t>
            </a:r>
          </a:p>
          <a:p>
            <a:pPr marL="0" indent="0">
              <a:buNone/>
            </a:pPr>
            <a:r>
              <a:rPr lang="en-US" dirty="0"/>
              <a:t>Summary and Recommendations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42</a:t>
            </a:fld>
            <a:endParaRPr lang="en-US" altLang="en-US"/>
          </a:p>
        </p:txBody>
      </p:sp>
    </p:spTree>
    <p:extLst>
      <p:ext uri="{BB962C8B-B14F-4D97-AF65-F5344CB8AC3E}">
        <p14:creationId xmlns:p14="http://schemas.microsoft.com/office/powerpoint/2010/main" val="6649622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2368" y="22058"/>
            <a:ext cx="5991225" cy="1143001"/>
          </a:xfrm>
        </p:spPr>
        <p:txBody>
          <a:bodyPr/>
          <a:lstStyle/>
          <a:p>
            <a:r>
              <a:rPr lang="en-US" sz="3200" b="1" dirty="0"/>
              <a:t>Future Fixes</a:t>
            </a:r>
            <a:br>
              <a:rPr lang="en-US" sz="3200" b="1" dirty="0"/>
            </a:br>
            <a:r>
              <a:rPr lang="en-US" sz="2000" dirty="0">
                <a:solidFill>
                  <a:srgbClr val="FFFF00"/>
                </a:solidFill>
              </a:rPr>
              <a:t>(WRs for DO.08.00.00;  </a:t>
            </a:r>
            <a:r>
              <a:rPr lang="en-US" sz="1600" dirty="0">
                <a:solidFill>
                  <a:srgbClr val="FFFF00"/>
                </a:solidFill>
              </a:rPr>
              <a:t>DE: ~ April 2019,  OE: ~Late June 2019</a:t>
            </a:r>
            <a:r>
              <a:rPr lang="en-US" sz="2000" dirty="0">
                <a:solidFill>
                  <a:srgbClr val="FFFF00"/>
                </a:solidFill>
              </a:rPr>
              <a:t>)</a:t>
            </a:r>
          </a:p>
        </p:txBody>
      </p:sp>
      <p:graphicFrame>
        <p:nvGraphicFramePr>
          <p:cNvPr id="5" name="Table 4"/>
          <p:cNvGraphicFramePr>
            <a:graphicFrameLocks noGrp="1"/>
          </p:cNvGraphicFramePr>
          <p:nvPr>
            <p:extLst>
              <p:ext uri="{D42A27DB-BD31-4B8C-83A1-F6EECF244321}">
                <p14:modId xmlns:p14="http://schemas.microsoft.com/office/powerpoint/2010/main" val="1051556593"/>
              </p:ext>
            </p:extLst>
          </p:nvPr>
        </p:nvGraphicFramePr>
        <p:xfrm>
          <a:off x="269591" y="1780606"/>
          <a:ext cx="8616778" cy="3266775"/>
        </p:xfrm>
        <a:graphic>
          <a:graphicData uri="http://schemas.openxmlformats.org/drawingml/2006/table">
            <a:tbl>
              <a:tblPr>
                <a:tableStyleId>{5C22544A-7EE6-4342-B048-85BDC9FD1C3A}</a:tableStyleId>
              </a:tblPr>
              <a:tblGrid>
                <a:gridCol w="867000">
                  <a:extLst>
                    <a:ext uri="{9D8B030D-6E8A-4147-A177-3AD203B41FA5}">
                      <a16:colId xmlns:a16="http://schemas.microsoft.com/office/drawing/2014/main" val="20000"/>
                    </a:ext>
                  </a:extLst>
                </a:gridCol>
                <a:gridCol w="658026">
                  <a:extLst>
                    <a:ext uri="{9D8B030D-6E8A-4147-A177-3AD203B41FA5}">
                      <a16:colId xmlns:a16="http://schemas.microsoft.com/office/drawing/2014/main" val="20001"/>
                    </a:ext>
                  </a:extLst>
                </a:gridCol>
                <a:gridCol w="5144568">
                  <a:extLst>
                    <a:ext uri="{9D8B030D-6E8A-4147-A177-3AD203B41FA5}">
                      <a16:colId xmlns:a16="http://schemas.microsoft.com/office/drawing/2014/main" val="20002"/>
                    </a:ext>
                  </a:extLst>
                </a:gridCol>
                <a:gridCol w="961525">
                  <a:extLst>
                    <a:ext uri="{9D8B030D-6E8A-4147-A177-3AD203B41FA5}">
                      <a16:colId xmlns:a16="http://schemas.microsoft.com/office/drawing/2014/main" val="20003"/>
                    </a:ext>
                  </a:extLst>
                </a:gridCol>
                <a:gridCol w="985659">
                  <a:extLst>
                    <a:ext uri="{9D8B030D-6E8A-4147-A177-3AD203B41FA5}">
                      <a16:colId xmlns:a16="http://schemas.microsoft.com/office/drawing/2014/main" val="20004"/>
                    </a:ext>
                  </a:extLst>
                </a:gridCol>
              </a:tblGrid>
              <a:tr h="351029">
                <a:tc>
                  <a:txBody>
                    <a:bodyPr/>
                    <a:lstStyle/>
                    <a:p>
                      <a:pPr algn="ctr" fontAlgn="ctr"/>
                      <a:r>
                        <a:rPr lang="en-US" sz="1200" b="1" i="0" u="none" strike="noStrike" dirty="0">
                          <a:solidFill>
                            <a:schemeClr val="bg1"/>
                          </a:solidFill>
                          <a:effectLst/>
                          <a:latin typeface="+mn-lt"/>
                        </a:rPr>
                        <a:t>WR</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mn-lt"/>
                        </a:rPr>
                        <a:t>ADR</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mn-lt"/>
                        </a:rPr>
                        <a:t>Title</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Calibri"/>
                        </a:rPr>
                        <a:t>PR Type 2 *</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mn-lt"/>
                        </a:rPr>
                        <a:t>Impacts</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77234">
                <a:tc>
                  <a:txBody>
                    <a:bodyPr/>
                    <a:lstStyle/>
                    <a:p>
                      <a:pPr algn="ctr"/>
                      <a:r>
                        <a:rPr lang="en-US" sz="1200" b="0" dirty="0">
                          <a:solidFill>
                            <a:schemeClr val="tx1"/>
                          </a:solidFill>
                        </a:rPr>
                        <a:t>5937/4697F</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374</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0" dirty="0">
                          <a:solidFill>
                            <a:schemeClr val="tx1"/>
                          </a:solidFill>
                        </a:rPr>
                        <a:t> GLM Blooming Filter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No</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 FAR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329814">
                <a:tc>
                  <a:txBody>
                    <a:bodyPr/>
                    <a:lstStyle/>
                    <a:p>
                      <a:pPr algn="ctr"/>
                      <a:r>
                        <a:rPr lang="en-US" sz="1200" b="0" dirty="0">
                          <a:solidFill>
                            <a:schemeClr val="tx1"/>
                          </a:solidFill>
                        </a:rPr>
                        <a:t>6097</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647</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0" dirty="0">
                          <a:solidFill>
                            <a:schemeClr val="tx1"/>
                          </a:solidFill>
                        </a:rPr>
                        <a:t> Implement GLM</a:t>
                      </a:r>
                      <a:r>
                        <a:rPr lang="en-US" sz="1200" b="0" baseline="0" dirty="0">
                          <a:solidFill>
                            <a:schemeClr val="tx1"/>
                          </a:solidFill>
                        </a:rPr>
                        <a:t> 2</a:t>
                      </a:r>
                      <a:r>
                        <a:rPr lang="en-US" sz="1200" b="0" baseline="30000" dirty="0">
                          <a:solidFill>
                            <a:schemeClr val="tx1"/>
                          </a:solidFill>
                        </a:rPr>
                        <a:t>nd</a:t>
                      </a:r>
                      <a:r>
                        <a:rPr lang="en-US" sz="1200" b="0" baseline="0" dirty="0">
                          <a:solidFill>
                            <a:schemeClr val="tx1"/>
                          </a:solidFill>
                        </a:rPr>
                        <a:t>-level threshold (for optimal threshold adjust)</a:t>
                      </a: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Yes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DE/FAR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329814">
                <a:tc>
                  <a:txBody>
                    <a:bodyPr/>
                    <a:lstStyle/>
                    <a:p>
                      <a:pPr algn="ctr"/>
                      <a:r>
                        <a:rPr lang="en-US" sz="1200" b="0" dirty="0">
                          <a:solidFill>
                            <a:schemeClr val="tx1"/>
                          </a:solidFill>
                        </a:rPr>
                        <a:t>5981F</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648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0" dirty="0">
                          <a:solidFill>
                            <a:schemeClr val="tx1"/>
                          </a:solidFill>
                        </a:rPr>
                        <a:t> GLM GPA Coherency Filter LUT [depends</a:t>
                      </a:r>
                      <a:r>
                        <a:rPr lang="en-US" sz="1200" b="0" baseline="0" dirty="0">
                          <a:solidFill>
                            <a:schemeClr val="tx1"/>
                          </a:solidFill>
                        </a:rPr>
                        <a:t> on code implementation of ADR 647]</a:t>
                      </a: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Yes </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DE/FAR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329814">
                <a:tc>
                  <a:txBody>
                    <a:bodyPr/>
                    <a:lstStyle/>
                    <a:p>
                      <a:pPr algn="ctr"/>
                      <a:r>
                        <a:rPr lang="en-US" sz="1200" b="0" dirty="0">
                          <a:solidFill>
                            <a:schemeClr val="tx1"/>
                          </a:solidFill>
                        </a:rPr>
                        <a:t>6098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649</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200" b="0" dirty="0">
                          <a:solidFill>
                            <a:schemeClr val="tx1"/>
                          </a:solidFill>
                        </a:rPr>
                        <a:t> Implement updated GLM Data</a:t>
                      </a:r>
                      <a:r>
                        <a:rPr lang="en-US" sz="1200" b="0" baseline="0" dirty="0">
                          <a:solidFill>
                            <a:schemeClr val="tx1"/>
                          </a:solidFill>
                        </a:rPr>
                        <a:t> Burst Filter</a:t>
                      </a: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Yes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FAR/DE</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329814">
                <a:tc>
                  <a:txBody>
                    <a:bodyPr/>
                    <a:lstStyle/>
                    <a:p>
                      <a:pPr algn="ctr"/>
                      <a:r>
                        <a:rPr lang="en-US" sz="1200" b="0" dirty="0">
                          <a:solidFill>
                            <a:schemeClr val="tx1"/>
                          </a:solidFill>
                        </a:rPr>
                        <a:t>4705 </a:t>
                      </a:r>
                      <a:r>
                        <a:rPr lang="en-US" sz="1000" b="0" dirty="0">
                          <a:solidFill>
                            <a:schemeClr val="tx1"/>
                          </a:solidFill>
                        </a:rPr>
                        <a:t>(on hold)</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solidFill>
                            <a:schemeClr val="tx1"/>
                          </a:solidFill>
                        </a:rPr>
                        <a:t>375</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200" b="0" dirty="0">
                          <a:solidFill>
                            <a:schemeClr val="tx1"/>
                          </a:solidFill>
                        </a:rPr>
                        <a:t> Time Order, GLM L2   (planned for DO.09.00.00)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solidFill>
                            <a:schemeClr val="tx1"/>
                          </a:solidFill>
                        </a:rPr>
                        <a:t>No</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solidFill>
                            <a:schemeClr val="tx1"/>
                          </a:solidFill>
                        </a:rPr>
                        <a:t>time</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r h="329814">
                <a:tc>
                  <a:txBody>
                    <a:bodyPr/>
                    <a:lstStyle/>
                    <a:p>
                      <a:pPr algn="ctr"/>
                      <a:r>
                        <a:rPr lang="en-US" sz="1200" b="0" dirty="0">
                          <a:solidFill>
                            <a:schemeClr val="tx1"/>
                          </a:solidFill>
                        </a:rPr>
                        <a:t>4758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373</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b="0" dirty="0">
                          <a:solidFill>
                            <a:schemeClr val="tx1"/>
                          </a:solidFill>
                        </a:rPr>
                        <a:t> GLM event geolocation does not match vendor</a:t>
                      </a:r>
                      <a:r>
                        <a:rPr lang="en-US" sz="1200" b="0" baseline="0" dirty="0">
                          <a:solidFill>
                            <a:schemeClr val="tx1"/>
                          </a:solidFill>
                        </a:rPr>
                        <a:t> results</a:t>
                      </a:r>
                      <a:endParaRPr lang="en-US" sz="1200" b="0" dirty="0">
                        <a:solidFill>
                          <a:schemeClr val="tx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No</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location</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329814">
                <a:tc>
                  <a:txBody>
                    <a:bodyPr/>
                    <a:lstStyle/>
                    <a:p>
                      <a:pPr algn="ctr"/>
                      <a:r>
                        <a:rPr lang="en-US" sz="1200" dirty="0"/>
                        <a:t>5016</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a:t>
                      </a:r>
                      <a:r>
                        <a:rPr lang="en-US" sz="1200" b="0" dirty="0"/>
                        <a:t>GLM Coastline algorithm falls behind, BG</a:t>
                      </a:r>
                      <a:r>
                        <a:rPr lang="en-US" sz="1200" b="0" baseline="0" dirty="0"/>
                        <a:t> images are missed</a:t>
                      </a:r>
                      <a:endParaRPr lang="en-US" sz="1200" b="0" dirty="0"/>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No</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other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29814">
                <a:tc>
                  <a:txBody>
                    <a:bodyPr/>
                    <a:lstStyle/>
                    <a:p>
                      <a:pPr algn="ctr"/>
                      <a:r>
                        <a:rPr lang="en-US" sz="1200" dirty="0"/>
                        <a:t>5640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 GLM EFRC failing to properly read in L1alpha BG object</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No</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other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29814">
                <a:tc>
                  <a:txBody>
                    <a:bodyPr/>
                    <a:lstStyle/>
                    <a:p>
                      <a:pPr algn="ctr"/>
                      <a:r>
                        <a:rPr lang="en-US" sz="1200" dirty="0"/>
                        <a:t>6116</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t>701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t> GLM L2+ LCFA product’s yaw flip flag is fill</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No</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other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
        <p:nvSpPr>
          <p:cNvPr id="3" name="Slide Number Placeholder 2"/>
          <p:cNvSpPr>
            <a:spLocks noGrp="1"/>
          </p:cNvSpPr>
          <p:nvPr>
            <p:ph type="sldNum" sz="quarter" idx="12"/>
          </p:nvPr>
        </p:nvSpPr>
        <p:spPr/>
        <p:txBody>
          <a:bodyPr/>
          <a:lstStyle/>
          <a:p>
            <a:fld id="{615ADB79-25D6-47C0-AB51-22A13A0BBB50}" type="slidenum">
              <a:rPr lang="en-US" altLang="en-US" smtClean="0"/>
              <a:pPr/>
              <a:t>43</a:t>
            </a:fld>
            <a:endParaRPr lang="en-US" altLang="en-US"/>
          </a:p>
        </p:txBody>
      </p:sp>
      <p:sp>
        <p:nvSpPr>
          <p:cNvPr id="6" name="Footer Placeholder 7"/>
          <p:cNvSpPr>
            <a:spLocks noGrp="1"/>
          </p:cNvSpPr>
          <p:nvPr>
            <p:ph type="ftr" sz="quarter" idx="11"/>
          </p:nvPr>
        </p:nvSpPr>
        <p:spPr>
          <a:xfrm>
            <a:off x="61128" y="6492875"/>
            <a:ext cx="7825946" cy="365125"/>
          </a:xfrm>
        </p:spPr>
        <p:txBody>
          <a:bodyPr/>
          <a:lstStyle/>
          <a:p>
            <a:pPr algn="l">
              <a:defRPr/>
            </a:pPr>
            <a:r>
              <a:rPr lang="en-US" sz="1400" dirty="0">
                <a:solidFill>
                  <a:srgbClr val="FFFF00"/>
                </a:solidFill>
              </a:rPr>
              <a:t>*PR Type 2 are fast-tracks so that a “Yes” in this column means fix might go in prior to DO.08. </a:t>
            </a:r>
          </a:p>
        </p:txBody>
      </p:sp>
      <p:graphicFrame>
        <p:nvGraphicFramePr>
          <p:cNvPr id="7" name="Table 6"/>
          <p:cNvGraphicFramePr>
            <a:graphicFrameLocks noGrp="1"/>
          </p:cNvGraphicFramePr>
          <p:nvPr>
            <p:extLst>
              <p:ext uri="{D42A27DB-BD31-4B8C-83A1-F6EECF244321}">
                <p14:modId xmlns:p14="http://schemas.microsoft.com/office/powerpoint/2010/main" val="635499670"/>
              </p:ext>
            </p:extLst>
          </p:nvPr>
        </p:nvGraphicFramePr>
        <p:xfrm>
          <a:off x="2451084" y="5848237"/>
          <a:ext cx="4437392" cy="371588"/>
        </p:xfrm>
        <a:graphic>
          <a:graphicData uri="http://schemas.openxmlformats.org/drawingml/2006/table">
            <a:tbl>
              <a:tblPr>
                <a:tableStyleId>{5C22544A-7EE6-4342-B048-85BDC9FD1C3A}</a:tableStyleId>
              </a:tblPr>
              <a:tblGrid>
                <a:gridCol w="554674">
                  <a:extLst>
                    <a:ext uri="{9D8B030D-6E8A-4147-A177-3AD203B41FA5}">
                      <a16:colId xmlns:a16="http://schemas.microsoft.com/office/drawing/2014/main" val="20000"/>
                    </a:ext>
                  </a:extLst>
                </a:gridCol>
                <a:gridCol w="554674">
                  <a:extLst>
                    <a:ext uri="{9D8B030D-6E8A-4147-A177-3AD203B41FA5}">
                      <a16:colId xmlns:a16="http://schemas.microsoft.com/office/drawing/2014/main" val="20001"/>
                    </a:ext>
                  </a:extLst>
                </a:gridCol>
                <a:gridCol w="554674">
                  <a:extLst>
                    <a:ext uri="{9D8B030D-6E8A-4147-A177-3AD203B41FA5}">
                      <a16:colId xmlns:a16="http://schemas.microsoft.com/office/drawing/2014/main" val="20002"/>
                    </a:ext>
                  </a:extLst>
                </a:gridCol>
                <a:gridCol w="554674">
                  <a:extLst>
                    <a:ext uri="{9D8B030D-6E8A-4147-A177-3AD203B41FA5}">
                      <a16:colId xmlns:a16="http://schemas.microsoft.com/office/drawing/2014/main" val="20003"/>
                    </a:ext>
                  </a:extLst>
                </a:gridCol>
                <a:gridCol w="554674">
                  <a:extLst>
                    <a:ext uri="{9D8B030D-6E8A-4147-A177-3AD203B41FA5}">
                      <a16:colId xmlns:a16="http://schemas.microsoft.com/office/drawing/2014/main" val="20004"/>
                    </a:ext>
                  </a:extLst>
                </a:gridCol>
                <a:gridCol w="554674">
                  <a:extLst>
                    <a:ext uri="{9D8B030D-6E8A-4147-A177-3AD203B41FA5}">
                      <a16:colId xmlns:a16="http://schemas.microsoft.com/office/drawing/2014/main" val="20005"/>
                    </a:ext>
                  </a:extLst>
                </a:gridCol>
                <a:gridCol w="554674">
                  <a:extLst>
                    <a:ext uri="{9D8B030D-6E8A-4147-A177-3AD203B41FA5}">
                      <a16:colId xmlns:a16="http://schemas.microsoft.com/office/drawing/2014/main" val="20006"/>
                    </a:ext>
                  </a:extLst>
                </a:gridCol>
                <a:gridCol w="554674">
                  <a:extLst>
                    <a:ext uri="{9D8B030D-6E8A-4147-A177-3AD203B41FA5}">
                      <a16:colId xmlns:a16="http://schemas.microsoft.com/office/drawing/2014/main" val="20007"/>
                    </a:ext>
                  </a:extLst>
                </a:gridCol>
              </a:tblGrid>
              <a:tr h="130466">
                <a:tc>
                  <a:txBody>
                    <a:bodyPr/>
                    <a:lstStyle/>
                    <a:p>
                      <a:pPr algn="ctr"/>
                      <a:r>
                        <a:rPr lang="en-US" sz="1200" b="0" dirty="0">
                          <a:solidFill>
                            <a:schemeClr val="bg1"/>
                          </a:solidFill>
                        </a:rPr>
                        <a:t>Priority</a:t>
                      </a:r>
                      <a:r>
                        <a:rPr lang="en-US" sz="1200" b="0" baseline="0" dirty="0">
                          <a:solidFill>
                            <a:schemeClr val="bg1"/>
                          </a:solidFill>
                        </a:rPr>
                        <a:t> Key</a:t>
                      </a:r>
                      <a:endParaRPr lang="en-US" sz="1200" b="0" dirty="0">
                        <a:solidFill>
                          <a:schemeClr val="bg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b="0" dirty="0">
                          <a:solidFill>
                            <a:schemeClr val="tx1"/>
                          </a:solidFill>
                        </a:rPr>
                        <a:t>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2</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b="0" dirty="0">
                          <a:solidFill>
                            <a:schemeClr val="tx1"/>
                          </a:solidFill>
                        </a:rPr>
                        <a:t>3</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solidFill>
                            <a:schemeClr val="tx1"/>
                          </a:solidFill>
                        </a:rPr>
                        <a:t>4</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5</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0" dirty="0">
                          <a:solidFill>
                            <a:schemeClr val="tx1"/>
                          </a:solidFill>
                        </a:rPr>
                        <a:t>6</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0" dirty="0">
                          <a:solidFill>
                            <a:schemeClr val="tx1"/>
                          </a:solidFill>
                        </a:rPr>
                        <a:t>7</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36396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2368" y="22058"/>
            <a:ext cx="5991225" cy="1143001"/>
          </a:xfrm>
        </p:spPr>
        <p:txBody>
          <a:bodyPr/>
          <a:lstStyle/>
          <a:p>
            <a:r>
              <a:rPr lang="en-US" sz="3200" b="1" dirty="0"/>
              <a:t>Future Fixes (cont.) </a:t>
            </a:r>
            <a:br>
              <a:rPr lang="en-US" sz="3200" b="1" dirty="0"/>
            </a:br>
            <a:r>
              <a:rPr lang="en-US" sz="1800" dirty="0">
                <a:solidFill>
                  <a:srgbClr val="FFFF00"/>
                </a:solidFill>
              </a:rPr>
              <a:t>(Possibly for DO.08.00.00, or else either earlier or later)</a:t>
            </a:r>
          </a:p>
        </p:txBody>
      </p:sp>
      <p:graphicFrame>
        <p:nvGraphicFramePr>
          <p:cNvPr id="5" name="Table 4"/>
          <p:cNvGraphicFramePr>
            <a:graphicFrameLocks noGrp="1"/>
          </p:cNvGraphicFramePr>
          <p:nvPr>
            <p:extLst>
              <p:ext uri="{D42A27DB-BD31-4B8C-83A1-F6EECF244321}">
                <p14:modId xmlns:p14="http://schemas.microsoft.com/office/powerpoint/2010/main" val="3170861625"/>
              </p:ext>
            </p:extLst>
          </p:nvPr>
        </p:nvGraphicFramePr>
        <p:xfrm>
          <a:off x="269591" y="1692415"/>
          <a:ext cx="8616778" cy="3529930"/>
        </p:xfrm>
        <a:graphic>
          <a:graphicData uri="http://schemas.openxmlformats.org/drawingml/2006/table">
            <a:tbl>
              <a:tblPr>
                <a:tableStyleId>{5C22544A-7EE6-4342-B048-85BDC9FD1C3A}</a:tableStyleId>
              </a:tblPr>
              <a:tblGrid>
                <a:gridCol w="867000">
                  <a:extLst>
                    <a:ext uri="{9D8B030D-6E8A-4147-A177-3AD203B41FA5}">
                      <a16:colId xmlns:a16="http://schemas.microsoft.com/office/drawing/2014/main" val="20000"/>
                    </a:ext>
                  </a:extLst>
                </a:gridCol>
                <a:gridCol w="658026">
                  <a:extLst>
                    <a:ext uri="{9D8B030D-6E8A-4147-A177-3AD203B41FA5}">
                      <a16:colId xmlns:a16="http://schemas.microsoft.com/office/drawing/2014/main" val="20001"/>
                    </a:ext>
                  </a:extLst>
                </a:gridCol>
                <a:gridCol w="5144568">
                  <a:extLst>
                    <a:ext uri="{9D8B030D-6E8A-4147-A177-3AD203B41FA5}">
                      <a16:colId xmlns:a16="http://schemas.microsoft.com/office/drawing/2014/main" val="20002"/>
                    </a:ext>
                  </a:extLst>
                </a:gridCol>
                <a:gridCol w="961525">
                  <a:extLst>
                    <a:ext uri="{9D8B030D-6E8A-4147-A177-3AD203B41FA5}">
                      <a16:colId xmlns:a16="http://schemas.microsoft.com/office/drawing/2014/main" val="20003"/>
                    </a:ext>
                  </a:extLst>
                </a:gridCol>
                <a:gridCol w="985659">
                  <a:extLst>
                    <a:ext uri="{9D8B030D-6E8A-4147-A177-3AD203B41FA5}">
                      <a16:colId xmlns:a16="http://schemas.microsoft.com/office/drawing/2014/main" val="20004"/>
                    </a:ext>
                  </a:extLst>
                </a:gridCol>
              </a:tblGrid>
              <a:tr h="418938">
                <a:tc>
                  <a:txBody>
                    <a:bodyPr/>
                    <a:lstStyle/>
                    <a:p>
                      <a:pPr algn="ctr" fontAlgn="ctr"/>
                      <a:r>
                        <a:rPr lang="en-US" sz="1200" b="1" i="0" u="none" strike="noStrike" dirty="0">
                          <a:solidFill>
                            <a:schemeClr val="bg1"/>
                          </a:solidFill>
                          <a:effectLst/>
                          <a:latin typeface="+mn-lt"/>
                        </a:rPr>
                        <a:t>WR</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mn-lt"/>
                        </a:rPr>
                        <a:t>ADR</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mn-lt"/>
                        </a:rPr>
                        <a:t>Title</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Calibri"/>
                        </a:rPr>
                        <a:t>PR Type 2 *</a:t>
                      </a: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tc>
                  <a:txBody>
                    <a:bodyPr/>
                    <a:lstStyle/>
                    <a:p>
                      <a:pPr algn="ctr" fontAlgn="ctr"/>
                      <a:r>
                        <a:rPr lang="en-US" sz="1200" b="1" i="0" u="none" strike="noStrike" dirty="0">
                          <a:solidFill>
                            <a:schemeClr val="bg1"/>
                          </a:solidFill>
                          <a:effectLst/>
                          <a:latin typeface="+mn-lt"/>
                        </a:rPr>
                        <a:t>Impacts</a:t>
                      </a:r>
                      <a:endParaRPr lang="en-US" sz="1200" b="1" i="0" u="none" strike="noStrike" dirty="0">
                        <a:solidFill>
                          <a:schemeClr val="bg1"/>
                        </a:solidFill>
                        <a:effectLst/>
                        <a:latin typeface="Calibri"/>
                      </a:endParaRPr>
                    </a:p>
                  </a:txBody>
                  <a:tcPr marL="5828" marR="5828" marT="582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8874">
                <a:tc>
                  <a:txBody>
                    <a:bodyPr/>
                    <a:lstStyle/>
                    <a:p>
                      <a:pPr algn="ctr"/>
                      <a:r>
                        <a:rPr lang="en-US" sz="1200" dirty="0"/>
                        <a:t>4662F</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t>461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US" sz="1200" dirty="0"/>
                        <a:t> GLM Data Quality</a:t>
                      </a:r>
                      <a:r>
                        <a:rPr lang="en-US" sz="1200" baseline="0" dirty="0"/>
                        <a:t> Product </a:t>
                      </a:r>
                      <a:r>
                        <a:rPr lang="en-US" sz="1200" b="1" baseline="0" dirty="0">
                          <a:solidFill>
                            <a:srgbClr val="C00000"/>
                          </a:solidFill>
                        </a:rPr>
                        <a:t>[ADDITIONAL PRODUCT REQUIRES SPSRB APPROVAL]</a:t>
                      </a:r>
                      <a:endParaRPr lang="en-US" sz="1200" b="1" dirty="0">
                        <a:solidFill>
                          <a:srgbClr val="C00000"/>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t>No</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t>user interpretation</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1"/>
                  </a:ext>
                </a:extLst>
              </a:tr>
              <a:tr h="388874">
                <a:tc>
                  <a:txBody>
                    <a:bodyPr/>
                    <a:lstStyle/>
                    <a:p>
                      <a:pPr algn="ctr"/>
                      <a:r>
                        <a:rPr lang="en-US" sz="1200" dirty="0"/>
                        <a:t>not created</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t>646</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GLM Gridded Product </a:t>
                      </a:r>
                      <a:r>
                        <a:rPr lang="en-US" sz="1200" b="1" baseline="0" dirty="0">
                          <a:solidFill>
                            <a:srgbClr val="C00000"/>
                          </a:solidFill>
                        </a:rPr>
                        <a:t>[ADDITIONAL PRODUCT REQUIRES SPSRB APPROVAL]</a:t>
                      </a:r>
                      <a:endParaRPr lang="en-US" sz="1200" b="1" dirty="0">
                        <a:solidFill>
                          <a:srgbClr val="C00000"/>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dirty="0"/>
                        <a:t>No</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user interpretation</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88874">
                <a:tc>
                  <a:txBody>
                    <a:bodyPr/>
                    <a:lstStyle/>
                    <a:p>
                      <a:pPr algn="ctr"/>
                      <a:r>
                        <a:rPr lang="en-US" sz="1200" b="0" dirty="0">
                          <a:solidFill>
                            <a:schemeClr val="tx1"/>
                          </a:solidFill>
                        </a:rPr>
                        <a:t>6460F</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645</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b="0" dirty="0">
                          <a:solidFill>
                            <a:schemeClr val="tx1"/>
                          </a:solidFill>
                        </a:rPr>
                        <a:t> GLM Parallax</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No</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location</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388874">
                <a:tc>
                  <a:txBody>
                    <a:bodyPr/>
                    <a:lstStyle/>
                    <a:p>
                      <a:pPr algn="ctr"/>
                      <a:r>
                        <a:rPr lang="en-US" sz="1200" b="0" dirty="0">
                          <a:solidFill>
                            <a:schemeClr val="tx1"/>
                          </a:solidFill>
                        </a:rPr>
                        <a:t>5983F</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650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 GLM GPA INR: Account for diurnal variation </a:t>
                      </a:r>
                      <a:r>
                        <a:rPr lang="en-US" sz="1200" b="0" dirty="0">
                          <a:solidFill>
                            <a:srgbClr val="C00000"/>
                          </a:solidFill>
                        </a:rPr>
                        <a:t>[in analysis by Flight, low priority]</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TBD</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location</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388874">
                <a:tc>
                  <a:txBody>
                    <a:bodyPr/>
                    <a:lstStyle/>
                    <a:p>
                      <a:pPr algn="ctr"/>
                      <a:r>
                        <a:rPr lang="en-US" sz="1200" dirty="0"/>
                        <a:t>5480</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dirty="0"/>
                        <a:t>519</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US" sz="1200" dirty="0"/>
                        <a:t> GLM LCFA lightning radiation filter threshold (regarding SGF) </a:t>
                      </a:r>
                      <a:r>
                        <a:rPr lang="en-US" sz="1200" dirty="0">
                          <a:solidFill>
                            <a:srgbClr val="C00000"/>
                          </a:solidFill>
                        </a:rPr>
                        <a:t>[in analysis]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TBD</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dirty="0"/>
                        <a:t>DE</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388874">
                <a:tc>
                  <a:txBody>
                    <a:bodyPr/>
                    <a:lstStyle/>
                    <a:p>
                      <a:pPr algn="ctr"/>
                      <a:r>
                        <a:rPr lang="en-US" sz="1200" dirty="0"/>
                        <a:t>5984F</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dirty="0"/>
                        <a:t>652</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GLM GPA keep first event in flash </a:t>
                      </a:r>
                      <a:r>
                        <a:rPr lang="en-US" sz="1200" b="0" dirty="0">
                          <a:solidFill>
                            <a:srgbClr val="C00000"/>
                          </a:solidFill>
                        </a:rPr>
                        <a:t>[in analysis by Flight, low priority]</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TBD</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dirty="0"/>
                        <a:t>data loss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6"/>
                  </a:ext>
                </a:extLst>
              </a:tr>
              <a:tr h="38887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6465</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t>738</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200" dirty="0"/>
                        <a:t> </a:t>
                      </a:r>
                      <a:r>
                        <a:rPr lang="en-US" sz="1200" b="0" i="0" kern="1200" dirty="0">
                          <a:solidFill>
                            <a:schemeClr val="dk1"/>
                          </a:solidFill>
                          <a:effectLst/>
                          <a:latin typeface="+mn-lt"/>
                          <a:ea typeface="+mn-ea"/>
                          <a:cs typeface="+mn-cs"/>
                        </a:rPr>
                        <a:t>Optical Energy Distortions in PDA Stream (from Michigan bolide analysis) </a:t>
                      </a:r>
                      <a:r>
                        <a:rPr lang="en-US" sz="1200" b="0" i="0" kern="1200" dirty="0">
                          <a:solidFill>
                            <a:srgbClr val="C00000"/>
                          </a:solidFill>
                          <a:effectLst/>
                          <a:latin typeface="+mn-lt"/>
                          <a:ea typeface="+mn-ea"/>
                          <a:cs typeface="+mn-cs"/>
                        </a:rPr>
                        <a:t>[better</a:t>
                      </a:r>
                    </a:p>
                    <a:p>
                      <a:r>
                        <a:rPr lang="en-US" sz="1200" b="0" i="0" kern="1200" dirty="0">
                          <a:solidFill>
                            <a:srgbClr val="C00000"/>
                          </a:solidFill>
                          <a:effectLst/>
                          <a:latin typeface="+mn-lt"/>
                          <a:ea typeface="+mn-ea"/>
                          <a:cs typeface="+mn-cs"/>
                        </a:rPr>
                        <a:t> energy range</a:t>
                      </a:r>
                      <a:r>
                        <a:rPr lang="en-US" sz="1200" b="0" i="0" kern="1200" baseline="0" dirty="0">
                          <a:solidFill>
                            <a:srgbClr val="C00000"/>
                          </a:solidFill>
                          <a:effectLst/>
                          <a:latin typeface="+mn-lt"/>
                          <a:ea typeface="+mn-ea"/>
                          <a:cs typeface="+mn-cs"/>
                        </a:rPr>
                        <a:t> estimates being found]</a:t>
                      </a:r>
                      <a:endParaRPr lang="en-US" sz="1200" dirty="0">
                        <a:solidFill>
                          <a:srgbClr val="C00000"/>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t>Yes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energetics</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7"/>
                  </a:ext>
                </a:extLst>
              </a:tr>
              <a:tr h="38887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not created</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t>739</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200" dirty="0"/>
                        <a:t> Dark</a:t>
                      </a:r>
                      <a:r>
                        <a:rPr lang="en-US" sz="1200" baseline="0" dirty="0"/>
                        <a:t> Flashes (flashes with 0 energy, i.e. &lt;1.5fJ) </a:t>
                      </a:r>
                      <a:r>
                        <a:rPr lang="en-US" sz="1200" baseline="0" dirty="0">
                          <a:solidFill>
                            <a:srgbClr val="C00000"/>
                          </a:solidFill>
                        </a:rPr>
                        <a:t>[likely to be merged w/738]</a:t>
                      </a:r>
                      <a:endParaRPr lang="en-US" sz="1200" dirty="0">
                        <a:solidFill>
                          <a:srgbClr val="C00000"/>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TBD</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t>DE/FAR</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8"/>
                  </a:ext>
                </a:extLst>
              </a:tr>
            </a:tbl>
          </a:graphicData>
        </a:graphic>
      </p:graphicFrame>
      <p:sp>
        <p:nvSpPr>
          <p:cNvPr id="3" name="Slide Number Placeholder 2"/>
          <p:cNvSpPr>
            <a:spLocks noGrp="1"/>
          </p:cNvSpPr>
          <p:nvPr>
            <p:ph type="sldNum" sz="quarter" idx="12"/>
          </p:nvPr>
        </p:nvSpPr>
        <p:spPr/>
        <p:txBody>
          <a:bodyPr/>
          <a:lstStyle/>
          <a:p>
            <a:fld id="{615ADB79-25D6-47C0-AB51-22A13A0BBB50}" type="slidenum">
              <a:rPr lang="en-US" altLang="en-US" smtClean="0"/>
              <a:pPr/>
              <a:t>44</a:t>
            </a:fld>
            <a:endParaRPr lang="en-US" altLang="en-US"/>
          </a:p>
        </p:txBody>
      </p:sp>
      <p:sp>
        <p:nvSpPr>
          <p:cNvPr id="6" name="Footer Placeholder 7"/>
          <p:cNvSpPr>
            <a:spLocks noGrp="1"/>
          </p:cNvSpPr>
          <p:nvPr>
            <p:ph type="ftr" sz="quarter" idx="11"/>
          </p:nvPr>
        </p:nvSpPr>
        <p:spPr>
          <a:xfrm>
            <a:off x="61128" y="6492875"/>
            <a:ext cx="7825946" cy="365125"/>
          </a:xfrm>
        </p:spPr>
        <p:txBody>
          <a:bodyPr/>
          <a:lstStyle/>
          <a:p>
            <a:pPr algn="l">
              <a:defRPr/>
            </a:pPr>
            <a:r>
              <a:rPr lang="en-US" sz="1400" dirty="0">
                <a:solidFill>
                  <a:srgbClr val="FFFF00"/>
                </a:solidFill>
              </a:rPr>
              <a:t>*PR Type 2 are fast-tracks so that a “Yes” in this column means fix might go in prior to DO.08. </a:t>
            </a:r>
          </a:p>
        </p:txBody>
      </p:sp>
      <p:graphicFrame>
        <p:nvGraphicFramePr>
          <p:cNvPr id="7" name="Table 6"/>
          <p:cNvGraphicFramePr>
            <a:graphicFrameLocks noGrp="1"/>
          </p:cNvGraphicFramePr>
          <p:nvPr>
            <p:extLst>
              <p:ext uri="{D42A27DB-BD31-4B8C-83A1-F6EECF244321}">
                <p14:modId xmlns:p14="http://schemas.microsoft.com/office/powerpoint/2010/main" val="2414681141"/>
              </p:ext>
            </p:extLst>
          </p:nvPr>
        </p:nvGraphicFramePr>
        <p:xfrm>
          <a:off x="2459795" y="5848237"/>
          <a:ext cx="4437392" cy="371588"/>
        </p:xfrm>
        <a:graphic>
          <a:graphicData uri="http://schemas.openxmlformats.org/drawingml/2006/table">
            <a:tbl>
              <a:tblPr>
                <a:tableStyleId>{5C22544A-7EE6-4342-B048-85BDC9FD1C3A}</a:tableStyleId>
              </a:tblPr>
              <a:tblGrid>
                <a:gridCol w="554674">
                  <a:extLst>
                    <a:ext uri="{9D8B030D-6E8A-4147-A177-3AD203B41FA5}">
                      <a16:colId xmlns:a16="http://schemas.microsoft.com/office/drawing/2014/main" val="20000"/>
                    </a:ext>
                  </a:extLst>
                </a:gridCol>
                <a:gridCol w="554674">
                  <a:extLst>
                    <a:ext uri="{9D8B030D-6E8A-4147-A177-3AD203B41FA5}">
                      <a16:colId xmlns:a16="http://schemas.microsoft.com/office/drawing/2014/main" val="20001"/>
                    </a:ext>
                  </a:extLst>
                </a:gridCol>
                <a:gridCol w="554674">
                  <a:extLst>
                    <a:ext uri="{9D8B030D-6E8A-4147-A177-3AD203B41FA5}">
                      <a16:colId xmlns:a16="http://schemas.microsoft.com/office/drawing/2014/main" val="20002"/>
                    </a:ext>
                  </a:extLst>
                </a:gridCol>
                <a:gridCol w="554674">
                  <a:extLst>
                    <a:ext uri="{9D8B030D-6E8A-4147-A177-3AD203B41FA5}">
                      <a16:colId xmlns:a16="http://schemas.microsoft.com/office/drawing/2014/main" val="20003"/>
                    </a:ext>
                  </a:extLst>
                </a:gridCol>
                <a:gridCol w="554674">
                  <a:extLst>
                    <a:ext uri="{9D8B030D-6E8A-4147-A177-3AD203B41FA5}">
                      <a16:colId xmlns:a16="http://schemas.microsoft.com/office/drawing/2014/main" val="20004"/>
                    </a:ext>
                  </a:extLst>
                </a:gridCol>
                <a:gridCol w="554674">
                  <a:extLst>
                    <a:ext uri="{9D8B030D-6E8A-4147-A177-3AD203B41FA5}">
                      <a16:colId xmlns:a16="http://schemas.microsoft.com/office/drawing/2014/main" val="20005"/>
                    </a:ext>
                  </a:extLst>
                </a:gridCol>
                <a:gridCol w="554674">
                  <a:extLst>
                    <a:ext uri="{9D8B030D-6E8A-4147-A177-3AD203B41FA5}">
                      <a16:colId xmlns:a16="http://schemas.microsoft.com/office/drawing/2014/main" val="20006"/>
                    </a:ext>
                  </a:extLst>
                </a:gridCol>
                <a:gridCol w="554674">
                  <a:extLst>
                    <a:ext uri="{9D8B030D-6E8A-4147-A177-3AD203B41FA5}">
                      <a16:colId xmlns:a16="http://schemas.microsoft.com/office/drawing/2014/main" val="20007"/>
                    </a:ext>
                  </a:extLst>
                </a:gridCol>
              </a:tblGrid>
              <a:tr h="130466">
                <a:tc>
                  <a:txBody>
                    <a:bodyPr/>
                    <a:lstStyle/>
                    <a:p>
                      <a:pPr algn="ctr"/>
                      <a:r>
                        <a:rPr lang="en-US" sz="1200" b="0" dirty="0">
                          <a:solidFill>
                            <a:schemeClr val="bg1"/>
                          </a:solidFill>
                        </a:rPr>
                        <a:t>Priority</a:t>
                      </a:r>
                      <a:r>
                        <a:rPr lang="en-US" sz="1200" b="0" baseline="0" dirty="0">
                          <a:solidFill>
                            <a:schemeClr val="bg1"/>
                          </a:solidFill>
                        </a:rPr>
                        <a:t> Key</a:t>
                      </a:r>
                      <a:endParaRPr lang="en-US" sz="1200" b="0" dirty="0">
                        <a:solidFill>
                          <a:schemeClr val="bg1"/>
                        </a:solidFill>
                      </a:endParaRP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200" b="0" dirty="0">
                          <a:solidFill>
                            <a:schemeClr val="tx1"/>
                          </a:solidFill>
                        </a:rPr>
                        <a:t>1</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200" b="0" dirty="0">
                          <a:solidFill>
                            <a:schemeClr val="tx1"/>
                          </a:solidFill>
                        </a:rPr>
                        <a:t>2</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200" b="0" dirty="0">
                          <a:solidFill>
                            <a:schemeClr val="tx1"/>
                          </a:solidFill>
                        </a:rPr>
                        <a:t>3</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200" b="0" dirty="0">
                          <a:solidFill>
                            <a:schemeClr val="tx1"/>
                          </a:solidFill>
                        </a:rPr>
                        <a:t>4</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b="0" dirty="0">
                          <a:solidFill>
                            <a:schemeClr val="tx1"/>
                          </a:solidFill>
                        </a:rPr>
                        <a:t>5</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US" sz="1200" b="0" dirty="0">
                          <a:solidFill>
                            <a:schemeClr val="tx1"/>
                          </a:solidFill>
                        </a:rPr>
                        <a:t>6</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b="0" dirty="0">
                          <a:solidFill>
                            <a:schemeClr val="tx1"/>
                          </a:solidFill>
                        </a:rPr>
                        <a:t>7</a:t>
                      </a:r>
                    </a:p>
                  </a:txBody>
                  <a:tcPr marL="5828" marR="5828" marT="582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46694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Outline</a:t>
            </a:r>
          </a:p>
        </p:txBody>
      </p:sp>
      <p:sp>
        <p:nvSpPr>
          <p:cNvPr id="3" name="Content Placeholder 2"/>
          <p:cNvSpPr>
            <a:spLocks noGrp="1"/>
          </p:cNvSpPr>
          <p:nvPr>
            <p:ph idx="1"/>
          </p:nvPr>
        </p:nvSpPr>
        <p:spPr>
          <a:xfrm>
            <a:off x="516467" y="1830388"/>
            <a:ext cx="8229600" cy="4525962"/>
          </a:xfrm>
        </p:spPr>
        <p:txBody>
          <a:bodyPr/>
          <a:lstStyle/>
          <a:p>
            <a:pPr marL="0" indent="0">
              <a:buNone/>
            </a:pPr>
            <a:r>
              <a:rPr lang="en-US" dirty="0"/>
              <a:t>Introduction</a:t>
            </a:r>
          </a:p>
          <a:p>
            <a:pPr marL="0" indent="0">
              <a:buNone/>
            </a:pPr>
            <a:r>
              <a:rPr lang="en-US" dirty="0"/>
              <a:t>Review of Beta Maturity</a:t>
            </a:r>
          </a:p>
          <a:p>
            <a:pPr marL="0" indent="0">
              <a:buNone/>
            </a:pPr>
            <a:r>
              <a:rPr lang="en-US" dirty="0"/>
              <a:t>Product Quality Evaluation Overview</a:t>
            </a:r>
          </a:p>
          <a:p>
            <a:pPr marL="0" indent="0">
              <a:buNone/>
            </a:pPr>
            <a:r>
              <a:rPr lang="en-US" dirty="0"/>
              <a:t>Provisional Maturity Assessment</a:t>
            </a:r>
          </a:p>
          <a:p>
            <a:pPr marL="0" indent="0">
              <a:buNone/>
            </a:pPr>
            <a:r>
              <a:rPr lang="en-US" dirty="0"/>
              <a:t>PLPT Details</a:t>
            </a:r>
          </a:p>
          <a:p>
            <a:pPr marL="0" indent="0">
              <a:buNone/>
            </a:pPr>
            <a:r>
              <a:rPr lang="en-US" dirty="0"/>
              <a:t>Path to Full Validation</a:t>
            </a:r>
          </a:p>
          <a:p>
            <a:pPr marL="0" indent="0">
              <a:buNone/>
            </a:pPr>
            <a:r>
              <a:rPr lang="en-US" sz="4400" dirty="0">
                <a:solidFill>
                  <a:srgbClr val="FFFF00"/>
                </a:solidFill>
              </a:rPr>
              <a:t>Summary and Recommendations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45</a:t>
            </a:fld>
            <a:endParaRPr lang="en-US" altLang="en-US"/>
          </a:p>
        </p:txBody>
      </p:sp>
    </p:spTree>
    <p:extLst>
      <p:ext uri="{BB962C8B-B14F-4D97-AF65-F5344CB8AC3E}">
        <p14:creationId xmlns:p14="http://schemas.microsoft.com/office/powerpoint/2010/main" val="1833332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a:xfrm>
            <a:off x="301658" y="1195943"/>
            <a:ext cx="8663299" cy="5662057"/>
          </a:xfrm>
        </p:spPr>
        <p:txBody>
          <a:bodyPr>
            <a:normAutofit fontScale="70000" lnSpcReduction="20000"/>
          </a:bodyPr>
          <a:lstStyle/>
          <a:p>
            <a:pPr>
              <a:buFont typeface="Arial" panose="020B0604020202020204" pitchFamily="34" charset="0"/>
              <a:buChar char="•"/>
            </a:pPr>
            <a:r>
              <a:rPr lang="en-US" sz="3600" b="1" dirty="0"/>
              <a:t>Flash DE meeting spec overall:</a:t>
            </a:r>
          </a:p>
          <a:p>
            <a:pPr lvl="1">
              <a:buFont typeface="Arial" panose="020B0604020202020204" pitchFamily="34" charset="0"/>
              <a:buChar char="•"/>
            </a:pPr>
            <a:r>
              <a:rPr lang="en-US" sz="2300" dirty="0">
                <a:solidFill>
                  <a:srgbClr val="FFFF00"/>
                </a:solidFill>
              </a:rPr>
              <a:t>DE computation method VERY IMPORTANT in deciding final value ! … Equation, What filtered.</a:t>
            </a:r>
          </a:p>
          <a:p>
            <a:pPr lvl="1">
              <a:buFont typeface="Arial" panose="020B0604020202020204" pitchFamily="34" charset="0"/>
              <a:buChar char="•"/>
            </a:pPr>
            <a:r>
              <a:rPr lang="en-US" sz="2300" dirty="0">
                <a:solidFill>
                  <a:srgbClr val="FFFF00"/>
                </a:solidFill>
              </a:rPr>
              <a:t>Definite improvement in flash DE (given Rev C LUT update on 3 Dec 2018)</a:t>
            </a:r>
          </a:p>
          <a:p>
            <a:pPr lvl="1">
              <a:buFont typeface="Arial" panose="020B0604020202020204" pitchFamily="34" charset="0"/>
              <a:buChar char="•"/>
            </a:pPr>
            <a:r>
              <a:rPr lang="en-US" sz="2300" dirty="0">
                <a:solidFill>
                  <a:srgbClr val="FFFF00"/>
                </a:solidFill>
              </a:rPr>
              <a:t>Since NH Winter, not enough data to examine NW CONUS flash DE to see if depleted </a:t>
            </a:r>
            <a:endParaRPr lang="en-US" sz="2300" b="1" dirty="0"/>
          </a:p>
          <a:p>
            <a:r>
              <a:rPr lang="en-US" sz="3600" b="1" dirty="0"/>
              <a:t>Flash FAR not meeting spec, but to be improved:</a:t>
            </a:r>
          </a:p>
          <a:p>
            <a:pPr lvl="1">
              <a:buFont typeface="Arial" panose="020B0604020202020204" pitchFamily="34" charset="0"/>
              <a:buChar char="•"/>
            </a:pPr>
            <a:r>
              <a:rPr lang="en-US" sz="2300" dirty="0">
                <a:solidFill>
                  <a:srgbClr val="FFFF00"/>
                </a:solidFill>
              </a:rPr>
              <a:t>ADR 615 Fix for Bursts/Outages (e.g. from EXIS cruciform scans) now implemented </a:t>
            </a:r>
          </a:p>
          <a:p>
            <a:pPr lvl="1">
              <a:buFont typeface="Arial" panose="020B0604020202020204" pitchFamily="34" charset="0"/>
              <a:buChar char="•"/>
            </a:pPr>
            <a:r>
              <a:rPr lang="en-US" sz="2300" dirty="0">
                <a:solidFill>
                  <a:srgbClr val="FFFF00"/>
                </a:solidFill>
              </a:rPr>
              <a:t>ADR 638 GLM glint box update implemented week of 3 Dec 2018</a:t>
            </a:r>
          </a:p>
          <a:p>
            <a:pPr lvl="1">
              <a:buFont typeface="Arial" panose="020B0604020202020204" pitchFamily="34" charset="0"/>
              <a:buChar char="•"/>
            </a:pPr>
            <a:r>
              <a:rPr lang="en-US" sz="2300" dirty="0">
                <a:solidFill>
                  <a:srgbClr val="FFFF00"/>
                </a:solidFill>
              </a:rPr>
              <a:t>Blooming filter (ADR 374) still to be implemented to mitigate solar glint/intrusion</a:t>
            </a:r>
          </a:p>
          <a:p>
            <a:pPr lvl="1">
              <a:buFont typeface="Arial" panose="020B0604020202020204" pitchFamily="34" charset="0"/>
              <a:buChar char="•"/>
            </a:pPr>
            <a:r>
              <a:rPr lang="en-US" sz="2300" dirty="0">
                <a:solidFill>
                  <a:srgbClr val="FFFF00"/>
                </a:solidFill>
              </a:rPr>
              <a:t>False event “bars” at RTEP boundaries to be mitigated (ADR 647, 648)  </a:t>
            </a:r>
          </a:p>
          <a:p>
            <a:pPr lvl="1">
              <a:buFont typeface="Arial" panose="020B0604020202020204" pitchFamily="34" charset="0"/>
              <a:buChar char="•"/>
            </a:pPr>
            <a:r>
              <a:rPr lang="en-US" sz="2300" dirty="0">
                <a:solidFill>
                  <a:srgbClr val="FFFF00"/>
                </a:solidFill>
              </a:rPr>
              <a:t>Bursts associated with Data Formatter to be mitigated (ADR 649) </a:t>
            </a:r>
            <a:endParaRPr lang="en-US" sz="2300" b="1" dirty="0"/>
          </a:p>
          <a:p>
            <a:r>
              <a:rPr lang="en-US" sz="3600" b="1" dirty="0"/>
              <a:t>Location and associated INR accuracy acceptable:</a:t>
            </a:r>
          </a:p>
          <a:p>
            <a:pPr lvl="1">
              <a:buFont typeface="Arial" panose="020B0604020202020204" pitchFamily="34" charset="0"/>
              <a:buChar char="•"/>
            </a:pPr>
            <a:r>
              <a:rPr lang="en-US" sz="2300" dirty="0">
                <a:solidFill>
                  <a:srgbClr val="FFFF00"/>
                </a:solidFill>
              </a:rPr>
              <a:t>Improvements due to Parallax Lite (improved lightning ellipsoid) implementation</a:t>
            </a:r>
          </a:p>
          <a:p>
            <a:pPr lvl="1">
              <a:buFont typeface="Arial" panose="020B0604020202020204" pitchFamily="34" charset="0"/>
              <a:buChar char="•"/>
            </a:pPr>
            <a:r>
              <a:rPr lang="en-US" sz="2300" dirty="0">
                <a:solidFill>
                  <a:srgbClr val="FFFF00"/>
                </a:solidFill>
              </a:rPr>
              <a:t>Further improvements expected with implementation of 3 </a:t>
            </a:r>
            <a:r>
              <a:rPr lang="en-US" sz="2300" dirty="0" err="1">
                <a:solidFill>
                  <a:srgbClr val="FFFF00"/>
                </a:solidFill>
              </a:rPr>
              <a:t>deg</a:t>
            </a:r>
            <a:r>
              <a:rPr lang="en-US" sz="2300" dirty="0">
                <a:solidFill>
                  <a:srgbClr val="FFFF00"/>
                </a:solidFill>
              </a:rPr>
              <a:t> grid model (ADR 645)</a:t>
            </a:r>
          </a:p>
          <a:p>
            <a:pPr lvl="1">
              <a:buFont typeface="Arial" panose="020B0604020202020204" pitchFamily="34" charset="0"/>
              <a:buChar char="•"/>
            </a:pPr>
            <a:r>
              <a:rPr lang="en-US" sz="2300" dirty="0">
                <a:solidFill>
                  <a:srgbClr val="FFFF00"/>
                </a:solidFill>
              </a:rPr>
              <a:t>Future improvements in INR expected  by accounting for Diurnal Variation (ADR 650)</a:t>
            </a:r>
            <a:endParaRPr lang="en-US" sz="2300" b="1" dirty="0"/>
          </a:p>
          <a:p>
            <a:pPr>
              <a:buFont typeface="Arial" panose="020B0604020202020204" pitchFamily="34" charset="0"/>
              <a:buChar char="•"/>
            </a:pPr>
            <a:r>
              <a:rPr lang="en-US" sz="3600" b="1" dirty="0"/>
              <a:t>Timing accuracy acceptable:</a:t>
            </a:r>
          </a:p>
          <a:p>
            <a:pPr lvl="1">
              <a:buFont typeface="Arial" panose="020B0604020202020204" pitchFamily="34" charset="0"/>
              <a:buChar char="•"/>
            </a:pPr>
            <a:r>
              <a:rPr lang="en-US" sz="2300" dirty="0">
                <a:solidFill>
                  <a:srgbClr val="FFFF00"/>
                </a:solidFill>
              </a:rPr>
              <a:t>But low-priority time-order issue (ADR 375) to be fixed. </a:t>
            </a:r>
            <a:endParaRPr lang="en-US" sz="2300" dirty="0"/>
          </a:p>
          <a:p>
            <a:pPr>
              <a:buFont typeface="Arial" panose="020B0604020202020204" pitchFamily="34" charset="0"/>
              <a:buChar char="•"/>
            </a:pPr>
            <a:r>
              <a:rPr lang="en-US" sz="3600" b="1" dirty="0" err="1"/>
              <a:t>Misc</a:t>
            </a:r>
            <a:r>
              <a:rPr lang="en-US" sz="3600" b="1" dirty="0"/>
              <a:t> future improvements:</a:t>
            </a:r>
          </a:p>
          <a:p>
            <a:pPr lvl="1">
              <a:buFont typeface="Arial" panose="020B0604020202020204" pitchFamily="34" charset="0"/>
              <a:buChar char="•"/>
            </a:pPr>
            <a:r>
              <a:rPr lang="en-US" sz="2300" dirty="0">
                <a:solidFill>
                  <a:srgbClr val="FFFF00"/>
                </a:solidFill>
              </a:rPr>
              <a:t>Improve SGF filter (ADR 519), “put back filter” (ADR TBD),  Keep first event in flash (ADR 652)</a:t>
            </a:r>
          </a:p>
          <a:p>
            <a:pPr lvl="1">
              <a:buFont typeface="Arial" panose="020B0604020202020204" pitchFamily="34" charset="0"/>
              <a:buChar char="•"/>
            </a:pPr>
            <a:r>
              <a:rPr lang="en-US" sz="2300" dirty="0">
                <a:solidFill>
                  <a:srgbClr val="FFFF00"/>
                </a:solidFill>
              </a:rPr>
              <a:t>Granularity/Max Energy &amp; Dark Flashes (ADR 738/739)</a:t>
            </a:r>
          </a:p>
          <a:p>
            <a:pPr lvl="1">
              <a:buFont typeface="Arial" panose="020B0604020202020204" pitchFamily="34" charset="0"/>
              <a:buChar char="•"/>
            </a:pPr>
            <a:r>
              <a:rPr lang="en-US" sz="2300" dirty="0">
                <a:solidFill>
                  <a:srgbClr val="FFFF00"/>
                </a:solidFill>
              </a:rPr>
              <a:t>New Products (Data Quality ADR 461, Gridded ADR 646) desired but need approval. </a:t>
            </a:r>
          </a:p>
          <a:p>
            <a:pPr>
              <a:buFont typeface="Arial" panose="020B0604020202020204" pitchFamily="34" charset="0"/>
              <a:buChar char="•"/>
            </a:pPr>
            <a:endParaRPr lang="en-US" sz="3600"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46</a:t>
            </a:fld>
            <a:endParaRPr lang="en-US" altLang="en-US" dirty="0"/>
          </a:p>
        </p:txBody>
      </p:sp>
    </p:spTree>
    <p:extLst>
      <p:ext uri="{BB962C8B-B14F-4D97-AF65-F5344CB8AC3E}">
        <p14:creationId xmlns:p14="http://schemas.microsoft.com/office/powerpoint/2010/main" val="559508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a:t>
            </a:r>
          </a:p>
        </p:txBody>
      </p:sp>
      <p:sp>
        <p:nvSpPr>
          <p:cNvPr id="3" name="Content Placeholder 2"/>
          <p:cNvSpPr>
            <a:spLocks noGrp="1"/>
          </p:cNvSpPr>
          <p:nvPr>
            <p:ph idx="1"/>
          </p:nvPr>
        </p:nvSpPr>
        <p:spPr>
          <a:xfrm>
            <a:off x="457200" y="2219407"/>
            <a:ext cx="8229600" cy="2305459"/>
          </a:xfrm>
        </p:spPr>
        <p:txBody>
          <a:bodyPr/>
          <a:lstStyle/>
          <a:p>
            <a:pPr marL="0" indent="0" algn="just">
              <a:buNone/>
            </a:pPr>
            <a:r>
              <a:rPr lang="en-US" dirty="0">
                <a:solidFill>
                  <a:srgbClr val="FFFF00"/>
                </a:solidFill>
              </a:rPr>
              <a:t>CWG believes that the GOES-17 GLM L2 product (events, groups, flashes) has reached the Provisional Maturity as defined by the GOES-R Program.</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47</a:t>
            </a:fld>
            <a:endParaRPr lang="en-US" altLang="en-US" dirty="0"/>
          </a:p>
        </p:txBody>
      </p:sp>
    </p:spTree>
    <p:extLst>
      <p:ext uri="{BB962C8B-B14F-4D97-AF65-F5344CB8AC3E}">
        <p14:creationId xmlns:p14="http://schemas.microsoft.com/office/powerpoint/2010/main" val="197728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753" y="41514"/>
            <a:ext cx="5952566" cy="1143001"/>
          </a:xfrm>
        </p:spPr>
        <p:txBody>
          <a:bodyPr/>
          <a:lstStyle/>
          <a:p>
            <a:r>
              <a:rPr lang="en-US" b="1" dirty="0"/>
              <a:t>Cal/Val Team Members </a:t>
            </a:r>
          </a:p>
        </p:txBody>
      </p:sp>
      <p:sp>
        <p:nvSpPr>
          <p:cNvPr id="5" name="TextBox 4"/>
          <p:cNvSpPr txBox="1"/>
          <p:nvPr/>
        </p:nvSpPr>
        <p:spPr>
          <a:xfrm>
            <a:off x="4180114" y="6538912"/>
            <a:ext cx="4245429" cy="307777"/>
          </a:xfrm>
          <a:prstGeom prst="rect">
            <a:avLst/>
          </a:prstGeom>
          <a:noFill/>
        </p:spPr>
        <p:txBody>
          <a:bodyPr wrap="square" rtlCol="0">
            <a:spAutoFit/>
          </a:bodyPr>
          <a:lstStyle/>
          <a:p>
            <a:pPr algn="ctr"/>
            <a:r>
              <a:rPr lang="en-US" sz="1400" i="1" dirty="0">
                <a:solidFill>
                  <a:srgbClr val="FFFF00"/>
                </a:solidFill>
              </a:rPr>
              <a:t>Photo courtesy of </a:t>
            </a:r>
            <a:r>
              <a:rPr lang="en-US" sz="1400" i="1">
                <a:solidFill>
                  <a:srgbClr val="FFFF00"/>
                </a:solidFill>
              </a:rPr>
              <a:t>William Koshak &amp; Pete Armstrong</a:t>
            </a:r>
            <a:endParaRPr lang="en-US" sz="1400" i="1" dirty="0">
              <a:solidFill>
                <a:srgbClr val="FFFF00"/>
              </a:solidFill>
            </a:endParaRPr>
          </a:p>
        </p:txBody>
      </p:sp>
      <p:sp>
        <p:nvSpPr>
          <p:cNvPr id="3" name="Slide Number Placeholder 2"/>
          <p:cNvSpPr>
            <a:spLocks noGrp="1"/>
          </p:cNvSpPr>
          <p:nvPr>
            <p:ph type="sldNum" sz="quarter" idx="12"/>
          </p:nvPr>
        </p:nvSpPr>
        <p:spPr/>
        <p:txBody>
          <a:bodyPr/>
          <a:lstStyle/>
          <a:p>
            <a:fld id="{615ADB79-25D6-47C0-AB51-22A13A0BBB50}" type="slidenum">
              <a:rPr lang="en-US" altLang="en-US" smtClean="0"/>
              <a:pPr/>
              <a:t>5</a:t>
            </a:fld>
            <a:endParaRPr lang="en-US" altLang="en-US"/>
          </a:p>
        </p:txBody>
      </p:sp>
      <p:sp>
        <p:nvSpPr>
          <p:cNvPr id="7" name="Title 1"/>
          <p:cNvSpPr txBox="1">
            <a:spLocks/>
          </p:cNvSpPr>
          <p:nvPr/>
        </p:nvSpPr>
        <p:spPr bwMode="auto">
          <a:xfrm>
            <a:off x="6302828" y="4965363"/>
            <a:ext cx="198192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algn="l"/>
            <a:r>
              <a:rPr lang="en-US" sz="1400" dirty="0">
                <a:solidFill>
                  <a:srgbClr val="FFFF00"/>
                </a:solidFill>
              </a:rPr>
              <a:t>NASA Flight for INR</a:t>
            </a:r>
          </a:p>
          <a:p>
            <a:pPr marL="285750" indent="-285750" algn="l">
              <a:buFont typeface="Arial" charset="0"/>
              <a:buChar char="•"/>
            </a:pPr>
            <a:r>
              <a:rPr lang="en-US" sz="1400" dirty="0"/>
              <a:t>David </a:t>
            </a:r>
            <a:r>
              <a:rPr lang="en-US" sz="1400" dirty="0" err="1"/>
              <a:t>Igle</a:t>
            </a:r>
            <a:endParaRPr lang="en-US" sz="1400" dirty="0"/>
          </a:p>
          <a:p>
            <a:pPr marL="285750" indent="-285750" algn="l">
              <a:buFont typeface="Arial" charset="0"/>
              <a:buChar char="•"/>
            </a:pPr>
            <a:r>
              <a:rPr lang="en-US" sz="1400" dirty="0"/>
              <a:t>Alan </a:t>
            </a:r>
            <a:r>
              <a:rPr lang="en-US" sz="1400" dirty="0" err="1"/>
              <a:t>Reth</a:t>
            </a:r>
            <a:r>
              <a:rPr lang="en-US" sz="1400" dirty="0"/>
              <a:t> </a:t>
            </a:r>
          </a:p>
        </p:txBody>
      </p:sp>
      <p:sp>
        <p:nvSpPr>
          <p:cNvPr id="8" name="Title 1"/>
          <p:cNvSpPr txBox="1">
            <a:spLocks/>
          </p:cNvSpPr>
          <p:nvPr/>
        </p:nvSpPr>
        <p:spPr bwMode="auto">
          <a:xfrm>
            <a:off x="247506" y="5193755"/>
            <a:ext cx="2877221" cy="585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algn="l"/>
            <a:r>
              <a:rPr lang="en-US" sz="1400" dirty="0">
                <a:solidFill>
                  <a:srgbClr val="FFC000"/>
                </a:solidFill>
              </a:rPr>
              <a:t>Core Team: </a:t>
            </a:r>
            <a:r>
              <a:rPr lang="en-US" sz="1400" dirty="0"/>
              <a:t>William Koshak &amp; Rich Blakeslee (MSFC), Doug Mach &amp; Monte Bateman (USRA), Dennis </a:t>
            </a:r>
            <a:r>
              <a:rPr lang="en-US" sz="1400" dirty="0" err="1"/>
              <a:t>Buechler</a:t>
            </a:r>
            <a:r>
              <a:rPr lang="en-US" sz="1400" dirty="0"/>
              <a:t> (UAH)</a:t>
            </a:r>
          </a:p>
          <a:p>
            <a:pPr algn="l"/>
            <a:endParaRPr lang="en-US" sz="1400" dirty="0"/>
          </a:p>
          <a:p>
            <a:pPr algn="l"/>
            <a:r>
              <a:rPr lang="en-US" sz="1400" dirty="0">
                <a:solidFill>
                  <a:srgbClr val="FFC000"/>
                </a:solidFill>
              </a:rPr>
              <a:t>Support Team (lower left): </a:t>
            </a:r>
            <a:r>
              <a:rPr lang="en-US" sz="1400" dirty="0"/>
              <a:t>Phillip </a:t>
            </a:r>
            <a:r>
              <a:rPr lang="en-US" sz="1400" dirty="0" err="1"/>
              <a:t>Bitzer</a:t>
            </a:r>
            <a:r>
              <a:rPr lang="en-US" sz="1400" dirty="0"/>
              <a:t> &amp; Jeff Burchfield (UAH); Katrina </a:t>
            </a:r>
            <a:r>
              <a:rPr lang="en-US" sz="1400" dirty="0" err="1"/>
              <a:t>Virts</a:t>
            </a:r>
            <a:r>
              <a:rPr lang="en-US" sz="1400" dirty="0"/>
              <a:t> (NPP)</a:t>
            </a:r>
          </a:p>
        </p:txBody>
      </p:sp>
      <p:pic>
        <p:nvPicPr>
          <p:cNvPr id="4" name="Picture 3"/>
          <p:cNvPicPr>
            <a:picLocks noChangeAspect="1"/>
          </p:cNvPicPr>
          <p:nvPr/>
        </p:nvPicPr>
        <p:blipFill>
          <a:blip r:embed="rId3"/>
          <a:stretch>
            <a:fillRect/>
          </a:stretch>
        </p:blipFill>
        <p:spPr>
          <a:xfrm>
            <a:off x="3404432" y="1855158"/>
            <a:ext cx="2108200" cy="2108200"/>
          </a:xfrm>
          <a:prstGeom prst="rect">
            <a:avLst/>
          </a:prstGeom>
        </p:spPr>
      </p:pic>
      <p:sp>
        <p:nvSpPr>
          <p:cNvPr id="9" name="Title 1"/>
          <p:cNvSpPr txBox="1">
            <a:spLocks/>
          </p:cNvSpPr>
          <p:nvPr/>
        </p:nvSpPr>
        <p:spPr bwMode="auto">
          <a:xfrm>
            <a:off x="3481101" y="4050754"/>
            <a:ext cx="2031531" cy="44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algn="l"/>
            <a:r>
              <a:rPr lang="en-US" sz="1400" dirty="0"/>
              <a:t>        Pete Armstrong </a:t>
            </a:r>
          </a:p>
          <a:p>
            <a:pPr algn="l"/>
            <a:r>
              <a:rPr lang="en-US" sz="1400" dirty="0">
                <a:solidFill>
                  <a:srgbClr val="FFC000"/>
                </a:solidFill>
              </a:rPr>
              <a:t>   (Core Team Member)</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5832" y="1874186"/>
            <a:ext cx="2770789" cy="2353688"/>
          </a:xfrm>
          <a:prstGeom prst="rect">
            <a:avLst/>
          </a:prstGeom>
        </p:spPr>
      </p:pic>
      <p:sp>
        <p:nvSpPr>
          <p:cNvPr id="10" name="Title 1"/>
          <p:cNvSpPr txBox="1">
            <a:spLocks/>
          </p:cNvSpPr>
          <p:nvPr/>
        </p:nvSpPr>
        <p:spPr bwMode="auto">
          <a:xfrm>
            <a:off x="3438616" y="1184515"/>
            <a:ext cx="2031531" cy="44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algn="l"/>
            <a:r>
              <a:rPr lang="en-US" sz="1400" dirty="0">
                <a:solidFill>
                  <a:srgbClr val="FFFF00"/>
                </a:solidFill>
              </a:rPr>
              <a:t>        </a:t>
            </a:r>
            <a:r>
              <a:rPr lang="en-US" sz="1400" b="1" dirty="0">
                <a:solidFill>
                  <a:srgbClr val="FFFF00"/>
                </a:solidFill>
              </a:rPr>
              <a:t>MIT-Lincoln Lab</a:t>
            </a:r>
          </a:p>
        </p:txBody>
      </p:sp>
      <p:sp>
        <p:nvSpPr>
          <p:cNvPr id="11" name="Title 1"/>
          <p:cNvSpPr txBox="1">
            <a:spLocks/>
          </p:cNvSpPr>
          <p:nvPr/>
        </p:nvSpPr>
        <p:spPr bwMode="auto">
          <a:xfrm>
            <a:off x="247506" y="1189066"/>
            <a:ext cx="2139427" cy="44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algn="l"/>
            <a:r>
              <a:rPr lang="en-US" sz="1400" dirty="0"/>
              <a:t>        </a:t>
            </a:r>
            <a:r>
              <a:rPr lang="en-US" sz="1400" b="1" dirty="0">
                <a:solidFill>
                  <a:srgbClr val="FFFF00"/>
                </a:solidFill>
              </a:rPr>
              <a:t>NSSTC (Huntsville, AL)</a:t>
            </a:r>
          </a:p>
        </p:txBody>
      </p:sp>
      <p:sp>
        <p:nvSpPr>
          <p:cNvPr id="13" name="Title 1"/>
          <p:cNvSpPr txBox="1">
            <a:spLocks/>
          </p:cNvSpPr>
          <p:nvPr/>
        </p:nvSpPr>
        <p:spPr bwMode="auto">
          <a:xfrm>
            <a:off x="5977282" y="1184514"/>
            <a:ext cx="2031531" cy="44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pPr algn="l"/>
            <a:r>
              <a:rPr lang="en-US" sz="1400" b="1" dirty="0"/>
              <a:t>        </a:t>
            </a:r>
            <a:r>
              <a:rPr lang="en-US" sz="1400" b="1" dirty="0">
                <a:solidFill>
                  <a:srgbClr val="FFFF00"/>
                </a:solidFill>
              </a:rPr>
              <a:t>Various Remote</a:t>
            </a:r>
          </a:p>
        </p:txBody>
      </p:sp>
      <p:sp>
        <p:nvSpPr>
          <p:cNvPr id="14" name="Rectangle 13"/>
          <p:cNvSpPr/>
          <p:nvPr/>
        </p:nvSpPr>
        <p:spPr>
          <a:xfrm>
            <a:off x="5972928" y="1566544"/>
            <a:ext cx="3129126" cy="3539430"/>
          </a:xfrm>
          <a:prstGeom prst="rect">
            <a:avLst/>
          </a:prstGeom>
          <a:noFill/>
          <a:ln>
            <a:noFill/>
          </a:ln>
        </p:spPr>
        <p:txBody>
          <a:bodyPr wrap="none" lIns="91440" tIns="45720" rIns="91440" bIns="45720">
            <a:spAutoFit/>
          </a:bodyPr>
          <a:lstStyle/>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Ken Cummins (</a:t>
            </a:r>
            <a:r>
              <a:rPr lang="en-US" sz="1400" dirty="0" err="1">
                <a:ln w="0"/>
                <a:solidFill>
                  <a:schemeClr val="bg1"/>
                </a:solidFill>
                <a:effectLst>
                  <a:outerShdw blurRad="38100" dist="19050" dir="2700000" algn="tl" rotWithShape="0">
                    <a:schemeClr val="dk1">
                      <a:alpha val="40000"/>
                    </a:schemeClr>
                  </a:outerShdw>
                </a:effectLst>
              </a:rPr>
              <a:t>Univ</a:t>
            </a:r>
            <a:r>
              <a:rPr lang="en-US" sz="1400" dirty="0">
                <a:ln w="0"/>
                <a:solidFill>
                  <a:schemeClr val="bg1"/>
                </a:solidFill>
                <a:effectLst>
                  <a:outerShdw blurRad="38100" dist="19050" dir="2700000" algn="tl" rotWithShape="0">
                    <a:schemeClr val="dk1">
                      <a:alpha val="40000"/>
                    </a:schemeClr>
                  </a:outerShdw>
                </a:effectLst>
              </a:rPr>
              <a:t> </a:t>
            </a:r>
            <a:r>
              <a:rPr lang="en-US" sz="1400" dirty="0" err="1">
                <a:ln w="0"/>
                <a:solidFill>
                  <a:schemeClr val="bg1"/>
                </a:solidFill>
                <a:effectLst>
                  <a:outerShdw blurRad="38100" dist="19050" dir="2700000" algn="tl" rotWithShape="0">
                    <a:schemeClr val="dk1">
                      <a:alpha val="40000"/>
                    </a:schemeClr>
                  </a:outerShdw>
                </a:effectLst>
              </a:rPr>
              <a:t>Az</a:t>
            </a:r>
            <a:r>
              <a:rPr lang="en-US" sz="1400" dirty="0">
                <a:ln w="0"/>
                <a:solidFill>
                  <a:schemeClr val="bg1"/>
                </a:solidFill>
                <a:effectLst>
                  <a:outerShdw blurRad="38100" dist="19050" dir="2700000" algn="tl" rotWithShape="0">
                    <a:schemeClr val="dk1">
                      <a:alpha val="40000"/>
                    </a:schemeClr>
                  </a:outerShdw>
                </a:effectLst>
              </a:rPr>
              <a:t>)</a:t>
            </a:r>
          </a:p>
          <a:p>
            <a:pPr marL="285750" indent="-285750">
              <a:buFont typeface="Wingdings" charset="2"/>
              <a:buChar char="§"/>
            </a:pPr>
            <a:r>
              <a:rPr lang="en-US" sz="1400" b="0" cap="none" spc="0" dirty="0">
                <a:ln w="0"/>
                <a:solidFill>
                  <a:schemeClr val="bg1"/>
                </a:solidFill>
                <a:effectLst>
                  <a:outerShdw blurRad="38100" dist="19050" dir="2700000" algn="tl" rotWithShape="0">
                    <a:schemeClr val="dk1">
                      <a:alpha val="40000"/>
                    </a:schemeClr>
                  </a:outerShdw>
                </a:effectLst>
              </a:rPr>
              <a:t>Paul </a:t>
            </a:r>
            <a:r>
              <a:rPr lang="en-US" sz="1400" b="0" cap="none" spc="0" dirty="0" err="1">
                <a:ln w="0"/>
                <a:solidFill>
                  <a:schemeClr val="bg1"/>
                </a:solidFill>
                <a:effectLst>
                  <a:outerShdw blurRad="38100" dist="19050" dir="2700000" algn="tl" rotWithShape="0">
                    <a:schemeClr val="dk1">
                      <a:alpha val="40000"/>
                    </a:schemeClr>
                  </a:outerShdw>
                </a:effectLst>
              </a:rPr>
              <a:t>Krehbiel</a:t>
            </a:r>
            <a:r>
              <a:rPr lang="en-US" sz="1400" b="0" cap="none" spc="0" dirty="0">
                <a:ln w="0"/>
                <a:solidFill>
                  <a:schemeClr val="bg1"/>
                </a:solidFill>
                <a:effectLst>
                  <a:outerShdw blurRad="38100" dist="19050" dir="2700000" algn="tl" rotWithShape="0">
                    <a:schemeClr val="dk1">
                      <a:alpha val="40000"/>
                    </a:schemeClr>
                  </a:outerShdw>
                </a:effectLst>
              </a:rPr>
              <a:t> (NMT)</a:t>
            </a:r>
          </a:p>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Ron Thomas (NMT)</a:t>
            </a:r>
          </a:p>
          <a:p>
            <a:pPr marL="285750" indent="-285750">
              <a:buFont typeface="Wingdings" charset="2"/>
              <a:buChar char="§"/>
            </a:pPr>
            <a:r>
              <a:rPr lang="en-US" sz="1400" b="0" cap="none" spc="0" dirty="0">
                <a:ln w="0"/>
                <a:solidFill>
                  <a:schemeClr val="bg1"/>
                </a:solidFill>
                <a:effectLst>
                  <a:outerShdw blurRad="38100" dist="19050" dir="2700000" algn="tl" rotWithShape="0">
                    <a:schemeClr val="dk1">
                      <a:alpha val="40000"/>
                    </a:schemeClr>
                  </a:outerShdw>
                </a:effectLst>
              </a:rPr>
              <a:t>Bill Rison (NMT)</a:t>
            </a:r>
          </a:p>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Eric </a:t>
            </a:r>
            <a:r>
              <a:rPr lang="en-US" sz="1400" dirty="0" err="1">
                <a:ln w="0"/>
                <a:solidFill>
                  <a:schemeClr val="bg1"/>
                </a:solidFill>
                <a:effectLst>
                  <a:outerShdw blurRad="38100" dist="19050" dir="2700000" algn="tl" rotWithShape="0">
                    <a:schemeClr val="dk1">
                      <a:alpha val="40000"/>
                    </a:schemeClr>
                  </a:outerShdw>
                </a:effectLst>
              </a:rPr>
              <a:t>Bruning</a:t>
            </a:r>
            <a:r>
              <a:rPr lang="en-US" sz="1400" dirty="0">
                <a:ln w="0"/>
                <a:solidFill>
                  <a:schemeClr val="bg1"/>
                </a:solidFill>
                <a:effectLst>
                  <a:outerShdw blurRad="38100" dist="19050" dir="2700000" algn="tl" rotWithShape="0">
                    <a:schemeClr val="dk1">
                      <a:alpha val="40000"/>
                    </a:schemeClr>
                  </a:outerShdw>
                </a:effectLst>
              </a:rPr>
              <a:t> (TTU)</a:t>
            </a:r>
          </a:p>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Don </a:t>
            </a:r>
            <a:r>
              <a:rPr lang="en-US" sz="1400" dirty="0" err="1">
                <a:ln w="0"/>
                <a:solidFill>
                  <a:schemeClr val="bg1"/>
                </a:solidFill>
                <a:effectLst>
                  <a:outerShdw blurRad="38100" dist="19050" dir="2700000" algn="tl" rotWithShape="0">
                    <a:schemeClr val="dk1">
                      <a:alpha val="40000"/>
                    </a:schemeClr>
                  </a:outerShdw>
                </a:effectLst>
              </a:rPr>
              <a:t>MacGorman</a:t>
            </a:r>
            <a:r>
              <a:rPr lang="en-US" sz="1400" dirty="0">
                <a:ln w="0"/>
                <a:solidFill>
                  <a:schemeClr val="bg1"/>
                </a:solidFill>
                <a:effectLst>
                  <a:outerShdw blurRad="38100" dist="19050" dir="2700000" algn="tl" rotWithShape="0">
                    <a:schemeClr val="dk1">
                      <a:alpha val="40000"/>
                    </a:schemeClr>
                  </a:outerShdw>
                </a:effectLst>
              </a:rPr>
              <a:t> (NSSL)</a:t>
            </a:r>
          </a:p>
          <a:p>
            <a:pPr marL="285750" indent="-285750">
              <a:buFont typeface="Wingdings" charset="2"/>
              <a:buChar char="§"/>
            </a:pPr>
            <a:r>
              <a:rPr lang="en-US" sz="1400" b="0" cap="none" spc="0" dirty="0">
                <a:ln w="0"/>
                <a:solidFill>
                  <a:schemeClr val="bg1"/>
                </a:solidFill>
                <a:effectLst>
                  <a:outerShdw blurRad="38100" dist="19050" dir="2700000" algn="tl" rotWithShape="0">
                    <a:schemeClr val="dk1">
                      <a:alpha val="40000"/>
                    </a:schemeClr>
                  </a:outerShdw>
                </a:effectLst>
              </a:rPr>
              <a:t>Steve Rutledge (CSU)</a:t>
            </a:r>
          </a:p>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Max </a:t>
            </a:r>
            <a:r>
              <a:rPr lang="en-US" sz="1400" dirty="0" err="1">
                <a:ln w="0"/>
                <a:solidFill>
                  <a:schemeClr val="bg1"/>
                </a:solidFill>
                <a:effectLst>
                  <a:outerShdw blurRad="38100" dist="19050" dir="2700000" algn="tl" rotWithShape="0">
                    <a:schemeClr val="dk1">
                      <a:alpha val="40000"/>
                    </a:schemeClr>
                  </a:outerShdw>
                </a:effectLst>
              </a:rPr>
              <a:t>Marchand</a:t>
            </a:r>
            <a:r>
              <a:rPr lang="en-US" sz="1400" dirty="0">
                <a:ln w="0"/>
                <a:solidFill>
                  <a:schemeClr val="bg1"/>
                </a:solidFill>
                <a:effectLst>
                  <a:outerShdw blurRad="38100" dist="19050" dir="2700000" algn="tl" rotWithShape="0">
                    <a:schemeClr val="dk1">
                      <a:alpha val="40000"/>
                    </a:schemeClr>
                  </a:outerShdw>
                </a:effectLst>
              </a:rPr>
              <a:t> (CIRA)</a:t>
            </a:r>
          </a:p>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Bob </a:t>
            </a:r>
            <a:r>
              <a:rPr lang="en-US" sz="1400" dirty="0" err="1">
                <a:ln w="0"/>
                <a:solidFill>
                  <a:schemeClr val="bg1"/>
                </a:solidFill>
                <a:effectLst>
                  <a:outerShdw blurRad="38100" dist="19050" dir="2700000" algn="tl" rotWithShape="0">
                    <a:schemeClr val="dk1">
                      <a:alpha val="40000"/>
                    </a:schemeClr>
                  </a:outerShdw>
                </a:effectLst>
              </a:rPr>
              <a:t>Holzworth</a:t>
            </a:r>
            <a:r>
              <a:rPr lang="en-US" sz="1400" dirty="0">
                <a:ln w="0"/>
                <a:solidFill>
                  <a:schemeClr val="bg1"/>
                </a:solidFill>
                <a:effectLst>
                  <a:outerShdw blurRad="38100" dist="19050" dir="2700000" algn="tl" rotWithShape="0">
                    <a:schemeClr val="dk1">
                      <a:alpha val="40000"/>
                    </a:schemeClr>
                  </a:outerShdw>
                </a:effectLst>
              </a:rPr>
              <a:t> (Univ. </a:t>
            </a:r>
            <a:r>
              <a:rPr lang="en-US" sz="1400" dirty="0" err="1">
                <a:ln w="0"/>
                <a:solidFill>
                  <a:schemeClr val="bg1"/>
                </a:solidFill>
                <a:effectLst>
                  <a:outerShdw blurRad="38100" dist="19050" dir="2700000" algn="tl" rotWithShape="0">
                    <a:schemeClr val="dk1">
                      <a:alpha val="40000"/>
                    </a:schemeClr>
                  </a:outerShdw>
                </a:effectLst>
              </a:rPr>
              <a:t>Wa</a:t>
            </a:r>
            <a:r>
              <a:rPr lang="en-US" sz="1400" dirty="0">
                <a:ln w="0"/>
                <a:solidFill>
                  <a:schemeClr val="bg1"/>
                </a:solidFill>
                <a:effectLst>
                  <a:outerShdw blurRad="38100" dist="19050" dir="2700000" algn="tl" rotWithShape="0">
                    <a:schemeClr val="dk1">
                      <a:alpha val="40000"/>
                    </a:schemeClr>
                  </a:outerShdw>
                </a:effectLst>
              </a:rPr>
              <a:t>)</a:t>
            </a:r>
          </a:p>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Michael McCarthy (Univ. </a:t>
            </a:r>
            <a:r>
              <a:rPr lang="en-US" sz="1400" dirty="0" err="1">
                <a:ln w="0"/>
                <a:solidFill>
                  <a:schemeClr val="bg1"/>
                </a:solidFill>
                <a:effectLst>
                  <a:outerShdw blurRad="38100" dist="19050" dir="2700000" algn="tl" rotWithShape="0">
                    <a:schemeClr val="dk1">
                      <a:alpha val="40000"/>
                    </a:schemeClr>
                  </a:outerShdw>
                </a:effectLst>
              </a:rPr>
              <a:t>Wa</a:t>
            </a:r>
            <a:r>
              <a:rPr lang="en-US" sz="1400" dirty="0">
                <a:ln w="0"/>
                <a:solidFill>
                  <a:schemeClr val="bg1"/>
                </a:solidFill>
                <a:effectLst>
                  <a:outerShdw blurRad="38100" dist="19050" dir="2700000" algn="tl" rotWithShape="0">
                    <a:schemeClr val="dk1">
                      <a:alpha val="40000"/>
                    </a:schemeClr>
                  </a:outerShdw>
                </a:effectLst>
              </a:rPr>
              <a:t>)</a:t>
            </a:r>
          </a:p>
          <a:p>
            <a:pPr marL="285750" indent="-285750">
              <a:buFont typeface="Wingdings" charset="2"/>
              <a:buChar char="§"/>
            </a:pPr>
            <a:r>
              <a:rPr lang="en-US" sz="1400" b="0" cap="none" spc="0" dirty="0">
                <a:ln w="0"/>
                <a:solidFill>
                  <a:schemeClr val="bg1"/>
                </a:solidFill>
                <a:effectLst>
                  <a:outerShdw blurRad="38100" dist="19050" dir="2700000" algn="tl" rotWithShape="0">
                    <a:schemeClr val="dk1">
                      <a:alpha val="40000"/>
                    </a:schemeClr>
                  </a:outerShdw>
                </a:effectLst>
              </a:rPr>
              <a:t>Ken Pickering (UMD)</a:t>
            </a:r>
          </a:p>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Michael Peterson (now </a:t>
            </a:r>
            <a:r>
              <a:rPr lang="en-US" sz="1200" dirty="0">
                <a:ln w="0"/>
                <a:solidFill>
                  <a:schemeClr val="bg1"/>
                </a:solidFill>
                <a:effectLst>
                  <a:outerShdw blurRad="38100" dist="19050" dir="2700000" algn="tl" rotWithShape="0">
                    <a:schemeClr val="dk1">
                      <a:alpha val="40000"/>
                    </a:schemeClr>
                  </a:outerShdw>
                </a:effectLst>
              </a:rPr>
              <a:t>@ Los Alamos</a:t>
            </a:r>
            <a:r>
              <a:rPr lang="en-US" sz="1400" dirty="0">
                <a:ln w="0"/>
                <a:solidFill>
                  <a:schemeClr val="bg1"/>
                </a:solidFill>
                <a:effectLst>
                  <a:outerShdw blurRad="38100" dist="19050" dir="2700000" algn="tl" rotWithShape="0">
                    <a:schemeClr val="dk1">
                      <a:alpha val="40000"/>
                    </a:schemeClr>
                  </a:outerShdw>
                </a:effectLst>
              </a:rPr>
              <a:t>)</a:t>
            </a:r>
          </a:p>
          <a:p>
            <a:pPr marL="285750" indent="-285750">
              <a:buFont typeface="Wingdings" charset="2"/>
              <a:buChar char="§"/>
            </a:pPr>
            <a:r>
              <a:rPr lang="en-US" sz="1400" b="0" cap="none" spc="0" dirty="0">
                <a:ln w="0"/>
                <a:solidFill>
                  <a:schemeClr val="bg1"/>
                </a:solidFill>
                <a:effectLst>
                  <a:outerShdw blurRad="38100" dist="19050" dir="2700000" algn="tl" rotWithShape="0">
                    <a:schemeClr val="dk1">
                      <a:alpha val="40000"/>
                    </a:schemeClr>
                  </a:outerShdw>
                </a:effectLst>
              </a:rPr>
              <a:t>Richard </a:t>
            </a:r>
            <a:r>
              <a:rPr lang="en-US" sz="1400" b="0" cap="none" spc="0" dirty="0" err="1">
                <a:ln w="0"/>
                <a:solidFill>
                  <a:schemeClr val="bg1"/>
                </a:solidFill>
                <a:effectLst>
                  <a:outerShdw blurRad="38100" dist="19050" dir="2700000" algn="tl" rotWithShape="0">
                    <a:schemeClr val="dk1">
                      <a:alpha val="40000"/>
                    </a:schemeClr>
                  </a:outerShdw>
                </a:effectLst>
              </a:rPr>
              <a:t>Sonnenfeld</a:t>
            </a:r>
            <a:r>
              <a:rPr lang="en-US" sz="1400" b="0" cap="none" spc="0" dirty="0">
                <a:ln w="0"/>
                <a:solidFill>
                  <a:schemeClr val="bg1"/>
                </a:solidFill>
                <a:effectLst>
                  <a:outerShdw blurRad="38100" dist="19050" dir="2700000" algn="tl" rotWithShape="0">
                    <a:schemeClr val="dk1">
                      <a:alpha val="40000"/>
                    </a:schemeClr>
                  </a:outerShdw>
                </a:effectLst>
              </a:rPr>
              <a:t> (NMT)</a:t>
            </a:r>
          </a:p>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         .</a:t>
            </a:r>
          </a:p>
          <a:p>
            <a:pPr marL="285750" indent="-285750">
              <a:buFont typeface="Wingdings" charset="2"/>
              <a:buChar char="§"/>
            </a:pPr>
            <a:r>
              <a:rPr lang="en-US" sz="1400" b="0" cap="none" spc="0" dirty="0">
                <a:ln w="0"/>
                <a:solidFill>
                  <a:schemeClr val="bg1"/>
                </a:solidFill>
                <a:effectLst>
                  <a:outerShdw blurRad="38100" dist="19050" dir="2700000" algn="tl" rotWithShape="0">
                    <a:schemeClr val="dk1">
                      <a:alpha val="40000"/>
                    </a:schemeClr>
                  </a:outerShdw>
                </a:effectLst>
              </a:rPr>
              <a:t>         .</a:t>
            </a:r>
          </a:p>
          <a:p>
            <a:pPr marL="285750" indent="-285750">
              <a:buFont typeface="Wingdings" charset="2"/>
              <a:buChar char="§"/>
            </a:pPr>
            <a:r>
              <a:rPr lang="en-US" sz="1400" dirty="0">
                <a:ln w="0"/>
                <a:solidFill>
                  <a:schemeClr val="bg1"/>
                </a:solidFill>
                <a:effectLst>
                  <a:outerShdw blurRad="38100" dist="19050" dir="2700000" algn="tl" rotWithShape="0">
                    <a:schemeClr val="dk1">
                      <a:alpha val="40000"/>
                    </a:schemeClr>
                  </a:outerShdw>
                </a:effectLst>
              </a:rPr>
              <a:t>others</a:t>
            </a:r>
            <a:endParaRPr lang="en-US" sz="1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3213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682845" y="46770"/>
            <a:ext cx="5791201" cy="1143000"/>
          </a:xfrm>
          <a:prstGeom prst="rect">
            <a:avLst/>
          </a:prstGeom>
        </p:spPr>
        <p:txBody>
          <a:bodyPr/>
          <a:lstStyle/>
          <a:p>
            <a:r>
              <a:rPr lang="en-US" sz="3200" b="1" dirty="0">
                <a:cs typeface="Arial" pitchFamily="34" charset="0"/>
              </a:rPr>
              <a:t>GLM  Overview</a:t>
            </a:r>
          </a:p>
        </p:txBody>
      </p:sp>
      <p:sp>
        <p:nvSpPr>
          <p:cNvPr id="2" name="Slide Number Placeholder 1"/>
          <p:cNvSpPr>
            <a:spLocks noGrp="1"/>
          </p:cNvSpPr>
          <p:nvPr>
            <p:ph type="sldNum" sz="quarter" idx="12"/>
          </p:nvPr>
        </p:nvSpPr>
        <p:spPr/>
        <p:txBody>
          <a:bodyPr/>
          <a:lstStyle/>
          <a:p>
            <a:fld id="{3121078A-E944-47F9-B7BA-CEAF4D470424}" type="slidenum">
              <a:rPr lang="en-US" altLang="en-US" smtClean="0"/>
              <a:pPr/>
              <a:t>6</a:t>
            </a:fld>
            <a:endParaRPr lang="en-US" alt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7999" y="1561645"/>
            <a:ext cx="2789685" cy="3901440"/>
          </a:xfrm>
          <a:prstGeom prst="rect">
            <a:avLst/>
          </a:prstGeom>
        </p:spPr>
      </p:pic>
      <p:sp>
        <p:nvSpPr>
          <p:cNvPr id="7" name="Rectangle 6"/>
          <p:cNvSpPr/>
          <p:nvPr/>
        </p:nvSpPr>
        <p:spPr>
          <a:xfrm>
            <a:off x="6095637" y="2156181"/>
            <a:ext cx="3048726" cy="2831544"/>
          </a:xfrm>
          <a:prstGeom prst="rect">
            <a:avLst/>
          </a:prstGeom>
        </p:spPr>
        <p:txBody>
          <a:bodyPr wrap="square">
            <a:spAutoFit/>
          </a:bodyPr>
          <a:lstStyle/>
          <a:p>
            <a:r>
              <a:rPr lang="en-US" sz="1600" dirty="0">
                <a:solidFill>
                  <a:schemeClr val="bg1"/>
                </a:solidFill>
                <a:latin typeface="Arial" charset="0"/>
              </a:rPr>
              <a:t> </a:t>
            </a:r>
            <a:r>
              <a:rPr lang="en-US" b="1" dirty="0">
                <a:solidFill>
                  <a:srgbClr val="FFC000"/>
                </a:solidFill>
              </a:rPr>
              <a:t>INSTRUMENT DETAILS:</a:t>
            </a:r>
          </a:p>
          <a:p>
            <a:pPr>
              <a:buFont typeface="Arial" charset="0"/>
              <a:buChar char="•"/>
            </a:pPr>
            <a:r>
              <a:rPr lang="en-US" sz="1600" dirty="0">
                <a:solidFill>
                  <a:schemeClr val="bg1"/>
                </a:solidFill>
              </a:rPr>
              <a:t> High-speed nadir-staring camera </a:t>
            </a:r>
          </a:p>
          <a:p>
            <a:pPr>
              <a:buFont typeface="Arial" charset="0"/>
              <a:buChar char="•"/>
            </a:pPr>
            <a:r>
              <a:rPr lang="en-US" sz="1600" dirty="0">
                <a:solidFill>
                  <a:schemeClr val="bg1"/>
                </a:solidFill>
              </a:rPr>
              <a:t> CCD imager (1372x1300 pixels)</a:t>
            </a:r>
          </a:p>
          <a:p>
            <a:pPr>
              <a:buFont typeface="Arial" charset="0"/>
              <a:buChar char="•"/>
            </a:pPr>
            <a:r>
              <a:rPr lang="en-US" sz="1600" dirty="0">
                <a:solidFill>
                  <a:schemeClr val="bg1"/>
                </a:solidFill>
              </a:rPr>
              <a:t> Near uniform spatial resolution </a:t>
            </a:r>
          </a:p>
          <a:p>
            <a:pPr>
              <a:buFont typeface="Arial" charset="0"/>
              <a:buChar char="•"/>
            </a:pPr>
            <a:r>
              <a:rPr lang="en-US" sz="1600" dirty="0">
                <a:solidFill>
                  <a:schemeClr val="bg1"/>
                </a:solidFill>
              </a:rPr>
              <a:t> 8 km nadir, 14 km edge of FOV</a:t>
            </a:r>
          </a:p>
          <a:p>
            <a:pPr>
              <a:buFont typeface="Arial" charset="0"/>
              <a:buChar char="•"/>
            </a:pPr>
            <a:r>
              <a:rPr lang="en-US" sz="1600" dirty="0">
                <a:solidFill>
                  <a:schemeClr val="bg1"/>
                </a:solidFill>
              </a:rPr>
              <a:t> Coverage ~ ± 54  latitude</a:t>
            </a:r>
          </a:p>
          <a:p>
            <a:pPr>
              <a:buFont typeface="Arial" charset="0"/>
              <a:buChar char="•"/>
            </a:pPr>
            <a:r>
              <a:rPr lang="en-US" sz="1600" dirty="0">
                <a:solidFill>
                  <a:schemeClr val="bg1"/>
                </a:solidFill>
              </a:rPr>
              <a:t> Single band 777.4 nm</a:t>
            </a:r>
          </a:p>
          <a:p>
            <a:pPr>
              <a:buFont typeface="Arial" charset="0"/>
              <a:buChar char="•"/>
            </a:pPr>
            <a:r>
              <a:rPr lang="en-US" sz="1600" dirty="0">
                <a:solidFill>
                  <a:schemeClr val="bg1"/>
                </a:solidFill>
              </a:rPr>
              <a:t> 2 </a:t>
            </a:r>
            <a:r>
              <a:rPr lang="en-US" sz="1600" dirty="0" err="1">
                <a:solidFill>
                  <a:schemeClr val="bg1"/>
                </a:solidFill>
              </a:rPr>
              <a:t>ms</a:t>
            </a:r>
            <a:r>
              <a:rPr lang="en-US" sz="1600" dirty="0">
                <a:solidFill>
                  <a:schemeClr val="bg1"/>
                </a:solidFill>
              </a:rPr>
              <a:t> frame rate</a:t>
            </a:r>
          </a:p>
          <a:p>
            <a:pPr>
              <a:buFont typeface="Arial" charset="0"/>
              <a:buChar char="•"/>
            </a:pPr>
            <a:r>
              <a:rPr lang="en-US" sz="1600" dirty="0">
                <a:solidFill>
                  <a:schemeClr val="bg1"/>
                </a:solidFill>
              </a:rPr>
              <a:t> 7.7 Mbps downlink data rate </a:t>
            </a:r>
          </a:p>
          <a:p>
            <a:pPr marL="742950" lvl="1" indent="-285750">
              <a:buFont typeface="Courier New" charset="0"/>
              <a:buChar char="o"/>
            </a:pPr>
            <a:r>
              <a:rPr lang="en-US" sz="1600" dirty="0">
                <a:solidFill>
                  <a:schemeClr val="bg1"/>
                </a:solidFill>
              </a:rPr>
              <a:t> TRMM/LIS only 8 kbps</a:t>
            </a:r>
          </a:p>
          <a:p>
            <a:pPr>
              <a:buFont typeface="Arial" charset="0"/>
              <a:buChar char="•"/>
            </a:pPr>
            <a:r>
              <a:rPr lang="en-US" sz="1600" dirty="0">
                <a:solidFill>
                  <a:schemeClr val="bg1"/>
                </a:solidFill>
              </a:rPr>
              <a:t> 20 sec product latency </a:t>
            </a:r>
            <a:endParaRPr lang="en-US" sz="1600" i="0" dirty="0">
              <a:solidFill>
                <a:schemeClr val="bg1"/>
              </a:solidFill>
              <a:effectLst/>
            </a:endParaRPr>
          </a:p>
        </p:txBody>
      </p:sp>
      <p:sp>
        <p:nvSpPr>
          <p:cNvPr id="10" name="Rectangle 9"/>
          <p:cNvSpPr/>
          <p:nvPr/>
        </p:nvSpPr>
        <p:spPr>
          <a:xfrm>
            <a:off x="1030911" y="5954137"/>
            <a:ext cx="7636934" cy="584775"/>
          </a:xfrm>
          <a:prstGeom prst="rect">
            <a:avLst/>
          </a:prstGeom>
        </p:spPr>
        <p:txBody>
          <a:bodyPr wrap="square">
            <a:spAutoFit/>
          </a:bodyPr>
          <a:lstStyle/>
          <a:p>
            <a:r>
              <a:rPr lang="en-US" sz="1600" dirty="0">
                <a:solidFill>
                  <a:srgbClr val="FFC000"/>
                </a:solidFill>
                <a:ea typeface="Apple Chancery" charset="0"/>
                <a:cs typeface="Apple Chancery" charset="0"/>
              </a:rPr>
              <a:t>GLM is the first lightning mapper to be flown in geostationary orbit. Heritage LEO sensors include: Optical Transient Detector (1995-2000), and TRMM/LIS (1997-2015) </a:t>
            </a:r>
          </a:p>
        </p:txBody>
      </p:sp>
      <p:sp>
        <p:nvSpPr>
          <p:cNvPr id="11" name="Rectangle 3"/>
          <p:cNvSpPr txBox="1">
            <a:spLocks noChangeArrowheads="1"/>
          </p:cNvSpPr>
          <p:nvPr/>
        </p:nvSpPr>
        <p:spPr>
          <a:xfrm>
            <a:off x="-120328" y="1720293"/>
            <a:ext cx="2844799" cy="3703320"/>
          </a:xfrm>
          <a:prstGeom prst="rect">
            <a:avLst/>
          </a:prstGeom>
          <a:ln/>
          <a:extLs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ltLang="x-none" sz="1800" b="1" dirty="0">
                <a:solidFill>
                  <a:srgbClr val="FFC000"/>
                </a:solidFill>
              </a:rPr>
              <a:t>REQUIREMENTS:</a:t>
            </a:r>
          </a:p>
          <a:p>
            <a:pPr lvl="1">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ltLang="x-none" sz="1600" dirty="0"/>
              <a:t>Provide continuous, full-disk lightning measurements for storm warning and </a:t>
            </a:r>
            <a:r>
              <a:rPr lang="en-GB" altLang="x-none" sz="1600" dirty="0" err="1"/>
              <a:t>nowcasting</a:t>
            </a:r>
            <a:r>
              <a:rPr lang="en-GB" altLang="x-none" sz="1600" dirty="0"/>
              <a:t>.</a:t>
            </a:r>
            <a:endParaRPr lang="en-GB" altLang="x-none" sz="1000" dirty="0"/>
          </a:p>
          <a:p>
            <a:pPr marL="457200" lvl="1" indent="0">
              <a:buNone/>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ltLang="x-none" sz="1600" dirty="0"/>
              <a:t>                                                   </a:t>
            </a:r>
          </a:p>
          <a:p>
            <a:pPr lvl="1">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ltLang="x-none" sz="1600" dirty="0"/>
              <a:t>Provide early warning of tornadic activity. </a:t>
            </a:r>
            <a:endParaRPr lang="en-GB" altLang="x-none" sz="1200" dirty="0"/>
          </a:p>
          <a:p>
            <a:pPr lvl="1">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endParaRPr lang="en-GB" altLang="x-none" sz="1000" dirty="0"/>
          </a:p>
          <a:p>
            <a:pPr lvl="1">
              <a:buFont typeface="Arial" charset="0"/>
              <a:buChar char="•"/>
              <a:tabLst>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 pos="9598025" algn="l"/>
              </a:tabLst>
            </a:pPr>
            <a:r>
              <a:rPr lang="en-GB" altLang="x-none" sz="1600" dirty="0"/>
              <a:t>Accumulate a long-term database to track decadal changes [of lightning].</a:t>
            </a:r>
          </a:p>
        </p:txBody>
      </p:sp>
    </p:spTree>
    <p:extLst>
      <p:ext uri="{BB962C8B-B14F-4D97-AF65-F5344CB8AC3E}">
        <p14:creationId xmlns:p14="http://schemas.microsoft.com/office/powerpoint/2010/main" val="30712247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34" y="134647"/>
            <a:ext cx="8229600" cy="1143001"/>
          </a:xfrm>
        </p:spPr>
        <p:txBody>
          <a:bodyPr/>
          <a:lstStyle/>
          <a:p>
            <a:r>
              <a:rPr lang="en-US" dirty="0"/>
              <a:t>Important Validation Principles</a:t>
            </a:r>
            <a:br>
              <a:rPr lang="en-US" dirty="0"/>
            </a:br>
            <a:r>
              <a:rPr lang="en-US" sz="2400" dirty="0"/>
              <a:t>(see RIMP for more details)</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7</a:t>
            </a:fld>
            <a:endParaRPr lang="en-US" altLang="en-US"/>
          </a:p>
        </p:txBody>
      </p:sp>
      <p:sp>
        <p:nvSpPr>
          <p:cNvPr id="5" name="TextBox 4"/>
          <p:cNvSpPr txBox="1"/>
          <p:nvPr/>
        </p:nvSpPr>
        <p:spPr>
          <a:xfrm>
            <a:off x="4166084" y="1677551"/>
            <a:ext cx="4520716" cy="4478149"/>
          </a:xfrm>
          <a:prstGeom prst="rect">
            <a:avLst/>
          </a:prstGeom>
          <a:noFill/>
        </p:spPr>
        <p:txBody>
          <a:bodyPr wrap="square" rtlCol="0">
            <a:spAutoFit/>
          </a:bodyPr>
          <a:lstStyle/>
          <a:p>
            <a:pPr marL="285750" indent="-285750" algn="just">
              <a:buFont typeface="Arial" charset="0"/>
              <a:buChar char="•"/>
            </a:pPr>
            <a:r>
              <a:rPr lang="en-US" sz="1500" dirty="0">
                <a:solidFill>
                  <a:srgbClr val="FFC000"/>
                </a:solidFill>
              </a:rPr>
              <a:t>Targets of Opportunity (TOO)</a:t>
            </a:r>
            <a:r>
              <a:rPr lang="en-US" sz="1500" dirty="0">
                <a:solidFill>
                  <a:srgbClr val="FFFF00"/>
                </a:solidFill>
              </a:rPr>
              <a:t>: VAL of a Lightning Sensor differs from VAL of typical imager; i.e. since lightning transient, VAL is restricted to TOO.</a:t>
            </a:r>
          </a:p>
          <a:p>
            <a:pPr marL="285750" indent="-285750" algn="just">
              <a:buFont typeface="Arial" charset="0"/>
              <a:buChar char="•"/>
            </a:pPr>
            <a:endParaRPr lang="en-US" sz="1500" dirty="0">
              <a:solidFill>
                <a:srgbClr val="FFFF00"/>
              </a:solidFill>
            </a:endParaRPr>
          </a:p>
          <a:p>
            <a:pPr marL="285750" indent="-285750" algn="just">
              <a:buFont typeface="Arial" charset="0"/>
              <a:buChar char="•"/>
            </a:pPr>
            <a:r>
              <a:rPr lang="en-US" sz="1500" dirty="0">
                <a:solidFill>
                  <a:srgbClr val="FFC000"/>
                </a:solidFill>
              </a:rPr>
              <a:t>Flash DE &amp; FAR are Estimates: </a:t>
            </a:r>
            <a:r>
              <a:rPr lang="en-US" sz="1500" dirty="0">
                <a:solidFill>
                  <a:srgbClr val="FFFF00"/>
                </a:solidFill>
              </a:rPr>
              <a:t>Because reference data normally doesn’t detect all lightning.</a:t>
            </a:r>
          </a:p>
          <a:p>
            <a:pPr marL="285750" indent="-285750" algn="just">
              <a:buFont typeface="Arial" charset="0"/>
              <a:buChar char="•"/>
            </a:pPr>
            <a:endParaRPr lang="en-US" sz="1500" dirty="0">
              <a:solidFill>
                <a:srgbClr val="FFFF00"/>
              </a:solidFill>
            </a:endParaRPr>
          </a:p>
          <a:p>
            <a:pPr marL="285750" indent="-285750" algn="just">
              <a:buFont typeface="Arial" charset="0"/>
              <a:buChar char="•"/>
            </a:pPr>
            <a:r>
              <a:rPr lang="en-US" sz="1500" dirty="0">
                <a:solidFill>
                  <a:srgbClr val="FFC000"/>
                </a:solidFill>
              </a:rPr>
              <a:t>Source Physics: </a:t>
            </a:r>
            <a:r>
              <a:rPr lang="en-US" sz="1500" dirty="0">
                <a:solidFill>
                  <a:srgbClr val="FFFF00"/>
                </a:solidFill>
              </a:rPr>
              <a:t>GLM detects in the optical (near-IR) and many of the reference datasets are in the RF. (e.g., LMAs see discharge breakdown in the VHF that might not show up in optical </a:t>
            </a:r>
            <a:r>
              <a:rPr lang="en-US" sz="1500" dirty="0">
                <a:solidFill>
                  <a:srgbClr val="FFFF00"/>
                </a:solidFill>
                <a:sym typeface="Wingdings"/>
              </a:rPr>
              <a:t> apple/orange</a:t>
            </a:r>
            <a:r>
              <a:rPr lang="en-US" sz="1500" dirty="0">
                <a:solidFill>
                  <a:srgbClr val="FFFF00"/>
                </a:solidFill>
              </a:rPr>
              <a:t>).</a:t>
            </a:r>
          </a:p>
          <a:p>
            <a:pPr marL="285750" indent="-285750" algn="just">
              <a:buFont typeface="Arial" charset="0"/>
              <a:buChar char="•"/>
            </a:pPr>
            <a:endParaRPr lang="en-US" sz="1500" dirty="0">
              <a:solidFill>
                <a:srgbClr val="FFC000"/>
              </a:solidFill>
            </a:endParaRPr>
          </a:p>
          <a:p>
            <a:pPr marL="285750" indent="-285750" algn="just">
              <a:buFont typeface="Arial" charset="0"/>
              <a:buChar char="•"/>
            </a:pPr>
            <a:r>
              <a:rPr lang="en-US" sz="1500" dirty="0">
                <a:solidFill>
                  <a:srgbClr val="FFC000"/>
                </a:solidFill>
              </a:rPr>
              <a:t>Source Scattering:</a:t>
            </a:r>
            <a:r>
              <a:rPr lang="en-US" sz="1500" dirty="0">
                <a:solidFill>
                  <a:srgbClr val="FFFF00"/>
                </a:solidFill>
              </a:rPr>
              <a:t> Optical is cloud-scattered, but cloud is transparent to radio. So often see GLM detections near cloud edges where no radio sources.</a:t>
            </a:r>
          </a:p>
          <a:p>
            <a:pPr marL="285750" indent="-285750" algn="just">
              <a:buFont typeface="Arial" charset="0"/>
              <a:buChar char="•"/>
            </a:pPr>
            <a:endParaRPr lang="en-US" sz="1500" dirty="0">
              <a:solidFill>
                <a:srgbClr val="FFFF00"/>
              </a:solidFill>
            </a:endParaRPr>
          </a:p>
          <a:p>
            <a:pPr marL="285750" indent="-285750" algn="just">
              <a:buFont typeface="Arial" charset="0"/>
              <a:buChar char="•"/>
            </a:pPr>
            <a:r>
              <a:rPr lang="en-US" sz="1500" dirty="0">
                <a:solidFill>
                  <a:srgbClr val="FFC000"/>
                </a:solidFill>
              </a:rPr>
              <a:t>ISS/LIS &amp; FEGS are Critical: </a:t>
            </a:r>
            <a:r>
              <a:rPr lang="en-US" sz="1500" dirty="0">
                <a:solidFill>
                  <a:srgbClr val="FFFF00"/>
                </a:solidFill>
              </a:rPr>
              <a:t>More of an apple/apple comparison w/GLM.</a:t>
            </a:r>
          </a:p>
        </p:txBody>
      </p:sp>
      <p:pic>
        <p:nvPicPr>
          <p:cNvPr id="3" name="Picture 2"/>
          <p:cNvPicPr>
            <a:picLocks noChangeAspect="1"/>
          </p:cNvPicPr>
          <p:nvPr/>
        </p:nvPicPr>
        <p:blipFill>
          <a:blip r:embed="rId3"/>
          <a:stretch>
            <a:fillRect/>
          </a:stretch>
        </p:blipFill>
        <p:spPr>
          <a:xfrm>
            <a:off x="347134" y="1753751"/>
            <a:ext cx="3484746" cy="4071316"/>
          </a:xfrm>
          <a:prstGeom prst="rect">
            <a:avLst/>
          </a:prstGeom>
        </p:spPr>
      </p:pic>
    </p:spTree>
    <p:extLst>
      <p:ext uri="{BB962C8B-B14F-4D97-AF65-F5344CB8AC3E}">
        <p14:creationId xmlns:p14="http://schemas.microsoft.com/office/powerpoint/2010/main" val="15830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514"/>
            <a:ext cx="8229600" cy="1143001"/>
          </a:xfrm>
        </p:spPr>
        <p:txBody>
          <a:bodyPr/>
          <a:lstStyle/>
          <a:p>
            <a:r>
              <a:rPr lang="en-US" dirty="0"/>
              <a:t>Outline</a:t>
            </a:r>
          </a:p>
        </p:txBody>
      </p:sp>
      <p:sp>
        <p:nvSpPr>
          <p:cNvPr id="3" name="Content Placeholder 2"/>
          <p:cNvSpPr>
            <a:spLocks noGrp="1"/>
          </p:cNvSpPr>
          <p:nvPr>
            <p:ph idx="1"/>
          </p:nvPr>
        </p:nvSpPr>
        <p:spPr>
          <a:xfrm>
            <a:off x="516467" y="1830388"/>
            <a:ext cx="8229600" cy="4525962"/>
          </a:xfrm>
        </p:spPr>
        <p:txBody>
          <a:bodyPr/>
          <a:lstStyle/>
          <a:p>
            <a:pPr marL="0" indent="0">
              <a:buNone/>
            </a:pPr>
            <a:r>
              <a:rPr lang="en-US" dirty="0"/>
              <a:t>Introduction</a:t>
            </a:r>
          </a:p>
          <a:p>
            <a:pPr marL="0" indent="0">
              <a:buNone/>
            </a:pPr>
            <a:r>
              <a:rPr lang="en-US" sz="4400" dirty="0">
                <a:solidFill>
                  <a:srgbClr val="FFFF00"/>
                </a:solidFill>
              </a:rPr>
              <a:t>Review of Beta Maturity</a:t>
            </a:r>
          </a:p>
          <a:p>
            <a:pPr marL="0" indent="0">
              <a:buNone/>
            </a:pPr>
            <a:r>
              <a:rPr lang="en-US" dirty="0"/>
              <a:t>Product Quality Evaluation Overview</a:t>
            </a:r>
          </a:p>
          <a:p>
            <a:pPr marL="0" indent="0">
              <a:buNone/>
            </a:pPr>
            <a:r>
              <a:rPr lang="en-US" dirty="0"/>
              <a:t>Provisional Maturity Assessment</a:t>
            </a:r>
          </a:p>
          <a:p>
            <a:pPr marL="0" indent="0">
              <a:buNone/>
            </a:pPr>
            <a:r>
              <a:rPr lang="en-US" dirty="0"/>
              <a:t>PLPT Details</a:t>
            </a:r>
          </a:p>
          <a:p>
            <a:pPr marL="0" indent="0">
              <a:buNone/>
            </a:pPr>
            <a:r>
              <a:rPr lang="en-US" dirty="0"/>
              <a:t>Path to Full Validation</a:t>
            </a:r>
          </a:p>
          <a:p>
            <a:pPr marL="0" indent="0">
              <a:buNone/>
            </a:pPr>
            <a:r>
              <a:rPr lang="en-US" dirty="0"/>
              <a:t>Summary and Recommendations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8</a:t>
            </a:fld>
            <a:endParaRPr lang="en-US" altLang="en-US"/>
          </a:p>
        </p:txBody>
      </p:sp>
    </p:spTree>
    <p:extLst>
      <p:ext uri="{BB962C8B-B14F-4D97-AF65-F5344CB8AC3E}">
        <p14:creationId xmlns:p14="http://schemas.microsoft.com/office/powerpoint/2010/main" val="1774122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Time-Line Highlights</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9</a:t>
            </a:fld>
            <a:endParaRPr lang="en-US" altLang="en-US"/>
          </a:p>
        </p:txBody>
      </p:sp>
      <p:sp>
        <p:nvSpPr>
          <p:cNvPr id="10" name="Rectangle 9"/>
          <p:cNvSpPr/>
          <p:nvPr/>
        </p:nvSpPr>
        <p:spPr>
          <a:xfrm>
            <a:off x="314019" y="1741497"/>
            <a:ext cx="8515961" cy="4401205"/>
          </a:xfrm>
          <a:prstGeom prst="rect">
            <a:avLst/>
          </a:prstGeom>
          <a:noFill/>
        </p:spPr>
        <p:txBody>
          <a:bodyPr wrap="square" lIns="91440" tIns="45720" rIns="91440" bIns="45720">
            <a:spAutoFit/>
          </a:bodyPr>
          <a:lstStyle/>
          <a:p>
            <a:pPr marL="285750" indent="-285750">
              <a:buFont typeface="Arial" charset="0"/>
              <a:buChar char="•"/>
            </a:pPr>
            <a:r>
              <a:rPr lang="en-US" sz="2800" dirty="0">
                <a:ln w="0"/>
                <a:solidFill>
                  <a:srgbClr val="FFFF00"/>
                </a:solidFill>
                <a:effectLst>
                  <a:outerShdw blurRad="38100" dist="19050" dir="2700000" algn="tl" rotWithShape="0">
                    <a:schemeClr val="dk1">
                      <a:alpha val="40000"/>
                    </a:schemeClr>
                  </a:outerShdw>
                </a:effectLst>
              </a:rPr>
              <a:t>01 Mar 2018 </a:t>
            </a:r>
            <a:r>
              <a:rPr lang="en-US" sz="2800" dirty="0">
                <a:ln w="0"/>
                <a:solidFill>
                  <a:schemeClr val="bg1"/>
                </a:solidFill>
                <a:effectLst>
                  <a:outerShdw blurRad="38100" dist="19050" dir="2700000" algn="tl" rotWithShape="0">
                    <a:schemeClr val="dk1">
                      <a:alpha val="40000"/>
                    </a:schemeClr>
                  </a:outerShdw>
                </a:effectLst>
              </a:rPr>
              <a:t>GOES-S Launch</a:t>
            </a:r>
          </a:p>
          <a:p>
            <a:pPr marL="285750" indent="-285750">
              <a:buFont typeface="Arial" charset="0"/>
              <a:buChar char="•"/>
            </a:pPr>
            <a:r>
              <a:rPr lang="en-US" sz="2800" dirty="0">
                <a:ln w="0"/>
                <a:solidFill>
                  <a:srgbClr val="FFFF00"/>
                </a:solidFill>
                <a:effectLst>
                  <a:outerShdw blurRad="38100" dist="19050" dir="2700000" algn="tl" rotWithShape="0">
                    <a:schemeClr val="dk1">
                      <a:alpha val="40000"/>
                    </a:schemeClr>
                  </a:outerShdw>
                </a:effectLst>
              </a:rPr>
              <a:t>27 Mar 2018 </a:t>
            </a:r>
            <a:r>
              <a:rPr lang="en-US" sz="2800" dirty="0">
                <a:ln w="0"/>
                <a:solidFill>
                  <a:schemeClr val="bg1"/>
                </a:solidFill>
                <a:effectLst>
                  <a:outerShdw blurRad="38100" dist="19050" dir="2700000" algn="tl" rotWithShape="0">
                    <a:schemeClr val="dk1">
                      <a:alpha val="40000"/>
                    </a:schemeClr>
                  </a:outerShdw>
                </a:effectLst>
              </a:rPr>
              <a:t>GLM powered on @ 13:38:50 UTC </a:t>
            </a:r>
          </a:p>
          <a:p>
            <a:pPr marL="285750" indent="-285750">
              <a:buFont typeface="Arial" charset="0"/>
              <a:buChar char="•"/>
            </a:pPr>
            <a:r>
              <a:rPr lang="en-US" sz="2800" dirty="0">
                <a:ln w="0"/>
                <a:solidFill>
                  <a:srgbClr val="FFFF00"/>
                </a:solidFill>
                <a:effectLst>
                  <a:outerShdw blurRad="38100" dist="19050" dir="2700000" algn="tl" rotWithShape="0">
                    <a:schemeClr val="dk1">
                      <a:alpha val="40000"/>
                    </a:schemeClr>
                  </a:outerShdw>
                </a:effectLst>
              </a:rPr>
              <a:t>27 Mar 2018</a:t>
            </a:r>
            <a:r>
              <a:rPr lang="en-US" sz="2800" dirty="0">
                <a:ln w="0"/>
                <a:solidFill>
                  <a:schemeClr val="bg1"/>
                </a:solidFill>
                <a:effectLst>
                  <a:outerShdw blurRad="38100" dist="19050" dir="2700000" algn="tl" rotWithShape="0">
                    <a:schemeClr val="dk1">
                      <a:alpha val="40000"/>
                    </a:schemeClr>
                  </a:outerShdw>
                </a:effectLst>
              </a:rPr>
              <a:t> Flow of real-time data began @ 13:43 UTC</a:t>
            </a:r>
          </a:p>
          <a:p>
            <a:pPr marL="285750" indent="-285750">
              <a:buFont typeface="Arial" charset="0"/>
              <a:buChar char="•"/>
            </a:pPr>
            <a:r>
              <a:rPr lang="en-US" sz="2800" dirty="0">
                <a:ln w="0"/>
                <a:solidFill>
                  <a:srgbClr val="FFFF00"/>
                </a:solidFill>
                <a:effectLst>
                  <a:outerShdw blurRad="38100" dist="19050" dir="2700000" algn="tl" rotWithShape="0">
                    <a:schemeClr val="dk1">
                      <a:alpha val="40000"/>
                    </a:schemeClr>
                  </a:outerShdw>
                </a:effectLst>
              </a:rPr>
              <a:t>30 Mar 2018</a:t>
            </a:r>
            <a:r>
              <a:rPr lang="en-US" sz="2800" dirty="0">
                <a:ln w="0"/>
                <a:solidFill>
                  <a:schemeClr val="bg1"/>
                </a:solidFill>
                <a:effectLst>
                  <a:outerShdw blurRad="38100" dist="19050" dir="2700000" algn="tl" rotWithShape="0">
                    <a:schemeClr val="dk1">
                      <a:alpha val="40000"/>
                    </a:schemeClr>
                  </a:outerShdw>
                </a:effectLst>
              </a:rPr>
              <a:t> RTEP tuning began</a:t>
            </a:r>
          </a:p>
          <a:p>
            <a:pPr marL="285750" indent="-285750">
              <a:buFont typeface="Arial" charset="0"/>
              <a:buChar char="•"/>
            </a:pPr>
            <a:r>
              <a:rPr lang="en-US" sz="2800" dirty="0">
                <a:ln w="0"/>
                <a:solidFill>
                  <a:srgbClr val="FFFF00"/>
                </a:solidFill>
                <a:effectLst>
                  <a:outerShdw blurRad="38100" dist="19050" dir="2700000" algn="tl" rotWithShape="0">
                    <a:schemeClr val="dk1">
                      <a:alpha val="40000"/>
                    </a:schemeClr>
                  </a:outerShdw>
                </a:effectLst>
              </a:rPr>
              <a:t>12 Apr 2018  </a:t>
            </a:r>
            <a:r>
              <a:rPr lang="en-US" sz="2800" dirty="0">
                <a:ln w="0"/>
                <a:solidFill>
                  <a:schemeClr val="bg1"/>
                </a:solidFill>
                <a:effectLst>
                  <a:outerShdw blurRad="38100" dist="19050" dir="2700000" algn="tl" rotWithShape="0">
                    <a:schemeClr val="dk1">
                      <a:alpha val="40000"/>
                    </a:schemeClr>
                  </a:outerShdw>
                </a:effectLst>
              </a:rPr>
              <a:t>GLM Door Opened @ 5 UTC</a:t>
            </a:r>
          </a:p>
          <a:p>
            <a:pPr marL="285750" indent="-285750">
              <a:buFont typeface="Arial" charset="0"/>
              <a:buChar char="•"/>
            </a:pPr>
            <a:r>
              <a:rPr lang="en-US" sz="2800" dirty="0">
                <a:ln w="0"/>
                <a:solidFill>
                  <a:srgbClr val="FFFF00"/>
                </a:solidFill>
                <a:effectLst>
                  <a:outerShdw blurRad="38100" dist="19050" dir="2700000" algn="tl" rotWithShape="0">
                    <a:schemeClr val="dk1">
                      <a:alpha val="40000"/>
                    </a:schemeClr>
                  </a:outerShdw>
                </a:effectLst>
              </a:rPr>
              <a:t>28 Jun 2018</a:t>
            </a:r>
            <a:r>
              <a:rPr lang="en-US" sz="2800" dirty="0">
                <a:ln w="0"/>
                <a:solidFill>
                  <a:schemeClr val="bg1"/>
                </a:solidFill>
                <a:effectLst>
                  <a:outerShdw blurRad="38100" dist="19050" dir="2700000" algn="tl" rotWithShape="0">
                    <a:schemeClr val="dk1">
                      <a:alpha val="40000"/>
                    </a:schemeClr>
                  </a:outerShdw>
                </a:effectLst>
              </a:rPr>
              <a:t>  RTEP tuning ended</a:t>
            </a:r>
          </a:p>
          <a:p>
            <a:pPr marL="285750" indent="-285750">
              <a:buFont typeface="Arial" charset="0"/>
              <a:buChar char="•"/>
            </a:pPr>
            <a:r>
              <a:rPr lang="en-US" sz="2800" dirty="0">
                <a:ln w="0"/>
                <a:solidFill>
                  <a:srgbClr val="99FF66"/>
                </a:solidFill>
                <a:effectLst>
                  <a:outerShdw blurRad="38100" dist="19050" dir="2700000" algn="tl" rotWithShape="0">
                    <a:schemeClr val="dk1">
                      <a:alpha val="40000"/>
                    </a:schemeClr>
                  </a:outerShdw>
                </a:effectLst>
              </a:rPr>
              <a:t>10 Jul 2018    GLM Beta Validation Began </a:t>
            </a:r>
            <a:endParaRPr lang="en-US" sz="2800" dirty="0">
              <a:ln w="0"/>
              <a:solidFill>
                <a:schemeClr val="bg1"/>
              </a:solidFill>
              <a:effectLst>
                <a:outerShdw blurRad="38100" dist="19050" dir="2700000" algn="tl" rotWithShape="0">
                  <a:schemeClr val="dk1">
                    <a:alpha val="40000"/>
                  </a:schemeClr>
                </a:outerShdw>
              </a:effectLst>
            </a:endParaRPr>
          </a:p>
          <a:p>
            <a:pPr marL="285750" indent="-285750">
              <a:buFont typeface="Arial" charset="0"/>
              <a:buChar char="•"/>
            </a:pPr>
            <a:r>
              <a:rPr lang="en-US" sz="2800" b="1" dirty="0">
                <a:ln w="0"/>
                <a:solidFill>
                  <a:srgbClr val="FFC3D7"/>
                </a:solidFill>
                <a:effectLst>
                  <a:outerShdw blurRad="38100" dist="19050" dir="2700000" algn="tl" rotWithShape="0">
                    <a:schemeClr val="dk1">
                      <a:alpha val="40000"/>
                    </a:schemeClr>
                  </a:outerShdw>
                </a:effectLst>
              </a:rPr>
              <a:t>02 Oct 2018  PS-PVR Beta</a:t>
            </a:r>
          </a:p>
          <a:p>
            <a:pPr marL="285750" indent="-285750">
              <a:buFont typeface="Arial" charset="0"/>
              <a:buChar char="•"/>
            </a:pPr>
            <a:r>
              <a:rPr lang="en-US" sz="2800" dirty="0">
                <a:ln w="0"/>
                <a:solidFill>
                  <a:srgbClr val="FFFF00"/>
                </a:solidFill>
                <a:effectLst>
                  <a:outerShdw blurRad="38100" dist="19050" dir="2700000" algn="tl" rotWithShape="0">
                    <a:schemeClr val="dk1">
                      <a:alpha val="40000"/>
                    </a:schemeClr>
                  </a:outerShdw>
                </a:effectLst>
              </a:rPr>
              <a:t>15 Oct 2018</a:t>
            </a:r>
            <a:r>
              <a:rPr lang="en-US" sz="2800" dirty="0">
                <a:ln w="0"/>
                <a:solidFill>
                  <a:schemeClr val="bg1"/>
                </a:solidFill>
                <a:effectLst>
                  <a:outerShdw blurRad="38100" dist="19050" dir="2700000" algn="tl" rotWithShape="0">
                    <a:schemeClr val="dk1">
                      <a:alpha val="40000"/>
                    </a:schemeClr>
                  </a:outerShdw>
                </a:effectLst>
              </a:rPr>
              <a:t>  DO.07.00.00 into OE @ 16:27 UTC</a:t>
            </a:r>
          </a:p>
          <a:p>
            <a:pPr marL="285750" indent="-285750">
              <a:buFont typeface="Arial" charset="0"/>
              <a:buChar char="•"/>
            </a:pPr>
            <a:r>
              <a:rPr lang="en-US" sz="2800" dirty="0">
                <a:ln w="0"/>
                <a:solidFill>
                  <a:srgbClr val="FF0000"/>
                </a:solidFill>
                <a:effectLst>
                  <a:outerShdw blurRad="38100" dist="19050" dir="2700000" algn="tl" rotWithShape="0">
                    <a:schemeClr val="dk1">
                      <a:alpha val="40000"/>
                    </a:schemeClr>
                  </a:outerShdw>
                </a:effectLst>
              </a:rPr>
              <a:t>03 Dec 2018</a:t>
            </a:r>
            <a:r>
              <a:rPr lang="en-US" sz="2800" dirty="0">
                <a:ln w="0"/>
                <a:solidFill>
                  <a:srgbClr val="FFFF00"/>
                </a:solidFill>
                <a:effectLst>
                  <a:outerShdw blurRad="38100" dist="19050" dir="2700000" algn="tl" rotWithShape="0">
                    <a:schemeClr val="dk1">
                      <a:alpha val="40000"/>
                    </a:schemeClr>
                  </a:outerShdw>
                </a:effectLst>
              </a:rPr>
              <a:t> </a:t>
            </a:r>
            <a:r>
              <a:rPr lang="en-US" sz="2800" dirty="0">
                <a:ln w="0"/>
                <a:solidFill>
                  <a:schemeClr val="bg1"/>
                </a:solidFill>
                <a:effectLst>
                  <a:outerShdw blurRad="38100" dist="19050" dir="2700000" algn="tl" rotWithShape="0">
                    <a:schemeClr val="dk1">
                      <a:alpha val="40000"/>
                    </a:schemeClr>
                  </a:outerShdw>
                </a:effectLst>
              </a:rPr>
              <a:t> Rev C LUT update into OE</a:t>
            </a:r>
          </a:p>
        </p:txBody>
      </p:sp>
    </p:spTree>
    <p:extLst>
      <p:ext uri="{BB962C8B-B14F-4D97-AF65-F5344CB8AC3E}">
        <p14:creationId xmlns:p14="http://schemas.microsoft.com/office/powerpoint/2010/main" val="1312485072"/>
      </p:ext>
    </p:extLst>
  </p:cSld>
  <p:clrMapOvr>
    <a:masterClrMapping/>
  </p:clrMapOvr>
</p:sld>
</file>

<file path=ppt/theme/theme1.xml><?xml version="1.0" encoding="utf-8"?>
<a:theme xmlns:a="http://schemas.openxmlformats.org/drawingml/2006/main" name="Presentation2_NoUpd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Presentation2_NoUpdate</Template>
  <TotalTime>17113</TotalTime>
  <Words>5279</Words>
  <Application>Microsoft Macintosh PowerPoint</Application>
  <PresentationFormat>On-screen Show (4:3)</PresentationFormat>
  <Paragraphs>978</Paragraphs>
  <Slides>47</Slides>
  <Notes>39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47</vt:i4>
      </vt:variant>
    </vt:vector>
  </HeadingPairs>
  <TitlesOfParts>
    <vt:vector size="60" baseType="lpstr">
      <vt:lpstr>MS PGothic</vt:lpstr>
      <vt:lpstr>Apple Chancery</vt:lpstr>
      <vt:lpstr>Arial</vt:lpstr>
      <vt:lpstr>Calibri</vt:lpstr>
      <vt:lpstr>Courier New</vt:lpstr>
      <vt:lpstr>Gill Sans</vt:lpstr>
      <vt:lpstr>Helvetica</vt:lpstr>
      <vt:lpstr>Myriad Pro</vt:lpstr>
      <vt:lpstr>System Font Bold</vt:lpstr>
      <vt:lpstr>Times New Roman</vt:lpstr>
      <vt:lpstr>Wingdings</vt:lpstr>
      <vt:lpstr>Presentation2_NoUpdate</vt:lpstr>
      <vt:lpstr>Custom Design</vt:lpstr>
      <vt:lpstr>GOES-17 Geostationary Lightning Mapper (GLM) Provisional PS-PVR (CLOSURE)</vt:lpstr>
      <vt:lpstr>Outline</vt:lpstr>
      <vt:lpstr>Outline</vt:lpstr>
      <vt:lpstr>NOTE</vt:lpstr>
      <vt:lpstr>Cal/Val Team Members </vt:lpstr>
      <vt:lpstr>GLM  Overview</vt:lpstr>
      <vt:lpstr>Important Validation Principles (see RIMP for more details)</vt:lpstr>
      <vt:lpstr>Outline</vt:lpstr>
      <vt:lpstr>Time-Line Highlights</vt:lpstr>
      <vt:lpstr>Risks to Reaching Provisional (Summary Status at PS-PVR Beta)</vt:lpstr>
      <vt:lpstr>Outline</vt:lpstr>
      <vt:lpstr>Performance Baseline Mapping</vt:lpstr>
      <vt:lpstr>Top Level Evaluation</vt:lpstr>
      <vt:lpstr>Outline</vt:lpstr>
      <vt:lpstr>Provisional Validation</vt:lpstr>
      <vt:lpstr>Provisional Validation</vt:lpstr>
      <vt:lpstr>Recommendation</vt:lpstr>
      <vt:lpstr>Outline</vt:lpstr>
      <vt:lpstr>Progress Since Beta (2 Oct 2018)</vt:lpstr>
      <vt:lpstr>Provisional Analysis Periods</vt:lpstr>
      <vt:lpstr>Post-Launch Product Tests</vt:lpstr>
      <vt:lpstr>Primary PLPT Tools</vt:lpstr>
      <vt:lpstr>Flash Detection Efficiency (Bateman/USRA) in Period 2: GLM-17 vs. Combined and GLD360</vt:lpstr>
      <vt:lpstr>Flash Detection Efficiency (Bateman/USRA) GLM-17 vs. Combined and GLD360</vt:lpstr>
      <vt:lpstr>Flash False Alarm Rate (Bateman/USRA) in Period 2: GLM-17 vs. Combined and GLD360</vt:lpstr>
      <vt:lpstr>Flash False Alarm Rate (Bateman/USRA) GLM-17 vs. Combined and GLD360</vt:lpstr>
      <vt:lpstr>Flash Detection Efficiency (Virts/NASA) Period 2: GLM-17 vs. ENGLN and GLD360</vt:lpstr>
      <vt:lpstr>Flash Detection Efficiency (Virts/NASA) GLM-17 vs. ENGLN and GLD360</vt:lpstr>
      <vt:lpstr>Time/Location Accuracy (Virts/NASA) in Period 2: GLM-17 vs. ENGLN and GLD360</vt:lpstr>
      <vt:lpstr>Time/Location Accuracy (Virts/NASA) GLM-17 vs. ENGLN and GLD360</vt:lpstr>
      <vt:lpstr>Location Accuracy (Virts/NASA) in Period 2: GLM-17 vs. ENGLN and GLD360</vt:lpstr>
      <vt:lpstr>Time/Location Accuracy (Virts/NASA) GLM-17 vs. ENGLN and GLD360</vt:lpstr>
      <vt:lpstr>Time/Location Accuracy (Virts/NASA) in Period 2: GLM-17 vs. GLM-16 and ISS-LIS</vt:lpstr>
      <vt:lpstr>Time/Location Accuracy (Virts/NASA) GLM-17 vs. GLM-16 and ISS-LIS</vt:lpstr>
      <vt:lpstr>Flash Detection Efficiency (Virts/NASA) in Period 2: GLM-17 vs. ISS-LIS</vt:lpstr>
      <vt:lpstr>Flash Detection Efficiency (Virts/NASA) GLM-17 vs. ISS-LIS</vt:lpstr>
      <vt:lpstr>Flash Energy Trending (Koshak/MSFC)</vt:lpstr>
      <vt:lpstr>Flash Energy Trending (Koshak/MSFC)</vt:lpstr>
      <vt:lpstr>Flash Energy Trending (Koshak/MSFC)</vt:lpstr>
      <vt:lpstr>Flash Energy Trending (Koshak/MSFC)</vt:lpstr>
      <vt:lpstr>Flash Energy Trending (Koshak/MSFC)</vt:lpstr>
      <vt:lpstr>Outline</vt:lpstr>
      <vt:lpstr>Future Fixes (WRs for DO.08.00.00;  DE: ~ April 2019,  OE: ~Late June 2019)</vt:lpstr>
      <vt:lpstr>Future Fixes (cont.)  (Possibly for DO.08.00.00, or else either earlier or later)</vt:lpstr>
      <vt:lpstr>Outline</vt:lpstr>
      <vt:lpstr>Summary</vt:lpstr>
      <vt:lpstr>Recommendation</vt:lpstr>
    </vt:vector>
  </TitlesOfParts>
  <Company>GOES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Beta PS-PVR Template</dc:title>
  <dc:creator>Fulbright, Jon P. (GSFC-416.0)[COLUMBUS TECHNOLOGIES AND SERVICES INC]</dc:creator>
  <cp:lastModifiedBy>Koshak, William J. (MSFC-ST11)</cp:lastModifiedBy>
  <cp:revision>1612</cp:revision>
  <cp:lastPrinted>2018-12-03T13:52:17Z</cp:lastPrinted>
  <dcterms:created xsi:type="dcterms:W3CDTF">2017-01-06T19:04:27Z</dcterms:created>
  <dcterms:modified xsi:type="dcterms:W3CDTF">2019-03-01T15:30:29Z</dcterms:modified>
</cp:coreProperties>
</file>