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6" r:id="rId1"/>
  </p:sldMasterIdLst>
  <p:notesMasterIdLst>
    <p:notesMasterId r:id="rId49"/>
  </p:notesMasterIdLst>
  <p:sldIdLst>
    <p:sldId id="256" r:id="rId2"/>
    <p:sldId id="342" r:id="rId3"/>
    <p:sldId id="346" r:id="rId4"/>
    <p:sldId id="275" r:id="rId5"/>
    <p:sldId id="315" r:id="rId6"/>
    <p:sldId id="345" r:id="rId7"/>
    <p:sldId id="361" r:id="rId8"/>
    <p:sldId id="398" r:id="rId9"/>
    <p:sldId id="300" r:id="rId10"/>
    <p:sldId id="512" r:id="rId11"/>
    <p:sldId id="524" r:id="rId12"/>
    <p:sldId id="422" r:id="rId13"/>
    <p:sldId id="423" r:id="rId14"/>
    <p:sldId id="440" r:id="rId15"/>
    <p:sldId id="437" r:id="rId16"/>
    <p:sldId id="530" r:id="rId17"/>
    <p:sldId id="438" r:id="rId18"/>
    <p:sldId id="527" r:id="rId19"/>
    <p:sldId id="403" r:id="rId20"/>
    <p:sldId id="426" r:id="rId21"/>
    <p:sldId id="525" r:id="rId22"/>
    <p:sldId id="428" r:id="rId23"/>
    <p:sldId id="432" r:id="rId24"/>
    <p:sldId id="526" r:id="rId25"/>
    <p:sldId id="427" r:id="rId26"/>
    <p:sldId id="429" r:id="rId27"/>
    <p:sldId id="419" r:id="rId28"/>
    <p:sldId id="431" r:id="rId29"/>
    <p:sldId id="433" r:id="rId30"/>
    <p:sldId id="441" r:id="rId31"/>
    <p:sldId id="435" r:id="rId32"/>
    <p:sldId id="434" r:id="rId33"/>
    <p:sldId id="443" r:id="rId34"/>
    <p:sldId id="445" r:id="rId35"/>
    <p:sldId id="444" r:id="rId36"/>
    <p:sldId id="442" r:id="rId37"/>
    <p:sldId id="446" r:id="rId38"/>
    <p:sldId id="494" r:id="rId39"/>
    <p:sldId id="513" r:id="rId40"/>
    <p:sldId id="521" r:id="rId41"/>
    <p:sldId id="355" r:id="rId42"/>
    <p:sldId id="522" r:id="rId43"/>
    <p:sldId id="307" r:id="rId44"/>
    <p:sldId id="528" r:id="rId45"/>
    <p:sldId id="523" r:id="rId46"/>
    <p:sldId id="529" r:id="rId47"/>
    <p:sldId id="447" r:id="rId48"/>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initials="" lastIdx="16"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A93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82DEBC4-4F6B-44C8-AECD-D6E7C8D4A6FB}">
  <a:tblStyle styleId="{C82DEBC4-4F6B-44C8-AECD-D6E7C8D4A6FB}"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193F556-932D-4B0D-9798-D749DA44B50E}"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784"/>
    <p:restoredTop sz="96608"/>
  </p:normalViewPr>
  <p:slideViewPr>
    <p:cSldViewPr>
      <p:cViewPr varScale="1">
        <p:scale>
          <a:sx n="82" d="100"/>
          <a:sy n="82" d="100"/>
        </p:scale>
        <p:origin x="966" y="9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4" name="Shape 4"/>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Shape 6"/>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8" name="Shape 8"/>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Shape 50"/>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51" name="Shape 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98" name="Shape 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07600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98" name="Shape 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192379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98" name="Shape 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339867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98" name="Shape 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189182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98" name="Shape 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855603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98" name="Shape 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323546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98" name="Shape 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68412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98" name="Shape 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118587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98" name="Shape 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648950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98" name="Shape 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236674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98" name="Shape 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661385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98" name="Shape 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541491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98" name="Shape 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371368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98" name="Shape 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554609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98" name="Shape 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775221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98" name="Shape 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767528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98" name="Shape 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654564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28</a:t>
            </a:fld>
            <a:endParaRPr lang="en-US" dirty="0"/>
          </a:p>
        </p:txBody>
      </p:sp>
    </p:spTree>
    <p:extLst>
      <p:ext uri="{BB962C8B-B14F-4D97-AF65-F5344CB8AC3E}">
        <p14:creationId xmlns:p14="http://schemas.microsoft.com/office/powerpoint/2010/main" val="14239712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29</a:t>
            </a:fld>
            <a:endParaRPr lang="en-US" dirty="0"/>
          </a:p>
        </p:txBody>
      </p:sp>
    </p:spTree>
    <p:extLst>
      <p:ext uri="{BB962C8B-B14F-4D97-AF65-F5344CB8AC3E}">
        <p14:creationId xmlns:p14="http://schemas.microsoft.com/office/powerpoint/2010/main" val="10928171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30</a:t>
            </a:fld>
            <a:endParaRPr lang="en-US" dirty="0"/>
          </a:p>
        </p:txBody>
      </p:sp>
    </p:spTree>
    <p:extLst>
      <p:ext uri="{BB962C8B-B14F-4D97-AF65-F5344CB8AC3E}">
        <p14:creationId xmlns:p14="http://schemas.microsoft.com/office/powerpoint/2010/main" val="4662699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31</a:t>
            </a:fld>
            <a:endParaRPr lang="en-US" dirty="0"/>
          </a:p>
        </p:txBody>
      </p:sp>
    </p:spTree>
    <p:extLst>
      <p:ext uri="{BB962C8B-B14F-4D97-AF65-F5344CB8AC3E}">
        <p14:creationId xmlns:p14="http://schemas.microsoft.com/office/powerpoint/2010/main" val="39576186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p>
            <a:fld id="{DD63F669-F331-4B46-8CAF-B9F51DA282A4}" type="slidenum">
              <a:rPr lang="en-US" smtClean="0"/>
              <a:pPr/>
              <a:t>5</a:t>
            </a:fld>
            <a:endParaRPr lang="en-US" dirty="0"/>
          </a:p>
        </p:txBody>
      </p:sp>
      <p:sp>
        <p:nvSpPr>
          <p:cNvPr id="10243" name="Rectangle 2"/>
          <p:cNvSpPr>
            <a:spLocks noGrp="1" noRot="1" noChangeAspect="1" noChangeArrowheads="1" noTextEdit="1"/>
          </p:cNvSpPr>
          <p:nvPr>
            <p:ph type="sldImg"/>
          </p:nvPr>
        </p:nvSpPr>
        <p:spPr>
          <a:xfrm>
            <a:off x="1212850" y="701675"/>
            <a:ext cx="4665663" cy="3498850"/>
          </a:xfrm>
          <a:ln/>
        </p:spPr>
      </p:sp>
      <p:sp>
        <p:nvSpPr>
          <p:cNvPr id="10244"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6333322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32</a:t>
            </a:fld>
            <a:endParaRPr lang="en-US" dirty="0"/>
          </a:p>
        </p:txBody>
      </p:sp>
    </p:spTree>
    <p:extLst>
      <p:ext uri="{BB962C8B-B14F-4D97-AF65-F5344CB8AC3E}">
        <p14:creationId xmlns:p14="http://schemas.microsoft.com/office/powerpoint/2010/main" val="34897514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33</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531522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34</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952040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35</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246448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36</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27991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Shape 394"/>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395" name="Shape 3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931264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03C173-D336-4429-BE64-F6CFCEA9010A}" type="slidenum">
              <a:rPr lang="en-US" smtClean="0"/>
              <a:pPr/>
              <a:t>38</a:t>
            </a:fld>
            <a:endParaRPr lang="en-US" dirty="0"/>
          </a:p>
        </p:txBody>
      </p:sp>
    </p:spTree>
    <p:extLst>
      <p:ext uri="{BB962C8B-B14F-4D97-AF65-F5344CB8AC3E}">
        <p14:creationId xmlns:p14="http://schemas.microsoft.com/office/powerpoint/2010/main" val="11362653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03C173-D336-4429-BE64-F6CFCEA9010A}" type="slidenum">
              <a:rPr lang="en-US" smtClean="0"/>
              <a:pPr/>
              <a:t>39</a:t>
            </a:fld>
            <a:endParaRPr lang="en-US" dirty="0"/>
          </a:p>
        </p:txBody>
      </p:sp>
    </p:spTree>
    <p:extLst>
      <p:ext uri="{BB962C8B-B14F-4D97-AF65-F5344CB8AC3E}">
        <p14:creationId xmlns:p14="http://schemas.microsoft.com/office/powerpoint/2010/main" val="5864943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Shape 401"/>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p:txBody>
      </p:sp>
      <p:sp>
        <p:nvSpPr>
          <p:cNvPr id="402" name="Shape 4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035739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Shape 408"/>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p:txBody>
      </p:sp>
      <p:sp>
        <p:nvSpPr>
          <p:cNvPr id="409" name="Shape 4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176453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98" name="Shape 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994603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Shape 496"/>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497" name="Shape 4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078591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Shape 503"/>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504" name="Shape 5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692615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Shape 503"/>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504" name="Shape 5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865530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Shape 503"/>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504" name="Shape 5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772718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Shape 503"/>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504" name="Shape 5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858749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Shape 429"/>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430" name="Shape 4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139339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7</a:t>
            </a:fld>
            <a:endParaRPr lang="en-US" dirty="0"/>
          </a:p>
        </p:txBody>
      </p:sp>
    </p:spTree>
    <p:extLst>
      <p:ext uri="{BB962C8B-B14F-4D97-AF65-F5344CB8AC3E}">
        <p14:creationId xmlns:p14="http://schemas.microsoft.com/office/powerpoint/2010/main" val="1771867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98" name="Shape 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61166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Shape 436"/>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p:txBody>
      </p:sp>
      <p:sp>
        <p:nvSpPr>
          <p:cNvPr id="437" name="Shape 4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864294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Shape 436"/>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p:txBody>
      </p:sp>
      <p:sp>
        <p:nvSpPr>
          <p:cNvPr id="437" name="Shape 4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90597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Shape 436"/>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p:txBody>
      </p:sp>
      <p:sp>
        <p:nvSpPr>
          <p:cNvPr id="437" name="Shape 4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35179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
        <p:cNvGrpSpPr/>
        <p:nvPr/>
      </p:nvGrpSpPr>
      <p:grpSpPr>
        <a:xfrm>
          <a:off x="0" y="0"/>
          <a:ext cx="0" cy="0"/>
          <a:chOff x="0" y="0"/>
          <a:chExt cx="0" cy="0"/>
        </a:xfrm>
      </p:grpSpPr>
      <p:sp>
        <p:nvSpPr>
          <p:cNvPr id="17" name="Shape 17"/>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9pPr>
          </a:lstStyle>
          <a:p>
            <a:endParaRPr/>
          </a:p>
        </p:txBody>
      </p:sp>
      <p:sp>
        <p:nvSpPr>
          <p:cNvPr id="18" name="Shape 1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marR="0" lvl="0" algn="ctr" rtl="0">
              <a:spcBef>
                <a:spcPts val="640"/>
              </a:spcBef>
              <a:spcAft>
                <a:spcPts val="0"/>
              </a:spcAft>
              <a:buClr>
                <a:srgbClr val="888888"/>
              </a:buClr>
              <a:buSzPts val="3200"/>
              <a:buFont typeface="Noto Sans Symbols"/>
              <a:buNone/>
              <a:defRPr sz="3200" b="0" i="0" u="none" strike="noStrike" cap="none">
                <a:solidFill>
                  <a:srgbClr val="888888"/>
                </a:solidFill>
                <a:latin typeface="Calibri"/>
                <a:ea typeface="Calibri"/>
                <a:cs typeface="Calibri"/>
                <a:sym typeface="Calibri"/>
              </a:defRPr>
            </a:lvl1pPr>
            <a:lvl2pPr marR="0" lvl="1" algn="ctr" rtl="0">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spcBef>
                <a:spcPts val="400"/>
              </a:spcBef>
              <a:spcAft>
                <a:spcPts val="0"/>
              </a:spcAft>
              <a:buClr>
                <a:srgbClr val="888888"/>
              </a:buClr>
              <a:buSzPts val="2000"/>
              <a:buFont typeface="Courier New"/>
              <a:buNone/>
              <a:defRPr sz="2000" b="0" i="0" u="none" strike="noStrike" cap="none">
                <a:solidFill>
                  <a:srgbClr val="888888"/>
                </a:solidFill>
                <a:latin typeface="Calibri"/>
                <a:ea typeface="Calibri"/>
                <a:cs typeface="Calibri"/>
                <a:sym typeface="Calibri"/>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Shape 20"/>
          <p:cNvSpPr txBox="1">
            <a:spLocks noGrp="1"/>
          </p:cNvSpPr>
          <p:nvPr>
            <p:ph type="title"/>
          </p:nvPr>
        </p:nvSpPr>
        <p:spPr>
          <a:xfrm>
            <a:off x="1371600" y="128337"/>
            <a:ext cx="6408821" cy="968626"/>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9pPr>
          </a:lstStyle>
          <a:p>
            <a:endParaRPr/>
          </a:p>
        </p:txBody>
      </p:sp>
      <p:sp>
        <p:nvSpPr>
          <p:cNvPr id="21" name="Shape 21"/>
          <p:cNvSpPr txBox="1">
            <a:spLocks noGrp="1"/>
          </p:cNvSpPr>
          <p:nvPr>
            <p:ph type="body" idx="1"/>
          </p:nvPr>
        </p:nvSpPr>
        <p:spPr>
          <a:xfrm>
            <a:off x="457200" y="1465263"/>
            <a:ext cx="8229600" cy="4525962"/>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lt1"/>
              </a:buClr>
              <a:buSzPts val="3200"/>
              <a:buFont typeface="Noto Sans Symbols"/>
              <a:buChar char="❖"/>
              <a:defRPr sz="3200" b="0" i="0" u="none" strike="noStrike" cap="none">
                <a:solidFill>
                  <a:schemeClr val="lt1"/>
                </a:solidFill>
                <a:latin typeface="Calibri"/>
                <a:ea typeface="Calibri"/>
                <a:cs typeface="Calibri"/>
                <a:sym typeface="Calibri"/>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spcBef>
                <a:spcPts val="400"/>
              </a:spcBef>
              <a:spcAft>
                <a:spcPts val="0"/>
              </a:spcAft>
              <a:buClr>
                <a:schemeClr val="lt1"/>
              </a:buClr>
              <a:buSzPts val="2000"/>
              <a:buFont typeface="Courier New"/>
              <a:buChar char="o"/>
              <a:defRPr sz="2000" b="0" i="0" u="none" strike="noStrike" cap="none">
                <a:solidFill>
                  <a:schemeClr val="lt1"/>
                </a:solidFill>
                <a:latin typeface="Calibri"/>
                <a:ea typeface="Calibri"/>
                <a:cs typeface="Calibri"/>
                <a:sym typeface="Calibri"/>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2" name="Shape 22"/>
          <p:cNvSpPr txBox="1">
            <a:spLocks noGrp="1"/>
          </p:cNvSpPr>
          <p:nvPr>
            <p:ph type="dt" idx="10"/>
          </p:nvPr>
        </p:nvSpPr>
        <p:spPr>
          <a:xfrm>
            <a:off x="240632" y="6356350"/>
            <a:ext cx="9144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23" name="Shape 23"/>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Calibri"/>
                <a:ea typeface="Calibri"/>
                <a:cs typeface="Calibri"/>
                <a:sym typeface="Calibri"/>
              </a:defRPr>
            </a:lvl1pPr>
            <a:lvl2pPr marL="0" marR="0" lvl="1" indent="0" algn="r" rtl="0">
              <a:spcBef>
                <a:spcPts val="0"/>
              </a:spcBef>
              <a:buNone/>
              <a:defRPr sz="1200" b="0" i="0" u="none" strike="noStrike" cap="none">
                <a:solidFill>
                  <a:schemeClr val="lt1"/>
                </a:solidFill>
                <a:latin typeface="Calibri"/>
                <a:ea typeface="Calibri"/>
                <a:cs typeface="Calibri"/>
                <a:sym typeface="Calibri"/>
              </a:defRPr>
            </a:lvl2pPr>
            <a:lvl3pPr marL="0" marR="0" lvl="2" indent="0" algn="r" rtl="0">
              <a:spcBef>
                <a:spcPts val="0"/>
              </a:spcBef>
              <a:buNone/>
              <a:defRPr sz="1200" b="0" i="0" u="none" strike="noStrike" cap="none">
                <a:solidFill>
                  <a:schemeClr val="lt1"/>
                </a:solidFill>
                <a:latin typeface="Calibri"/>
                <a:ea typeface="Calibri"/>
                <a:cs typeface="Calibri"/>
                <a:sym typeface="Calibri"/>
              </a:defRPr>
            </a:lvl3pPr>
            <a:lvl4pPr marL="0" marR="0" lvl="3" indent="0" algn="r" rtl="0">
              <a:spcBef>
                <a:spcPts val="0"/>
              </a:spcBef>
              <a:buNone/>
              <a:defRPr sz="1200" b="0" i="0" u="none" strike="noStrike" cap="none">
                <a:solidFill>
                  <a:schemeClr val="lt1"/>
                </a:solidFill>
                <a:latin typeface="Calibri"/>
                <a:ea typeface="Calibri"/>
                <a:cs typeface="Calibri"/>
                <a:sym typeface="Calibri"/>
              </a:defRPr>
            </a:lvl4pPr>
            <a:lvl5pPr marL="0" marR="0" lvl="4" indent="0" algn="r" rtl="0">
              <a:spcBef>
                <a:spcPts val="0"/>
              </a:spcBef>
              <a:buNone/>
              <a:defRPr sz="1200" b="0" i="0" u="none" strike="noStrike" cap="none">
                <a:solidFill>
                  <a:schemeClr val="lt1"/>
                </a:solidFill>
                <a:latin typeface="Calibri"/>
                <a:ea typeface="Calibri"/>
                <a:cs typeface="Calibri"/>
                <a:sym typeface="Calibri"/>
              </a:defRPr>
            </a:lvl5pPr>
            <a:lvl6pPr marL="0" marR="0" lvl="5" indent="0" algn="r" rtl="0">
              <a:spcBef>
                <a:spcPts val="0"/>
              </a:spcBef>
              <a:buNone/>
              <a:defRPr sz="1200" b="0" i="0" u="none" strike="noStrike" cap="none">
                <a:solidFill>
                  <a:schemeClr val="lt1"/>
                </a:solidFill>
                <a:latin typeface="Calibri"/>
                <a:ea typeface="Calibri"/>
                <a:cs typeface="Calibri"/>
                <a:sym typeface="Calibri"/>
              </a:defRPr>
            </a:lvl6pPr>
            <a:lvl7pPr marL="0" marR="0" lvl="6" indent="0" algn="r" rtl="0">
              <a:spcBef>
                <a:spcPts val="0"/>
              </a:spcBef>
              <a:buNone/>
              <a:defRPr sz="1200" b="0" i="0" u="none" strike="noStrike" cap="none">
                <a:solidFill>
                  <a:schemeClr val="lt1"/>
                </a:solidFill>
                <a:latin typeface="Calibri"/>
                <a:ea typeface="Calibri"/>
                <a:cs typeface="Calibri"/>
                <a:sym typeface="Calibri"/>
              </a:defRPr>
            </a:lvl7pPr>
            <a:lvl8pPr marL="0" marR="0" lvl="7" indent="0" algn="r" rtl="0">
              <a:spcBef>
                <a:spcPts val="0"/>
              </a:spcBef>
              <a:buNone/>
              <a:defRPr sz="1200" b="0" i="0" u="none" strike="noStrike" cap="none">
                <a:solidFill>
                  <a:schemeClr val="lt1"/>
                </a:solidFill>
                <a:latin typeface="Calibri"/>
                <a:ea typeface="Calibri"/>
                <a:cs typeface="Calibri"/>
                <a:sym typeface="Calibri"/>
              </a:defRPr>
            </a:lvl8pPr>
            <a:lvl9pPr marL="0" marR="0" lvl="8" indent="0" algn="r" rtl="0">
              <a:spcBef>
                <a:spcPts val="0"/>
              </a:spcBef>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1564350" y="288575"/>
            <a:ext cx="5961300" cy="853799"/>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FFFFFF"/>
              </a:buClr>
              <a:buSzPts val="2800"/>
              <a:buFont typeface="Arial"/>
              <a:buNone/>
              <a:defRPr sz="2800" b="0" i="0" u="none" strike="noStrike" cap="none">
                <a:solidFill>
                  <a:srgbClr val="FFFFFF"/>
                </a:solidFill>
                <a:latin typeface="Arial"/>
                <a:ea typeface="Arial"/>
                <a:cs typeface="Arial"/>
                <a:sym typeface="Arial"/>
              </a:defRPr>
            </a:lvl1pPr>
            <a:lvl2pPr marR="0" lvl="1"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2pPr>
            <a:lvl3pPr marR="0" lvl="2"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3pPr>
            <a:lvl4pPr marR="0" lvl="3"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4pPr>
            <a:lvl5pPr marR="0" lvl="4"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5pPr>
            <a:lvl6pPr marR="0" lvl="5"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6pPr>
            <a:lvl7pPr marR="0" lvl="6"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7pPr>
            <a:lvl8pPr marR="0" lvl="7"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8pPr>
            <a:lvl9pPr marR="0" lvl="8"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9pPr>
          </a:lstStyle>
          <a:p>
            <a:endParaRPr/>
          </a:p>
        </p:txBody>
      </p:sp>
      <p:sp>
        <p:nvSpPr>
          <p:cNvPr id="26" name="Shape 26"/>
          <p:cNvSpPr txBox="1">
            <a:spLocks noGrp="1"/>
          </p:cNvSpPr>
          <p:nvPr>
            <p:ph type="body" idx="1"/>
          </p:nvPr>
        </p:nvSpPr>
        <p:spPr>
          <a:xfrm>
            <a:off x="311700" y="1536633"/>
            <a:ext cx="8520599" cy="4555199"/>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rgbClr val="FFFFFF"/>
              </a:buClr>
              <a:buSzPts val="1800"/>
              <a:buFont typeface="Arial"/>
              <a:buNone/>
              <a:defRPr sz="1800" b="0" i="0" u="none" strike="noStrike" cap="none">
                <a:solidFill>
                  <a:srgbClr val="FFFFFF"/>
                </a:solidFill>
                <a:latin typeface="Arial"/>
                <a:ea typeface="Arial"/>
                <a:cs typeface="Arial"/>
                <a:sym typeface="Arial"/>
              </a:defRPr>
            </a:lvl1pPr>
            <a:lvl2pPr marL="914400" marR="0" lvl="1"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2pPr>
            <a:lvl3pPr marL="1371600" marR="0" lvl="2"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3pPr>
            <a:lvl4pPr marL="1828800" marR="0" lvl="3"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4pPr>
            <a:lvl5pPr marL="2286000" marR="0" lvl="4"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5pPr>
            <a:lvl6pPr marL="2743200" marR="0" lvl="5"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6pPr>
            <a:lvl7pPr marL="3200400" marR="0" lvl="6"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7pPr>
            <a:lvl8pPr marL="3657600" marR="0" lvl="7"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8pPr>
            <a:lvl9pPr marL="4114800" marR="0" lvl="8" indent="-228600" algn="l" rtl="0">
              <a:lnSpc>
                <a:spcPct val="115000"/>
              </a:lnSpc>
              <a:spcBef>
                <a:spcPts val="1600"/>
              </a:spcBef>
              <a:spcAft>
                <a:spcPts val="1600"/>
              </a:spcAft>
              <a:buClr>
                <a:srgbClr val="FFFFFF"/>
              </a:buClr>
              <a:buSzPts val="1400"/>
              <a:buFont typeface="Arial"/>
              <a:buNone/>
              <a:defRPr sz="1400" b="0" i="0" u="none" strike="noStrike" cap="none">
                <a:solidFill>
                  <a:srgbClr val="FFFFFF"/>
                </a:solidFill>
                <a:latin typeface="Arial"/>
                <a:ea typeface="Arial"/>
                <a:cs typeface="Arial"/>
                <a:sym typeface="Arial"/>
              </a:defRPr>
            </a:lvl9pPr>
          </a:lstStyle>
          <a:p>
            <a:endParaRPr/>
          </a:p>
        </p:txBody>
      </p:sp>
      <p:sp>
        <p:nvSpPr>
          <p:cNvPr id="27" name="Shape 27"/>
          <p:cNvSpPr txBox="1">
            <a:spLocks noGrp="1"/>
          </p:cNvSpPr>
          <p:nvPr>
            <p:ph type="sldNum" idx="12"/>
          </p:nvPr>
        </p:nvSpPr>
        <p:spPr>
          <a:xfrm>
            <a:off x="8472457" y="6217621"/>
            <a:ext cx="548699" cy="524699"/>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000" b="1" i="0" u="none" strike="noStrike" cap="none">
                <a:solidFill>
                  <a:schemeClr val="lt1"/>
                </a:solidFill>
                <a:latin typeface="Calibri"/>
                <a:ea typeface="Calibri"/>
                <a:cs typeface="Calibri"/>
                <a:sym typeface="Calibri"/>
              </a:defRPr>
            </a:lvl1pPr>
            <a:lvl2pPr marR="0" lvl="1"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9pPr>
          </a:lstStyle>
          <a:p>
            <a:endParaRPr/>
          </a:p>
        </p:txBody>
      </p:sp>
      <p:sp>
        <p:nvSpPr>
          <p:cNvPr id="30" name="Shape 3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marR="0" lvl="0" indent="-228600" algn="l" rtl="0">
              <a:spcBef>
                <a:spcPts val="400"/>
              </a:spcBef>
              <a:spcAft>
                <a:spcPts val="0"/>
              </a:spcAft>
              <a:buClr>
                <a:srgbClr val="888888"/>
              </a:buClr>
              <a:buSzPts val="2000"/>
              <a:buFont typeface="Noto Sans Symbols"/>
              <a:buNone/>
              <a:defRPr sz="2000" b="0" i="0" u="none" strike="noStrike" cap="none">
                <a:solidFill>
                  <a:srgbClr val="888888"/>
                </a:solidFill>
                <a:latin typeface="Calibri"/>
                <a:ea typeface="Calibri"/>
                <a:cs typeface="Calibri"/>
                <a:sym typeface="Calibri"/>
              </a:defRPr>
            </a:lvl1pPr>
            <a:lvl2pPr marL="914400" marR="0" lvl="1" indent="-228600" algn="l" rtl="0">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spcBef>
                <a:spcPts val="280"/>
              </a:spcBef>
              <a:spcAft>
                <a:spcPts val="0"/>
              </a:spcAft>
              <a:buClr>
                <a:srgbClr val="888888"/>
              </a:buClr>
              <a:buSzPts val="1400"/>
              <a:buFont typeface="Courier New"/>
              <a:buNone/>
              <a:defRPr sz="1400" b="0" i="0" u="none" strike="noStrike" cap="none">
                <a:solidFill>
                  <a:srgbClr val="888888"/>
                </a:solidFill>
                <a:latin typeface="Calibri"/>
                <a:ea typeface="Calibri"/>
                <a:cs typeface="Calibri"/>
                <a:sym typeface="Calibri"/>
              </a:defRPr>
            </a:lvl4pPr>
            <a:lvl5pPr marL="2286000" marR="0" lvl="4"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31" name="Shape 31"/>
          <p:cNvSpPr txBox="1">
            <a:spLocks noGrp="1"/>
          </p:cNvSpPr>
          <p:nvPr>
            <p:ph type="dt" idx="10"/>
          </p:nvPr>
        </p:nvSpPr>
        <p:spPr>
          <a:xfrm>
            <a:off x="240632" y="6356350"/>
            <a:ext cx="9144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32" name="Shape 32"/>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Calibri"/>
                <a:ea typeface="Calibri"/>
                <a:cs typeface="Calibri"/>
                <a:sym typeface="Calibri"/>
              </a:defRPr>
            </a:lvl1pPr>
            <a:lvl2pPr marL="0" marR="0" lvl="1" indent="0" algn="r" rtl="0">
              <a:spcBef>
                <a:spcPts val="0"/>
              </a:spcBef>
              <a:buNone/>
              <a:defRPr sz="1200" b="0" i="0" u="none" strike="noStrike" cap="none">
                <a:solidFill>
                  <a:schemeClr val="lt1"/>
                </a:solidFill>
                <a:latin typeface="Calibri"/>
                <a:ea typeface="Calibri"/>
                <a:cs typeface="Calibri"/>
                <a:sym typeface="Calibri"/>
              </a:defRPr>
            </a:lvl2pPr>
            <a:lvl3pPr marL="0" marR="0" lvl="2" indent="0" algn="r" rtl="0">
              <a:spcBef>
                <a:spcPts val="0"/>
              </a:spcBef>
              <a:buNone/>
              <a:defRPr sz="1200" b="0" i="0" u="none" strike="noStrike" cap="none">
                <a:solidFill>
                  <a:schemeClr val="lt1"/>
                </a:solidFill>
                <a:latin typeface="Calibri"/>
                <a:ea typeface="Calibri"/>
                <a:cs typeface="Calibri"/>
                <a:sym typeface="Calibri"/>
              </a:defRPr>
            </a:lvl3pPr>
            <a:lvl4pPr marL="0" marR="0" lvl="3" indent="0" algn="r" rtl="0">
              <a:spcBef>
                <a:spcPts val="0"/>
              </a:spcBef>
              <a:buNone/>
              <a:defRPr sz="1200" b="0" i="0" u="none" strike="noStrike" cap="none">
                <a:solidFill>
                  <a:schemeClr val="lt1"/>
                </a:solidFill>
                <a:latin typeface="Calibri"/>
                <a:ea typeface="Calibri"/>
                <a:cs typeface="Calibri"/>
                <a:sym typeface="Calibri"/>
              </a:defRPr>
            </a:lvl4pPr>
            <a:lvl5pPr marL="0" marR="0" lvl="4" indent="0" algn="r" rtl="0">
              <a:spcBef>
                <a:spcPts val="0"/>
              </a:spcBef>
              <a:buNone/>
              <a:defRPr sz="1200" b="0" i="0" u="none" strike="noStrike" cap="none">
                <a:solidFill>
                  <a:schemeClr val="lt1"/>
                </a:solidFill>
                <a:latin typeface="Calibri"/>
                <a:ea typeface="Calibri"/>
                <a:cs typeface="Calibri"/>
                <a:sym typeface="Calibri"/>
              </a:defRPr>
            </a:lvl5pPr>
            <a:lvl6pPr marL="0" marR="0" lvl="5" indent="0" algn="r" rtl="0">
              <a:spcBef>
                <a:spcPts val="0"/>
              </a:spcBef>
              <a:buNone/>
              <a:defRPr sz="1200" b="0" i="0" u="none" strike="noStrike" cap="none">
                <a:solidFill>
                  <a:schemeClr val="lt1"/>
                </a:solidFill>
                <a:latin typeface="Calibri"/>
                <a:ea typeface="Calibri"/>
                <a:cs typeface="Calibri"/>
                <a:sym typeface="Calibri"/>
              </a:defRPr>
            </a:lvl6pPr>
            <a:lvl7pPr marL="0" marR="0" lvl="6" indent="0" algn="r" rtl="0">
              <a:spcBef>
                <a:spcPts val="0"/>
              </a:spcBef>
              <a:buNone/>
              <a:defRPr sz="1200" b="0" i="0" u="none" strike="noStrike" cap="none">
                <a:solidFill>
                  <a:schemeClr val="lt1"/>
                </a:solidFill>
                <a:latin typeface="Calibri"/>
                <a:ea typeface="Calibri"/>
                <a:cs typeface="Calibri"/>
                <a:sym typeface="Calibri"/>
              </a:defRPr>
            </a:lvl7pPr>
            <a:lvl8pPr marL="0" marR="0" lvl="7" indent="0" algn="r" rtl="0">
              <a:spcBef>
                <a:spcPts val="0"/>
              </a:spcBef>
              <a:buNone/>
              <a:defRPr sz="1200" b="0" i="0" u="none" strike="noStrike" cap="none">
                <a:solidFill>
                  <a:schemeClr val="lt1"/>
                </a:solidFill>
                <a:latin typeface="Calibri"/>
                <a:ea typeface="Calibri"/>
                <a:cs typeface="Calibri"/>
                <a:sym typeface="Calibri"/>
              </a:defRPr>
            </a:lvl8pPr>
            <a:lvl9pPr marL="0" marR="0" lvl="8" indent="0" algn="r" rtl="0">
              <a:spcBef>
                <a:spcPts val="0"/>
              </a:spcBef>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353441" y="88777"/>
            <a:ext cx="6675120" cy="727969"/>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2400" b="0" i="0" u="none" strike="noStrike" cap="none">
                <a:solidFill>
                  <a:srgbClr val="CF102D"/>
                </a:solidFill>
                <a:latin typeface="Arial"/>
                <a:ea typeface="Arial"/>
                <a:cs typeface="Arial"/>
                <a:sym typeface="Arial"/>
              </a:defRPr>
            </a:lvl1pPr>
            <a:lvl2pPr marR="0" lvl="1"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smtClean="0"/>
            </a:lvl1pPr>
          </a:lstStyle>
          <a:p>
            <a:fld id="{17710303-F197-41E0-BA9C-30E6F2FDDE01}" type="datetime1">
              <a:rPr lang="en-US" altLang="en-US" smtClean="0"/>
              <a:t>2/25/2021</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r>
              <a:rPr lang="en-US" dirty="0"/>
              <a:t>These GOES-16 data are preliminary, non-operational data and are undergoing testing. Users bear all responsibility for inspecting the data prior to use and for the manner in which the data are utilized.</a:t>
            </a:r>
          </a:p>
        </p:txBody>
      </p:sp>
      <p:sp>
        <p:nvSpPr>
          <p:cNvPr id="4" name="Slide Number Placeholder 5"/>
          <p:cNvSpPr>
            <a:spLocks noGrp="1"/>
          </p:cNvSpPr>
          <p:nvPr>
            <p:ph type="sldNum" sz="quarter" idx="12"/>
          </p:nvPr>
        </p:nvSpPr>
        <p:spPr/>
        <p:txBody>
          <a:bodyPr/>
          <a:lstStyle>
            <a:lvl1pPr>
              <a:defRPr/>
            </a:lvl1pPr>
          </a:lstStyle>
          <a:p>
            <a:fld id="{3121078A-E944-47F9-B7BA-CEAF4D470424}" type="slidenum">
              <a:rPr lang="en-US" altLang="en-US"/>
              <a:pPr/>
              <a:t>‹#›</a:t>
            </a:fld>
            <a:endParaRPr lang="en-US" altLang="en-US" dirty="0"/>
          </a:p>
        </p:txBody>
      </p:sp>
    </p:spTree>
    <p:extLst>
      <p:ext uri="{BB962C8B-B14F-4D97-AF65-F5344CB8AC3E}">
        <p14:creationId xmlns:p14="http://schemas.microsoft.com/office/powerpoint/2010/main" val="20770065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Shape 10" descr="Mandt_SOO-DOH-Presentation_NO-TEXT_5.jpg"/>
          <p:cNvPicPr preferRelativeResize="0"/>
          <p:nvPr/>
        </p:nvPicPr>
        <p:blipFill rotWithShape="1">
          <a:blip r:embed="rId8">
            <a:alphaModFix/>
          </a:blip>
          <a:srcRect/>
          <a:stretch/>
        </p:blipFill>
        <p:spPr>
          <a:xfrm>
            <a:off x="0" y="0"/>
            <a:ext cx="9144000" cy="6858000"/>
          </a:xfrm>
          <a:prstGeom prst="rect">
            <a:avLst/>
          </a:prstGeom>
          <a:noFill/>
          <a:ln>
            <a:noFill/>
          </a:ln>
        </p:spPr>
      </p:pic>
      <p:sp>
        <p:nvSpPr>
          <p:cNvPr id="11" name="Shape 11"/>
          <p:cNvSpPr txBox="1">
            <a:spLocks noGrp="1"/>
          </p:cNvSpPr>
          <p:nvPr>
            <p:ph type="title"/>
          </p:nvPr>
        </p:nvSpPr>
        <p:spPr>
          <a:xfrm>
            <a:off x="1371600" y="128337"/>
            <a:ext cx="6408821" cy="968626"/>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9pPr>
          </a:lstStyle>
          <a:p>
            <a:endParaRPr/>
          </a:p>
        </p:txBody>
      </p:sp>
      <p:sp>
        <p:nvSpPr>
          <p:cNvPr id="12" name="Shape 12"/>
          <p:cNvSpPr txBox="1">
            <a:spLocks noGrp="1"/>
          </p:cNvSpPr>
          <p:nvPr>
            <p:ph type="body" idx="1"/>
          </p:nvPr>
        </p:nvSpPr>
        <p:spPr>
          <a:xfrm>
            <a:off x="457200" y="1465263"/>
            <a:ext cx="8229600" cy="4525962"/>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lt1"/>
              </a:buClr>
              <a:buSzPts val="3200"/>
              <a:buFont typeface="Noto Sans Symbols"/>
              <a:buChar char="❖"/>
              <a:defRPr sz="3200" b="0" i="0" u="none" strike="noStrike" cap="none">
                <a:solidFill>
                  <a:schemeClr val="lt1"/>
                </a:solidFill>
                <a:latin typeface="Calibri"/>
                <a:ea typeface="Calibri"/>
                <a:cs typeface="Calibri"/>
                <a:sym typeface="Calibri"/>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spcBef>
                <a:spcPts val="400"/>
              </a:spcBef>
              <a:spcAft>
                <a:spcPts val="0"/>
              </a:spcAft>
              <a:buClr>
                <a:schemeClr val="lt1"/>
              </a:buClr>
              <a:buSzPts val="2000"/>
              <a:buFont typeface="Courier New"/>
              <a:buChar char="o"/>
              <a:defRPr sz="2000" b="0" i="0" u="none" strike="noStrike" cap="none">
                <a:solidFill>
                  <a:schemeClr val="lt1"/>
                </a:solidFill>
                <a:latin typeface="Calibri"/>
                <a:ea typeface="Calibri"/>
                <a:cs typeface="Calibri"/>
                <a:sym typeface="Calibri"/>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dt" idx="10"/>
          </p:nvPr>
        </p:nvSpPr>
        <p:spPr>
          <a:xfrm>
            <a:off x="240632" y="6356350"/>
            <a:ext cx="9144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14" name="Shape 14"/>
          <p:cNvSpPr txBox="1">
            <a:spLocks noGrp="1"/>
          </p:cNvSpPr>
          <p:nvPr>
            <p:ph type="ftr" idx="11"/>
          </p:nvPr>
        </p:nvSpPr>
        <p:spPr>
          <a:xfrm>
            <a:off x="922421" y="6356350"/>
            <a:ext cx="7331242"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15" name="Shape 15"/>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Calibri"/>
                <a:ea typeface="Calibri"/>
                <a:cs typeface="Calibri"/>
                <a:sym typeface="Calibri"/>
              </a:defRPr>
            </a:lvl1pPr>
            <a:lvl2pPr marL="0" marR="0" lvl="1" indent="0" algn="r" rtl="0">
              <a:spcBef>
                <a:spcPts val="0"/>
              </a:spcBef>
              <a:buNone/>
              <a:defRPr sz="1200" b="0" i="0" u="none" strike="noStrike" cap="none">
                <a:solidFill>
                  <a:schemeClr val="lt1"/>
                </a:solidFill>
                <a:latin typeface="Calibri"/>
                <a:ea typeface="Calibri"/>
                <a:cs typeface="Calibri"/>
                <a:sym typeface="Calibri"/>
              </a:defRPr>
            </a:lvl2pPr>
            <a:lvl3pPr marL="0" marR="0" lvl="2" indent="0" algn="r" rtl="0">
              <a:spcBef>
                <a:spcPts val="0"/>
              </a:spcBef>
              <a:buNone/>
              <a:defRPr sz="1200" b="0" i="0" u="none" strike="noStrike" cap="none">
                <a:solidFill>
                  <a:schemeClr val="lt1"/>
                </a:solidFill>
                <a:latin typeface="Calibri"/>
                <a:ea typeface="Calibri"/>
                <a:cs typeface="Calibri"/>
                <a:sym typeface="Calibri"/>
              </a:defRPr>
            </a:lvl3pPr>
            <a:lvl4pPr marL="0" marR="0" lvl="3" indent="0" algn="r" rtl="0">
              <a:spcBef>
                <a:spcPts val="0"/>
              </a:spcBef>
              <a:buNone/>
              <a:defRPr sz="1200" b="0" i="0" u="none" strike="noStrike" cap="none">
                <a:solidFill>
                  <a:schemeClr val="lt1"/>
                </a:solidFill>
                <a:latin typeface="Calibri"/>
                <a:ea typeface="Calibri"/>
                <a:cs typeface="Calibri"/>
                <a:sym typeface="Calibri"/>
              </a:defRPr>
            </a:lvl4pPr>
            <a:lvl5pPr marL="0" marR="0" lvl="4" indent="0" algn="r" rtl="0">
              <a:spcBef>
                <a:spcPts val="0"/>
              </a:spcBef>
              <a:buNone/>
              <a:defRPr sz="1200" b="0" i="0" u="none" strike="noStrike" cap="none">
                <a:solidFill>
                  <a:schemeClr val="lt1"/>
                </a:solidFill>
                <a:latin typeface="Calibri"/>
                <a:ea typeface="Calibri"/>
                <a:cs typeface="Calibri"/>
                <a:sym typeface="Calibri"/>
              </a:defRPr>
            </a:lvl5pPr>
            <a:lvl6pPr marL="0" marR="0" lvl="5" indent="0" algn="r" rtl="0">
              <a:spcBef>
                <a:spcPts val="0"/>
              </a:spcBef>
              <a:buNone/>
              <a:defRPr sz="1200" b="0" i="0" u="none" strike="noStrike" cap="none">
                <a:solidFill>
                  <a:schemeClr val="lt1"/>
                </a:solidFill>
                <a:latin typeface="Calibri"/>
                <a:ea typeface="Calibri"/>
                <a:cs typeface="Calibri"/>
                <a:sym typeface="Calibri"/>
              </a:defRPr>
            </a:lvl6pPr>
            <a:lvl7pPr marL="0" marR="0" lvl="6" indent="0" algn="r" rtl="0">
              <a:spcBef>
                <a:spcPts val="0"/>
              </a:spcBef>
              <a:buNone/>
              <a:defRPr sz="1200" b="0" i="0" u="none" strike="noStrike" cap="none">
                <a:solidFill>
                  <a:schemeClr val="lt1"/>
                </a:solidFill>
                <a:latin typeface="Calibri"/>
                <a:ea typeface="Calibri"/>
                <a:cs typeface="Calibri"/>
                <a:sym typeface="Calibri"/>
              </a:defRPr>
            </a:lvl7pPr>
            <a:lvl8pPr marL="0" marR="0" lvl="7" indent="0" algn="r" rtl="0">
              <a:spcBef>
                <a:spcPts val="0"/>
              </a:spcBef>
              <a:buNone/>
              <a:defRPr sz="1200" b="0" i="0" u="none" strike="noStrike" cap="none">
                <a:solidFill>
                  <a:schemeClr val="lt1"/>
                </a:solidFill>
                <a:latin typeface="Calibri"/>
                <a:ea typeface="Calibri"/>
                <a:cs typeface="Calibri"/>
                <a:sym typeface="Calibri"/>
              </a:defRPr>
            </a:lvl8pPr>
            <a:lvl9pPr marL="0" marR="0" lvl="8" indent="0" algn="r" rtl="0">
              <a:spcBef>
                <a:spcPts val="0"/>
              </a:spcBef>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5" r:id="rId5"/>
    <p:sldLayoutId id="2147483657"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hyperlink" Target="https://doi.org/10.1029/2019SW002347"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hyperlink" Target="https://doi.org/10.1117/12.254077"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hyperlink" Target="https://doi.org/10.1002/2015SW001239" TargetMode="External"/><Relationship Id="rId5" Type="http://schemas.openxmlformats.org/officeDocument/2006/relationships/image" Target="../media/image7.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16.tiff"/><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20.jpeg"/><Relationship Id="rId4" Type="http://schemas.openxmlformats.org/officeDocument/2006/relationships/image" Target="../media/image19.jpe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8.tiff"/><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7.tiff"/><Relationship Id="rId5" Type="http://schemas.openxmlformats.org/officeDocument/2006/relationships/image" Target="../media/image28.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tiff"/><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8.emf"/></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41.tiff"/><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sp>
        <p:nvSpPr>
          <p:cNvPr id="53" name="Shape 53"/>
          <p:cNvSpPr txBox="1">
            <a:spLocks noGrp="1"/>
          </p:cNvSpPr>
          <p:nvPr>
            <p:ph type="ctrTitle"/>
          </p:nvPr>
        </p:nvSpPr>
        <p:spPr>
          <a:xfrm>
            <a:off x="685800" y="1835205"/>
            <a:ext cx="7772400" cy="176524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30" b="0" i="0" u="none" strike="noStrike" cap="none" dirty="0">
                <a:solidFill>
                  <a:schemeClr val="lt1"/>
                </a:solidFill>
                <a:latin typeface="Calibri"/>
                <a:ea typeface="Calibri"/>
                <a:cs typeface="Calibri"/>
                <a:sym typeface="Calibri"/>
              </a:rPr>
              <a:t>Peer Stakeholder-Product Validation Review (PS-PVR) </a:t>
            </a:r>
            <a:br>
              <a:rPr lang="en-US" sz="2430" b="0" i="0" u="none" strike="noStrike" cap="none" dirty="0">
                <a:solidFill>
                  <a:schemeClr val="lt1"/>
                </a:solidFill>
                <a:latin typeface="Calibri"/>
                <a:ea typeface="Calibri"/>
                <a:cs typeface="Calibri"/>
                <a:sym typeface="Calibri"/>
              </a:rPr>
            </a:br>
            <a:r>
              <a:rPr lang="en-US" sz="4860" b="0" i="0" u="none" strike="noStrike" cap="none" dirty="0">
                <a:solidFill>
                  <a:schemeClr val="lt1"/>
                </a:solidFill>
                <a:latin typeface="Calibri"/>
                <a:ea typeface="Calibri"/>
                <a:cs typeface="Calibri"/>
                <a:sym typeface="Calibri"/>
              </a:rPr>
              <a:t>For the Full Maturity of GOES-16 and GOES-17 MAG L1b Product</a:t>
            </a:r>
            <a:endParaRPr dirty="0"/>
          </a:p>
        </p:txBody>
      </p:sp>
      <p:sp>
        <p:nvSpPr>
          <p:cNvPr id="54" name="Shape 54"/>
          <p:cNvSpPr txBox="1">
            <a:spLocks noGrp="1"/>
          </p:cNvSpPr>
          <p:nvPr>
            <p:ph type="subTitle" idx="1"/>
          </p:nvPr>
        </p:nvSpPr>
        <p:spPr>
          <a:xfrm>
            <a:off x="533400" y="3733800"/>
            <a:ext cx="8077200" cy="2438400"/>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rgbClr val="888888"/>
              </a:buClr>
              <a:buSzPts val="2240"/>
              <a:buFont typeface="Noto Sans Symbols"/>
              <a:buNone/>
            </a:pPr>
            <a:endParaRPr sz="2240" b="0" i="0" u="none" strike="noStrike" cap="none" dirty="0">
              <a:solidFill>
                <a:srgbClr val="FFFF00"/>
              </a:solidFill>
              <a:latin typeface="Calibri"/>
              <a:ea typeface="Calibri"/>
              <a:cs typeface="Calibri"/>
              <a:sym typeface="Calibri"/>
            </a:endParaRPr>
          </a:p>
          <a:p>
            <a:pPr marL="0" marR="0" lvl="0" indent="0" algn="ctr" rtl="0">
              <a:lnSpc>
                <a:spcPct val="80000"/>
              </a:lnSpc>
              <a:spcBef>
                <a:spcPts val="448"/>
              </a:spcBef>
              <a:spcAft>
                <a:spcPts val="0"/>
              </a:spcAft>
              <a:buClr>
                <a:srgbClr val="FFFF00"/>
              </a:buClr>
              <a:buSzPts val="2240"/>
              <a:buFont typeface="Noto Sans Symbols"/>
              <a:buNone/>
            </a:pPr>
            <a:r>
              <a:rPr lang="en-US" sz="2240" b="0" i="0" u="none" strike="noStrike" cap="none" dirty="0">
                <a:solidFill>
                  <a:srgbClr val="FFFF00"/>
                </a:solidFill>
                <a:latin typeface="Calibri"/>
                <a:ea typeface="Calibri"/>
                <a:cs typeface="Calibri"/>
                <a:sym typeface="Calibri"/>
              </a:rPr>
              <a:t>February 2021</a:t>
            </a:r>
            <a:endParaRPr dirty="0"/>
          </a:p>
          <a:p>
            <a:pPr marL="0" marR="0" lvl="0" indent="0" algn="ctr" rtl="0">
              <a:lnSpc>
                <a:spcPct val="80000"/>
              </a:lnSpc>
              <a:spcBef>
                <a:spcPts val="448"/>
              </a:spcBef>
              <a:spcAft>
                <a:spcPts val="0"/>
              </a:spcAft>
              <a:buClr>
                <a:srgbClr val="FFFF00"/>
              </a:buClr>
              <a:buSzPts val="2240"/>
              <a:buFont typeface="Noto Sans Symbols"/>
              <a:buNone/>
            </a:pPr>
            <a:r>
              <a:rPr lang="en-US" sz="2240" b="0" i="0" u="none" strike="noStrike" cap="none" dirty="0">
                <a:solidFill>
                  <a:srgbClr val="FFFF00"/>
                </a:solidFill>
                <a:latin typeface="Calibri"/>
                <a:ea typeface="Calibri"/>
                <a:cs typeface="Calibri"/>
                <a:sym typeface="Calibri"/>
              </a:rPr>
              <a:t>GOES-R Calibration Working Group (CWG)</a:t>
            </a:r>
            <a:endParaRPr dirty="0"/>
          </a:p>
          <a:p>
            <a:pPr marL="0" marR="0" lvl="0" indent="0" algn="ctr" rtl="0">
              <a:lnSpc>
                <a:spcPct val="80000"/>
              </a:lnSpc>
              <a:spcBef>
                <a:spcPts val="448"/>
              </a:spcBef>
              <a:spcAft>
                <a:spcPts val="0"/>
              </a:spcAft>
              <a:buClr>
                <a:srgbClr val="888888"/>
              </a:buClr>
              <a:buSzPts val="2240"/>
              <a:buFont typeface="Noto Sans Symbols"/>
              <a:buNone/>
            </a:pPr>
            <a:endParaRPr sz="2240" b="0" i="0" u="none" strike="noStrike" cap="none" dirty="0">
              <a:solidFill>
                <a:srgbClr val="888888"/>
              </a:solidFill>
              <a:latin typeface="Calibri"/>
              <a:ea typeface="Calibri"/>
              <a:cs typeface="Calibri"/>
              <a:sym typeface="Calibri"/>
            </a:endParaRPr>
          </a:p>
          <a:p>
            <a:pPr marL="0" indent="0">
              <a:lnSpc>
                <a:spcPct val="80000"/>
              </a:lnSpc>
              <a:spcBef>
                <a:spcPts val="406"/>
              </a:spcBef>
              <a:buClr>
                <a:srgbClr val="FF9900"/>
              </a:buClr>
              <a:buSzPts val="2029"/>
            </a:pPr>
            <a:r>
              <a:rPr lang="en-US" sz="2029" b="0" i="0" u="none" strike="noStrike" cap="none" dirty="0">
                <a:solidFill>
                  <a:srgbClr val="FF9900"/>
                </a:solidFill>
                <a:latin typeface="Calibri"/>
                <a:ea typeface="Calibri"/>
                <a:cs typeface="Calibri"/>
                <a:sym typeface="Calibri"/>
              </a:rPr>
              <a:t>Presenter</a:t>
            </a:r>
            <a:r>
              <a:rPr lang="en-US" sz="2029" dirty="0">
                <a:solidFill>
                  <a:srgbClr val="FF9900"/>
                </a:solidFill>
              </a:rPr>
              <a:t>: Paul Loto’aniu</a:t>
            </a:r>
            <a:r>
              <a:rPr lang="en-US" sz="2029" baseline="30000" dirty="0">
                <a:solidFill>
                  <a:srgbClr val="FF9900"/>
                </a:solidFill>
              </a:rPr>
              <a:t>1</a:t>
            </a:r>
            <a:endParaRPr baseline="30000" dirty="0"/>
          </a:p>
          <a:p>
            <a:pPr marL="0" indent="0">
              <a:lnSpc>
                <a:spcPct val="80000"/>
              </a:lnSpc>
              <a:spcBef>
                <a:spcPts val="406"/>
              </a:spcBef>
              <a:buClr>
                <a:srgbClr val="FF9900"/>
              </a:buClr>
              <a:buSzPts val="2029"/>
            </a:pPr>
            <a:r>
              <a:rPr lang="en-US" sz="2029" b="0" i="0" u="none" strike="noStrike" cap="none" dirty="0">
                <a:solidFill>
                  <a:srgbClr val="FF9900"/>
                </a:solidFill>
                <a:latin typeface="Calibri"/>
                <a:ea typeface="Calibri"/>
                <a:cs typeface="Calibri"/>
                <a:sym typeface="Calibri"/>
              </a:rPr>
              <a:t>Contributors: </a:t>
            </a:r>
            <a:r>
              <a:rPr lang="en-US" sz="2029" dirty="0">
                <a:solidFill>
                  <a:srgbClr val="FF9900"/>
                </a:solidFill>
              </a:rPr>
              <a:t>Fadil Inceoglu</a:t>
            </a:r>
            <a:r>
              <a:rPr lang="en-US" sz="2029" baseline="30000" dirty="0">
                <a:solidFill>
                  <a:srgbClr val="FF9900"/>
                </a:solidFill>
              </a:rPr>
              <a:t>1</a:t>
            </a:r>
            <a:r>
              <a:rPr lang="en-US" sz="2029" dirty="0">
                <a:solidFill>
                  <a:srgbClr val="FF9900"/>
                </a:solidFill>
              </a:rPr>
              <a:t>, Michael Grotenhuis</a:t>
            </a:r>
            <a:r>
              <a:rPr lang="en-US" sz="2029" baseline="30000" dirty="0">
                <a:solidFill>
                  <a:srgbClr val="FF9900"/>
                </a:solidFill>
              </a:rPr>
              <a:t>3</a:t>
            </a:r>
            <a:r>
              <a:rPr lang="en-US" sz="2029" dirty="0">
                <a:solidFill>
                  <a:srgbClr val="FF9900"/>
                </a:solidFill>
              </a:rPr>
              <a:t>, Fred Rich</a:t>
            </a:r>
            <a:r>
              <a:rPr lang="en-US" sz="2029" baseline="30000" dirty="0">
                <a:solidFill>
                  <a:srgbClr val="FF9900"/>
                </a:solidFill>
              </a:rPr>
              <a:t>2</a:t>
            </a:r>
            <a:r>
              <a:rPr lang="en-US" sz="2029" dirty="0">
                <a:solidFill>
                  <a:srgbClr val="FF9900"/>
                </a:solidFill>
              </a:rPr>
              <a:t>, and Sam </a:t>
            </a:r>
            <a:r>
              <a:rPr lang="en-US" sz="2029" b="0" i="0" u="none" strike="noStrike" cap="none" dirty="0">
                <a:solidFill>
                  <a:srgbClr val="FF9900"/>
                </a:solidFill>
                <a:latin typeface="Calibri"/>
                <a:ea typeface="Calibri"/>
                <a:cs typeface="Calibri"/>
                <a:sym typeface="Calibri"/>
              </a:rPr>
              <a:t>Califf</a:t>
            </a:r>
            <a:r>
              <a:rPr lang="en-US" sz="2029" b="0" i="0" u="none" strike="noStrike" cap="none" baseline="30000" dirty="0">
                <a:solidFill>
                  <a:srgbClr val="FF9900"/>
                </a:solidFill>
                <a:latin typeface="Calibri"/>
                <a:ea typeface="Calibri"/>
                <a:cs typeface="Calibri"/>
                <a:sym typeface="Calibri"/>
              </a:rPr>
              <a:t>1</a:t>
            </a:r>
            <a:endParaRPr baseline="30000" dirty="0"/>
          </a:p>
          <a:p>
            <a:pPr marL="0" marR="0" lvl="0" indent="0" algn="ctr" rtl="0">
              <a:lnSpc>
                <a:spcPct val="80000"/>
              </a:lnSpc>
              <a:spcBef>
                <a:spcPts val="406"/>
              </a:spcBef>
              <a:spcAft>
                <a:spcPts val="0"/>
              </a:spcAft>
              <a:buClr>
                <a:srgbClr val="FF9900"/>
              </a:buClr>
              <a:buSzPts val="2029"/>
              <a:buFont typeface="Noto Sans Symbols"/>
              <a:buNone/>
            </a:pPr>
            <a:r>
              <a:rPr lang="en-US" sz="1400" b="0" i="0" u="none" strike="noStrike" cap="none" baseline="30000" dirty="0">
                <a:solidFill>
                  <a:srgbClr val="FF9900"/>
                </a:solidFill>
                <a:latin typeface="Calibri"/>
                <a:ea typeface="Calibri"/>
                <a:cs typeface="Calibri"/>
                <a:sym typeface="Calibri"/>
              </a:rPr>
              <a:t>1</a:t>
            </a:r>
            <a:r>
              <a:rPr lang="en-US" sz="1400" b="0" i="0" u="none" strike="noStrike" cap="none" dirty="0">
                <a:solidFill>
                  <a:srgbClr val="FF9900"/>
                </a:solidFill>
                <a:latin typeface="Calibri"/>
                <a:ea typeface="Calibri"/>
                <a:cs typeface="Calibri"/>
                <a:sym typeface="Calibri"/>
              </a:rPr>
              <a:t>NOAA-NCEI / CU-CIRES, </a:t>
            </a:r>
            <a:r>
              <a:rPr lang="en-US" sz="1400" b="0" i="0" u="none" strike="noStrike" cap="none" baseline="30000" dirty="0">
                <a:solidFill>
                  <a:srgbClr val="FF9900"/>
                </a:solidFill>
                <a:latin typeface="Calibri"/>
                <a:ea typeface="Calibri"/>
                <a:cs typeface="Calibri"/>
                <a:sym typeface="Calibri"/>
              </a:rPr>
              <a:t>2</a:t>
            </a:r>
            <a:r>
              <a:rPr lang="en-US" sz="1400" b="0" i="0" u="none" strike="noStrike" cap="none" dirty="0">
                <a:solidFill>
                  <a:srgbClr val="FF9900"/>
                </a:solidFill>
                <a:latin typeface="Calibri"/>
                <a:ea typeface="Calibri"/>
                <a:cs typeface="Calibri"/>
                <a:sym typeface="Calibri"/>
              </a:rPr>
              <a:t>MIT-LL, </a:t>
            </a:r>
            <a:r>
              <a:rPr lang="en-US" sz="1400" b="0" i="0" u="none" strike="noStrike" cap="none" baseline="30000" dirty="0">
                <a:solidFill>
                  <a:srgbClr val="FF9900"/>
                </a:solidFill>
                <a:latin typeface="Calibri"/>
                <a:ea typeface="Calibri"/>
                <a:cs typeface="Calibri"/>
                <a:sym typeface="Calibri"/>
              </a:rPr>
              <a:t>3</a:t>
            </a:r>
            <a:r>
              <a:rPr lang="en-US" sz="1400" b="0" i="0" u="none" strike="noStrike" cap="none" dirty="0">
                <a:solidFill>
                  <a:srgbClr val="FF9900"/>
                </a:solidFill>
                <a:latin typeface="Calibri"/>
                <a:ea typeface="Calibri"/>
                <a:cs typeface="Calibri"/>
                <a:sym typeface="Calibri"/>
              </a:rPr>
              <a:t>NASA-GSFC</a:t>
            </a:r>
            <a:endParaRPr sz="1400" dirty="0"/>
          </a:p>
          <a:p>
            <a:pPr marL="0" marR="0" lvl="0" indent="0" algn="ctr" rtl="0">
              <a:lnSpc>
                <a:spcPct val="80000"/>
              </a:lnSpc>
              <a:spcBef>
                <a:spcPts val="448"/>
              </a:spcBef>
              <a:spcAft>
                <a:spcPts val="0"/>
              </a:spcAft>
              <a:buClr>
                <a:srgbClr val="888888"/>
              </a:buClr>
              <a:buSzPts val="2240"/>
              <a:buFont typeface="Noto Sans Symbols"/>
              <a:buNone/>
            </a:pPr>
            <a:endParaRPr sz="2240" b="0" i="0" u="none" strike="noStrike" cap="none" dirty="0">
              <a:solidFill>
                <a:srgbClr val="888888"/>
              </a:solidFill>
              <a:latin typeface="Calibri"/>
              <a:ea typeface="Calibri"/>
              <a:cs typeface="Calibri"/>
              <a:sym typeface="Calibri"/>
            </a:endParaRPr>
          </a:p>
        </p:txBody>
      </p:sp>
      <p:sp>
        <p:nvSpPr>
          <p:cNvPr id="55" name="Shape 55"/>
          <p:cNvSpPr txBox="1"/>
          <p:nvPr/>
        </p:nvSpPr>
        <p:spPr>
          <a:xfrm>
            <a:off x="152400" y="6400800"/>
            <a:ext cx="8763000" cy="338554"/>
          </a:xfrm>
          <a:prstGeom prst="rect">
            <a:avLst/>
          </a:prstGeom>
          <a:solidFill>
            <a:schemeClr val="lt1"/>
          </a:solidFill>
          <a:ln>
            <a:noFill/>
          </a:ln>
        </p:spPr>
        <p:txBody>
          <a:bodyPr spcFirstLastPara="1" wrap="square" lIns="91425" tIns="45700" rIns="91425" bIns="45700" anchor="t" anchorCtr="0">
            <a:noAutofit/>
          </a:bodyPr>
          <a:lstStyle/>
          <a:p>
            <a:pPr algn="ctr"/>
            <a:r>
              <a:rPr lang="en-US" sz="1600" b="0" i="1" u="none" strike="noStrike" cap="none" dirty="0">
                <a:solidFill>
                  <a:srgbClr val="008000"/>
                </a:solidFill>
                <a:latin typeface="Calibri"/>
                <a:ea typeface="Calibri"/>
                <a:cs typeface="Calibri"/>
                <a:sym typeface="Calibri"/>
              </a:rPr>
              <a:t>This review incorporates results from NASA, PLTs, and MIT.</a:t>
            </a:r>
            <a:endParaRPr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Shape 439"/>
          <p:cNvSpPr txBox="1">
            <a:spLocks noGrp="1"/>
          </p:cNvSpPr>
          <p:nvPr>
            <p:ph type="title"/>
          </p:nvPr>
        </p:nvSpPr>
        <p:spPr>
          <a:xfrm>
            <a:off x="1599862" y="304800"/>
            <a:ext cx="5961300" cy="853799"/>
          </a:xfrm>
          <a:prstGeom prst="rect">
            <a:avLst/>
          </a:prstGeom>
          <a:noFill/>
          <a:ln>
            <a:noFill/>
          </a:ln>
        </p:spPr>
        <p:txBody>
          <a:bodyPr spcFirstLastPara="1" wrap="square" lIns="91425" tIns="91425" rIns="91425" bIns="91425" anchor="ctr" anchorCtr="0">
            <a:noAutofit/>
          </a:bodyPr>
          <a:lstStyle/>
          <a:p>
            <a:pPr lvl="0" algn="ctr">
              <a:buSzPts val="700"/>
            </a:pPr>
            <a:r>
              <a:rPr lang="en-US" dirty="0"/>
              <a:t>MAG Specific</a:t>
            </a:r>
            <a:r>
              <a:rPr lang="en-US" b="0" i="0" u="none" strike="noStrike" cap="none" dirty="0">
                <a:solidFill>
                  <a:srgbClr val="FFFFFF"/>
                </a:solidFill>
                <a:latin typeface="Calibri" charset="0"/>
                <a:ea typeface="Calibri" charset="0"/>
                <a:cs typeface="Calibri" charset="0"/>
                <a:sym typeface="Arial"/>
              </a:rPr>
              <a:t> ADRs/WRs </a:t>
            </a:r>
            <a:r>
              <a:rPr lang="en-US" dirty="0">
                <a:latin typeface="Calibri" charset="0"/>
                <a:ea typeface="Calibri" charset="0"/>
                <a:cs typeface="Calibri" charset="0"/>
              </a:rPr>
              <a:t>continued…</a:t>
            </a:r>
            <a:endParaRPr sz="2000" b="0" i="0" u="none" strike="noStrike" cap="none" dirty="0">
              <a:solidFill>
                <a:srgbClr val="FFFFFF"/>
              </a:solidFill>
              <a:latin typeface="Calibri" charset="0"/>
              <a:ea typeface="Calibri" charset="0"/>
              <a:cs typeface="Calibri" charset="0"/>
              <a:sym typeface="Arial"/>
            </a:endParaRPr>
          </a:p>
        </p:txBody>
      </p:sp>
      <p:sp>
        <p:nvSpPr>
          <p:cNvPr id="440" name="Shape 440"/>
          <p:cNvSpPr txBox="1">
            <a:spLocks noGrp="1"/>
          </p:cNvSpPr>
          <p:nvPr>
            <p:ph type="sldNum" idx="12"/>
          </p:nvPr>
        </p:nvSpPr>
        <p:spPr>
          <a:xfrm>
            <a:off x="8472457" y="6217621"/>
            <a:ext cx="548699" cy="524699"/>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350"/>
              <a:buFont typeface="Arial"/>
              <a:buNone/>
            </a:pPr>
            <a:fld id="{00000000-1234-1234-1234-123412341234}" type="slidenum">
              <a:rPr lang="en-US" sz="1400" b="0" i="0" u="none" strike="noStrike" cap="none">
                <a:solidFill>
                  <a:schemeClr val="lt1"/>
                </a:solidFill>
                <a:latin typeface="Arial"/>
                <a:ea typeface="Arial"/>
                <a:cs typeface="Arial"/>
                <a:sym typeface="Arial"/>
              </a:rPr>
              <a:t>10</a:t>
            </a:fld>
            <a:endParaRPr sz="1400" b="0" i="0" u="none" strike="noStrike" cap="none" dirty="0">
              <a:solidFill>
                <a:schemeClr val="lt1"/>
              </a:solidFill>
              <a:latin typeface="Arial"/>
              <a:ea typeface="Arial"/>
              <a:cs typeface="Arial"/>
              <a:sym typeface="Arial"/>
            </a:endParaRPr>
          </a:p>
        </p:txBody>
      </p:sp>
      <p:graphicFrame>
        <p:nvGraphicFramePr>
          <p:cNvPr id="441" name="Shape 441"/>
          <p:cNvGraphicFramePr/>
          <p:nvPr>
            <p:extLst>
              <p:ext uri="{D42A27DB-BD31-4B8C-83A1-F6EECF244321}">
                <p14:modId xmlns:p14="http://schemas.microsoft.com/office/powerpoint/2010/main" val="671197188"/>
              </p:ext>
            </p:extLst>
          </p:nvPr>
        </p:nvGraphicFramePr>
        <p:xfrm>
          <a:off x="334356" y="1249580"/>
          <a:ext cx="8686800" cy="4694020"/>
        </p:xfrm>
        <a:graphic>
          <a:graphicData uri="http://schemas.openxmlformats.org/drawingml/2006/table">
            <a:tbl>
              <a:tblPr firstRow="1" bandRow="1">
                <a:noFill/>
                <a:tableStyleId>{2193F556-932D-4B0D-9798-D749DA44B50E}</a:tableStyleId>
              </a:tblPr>
              <a:tblGrid>
                <a:gridCol w="921301">
                  <a:extLst>
                    <a:ext uri="{9D8B030D-6E8A-4147-A177-3AD203B41FA5}">
                      <a16:colId xmlns:a16="http://schemas.microsoft.com/office/drawing/2014/main" val="20000"/>
                    </a:ext>
                  </a:extLst>
                </a:gridCol>
                <a:gridCol w="975187">
                  <a:extLst>
                    <a:ext uri="{9D8B030D-6E8A-4147-A177-3AD203B41FA5}">
                      <a16:colId xmlns:a16="http://schemas.microsoft.com/office/drawing/2014/main" val="20001"/>
                    </a:ext>
                  </a:extLst>
                </a:gridCol>
                <a:gridCol w="2301413">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533400">
                  <a:extLst>
                    <a:ext uri="{9D8B030D-6E8A-4147-A177-3AD203B41FA5}">
                      <a16:colId xmlns:a16="http://schemas.microsoft.com/office/drawing/2014/main" val="1824925196"/>
                    </a:ext>
                  </a:extLst>
                </a:gridCol>
                <a:gridCol w="533400">
                  <a:extLst>
                    <a:ext uri="{9D8B030D-6E8A-4147-A177-3AD203B41FA5}">
                      <a16:colId xmlns:a16="http://schemas.microsoft.com/office/drawing/2014/main" val="3538855551"/>
                    </a:ext>
                  </a:extLst>
                </a:gridCol>
                <a:gridCol w="2202899">
                  <a:extLst>
                    <a:ext uri="{9D8B030D-6E8A-4147-A177-3AD203B41FA5}">
                      <a16:colId xmlns:a16="http://schemas.microsoft.com/office/drawing/2014/main" val="20004"/>
                    </a:ext>
                  </a:extLst>
                </a:gridCol>
              </a:tblGrid>
              <a:tr h="370850">
                <a:tc>
                  <a:txBody>
                    <a:bodyPr/>
                    <a:lstStyle/>
                    <a:p>
                      <a:pPr marL="0" marR="0" lvl="0" indent="0" algn="l" rtl="0">
                        <a:spcBef>
                          <a:spcPts val="0"/>
                        </a:spcBef>
                        <a:spcAft>
                          <a:spcPts val="0"/>
                        </a:spcAft>
                        <a:buNone/>
                      </a:pPr>
                      <a:r>
                        <a:rPr lang="en-US" sz="1600" dirty="0"/>
                        <a:t>ADR Number</a:t>
                      </a:r>
                      <a:endParaRPr sz="1600" dirty="0"/>
                    </a:p>
                  </a:txBody>
                  <a:tcPr marL="91450" marR="91450" marT="45725" marB="45725" anchor="ctr"/>
                </a:tc>
                <a:tc>
                  <a:txBody>
                    <a:bodyPr/>
                    <a:lstStyle/>
                    <a:p>
                      <a:pPr marL="0" marR="0" lvl="0" indent="0" algn="l" rtl="0">
                        <a:spcBef>
                          <a:spcPts val="0"/>
                        </a:spcBef>
                        <a:spcAft>
                          <a:spcPts val="0"/>
                        </a:spcAft>
                        <a:buNone/>
                      </a:pPr>
                      <a:r>
                        <a:rPr lang="en-US" sz="1600" dirty="0"/>
                        <a:t>WR Number</a:t>
                      </a:r>
                      <a:endParaRPr sz="1600" dirty="0"/>
                    </a:p>
                  </a:txBody>
                  <a:tcPr marL="91450" marR="91450" marT="45725" marB="45725" anchor="ctr"/>
                </a:tc>
                <a:tc>
                  <a:txBody>
                    <a:bodyPr/>
                    <a:lstStyle/>
                    <a:p>
                      <a:pPr marL="0" marR="0" lvl="0" indent="0" algn="l" rtl="0">
                        <a:spcBef>
                          <a:spcPts val="0"/>
                        </a:spcBef>
                        <a:spcAft>
                          <a:spcPts val="0"/>
                        </a:spcAft>
                        <a:buNone/>
                      </a:pPr>
                      <a:r>
                        <a:rPr lang="en-US" sz="1600" dirty="0"/>
                        <a:t>Short Description</a:t>
                      </a:r>
                      <a:endParaRPr sz="1600" dirty="0"/>
                    </a:p>
                  </a:txBody>
                  <a:tcPr marL="91450" marR="91450" marT="45725" marB="45725" anchor="ctr"/>
                </a:tc>
                <a:tc>
                  <a:txBody>
                    <a:bodyPr/>
                    <a:lstStyle/>
                    <a:p>
                      <a:pPr marL="0" marR="0" lvl="0" indent="0" algn="l" rtl="0">
                        <a:spcBef>
                          <a:spcPts val="0"/>
                        </a:spcBef>
                        <a:spcAft>
                          <a:spcPts val="0"/>
                        </a:spcAft>
                        <a:buNone/>
                      </a:pPr>
                      <a:r>
                        <a:rPr lang="en-US" sz="1600" dirty="0"/>
                        <a:t>Status</a:t>
                      </a:r>
                      <a:endParaRPr sz="1600" dirty="0"/>
                    </a:p>
                  </a:txBody>
                  <a:tcPr marL="91450" marR="91450" marT="45725" marB="45725" anchor="ctr"/>
                </a:tc>
                <a:tc>
                  <a:txBody>
                    <a:bodyPr/>
                    <a:lstStyle/>
                    <a:p>
                      <a:pPr marL="0" marR="0" lvl="0" indent="0" algn="l" rtl="0">
                        <a:spcBef>
                          <a:spcPts val="0"/>
                        </a:spcBef>
                        <a:spcAft>
                          <a:spcPts val="0"/>
                        </a:spcAft>
                        <a:buNone/>
                      </a:pPr>
                      <a:r>
                        <a:rPr lang="en-US" sz="1600" dirty="0"/>
                        <a:t>G16</a:t>
                      </a:r>
                      <a:endParaRPr sz="1600" dirty="0"/>
                    </a:p>
                  </a:txBody>
                  <a:tcPr marL="91450" marR="91450" marT="45725" marB="45725" anchor="ctr"/>
                </a:tc>
                <a:tc>
                  <a:txBody>
                    <a:bodyPr/>
                    <a:lstStyle/>
                    <a:p>
                      <a:pPr marL="0" marR="0" lvl="0" indent="0" algn="l" rtl="0">
                        <a:spcBef>
                          <a:spcPts val="0"/>
                        </a:spcBef>
                        <a:spcAft>
                          <a:spcPts val="0"/>
                        </a:spcAft>
                        <a:buNone/>
                      </a:pPr>
                      <a:r>
                        <a:rPr lang="en-US" sz="1600" dirty="0"/>
                        <a:t>G17</a:t>
                      </a:r>
                      <a:endParaRPr sz="1600" dirty="0"/>
                    </a:p>
                  </a:txBody>
                  <a:tcPr marL="91450" marR="91450" marT="45725" marB="45725" anchor="ctr"/>
                </a:tc>
                <a:tc>
                  <a:txBody>
                    <a:bodyPr/>
                    <a:lstStyle/>
                    <a:p>
                      <a:pPr marL="0" marR="0" lvl="0" indent="0" algn="l" rtl="0">
                        <a:spcBef>
                          <a:spcPts val="0"/>
                        </a:spcBef>
                        <a:spcAft>
                          <a:spcPts val="0"/>
                        </a:spcAft>
                        <a:buNone/>
                      </a:pPr>
                      <a:r>
                        <a:rPr lang="en-US" sz="1600" dirty="0"/>
                        <a:t>Expected Closure</a:t>
                      </a:r>
                      <a:endParaRPr sz="1600" dirty="0"/>
                    </a:p>
                  </a:txBody>
                  <a:tcPr marL="91450" marR="91450" marT="45725" marB="45725" anchor="ctr"/>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is-IS" sz="1200" b="0" i="0" u="none" strike="noStrike" cap="none">
                          <a:solidFill>
                            <a:schemeClr val="dk1"/>
                          </a:solidFill>
                          <a:effectLst/>
                          <a:latin typeface="Calibri"/>
                          <a:ea typeface="Calibri"/>
                          <a:cs typeface="Calibri"/>
                          <a:sym typeface="Arial"/>
                        </a:rPr>
                        <a:t>523</a:t>
                      </a:r>
                    </a:p>
                  </a:txBody>
                  <a:tcPr marL="91450" marR="91450" marT="45725" marB="45725" anchor="ctr"/>
                </a:tc>
                <a:tc>
                  <a:txBody>
                    <a:bodyPr/>
                    <a:lstStyle/>
                    <a:p>
                      <a:pPr marL="0" marR="0" indent="0" algn="l" defTabSz="457200" rtl="0" eaLnBrk="1" fontAlgn="ctr" latinLnBrk="0" hangingPunct="1">
                        <a:lnSpc>
                          <a:spcPct val="100000"/>
                        </a:lnSpc>
                        <a:spcBef>
                          <a:spcPts val="0"/>
                        </a:spcBef>
                        <a:spcAft>
                          <a:spcPts val="0"/>
                        </a:spcAft>
                        <a:buClrTx/>
                        <a:buSzTx/>
                        <a:buFontTx/>
                        <a:buNone/>
                        <a:tabLst/>
                        <a:defRPr/>
                      </a:pPr>
                      <a:r>
                        <a:rPr lang="en-US" sz="1200" b="0" i="0" u="none" strike="noStrike" cap="none" dirty="0">
                          <a:solidFill>
                            <a:srgbClr val="000000"/>
                          </a:solidFill>
                          <a:effectLst/>
                          <a:latin typeface="Calibri"/>
                          <a:ea typeface="Calibri"/>
                          <a:cs typeface="Calibri"/>
                          <a:sym typeface="Arial"/>
                        </a:rPr>
                        <a:t>5512</a:t>
                      </a:r>
                    </a:p>
                  </a:txBody>
                  <a:tcPr marL="91450" marR="91450" marT="45725" marB="45725" anchor="ctr"/>
                </a:tc>
                <a:tc>
                  <a:txBody>
                    <a:bodyPr/>
                    <a:lstStyle/>
                    <a:p>
                      <a:pPr marL="0" marR="0" lvl="0" indent="0" algn="l" rtl="0">
                        <a:spcBef>
                          <a:spcPts val="0"/>
                        </a:spcBef>
                        <a:spcAft>
                          <a:spcPts val="0"/>
                        </a:spcAft>
                        <a:buNone/>
                      </a:pPr>
                      <a:r>
                        <a:rPr lang="en-US" sz="1200" b="0" i="0" u="none" strike="noStrike" cap="none" dirty="0">
                          <a:solidFill>
                            <a:schemeClr val="dk1"/>
                          </a:solidFill>
                          <a:effectLst/>
                          <a:latin typeface="Calibri"/>
                          <a:ea typeface="Calibri"/>
                          <a:cs typeface="Calibri"/>
                          <a:sym typeface="Arial"/>
                        </a:rPr>
                        <a:t>Eliminate SpWx L1b dependency on APID 384</a:t>
                      </a:r>
                    </a:p>
                  </a:txBody>
                  <a:tcPr marL="91450" marR="91450" marT="45725" marB="45725" anchor="ctr"/>
                </a:tc>
                <a:tc>
                  <a:txBody>
                    <a:bodyPr/>
                    <a:lstStyle/>
                    <a:p>
                      <a:pPr marL="0" marR="0" lvl="0" indent="0" algn="l" rtl="0">
                        <a:spcBef>
                          <a:spcPts val="0"/>
                        </a:spcBef>
                        <a:spcAft>
                          <a:spcPts val="0"/>
                        </a:spcAft>
                        <a:buNone/>
                      </a:pPr>
                      <a:r>
                        <a:rPr lang="en-US" sz="1200" b="0" i="0" u="none" strike="noStrike" cap="none" dirty="0">
                          <a:solidFill>
                            <a:schemeClr val="dk1"/>
                          </a:solidFill>
                          <a:effectLst/>
                          <a:latin typeface="Calibri"/>
                          <a:ea typeface="Calibri"/>
                          <a:cs typeface="Calibri"/>
                          <a:sym typeface="Arial"/>
                        </a:rPr>
                        <a:t>closed</a:t>
                      </a: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t>✓</a:t>
                      </a: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t>✓</a:t>
                      </a:r>
                    </a:p>
                  </a:txBody>
                  <a:tcPr marL="91450" marR="91450" marT="45725" marB="45725" anchor="ctr"/>
                </a:tc>
                <a:tc>
                  <a:txBody>
                    <a:bodyPr/>
                    <a:lstStyle/>
                    <a:p>
                      <a:pPr marL="0" marR="0" lvl="0" indent="0" algn="l" rtl="0">
                        <a:spcBef>
                          <a:spcPts val="0"/>
                        </a:spcBef>
                        <a:spcAft>
                          <a:spcPts val="0"/>
                        </a:spcAft>
                        <a:buNone/>
                      </a:pPr>
                      <a:r>
                        <a:rPr lang="hr-HR" sz="1200" b="0" i="0" u="none" strike="noStrike" cap="none" dirty="0">
                          <a:solidFill>
                            <a:schemeClr val="dk1"/>
                          </a:solidFill>
                          <a:effectLst/>
                          <a:latin typeface="Calibri"/>
                          <a:ea typeface="Calibri"/>
                          <a:cs typeface="Calibri"/>
                          <a:sym typeface="Arial"/>
                        </a:rPr>
                        <a:t>DO.08.00.00</a:t>
                      </a:r>
                    </a:p>
                  </a:txBody>
                  <a:tcPr marL="91450" marR="91450" marT="45725" marB="45725" anchor="ctr"/>
                </a:tc>
                <a:extLst>
                  <a:ext uri="{0D108BD9-81ED-4DB2-BD59-A6C34878D82A}">
                    <a16:rowId xmlns:a16="http://schemas.microsoft.com/office/drawing/2014/main" val="10001"/>
                  </a:ext>
                </a:extLst>
              </a:tr>
              <a:tr h="0">
                <a:tc>
                  <a:txBody>
                    <a:bodyPr/>
                    <a:lstStyle/>
                    <a:p>
                      <a:pPr marL="0" marR="0" lvl="0" indent="0" algn="l" rtl="0">
                        <a:spcBef>
                          <a:spcPts val="0"/>
                        </a:spcBef>
                        <a:spcAft>
                          <a:spcPts val="0"/>
                        </a:spcAft>
                        <a:buNone/>
                      </a:pPr>
                      <a:r>
                        <a:rPr lang="en-US" sz="1200" dirty="0"/>
                        <a:t>612</a:t>
                      </a:r>
                    </a:p>
                  </a:txBody>
                  <a:tcPr marL="91450" marR="91450" marT="45725" marB="45725" anchor="ctr"/>
                </a:tc>
                <a:tc>
                  <a:txBody>
                    <a:bodyPr/>
                    <a:lstStyle/>
                    <a:p>
                      <a:pPr marL="0" marR="0" indent="0" algn="l" defTabSz="457200" rtl="0" eaLnBrk="1" fontAlgn="ctr" latinLnBrk="0" hangingPunct="1">
                        <a:lnSpc>
                          <a:spcPct val="100000"/>
                        </a:lnSpc>
                        <a:spcBef>
                          <a:spcPts val="0"/>
                        </a:spcBef>
                        <a:spcAft>
                          <a:spcPts val="0"/>
                        </a:spcAft>
                        <a:buClrTx/>
                        <a:buSzTx/>
                        <a:buFontTx/>
                        <a:buNone/>
                        <a:tabLst/>
                        <a:defRPr/>
                      </a:pPr>
                      <a:r>
                        <a:rPr lang="en-US" sz="1200" b="0" i="0" u="none" strike="noStrike" cap="none" dirty="0">
                          <a:solidFill>
                            <a:srgbClr val="000000"/>
                          </a:solidFill>
                          <a:effectLst/>
                          <a:latin typeface="Calibri"/>
                          <a:ea typeface="Calibri"/>
                          <a:cs typeface="Calibri"/>
                          <a:sym typeface="Arial"/>
                        </a:rPr>
                        <a:t>6065</a:t>
                      </a: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t>Revise algorithm_container attributes</a:t>
                      </a:r>
                    </a:p>
                  </a:txBody>
                  <a:tcPr marL="91450" marR="91450" marT="45725" marB="45725" anchor="ctr"/>
                </a:tc>
                <a:tc>
                  <a:txBody>
                    <a:bodyPr/>
                    <a:lstStyle/>
                    <a:p>
                      <a:pPr marL="0" marR="0" lvl="0" indent="0" algn="l" rtl="0">
                        <a:spcBef>
                          <a:spcPts val="0"/>
                        </a:spcBef>
                        <a:spcAft>
                          <a:spcPts val="0"/>
                        </a:spcAft>
                        <a:buNone/>
                      </a:pPr>
                      <a:r>
                        <a:rPr lang="en-US" sz="1200" dirty="0"/>
                        <a:t>closed</a:t>
                      </a: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t>✓</a:t>
                      </a: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t>✓</a:t>
                      </a: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hr-HR" sz="1200" b="0" i="0" u="none" strike="noStrike" cap="none" dirty="0">
                          <a:solidFill>
                            <a:schemeClr val="dk1"/>
                          </a:solidFill>
                          <a:effectLst/>
                          <a:latin typeface="Calibri"/>
                          <a:ea typeface="Calibri"/>
                          <a:cs typeface="Calibri"/>
                          <a:sym typeface="Arial"/>
                        </a:rPr>
                        <a:t>DO.08.00.00</a:t>
                      </a:r>
                    </a:p>
                  </a:txBody>
                  <a:tcPr marL="91450" marR="91450" marT="45725" marB="45725" anchor="ctr"/>
                </a:tc>
                <a:extLst>
                  <a:ext uri="{0D108BD9-81ED-4DB2-BD59-A6C34878D82A}">
                    <a16:rowId xmlns:a16="http://schemas.microsoft.com/office/drawing/2014/main" val="1511207733"/>
                  </a:ext>
                </a:extLst>
              </a:tr>
              <a:tr h="370850">
                <a:tc>
                  <a:txBody>
                    <a:bodyPr/>
                    <a:lstStyle/>
                    <a:p>
                      <a:pPr marL="0" marR="0" lvl="0" indent="0" algn="l" rtl="0">
                        <a:spcBef>
                          <a:spcPts val="0"/>
                        </a:spcBef>
                        <a:spcAft>
                          <a:spcPts val="0"/>
                        </a:spcAft>
                        <a:buNone/>
                      </a:pPr>
                      <a:r>
                        <a:rPr lang="en-US" sz="1200" dirty="0"/>
                        <a:t>750</a:t>
                      </a:r>
                      <a:endParaRPr sz="1200" dirty="0"/>
                    </a:p>
                  </a:txBody>
                  <a:tcPr marL="91450" marR="91450" marT="45725" marB="45725" anchor="ctr"/>
                </a:tc>
                <a:tc>
                  <a:txBody>
                    <a:bodyPr/>
                    <a:lstStyle/>
                    <a:p>
                      <a:pPr marL="0" marR="0" indent="0" algn="l" defTabSz="457200" rtl="0" eaLnBrk="1" fontAlgn="ctr" latinLnBrk="0" hangingPunct="1">
                        <a:lnSpc>
                          <a:spcPct val="100000"/>
                        </a:lnSpc>
                        <a:spcBef>
                          <a:spcPts val="0"/>
                        </a:spcBef>
                        <a:spcAft>
                          <a:spcPts val="0"/>
                        </a:spcAft>
                        <a:buClrTx/>
                        <a:buSzTx/>
                        <a:buFontTx/>
                        <a:buNone/>
                        <a:tabLst/>
                        <a:defRPr/>
                      </a:pPr>
                      <a:r>
                        <a:rPr lang="en-US" sz="1200" b="0" i="0" u="none" strike="noStrike" cap="none" dirty="0">
                          <a:solidFill>
                            <a:srgbClr val="000000"/>
                          </a:solidFill>
                          <a:effectLst/>
                          <a:latin typeface="Calibri"/>
                          <a:ea typeface="Calibri"/>
                          <a:cs typeface="Calibri"/>
                          <a:sym typeface="Arial"/>
                        </a:rPr>
                        <a:t>6576</a:t>
                      </a:r>
                    </a:p>
                  </a:txBody>
                  <a:tcPr marL="91450" marR="91450" marT="45725" marB="45725" anchor="ctr"/>
                </a:tc>
                <a:tc>
                  <a:txBody>
                    <a:bodyPr/>
                    <a:lstStyle/>
                    <a:p>
                      <a:pPr marL="0" marR="0" lvl="0" indent="0" algn="l" rtl="0">
                        <a:spcBef>
                          <a:spcPts val="0"/>
                        </a:spcBef>
                        <a:spcAft>
                          <a:spcPts val="0"/>
                        </a:spcAft>
                        <a:buNone/>
                      </a:pPr>
                      <a:r>
                        <a:rPr lang="en-US" sz="1200" dirty="0"/>
                        <a:t>G17 MAG - Frequent spikes in EPN</a:t>
                      </a:r>
                    </a:p>
                  </a:txBody>
                  <a:tcPr marL="91450" marR="91450" marT="45725" marB="45725" anchor="ctr"/>
                </a:tc>
                <a:tc>
                  <a:txBody>
                    <a:bodyPr/>
                    <a:lstStyle/>
                    <a:p>
                      <a:pPr marL="0" marR="0" lvl="0" indent="0" algn="l" rtl="0">
                        <a:spcBef>
                          <a:spcPts val="0"/>
                        </a:spcBef>
                        <a:spcAft>
                          <a:spcPts val="0"/>
                        </a:spcAft>
                        <a:buNone/>
                      </a:pPr>
                      <a:r>
                        <a:rPr lang="en-US" sz="1200" dirty="0"/>
                        <a:t>closed</a:t>
                      </a: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t>✓</a:t>
                      </a: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t>✓</a:t>
                      </a:r>
                    </a:p>
                  </a:txBody>
                  <a:tcPr marL="91450" marR="91450" marT="45725" marB="45725" anchor="ctr"/>
                </a:tc>
                <a:tc>
                  <a:txBody>
                    <a:bodyPr/>
                    <a:lstStyle/>
                    <a:p>
                      <a:pPr marL="0" marR="0" lvl="0" indent="0" algn="l" rtl="0">
                        <a:spcBef>
                          <a:spcPts val="0"/>
                        </a:spcBef>
                        <a:spcAft>
                          <a:spcPts val="0"/>
                        </a:spcAft>
                        <a:buNone/>
                      </a:pPr>
                      <a:r>
                        <a:rPr lang="en-US" sz="1200" dirty="0"/>
                        <a:t>DO.08.01.00</a:t>
                      </a:r>
                    </a:p>
                  </a:txBody>
                  <a:tcPr marL="91450" marR="91450" marT="45725" marB="45725" anchor="ctr"/>
                </a:tc>
                <a:extLst>
                  <a:ext uri="{0D108BD9-81ED-4DB2-BD59-A6C34878D82A}">
                    <a16:rowId xmlns:a16="http://schemas.microsoft.com/office/drawing/2014/main" val="3763095797"/>
                  </a:ext>
                </a:extLst>
              </a:tr>
              <a:tr h="370850">
                <a:tc>
                  <a:txBody>
                    <a:bodyPr/>
                    <a:lstStyle/>
                    <a:p>
                      <a:pPr marL="0" marR="0" lvl="0" indent="0" algn="l" rtl="0">
                        <a:spcBef>
                          <a:spcPts val="0"/>
                        </a:spcBef>
                        <a:spcAft>
                          <a:spcPts val="0"/>
                        </a:spcAft>
                        <a:buNone/>
                      </a:pPr>
                      <a:r>
                        <a:rPr lang="en-US" sz="1200" dirty="0"/>
                        <a:t>621</a:t>
                      </a:r>
                      <a:endParaRPr sz="1200" dirty="0"/>
                    </a:p>
                  </a:txBody>
                  <a:tcPr marL="91450" marR="91450" marT="45725" marB="45725" anchor="ctr"/>
                </a:tc>
                <a:tc>
                  <a:txBody>
                    <a:bodyPr/>
                    <a:lstStyle/>
                    <a:p>
                      <a:pPr marL="0" marR="0" indent="0" algn="l" defTabSz="457200" rtl="0" eaLnBrk="1" fontAlgn="ctr" latinLnBrk="0" hangingPunct="1">
                        <a:lnSpc>
                          <a:spcPct val="100000"/>
                        </a:lnSpc>
                        <a:spcBef>
                          <a:spcPts val="0"/>
                        </a:spcBef>
                        <a:spcAft>
                          <a:spcPts val="0"/>
                        </a:spcAft>
                        <a:buClrTx/>
                        <a:buSzTx/>
                        <a:buFontTx/>
                        <a:buNone/>
                        <a:tabLst/>
                        <a:defRPr/>
                      </a:pPr>
                      <a:r>
                        <a:rPr lang="en-US" sz="1200" b="0" i="0" u="none" strike="noStrike" cap="none" dirty="0">
                          <a:solidFill>
                            <a:srgbClr val="000000"/>
                          </a:solidFill>
                          <a:effectLst/>
                          <a:latin typeface="Calibri"/>
                          <a:ea typeface="Calibri"/>
                          <a:cs typeface="Calibri"/>
                          <a:sym typeface="Arial"/>
                        </a:rPr>
                        <a:t>6099</a:t>
                      </a:r>
                    </a:p>
                  </a:txBody>
                  <a:tcPr marL="91450" marR="91450" marT="45725" marB="45725" anchor="ctr"/>
                </a:tc>
                <a:tc>
                  <a:txBody>
                    <a:bodyPr/>
                    <a:lstStyle/>
                    <a:p>
                      <a:pPr marL="0" marR="0" lvl="0" indent="0" algn="l" rtl="0">
                        <a:spcBef>
                          <a:spcPts val="0"/>
                        </a:spcBef>
                        <a:spcAft>
                          <a:spcPts val="0"/>
                        </a:spcAft>
                        <a:buNone/>
                      </a:pPr>
                      <a:r>
                        <a:rPr lang="en-US" sz="1200" dirty="0"/>
                        <a:t>MAG - Disable 1.6Hz Filter - ADR 621 - PRO Type1</a:t>
                      </a:r>
                    </a:p>
                  </a:txBody>
                  <a:tcPr marL="91450" marR="91450" marT="45725" marB="45725" anchor="ctr"/>
                </a:tc>
                <a:tc>
                  <a:txBody>
                    <a:bodyPr/>
                    <a:lstStyle/>
                    <a:p>
                      <a:pPr marL="0" marR="0" lvl="0" indent="0" algn="l" rtl="0">
                        <a:spcBef>
                          <a:spcPts val="0"/>
                        </a:spcBef>
                        <a:spcAft>
                          <a:spcPts val="0"/>
                        </a:spcAft>
                        <a:buNone/>
                      </a:pPr>
                      <a:r>
                        <a:rPr lang="en-US" sz="1200" dirty="0"/>
                        <a:t>closed</a:t>
                      </a: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t>✓</a:t>
                      </a: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t>✓</a:t>
                      </a:r>
                    </a:p>
                  </a:txBody>
                  <a:tcPr marL="91450" marR="91450" marT="45725" marB="45725" anchor="ctr"/>
                </a:tc>
                <a:tc>
                  <a:txBody>
                    <a:bodyPr/>
                    <a:lstStyle/>
                    <a:p>
                      <a:pPr marL="0" marR="0" lvl="0" indent="0" algn="l" rtl="0">
                        <a:spcBef>
                          <a:spcPts val="0"/>
                        </a:spcBef>
                        <a:spcAft>
                          <a:spcPts val="0"/>
                        </a:spcAft>
                        <a:buNone/>
                      </a:pPr>
                      <a:r>
                        <a:rPr lang="en-US" sz="1200" dirty="0"/>
                        <a:t>PR.06.12.00</a:t>
                      </a:r>
                    </a:p>
                  </a:txBody>
                  <a:tcPr marL="91450" marR="91450" marT="45725" marB="45725" anchor="ctr"/>
                </a:tc>
                <a:extLst>
                  <a:ext uri="{0D108BD9-81ED-4DB2-BD59-A6C34878D82A}">
                    <a16:rowId xmlns:a16="http://schemas.microsoft.com/office/drawing/2014/main" val="3961517952"/>
                  </a:ext>
                </a:extLst>
              </a:tr>
              <a:tr h="370850">
                <a:tc>
                  <a:txBody>
                    <a:bodyPr/>
                    <a:lstStyle/>
                    <a:p>
                      <a:pPr marL="0" marR="0" lvl="0" indent="0" algn="l" rtl="0">
                        <a:spcBef>
                          <a:spcPts val="0"/>
                        </a:spcBef>
                        <a:spcAft>
                          <a:spcPts val="0"/>
                        </a:spcAft>
                        <a:buNone/>
                      </a:pPr>
                      <a:r>
                        <a:rPr lang="en-US" sz="1200" dirty="0"/>
                        <a:t>989</a:t>
                      </a:r>
                      <a:endParaRPr sz="1200" dirty="0"/>
                    </a:p>
                  </a:txBody>
                  <a:tcPr marL="91450" marR="91450" marT="45725" marB="45725" anchor="ctr"/>
                </a:tc>
                <a:tc>
                  <a:txBody>
                    <a:bodyPr/>
                    <a:lstStyle/>
                    <a:p>
                      <a:pPr marL="0" marR="0" lvl="0" indent="0" algn="l" rtl="0">
                        <a:spcBef>
                          <a:spcPts val="0"/>
                        </a:spcBef>
                        <a:spcAft>
                          <a:spcPts val="0"/>
                        </a:spcAft>
                        <a:buNone/>
                      </a:pPr>
                      <a:r>
                        <a:rPr lang="en-US" sz="1200" dirty="0"/>
                        <a:t>7269</a:t>
                      </a:r>
                      <a:endParaRPr sz="1200" dirty="0"/>
                    </a:p>
                  </a:txBody>
                  <a:tcPr marL="91450" marR="91450" marT="45725" marB="45725" anchor="ctr"/>
                </a:tc>
                <a:tc>
                  <a:txBody>
                    <a:bodyPr/>
                    <a:lstStyle/>
                    <a:p>
                      <a:pPr marL="0" marR="0" lvl="0" indent="0" algn="l" rtl="0">
                        <a:spcBef>
                          <a:spcPts val="0"/>
                        </a:spcBef>
                        <a:spcAft>
                          <a:spcPts val="0"/>
                        </a:spcAft>
                        <a:buNone/>
                      </a:pPr>
                      <a:r>
                        <a:rPr lang="en-US" sz="1200" dirty="0">
                          <a:solidFill>
                            <a:schemeClr val="dk1"/>
                          </a:solidFill>
                        </a:rPr>
                        <a:t>New method to determine MAG maintenance/off flag </a:t>
                      </a:r>
                    </a:p>
                  </a:txBody>
                  <a:tcPr marL="91450" marR="91450" marT="45725" marB="45725" anchor="ctr"/>
                </a:tc>
                <a:tc>
                  <a:txBody>
                    <a:bodyPr/>
                    <a:lstStyle/>
                    <a:p>
                      <a:pPr marL="0" marR="0" lvl="0" indent="0" algn="l" rtl="0">
                        <a:spcBef>
                          <a:spcPts val="0"/>
                        </a:spcBef>
                        <a:spcAft>
                          <a:spcPts val="0"/>
                        </a:spcAft>
                        <a:buNone/>
                      </a:pPr>
                      <a:r>
                        <a:rPr lang="en-US" sz="1200" dirty="0"/>
                        <a:t>closed</a:t>
                      </a: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t>✓</a:t>
                      </a: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t>✓</a:t>
                      </a: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t>DO.09.03.00</a:t>
                      </a:r>
                    </a:p>
                  </a:txBody>
                  <a:tcPr marL="91450" marR="91450" marT="45725" marB="45725" anchor="ctr"/>
                </a:tc>
                <a:extLst>
                  <a:ext uri="{0D108BD9-81ED-4DB2-BD59-A6C34878D82A}">
                    <a16:rowId xmlns:a16="http://schemas.microsoft.com/office/drawing/2014/main" val="799617764"/>
                  </a:ext>
                </a:extLst>
              </a:tr>
              <a:tr h="370850">
                <a:tc>
                  <a:txBody>
                    <a:bodyPr/>
                    <a:lstStyle/>
                    <a:p>
                      <a:pPr marL="0" marR="0" lvl="0" indent="0" algn="l" rtl="0">
                        <a:spcBef>
                          <a:spcPts val="0"/>
                        </a:spcBef>
                        <a:spcAft>
                          <a:spcPts val="0"/>
                        </a:spcAft>
                        <a:buNone/>
                      </a:pPr>
                      <a:r>
                        <a:rPr lang="en-US" sz="1200" dirty="0"/>
                        <a:t>1045</a:t>
                      </a:r>
                      <a:endParaRPr sz="1200" dirty="0"/>
                    </a:p>
                  </a:txBody>
                  <a:tcPr marL="91450" marR="91450" marT="45725" marB="45725" anchor="ctr"/>
                </a:tc>
                <a:tc>
                  <a:txBody>
                    <a:bodyPr/>
                    <a:lstStyle/>
                    <a:p>
                      <a:pPr marL="0" marR="0" indent="0" algn="l" defTabSz="457200" rtl="0" eaLnBrk="1" fontAlgn="ctr" latinLnBrk="0" hangingPunct="1">
                        <a:lnSpc>
                          <a:spcPct val="100000"/>
                        </a:lnSpc>
                        <a:spcBef>
                          <a:spcPts val="0"/>
                        </a:spcBef>
                        <a:spcAft>
                          <a:spcPts val="0"/>
                        </a:spcAft>
                        <a:buClrTx/>
                        <a:buSzTx/>
                        <a:buFontTx/>
                        <a:buNone/>
                        <a:tabLst/>
                        <a:defRPr/>
                      </a:pPr>
                      <a:r>
                        <a:rPr lang="en-US" sz="1200" b="0" i="0" u="none" strike="noStrike" cap="none" dirty="0">
                          <a:solidFill>
                            <a:srgbClr val="000000"/>
                          </a:solidFill>
                          <a:effectLst/>
                          <a:latin typeface="Calibri"/>
                          <a:ea typeface="Calibri"/>
                          <a:cs typeface="Calibri"/>
                          <a:sym typeface="Arial"/>
                        </a:rPr>
                        <a:t>7433</a:t>
                      </a:r>
                    </a:p>
                  </a:txBody>
                  <a:tcPr marL="91450" marR="91450" marT="45725" marB="45725" anchor="ctr"/>
                </a:tc>
                <a:tc>
                  <a:txBody>
                    <a:bodyPr/>
                    <a:lstStyle/>
                    <a:p>
                      <a:pPr marL="0" marR="0" lvl="0" indent="0" algn="l" rtl="0">
                        <a:spcBef>
                          <a:spcPts val="0"/>
                        </a:spcBef>
                        <a:spcAft>
                          <a:spcPts val="0"/>
                        </a:spcAft>
                        <a:buNone/>
                      </a:pPr>
                      <a:r>
                        <a:rPr lang="en-US" sz="1200" dirty="0"/>
                        <a:t>Remove IB shadow flag from good quality flag mask</a:t>
                      </a:r>
                    </a:p>
                  </a:txBody>
                  <a:tcPr marL="91450" marR="91450" marT="45725" marB="45725" anchor="ctr"/>
                </a:tc>
                <a:tc>
                  <a:txBody>
                    <a:bodyPr/>
                    <a:lstStyle/>
                    <a:p>
                      <a:pPr marL="0" marR="0" lvl="0" indent="0" algn="l" rtl="0">
                        <a:spcBef>
                          <a:spcPts val="0"/>
                        </a:spcBef>
                        <a:spcAft>
                          <a:spcPts val="0"/>
                        </a:spcAft>
                        <a:buNone/>
                      </a:pPr>
                      <a:r>
                        <a:rPr lang="en-US" sz="1200" dirty="0"/>
                        <a:t>closed</a:t>
                      </a: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t>✓</a:t>
                      </a: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t>✓</a:t>
                      </a: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t>DO.09.03.00</a:t>
                      </a:r>
                    </a:p>
                  </a:txBody>
                  <a:tcPr marL="91450" marR="91450" marT="45725" marB="45725" anchor="ctr"/>
                </a:tc>
                <a:extLst>
                  <a:ext uri="{0D108BD9-81ED-4DB2-BD59-A6C34878D82A}">
                    <a16:rowId xmlns:a16="http://schemas.microsoft.com/office/drawing/2014/main" val="1259858043"/>
                  </a:ext>
                </a:extLst>
              </a:tr>
              <a:tr h="370850">
                <a:tc>
                  <a:txBody>
                    <a:bodyPr/>
                    <a:lstStyle/>
                    <a:p>
                      <a:pPr marL="0" marR="0" lvl="0" indent="0" algn="l" rtl="0">
                        <a:spcBef>
                          <a:spcPts val="0"/>
                        </a:spcBef>
                        <a:spcAft>
                          <a:spcPts val="0"/>
                        </a:spcAft>
                        <a:buNone/>
                      </a:pPr>
                      <a:r>
                        <a:rPr lang="en-US" sz="1200" dirty="0"/>
                        <a:t>1137</a:t>
                      </a:r>
                      <a:endParaRPr sz="1200" dirty="0"/>
                    </a:p>
                  </a:txBody>
                  <a:tcPr marL="91450" marR="91450" marT="45725" marB="45725" anchor="ctr"/>
                </a:tc>
                <a:tc>
                  <a:txBody>
                    <a:bodyPr/>
                    <a:lstStyle/>
                    <a:p>
                      <a:pPr marL="0" marR="0" indent="0" algn="l" defTabSz="457200" rtl="0" eaLnBrk="1" fontAlgn="ctr" latinLnBrk="0" hangingPunct="1">
                        <a:lnSpc>
                          <a:spcPct val="100000"/>
                        </a:lnSpc>
                        <a:spcBef>
                          <a:spcPts val="0"/>
                        </a:spcBef>
                        <a:spcAft>
                          <a:spcPts val="0"/>
                        </a:spcAft>
                        <a:buClrTx/>
                        <a:buSzTx/>
                        <a:buFontTx/>
                        <a:buNone/>
                        <a:tabLst/>
                        <a:defRPr/>
                      </a:pPr>
                      <a:endParaRPr lang="en-US" sz="1200" b="0" i="0" u="none" strike="noStrike" cap="none" dirty="0">
                        <a:solidFill>
                          <a:srgbClr val="000000"/>
                        </a:solidFill>
                        <a:effectLst/>
                        <a:latin typeface="Calibri"/>
                        <a:ea typeface="Calibri"/>
                        <a:cs typeface="Calibri"/>
                        <a:sym typeface="Arial"/>
                      </a:endParaRPr>
                    </a:p>
                  </a:txBody>
                  <a:tcPr marL="91450" marR="91450" marT="45725" marB="45725" anchor="ctr"/>
                </a:tc>
                <a:tc>
                  <a:txBody>
                    <a:bodyPr/>
                    <a:lstStyle/>
                    <a:p>
                      <a:pPr marL="0" marR="0" lvl="0" indent="0" algn="l" rtl="0">
                        <a:spcBef>
                          <a:spcPts val="0"/>
                        </a:spcBef>
                        <a:spcAft>
                          <a:spcPts val="0"/>
                        </a:spcAft>
                        <a:buNone/>
                      </a:pPr>
                      <a:r>
                        <a:rPr lang="en-US" sz="1200" dirty="0"/>
                        <a:t>G17 MAG LUT update for yaw flip bias corrections</a:t>
                      </a:r>
                    </a:p>
                  </a:txBody>
                  <a:tcPr marL="91450" marR="91450" marT="45725" marB="45725" anchor="ctr"/>
                </a:tc>
                <a:tc>
                  <a:txBody>
                    <a:bodyPr/>
                    <a:lstStyle/>
                    <a:p>
                      <a:pPr marL="0" marR="0" lvl="0" indent="0" algn="l" rtl="0">
                        <a:spcBef>
                          <a:spcPts val="0"/>
                        </a:spcBef>
                        <a:spcAft>
                          <a:spcPts val="0"/>
                        </a:spcAft>
                        <a:buNone/>
                      </a:pPr>
                      <a:r>
                        <a:rPr lang="en-US" sz="1200" dirty="0"/>
                        <a:t>In_Deployment</a:t>
                      </a: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t>N/A</a:t>
                      </a: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t>✓</a:t>
                      </a:r>
                    </a:p>
                  </a:txBody>
                  <a:tcPr marL="91450" marR="91450" marT="45725" marB="45725" anchor="ctr"/>
                </a:tc>
                <a:tc>
                  <a:txBody>
                    <a:bodyPr/>
                    <a:lstStyle/>
                    <a:p>
                      <a:pPr marL="0" marR="0" lvl="0" indent="0" algn="l" rtl="0">
                        <a:spcBef>
                          <a:spcPts val="0"/>
                        </a:spcBef>
                        <a:spcAft>
                          <a:spcPts val="0"/>
                        </a:spcAft>
                        <a:buNone/>
                      </a:pPr>
                      <a:r>
                        <a:rPr lang="en-US" sz="1200" dirty="0"/>
                        <a:t>PR.09.06.08 Feb 2021</a:t>
                      </a:r>
                      <a:endParaRPr sz="1200" dirty="0"/>
                    </a:p>
                  </a:txBody>
                  <a:tcPr marL="91450" marR="91450" marT="45725" marB="45725" anchor="ctr"/>
                </a:tc>
                <a:extLst>
                  <a:ext uri="{0D108BD9-81ED-4DB2-BD59-A6C34878D82A}">
                    <a16:rowId xmlns:a16="http://schemas.microsoft.com/office/drawing/2014/main" val="10002"/>
                  </a:ext>
                </a:extLst>
              </a:tr>
              <a:tr h="370850">
                <a:tc>
                  <a:txBody>
                    <a:bodyPr/>
                    <a:lstStyle/>
                    <a:p>
                      <a:pPr marL="0" marR="0" lvl="0" indent="0" algn="l" rtl="0">
                        <a:spcBef>
                          <a:spcPts val="0"/>
                        </a:spcBef>
                        <a:spcAft>
                          <a:spcPts val="0"/>
                        </a:spcAft>
                        <a:buNone/>
                      </a:pPr>
                      <a:r>
                        <a:rPr lang="en-US" sz="1200" dirty="0"/>
                        <a:t>832</a:t>
                      </a:r>
                      <a:endParaRPr sz="1200" dirty="0"/>
                    </a:p>
                  </a:txBody>
                  <a:tcPr marL="91450" marR="91450" marT="45725" marB="45725" anchor="ctr"/>
                </a:tc>
                <a:tc>
                  <a:txBody>
                    <a:bodyPr/>
                    <a:lstStyle/>
                    <a:p>
                      <a:pPr marL="0" marR="0" lvl="0" indent="0" algn="l" rtl="0">
                        <a:spcBef>
                          <a:spcPts val="0"/>
                        </a:spcBef>
                        <a:spcAft>
                          <a:spcPts val="0"/>
                        </a:spcAft>
                        <a:buNone/>
                      </a:pPr>
                      <a:r>
                        <a:rPr lang="en-US" sz="1200" dirty="0"/>
                        <a:t>6686</a:t>
                      </a:r>
                      <a:endParaRPr sz="1200" dirty="0"/>
                    </a:p>
                  </a:txBody>
                  <a:tcPr marL="91450" marR="91450" marT="45725" marB="45725" anchor="ctr"/>
                </a:tc>
                <a:tc>
                  <a:txBody>
                    <a:bodyPr/>
                    <a:lstStyle/>
                    <a:p>
                      <a:pPr marL="0" marR="0" lvl="0" indent="0" algn="l" rtl="0">
                        <a:spcBef>
                          <a:spcPts val="0"/>
                        </a:spcBef>
                        <a:spcAft>
                          <a:spcPts val="0"/>
                        </a:spcAft>
                        <a:buNone/>
                      </a:pPr>
                      <a:r>
                        <a:rPr lang="en-US" sz="1200" dirty="0">
                          <a:solidFill>
                            <a:schemeClr val="dk1"/>
                          </a:solidFill>
                        </a:rPr>
                        <a:t>GOES-16 X-axis Bias Anomaly</a:t>
                      </a:r>
                    </a:p>
                  </a:txBody>
                  <a:tcPr marL="91450" marR="91450" marT="45725" marB="45725" anchor="ctr"/>
                </a:tc>
                <a:tc>
                  <a:txBody>
                    <a:bodyPr/>
                    <a:lstStyle/>
                    <a:p>
                      <a:pPr marL="0" marR="0" lvl="0" indent="0" algn="l" rtl="0">
                        <a:spcBef>
                          <a:spcPts val="0"/>
                        </a:spcBef>
                        <a:spcAft>
                          <a:spcPts val="0"/>
                        </a:spcAft>
                        <a:buNone/>
                      </a:pPr>
                      <a:r>
                        <a:rPr lang="en-US" sz="1200" dirty="0"/>
                        <a:t>Closed</a:t>
                      </a:r>
                    </a:p>
                  </a:txBody>
                  <a:tcPr marL="91450" marR="91450" marT="45725" marB="45725" anchor="ctr"/>
                </a:tc>
                <a:tc>
                  <a:txBody>
                    <a:bodyPr/>
                    <a:lstStyle/>
                    <a:p>
                      <a:pPr marL="0" marR="0" lvl="0" indent="0" algn="l" rtl="0">
                        <a:spcBef>
                          <a:spcPts val="0"/>
                        </a:spcBef>
                        <a:spcAft>
                          <a:spcPts val="0"/>
                        </a:spcAft>
                        <a:buNone/>
                      </a:pPr>
                      <a:r>
                        <a:rPr lang="en-US" sz="1200" dirty="0"/>
                        <a:t>✓</a:t>
                      </a: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t>N/A</a:t>
                      </a: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t>This will be looked at in future**</a:t>
                      </a:r>
                    </a:p>
                  </a:txBody>
                  <a:tcPr marL="91450" marR="91450" marT="45725" marB="45725" anchor="ctr"/>
                </a:tc>
                <a:extLst>
                  <a:ext uri="{0D108BD9-81ED-4DB2-BD59-A6C34878D82A}">
                    <a16:rowId xmlns:a16="http://schemas.microsoft.com/office/drawing/2014/main" val="210646150"/>
                  </a:ext>
                </a:extLst>
              </a:tr>
              <a:tr h="370850">
                <a:tc>
                  <a:txBody>
                    <a:bodyPr/>
                    <a:lstStyle/>
                    <a:p>
                      <a:pPr marL="0" marR="0" lvl="0" indent="0" algn="l" rtl="0">
                        <a:spcBef>
                          <a:spcPts val="0"/>
                        </a:spcBef>
                        <a:spcAft>
                          <a:spcPts val="0"/>
                        </a:spcAft>
                        <a:buNone/>
                      </a:pPr>
                      <a:r>
                        <a:rPr lang="en-US" sz="1200" dirty="0"/>
                        <a:t>429</a:t>
                      </a:r>
                      <a:endParaRPr sz="1200" dirty="0"/>
                    </a:p>
                  </a:txBody>
                  <a:tcPr marL="91450" marR="91450" marT="45725" marB="45725" anchor="ctr"/>
                </a:tc>
                <a:tc>
                  <a:txBody>
                    <a:bodyPr/>
                    <a:lstStyle/>
                    <a:p>
                      <a:pPr marL="0" marR="0" lvl="0" indent="0" algn="l" rtl="0">
                        <a:spcBef>
                          <a:spcPts val="0"/>
                        </a:spcBef>
                        <a:spcAft>
                          <a:spcPts val="0"/>
                        </a:spcAft>
                        <a:buNone/>
                      </a:pPr>
                      <a:r>
                        <a:rPr lang="en-US" sz="1200" dirty="0"/>
                        <a:t>3643</a:t>
                      </a:r>
                      <a:endParaRPr sz="1200" dirty="0"/>
                    </a:p>
                  </a:txBody>
                  <a:tcPr marL="91450" marR="91450" marT="45725" marB="45725" anchor="ctr"/>
                </a:tc>
                <a:tc>
                  <a:txBody>
                    <a:bodyPr/>
                    <a:lstStyle/>
                    <a:p>
                      <a:pPr marL="0" marR="0" lvl="0" indent="0" algn="l" rtl="0">
                        <a:spcBef>
                          <a:spcPts val="0"/>
                        </a:spcBef>
                        <a:spcAft>
                          <a:spcPts val="0"/>
                        </a:spcAft>
                        <a:buNone/>
                      </a:pPr>
                      <a:r>
                        <a:rPr lang="en-US" sz="1200" dirty="0">
                          <a:solidFill>
                            <a:schemeClr val="dk1"/>
                          </a:solidFill>
                        </a:rPr>
                        <a:t>IB and OB do not meet success criteria of MAG-004 PLT</a:t>
                      </a:r>
                    </a:p>
                  </a:txBody>
                  <a:tcPr marL="91450" marR="91450" marT="45725" marB="45725" anchor="ctr"/>
                </a:tc>
                <a:tc>
                  <a:txBody>
                    <a:bodyPr/>
                    <a:lstStyle/>
                    <a:p>
                      <a:pPr marL="0" marR="0" lvl="0" indent="0" algn="l" rtl="0">
                        <a:spcBef>
                          <a:spcPts val="0"/>
                        </a:spcBef>
                        <a:spcAft>
                          <a:spcPts val="0"/>
                        </a:spcAft>
                        <a:buNone/>
                      </a:pPr>
                      <a:r>
                        <a:rPr lang="en-US" sz="1200" dirty="0"/>
                        <a:t>Closed</a:t>
                      </a:r>
                    </a:p>
                  </a:txBody>
                  <a:tcPr marL="91450" marR="91450" marT="45725" marB="45725" anchor="ctr"/>
                </a:tc>
                <a:tc>
                  <a:txBody>
                    <a:bodyPr/>
                    <a:lstStyle/>
                    <a:p>
                      <a:pPr marL="0" marR="0" lvl="0" indent="0" algn="l" rtl="0">
                        <a:spcBef>
                          <a:spcPts val="0"/>
                        </a:spcBef>
                        <a:spcAft>
                          <a:spcPts val="0"/>
                        </a:spcAft>
                        <a:buNone/>
                      </a:pPr>
                      <a:r>
                        <a:rPr lang="en-US" sz="1200" dirty="0"/>
                        <a:t>✓</a:t>
                      </a: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t>✓</a:t>
                      </a: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t>This work continues*</a:t>
                      </a:r>
                    </a:p>
                  </a:txBody>
                  <a:tcPr marL="91450" marR="91450" marT="45725" marB="45725" anchor="ctr"/>
                </a:tc>
                <a:extLst>
                  <a:ext uri="{0D108BD9-81ED-4DB2-BD59-A6C34878D82A}">
                    <a16:rowId xmlns:a16="http://schemas.microsoft.com/office/drawing/2014/main" val="2848104671"/>
                  </a:ext>
                </a:extLst>
              </a:tr>
            </a:tbl>
          </a:graphicData>
        </a:graphic>
      </p:graphicFrame>
      <p:sp>
        <p:nvSpPr>
          <p:cNvPr id="2" name="TextBox 1">
            <a:extLst>
              <a:ext uri="{FF2B5EF4-FFF2-40B4-BE49-F238E27FC236}">
                <a16:creationId xmlns:a16="http://schemas.microsoft.com/office/drawing/2014/main" id="{4C557F6A-8466-614B-88F8-1A545FCC1908}"/>
              </a:ext>
            </a:extLst>
          </p:cNvPr>
          <p:cNvSpPr txBox="1"/>
          <p:nvPr/>
        </p:nvSpPr>
        <p:spPr>
          <a:xfrm>
            <a:off x="685800" y="6003656"/>
            <a:ext cx="7521648" cy="738664"/>
          </a:xfrm>
          <a:prstGeom prst="rect">
            <a:avLst/>
          </a:prstGeom>
          <a:noFill/>
        </p:spPr>
        <p:txBody>
          <a:bodyPr wrap="square" rtlCol="0">
            <a:spAutoFit/>
          </a:bodyPr>
          <a:lstStyle/>
          <a:p>
            <a:r>
              <a:rPr lang="en-US" dirty="0">
                <a:solidFill>
                  <a:schemeClr val="bg1"/>
                </a:solidFill>
              </a:rPr>
              <a:t>*This work continues as part of product improvement to account for thermal effects as will be shown in later slides</a:t>
            </a:r>
          </a:p>
          <a:p>
            <a:r>
              <a:rPr lang="en-US" dirty="0">
                <a:solidFill>
                  <a:schemeClr val="bg1"/>
                </a:solidFill>
              </a:rPr>
              <a:t>**Have not had time to study this in more detail  </a:t>
            </a:r>
          </a:p>
        </p:txBody>
      </p:sp>
    </p:spTree>
    <p:extLst>
      <p:ext uri="{BB962C8B-B14F-4D97-AF65-F5344CB8AC3E}">
        <p14:creationId xmlns:p14="http://schemas.microsoft.com/office/powerpoint/2010/main" val="739350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Shape 439"/>
          <p:cNvSpPr txBox="1">
            <a:spLocks noGrp="1"/>
          </p:cNvSpPr>
          <p:nvPr>
            <p:ph type="title"/>
          </p:nvPr>
        </p:nvSpPr>
        <p:spPr>
          <a:xfrm>
            <a:off x="1599862" y="304800"/>
            <a:ext cx="5961300" cy="853799"/>
          </a:xfrm>
          <a:prstGeom prst="rect">
            <a:avLst/>
          </a:prstGeom>
          <a:noFill/>
          <a:ln>
            <a:noFill/>
          </a:ln>
        </p:spPr>
        <p:txBody>
          <a:bodyPr spcFirstLastPara="1" wrap="square" lIns="91425" tIns="91425" rIns="91425" bIns="91425" anchor="ctr" anchorCtr="0">
            <a:noAutofit/>
          </a:bodyPr>
          <a:lstStyle/>
          <a:p>
            <a:pPr lvl="0" algn="ctr">
              <a:buSzPts val="700"/>
            </a:pPr>
            <a:r>
              <a:rPr lang="en-US" dirty="0"/>
              <a:t>Summary of Major Anomalies</a:t>
            </a:r>
            <a:endParaRPr sz="2000" b="0" i="0" u="none" strike="noStrike" cap="none" dirty="0">
              <a:solidFill>
                <a:srgbClr val="FFFFFF"/>
              </a:solidFill>
              <a:latin typeface="Calibri" charset="0"/>
              <a:ea typeface="Calibri" charset="0"/>
              <a:cs typeface="Calibri" charset="0"/>
              <a:sym typeface="Arial"/>
            </a:endParaRPr>
          </a:p>
        </p:txBody>
      </p:sp>
      <p:sp>
        <p:nvSpPr>
          <p:cNvPr id="440" name="Shape 440"/>
          <p:cNvSpPr txBox="1">
            <a:spLocks noGrp="1"/>
          </p:cNvSpPr>
          <p:nvPr>
            <p:ph type="sldNum" idx="12"/>
          </p:nvPr>
        </p:nvSpPr>
        <p:spPr>
          <a:xfrm>
            <a:off x="8472457" y="6217621"/>
            <a:ext cx="548699" cy="524699"/>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350"/>
              <a:buFont typeface="Arial"/>
              <a:buNone/>
            </a:pPr>
            <a:fld id="{00000000-1234-1234-1234-123412341234}" type="slidenum">
              <a:rPr lang="en-US" sz="1400" b="0" i="0" u="none" strike="noStrike" cap="none">
                <a:solidFill>
                  <a:schemeClr val="lt1"/>
                </a:solidFill>
                <a:latin typeface="Arial"/>
                <a:ea typeface="Arial"/>
                <a:cs typeface="Arial"/>
                <a:sym typeface="Arial"/>
              </a:rPr>
              <a:t>11</a:t>
            </a:fld>
            <a:endParaRPr sz="1400" b="0" i="0" u="none" strike="noStrike" cap="none" dirty="0">
              <a:solidFill>
                <a:schemeClr val="lt1"/>
              </a:solidFill>
              <a:latin typeface="Arial"/>
              <a:ea typeface="Arial"/>
              <a:cs typeface="Arial"/>
              <a:sym typeface="Arial"/>
            </a:endParaRPr>
          </a:p>
        </p:txBody>
      </p:sp>
      <p:graphicFrame>
        <p:nvGraphicFramePr>
          <p:cNvPr id="441" name="Shape 441"/>
          <p:cNvGraphicFramePr/>
          <p:nvPr>
            <p:extLst>
              <p:ext uri="{D42A27DB-BD31-4B8C-83A1-F6EECF244321}">
                <p14:modId xmlns:p14="http://schemas.microsoft.com/office/powerpoint/2010/main" val="3837105800"/>
              </p:ext>
            </p:extLst>
          </p:nvPr>
        </p:nvGraphicFramePr>
        <p:xfrm>
          <a:off x="228599" y="1600199"/>
          <a:ext cx="8686801" cy="4152503"/>
        </p:xfrm>
        <a:graphic>
          <a:graphicData uri="http://schemas.openxmlformats.org/drawingml/2006/table">
            <a:tbl>
              <a:tblPr firstRow="1" bandRow="1">
                <a:noFill/>
                <a:tableStyleId>{2193F556-932D-4B0D-9798-D749DA44B50E}</a:tableStyleId>
              </a:tblPr>
              <a:tblGrid>
                <a:gridCol w="914401">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3505200">
                  <a:extLst>
                    <a:ext uri="{9D8B030D-6E8A-4147-A177-3AD203B41FA5}">
                      <a16:colId xmlns:a16="http://schemas.microsoft.com/office/drawing/2014/main" val="20003"/>
                    </a:ext>
                  </a:extLst>
                </a:gridCol>
                <a:gridCol w="2133600">
                  <a:extLst>
                    <a:ext uri="{9D8B030D-6E8A-4147-A177-3AD203B41FA5}">
                      <a16:colId xmlns:a16="http://schemas.microsoft.com/office/drawing/2014/main" val="2751783615"/>
                    </a:ext>
                  </a:extLst>
                </a:gridCol>
              </a:tblGrid>
              <a:tr h="610339">
                <a:tc>
                  <a:txBody>
                    <a:bodyPr/>
                    <a:lstStyle/>
                    <a:p>
                      <a:pPr marL="0" marR="0" lvl="0" indent="0" algn="l" rtl="0">
                        <a:spcBef>
                          <a:spcPts val="0"/>
                        </a:spcBef>
                        <a:spcAft>
                          <a:spcPts val="0"/>
                        </a:spcAft>
                        <a:buNone/>
                      </a:pPr>
                      <a:r>
                        <a:rPr lang="en-US" sz="1600" dirty="0"/>
                        <a:t>ADR Number</a:t>
                      </a:r>
                      <a:endParaRPr sz="1600" dirty="0"/>
                    </a:p>
                  </a:txBody>
                  <a:tcPr marL="91450" marR="91450" marT="45725" marB="45725" anchor="ctr"/>
                </a:tc>
                <a:tc>
                  <a:txBody>
                    <a:bodyPr/>
                    <a:lstStyle/>
                    <a:p>
                      <a:pPr marL="0" marR="0" lvl="0" indent="0" algn="l" rtl="0">
                        <a:spcBef>
                          <a:spcPts val="0"/>
                        </a:spcBef>
                        <a:spcAft>
                          <a:spcPts val="0"/>
                        </a:spcAft>
                        <a:buNone/>
                      </a:pPr>
                      <a:r>
                        <a:rPr lang="en-US" sz="1600" dirty="0"/>
                        <a:t>WR Number</a:t>
                      </a:r>
                      <a:endParaRPr sz="1600" dirty="0"/>
                    </a:p>
                  </a:txBody>
                  <a:tcPr marL="91450" marR="91450" marT="45725" marB="45725" anchor="ctr"/>
                </a:tc>
                <a:tc>
                  <a:txBody>
                    <a:bodyPr/>
                    <a:lstStyle/>
                    <a:p>
                      <a:pPr marL="0" marR="0" lvl="0" indent="0" algn="l" rtl="0">
                        <a:spcBef>
                          <a:spcPts val="0"/>
                        </a:spcBef>
                        <a:spcAft>
                          <a:spcPts val="0"/>
                        </a:spcAft>
                        <a:buNone/>
                      </a:pPr>
                      <a:r>
                        <a:rPr lang="en-US" sz="1600" dirty="0"/>
                        <a:t>Short Description</a:t>
                      </a:r>
                      <a:endParaRPr sz="1600" dirty="0"/>
                    </a:p>
                  </a:txBody>
                  <a:tcPr marL="91450" marR="91450" marT="45725" marB="45725" anchor="ctr"/>
                </a:tc>
                <a:tc>
                  <a:txBody>
                    <a:bodyPr/>
                    <a:lstStyle/>
                    <a:p>
                      <a:pPr marL="0" marR="0" lvl="0" indent="0" algn="ctr" rtl="0">
                        <a:spcBef>
                          <a:spcPts val="0"/>
                        </a:spcBef>
                        <a:spcAft>
                          <a:spcPts val="0"/>
                        </a:spcAft>
                        <a:buNone/>
                      </a:pPr>
                      <a:r>
                        <a:rPr lang="en-US" sz="1600" dirty="0"/>
                        <a:t>Specific Issues</a:t>
                      </a:r>
                    </a:p>
                  </a:txBody>
                  <a:tcPr marL="91450" marR="91450" marT="45725" marB="45725" anchor="ctr"/>
                </a:tc>
                <a:tc>
                  <a:txBody>
                    <a:bodyPr/>
                    <a:lstStyle/>
                    <a:p>
                      <a:pPr marL="0" marR="0" lvl="0" indent="0" algn="ctr" rtl="0">
                        <a:spcBef>
                          <a:spcPts val="0"/>
                        </a:spcBef>
                        <a:spcAft>
                          <a:spcPts val="0"/>
                        </a:spcAft>
                        <a:buNone/>
                      </a:pPr>
                      <a:r>
                        <a:rPr lang="en-US" sz="1600" dirty="0"/>
                        <a:t>Impacts</a:t>
                      </a:r>
                    </a:p>
                  </a:txBody>
                  <a:tcPr marL="91450" marR="91450" marT="45725" marB="45725" anchor="ctr"/>
                </a:tc>
                <a:extLst>
                  <a:ext uri="{0D108BD9-81ED-4DB2-BD59-A6C34878D82A}">
                    <a16:rowId xmlns:a16="http://schemas.microsoft.com/office/drawing/2014/main" val="10000"/>
                  </a:ext>
                </a:extLst>
              </a:tr>
              <a:tr h="1771082">
                <a:tc>
                  <a:txBody>
                    <a:bodyPr/>
                    <a:lstStyle/>
                    <a:p>
                      <a:pPr marL="0" marR="0" lvl="0" indent="0" algn="l" rtl="0">
                        <a:spcBef>
                          <a:spcPts val="0"/>
                        </a:spcBef>
                        <a:spcAft>
                          <a:spcPts val="0"/>
                        </a:spcAft>
                        <a:buNone/>
                      </a:pPr>
                      <a:r>
                        <a:rPr lang="en-US" sz="1200" dirty="0"/>
                        <a:t>429</a:t>
                      </a:r>
                      <a:endParaRPr sz="1200" dirty="0"/>
                    </a:p>
                  </a:txBody>
                  <a:tcPr marL="91450" marR="91450" marT="45725" marB="45725" anchor="ctr"/>
                </a:tc>
                <a:tc>
                  <a:txBody>
                    <a:bodyPr/>
                    <a:lstStyle/>
                    <a:p>
                      <a:pPr marL="0" marR="0" lvl="0" indent="0" algn="l" rtl="0">
                        <a:spcBef>
                          <a:spcPts val="0"/>
                        </a:spcBef>
                        <a:spcAft>
                          <a:spcPts val="0"/>
                        </a:spcAft>
                        <a:buNone/>
                      </a:pPr>
                      <a:r>
                        <a:rPr lang="en-US" sz="1200" dirty="0"/>
                        <a:t>3643</a:t>
                      </a:r>
                      <a:endParaRPr sz="1200" dirty="0"/>
                    </a:p>
                  </a:txBody>
                  <a:tcPr marL="91450" marR="91450" marT="45725" marB="45725" anchor="ctr"/>
                </a:tc>
                <a:tc>
                  <a:txBody>
                    <a:bodyPr/>
                    <a:lstStyle/>
                    <a:p>
                      <a:pPr marL="0" marR="0" lvl="0" indent="0" algn="l" rtl="0">
                        <a:spcBef>
                          <a:spcPts val="0"/>
                        </a:spcBef>
                        <a:spcAft>
                          <a:spcPts val="0"/>
                        </a:spcAft>
                        <a:buNone/>
                      </a:pPr>
                      <a:r>
                        <a:rPr lang="en-US" sz="1200" dirty="0">
                          <a:solidFill>
                            <a:schemeClr val="dk1"/>
                          </a:solidFill>
                        </a:rPr>
                        <a:t>IB and OB do not meet success criteria of MAG-004 PLT</a:t>
                      </a:r>
                    </a:p>
                  </a:txBody>
                  <a:tcPr marL="91450" marR="91450" marT="45725" marB="45725" anchor="ctr"/>
                </a:tc>
                <a:tc>
                  <a:txBody>
                    <a:bodyPr/>
                    <a:lstStyle/>
                    <a:p>
                      <a:pPr marL="171450" marR="0" lvl="0" indent="-171450" algn="l" rtl="0">
                        <a:spcBef>
                          <a:spcPts val="0"/>
                        </a:spcBef>
                        <a:spcAft>
                          <a:spcPts val="0"/>
                        </a:spcAft>
                        <a:buFont typeface="Arial" panose="020B0604020202020204" pitchFamily="34" charset="0"/>
                        <a:buChar char="•"/>
                      </a:pPr>
                      <a:r>
                        <a:rPr lang="en-US" sz="1200" dirty="0"/>
                        <a:t>Inadequate thermal compensation (diurnal and seasonal variations due to solar angle and eclipses)*</a:t>
                      </a:r>
                    </a:p>
                    <a:p>
                      <a:pPr marL="171450" marR="0" lvl="0" indent="-171450" algn="l" rtl="0">
                        <a:spcBef>
                          <a:spcPts val="0"/>
                        </a:spcBef>
                        <a:spcAft>
                          <a:spcPts val="0"/>
                        </a:spcAft>
                        <a:buFont typeface="Arial" panose="020B0604020202020204" pitchFamily="34" charset="0"/>
                        <a:buChar char="•"/>
                      </a:pPr>
                      <a:r>
                        <a:rPr lang="en-US" sz="1200" dirty="0"/>
                        <a:t>GOES-16 Analog/Digital conversion causes preferred counts and therefore enhanced noise</a:t>
                      </a:r>
                    </a:p>
                    <a:p>
                      <a:pPr marL="171450" marR="0" lvl="0" indent="-171450" algn="l" rtl="0">
                        <a:spcBef>
                          <a:spcPts val="0"/>
                        </a:spcBef>
                        <a:spcAft>
                          <a:spcPts val="0"/>
                        </a:spcAft>
                        <a:buFont typeface="Arial" panose="020B0604020202020204" pitchFamily="34" charset="0"/>
                        <a:buChar char="•"/>
                      </a:pPr>
                      <a:r>
                        <a:rPr lang="en-US" sz="1200" dirty="0"/>
                        <a:t>Unexpected large DC magnetic </a:t>
                      </a:r>
                      <a:r>
                        <a:rPr lang="en-US" sz="1200" dirty="0" smtClean="0"/>
                        <a:t>contamination on GOES-16 </a:t>
                      </a:r>
                      <a:r>
                        <a:rPr lang="en-US" sz="1200" dirty="0"/>
                        <a:t>- resolved through spacecraft maneuver to determine offsets and GOES-17 MAG redesign. </a:t>
                      </a:r>
                    </a:p>
                  </a:txBody>
                  <a:tcPr marL="91450" marR="91450" marT="45725" marB="45725" anchor="ctr"/>
                </a:tc>
                <a:tc>
                  <a:txBody>
                    <a:bodyPr/>
                    <a:lstStyle/>
                    <a:p>
                      <a:pPr marL="171450" marR="0" lvl="0" indent="-171450" algn="l" rtl="0">
                        <a:spcBef>
                          <a:spcPts val="0"/>
                        </a:spcBef>
                        <a:spcAft>
                          <a:spcPts val="0"/>
                        </a:spcAft>
                        <a:buFont typeface="Arial" panose="020B0604020202020204" pitchFamily="34" charset="0"/>
                        <a:buChar char="•"/>
                      </a:pPr>
                      <a:r>
                        <a:rPr lang="en-US" sz="1200" dirty="0"/>
                        <a:t>GOES-16/GOES-17 inboard MAGs not currently useable in operations.</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200" dirty="0"/>
                        <a:t>New sensors for GOES-T and –U, called GMAG.</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200" dirty="0"/>
                        <a:t>Limited science useability to develop new operational products</a:t>
                      </a:r>
                    </a:p>
                    <a:p>
                      <a:pPr marL="171450" marR="0" lvl="0" indent="-171450" algn="l" rtl="0">
                        <a:spcBef>
                          <a:spcPts val="0"/>
                        </a:spcBef>
                        <a:spcAft>
                          <a:spcPts val="0"/>
                        </a:spcAft>
                        <a:buFont typeface="Arial" panose="020B0604020202020204" pitchFamily="34" charset="0"/>
                        <a:buChar char="•"/>
                      </a:pPr>
                      <a:endParaRPr lang="en-US" sz="1200" dirty="0"/>
                    </a:p>
                  </a:txBody>
                  <a:tcPr marL="91450" marR="91450" marT="45725" marB="45725" anchor="ctr"/>
                </a:tc>
                <a:extLst>
                  <a:ext uri="{0D108BD9-81ED-4DB2-BD59-A6C34878D82A}">
                    <a16:rowId xmlns:a16="http://schemas.microsoft.com/office/drawing/2014/main" val="540172801"/>
                  </a:ext>
                </a:extLst>
              </a:tr>
              <a:tr h="1771082">
                <a:tc>
                  <a:txBody>
                    <a:bodyPr/>
                    <a:lstStyle/>
                    <a:p>
                      <a:pPr marL="0" marR="0" lvl="0" indent="0" algn="l" rtl="0">
                        <a:spcBef>
                          <a:spcPts val="0"/>
                        </a:spcBef>
                        <a:spcAft>
                          <a:spcPts val="0"/>
                        </a:spcAft>
                        <a:buNone/>
                      </a:pPr>
                      <a:r>
                        <a:rPr lang="is-IS" sz="1200" b="0" i="0" u="none" strike="noStrike" cap="none">
                          <a:solidFill>
                            <a:schemeClr val="dk1"/>
                          </a:solidFill>
                          <a:effectLst/>
                          <a:latin typeface="Calibri"/>
                          <a:ea typeface="Calibri"/>
                          <a:cs typeface="Calibri"/>
                          <a:sym typeface="Arial"/>
                        </a:rPr>
                        <a:t>449, 610, 890, 1102, 1104, 1050 </a:t>
                      </a:r>
                    </a:p>
                  </a:txBody>
                  <a:tcPr marL="91450" marR="91450" marT="45725" marB="45725" anchor="ctr"/>
                </a:tc>
                <a:tc>
                  <a:txBody>
                    <a:bodyPr/>
                    <a:lstStyle/>
                    <a:p>
                      <a:pPr marL="0" marR="0" lvl="0" indent="0" algn="l" defTabSz="457200" rtl="0" eaLnBrk="1" fontAlgn="ctr" latinLnBrk="0" hangingPunct="1">
                        <a:lnSpc>
                          <a:spcPct val="100000"/>
                        </a:lnSpc>
                        <a:spcBef>
                          <a:spcPts val="0"/>
                        </a:spcBef>
                        <a:spcAft>
                          <a:spcPts val="0"/>
                        </a:spcAft>
                        <a:buClrTx/>
                        <a:buSzTx/>
                        <a:buFontTx/>
                        <a:buNone/>
                        <a:tabLst/>
                        <a:defRPr/>
                      </a:pPr>
                      <a:r>
                        <a:rPr lang="en-US" sz="1200" b="0" i="0" u="none" strike="noStrike" cap="none" dirty="0">
                          <a:solidFill>
                            <a:srgbClr val="000000"/>
                          </a:solidFill>
                          <a:effectLst/>
                          <a:latin typeface="Calibri"/>
                          <a:ea typeface="Calibri"/>
                          <a:cs typeface="Calibri"/>
                          <a:sym typeface="Arial"/>
                        </a:rPr>
                        <a:t>6136, 6880, 5133</a:t>
                      </a:r>
                    </a:p>
                    <a:p>
                      <a:pPr marL="0" marR="0" lvl="0" indent="0" algn="l" defTabSz="457200" rtl="0" eaLnBrk="1" fontAlgn="ctr" latinLnBrk="0" hangingPunct="1">
                        <a:lnSpc>
                          <a:spcPct val="100000"/>
                        </a:lnSpc>
                        <a:spcBef>
                          <a:spcPts val="0"/>
                        </a:spcBef>
                        <a:spcAft>
                          <a:spcPts val="0"/>
                        </a:spcAft>
                        <a:buClrTx/>
                        <a:buSzTx/>
                        <a:buFontTx/>
                        <a:buNone/>
                        <a:tabLst/>
                        <a:defRPr/>
                      </a:pPr>
                      <a:endParaRPr lang="en-US" sz="1200" b="0" i="0" u="none" strike="noStrike" cap="none" dirty="0">
                        <a:solidFill>
                          <a:srgbClr val="000000"/>
                        </a:solidFill>
                        <a:effectLst/>
                        <a:latin typeface="Calibri"/>
                        <a:ea typeface="Calibri"/>
                        <a:cs typeface="Calibri"/>
                        <a:sym typeface="Arial"/>
                      </a:endParaRPr>
                    </a:p>
                  </a:txBody>
                  <a:tcPr marL="91450" marR="91450" marT="45725" marB="45725" anchor="ctr"/>
                </a:tc>
                <a:tc>
                  <a:txBody>
                    <a:bodyPr/>
                    <a:lstStyle/>
                    <a:p>
                      <a:pPr marL="0" marR="0" lvl="0" indent="0" algn="l" rtl="0">
                        <a:spcBef>
                          <a:spcPts val="0"/>
                        </a:spcBef>
                        <a:spcAft>
                          <a:spcPts val="0"/>
                        </a:spcAft>
                        <a:buNone/>
                      </a:pPr>
                      <a:r>
                        <a:rPr lang="en-US" sz="1200" b="0" i="0" u="none" strike="noStrike" cap="none" dirty="0">
                          <a:solidFill>
                            <a:schemeClr val="dk1"/>
                          </a:solidFill>
                          <a:effectLst/>
                          <a:latin typeface="Calibri"/>
                          <a:ea typeface="Calibri"/>
                          <a:cs typeface="Calibri"/>
                          <a:sym typeface="Arial"/>
                        </a:rPr>
                        <a:t>Arcjet firing contamination</a:t>
                      </a:r>
                    </a:p>
                  </a:txBody>
                  <a:tcPr marL="91450" marR="91450" marT="45725" marB="45725" anchor="ctr"/>
                </a:tc>
                <a:tc>
                  <a:txBody>
                    <a:bodyPr/>
                    <a:lstStyle/>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200" b="0" i="0" u="none" strike="noStrike" cap="none" dirty="0">
                          <a:solidFill>
                            <a:schemeClr val="dk1"/>
                          </a:solidFill>
                          <a:effectLst/>
                          <a:latin typeface="Calibri"/>
                          <a:ea typeface="Calibri"/>
                          <a:cs typeface="Calibri"/>
                          <a:sym typeface="Arial"/>
                        </a:rPr>
                        <a:t>Arcjet firings modify observed magnetic field (affects all GOES-R series satellites) – arcjet correction algorithm implemented for GOES-16, -17.</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200" dirty="0"/>
                        <a:t>GOES-16 arcjet firing configuration has changed making correction for GOES-16 invalid*</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200" b="0" i="0" u="none" strike="noStrike" cap="none" dirty="0">
                          <a:solidFill>
                            <a:schemeClr val="dk1"/>
                          </a:solidFill>
                          <a:effectLst/>
                          <a:latin typeface="Calibri"/>
                          <a:cs typeface="Calibri"/>
                          <a:sym typeface="Arial"/>
                        </a:rPr>
                        <a:t>GOES-16 arcjet firings becoming more frequent*</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200" b="0" i="0" u="none" strike="noStrike" cap="none" dirty="0">
                          <a:solidFill>
                            <a:schemeClr val="dk1"/>
                          </a:solidFill>
                          <a:effectLst/>
                          <a:latin typeface="Calibri"/>
                          <a:cs typeface="Calibri"/>
                          <a:sym typeface="Arial"/>
                        </a:rPr>
                        <a:t>How will arcjet firing design changes affect GOES-T and –U product*</a:t>
                      </a:r>
                    </a:p>
                  </a:txBody>
                  <a:tcPr marL="91450" marR="91450" marT="45725" marB="45725" anchor="ctr"/>
                </a:tc>
                <a:tc>
                  <a:txBody>
                    <a:bodyPr/>
                    <a:lstStyle/>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200" b="0" i="0" u="none" strike="noStrike" cap="none" dirty="0">
                          <a:solidFill>
                            <a:schemeClr val="dk1"/>
                          </a:solidFill>
                          <a:effectLst/>
                          <a:latin typeface="Calibri"/>
                          <a:cs typeface="Calibri"/>
                          <a:sym typeface="Arial"/>
                        </a:rPr>
                        <a:t>Correction residual effects can create false forecasting.</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200" b="0" i="0" u="none" strike="noStrike" cap="none" dirty="0">
                          <a:solidFill>
                            <a:schemeClr val="dk1"/>
                          </a:solidFill>
                          <a:effectLst/>
                          <a:latin typeface="Calibri"/>
                          <a:cs typeface="Calibri"/>
                          <a:sym typeface="Arial"/>
                        </a:rPr>
                        <a:t>Limits MAG data useable in operations.</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200" b="0" i="0" u="none" strike="noStrike" cap="none" dirty="0">
                          <a:solidFill>
                            <a:schemeClr val="dk1"/>
                          </a:solidFill>
                          <a:effectLst/>
                          <a:latin typeface="Calibri"/>
                          <a:cs typeface="Calibri"/>
                          <a:sym typeface="Arial"/>
                        </a:rPr>
                        <a:t>GOES-16 increased periods of arcjet firing significantly limits data useability in operations.</a:t>
                      </a:r>
                    </a:p>
                  </a:txBody>
                  <a:tcPr marL="91450" marR="91450" marT="45725" marB="45725" anchor="ctr"/>
                </a:tc>
                <a:extLst>
                  <a:ext uri="{0D108BD9-81ED-4DB2-BD59-A6C34878D82A}">
                    <a16:rowId xmlns:a16="http://schemas.microsoft.com/office/drawing/2014/main" val="10001"/>
                  </a:ext>
                </a:extLst>
              </a:tr>
            </a:tbl>
          </a:graphicData>
        </a:graphic>
      </p:graphicFrame>
      <p:sp>
        <p:nvSpPr>
          <p:cNvPr id="3" name="TextBox 2">
            <a:extLst>
              <a:ext uri="{FF2B5EF4-FFF2-40B4-BE49-F238E27FC236}">
                <a16:creationId xmlns:a16="http://schemas.microsoft.com/office/drawing/2014/main" id="{5C7B33B8-21BA-9D4D-9481-44B889A32789}"/>
              </a:ext>
            </a:extLst>
          </p:cNvPr>
          <p:cNvSpPr txBox="1"/>
          <p:nvPr/>
        </p:nvSpPr>
        <p:spPr>
          <a:xfrm>
            <a:off x="1447800" y="5752702"/>
            <a:ext cx="5322291" cy="307777"/>
          </a:xfrm>
          <a:prstGeom prst="rect">
            <a:avLst/>
          </a:prstGeom>
          <a:noFill/>
        </p:spPr>
        <p:txBody>
          <a:bodyPr wrap="none" rtlCol="0">
            <a:spAutoFit/>
          </a:bodyPr>
          <a:lstStyle/>
          <a:p>
            <a:r>
              <a:rPr lang="en-US" dirty="0">
                <a:solidFill>
                  <a:schemeClr val="bg1"/>
                </a:solidFill>
              </a:rPr>
              <a:t>*Work is continuing on these even though ADRs/WRs are closed</a:t>
            </a:r>
          </a:p>
        </p:txBody>
      </p:sp>
    </p:spTree>
    <p:extLst>
      <p:ext uri="{BB962C8B-B14F-4D97-AF65-F5344CB8AC3E}">
        <p14:creationId xmlns:p14="http://schemas.microsoft.com/office/powerpoint/2010/main" val="35141830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2" name="Shape 102"/>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lt1"/>
                </a:solidFill>
                <a:latin typeface="Calibri"/>
                <a:ea typeface="Calibri"/>
                <a:cs typeface="Calibri"/>
                <a:sym typeface="Calibri"/>
              </a:rPr>
              <a:t>12</a:t>
            </a:fld>
            <a:endParaRPr sz="1200" b="0" i="0" u="none" strike="noStrike" cap="none" dirty="0">
              <a:solidFill>
                <a:schemeClr val="lt1"/>
              </a:solidFill>
              <a:latin typeface="Calibri"/>
              <a:ea typeface="Calibri"/>
              <a:cs typeface="Calibri"/>
              <a:sym typeface="Calibri"/>
            </a:endParaRPr>
          </a:p>
        </p:txBody>
      </p:sp>
      <p:sp>
        <p:nvSpPr>
          <p:cNvPr id="23" name="TextBox 22">
            <a:extLst>
              <a:ext uri="{FF2B5EF4-FFF2-40B4-BE49-F238E27FC236}">
                <a16:creationId xmlns:a16="http://schemas.microsoft.com/office/drawing/2014/main" id="{5E042B1D-B5C6-3343-8E74-11D332926D23}"/>
              </a:ext>
            </a:extLst>
          </p:cNvPr>
          <p:cNvSpPr txBox="1"/>
          <p:nvPr/>
        </p:nvSpPr>
        <p:spPr>
          <a:xfrm>
            <a:off x="1530141" y="133257"/>
            <a:ext cx="6083717" cy="646331"/>
          </a:xfrm>
          <a:prstGeom prst="rect">
            <a:avLst/>
          </a:prstGeom>
          <a:noFill/>
        </p:spPr>
        <p:txBody>
          <a:bodyPr wrap="none" rtlCol="0">
            <a:spAutoFit/>
          </a:bodyPr>
          <a:lstStyle/>
          <a:p>
            <a:pPr algn="ctr"/>
            <a:r>
              <a:rPr lang="en-US" sz="3600" dirty="0">
                <a:solidFill>
                  <a:schemeClr val="bg1"/>
                </a:solidFill>
              </a:rPr>
              <a:t>Summary of MAG anomalies</a:t>
            </a:r>
          </a:p>
        </p:txBody>
      </p:sp>
      <p:sp>
        <p:nvSpPr>
          <p:cNvPr id="15" name="TextBox 14">
            <a:extLst>
              <a:ext uri="{FF2B5EF4-FFF2-40B4-BE49-F238E27FC236}">
                <a16:creationId xmlns:a16="http://schemas.microsoft.com/office/drawing/2014/main" id="{FA064019-ED73-5546-807F-32B0C0C99CE0}"/>
              </a:ext>
            </a:extLst>
          </p:cNvPr>
          <p:cNvSpPr txBox="1"/>
          <p:nvPr/>
        </p:nvSpPr>
        <p:spPr>
          <a:xfrm>
            <a:off x="34370" y="1128089"/>
            <a:ext cx="9033427" cy="954107"/>
          </a:xfrm>
          <a:prstGeom prst="rect">
            <a:avLst/>
          </a:prstGeom>
          <a:noFill/>
        </p:spPr>
        <p:txBody>
          <a:bodyPr wrap="square" rtlCol="0">
            <a:spAutoFit/>
          </a:bodyPr>
          <a:lstStyle/>
          <a:p>
            <a:r>
              <a:rPr lang="en-US" sz="2000" b="1" u="sng" dirty="0">
                <a:solidFill>
                  <a:schemeClr val="bg1">
                    <a:lumMod val="95000"/>
                  </a:schemeClr>
                </a:solidFill>
              </a:rPr>
              <a:t>Analog to digital conversion </a:t>
            </a:r>
            <a:r>
              <a:rPr lang="en-US" sz="2000" dirty="0">
                <a:solidFill>
                  <a:schemeClr val="bg1">
                    <a:lumMod val="95000"/>
                  </a:schemeClr>
                </a:solidFill>
              </a:rPr>
              <a:t>– Part of WR 3643</a:t>
            </a:r>
          </a:p>
          <a:p>
            <a:r>
              <a:rPr lang="en-US" sz="1600" dirty="0">
                <a:solidFill>
                  <a:schemeClr val="bg1">
                    <a:lumMod val="95000"/>
                  </a:schemeClr>
                </a:solidFill>
              </a:rPr>
              <a:t>Conversion from counts to science units shows preferred counts - ~0.3-0.5 nT noise contribution</a:t>
            </a:r>
          </a:p>
          <a:p>
            <a:r>
              <a:rPr lang="en-US" sz="2000" dirty="0">
                <a:solidFill>
                  <a:schemeClr val="bg1">
                    <a:lumMod val="95000"/>
                  </a:schemeClr>
                </a:solidFill>
              </a:rPr>
              <a:t> </a:t>
            </a:r>
          </a:p>
        </p:txBody>
      </p:sp>
      <p:sp>
        <p:nvSpPr>
          <p:cNvPr id="2" name="Rectangle 1">
            <a:extLst>
              <a:ext uri="{FF2B5EF4-FFF2-40B4-BE49-F238E27FC236}">
                <a16:creationId xmlns:a16="http://schemas.microsoft.com/office/drawing/2014/main" id="{63B971DF-168F-2E48-9DE0-488145825666}"/>
              </a:ext>
            </a:extLst>
          </p:cNvPr>
          <p:cNvSpPr/>
          <p:nvPr/>
        </p:nvSpPr>
        <p:spPr>
          <a:xfrm>
            <a:off x="274566" y="4816670"/>
            <a:ext cx="8206409" cy="1600438"/>
          </a:xfrm>
          <a:prstGeom prst="rect">
            <a:avLst/>
          </a:prstGeom>
        </p:spPr>
        <p:txBody>
          <a:bodyPr wrap="square">
            <a:spAutoFit/>
          </a:bodyPr>
          <a:lstStyle/>
          <a:p>
            <a:endParaRPr lang="en-US" dirty="0">
              <a:solidFill>
                <a:schemeClr val="bg1">
                  <a:lumMod val="95000"/>
                </a:schemeClr>
              </a:solidFill>
            </a:endParaRPr>
          </a:p>
          <a:p>
            <a:r>
              <a:rPr lang="en-US" dirty="0">
                <a:solidFill>
                  <a:schemeClr val="bg1">
                    <a:lumMod val="95000"/>
                  </a:schemeClr>
                </a:solidFill>
              </a:rPr>
              <a:t>Resolution:</a:t>
            </a:r>
          </a:p>
          <a:p>
            <a:pPr marL="285750" indent="-285750">
              <a:buClr>
                <a:schemeClr val="bg1"/>
              </a:buClr>
              <a:buFont typeface="Arial" panose="020B0604020202020204" pitchFamily="34" charset="0"/>
              <a:buChar char="•"/>
            </a:pPr>
            <a:r>
              <a:rPr lang="en-US" dirty="0">
                <a:solidFill>
                  <a:schemeClr val="bg1">
                    <a:lumMod val="95000"/>
                  </a:schemeClr>
                </a:solidFill>
              </a:rPr>
              <a:t>This cannot be fixed through an ADR/WR. </a:t>
            </a:r>
          </a:p>
          <a:p>
            <a:pPr marL="285750" indent="-285750">
              <a:buClr>
                <a:schemeClr val="bg1"/>
              </a:buClr>
              <a:buFont typeface="Arial" panose="020B0604020202020204" pitchFamily="34" charset="0"/>
              <a:buChar char="•"/>
            </a:pPr>
            <a:r>
              <a:rPr lang="en-US" dirty="0">
                <a:solidFill>
                  <a:schemeClr val="bg1">
                    <a:lumMod val="95000"/>
                  </a:schemeClr>
                </a:solidFill>
              </a:rPr>
              <a:t>On GOES-16 the issue remains but it affects quality of data for science community rather than operations.</a:t>
            </a:r>
          </a:p>
          <a:p>
            <a:pPr marL="285750" indent="-285750">
              <a:buClr>
                <a:schemeClr val="bg1"/>
              </a:buClr>
              <a:buFont typeface="Arial" panose="020B0604020202020204" pitchFamily="34" charset="0"/>
              <a:buChar char="•"/>
            </a:pPr>
            <a:r>
              <a:rPr lang="en-US" dirty="0">
                <a:solidFill>
                  <a:schemeClr val="bg1">
                    <a:lumMod val="95000"/>
                  </a:schemeClr>
                </a:solidFill>
              </a:rPr>
              <a:t>For GOES-17 circuitry was redesigned which fixed the issue.</a:t>
            </a:r>
          </a:p>
          <a:p>
            <a:pPr marL="285750" indent="-285750">
              <a:buClr>
                <a:schemeClr val="bg1"/>
              </a:buClr>
              <a:buFont typeface="Arial" panose="020B0604020202020204" pitchFamily="34" charset="0"/>
              <a:buChar char="•"/>
            </a:pPr>
            <a:r>
              <a:rPr lang="en-US" dirty="0">
                <a:solidFill>
                  <a:schemeClr val="bg1">
                    <a:lumMod val="95000"/>
                  </a:schemeClr>
                </a:solidFill>
              </a:rPr>
              <a:t>GOES-T/U new magnetometer system with new circuitry – problem should not occur.</a:t>
            </a:r>
          </a:p>
        </p:txBody>
      </p:sp>
      <p:pic>
        <p:nvPicPr>
          <p:cNvPr id="5" name="Picture 4">
            <a:extLst>
              <a:ext uri="{FF2B5EF4-FFF2-40B4-BE49-F238E27FC236}">
                <a16:creationId xmlns:a16="http://schemas.microsoft.com/office/drawing/2014/main" id="{87E9A962-D100-C149-8242-2EDAF2273052}"/>
              </a:ext>
            </a:extLst>
          </p:cNvPr>
          <p:cNvPicPr>
            <a:picLocks noChangeAspect="1"/>
          </p:cNvPicPr>
          <p:nvPr/>
        </p:nvPicPr>
        <p:blipFill>
          <a:blip r:embed="rId3"/>
          <a:stretch>
            <a:fillRect/>
          </a:stretch>
        </p:blipFill>
        <p:spPr>
          <a:xfrm>
            <a:off x="1143000" y="1843655"/>
            <a:ext cx="7239000" cy="3273113"/>
          </a:xfrm>
          <a:prstGeom prst="rect">
            <a:avLst/>
          </a:prstGeom>
        </p:spPr>
      </p:pic>
      <p:cxnSp>
        <p:nvCxnSpPr>
          <p:cNvPr id="7" name="Straight Connector 6">
            <a:extLst>
              <a:ext uri="{FF2B5EF4-FFF2-40B4-BE49-F238E27FC236}">
                <a16:creationId xmlns:a16="http://schemas.microsoft.com/office/drawing/2014/main" id="{0CAA210C-E225-C74D-9432-F37D7C4169C1}"/>
              </a:ext>
            </a:extLst>
          </p:cNvPr>
          <p:cNvCxnSpPr>
            <a:cxnSpLocks/>
          </p:cNvCxnSpPr>
          <p:nvPr/>
        </p:nvCxnSpPr>
        <p:spPr>
          <a:xfrm flipV="1">
            <a:off x="1600200" y="3352800"/>
            <a:ext cx="2362200" cy="76200"/>
          </a:xfrm>
          <a:prstGeom prst="line">
            <a:avLst/>
          </a:prstGeom>
          <a:ln w="22225">
            <a:prstDash val="sys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2BD4068-28D1-3E4F-9B94-A9B116A2F500}"/>
              </a:ext>
            </a:extLst>
          </p:cNvPr>
          <p:cNvCxnSpPr>
            <a:cxnSpLocks/>
          </p:cNvCxnSpPr>
          <p:nvPr/>
        </p:nvCxnSpPr>
        <p:spPr>
          <a:xfrm flipV="1">
            <a:off x="3892296" y="3858291"/>
            <a:ext cx="2508504" cy="27909"/>
          </a:xfrm>
          <a:prstGeom prst="line">
            <a:avLst/>
          </a:prstGeom>
          <a:ln w="22225">
            <a:prstDash val="sysDash"/>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524AAB55-0742-C34D-8919-052529792E69}"/>
              </a:ext>
            </a:extLst>
          </p:cNvPr>
          <p:cNvCxnSpPr/>
          <p:nvPr/>
        </p:nvCxnSpPr>
        <p:spPr>
          <a:xfrm>
            <a:off x="4114800" y="2971800"/>
            <a:ext cx="0" cy="38100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3D8D0542-EB4E-F94B-8002-2A0F5BE067BA}"/>
              </a:ext>
            </a:extLst>
          </p:cNvPr>
          <p:cNvCxnSpPr/>
          <p:nvPr/>
        </p:nvCxnSpPr>
        <p:spPr>
          <a:xfrm>
            <a:off x="3810000" y="3886200"/>
            <a:ext cx="0" cy="38100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4613F11-E5E5-E046-8712-5B75E955C2E8}"/>
              </a:ext>
            </a:extLst>
          </p:cNvPr>
          <p:cNvSpPr txBox="1"/>
          <p:nvPr/>
        </p:nvSpPr>
        <p:spPr>
          <a:xfrm>
            <a:off x="4114800" y="3018545"/>
            <a:ext cx="795411" cy="307777"/>
          </a:xfrm>
          <a:prstGeom prst="rect">
            <a:avLst/>
          </a:prstGeom>
          <a:noFill/>
        </p:spPr>
        <p:txBody>
          <a:bodyPr wrap="none" rtlCol="0">
            <a:spAutoFit/>
          </a:bodyPr>
          <a:lstStyle/>
          <a:p>
            <a:r>
              <a:rPr lang="en-US" dirty="0"/>
              <a:t>~0.3 nT</a:t>
            </a:r>
          </a:p>
        </p:txBody>
      </p:sp>
      <p:sp>
        <p:nvSpPr>
          <p:cNvPr id="28" name="TextBox 27">
            <a:extLst>
              <a:ext uri="{FF2B5EF4-FFF2-40B4-BE49-F238E27FC236}">
                <a16:creationId xmlns:a16="http://schemas.microsoft.com/office/drawing/2014/main" id="{7F1BBED3-3977-8345-BE61-D8AA9AC96ABE}"/>
              </a:ext>
            </a:extLst>
          </p:cNvPr>
          <p:cNvSpPr txBox="1"/>
          <p:nvPr/>
        </p:nvSpPr>
        <p:spPr>
          <a:xfrm>
            <a:off x="3032760" y="3942273"/>
            <a:ext cx="795411" cy="307777"/>
          </a:xfrm>
          <a:prstGeom prst="rect">
            <a:avLst/>
          </a:prstGeom>
          <a:noFill/>
        </p:spPr>
        <p:txBody>
          <a:bodyPr wrap="none" rtlCol="0">
            <a:spAutoFit/>
          </a:bodyPr>
          <a:lstStyle/>
          <a:p>
            <a:r>
              <a:rPr lang="en-US" dirty="0"/>
              <a:t>~0.3 nT</a:t>
            </a:r>
          </a:p>
        </p:txBody>
      </p:sp>
    </p:spTree>
    <p:extLst>
      <p:ext uri="{BB962C8B-B14F-4D97-AF65-F5344CB8AC3E}">
        <p14:creationId xmlns:p14="http://schemas.microsoft.com/office/powerpoint/2010/main" val="4776561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2" name="Shape 102"/>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lt1"/>
                </a:solidFill>
                <a:latin typeface="Calibri"/>
                <a:ea typeface="Calibri"/>
                <a:cs typeface="Calibri"/>
                <a:sym typeface="Calibri"/>
              </a:rPr>
              <a:t>13</a:t>
            </a:fld>
            <a:endParaRPr sz="1200" b="0" i="0" u="none" strike="noStrike" cap="none" dirty="0">
              <a:solidFill>
                <a:schemeClr val="lt1"/>
              </a:solidFill>
              <a:latin typeface="Calibri"/>
              <a:ea typeface="Calibri"/>
              <a:cs typeface="Calibri"/>
              <a:sym typeface="Calibri"/>
            </a:endParaRPr>
          </a:p>
        </p:txBody>
      </p:sp>
      <p:sp>
        <p:nvSpPr>
          <p:cNvPr id="23" name="TextBox 22">
            <a:extLst>
              <a:ext uri="{FF2B5EF4-FFF2-40B4-BE49-F238E27FC236}">
                <a16:creationId xmlns:a16="http://schemas.microsoft.com/office/drawing/2014/main" id="{5E042B1D-B5C6-3343-8E74-11D332926D23}"/>
              </a:ext>
            </a:extLst>
          </p:cNvPr>
          <p:cNvSpPr txBox="1"/>
          <p:nvPr/>
        </p:nvSpPr>
        <p:spPr>
          <a:xfrm>
            <a:off x="1530141" y="133257"/>
            <a:ext cx="6083717" cy="646331"/>
          </a:xfrm>
          <a:prstGeom prst="rect">
            <a:avLst/>
          </a:prstGeom>
          <a:noFill/>
        </p:spPr>
        <p:txBody>
          <a:bodyPr wrap="none" rtlCol="0">
            <a:spAutoFit/>
          </a:bodyPr>
          <a:lstStyle/>
          <a:p>
            <a:pPr algn="ctr"/>
            <a:r>
              <a:rPr lang="en-US" sz="3600" dirty="0">
                <a:solidFill>
                  <a:schemeClr val="bg1"/>
                </a:solidFill>
              </a:rPr>
              <a:t>Summary of MAG anomalies</a:t>
            </a:r>
          </a:p>
        </p:txBody>
      </p:sp>
      <p:sp>
        <p:nvSpPr>
          <p:cNvPr id="15" name="TextBox 14">
            <a:extLst>
              <a:ext uri="{FF2B5EF4-FFF2-40B4-BE49-F238E27FC236}">
                <a16:creationId xmlns:a16="http://schemas.microsoft.com/office/drawing/2014/main" id="{FA064019-ED73-5546-807F-32B0C0C99CE0}"/>
              </a:ext>
            </a:extLst>
          </p:cNvPr>
          <p:cNvSpPr txBox="1"/>
          <p:nvPr/>
        </p:nvSpPr>
        <p:spPr>
          <a:xfrm>
            <a:off x="-22411" y="936975"/>
            <a:ext cx="4289612" cy="3093154"/>
          </a:xfrm>
          <a:prstGeom prst="rect">
            <a:avLst/>
          </a:prstGeom>
          <a:noFill/>
        </p:spPr>
        <p:txBody>
          <a:bodyPr wrap="square" rtlCol="0">
            <a:spAutoFit/>
          </a:bodyPr>
          <a:lstStyle/>
          <a:p>
            <a:r>
              <a:rPr lang="en-US" sz="2000" b="1" u="sng" dirty="0">
                <a:solidFill>
                  <a:schemeClr val="bg1">
                    <a:lumMod val="95000"/>
                  </a:schemeClr>
                </a:solidFill>
              </a:rPr>
              <a:t>Arcjet Firings</a:t>
            </a:r>
          </a:p>
          <a:p>
            <a:r>
              <a:rPr lang="en-US" sz="1500" dirty="0">
                <a:solidFill>
                  <a:schemeClr val="bg1">
                    <a:lumMod val="95000"/>
                  </a:schemeClr>
                </a:solidFill>
              </a:rPr>
              <a:t>Arcjet firings induce a magnetic field which  modifies the observed ambient magnetic field.</a:t>
            </a:r>
          </a:p>
          <a:p>
            <a:r>
              <a:rPr lang="en-US" sz="1500" dirty="0">
                <a:solidFill>
                  <a:schemeClr val="bg1">
                    <a:lumMod val="95000"/>
                  </a:schemeClr>
                </a:solidFill>
              </a:rPr>
              <a:t>Affects both GOES-16 and GOES-17.</a:t>
            </a:r>
          </a:p>
          <a:p>
            <a:endParaRPr lang="en-US" sz="1500" dirty="0">
              <a:solidFill>
                <a:schemeClr val="bg1">
                  <a:lumMod val="95000"/>
                </a:schemeClr>
              </a:solidFill>
            </a:endParaRPr>
          </a:p>
          <a:p>
            <a:r>
              <a:rPr lang="en-US" sz="1500" dirty="0">
                <a:solidFill>
                  <a:schemeClr val="bg1">
                    <a:lumMod val="95000"/>
                  </a:schemeClr>
                </a:solidFill>
              </a:rPr>
              <a:t>~20 nT error in accuracy (arcjet periods not included in accuracy performance analysis) </a:t>
            </a:r>
          </a:p>
          <a:p>
            <a:endParaRPr lang="en-US" sz="1500" dirty="0">
              <a:solidFill>
                <a:schemeClr val="bg1">
                  <a:lumMod val="95000"/>
                </a:schemeClr>
              </a:solidFill>
            </a:endParaRPr>
          </a:p>
          <a:p>
            <a:r>
              <a:rPr lang="en-US" sz="2000" b="1" u="sng" dirty="0">
                <a:solidFill>
                  <a:schemeClr val="bg1">
                    <a:lumMod val="95000"/>
                  </a:schemeClr>
                </a:solidFill>
              </a:rPr>
              <a:t>Resolution</a:t>
            </a:r>
            <a:r>
              <a:rPr lang="en-US" sz="1500" dirty="0">
                <a:solidFill>
                  <a:schemeClr val="bg1">
                    <a:lumMod val="95000"/>
                  </a:schemeClr>
                </a:solidFill>
              </a:rPr>
              <a:t> Correction algorithm and arcjet flag - ADRs 449, 610, 890, 1102, 1104, 1050 all closed</a:t>
            </a:r>
            <a:endParaRPr lang="en-US" sz="2000" dirty="0">
              <a:solidFill>
                <a:schemeClr val="bg1">
                  <a:lumMod val="95000"/>
                </a:schemeClr>
              </a:solidFill>
            </a:endParaRPr>
          </a:p>
          <a:p>
            <a:endParaRPr lang="en-US" sz="2000" dirty="0">
              <a:solidFill>
                <a:schemeClr val="bg1">
                  <a:lumMod val="95000"/>
                </a:schemeClr>
              </a:solidFill>
            </a:endParaRPr>
          </a:p>
        </p:txBody>
      </p:sp>
      <p:pic>
        <p:nvPicPr>
          <p:cNvPr id="30" name="Picture 29" descr="Chart&#10;&#10;Description automatically generated">
            <a:extLst>
              <a:ext uri="{FF2B5EF4-FFF2-40B4-BE49-F238E27FC236}">
                <a16:creationId xmlns:a16="http://schemas.microsoft.com/office/drawing/2014/main" id="{E86234BF-7B1F-2640-A1B8-BE062C654163}"/>
              </a:ext>
            </a:extLst>
          </p:cNvPr>
          <p:cNvPicPr>
            <a:picLocks noChangeAspect="1"/>
          </p:cNvPicPr>
          <p:nvPr/>
        </p:nvPicPr>
        <p:blipFill rotWithShape="1">
          <a:blip r:embed="rId3"/>
          <a:srcRect t="1346"/>
          <a:stretch/>
        </p:blipFill>
        <p:spPr>
          <a:xfrm>
            <a:off x="4166476" y="1273982"/>
            <a:ext cx="4977524" cy="5584018"/>
          </a:xfrm>
          <a:prstGeom prst="rect">
            <a:avLst/>
          </a:prstGeom>
        </p:spPr>
      </p:pic>
      <p:sp>
        <p:nvSpPr>
          <p:cNvPr id="31" name="TextBox 30">
            <a:extLst>
              <a:ext uri="{FF2B5EF4-FFF2-40B4-BE49-F238E27FC236}">
                <a16:creationId xmlns:a16="http://schemas.microsoft.com/office/drawing/2014/main" id="{BF584BF8-A840-8146-9AEB-7AE6AE14B386}"/>
              </a:ext>
            </a:extLst>
          </p:cNvPr>
          <p:cNvSpPr txBox="1"/>
          <p:nvPr/>
        </p:nvSpPr>
        <p:spPr>
          <a:xfrm>
            <a:off x="6081900" y="2734561"/>
            <a:ext cx="1348446" cy="307777"/>
          </a:xfrm>
          <a:prstGeom prst="rect">
            <a:avLst/>
          </a:prstGeom>
          <a:noFill/>
        </p:spPr>
        <p:txBody>
          <a:bodyPr wrap="none" rtlCol="0">
            <a:spAutoFit/>
          </a:bodyPr>
          <a:lstStyle/>
          <a:p>
            <a:r>
              <a:rPr lang="en-US" dirty="0"/>
              <a:t>B</a:t>
            </a:r>
            <a:r>
              <a:rPr lang="en-US" baseline="-25000" dirty="0"/>
              <a:t>p</a:t>
            </a:r>
            <a:r>
              <a:rPr lang="en-US" dirty="0"/>
              <a:t>-component</a:t>
            </a:r>
          </a:p>
        </p:txBody>
      </p:sp>
      <p:sp>
        <p:nvSpPr>
          <p:cNvPr id="33" name="TextBox 32">
            <a:extLst>
              <a:ext uri="{FF2B5EF4-FFF2-40B4-BE49-F238E27FC236}">
                <a16:creationId xmlns:a16="http://schemas.microsoft.com/office/drawing/2014/main" id="{5DB0FC0F-3E5E-DC49-8DCE-AFA400EE5228}"/>
              </a:ext>
            </a:extLst>
          </p:cNvPr>
          <p:cNvSpPr txBox="1"/>
          <p:nvPr/>
        </p:nvSpPr>
        <p:spPr>
          <a:xfrm>
            <a:off x="5991301" y="4049309"/>
            <a:ext cx="1378904" cy="307777"/>
          </a:xfrm>
          <a:prstGeom prst="rect">
            <a:avLst/>
          </a:prstGeom>
          <a:noFill/>
        </p:spPr>
        <p:txBody>
          <a:bodyPr wrap="none" rtlCol="0">
            <a:spAutoFit/>
          </a:bodyPr>
          <a:lstStyle/>
          <a:p>
            <a:r>
              <a:rPr lang="en-US" dirty="0"/>
              <a:t>B</a:t>
            </a:r>
            <a:r>
              <a:rPr lang="en-US" baseline="-25000" dirty="0"/>
              <a:t>N</a:t>
            </a:r>
            <a:r>
              <a:rPr lang="en-US" dirty="0"/>
              <a:t>-component</a:t>
            </a:r>
          </a:p>
        </p:txBody>
      </p:sp>
      <p:sp>
        <p:nvSpPr>
          <p:cNvPr id="34" name="TextBox 33">
            <a:extLst>
              <a:ext uri="{FF2B5EF4-FFF2-40B4-BE49-F238E27FC236}">
                <a16:creationId xmlns:a16="http://schemas.microsoft.com/office/drawing/2014/main" id="{C18DB822-533B-FF43-A7ED-F3A07BCC39FF}"/>
              </a:ext>
            </a:extLst>
          </p:cNvPr>
          <p:cNvSpPr txBox="1"/>
          <p:nvPr/>
        </p:nvSpPr>
        <p:spPr>
          <a:xfrm>
            <a:off x="6040995" y="1392594"/>
            <a:ext cx="1329210" cy="307777"/>
          </a:xfrm>
          <a:prstGeom prst="rect">
            <a:avLst/>
          </a:prstGeom>
          <a:noFill/>
        </p:spPr>
        <p:txBody>
          <a:bodyPr wrap="none" rtlCol="0">
            <a:spAutoFit/>
          </a:bodyPr>
          <a:lstStyle/>
          <a:p>
            <a:r>
              <a:rPr lang="en-US" dirty="0"/>
              <a:t>B</a:t>
            </a:r>
            <a:r>
              <a:rPr lang="en-US" baseline="-25000" dirty="0"/>
              <a:t>E</a:t>
            </a:r>
            <a:r>
              <a:rPr lang="en-US" dirty="0"/>
              <a:t>-component</a:t>
            </a:r>
          </a:p>
        </p:txBody>
      </p:sp>
      <p:sp>
        <p:nvSpPr>
          <p:cNvPr id="35" name="TextBox 34">
            <a:extLst>
              <a:ext uri="{FF2B5EF4-FFF2-40B4-BE49-F238E27FC236}">
                <a16:creationId xmlns:a16="http://schemas.microsoft.com/office/drawing/2014/main" id="{4897EE7D-34F4-854C-B95F-167DD1E4D5F2}"/>
              </a:ext>
            </a:extLst>
          </p:cNvPr>
          <p:cNvSpPr txBox="1"/>
          <p:nvPr/>
        </p:nvSpPr>
        <p:spPr>
          <a:xfrm>
            <a:off x="6235788" y="5839125"/>
            <a:ext cx="1040670" cy="307777"/>
          </a:xfrm>
          <a:prstGeom prst="rect">
            <a:avLst/>
          </a:prstGeom>
          <a:noFill/>
        </p:spPr>
        <p:txBody>
          <a:bodyPr wrap="none" rtlCol="0">
            <a:spAutoFit/>
          </a:bodyPr>
          <a:lstStyle/>
          <a:p>
            <a:r>
              <a:rPr lang="en-US" dirty="0"/>
              <a:t>Arcjet Flag</a:t>
            </a:r>
          </a:p>
        </p:txBody>
      </p:sp>
      <p:sp>
        <p:nvSpPr>
          <p:cNvPr id="32" name="TextBox 31">
            <a:extLst>
              <a:ext uri="{FF2B5EF4-FFF2-40B4-BE49-F238E27FC236}">
                <a16:creationId xmlns:a16="http://schemas.microsoft.com/office/drawing/2014/main" id="{D160D4BF-7E71-544D-A45C-A544F778A7DA}"/>
              </a:ext>
            </a:extLst>
          </p:cNvPr>
          <p:cNvSpPr txBox="1"/>
          <p:nvPr/>
        </p:nvSpPr>
        <p:spPr>
          <a:xfrm>
            <a:off x="5991301" y="3521726"/>
            <a:ext cx="1128835" cy="307777"/>
          </a:xfrm>
          <a:prstGeom prst="rect">
            <a:avLst/>
          </a:prstGeom>
          <a:noFill/>
        </p:spPr>
        <p:txBody>
          <a:bodyPr wrap="none" rtlCol="0">
            <a:spAutoFit/>
          </a:bodyPr>
          <a:lstStyle/>
          <a:p>
            <a:r>
              <a:rPr lang="en-US" dirty="0"/>
              <a:t>uncorrected</a:t>
            </a:r>
          </a:p>
        </p:txBody>
      </p:sp>
      <p:sp>
        <p:nvSpPr>
          <p:cNvPr id="37" name="TextBox 36">
            <a:extLst>
              <a:ext uri="{FF2B5EF4-FFF2-40B4-BE49-F238E27FC236}">
                <a16:creationId xmlns:a16="http://schemas.microsoft.com/office/drawing/2014/main" id="{A92B7324-01EA-AF40-98F2-7DC718F7505B}"/>
              </a:ext>
            </a:extLst>
          </p:cNvPr>
          <p:cNvSpPr txBox="1"/>
          <p:nvPr/>
        </p:nvSpPr>
        <p:spPr>
          <a:xfrm>
            <a:off x="6046041" y="3084158"/>
            <a:ext cx="930063" cy="307777"/>
          </a:xfrm>
          <a:prstGeom prst="rect">
            <a:avLst/>
          </a:prstGeom>
          <a:noFill/>
        </p:spPr>
        <p:txBody>
          <a:bodyPr wrap="none" rtlCol="0">
            <a:spAutoFit/>
          </a:bodyPr>
          <a:lstStyle/>
          <a:p>
            <a:r>
              <a:rPr lang="en-US" dirty="0"/>
              <a:t>corrected</a:t>
            </a:r>
          </a:p>
        </p:txBody>
      </p:sp>
      <p:cxnSp>
        <p:nvCxnSpPr>
          <p:cNvPr id="39" name="Straight Arrow Connector 38">
            <a:extLst>
              <a:ext uri="{FF2B5EF4-FFF2-40B4-BE49-F238E27FC236}">
                <a16:creationId xmlns:a16="http://schemas.microsoft.com/office/drawing/2014/main" id="{565B9275-072C-014D-B69D-AE7FC9B2B58D}"/>
              </a:ext>
            </a:extLst>
          </p:cNvPr>
          <p:cNvCxnSpPr>
            <a:cxnSpLocks/>
          </p:cNvCxnSpPr>
          <p:nvPr/>
        </p:nvCxnSpPr>
        <p:spPr>
          <a:xfrm flipV="1">
            <a:off x="3097960" y="3125688"/>
            <a:ext cx="2160898" cy="114151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489796CF-A180-FA42-A253-79DAD9BEB37B}"/>
              </a:ext>
            </a:extLst>
          </p:cNvPr>
          <p:cNvSpPr/>
          <p:nvPr/>
        </p:nvSpPr>
        <p:spPr>
          <a:xfrm>
            <a:off x="52754" y="5808422"/>
            <a:ext cx="4191001" cy="707886"/>
          </a:xfrm>
          <a:prstGeom prst="rect">
            <a:avLst/>
          </a:prstGeom>
        </p:spPr>
        <p:txBody>
          <a:bodyPr wrap="square">
            <a:spAutoFit/>
          </a:bodyPr>
          <a:lstStyle/>
          <a:p>
            <a:r>
              <a:rPr lang="en-US" sz="1000" dirty="0">
                <a:solidFill>
                  <a:schemeClr val="bg1"/>
                </a:solidFill>
                <a:latin typeface="Open Sans"/>
              </a:rPr>
              <a:t>For description of algorithm: Califf, S.,  Early, D.,  Grotenhuis, M.,  Loto'aniu, T. M., &amp;  Kronenwetter, J. (2020).  Correcting the arcjet thruster disturbance in GOES‐16 magnetometer data. </a:t>
            </a:r>
            <a:r>
              <a:rPr lang="en-US" sz="1000" i="1" dirty="0">
                <a:solidFill>
                  <a:schemeClr val="bg1"/>
                </a:solidFill>
                <a:latin typeface="Open Sans"/>
              </a:rPr>
              <a:t>Space Weather</a:t>
            </a:r>
            <a:r>
              <a:rPr lang="en-US" sz="1000" dirty="0">
                <a:solidFill>
                  <a:schemeClr val="bg1"/>
                </a:solidFill>
                <a:latin typeface="Open Sans"/>
              </a:rPr>
              <a:t>,  18, e2019SW002347. </a:t>
            </a:r>
            <a:r>
              <a:rPr lang="en-US" sz="1000" dirty="0">
                <a:solidFill>
                  <a:schemeClr val="bg1"/>
                </a:solidFill>
                <a:latin typeface="Open Sans"/>
                <a:hlinkClick r:id="rId4">
                  <a:extLst>
                    <a:ext uri="{A12FA001-AC4F-418D-AE19-62706E023703}">
                      <ahyp:hlinkClr xmlns="" xmlns:ahyp="http://schemas.microsoft.com/office/drawing/2018/hyperlinkcolor" val="tx"/>
                    </a:ext>
                  </a:extLst>
                </a:hlinkClick>
              </a:rPr>
              <a:t>https://doi.org/10.1029/2019SW002347</a:t>
            </a:r>
            <a:endParaRPr lang="en-US" sz="1000" dirty="0">
              <a:solidFill>
                <a:schemeClr val="bg1"/>
              </a:solidFill>
            </a:endParaRPr>
          </a:p>
        </p:txBody>
      </p:sp>
      <p:sp>
        <p:nvSpPr>
          <p:cNvPr id="41" name="Rectangle 40">
            <a:extLst>
              <a:ext uri="{FF2B5EF4-FFF2-40B4-BE49-F238E27FC236}">
                <a16:creationId xmlns:a16="http://schemas.microsoft.com/office/drawing/2014/main" id="{D1432F54-5476-E340-B200-BD179EB83CE7}"/>
              </a:ext>
            </a:extLst>
          </p:cNvPr>
          <p:cNvSpPr/>
          <p:nvPr/>
        </p:nvSpPr>
        <p:spPr>
          <a:xfrm>
            <a:off x="-33169" y="3739409"/>
            <a:ext cx="2408032" cy="400110"/>
          </a:xfrm>
          <a:prstGeom prst="rect">
            <a:avLst/>
          </a:prstGeom>
        </p:spPr>
        <p:txBody>
          <a:bodyPr wrap="none">
            <a:spAutoFit/>
          </a:bodyPr>
          <a:lstStyle/>
          <a:p>
            <a:r>
              <a:rPr lang="en-US" sz="2000" b="1" u="sng" dirty="0">
                <a:solidFill>
                  <a:schemeClr val="bg1">
                    <a:lumMod val="95000"/>
                  </a:schemeClr>
                </a:solidFill>
              </a:rPr>
              <a:t>Continuing Issues</a:t>
            </a:r>
            <a:endParaRPr lang="en-US" sz="2000" dirty="0"/>
          </a:p>
        </p:txBody>
      </p:sp>
      <p:sp>
        <p:nvSpPr>
          <p:cNvPr id="44" name="Rectangle 43">
            <a:extLst>
              <a:ext uri="{FF2B5EF4-FFF2-40B4-BE49-F238E27FC236}">
                <a16:creationId xmlns:a16="http://schemas.microsoft.com/office/drawing/2014/main" id="{AA10A6F5-43BA-B34A-BFD7-F9421777FC98}"/>
              </a:ext>
            </a:extLst>
          </p:cNvPr>
          <p:cNvSpPr/>
          <p:nvPr/>
        </p:nvSpPr>
        <p:spPr>
          <a:xfrm>
            <a:off x="211664" y="4175659"/>
            <a:ext cx="3947767" cy="1077218"/>
          </a:xfrm>
          <a:prstGeom prst="rect">
            <a:avLst/>
          </a:prstGeom>
        </p:spPr>
        <p:txBody>
          <a:bodyPr wrap="square">
            <a:spAutoFit/>
          </a:bodyPr>
          <a:lstStyle/>
          <a:p>
            <a:pPr marL="285750" indent="-285750">
              <a:buClr>
                <a:schemeClr val="bg1"/>
              </a:buClr>
              <a:buFont typeface="Arial" panose="020B0604020202020204" pitchFamily="34" charset="0"/>
              <a:buChar char="•"/>
            </a:pPr>
            <a:r>
              <a:rPr lang="en-US" sz="1600" dirty="0">
                <a:solidFill>
                  <a:schemeClr val="bg1">
                    <a:lumMod val="95000"/>
                  </a:schemeClr>
                </a:solidFill>
              </a:rPr>
              <a:t>Residual artifacts from correction.</a:t>
            </a:r>
          </a:p>
          <a:p>
            <a:pPr marL="285750" indent="-285750">
              <a:buClr>
                <a:schemeClr val="bg1"/>
              </a:buClr>
              <a:buFont typeface="Arial" panose="020B0604020202020204" pitchFamily="34" charset="0"/>
              <a:buChar char="•"/>
            </a:pPr>
            <a:endParaRPr lang="en-US" sz="1600" dirty="0">
              <a:solidFill>
                <a:schemeClr val="bg1">
                  <a:lumMod val="95000"/>
                </a:schemeClr>
              </a:solidFill>
            </a:endParaRPr>
          </a:p>
          <a:p>
            <a:pPr marL="285750" indent="-285750">
              <a:buClr>
                <a:schemeClr val="bg1"/>
              </a:buClr>
              <a:buFont typeface="Arial" panose="020B0604020202020204" pitchFamily="34" charset="0"/>
              <a:buChar char="•"/>
            </a:pPr>
            <a:r>
              <a:rPr lang="en-US" sz="1600" dirty="0">
                <a:solidFill>
                  <a:schemeClr val="bg1">
                    <a:lumMod val="95000"/>
                  </a:schemeClr>
                </a:solidFill>
              </a:rPr>
              <a:t>GOES-16 arcjet firing configuration changes.</a:t>
            </a:r>
            <a:endParaRPr lang="en-US" sz="1600" dirty="0"/>
          </a:p>
        </p:txBody>
      </p:sp>
      <p:sp>
        <p:nvSpPr>
          <p:cNvPr id="45" name="TextBox 44">
            <a:extLst>
              <a:ext uri="{FF2B5EF4-FFF2-40B4-BE49-F238E27FC236}">
                <a16:creationId xmlns:a16="http://schemas.microsoft.com/office/drawing/2014/main" id="{B1E858A7-61BD-FE44-8A9F-8824A8BBDC20}"/>
              </a:ext>
            </a:extLst>
          </p:cNvPr>
          <p:cNvSpPr txBox="1"/>
          <p:nvPr/>
        </p:nvSpPr>
        <p:spPr>
          <a:xfrm flipH="1">
            <a:off x="5638800" y="936975"/>
            <a:ext cx="1905000" cy="307777"/>
          </a:xfrm>
          <a:prstGeom prst="rect">
            <a:avLst/>
          </a:prstGeom>
          <a:noFill/>
        </p:spPr>
        <p:txBody>
          <a:bodyPr wrap="square" rtlCol="0">
            <a:spAutoFit/>
          </a:bodyPr>
          <a:lstStyle/>
          <a:p>
            <a:r>
              <a:rPr lang="en-US" dirty="0">
                <a:solidFill>
                  <a:schemeClr val="bg1"/>
                </a:solidFill>
              </a:rPr>
              <a:t>GOES-16 MAG data </a:t>
            </a:r>
          </a:p>
        </p:txBody>
      </p:sp>
      <p:sp>
        <p:nvSpPr>
          <p:cNvPr id="46" name="TextBox 45">
            <a:extLst>
              <a:ext uri="{FF2B5EF4-FFF2-40B4-BE49-F238E27FC236}">
                <a16:creationId xmlns:a16="http://schemas.microsoft.com/office/drawing/2014/main" id="{1A1B12CE-D599-F14E-B98A-FD1CDAAAADA8}"/>
              </a:ext>
            </a:extLst>
          </p:cNvPr>
          <p:cNvSpPr txBox="1"/>
          <p:nvPr/>
        </p:nvSpPr>
        <p:spPr>
          <a:xfrm>
            <a:off x="4902597" y="5531348"/>
            <a:ext cx="453970" cy="307777"/>
          </a:xfrm>
          <a:prstGeom prst="rect">
            <a:avLst/>
          </a:prstGeom>
          <a:noFill/>
        </p:spPr>
        <p:txBody>
          <a:bodyPr wrap="none" rtlCol="0">
            <a:spAutoFit/>
          </a:bodyPr>
          <a:lstStyle/>
          <a:p>
            <a:r>
              <a:rPr lang="en-US" dirty="0"/>
              <a:t>ON</a:t>
            </a:r>
          </a:p>
        </p:txBody>
      </p:sp>
      <p:sp>
        <p:nvSpPr>
          <p:cNvPr id="48" name="TextBox 47">
            <a:extLst>
              <a:ext uri="{FF2B5EF4-FFF2-40B4-BE49-F238E27FC236}">
                <a16:creationId xmlns:a16="http://schemas.microsoft.com/office/drawing/2014/main" id="{C2F4A539-AC36-084D-8224-6692156360D4}"/>
              </a:ext>
            </a:extLst>
          </p:cNvPr>
          <p:cNvSpPr txBox="1"/>
          <p:nvPr/>
        </p:nvSpPr>
        <p:spPr>
          <a:xfrm>
            <a:off x="8297064" y="5484912"/>
            <a:ext cx="542136" cy="307777"/>
          </a:xfrm>
          <a:prstGeom prst="rect">
            <a:avLst/>
          </a:prstGeom>
          <a:noFill/>
        </p:spPr>
        <p:txBody>
          <a:bodyPr wrap="none" rtlCol="0">
            <a:spAutoFit/>
          </a:bodyPr>
          <a:lstStyle/>
          <a:p>
            <a:r>
              <a:rPr lang="en-US" dirty="0"/>
              <a:t>OFF</a:t>
            </a:r>
          </a:p>
        </p:txBody>
      </p:sp>
    </p:spTree>
    <p:extLst>
      <p:ext uri="{BB962C8B-B14F-4D97-AF65-F5344CB8AC3E}">
        <p14:creationId xmlns:p14="http://schemas.microsoft.com/office/powerpoint/2010/main" val="27115294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2" name="Shape 102"/>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lt1"/>
                </a:solidFill>
                <a:latin typeface="Calibri"/>
                <a:ea typeface="Calibri"/>
                <a:cs typeface="Calibri"/>
                <a:sym typeface="Calibri"/>
              </a:rPr>
              <a:t>14</a:t>
            </a:fld>
            <a:endParaRPr sz="1200" b="0" i="0" u="none" strike="noStrike" cap="none" dirty="0">
              <a:solidFill>
                <a:schemeClr val="lt1"/>
              </a:solidFill>
              <a:latin typeface="Calibri"/>
              <a:ea typeface="Calibri"/>
              <a:cs typeface="Calibri"/>
              <a:sym typeface="Calibri"/>
            </a:endParaRPr>
          </a:p>
        </p:txBody>
      </p:sp>
      <p:sp>
        <p:nvSpPr>
          <p:cNvPr id="23" name="TextBox 22">
            <a:extLst>
              <a:ext uri="{FF2B5EF4-FFF2-40B4-BE49-F238E27FC236}">
                <a16:creationId xmlns:a16="http://schemas.microsoft.com/office/drawing/2014/main" id="{5E042B1D-B5C6-3343-8E74-11D332926D23}"/>
              </a:ext>
            </a:extLst>
          </p:cNvPr>
          <p:cNvSpPr txBox="1"/>
          <p:nvPr/>
        </p:nvSpPr>
        <p:spPr>
          <a:xfrm>
            <a:off x="1530141" y="133257"/>
            <a:ext cx="6083717" cy="646331"/>
          </a:xfrm>
          <a:prstGeom prst="rect">
            <a:avLst/>
          </a:prstGeom>
          <a:noFill/>
        </p:spPr>
        <p:txBody>
          <a:bodyPr wrap="none" rtlCol="0">
            <a:spAutoFit/>
          </a:bodyPr>
          <a:lstStyle/>
          <a:p>
            <a:pPr algn="ctr"/>
            <a:r>
              <a:rPr lang="en-US" sz="3600" dirty="0">
                <a:solidFill>
                  <a:schemeClr val="bg1"/>
                </a:solidFill>
              </a:rPr>
              <a:t>Summary of MAG anomalies</a:t>
            </a:r>
          </a:p>
        </p:txBody>
      </p:sp>
      <p:sp>
        <p:nvSpPr>
          <p:cNvPr id="15" name="TextBox 14">
            <a:extLst>
              <a:ext uri="{FF2B5EF4-FFF2-40B4-BE49-F238E27FC236}">
                <a16:creationId xmlns:a16="http://schemas.microsoft.com/office/drawing/2014/main" id="{FA064019-ED73-5546-807F-32B0C0C99CE0}"/>
              </a:ext>
            </a:extLst>
          </p:cNvPr>
          <p:cNvSpPr txBox="1"/>
          <p:nvPr/>
        </p:nvSpPr>
        <p:spPr>
          <a:xfrm>
            <a:off x="152400" y="999956"/>
            <a:ext cx="8633011" cy="707886"/>
          </a:xfrm>
          <a:prstGeom prst="rect">
            <a:avLst/>
          </a:prstGeom>
          <a:noFill/>
        </p:spPr>
        <p:txBody>
          <a:bodyPr wrap="square" rtlCol="0">
            <a:spAutoFit/>
          </a:bodyPr>
          <a:lstStyle/>
          <a:p>
            <a:r>
              <a:rPr lang="en-US" sz="2000" b="1" u="sng" dirty="0">
                <a:solidFill>
                  <a:schemeClr val="bg1">
                    <a:lumMod val="95000"/>
                  </a:schemeClr>
                </a:solidFill>
              </a:rPr>
              <a:t>Arcjet Firings –  Misinterpretation of data due to arcjet correction</a:t>
            </a:r>
          </a:p>
          <a:p>
            <a:endParaRPr lang="en-US" sz="2000" dirty="0">
              <a:solidFill>
                <a:schemeClr val="bg1">
                  <a:lumMod val="95000"/>
                </a:schemeClr>
              </a:solidFill>
            </a:endParaRPr>
          </a:p>
        </p:txBody>
      </p:sp>
      <p:sp>
        <p:nvSpPr>
          <p:cNvPr id="24" name="TextBox 23">
            <a:extLst>
              <a:ext uri="{FF2B5EF4-FFF2-40B4-BE49-F238E27FC236}">
                <a16:creationId xmlns:a16="http://schemas.microsoft.com/office/drawing/2014/main" id="{494E010C-7A70-9447-8758-88D5BC1819BC}"/>
              </a:ext>
            </a:extLst>
          </p:cNvPr>
          <p:cNvSpPr txBox="1"/>
          <p:nvPr/>
        </p:nvSpPr>
        <p:spPr>
          <a:xfrm>
            <a:off x="609600" y="3707381"/>
            <a:ext cx="1208985" cy="307777"/>
          </a:xfrm>
          <a:prstGeom prst="rect">
            <a:avLst/>
          </a:prstGeom>
          <a:noFill/>
        </p:spPr>
        <p:txBody>
          <a:bodyPr wrap="none" rtlCol="0">
            <a:spAutoFit/>
          </a:bodyPr>
          <a:lstStyle/>
          <a:p>
            <a:r>
              <a:rPr lang="en-US" dirty="0"/>
              <a:t>Uncorrected </a:t>
            </a:r>
          </a:p>
        </p:txBody>
      </p:sp>
      <p:pic>
        <p:nvPicPr>
          <p:cNvPr id="3" name="Picture 2" descr="Diagram&#10;&#10;Description automatically generated with medium confidence">
            <a:extLst>
              <a:ext uri="{FF2B5EF4-FFF2-40B4-BE49-F238E27FC236}">
                <a16:creationId xmlns:a16="http://schemas.microsoft.com/office/drawing/2014/main" id="{BAD35783-3230-E04A-AF59-1A26A0114C76}"/>
              </a:ext>
            </a:extLst>
          </p:cNvPr>
          <p:cNvPicPr>
            <a:picLocks noChangeAspect="1"/>
          </p:cNvPicPr>
          <p:nvPr/>
        </p:nvPicPr>
        <p:blipFill rotWithShape="1">
          <a:blip r:embed="rId3"/>
          <a:srcRect l="5797" r="7246" b="51111"/>
          <a:stretch/>
        </p:blipFill>
        <p:spPr>
          <a:xfrm>
            <a:off x="52571" y="3092343"/>
            <a:ext cx="4572000" cy="2567357"/>
          </a:xfrm>
          <a:prstGeom prst="rect">
            <a:avLst/>
          </a:prstGeom>
        </p:spPr>
      </p:pic>
      <p:pic>
        <p:nvPicPr>
          <p:cNvPr id="22" name="Picture 21" descr="Diagram&#10;&#10;Description automatically generated with medium confidence">
            <a:extLst>
              <a:ext uri="{FF2B5EF4-FFF2-40B4-BE49-F238E27FC236}">
                <a16:creationId xmlns:a16="http://schemas.microsoft.com/office/drawing/2014/main" id="{EE6DFB0F-C344-1B41-BBBF-F8A54E3371A4}"/>
              </a:ext>
            </a:extLst>
          </p:cNvPr>
          <p:cNvPicPr>
            <a:picLocks noChangeAspect="1"/>
          </p:cNvPicPr>
          <p:nvPr/>
        </p:nvPicPr>
        <p:blipFill rotWithShape="1">
          <a:blip r:embed="rId3"/>
          <a:srcRect l="5797" t="88889" r="7246"/>
          <a:stretch/>
        </p:blipFill>
        <p:spPr>
          <a:xfrm>
            <a:off x="52571" y="5659390"/>
            <a:ext cx="4572000" cy="583491"/>
          </a:xfrm>
          <a:prstGeom prst="rect">
            <a:avLst/>
          </a:prstGeom>
        </p:spPr>
      </p:pic>
      <p:pic>
        <p:nvPicPr>
          <p:cNvPr id="7" name="Picture 6" descr="Chart, histogram&#10;&#10;Description automatically generated">
            <a:extLst>
              <a:ext uri="{FF2B5EF4-FFF2-40B4-BE49-F238E27FC236}">
                <a16:creationId xmlns:a16="http://schemas.microsoft.com/office/drawing/2014/main" id="{7DB0B956-43C7-5849-A8FD-C686E74C8DF3}"/>
              </a:ext>
            </a:extLst>
          </p:cNvPr>
          <p:cNvPicPr>
            <a:picLocks noChangeAspect="1"/>
          </p:cNvPicPr>
          <p:nvPr/>
        </p:nvPicPr>
        <p:blipFill rotWithShape="1">
          <a:blip r:embed="rId4"/>
          <a:srcRect l="4166" r="11667"/>
          <a:stretch/>
        </p:blipFill>
        <p:spPr>
          <a:xfrm>
            <a:off x="5015616" y="3092343"/>
            <a:ext cx="3876155" cy="3150538"/>
          </a:xfrm>
          <a:prstGeom prst="rect">
            <a:avLst/>
          </a:prstGeom>
        </p:spPr>
      </p:pic>
      <p:pic>
        <p:nvPicPr>
          <p:cNvPr id="27" name="Picture 26" descr="Chart&#10;&#10;Description automatically generated">
            <a:extLst>
              <a:ext uri="{FF2B5EF4-FFF2-40B4-BE49-F238E27FC236}">
                <a16:creationId xmlns:a16="http://schemas.microsoft.com/office/drawing/2014/main" id="{18BED5E4-2EE2-D44B-9235-E8FE9B86ACB5}"/>
              </a:ext>
            </a:extLst>
          </p:cNvPr>
          <p:cNvPicPr>
            <a:picLocks noChangeAspect="1"/>
          </p:cNvPicPr>
          <p:nvPr/>
        </p:nvPicPr>
        <p:blipFill rotWithShape="1">
          <a:blip r:embed="rId5"/>
          <a:srcRect t="25863" b="50393"/>
          <a:stretch/>
        </p:blipFill>
        <p:spPr>
          <a:xfrm>
            <a:off x="1978646" y="1496303"/>
            <a:ext cx="5186708" cy="1400455"/>
          </a:xfrm>
          <a:prstGeom prst="rect">
            <a:avLst/>
          </a:prstGeom>
        </p:spPr>
      </p:pic>
      <p:sp>
        <p:nvSpPr>
          <p:cNvPr id="8" name="TextBox 7">
            <a:extLst>
              <a:ext uri="{FF2B5EF4-FFF2-40B4-BE49-F238E27FC236}">
                <a16:creationId xmlns:a16="http://schemas.microsoft.com/office/drawing/2014/main" id="{FF355872-7BEB-224E-BA65-F747EDCFEE9B}"/>
              </a:ext>
            </a:extLst>
          </p:cNvPr>
          <p:cNvSpPr txBox="1"/>
          <p:nvPr/>
        </p:nvSpPr>
        <p:spPr>
          <a:xfrm>
            <a:off x="52571" y="1696357"/>
            <a:ext cx="1933596" cy="1015663"/>
          </a:xfrm>
          <a:prstGeom prst="rect">
            <a:avLst/>
          </a:prstGeom>
          <a:noFill/>
        </p:spPr>
        <p:txBody>
          <a:bodyPr wrap="square" rtlCol="0">
            <a:spAutoFit/>
          </a:bodyPr>
          <a:lstStyle/>
          <a:p>
            <a:r>
              <a:rPr lang="en-US" sz="1200" dirty="0">
                <a:solidFill>
                  <a:schemeClr val="bg1"/>
                </a:solidFill>
              </a:rPr>
              <a:t>Residual correction effects could be misinterpreted as shock or storm sudden commencement signal </a:t>
            </a:r>
          </a:p>
        </p:txBody>
      </p:sp>
      <p:cxnSp>
        <p:nvCxnSpPr>
          <p:cNvPr id="10" name="Straight Arrow Connector 9">
            <a:extLst>
              <a:ext uri="{FF2B5EF4-FFF2-40B4-BE49-F238E27FC236}">
                <a16:creationId xmlns:a16="http://schemas.microsoft.com/office/drawing/2014/main" id="{715AE954-55C1-854A-929E-BE1FFA2A1241}"/>
              </a:ext>
            </a:extLst>
          </p:cNvPr>
          <p:cNvCxnSpPr>
            <a:cxnSpLocks/>
          </p:cNvCxnSpPr>
          <p:nvPr/>
        </p:nvCxnSpPr>
        <p:spPr>
          <a:xfrm flipV="1">
            <a:off x="1676400" y="1898352"/>
            <a:ext cx="1447800" cy="8284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B8CFDA91-29E0-124F-A935-F3FD12559F29}"/>
              </a:ext>
            </a:extLst>
          </p:cNvPr>
          <p:cNvCxnSpPr>
            <a:cxnSpLocks/>
            <a:stCxn id="8" idx="2"/>
          </p:cNvCxnSpPr>
          <p:nvPr/>
        </p:nvCxnSpPr>
        <p:spPr>
          <a:xfrm>
            <a:off x="1019369" y="2712020"/>
            <a:ext cx="255947" cy="144748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835EA5BC-C5D6-A04F-9197-F6B20F58D610}"/>
              </a:ext>
            </a:extLst>
          </p:cNvPr>
          <p:cNvSpPr txBox="1"/>
          <p:nvPr/>
        </p:nvSpPr>
        <p:spPr>
          <a:xfrm>
            <a:off x="7232816" y="1644861"/>
            <a:ext cx="1933596" cy="830997"/>
          </a:xfrm>
          <a:prstGeom prst="rect">
            <a:avLst/>
          </a:prstGeom>
          <a:noFill/>
        </p:spPr>
        <p:txBody>
          <a:bodyPr wrap="square" rtlCol="0">
            <a:spAutoFit/>
          </a:bodyPr>
          <a:lstStyle/>
          <a:p>
            <a:r>
              <a:rPr lang="en-US" sz="1200" dirty="0">
                <a:solidFill>
                  <a:schemeClr val="bg1"/>
                </a:solidFill>
              </a:rPr>
              <a:t>Bad correction could result in misinterpretation of spacecraft anomaly assessments.</a:t>
            </a:r>
          </a:p>
        </p:txBody>
      </p:sp>
      <p:sp>
        <p:nvSpPr>
          <p:cNvPr id="16" name="TextBox 15">
            <a:extLst>
              <a:ext uri="{FF2B5EF4-FFF2-40B4-BE49-F238E27FC236}">
                <a16:creationId xmlns:a16="http://schemas.microsoft.com/office/drawing/2014/main" id="{03ADE16E-4E9A-A84A-9A53-92F42FABFC94}"/>
              </a:ext>
            </a:extLst>
          </p:cNvPr>
          <p:cNvSpPr txBox="1"/>
          <p:nvPr/>
        </p:nvSpPr>
        <p:spPr>
          <a:xfrm>
            <a:off x="6755289" y="6202461"/>
            <a:ext cx="1717137" cy="307777"/>
          </a:xfrm>
          <a:prstGeom prst="rect">
            <a:avLst/>
          </a:prstGeom>
          <a:noFill/>
        </p:spPr>
        <p:txBody>
          <a:bodyPr wrap="none" rtlCol="0">
            <a:spAutoFit/>
          </a:bodyPr>
          <a:lstStyle/>
          <a:p>
            <a:r>
              <a:rPr lang="en-US" dirty="0">
                <a:solidFill>
                  <a:schemeClr val="bg1"/>
                </a:solidFill>
              </a:rPr>
              <a:t>Galaxy 15 anomaly</a:t>
            </a:r>
          </a:p>
        </p:txBody>
      </p:sp>
      <p:cxnSp>
        <p:nvCxnSpPr>
          <p:cNvPr id="43" name="Straight Arrow Connector 42">
            <a:extLst>
              <a:ext uri="{FF2B5EF4-FFF2-40B4-BE49-F238E27FC236}">
                <a16:creationId xmlns:a16="http://schemas.microsoft.com/office/drawing/2014/main" id="{1FABF84E-ACD1-2142-AD36-D0101AF75EEA}"/>
              </a:ext>
            </a:extLst>
          </p:cNvPr>
          <p:cNvCxnSpPr>
            <a:cxnSpLocks/>
          </p:cNvCxnSpPr>
          <p:nvPr/>
        </p:nvCxnSpPr>
        <p:spPr>
          <a:xfrm flipH="1">
            <a:off x="6755289" y="2475858"/>
            <a:ext cx="985421" cy="123152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9772200D-BA53-354E-8A71-26C78F796F00}"/>
              </a:ext>
            </a:extLst>
          </p:cNvPr>
          <p:cNvCxnSpPr>
            <a:cxnSpLocks/>
          </p:cNvCxnSpPr>
          <p:nvPr/>
        </p:nvCxnSpPr>
        <p:spPr>
          <a:xfrm flipV="1">
            <a:off x="1818585" y="1981201"/>
            <a:ext cx="4506015" cy="15239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23CADEC6-BE6A-5948-BFC6-8BCD59EFEFD4}"/>
              </a:ext>
            </a:extLst>
          </p:cNvPr>
          <p:cNvSpPr txBox="1"/>
          <p:nvPr/>
        </p:nvSpPr>
        <p:spPr>
          <a:xfrm>
            <a:off x="4724400" y="2107457"/>
            <a:ext cx="930063" cy="307777"/>
          </a:xfrm>
          <a:prstGeom prst="rect">
            <a:avLst/>
          </a:prstGeom>
          <a:noFill/>
        </p:spPr>
        <p:txBody>
          <a:bodyPr wrap="none" rtlCol="0">
            <a:spAutoFit/>
          </a:bodyPr>
          <a:lstStyle/>
          <a:p>
            <a:r>
              <a:rPr lang="en-US" dirty="0">
                <a:solidFill>
                  <a:srgbClr val="0A9344"/>
                </a:solidFill>
              </a:rPr>
              <a:t>corrected</a:t>
            </a:r>
          </a:p>
        </p:txBody>
      </p:sp>
      <p:sp>
        <p:nvSpPr>
          <p:cNvPr id="21" name="TextBox 20">
            <a:extLst>
              <a:ext uri="{FF2B5EF4-FFF2-40B4-BE49-F238E27FC236}">
                <a16:creationId xmlns:a16="http://schemas.microsoft.com/office/drawing/2014/main" id="{5091D107-1F71-954D-84E1-913FB6FFDD0D}"/>
              </a:ext>
            </a:extLst>
          </p:cNvPr>
          <p:cNvSpPr txBox="1"/>
          <p:nvPr/>
        </p:nvSpPr>
        <p:spPr>
          <a:xfrm>
            <a:off x="4663416" y="2369500"/>
            <a:ext cx="1128835" cy="307777"/>
          </a:xfrm>
          <a:prstGeom prst="rect">
            <a:avLst/>
          </a:prstGeom>
          <a:noFill/>
        </p:spPr>
        <p:txBody>
          <a:bodyPr wrap="none" rtlCol="0">
            <a:spAutoFit/>
          </a:bodyPr>
          <a:lstStyle/>
          <a:p>
            <a:r>
              <a:rPr lang="en-US" dirty="0">
                <a:solidFill>
                  <a:srgbClr val="002060"/>
                </a:solidFill>
              </a:rPr>
              <a:t>uncorrected</a:t>
            </a:r>
          </a:p>
        </p:txBody>
      </p:sp>
      <p:sp>
        <p:nvSpPr>
          <p:cNvPr id="25" name="TextBox 24">
            <a:extLst>
              <a:ext uri="{FF2B5EF4-FFF2-40B4-BE49-F238E27FC236}">
                <a16:creationId xmlns:a16="http://schemas.microsoft.com/office/drawing/2014/main" id="{B0C038DC-E2C2-2243-B074-2BC5543B597A}"/>
              </a:ext>
            </a:extLst>
          </p:cNvPr>
          <p:cNvSpPr txBox="1"/>
          <p:nvPr/>
        </p:nvSpPr>
        <p:spPr>
          <a:xfrm>
            <a:off x="3225261" y="1619122"/>
            <a:ext cx="1846980" cy="276999"/>
          </a:xfrm>
          <a:prstGeom prst="rect">
            <a:avLst/>
          </a:prstGeom>
          <a:noFill/>
        </p:spPr>
        <p:txBody>
          <a:bodyPr wrap="none" rtlCol="0">
            <a:spAutoFit/>
          </a:bodyPr>
          <a:lstStyle/>
          <a:p>
            <a:r>
              <a:rPr lang="en-US" sz="1200" dirty="0">
                <a:solidFill>
                  <a:srgbClr val="C00000"/>
                </a:solidFill>
              </a:rPr>
              <a:t>Residual from correction</a:t>
            </a:r>
          </a:p>
        </p:txBody>
      </p:sp>
      <p:sp>
        <p:nvSpPr>
          <p:cNvPr id="26" name="Rectangle 25">
            <a:extLst>
              <a:ext uri="{FF2B5EF4-FFF2-40B4-BE49-F238E27FC236}">
                <a16:creationId xmlns:a16="http://schemas.microsoft.com/office/drawing/2014/main" id="{ECDE9147-50A1-C94D-97F4-C0E74EF98869}"/>
              </a:ext>
            </a:extLst>
          </p:cNvPr>
          <p:cNvSpPr/>
          <p:nvPr/>
        </p:nvSpPr>
        <p:spPr>
          <a:xfrm>
            <a:off x="4344614" y="6416554"/>
            <a:ext cx="4572000" cy="461665"/>
          </a:xfrm>
          <a:prstGeom prst="rect">
            <a:avLst/>
          </a:prstGeom>
        </p:spPr>
        <p:txBody>
          <a:bodyPr>
            <a:spAutoFit/>
          </a:bodyPr>
          <a:lstStyle/>
          <a:p>
            <a:r>
              <a:rPr lang="en-US" sz="800" dirty="0">
                <a:solidFill>
                  <a:schemeClr val="bg1"/>
                </a:solidFill>
                <a:latin typeface="Open Sans" panose="020B0606030504020204" pitchFamily="34" charset="0"/>
              </a:rPr>
              <a:t>Loto'aniu, T. M.,  Singer, H. J.,  Rodriguez, J. V.,  Green, J.,  Denig, W.,  Biesecker, D., and  Angelopoulos, V.(2015),  Space weather conditions during the Galaxy 15 spacecraft anomaly, </a:t>
            </a:r>
            <a:r>
              <a:rPr lang="en-US" sz="800" i="1" dirty="0">
                <a:solidFill>
                  <a:schemeClr val="bg1"/>
                </a:solidFill>
                <a:latin typeface="Open Sans" panose="020B0606030504020204" pitchFamily="34" charset="0"/>
              </a:rPr>
              <a:t>Space Weather</a:t>
            </a:r>
            <a:r>
              <a:rPr lang="en-US" sz="800" dirty="0">
                <a:solidFill>
                  <a:schemeClr val="bg1"/>
                </a:solidFill>
                <a:latin typeface="Open Sans" panose="020B0606030504020204" pitchFamily="34" charset="0"/>
              </a:rPr>
              <a:t>,  13,  484– 502, doi:</a:t>
            </a:r>
            <a:r>
              <a:rPr lang="en-US" sz="800" dirty="0">
                <a:solidFill>
                  <a:schemeClr val="bg1"/>
                </a:solidFill>
                <a:latin typeface="Open Sans" panose="020B0606030504020204" pitchFamily="34" charset="0"/>
                <a:hlinkClick r:id="rId6" tooltip="Link to external resource: 10.1002/2015SW001239">
                  <a:extLst>
                    <a:ext uri="{A12FA001-AC4F-418D-AE19-62706E023703}">
                      <ahyp:hlinkClr xmlns="" xmlns:ahyp="http://schemas.microsoft.com/office/drawing/2018/hyperlinkcolor" val="tx"/>
                    </a:ext>
                  </a:extLst>
                </a:hlinkClick>
              </a:rPr>
              <a:t>10.1002/2015SW001239</a:t>
            </a:r>
            <a:r>
              <a:rPr lang="en-US" sz="800" dirty="0">
                <a:solidFill>
                  <a:schemeClr val="bg1"/>
                </a:solidFill>
                <a:latin typeface="Open Sans" panose="020B0606030504020204" pitchFamily="34" charset="0"/>
              </a:rPr>
              <a:t>.</a:t>
            </a:r>
            <a:endParaRPr lang="en-US" sz="800" dirty="0">
              <a:solidFill>
                <a:schemeClr val="bg1"/>
              </a:solidFill>
            </a:endParaRPr>
          </a:p>
        </p:txBody>
      </p:sp>
      <p:sp>
        <p:nvSpPr>
          <p:cNvPr id="28" name="Rectangle 27">
            <a:extLst>
              <a:ext uri="{FF2B5EF4-FFF2-40B4-BE49-F238E27FC236}">
                <a16:creationId xmlns:a16="http://schemas.microsoft.com/office/drawing/2014/main" id="{804BC775-FF33-624D-A3F7-75E4B9CD1013}"/>
              </a:ext>
            </a:extLst>
          </p:cNvPr>
          <p:cNvSpPr/>
          <p:nvPr/>
        </p:nvSpPr>
        <p:spPr>
          <a:xfrm>
            <a:off x="8781" y="6293443"/>
            <a:ext cx="4572000" cy="461665"/>
          </a:xfrm>
          <a:prstGeom prst="rect">
            <a:avLst/>
          </a:prstGeom>
        </p:spPr>
        <p:txBody>
          <a:bodyPr>
            <a:spAutoFit/>
          </a:bodyPr>
          <a:lstStyle/>
          <a:p>
            <a:r>
              <a:rPr lang="en-US" sz="800" dirty="0">
                <a:solidFill>
                  <a:schemeClr val="bg1"/>
                </a:solidFill>
                <a:latin typeface="Arial" panose="020B0604020202020204" pitchFamily="34" charset="0"/>
              </a:rPr>
              <a:t>Howard Singer, Lorne Matheson, Richard Grubb, Ann Newman, David Bouwer, "Monitoring space weather with the GOES magnetometers," Proc. SPIE 2812, GOES-8 and Beyond, (18 October 1996);</a:t>
            </a:r>
            <a:r>
              <a:rPr lang="en-US" sz="800" u="sng" dirty="0">
                <a:solidFill>
                  <a:schemeClr val="bg1"/>
                </a:solidFill>
                <a:latin typeface="Arial" panose="020B0604020202020204" pitchFamily="34" charset="0"/>
                <a:hlinkClick r:id="rId7">
                  <a:extLst>
                    <a:ext uri="{A12FA001-AC4F-418D-AE19-62706E023703}">
                      <ahyp:hlinkClr xmlns="" xmlns:ahyp="http://schemas.microsoft.com/office/drawing/2018/hyperlinkcolor" val="tx"/>
                    </a:ext>
                  </a:extLst>
                </a:hlinkClick>
              </a:rPr>
              <a:t>https://doi.org/10.1117/12.254077</a:t>
            </a:r>
            <a:endParaRPr lang="en-US" sz="800" dirty="0">
              <a:solidFill>
                <a:schemeClr val="bg1"/>
              </a:solidFill>
            </a:endParaRPr>
          </a:p>
        </p:txBody>
      </p:sp>
    </p:spTree>
    <p:extLst>
      <p:ext uri="{BB962C8B-B14F-4D97-AF65-F5344CB8AC3E}">
        <p14:creationId xmlns:p14="http://schemas.microsoft.com/office/powerpoint/2010/main" val="5513001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2" name="Shape 102"/>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lt1"/>
                </a:solidFill>
                <a:latin typeface="Calibri"/>
                <a:ea typeface="Calibri"/>
                <a:cs typeface="Calibri"/>
                <a:sym typeface="Calibri"/>
              </a:rPr>
              <a:t>15</a:t>
            </a:fld>
            <a:endParaRPr sz="1200" b="0" i="0" u="none" strike="noStrike" cap="none" dirty="0">
              <a:solidFill>
                <a:schemeClr val="lt1"/>
              </a:solidFill>
              <a:latin typeface="Calibri"/>
              <a:ea typeface="Calibri"/>
              <a:cs typeface="Calibri"/>
              <a:sym typeface="Calibri"/>
            </a:endParaRPr>
          </a:p>
        </p:txBody>
      </p:sp>
      <p:sp>
        <p:nvSpPr>
          <p:cNvPr id="23" name="TextBox 22">
            <a:extLst>
              <a:ext uri="{FF2B5EF4-FFF2-40B4-BE49-F238E27FC236}">
                <a16:creationId xmlns:a16="http://schemas.microsoft.com/office/drawing/2014/main" id="{5E042B1D-B5C6-3343-8E74-11D332926D23}"/>
              </a:ext>
            </a:extLst>
          </p:cNvPr>
          <p:cNvSpPr txBox="1"/>
          <p:nvPr/>
        </p:nvSpPr>
        <p:spPr>
          <a:xfrm>
            <a:off x="1530141" y="133257"/>
            <a:ext cx="6083717" cy="646331"/>
          </a:xfrm>
          <a:prstGeom prst="rect">
            <a:avLst/>
          </a:prstGeom>
          <a:noFill/>
        </p:spPr>
        <p:txBody>
          <a:bodyPr wrap="none" rtlCol="0">
            <a:spAutoFit/>
          </a:bodyPr>
          <a:lstStyle/>
          <a:p>
            <a:pPr algn="ctr"/>
            <a:r>
              <a:rPr lang="en-US" sz="3600" dirty="0">
                <a:solidFill>
                  <a:schemeClr val="bg1"/>
                </a:solidFill>
              </a:rPr>
              <a:t>Summary of MAG anomalies</a:t>
            </a:r>
          </a:p>
        </p:txBody>
      </p:sp>
      <p:sp>
        <p:nvSpPr>
          <p:cNvPr id="15" name="TextBox 14">
            <a:extLst>
              <a:ext uri="{FF2B5EF4-FFF2-40B4-BE49-F238E27FC236}">
                <a16:creationId xmlns:a16="http://schemas.microsoft.com/office/drawing/2014/main" id="{FA064019-ED73-5546-807F-32B0C0C99CE0}"/>
              </a:ext>
            </a:extLst>
          </p:cNvPr>
          <p:cNvSpPr txBox="1"/>
          <p:nvPr/>
        </p:nvSpPr>
        <p:spPr>
          <a:xfrm>
            <a:off x="0" y="1074509"/>
            <a:ext cx="8382000" cy="1985159"/>
          </a:xfrm>
          <a:prstGeom prst="rect">
            <a:avLst/>
          </a:prstGeom>
          <a:noFill/>
        </p:spPr>
        <p:txBody>
          <a:bodyPr wrap="square" rtlCol="0">
            <a:spAutoFit/>
          </a:bodyPr>
          <a:lstStyle/>
          <a:p>
            <a:r>
              <a:rPr lang="en-US" sz="2000" b="1" u="sng" dirty="0">
                <a:solidFill>
                  <a:schemeClr val="bg1">
                    <a:lumMod val="95000"/>
                  </a:schemeClr>
                </a:solidFill>
              </a:rPr>
              <a:t>Arcjet Firings – Changes to arcjet firing configuration on GOES-16</a:t>
            </a:r>
          </a:p>
          <a:p>
            <a:r>
              <a:rPr lang="en-US" sz="1600" dirty="0">
                <a:solidFill>
                  <a:schemeClr val="bg1">
                    <a:lumMod val="95000"/>
                  </a:schemeClr>
                </a:solidFill>
              </a:rPr>
              <a:t>1) More frequent firings on GOES16 –</a:t>
            </a:r>
            <a:r>
              <a:rPr lang="en-US" sz="1500" dirty="0">
                <a:solidFill>
                  <a:schemeClr val="bg1">
                    <a:lumMod val="95000"/>
                  </a:schemeClr>
                </a:solidFill>
              </a:rPr>
              <a:t> firings use to be about one every 4 days. Now up to twice in one day.</a:t>
            </a:r>
          </a:p>
          <a:p>
            <a:endParaRPr lang="en-US" sz="1600" dirty="0">
              <a:solidFill>
                <a:schemeClr val="bg1">
                  <a:lumMod val="95000"/>
                </a:schemeClr>
              </a:solidFill>
            </a:endParaRPr>
          </a:p>
          <a:p>
            <a:endParaRPr lang="en-US" sz="1600" dirty="0">
              <a:solidFill>
                <a:schemeClr val="bg1">
                  <a:lumMod val="95000"/>
                </a:schemeClr>
              </a:solidFill>
            </a:endParaRPr>
          </a:p>
          <a:p>
            <a:endParaRPr lang="en-US" sz="2000" dirty="0">
              <a:solidFill>
                <a:schemeClr val="bg1">
                  <a:lumMod val="95000"/>
                </a:schemeClr>
              </a:solidFill>
            </a:endParaRPr>
          </a:p>
          <a:p>
            <a:r>
              <a:rPr lang="en-US" sz="2000" dirty="0">
                <a:solidFill>
                  <a:schemeClr val="bg1">
                    <a:lumMod val="95000"/>
                  </a:schemeClr>
                </a:solidFill>
              </a:rPr>
              <a:t> </a:t>
            </a:r>
          </a:p>
        </p:txBody>
      </p:sp>
      <p:pic>
        <p:nvPicPr>
          <p:cNvPr id="5" name="Picture 4" descr="Chart, line chart&#10;&#10;Description automatically generated">
            <a:extLst>
              <a:ext uri="{FF2B5EF4-FFF2-40B4-BE49-F238E27FC236}">
                <a16:creationId xmlns:a16="http://schemas.microsoft.com/office/drawing/2014/main" id="{4C2D6BAA-CFE2-6F49-A969-F1205204B674}"/>
              </a:ext>
            </a:extLst>
          </p:cNvPr>
          <p:cNvPicPr>
            <a:picLocks noChangeAspect="1"/>
          </p:cNvPicPr>
          <p:nvPr/>
        </p:nvPicPr>
        <p:blipFill>
          <a:blip r:embed="rId3"/>
          <a:stretch>
            <a:fillRect/>
          </a:stretch>
        </p:blipFill>
        <p:spPr>
          <a:xfrm>
            <a:off x="228600" y="1907319"/>
            <a:ext cx="8253663" cy="4009733"/>
          </a:xfrm>
          <a:prstGeom prst="rect">
            <a:avLst/>
          </a:prstGeom>
        </p:spPr>
      </p:pic>
      <p:sp>
        <p:nvSpPr>
          <p:cNvPr id="6" name="TextBox 5">
            <a:extLst>
              <a:ext uri="{FF2B5EF4-FFF2-40B4-BE49-F238E27FC236}">
                <a16:creationId xmlns:a16="http://schemas.microsoft.com/office/drawing/2014/main" id="{37498D7A-5AFD-D341-B2EC-5A127EBC8F32}"/>
              </a:ext>
            </a:extLst>
          </p:cNvPr>
          <p:cNvSpPr txBox="1"/>
          <p:nvPr/>
        </p:nvSpPr>
        <p:spPr>
          <a:xfrm>
            <a:off x="228600" y="1947190"/>
            <a:ext cx="2165978" cy="307777"/>
          </a:xfrm>
          <a:prstGeom prst="rect">
            <a:avLst/>
          </a:prstGeom>
          <a:noFill/>
        </p:spPr>
        <p:txBody>
          <a:bodyPr wrap="none" rtlCol="0">
            <a:spAutoFit/>
          </a:bodyPr>
          <a:lstStyle/>
          <a:p>
            <a:r>
              <a:rPr lang="en-US" dirty="0"/>
              <a:t>SWPC operation product</a:t>
            </a:r>
          </a:p>
        </p:txBody>
      </p:sp>
      <p:sp>
        <p:nvSpPr>
          <p:cNvPr id="2" name="Rectangle 1">
            <a:extLst>
              <a:ext uri="{FF2B5EF4-FFF2-40B4-BE49-F238E27FC236}">
                <a16:creationId xmlns:a16="http://schemas.microsoft.com/office/drawing/2014/main" id="{F5A880DF-D276-E94E-AEC1-F32F51F5976B}"/>
              </a:ext>
            </a:extLst>
          </p:cNvPr>
          <p:cNvSpPr/>
          <p:nvPr/>
        </p:nvSpPr>
        <p:spPr>
          <a:xfrm>
            <a:off x="2394578" y="6000833"/>
            <a:ext cx="5510462" cy="307777"/>
          </a:xfrm>
          <a:prstGeom prst="rect">
            <a:avLst/>
          </a:prstGeom>
        </p:spPr>
        <p:txBody>
          <a:bodyPr wrap="square">
            <a:spAutoFit/>
          </a:bodyPr>
          <a:lstStyle/>
          <a:p>
            <a:r>
              <a:rPr lang="en-US" dirty="0">
                <a:solidFill>
                  <a:schemeClr val="bg1"/>
                </a:solidFill>
              </a:rPr>
              <a:t>https://www.swpc.noaa.gov/products/goes-magnetometer</a:t>
            </a:r>
          </a:p>
        </p:txBody>
      </p:sp>
    </p:spTree>
    <p:extLst>
      <p:ext uri="{BB962C8B-B14F-4D97-AF65-F5344CB8AC3E}">
        <p14:creationId xmlns:p14="http://schemas.microsoft.com/office/powerpoint/2010/main" val="25977861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2" name="Shape 102"/>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lt1"/>
                </a:solidFill>
                <a:latin typeface="Calibri"/>
                <a:ea typeface="Calibri"/>
                <a:cs typeface="Calibri"/>
                <a:sym typeface="Calibri"/>
              </a:rPr>
              <a:t>16</a:t>
            </a:fld>
            <a:endParaRPr sz="1200" b="0" i="0" u="none" strike="noStrike" cap="none" dirty="0">
              <a:solidFill>
                <a:schemeClr val="lt1"/>
              </a:solidFill>
              <a:latin typeface="Calibri"/>
              <a:ea typeface="Calibri"/>
              <a:cs typeface="Calibri"/>
              <a:sym typeface="Calibri"/>
            </a:endParaRPr>
          </a:p>
        </p:txBody>
      </p:sp>
      <p:sp>
        <p:nvSpPr>
          <p:cNvPr id="23" name="TextBox 22">
            <a:extLst>
              <a:ext uri="{FF2B5EF4-FFF2-40B4-BE49-F238E27FC236}">
                <a16:creationId xmlns:a16="http://schemas.microsoft.com/office/drawing/2014/main" id="{5E042B1D-B5C6-3343-8E74-11D332926D23}"/>
              </a:ext>
            </a:extLst>
          </p:cNvPr>
          <p:cNvSpPr txBox="1"/>
          <p:nvPr/>
        </p:nvSpPr>
        <p:spPr>
          <a:xfrm>
            <a:off x="1530141" y="133257"/>
            <a:ext cx="6083717" cy="646331"/>
          </a:xfrm>
          <a:prstGeom prst="rect">
            <a:avLst/>
          </a:prstGeom>
          <a:noFill/>
        </p:spPr>
        <p:txBody>
          <a:bodyPr wrap="none" rtlCol="0">
            <a:spAutoFit/>
          </a:bodyPr>
          <a:lstStyle/>
          <a:p>
            <a:pPr algn="ctr"/>
            <a:r>
              <a:rPr lang="en-US" sz="3600" dirty="0">
                <a:solidFill>
                  <a:schemeClr val="bg1"/>
                </a:solidFill>
              </a:rPr>
              <a:t>Summary of MAG anomalies</a:t>
            </a:r>
          </a:p>
        </p:txBody>
      </p:sp>
      <p:sp>
        <p:nvSpPr>
          <p:cNvPr id="15" name="TextBox 14">
            <a:extLst>
              <a:ext uri="{FF2B5EF4-FFF2-40B4-BE49-F238E27FC236}">
                <a16:creationId xmlns:a16="http://schemas.microsoft.com/office/drawing/2014/main" id="{FA064019-ED73-5546-807F-32B0C0C99CE0}"/>
              </a:ext>
            </a:extLst>
          </p:cNvPr>
          <p:cNvSpPr txBox="1"/>
          <p:nvPr/>
        </p:nvSpPr>
        <p:spPr>
          <a:xfrm>
            <a:off x="0" y="1074509"/>
            <a:ext cx="9296400" cy="1754326"/>
          </a:xfrm>
          <a:prstGeom prst="rect">
            <a:avLst/>
          </a:prstGeom>
          <a:noFill/>
        </p:spPr>
        <p:txBody>
          <a:bodyPr wrap="square" rtlCol="0">
            <a:spAutoFit/>
          </a:bodyPr>
          <a:lstStyle/>
          <a:p>
            <a:r>
              <a:rPr lang="en-US" sz="2000" b="1" u="sng" dirty="0">
                <a:solidFill>
                  <a:schemeClr val="bg1">
                    <a:lumMod val="95000"/>
                  </a:schemeClr>
                </a:solidFill>
              </a:rPr>
              <a:t>Arcjet Firings – Changes to arcjet firing configuration on GOES-16</a:t>
            </a:r>
          </a:p>
          <a:p>
            <a:r>
              <a:rPr lang="en-US" sz="1600" dirty="0">
                <a:solidFill>
                  <a:schemeClr val="bg1">
                    <a:lumMod val="95000"/>
                  </a:schemeClr>
                </a:solidFill>
              </a:rPr>
              <a:t>2) Changing which thrusters are fired and arcjet voltage – wrong or no acrjet correction</a:t>
            </a:r>
            <a:endParaRPr lang="en-US" sz="1500" dirty="0">
              <a:solidFill>
                <a:schemeClr val="bg1">
                  <a:lumMod val="95000"/>
                </a:schemeClr>
              </a:solidFill>
            </a:endParaRPr>
          </a:p>
          <a:p>
            <a:endParaRPr lang="en-US" sz="1600" dirty="0">
              <a:solidFill>
                <a:schemeClr val="bg1">
                  <a:lumMod val="95000"/>
                </a:schemeClr>
              </a:solidFill>
            </a:endParaRPr>
          </a:p>
          <a:p>
            <a:endParaRPr lang="en-US" sz="1600" dirty="0">
              <a:solidFill>
                <a:schemeClr val="bg1">
                  <a:lumMod val="95000"/>
                </a:schemeClr>
              </a:solidFill>
            </a:endParaRPr>
          </a:p>
          <a:p>
            <a:endParaRPr lang="en-US" sz="2000" dirty="0">
              <a:solidFill>
                <a:schemeClr val="bg1">
                  <a:lumMod val="95000"/>
                </a:schemeClr>
              </a:solidFill>
            </a:endParaRPr>
          </a:p>
          <a:p>
            <a:r>
              <a:rPr lang="en-US" sz="2000" dirty="0">
                <a:solidFill>
                  <a:schemeClr val="bg1">
                    <a:lumMod val="95000"/>
                  </a:schemeClr>
                </a:solidFill>
              </a:rPr>
              <a:t> </a:t>
            </a:r>
          </a:p>
        </p:txBody>
      </p:sp>
      <p:sp>
        <p:nvSpPr>
          <p:cNvPr id="6" name="TextBox 5">
            <a:extLst>
              <a:ext uri="{FF2B5EF4-FFF2-40B4-BE49-F238E27FC236}">
                <a16:creationId xmlns:a16="http://schemas.microsoft.com/office/drawing/2014/main" id="{37498D7A-5AFD-D341-B2EC-5A127EBC8F32}"/>
              </a:ext>
            </a:extLst>
          </p:cNvPr>
          <p:cNvSpPr txBox="1"/>
          <p:nvPr/>
        </p:nvSpPr>
        <p:spPr>
          <a:xfrm>
            <a:off x="228600" y="1947190"/>
            <a:ext cx="2165978" cy="307777"/>
          </a:xfrm>
          <a:prstGeom prst="rect">
            <a:avLst/>
          </a:prstGeom>
          <a:noFill/>
        </p:spPr>
        <p:txBody>
          <a:bodyPr wrap="none" rtlCol="0">
            <a:spAutoFit/>
          </a:bodyPr>
          <a:lstStyle/>
          <a:p>
            <a:r>
              <a:rPr lang="en-US" dirty="0"/>
              <a:t>SWPC operation product</a:t>
            </a:r>
          </a:p>
        </p:txBody>
      </p:sp>
      <p:pic>
        <p:nvPicPr>
          <p:cNvPr id="17" name="Picture 16" descr="Chart, line chart&#10;&#10;Description automatically generated">
            <a:extLst>
              <a:ext uri="{FF2B5EF4-FFF2-40B4-BE49-F238E27FC236}">
                <a16:creationId xmlns:a16="http://schemas.microsoft.com/office/drawing/2014/main" id="{EAD49027-00E2-5D43-936C-58114EEA6795}"/>
              </a:ext>
            </a:extLst>
          </p:cNvPr>
          <p:cNvPicPr>
            <a:picLocks noChangeAspect="1"/>
          </p:cNvPicPr>
          <p:nvPr/>
        </p:nvPicPr>
        <p:blipFill>
          <a:blip r:embed="rId3"/>
          <a:stretch>
            <a:fillRect/>
          </a:stretch>
        </p:blipFill>
        <p:spPr>
          <a:xfrm>
            <a:off x="2632322" y="1718496"/>
            <a:ext cx="6139824" cy="2810519"/>
          </a:xfrm>
          <a:prstGeom prst="rect">
            <a:avLst/>
          </a:prstGeom>
        </p:spPr>
      </p:pic>
      <p:pic>
        <p:nvPicPr>
          <p:cNvPr id="19" name="Picture 18" descr="Chart, line chart&#10;&#10;Description automatically generated">
            <a:extLst>
              <a:ext uri="{FF2B5EF4-FFF2-40B4-BE49-F238E27FC236}">
                <a16:creationId xmlns:a16="http://schemas.microsoft.com/office/drawing/2014/main" id="{58E32E4A-9CF5-654E-B582-E14810625435}"/>
              </a:ext>
            </a:extLst>
          </p:cNvPr>
          <p:cNvPicPr>
            <a:picLocks noChangeAspect="1"/>
          </p:cNvPicPr>
          <p:nvPr/>
        </p:nvPicPr>
        <p:blipFill>
          <a:blip r:embed="rId4"/>
          <a:stretch>
            <a:fillRect/>
          </a:stretch>
        </p:blipFill>
        <p:spPr>
          <a:xfrm>
            <a:off x="3568634" y="4572000"/>
            <a:ext cx="4267200" cy="2228534"/>
          </a:xfrm>
          <a:prstGeom prst="rect">
            <a:avLst/>
          </a:prstGeom>
        </p:spPr>
      </p:pic>
      <p:cxnSp>
        <p:nvCxnSpPr>
          <p:cNvPr id="21" name="Straight Arrow Connector 20">
            <a:extLst>
              <a:ext uri="{FF2B5EF4-FFF2-40B4-BE49-F238E27FC236}">
                <a16:creationId xmlns:a16="http://schemas.microsoft.com/office/drawing/2014/main" id="{C187998D-8978-6D46-841F-BBDD38D475EE}"/>
              </a:ext>
            </a:extLst>
          </p:cNvPr>
          <p:cNvCxnSpPr>
            <a:cxnSpLocks/>
          </p:cNvCxnSpPr>
          <p:nvPr/>
        </p:nvCxnSpPr>
        <p:spPr>
          <a:xfrm>
            <a:off x="5486400" y="2971800"/>
            <a:ext cx="152400" cy="2133600"/>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C47FA18F-F037-9348-A744-124AB43F7256}"/>
              </a:ext>
            </a:extLst>
          </p:cNvPr>
          <p:cNvSpPr txBox="1"/>
          <p:nvPr/>
        </p:nvSpPr>
        <p:spPr>
          <a:xfrm>
            <a:off x="89703" y="2592540"/>
            <a:ext cx="2165978" cy="738664"/>
          </a:xfrm>
          <a:prstGeom prst="rect">
            <a:avLst/>
          </a:prstGeom>
          <a:noFill/>
        </p:spPr>
        <p:txBody>
          <a:bodyPr wrap="square" rtlCol="0">
            <a:spAutoFit/>
          </a:bodyPr>
          <a:lstStyle/>
          <a:p>
            <a:r>
              <a:rPr lang="en-US" dirty="0">
                <a:solidFill>
                  <a:schemeClr val="bg1"/>
                </a:solidFill>
              </a:rPr>
              <a:t>Data to right looks all normal and corrected for arcjet firings</a:t>
            </a:r>
          </a:p>
        </p:txBody>
      </p:sp>
      <p:sp>
        <p:nvSpPr>
          <p:cNvPr id="27" name="TextBox 26">
            <a:extLst>
              <a:ext uri="{FF2B5EF4-FFF2-40B4-BE49-F238E27FC236}">
                <a16:creationId xmlns:a16="http://schemas.microsoft.com/office/drawing/2014/main" id="{B1328B2D-DFC2-DE46-B00A-0167CA57E9E1}"/>
              </a:ext>
            </a:extLst>
          </p:cNvPr>
          <p:cNvSpPr txBox="1"/>
          <p:nvPr/>
        </p:nvSpPr>
        <p:spPr>
          <a:xfrm>
            <a:off x="89703" y="4723030"/>
            <a:ext cx="3513247" cy="1815882"/>
          </a:xfrm>
          <a:prstGeom prst="rect">
            <a:avLst/>
          </a:prstGeom>
          <a:noFill/>
        </p:spPr>
        <p:txBody>
          <a:bodyPr wrap="square" rtlCol="0">
            <a:spAutoFit/>
          </a:bodyPr>
          <a:lstStyle/>
          <a:p>
            <a:r>
              <a:rPr lang="en-US" dirty="0">
                <a:solidFill>
                  <a:schemeClr val="bg1"/>
                </a:solidFill>
              </a:rPr>
              <a:t>However, zoom in and we see an arcjet firing contamination that was not corrected or not corrected fully. </a:t>
            </a:r>
          </a:p>
          <a:p>
            <a:endParaRPr lang="en-US" dirty="0">
              <a:solidFill>
                <a:schemeClr val="bg1"/>
              </a:solidFill>
            </a:endParaRPr>
          </a:p>
          <a:p>
            <a:r>
              <a:rPr lang="en-US" dirty="0">
                <a:solidFill>
                  <a:schemeClr val="bg1"/>
                </a:solidFill>
              </a:rPr>
              <a:t>This is due to changes in which pairs of arcjets are fired. A partial correction would most definitely cause a misinterpretation of the data by the forecaster.</a:t>
            </a:r>
          </a:p>
        </p:txBody>
      </p:sp>
    </p:spTree>
    <p:extLst>
      <p:ext uri="{BB962C8B-B14F-4D97-AF65-F5344CB8AC3E}">
        <p14:creationId xmlns:p14="http://schemas.microsoft.com/office/powerpoint/2010/main" val="18802814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2" name="Shape 102"/>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lt1"/>
                </a:solidFill>
                <a:latin typeface="Calibri"/>
                <a:ea typeface="Calibri"/>
                <a:cs typeface="Calibri"/>
                <a:sym typeface="Calibri"/>
              </a:rPr>
              <a:t>17</a:t>
            </a:fld>
            <a:endParaRPr sz="1200" b="0" i="0" u="none" strike="noStrike" cap="none" dirty="0">
              <a:solidFill>
                <a:schemeClr val="lt1"/>
              </a:solidFill>
              <a:latin typeface="Calibri"/>
              <a:ea typeface="Calibri"/>
              <a:cs typeface="Calibri"/>
              <a:sym typeface="Calibri"/>
            </a:endParaRPr>
          </a:p>
        </p:txBody>
      </p:sp>
      <p:sp>
        <p:nvSpPr>
          <p:cNvPr id="23" name="TextBox 22">
            <a:extLst>
              <a:ext uri="{FF2B5EF4-FFF2-40B4-BE49-F238E27FC236}">
                <a16:creationId xmlns:a16="http://schemas.microsoft.com/office/drawing/2014/main" id="{5E042B1D-B5C6-3343-8E74-11D332926D23}"/>
              </a:ext>
            </a:extLst>
          </p:cNvPr>
          <p:cNvSpPr txBox="1"/>
          <p:nvPr/>
        </p:nvSpPr>
        <p:spPr>
          <a:xfrm>
            <a:off x="1530141" y="133257"/>
            <a:ext cx="6083717" cy="646331"/>
          </a:xfrm>
          <a:prstGeom prst="rect">
            <a:avLst/>
          </a:prstGeom>
          <a:noFill/>
        </p:spPr>
        <p:txBody>
          <a:bodyPr wrap="none" rtlCol="0">
            <a:spAutoFit/>
          </a:bodyPr>
          <a:lstStyle/>
          <a:p>
            <a:pPr algn="ctr"/>
            <a:r>
              <a:rPr lang="en-US" sz="3600" dirty="0">
                <a:solidFill>
                  <a:schemeClr val="bg1"/>
                </a:solidFill>
              </a:rPr>
              <a:t>Summary of MAG anomalies</a:t>
            </a:r>
          </a:p>
        </p:txBody>
      </p:sp>
      <p:sp>
        <p:nvSpPr>
          <p:cNvPr id="15" name="TextBox 14">
            <a:extLst>
              <a:ext uri="{FF2B5EF4-FFF2-40B4-BE49-F238E27FC236}">
                <a16:creationId xmlns:a16="http://schemas.microsoft.com/office/drawing/2014/main" id="{FA064019-ED73-5546-807F-32B0C0C99CE0}"/>
              </a:ext>
            </a:extLst>
          </p:cNvPr>
          <p:cNvSpPr txBox="1"/>
          <p:nvPr/>
        </p:nvSpPr>
        <p:spPr>
          <a:xfrm>
            <a:off x="0" y="1074509"/>
            <a:ext cx="7924800" cy="1508105"/>
          </a:xfrm>
          <a:prstGeom prst="rect">
            <a:avLst/>
          </a:prstGeom>
          <a:noFill/>
        </p:spPr>
        <p:txBody>
          <a:bodyPr wrap="square" rtlCol="0">
            <a:spAutoFit/>
          </a:bodyPr>
          <a:lstStyle/>
          <a:p>
            <a:r>
              <a:rPr lang="en-US" sz="2000" b="1" u="sng" dirty="0">
                <a:solidFill>
                  <a:schemeClr val="bg1">
                    <a:lumMod val="95000"/>
                  </a:schemeClr>
                </a:solidFill>
              </a:rPr>
              <a:t>Arcjet Firings  - Effect of changing which arcjet thruster fire</a:t>
            </a:r>
          </a:p>
          <a:p>
            <a:endParaRPr lang="en-US" sz="1600" dirty="0">
              <a:solidFill>
                <a:schemeClr val="bg1">
                  <a:lumMod val="95000"/>
                </a:schemeClr>
              </a:solidFill>
            </a:endParaRPr>
          </a:p>
          <a:p>
            <a:endParaRPr lang="en-US" sz="1600" dirty="0">
              <a:solidFill>
                <a:schemeClr val="bg1">
                  <a:lumMod val="95000"/>
                </a:schemeClr>
              </a:solidFill>
            </a:endParaRPr>
          </a:p>
          <a:p>
            <a:endParaRPr lang="en-US" sz="2000" dirty="0">
              <a:solidFill>
                <a:schemeClr val="bg1">
                  <a:lumMod val="95000"/>
                </a:schemeClr>
              </a:solidFill>
            </a:endParaRPr>
          </a:p>
          <a:p>
            <a:r>
              <a:rPr lang="en-US" sz="2000" dirty="0">
                <a:solidFill>
                  <a:schemeClr val="bg1">
                    <a:lumMod val="95000"/>
                  </a:schemeClr>
                </a:solidFill>
              </a:rPr>
              <a:t> </a:t>
            </a:r>
          </a:p>
        </p:txBody>
      </p:sp>
      <p:pic>
        <p:nvPicPr>
          <p:cNvPr id="3" name="Picture 2" descr="Chart, scatter chart&#10;&#10;Description automatically generated">
            <a:extLst>
              <a:ext uri="{FF2B5EF4-FFF2-40B4-BE49-F238E27FC236}">
                <a16:creationId xmlns:a16="http://schemas.microsoft.com/office/drawing/2014/main" id="{E5D5CD8A-5E0B-CB41-9924-9B28FF72E015}"/>
              </a:ext>
            </a:extLst>
          </p:cNvPr>
          <p:cNvPicPr>
            <a:picLocks noChangeAspect="1"/>
          </p:cNvPicPr>
          <p:nvPr/>
        </p:nvPicPr>
        <p:blipFill>
          <a:blip r:embed="rId3"/>
          <a:stretch>
            <a:fillRect/>
          </a:stretch>
        </p:blipFill>
        <p:spPr>
          <a:xfrm>
            <a:off x="3429000" y="1676400"/>
            <a:ext cx="5561315" cy="5045075"/>
          </a:xfrm>
          <a:prstGeom prst="rect">
            <a:avLst/>
          </a:prstGeom>
        </p:spPr>
      </p:pic>
      <p:sp>
        <p:nvSpPr>
          <p:cNvPr id="8" name="TextBox 7">
            <a:extLst>
              <a:ext uri="{FF2B5EF4-FFF2-40B4-BE49-F238E27FC236}">
                <a16:creationId xmlns:a16="http://schemas.microsoft.com/office/drawing/2014/main" id="{FD14F6CA-01F3-0142-877F-78A73DD33BAD}"/>
              </a:ext>
            </a:extLst>
          </p:cNvPr>
          <p:cNvSpPr txBox="1"/>
          <p:nvPr/>
        </p:nvSpPr>
        <p:spPr>
          <a:xfrm>
            <a:off x="112059" y="5491873"/>
            <a:ext cx="3352800" cy="1015663"/>
          </a:xfrm>
          <a:prstGeom prst="rect">
            <a:avLst/>
          </a:prstGeom>
          <a:noFill/>
        </p:spPr>
        <p:txBody>
          <a:bodyPr wrap="square" rtlCol="0">
            <a:spAutoFit/>
          </a:bodyPr>
          <a:lstStyle/>
          <a:p>
            <a:r>
              <a:rPr lang="en-US" sz="1200" dirty="0">
                <a:solidFill>
                  <a:schemeClr val="bg1"/>
                </a:solidFill>
              </a:rPr>
              <a:t>S. Califf, T. M. Loto’aniu, D. Early, and M. Grotenhuis (2020), </a:t>
            </a:r>
            <a:r>
              <a:rPr lang="en-US" sz="1200" i="1" dirty="0">
                <a:solidFill>
                  <a:schemeClr val="bg1"/>
                </a:solidFill>
              </a:rPr>
              <a:t>Arcjet</a:t>
            </a:r>
            <a:r>
              <a:rPr lang="en-US" sz="1200" dirty="0">
                <a:solidFill>
                  <a:schemeClr val="bg1"/>
                </a:solidFill>
              </a:rPr>
              <a:t> </a:t>
            </a:r>
            <a:r>
              <a:rPr lang="en-US" sz="1200" i="1" dirty="0">
                <a:solidFill>
                  <a:schemeClr val="bg1"/>
                </a:solidFill>
              </a:rPr>
              <a:t>Thruster Influence on Local Magnetic Field Measurements from a Geostationary Satellite</a:t>
            </a:r>
            <a:r>
              <a:rPr lang="en-US" sz="1200" dirty="0">
                <a:solidFill>
                  <a:schemeClr val="bg1"/>
                </a:solidFill>
              </a:rPr>
              <a:t>, J. of Spacecraft and Rockets 57:1, 177-186. </a:t>
            </a:r>
          </a:p>
        </p:txBody>
      </p:sp>
      <p:cxnSp>
        <p:nvCxnSpPr>
          <p:cNvPr id="6" name="Straight Arrow Connector 5">
            <a:extLst>
              <a:ext uri="{FF2B5EF4-FFF2-40B4-BE49-F238E27FC236}">
                <a16:creationId xmlns:a16="http://schemas.microsoft.com/office/drawing/2014/main" id="{32C9A88F-226E-7C4C-AD2D-D3C1B6D90335}"/>
              </a:ext>
            </a:extLst>
          </p:cNvPr>
          <p:cNvCxnSpPr>
            <a:cxnSpLocks/>
          </p:cNvCxnSpPr>
          <p:nvPr/>
        </p:nvCxnSpPr>
        <p:spPr>
          <a:xfrm>
            <a:off x="2298491" y="1924643"/>
            <a:ext cx="2121109" cy="132757"/>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4F8C54B6-C383-8946-B1FE-502E7DFAD507}"/>
              </a:ext>
            </a:extLst>
          </p:cNvPr>
          <p:cNvCxnSpPr>
            <a:cxnSpLocks/>
            <a:stCxn id="14" idx="3"/>
          </p:cNvCxnSpPr>
          <p:nvPr/>
        </p:nvCxnSpPr>
        <p:spPr>
          <a:xfrm>
            <a:off x="2363485" y="2371964"/>
            <a:ext cx="2121109" cy="132757"/>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4CAD0AF-121F-424A-9DB0-14583ECF167B}"/>
              </a:ext>
            </a:extLst>
          </p:cNvPr>
          <p:cNvCxnSpPr>
            <a:cxnSpLocks/>
          </p:cNvCxnSpPr>
          <p:nvPr/>
        </p:nvCxnSpPr>
        <p:spPr>
          <a:xfrm>
            <a:off x="2363485" y="2868570"/>
            <a:ext cx="2091974" cy="0"/>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109779A-0117-2841-B31F-09EF356D510B}"/>
              </a:ext>
            </a:extLst>
          </p:cNvPr>
          <p:cNvSpPr txBox="1"/>
          <p:nvPr/>
        </p:nvSpPr>
        <p:spPr>
          <a:xfrm>
            <a:off x="152400" y="1600200"/>
            <a:ext cx="2292724" cy="523220"/>
          </a:xfrm>
          <a:prstGeom prst="rect">
            <a:avLst/>
          </a:prstGeom>
          <a:noFill/>
        </p:spPr>
        <p:txBody>
          <a:bodyPr wrap="square" rtlCol="0">
            <a:spAutoFit/>
          </a:bodyPr>
          <a:lstStyle/>
          <a:p>
            <a:r>
              <a:rPr lang="en-US" dirty="0">
                <a:solidFill>
                  <a:schemeClr val="bg1"/>
                </a:solidFill>
              </a:rPr>
              <a:t>Thrusters 13/14 effect on IB sensor data</a:t>
            </a:r>
          </a:p>
        </p:txBody>
      </p:sp>
      <p:sp>
        <p:nvSpPr>
          <p:cNvPr id="14" name="TextBox 13">
            <a:extLst>
              <a:ext uri="{FF2B5EF4-FFF2-40B4-BE49-F238E27FC236}">
                <a16:creationId xmlns:a16="http://schemas.microsoft.com/office/drawing/2014/main" id="{4740894B-8E6D-CC40-8A6D-A2645D624556}"/>
              </a:ext>
            </a:extLst>
          </p:cNvPr>
          <p:cNvSpPr txBox="1"/>
          <p:nvPr/>
        </p:nvSpPr>
        <p:spPr>
          <a:xfrm>
            <a:off x="184257" y="2110354"/>
            <a:ext cx="2179228" cy="523220"/>
          </a:xfrm>
          <a:prstGeom prst="rect">
            <a:avLst/>
          </a:prstGeom>
          <a:noFill/>
        </p:spPr>
        <p:txBody>
          <a:bodyPr wrap="square" rtlCol="0">
            <a:spAutoFit/>
          </a:bodyPr>
          <a:lstStyle/>
          <a:p>
            <a:r>
              <a:rPr lang="en-US" dirty="0">
                <a:solidFill>
                  <a:schemeClr val="bg1"/>
                </a:solidFill>
              </a:rPr>
              <a:t>Thrusters 13/14 effect on OB sensor data</a:t>
            </a:r>
          </a:p>
        </p:txBody>
      </p:sp>
      <p:sp>
        <p:nvSpPr>
          <p:cNvPr id="16" name="TextBox 15">
            <a:extLst>
              <a:ext uri="{FF2B5EF4-FFF2-40B4-BE49-F238E27FC236}">
                <a16:creationId xmlns:a16="http://schemas.microsoft.com/office/drawing/2014/main" id="{397FB0AA-AE67-9B4D-AD20-E332AE177AED}"/>
              </a:ext>
            </a:extLst>
          </p:cNvPr>
          <p:cNvSpPr txBox="1"/>
          <p:nvPr/>
        </p:nvSpPr>
        <p:spPr>
          <a:xfrm>
            <a:off x="153685" y="2606960"/>
            <a:ext cx="2358033" cy="523220"/>
          </a:xfrm>
          <a:prstGeom prst="rect">
            <a:avLst/>
          </a:prstGeom>
          <a:noFill/>
        </p:spPr>
        <p:txBody>
          <a:bodyPr wrap="square" rtlCol="0">
            <a:spAutoFit/>
          </a:bodyPr>
          <a:lstStyle/>
          <a:p>
            <a:r>
              <a:rPr lang="en-US" dirty="0">
                <a:solidFill>
                  <a:schemeClr val="bg1"/>
                </a:solidFill>
              </a:rPr>
              <a:t>Thrusters 15/16 effect on OB and IB sensor data</a:t>
            </a:r>
          </a:p>
        </p:txBody>
      </p:sp>
      <p:sp>
        <p:nvSpPr>
          <p:cNvPr id="17" name="TextBox 16">
            <a:extLst>
              <a:ext uri="{FF2B5EF4-FFF2-40B4-BE49-F238E27FC236}">
                <a16:creationId xmlns:a16="http://schemas.microsoft.com/office/drawing/2014/main" id="{E0B88C91-D16C-7E44-911F-E50417CBE6BD}"/>
              </a:ext>
            </a:extLst>
          </p:cNvPr>
          <p:cNvSpPr txBox="1"/>
          <p:nvPr/>
        </p:nvSpPr>
        <p:spPr>
          <a:xfrm>
            <a:off x="227159" y="3462129"/>
            <a:ext cx="2743200" cy="738664"/>
          </a:xfrm>
          <a:prstGeom prst="rect">
            <a:avLst/>
          </a:prstGeom>
          <a:noFill/>
        </p:spPr>
        <p:txBody>
          <a:bodyPr wrap="square" rtlCol="0">
            <a:spAutoFit/>
          </a:bodyPr>
          <a:lstStyle/>
          <a:p>
            <a:r>
              <a:rPr lang="en-US" dirty="0">
                <a:solidFill>
                  <a:schemeClr val="bg1"/>
                </a:solidFill>
              </a:rPr>
              <a:t>The effect is different on each vector component of the magnetic field observation </a:t>
            </a:r>
          </a:p>
        </p:txBody>
      </p:sp>
      <p:cxnSp>
        <p:nvCxnSpPr>
          <p:cNvPr id="20" name="Straight Arrow Connector 19">
            <a:extLst>
              <a:ext uri="{FF2B5EF4-FFF2-40B4-BE49-F238E27FC236}">
                <a16:creationId xmlns:a16="http://schemas.microsoft.com/office/drawing/2014/main" id="{A4342517-1E9D-114C-8A7A-1A112E21D278}"/>
              </a:ext>
            </a:extLst>
          </p:cNvPr>
          <p:cNvCxnSpPr>
            <a:cxnSpLocks/>
          </p:cNvCxnSpPr>
          <p:nvPr/>
        </p:nvCxnSpPr>
        <p:spPr>
          <a:xfrm flipV="1">
            <a:off x="2567668" y="3130180"/>
            <a:ext cx="1363356" cy="697393"/>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95A3C7DC-9B7F-D941-9112-C83C84AEC211}"/>
              </a:ext>
            </a:extLst>
          </p:cNvPr>
          <p:cNvCxnSpPr>
            <a:cxnSpLocks/>
          </p:cNvCxnSpPr>
          <p:nvPr/>
        </p:nvCxnSpPr>
        <p:spPr>
          <a:xfrm>
            <a:off x="2567668" y="4004967"/>
            <a:ext cx="1215123" cy="93646"/>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83D5D02D-6008-144F-B712-0D0E8D417424}"/>
              </a:ext>
            </a:extLst>
          </p:cNvPr>
          <p:cNvSpPr txBox="1"/>
          <p:nvPr/>
        </p:nvSpPr>
        <p:spPr>
          <a:xfrm>
            <a:off x="184257" y="4240492"/>
            <a:ext cx="2560709" cy="1169551"/>
          </a:xfrm>
          <a:prstGeom prst="rect">
            <a:avLst/>
          </a:prstGeom>
          <a:noFill/>
        </p:spPr>
        <p:txBody>
          <a:bodyPr wrap="square" rtlCol="0">
            <a:spAutoFit/>
          </a:bodyPr>
          <a:lstStyle/>
          <a:p>
            <a:pPr lvl="0"/>
            <a:r>
              <a:rPr lang="en-US" b="1" u="sng" dirty="0">
                <a:solidFill>
                  <a:schemeClr val="lt1"/>
                </a:solidFill>
              </a:rPr>
              <a:t>Impact:</a:t>
            </a:r>
            <a:r>
              <a:rPr lang="en-US" b="1" dirty="0">
                <a:solidFill>
                  <a:schemeClr val="lt1"/>
                </a:solidFill>
              </a:rPr>
              <a:t> </a:t>
            </a:r>
            <a:r>
              <a:rPr lang="en-US" dirty="0">
                <a:solidFill>
                  <a:schemeClr val="lt1"/>
                </a:solidFill>
              </a:rPr>
              <a:t>Invalid operational data ~5-20% on any given day, while corrected data can be misinterpreted. Work ongoing… </a:t>
            </a:r>
            <a:endParaRPr lang="en-US" dirty="0"/>
          </a:p>
        </p:txBody>
      </p:sp>
    </p:spTree>
    <p:extLst>
      <p:ext uri="{BB962C8B-B14F-4D97-AF65-F5344CB8AC3E}">
        <p14:creationId xmlns:p14="http://schemas.microsoft.com/office/powerpoint/2010/main" val="2333343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2" name="Shape 102"/>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lt1"/>
                </a:solidFill>
                <a:latin typeface="Calibri"/>
                <a:ea typeface="Calibri"/>
                <a:cs typeface="Calibri"/>
                <a:sym typeface="Calibri"/>
              </a:rPr>
              <a:t>18</a:t>
            </a:fld>
            <a:endParaRPr sz="1200" b="0" i="0" u="none" strike="noStrike" cap="none" dirty="0">
              <a:solidFill>
                <a:schemeClr val="lt1"/>
              </a:solidFill>
              <a:latin typeface="Calibri"/>
              <a:ea typeface="Calibri"/>
              <a:cs typeface="Calibri"/>
              <a:sym typeface="Calibri"/>
            </a:endParaRPr>
          </a:p>
        </p:txBody>
      </p:sp>
      <p:sp>
        <p:nvSpPr>
          <p:cNvPr id="23" name="TextBox 22">
            <a:extLst>
              <a:ext uri="{FF2B5EF4-FFF2-40B4-BE49-F238E27FC236}">
                <a16:creationId xmlns:a16="http://schemas.microsoft.com/office/drawing/2014/main" id="{5E042B1D-B5C6-3343-8E74-11D332926D23}"/>
              </a:ext>
            </a:extLst>
          </p:cNvPr>
          <p:cNvSpPr txBox="1"/>
          <p:nvPr/>
        </p:nvSpPr>
        <p:spPr>
          <a:xfrm>
            <a:off x="1530141" y="133257"/>
            <a:ext cx="6083717" cy="646331"/>
          </a:xfrm>
          <a:prstGeom prst="rect">
            <a:avLst/>
          </a:prstGeom>
          <a:noFill/>
        </p:spPr>
        <p:txBody>
          <a:bodyPr wrap="none" rtlCol="0">
            <a:spAutoFit/>
          </a:bodyPr>
          <a:lstStyle/>
          <a:p>
            <a:pPr algn="ctr"/>
            <a:r>
              <a:rPr lang="en-US" sz="3600" dirty="0">
                <a:solidFill>
                  <a:schemeClr val="bg1"/>
                </a:solidFill>
              </a:rPr>
              <a:t>Summary of MAG anomalies</a:t>
            </a:r>
          </a:p>
        </p:txBody>
      </p:sp>
      <p:sp>
        <p:nvSpPr>
          <p:cNvPr id="15" name="TextBox 14">
            <a:extLst>
              <a:ext uri="{FF2B5EF4-FFF2-40B4-BE49-F238E27FC236}">
                <a16:creationId xmlns:a16="http://schemas.microsoft.com/office/drawing/2014/main" id="{FA064019-ED73-5546-807F-32B0C0C99CE0}"/>
              </a:ext>
            </a:extLst>
          </p:cNvPr>
          <p:cNvSpPr txBox="1"/>
          <p:nvPr/>
        </p:nvSpPr>
        <p:spPr>
          <a:xfrm>
            <a:off x="457200" y="708144"/>
            <a:ext cx="7924800" cy="400110"/>
          </a:xfrm>
          <a:prstGeom prst="rect">
            <a:avLst/>
          </a:prstGeom>
          <a:noFill/>
        </p:spPr>
        <p:txBody>
          <a:bodyPr wrap="square" rtlCol="0">
            <a:spAutoFit/>
          </a:bodyPr>
          <a:lstStyle/>
          <a:p>
            <a:pPr algn="ctr"/>
            <a:r>
              <a:rPr lang="en-US" sz="2000" b="1" dirty="0">
                <a:solidFill>
                  <a:schemeClr val="bg1">
                    <a:lumMod val="95000"/>
                  </a:schemeClr>
                </a:solidFill>
              </a:rPr>
              <a:t>Summary of Arcjet Firing Anomalies</a:t>
            </a:r>
            <a:r>
              <a:rPr lang="en-US" sz="2000" dirty="0">
                <a:solidFill>
                  <a:schemeClr val="bg1">
                    <a:lumMod val="95000"/>
                  </a:schemeClr>
                </a:solidFill>
              </a:rPr>
              <a:t> </a:t>
            </a:r>
          </a:p>
        </p:txBody>
      </p:sp>
      <p:sp>
        <p:nvSpPr>
          <p:cNvPr id="2" name="Rectangle 1">
            <a:extLst>
              <a:ext uri="{FF2B5EF4-FFF2-40B4-BE49-F238E27FC236}">
                <a16:creationId xmlns:a16="http://schemas.microsoft.com/office/drawing/2014/main" id="{8EF3CD90-C278-7B47-93ED-431572527752}"/>
              </a:ext>
            </a:extLst>
          </p:cNvPr>
          <p:cNvSpPr/>
          <p:nvPr/>
        </p:nvSpPr>
        <p:spPr>
          <a:xfrm>
            <a:off x="527258" y="1359671"/>
            <a:ext cx="8464342" cy="4524315"/>
          </a:xfrm>
          <a:prstGeom prst="rect">
            <a:avLst/>
          </a:prstGeom>
        </p:spPr>
        <p:txBody>
          <a:bodyPr wrap="square">
            <a:spAutoFit/>
          </a:bodyPr>
          <a:lstStyle/>
          <a:p>
            <a:pPr marL="285750" lvl="0" indent="-285750">
              <a:buClr>
                <a:schemeClr val="bg1"/>
              </a:buClr>
              <a:buFont typeface="Arial" panose="020B0604020202020204" pitchFamily="34" charset="0"/>
              <a:buChar char="•"/>
              <a:defRPr/>
            </a:pPr>
            <a:r>
              <a:rPr lang="en-US" sz="1600" dirty="0">
                <a:solidFill>
                  <a:schemeClr val="bg1"/>
                </a:solidFill>
                <a:latin typeface="+mn-lt"/>
                <a:ea typeface="Calibri"/>
                <a:cs typeface="Calibri"/>
              </a:rPr>
              <a:t>Arcjet firings modify observed magnetic field (affects all GOES-R series satellites).</a:t>
            </a:r>
          </a:p>
          <a:p>
            <a:pPr marL="285750" lvl="0" indent="-285750">
              <a:buClr>
                <a:schemeClr val="bg1"/>
              </a:buClr>
              <a:buFont typeface="Arial" panose="020B0604020202020204" pitchFamily="34" charset="0"/>
              <a:buChar char="•"/>
              <a:defRPr/>
            </a:pPr>
            <a:endParaRPr lang="en-US" sz="1600" dirty="0">
              <a:solidFill>
                <a:schemeClr val="bg1"/>
              </a:solidFill>
              <a:latin typeface="+mn-lt"/>
              <a:ea typeface="Calibri"/>
              <a:cs typeface="Calibri"/>
            </a:endParaRPr>
          </a:p>
          <a:p>
            <a:pPr marL="285750" lvl="0" indent="-285750">
              <a:buClr>
                <a:schemeClr val="bg1"/>
              </a:buClr>
              <a:buFont typeface="Arial" panose="020B0604020202020204" pitchFamily="34" charset="0"/>
              <a:buChar char="•"/>
              <a:defRPr/>
            </a:pPr>
            <a:r>
              <a:rPr lang="en-US" sz="1600" dirty="0">
                <a:solidFill>
                  <a:schemeClr val="bg1"/>
                </a:solidFill>
                <a:latin typeface="+mn-lt"/>
                <a:ea typeface="Calibri"/>
                <a:cs typeface="Calibri"/>
              </a:rPr>
              <a:t>Arcjet correction algorithm implemented for GOES-16 and GOES-17. Need to develop models for GOES-T/U.</a:t>
            </a:r>
          </a:p>
          <a:p>
            <a:pPr marL="285750" lvl="0" indent="-285750">
              <a:buClr>
                <a:schemeClr val="bg1"/>
              </a:buClr>
              <a:buFont typeface="Arial" panose="020B0604020202020204" pitchFamily="34" charset="0"/>
              <a:buChar char="•"/>
              <a:defRPr/>
            </a:pPr>
            <a:endParaRPr lang="en-US" sz="1600" dirty="0">
              <a:solidFill>
                <a:schemeClr val="bg1"/>
              </a:solidFill>
              <a:latin typeface="+mn-lt"/>
              <a:ea typeface="Calibri"/>
              <a:cs typeface="Calibri"/>
            </a:endParaRPr>
          </a:p>
          <a:p>
            <a:pPr marL="285750" lvl="0" indent="-285750">
              <a:buClr>
                <a:schemeClr val="bg1"/>
              </a:buClr>
              <a:buFont typeface="Arial" panose="020B0604020202020204" pitchFamily="34" charset="0"/>
              <a:buChar char="•"/>
              <a:defRPr/>
            </a:pPr>
            <a:r>
              <a:rPr lang="en-US" sz="1600" dirty="0">
                <a:solidFill>
                  <a:schemeClr val="bg1"/>
                </a:solidFill>
                <a:latin typeface="+mn-lt"/>
                <a:cs typeface="Calibri"/>
              </a:rPr>
              <a:t>Algorithm correction residual effects result in data misinterpretation / wrong forecasting.</a:t>
            </a:r>
          </a:p>
          <a:p>
            <a:pPr marL="285750" lvl="0" indent="-285750">
              <a:buClr>
                <a:schemeClr val="bg1"/>
              </a:buClr>
              <a:buFont typeface="Arial" panose="020B0604020202020204" pitchFamily="34" charset="0"/>
              <a:buChar char="•"/>
              <a:defRPr/>
            </a:pPr>
            <a:endParaRPr lang="en-US" sz="1600" dirty="0">
              <a:solidFill>
                <a:schemeClr val="bg1"/>
              </a:solidFill>
              <a:latin typeface="+mn-lt"/>
              <a:cs typeface="Calibri"/>
            </a:endParaRPr>
          </a:p>
          <a:p>
            <a:pPr marL="285750" indent="-285750">
              <a:buClr>
                <a:schemeClr val="bg1"/>
              </a:buClr>
              <a:buFont typeface="Arial" panose="020B0604020202020204" pitchFamily="34" charset="0"/>
              <a:buChar char="•"/>
              <a:defRPr/>
            </a:pPr>
            <a:r>
              <a:rPr lang="en-US" sz="1600" dirty="0">
                <a:solidFill>
                  <a:schemeClr val="bg1"/>
                </a:solidFill>
                <a:latin typeface="+mn-lt"/>
                <a:cs typeface="Calibri"/>
              </a:rPr>
              <a:t>Correction not currently used in SWPC operations. Hence, limits on MAG data use in operations.</a:t>
            </a:r>
          </a:p>
          <a:p>
            <a:pPr marL="285750" lvl="0" indent="-285750">
              <a:buClr>
                <a:schemeClr val="bg1"/>
              </a:buClr>
              <a:buFont typeface="Arial" panose="020B0604020202020204" pitchFamily="34" charset="0"/>
              <a:buChar char="•"/>
              <a:defRPr/>
            </a:pPr>
            <a:endParaRPr lang="en-US" sz="1600" dirty="0">
              <a:solidFill>
                <a:schemeClr val="bg1"/>
              </a:solidFill>
              <a:latin typeface="+mn-lt"/>
              <a:cs typeface="Calibri"/>
            </a:endParaRPr>
          </a:p>
          <a:p>
            <a:pPr marL="285750" lvl="0" indent="-285750">
              <a:buClr>
                <a:schemeClr val="bg1"/>
              </a:buClr>
              <a:buFont typeface="Arial" panose="020B0604020202020204" pitchFamily="34" charset="0"/>
              <a:buChar char="•"/>
              <a:defRPr/>
            </a:pPr>
            <a:r>
              <a:rPr lang="en-US" sz="1600" dirty="0">
                <a:solidFill>
                  <a:schemeClr val="bg1"/>
                </a:solidFill>
                <a:latin typeface="+mn-lt"/>
                <a:cs typeface="Calibri"/>
              </a:rPr>
              <a:t>GOES-16 increased firing frequencies has significantly limited data useability in operations (~5-20% of unusable data over 1-2 days).</a:t>
            </a:r>
          </a:p>
          <a:p>
            <a:pPr marL="285750" lvl="0" indent="-285750">
              <a:buClr>
                <a:schemeClr val="bg1"/>
              </a:buClr>
              <a:buFont typeface="Arial" panose="020B0604020202020204" pitchFamily="34" charset="0"/>
              <a:buChar char="•"/>
              <a:defRPr/>
            </a:pPr>
            <a:endParaRPr lang="en-US" sz="1600" dirty="0">
              <a:solidFill>
                <a:schemeClr val="bg1"/>
              </a:solidFill>
              <a:latin typeface="+mn-lt"/>
              <a:ea typeface="Calibri"/>
              <a:cs typeface="Calibri"/>
            </a:endParaRPr>
          </a:p>
          <a:p>
            <a:pPr marL="285750" lvl="0" indent="-285750">
              <a:buClr>
                <a:schemeClr val="bg1"/>
              </a:buClr>
              <a:buFont typeface="Arial" panose="020B0604020202020204" pitchFamily="34" charset="0"/>
              <a:buChar char="•"/>
              <a:defRPr/>
            </a:pPr>
            <a:r>
              <a:rPr lang="en-US" sz="1600" dirty="0">
                <a:solidFill>
                  <a:schemeClr val="bg1"/>
                </a:solidFill>
                <a:latin typeface="+mn-lt"/>
                <a:cs typeface="Calibri"/>
              </a:rPr>
              <a:t>Will GOES-16 arcjet firing changes also happen on GOES-17? What about GOES-T and –U?</a:t>
            </a:r>
          </a:p>
          <a:p>
            <a:pPr marL="285750" lvl="0" indent="-285750">
              <a:buClr>
                <a:schemeClr val="bg1"/>
              </a:buClr>
              <a:buFont typeface="Arial" panose="020B0604020202020204" pitchFamily="34" charset="0"/>
              <a:buChar char="•"/>
              <a:defRPr/>
            </a:pPr>
            <a:endParaRPr lang="en-US" sz="1600" dirty="0">
              <a:solidFill>
                <a:schemeClr val="bg1"/>
              </a:solidFill>
              <a:latin typeface="+mn-lt"/>
              <a:cs typeface="Calibri"/>
            </a:endParaRPr>
          </a:p>
          <a:p>
            <a:pPr marL="285750" lvl="0" indent="-285750">
              <a:buClr>
                <a:schemeClr val="bg1"/>
              </a:buClr>
              <a:buFont typeface="Arial" panose="020B0604020202020204" pitchFamily="34" charset="0"/>
              <a:buChar char="•"/>
              <a:defRPr/>
            </a:pPr>
            <a:r>
              <a:rPr lang="en-US" sz="1600" dirty="0">
                <a:solidFill>
                  <a:schemeClr val="bg1"/>
                </a:solidFill>
                <a:latin typeface="+mn-lt"/>
                <a:cs typeface="Calibri"/>
              </a:rPr>
              <a:t>NCEI will work on better understanding the physics of the arcjet contamination, model it and develop better correction algorithm using machine learning techniques.</a:t>
            </a:r>
          </a:p>
        </p:txBody>
      </p:sp>
    </p:spTree>
    <p:extLst>
      <p:ext uri="{BB962C8B-B14F-4D97-AF65-F5344CB8AC3E}">
        <p14:creationId xmlns:p14="http://schemas.microsoft.com/office/powerpoint/2010/main" val="10133710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2" name="Shape 102"/>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lt1"/>
                </a:solidFill>
                <a:latin typeface="Calibri"/>
                <a:ea typeface="Calibri"/>
                <a:cs typeface="Calibri"/>
                <a:sym typeface="Calibri"/>
              </a:rPr>
              <a:t>19</a:t>
            </a:fld>
            <a:endParaRPr sz="1200" b="0" i="0" u="none" strike="noStrike" cap="none" dirty="0">
              <a:solidFill>
                <a:schemeClr val="lt1"/>
              </a:solidFill>
              <a:latin typeface="Calibri"/>
              <a:ea typeface="Calibri"/>
              <a:cs typeface="Calibri"/>
              <a:sym typeface="Calibri"/>
            </a:endParaRPr>
          </a:p>
        </p:txBody>
      </p:sp>
      <p:sp>
        <p:nvSpPr>
          <p:cNvPr id="23" name="TextBox 22">
            <a:extLst>
              <a:ext uri="{FF2B5EF4-FFF2-40B4-BE49-F238E27FC236}">
                <a16:creationId xmlns:a16="http://schemas.microsoft.com/office/drawing/2014/main" id="{5E042B1D-B5C6-3343-8E74-11D332926D23}"/>
              </a:ext>
            </a:extLst>
          </p:cNvPr>
          <p:cNvSpPr txBox="1"/>
          <p:nvPr/>
        </p:nvSpPr>
        <p:spPr>
          <a:xfrm>
            <a:off x="1351335" y="228600"/>
            <a:ext cx="6083717" cy="1200329"/>
          </a:xfrm>
          <a:prstGeom prst="rect">
            <a:avLst/>
          </a:prstGeom>
          <a:noFill/>
        </p:spPr>
        <p:txBody>
          <a:bodyPr wrap="none" rtlCol="0">
            <a:spAutoFit/>
          </a:bodyPr>
          <a:lstStyle/>
          <a:p>
            <a:pPr algn="ctr"/>
            <a:r>
              <a:rPr lang="en-US" sz="3600" dirty="0">
                <a:solidFill>
                  <a:schemeClr val="bg1"/>
                </a:solidFill>
              </a:rPr>
              <a:t>Summary of MAG anomalies</a:t>
            </a:r>
          </a:p>
          <a:p>
            <a:pPr algn="ctr"/>
            <a:r>
              <a:rPr lang="en-US" sz="3600" dirty="0">
                <a:solidFill>
                  <a:schemeClr val="bg1"/>
                </a:solidFill>
              </a:rPr>
              <a:t>MAG Thermal Issues</a:t>
            </a:r>
          </a:p>
        </p:txBody>
      </p:sp>
      <p:sp>
        <p:nvSpPr>
          <p:cNvPr id="4" name="TextBox 3">
            <a:extLst>
              <a:ext uri="{FF2B5EF4-FFF2-40B4-BE49-F238E27FC236}">
                <a16:creationId xmlns:a16="http://schemas.microsoft.com/office/drawing/2014/main" id="{8F95E2AF-28C0-D84B-B4E9-6095BD169FF1}"/>
              </a:ext>
            </a:extLst>
          </p:cNvPr>
          <p:cNvSpPr txBox="1"/>
          <p:nvPr/>
        </p:nvSpPr>
        <p:spPr>
          <a:xfrm>
            <a:off x="0" y="2156649"/>
            <a:ext cx="9067800" cy="830997"/>
          </a:xfrm>
          <a:prstGeom prst="rect">
            <a:avLst/>
          </a:prstGeom>
          <a:noFill/>
        </p:spPr>
        <p:txBody>
          <a:bodyPr wrap="square" rtlCol="0">
            <a:spAutoFit/>
          </a:bodyPr>
          <a:lstStyle/>
          <a:p>
            <a:pPr marL="342900" indent="-342900">
              <a:buFont typeface="Arial" panose="020B0604020202020204" pitchFamily="34" charset="0"/>
              <a:buChar char="•"/>
            </a:pPr>
            <a:r>
              <a:rPr lang="en-US" sz="1600" dirty="0">
                <a:solidFill>
                  <a:schemeClr val="bg1">
                    <a:lumMod val="95000"/>
                  </a:schemeClr>
                </a:solidFill>
              </a:rPr>
              <a:t>The MEDA MAG sensors were found to be more sensitive to temperature changes and thermal gradients than expected and they affect the IB and OB differently:</a:t>
            </a:r>
          </a:p>
          <a:p>
            <a:pPr marL="285750" indent="-285750">
              <a:buFont typeface="Arial" panose="020B0604020202020204" pitchFamily="34" charset="0"/>
              <a:buChar char="•"/>
            </a:pPr>
            <a:endParaRPr lang="en-US" sz="1600" dirty="0">
              <a:solidFill>
                <a:schemeClr val="bg1">
                  <a:lumMod val="95000"/>
                </a:schemeClr>
              </a:solidFill>
            </a:endParaRPr>
          </a:p>
        </p:txBody>
      </p:sp>
      <p:sp>
        <p:nvSpPr>
          <p:cNvPr id="2" name="Rectangle 1">
            <a:extLst>
              <a:ext uri="{FF2B5EF4-FFF2-40B4-BE49-F238E27FC236}">
                <a16:creationId xmlns:a16="http://schemas.microsoft.com/office/drawing/2014/main" id="{FB2847E2-96E5-6044-A803-3A18F4F56C90}"/>
              </a:ext>
            </a:extLst>
          </p:cNvPr>
          <p:cNvSpPr/>
          <p:nvPr/>
        </p:nvSpPr>
        <p:spPr>
          <a:xfrm>
            <a:off x="381000" y="1627188"/>
            <a:ext cx="4572085" cy="400110"/>
          </a:xfrm>
          <a:prstGeom prst="rect">
            <a:avLst/>
          </a:prstGeom>
        </p:spPr>
        <p:txBody>
          <a:bodyPr wrap="none">
            <a:spAutoFit/>
          </a:bodyPr>
          <a:lstStyle/>
          <a:p>
            <a:r>
              <a:rPr lang="en-US" sz="2000" b="1" u="sng" dirty="0">
                <a:solidFill>
                  <a:schemeClr val="bg1">
                    <a:lumMod val="95000"/>
                  </a:schemeClr>
                </a:solidFill>
              </a:rPr>
              <a:t>Thermal Issues</a:t>
            </a:r>
            <a:r>
              <a:rPr lang="en-US" sz="2000" b="1" dirty="0">
                <a:solidFill>
                  <a:schemeClr val="bg1">
                    <a:lumMod val="95000"/>
                  </a:schemeClr>
                </a:solidFill>
              </a:rPr>
              <a:t> </a:t>
            </a:r>
            <a:r>
              <a:rPr lang="en-US" sz="2000" dirty="0">
                <a:solidFill>
                  <a:schemeClr val="bg1">
                    <a:lumMod val="95000"/>
                  </a:schemeClr>
                </a:solidFill>
              </a:rPr>
              <a:t>(Related to ADR 429)</a:t>
            </a:r>
          </a:p>
        </p:txBody>
      </p:sp>
      <p:sp>
        <p:nvSpPr>
          <p:cNvPr id="3" name="Rectangle 2">
            <a:extLst>
              <a:ext uri="{FF2B5EF4-FFF2-40B4-BE49-F238E27FC236}">
                <a16:creationId xmlns:a16="http://schemas.microsoft.com/office/drawing/2014/main" id="{0AC0CC51-7BCD-2D43-9DDE-2C200E58BB7C}"/>
              </a:ext>
            </a:extLst>
          </p:cNvPr>
          <p:cNvSpPr/>
          <p:nvPr/>
        </p:nvSpPr>
        <p:spPr>
          <a:xfrm>
            <a:off x="204627" y="3085544"/>
            <a:ext cx="8658546" cy="3046988"/>
          </a:xfrm>
          <a:prstGeom prst="rect">
            <a:avLst/>
          </a:prstGeom>
        </p:spPr>
        <p:txBody>
          <a:bodyPr wrap="square">
            <a:spAutoFit/>
          </a:bodyPr>
          <a:lstStyle/>
          <a:p>
            <a:pPr marL="342900" lvl="5" indent="-342900">
              <a:buFont typeface="Arial" panose="020B0604020202020204" pitchFamily="34" charset="0"/>
              <a:buChar char="•"/>
            </a:pPr>
            <a:r>
              <a:rPr lang="en-US" sz="1600" b="1" dirty="0">
                <a:solidFill>
                  <a:schemeClr val="bg1">
                    <a:lumMod val="95000"/>
                  </a:schemeClr>
                </a:solidFill>
              </a:rPr>
              <a:t>Solar angle dependent sensor response </a:t>
            </a:r>
            <a:r>
              <a:rPr lang="en-US" sz="1600" dirty="0">
                <a:solidFill>
                  <a:schemeClr val="bg1">
                    <a:lumMod val="95000"/>
                  </a:schemeClr>
                </a:solidFill>
              </a:rPr>
              <a:t>– NCEI still undertaking research to understand this issue and to compensate for it. We are working on machine learning algorithm. ~ 1year timeline for completion and implementation in operational product for GOES-16.</a:t>
            </a:r>
          </a:p>
          <a:p>
            <a:pPr marL="342900" indent="-342900">
              <a:buFont typeface="Arial" panose="020B0604020202020204" pitchFamily="34" charset="0"/>
              <a:buChar char="•"/>
            </a:pPr>
            <a:endParaRPr lang="en-US" sz="1600" dirty="0">
              <a:solidFill>
                <a:schemeClr val="bg1">
                  <a:lumMod val="95000"/>
                </a:schemeClr>
              </a:solidFill>
            </a:endParaRPr>
          </a:p>
          <a:p>
            <a:pPr marL="285750" indent="-285750">
              <a:buFont typeface="Arial" panose="020B0604020202020204" pitchFamily="34" charset="0"/>
              <a:buChar char="•"/>
            </a:pPr>
            <a:endParaRPr lang="en-US" sz="1600" dirty="0">
              <a:solidFill>
                <a:schemeClr val="bg1">
                  <a:lumMod val="95000"/>
                </a:schemeClr>
              </a:solidFill>
            </a:endParaRPr>
          </a:p>
          <a:p>
            <a:pPr marL="285750" indent="-285750">
              <a:buFont typeface="Arial" panose="020B0604020202020204" pitchFamily="34" charset="0"/>
              <a:buChar char="•"/>
            </a:pPr>
            <a:r>
              <a:rPr lang="en-US" sz="1600" b="1" dirty="0">
                <a:solidFill>
                  <a:schemeClr val="bg1">
                    <a:lumMod val="95000"/>
                  </a:schemeClr>
                </a:solidFill>
              </a:rPr>
              <a:t>Bias stability and thermal anomalies </a:t>
            </a:r>
            <a:r>
              <a:rPr lang="en-US" sz="1600" dirty="0">
                <a:solidFill>
                  <a:schemeClr val="bg1">
                    <a:lumMod val="95000"/>
                  </a:schemeClr>
                </a:solidFill>
              </a:rPr>
              <a:t>– We observe other anomalies that we think maybe thermal related, and we have concerns about bias stabilities into the future. NCEI will continuously monitor and trend over multiple years to understand thermal issues/anomalies and look at developing correction algorithm. </a:t>
            </a:r>
          </a:p>
          <a:p>
            <a:endParaRPr lang="en-US" sz="1600" dirty="0">
              <a:solidFill>
                <a:schemeClr val="bg1">
                  <a:lumMod val="95000"/>
                </a:schemeClr>
              </a:solidFill>
            </a:endParaRPr>
          </a:p>
          <a:p>
            <a:pPr marL="285750" indent="-285750">
              <a:buFont typeface="Arial" panose="020B0604020202020204" pitchFamily="34" charset="0"/>
              <a:buChar char="•"/>
            </a:pPr>
            <a:endParaRPr lang="en-US" sz="1600" dirty="0">
              <a:solidFill>
                <a:schemeClr val="bg1">
                  <a:lumMod val="95000"/>
                </a:schemeClr>
              </a:solidFill>
            </a:endParaRPr>
          </a:p>
        </p:txBody>
      </p:sp>
    </p:spTree>
    <p:extLst>
      <p:ext uri="{BB962C8B-B14F-4D97-AF65-F5344CB8AC3E}">
        <p14:creationId xmlns:p14="http://schemas.microsoft.com/office/powerpoint/2010/main" val="23753071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Text Placeholder 2"/>
          <p:cNvSpPr>
            <a:spLocks noGrp="1"/>
          </p:cNvSpPr>
          <p:nvPr>
            <p:ph type="body" idx="1"/>
          </p:nvPr>
        </p:nvSpPr>
        <p:spPr>
          <a:xfrm>
            <a:off x="457200" y="1465263"/>
            <a:ext cx="8229600" cy="3640137"/>
          </a:xfrm>
        </p:spPr>
        <p:txBody>
          <a:bodyPr/>
          <a:lstStyle/>
          <a:p>
            <a:pPr>
              <a:buFont typeface="Arial" charset="0"/>
              <a:buChar char="•"/>
            </a:pPr>
            <a:r>
              <a:rPr lang="en-US" sz="2800" dirty="0"/>
              <a:t>MAG Overview</a:t>
            </a:r>
          </a:p>
          <a:p>
            <a:pPr>
              <a:buFont typeface="Arial" charset="0"/>
              <a:buChar char="•"/>
            </a:pPr>
            <a:r>
              <a:rPr lang="en-US" sz="2800" dirty="0"/>
              <a:t>Instrument Status Review</a:t>
            </a:r>
          </a:p>
          <a:p>
            <a:pPr lvl="0">
              <a:buFont typeface="Arial" charset="0"/>
              <a:buChar char="•"/>
            </a:pPr>
            <a:r>
              <a:rPr lang="en-US" sz="2800" dirty="0"/>
              <a:t>Product Quality Evaluation</a:t>
            </a:r>
          </a:p>
          <a:p>
            <a:pPr lvl="1">
              <a:buFont typeface=".AppleSystemUIFont" charset="-120"/>
              <a:buChar char="-"/>
            </a:pPr>
            <a:r>
              <a:rPr lang="en-US" sz="2000" dirty="0"/>
              <a:t>Summary of MAG Anomalies and Resolution Status</a:t>
            </a:r>
          </a:p>
          <a:p>
            <a:pPr lvl="1">
              <a:buFont typeface=".AppleSystemUIFont" charset="-120"/>
              <a:buChar char="-"/>
            </a:pPr>
            <a:r>
              <a:rPr lang="en-US" sz="2000" dirty="0"/>
              <a:t>PLPTs Supporting Assessment for Full Status</a:t>
            </a:r>
          </a:p>
          <a:p>
            <a:pPr>
              <a:buFont typeface="Arial" charset="0"/>
              <a:buChar char="•"/>
            </a:pPr>
            <a:r>
              <a:rPr lang="en-US" sz="2800" dirty="0"/>
              <a:t>Full Maturity Assessment</a:t>
            </a:r>
          </a:p>
          <a:p>
            <a:pPr>
              <a:buFont typeface="Arial" charset="0"/>
              <a:buChar char="•"/>
            </a:pPr>
            <a:r>
              <a:rPr lang="en-US" sz="2800" dirty="0"/>
              <a:t>Summary and Recommendations</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2</a:t>
            </a:fld>
            <a:endParaRPr lang="uk-UA" dirty="0"/>
          </a:p>
        </p:txBody>
      </p:sp>
    </p:spTree>
    <p:extLst>
      <p:ext uri="{BB962C8B-B14F-4D97-AF65-F5344CB8AC3E}">
        <p14:creationId xmlns:p14="http://schemas.microsoft.com/office/powerpoint/2010/main" val="7054628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2" name="Shape 102"/>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lt1"/>
                </a:solidFill>
                <a:latin typeface="Calibri"/>
                <a:ea typeface="Calibri"/>
                <a:cs typeface="Calibri"/>
                <a:sym typeface="Calibri"/>
              </a:rPr>
              <a:t>20</a:t>
            </a:fld>
            <a:endParaRPr sz="1200" b="0" i="0" u="none" strike="noStrike" cap="none" dirty="0">
              <a:solidFill>
                <a:schemeClr val="lt1"/>
              </a:solidFill>
              <a:latin typeface="Calibri"/>
              <a:ea typeface="Calibri"/>
              <a:cs typeface="Calibri"/>
              <a:sym typeface="Calibri"/>
            </a:endParaRPr>
          </a:p>
        </p:txBody>
      </p:sp>
      <p:sp>
        <p:nvSpPr>
          <p:cNvPr id="23" name="TextBox 22">
            <a:extLst>
              <a:ext uri="{FF2B5EF4-FFF2-40B4-BE49-F238E27FC236}">
                <a16:creationId xmlns:a16="http://schemas.microsoft.com/office/drawing/2014/main" id="{5E042B1D-B5C6-3343-8E74-11D332926D23}"/>
              </a:ext>
            </a:extLst>
          </p:cNvPr>
          <p:cNvSpPr txBox="1"/>
          <p:nvPr/>
        </p:nvSpPr>
        <p:spPr>
          <a:xfrm>
            <a:off x="1371600" y="152400"/>
            <a:ext cx="6083717" cy="1200329"/>
          </a:xfrm>
          <a:prstGeom prst="rect">
            <a:avLst/>
          </a:prstGeom>
          <a:noFill/>
        </p:spPr>
        <p:txBody>
          <a:bodyPr wrap="none" rtlCol="0">
            <a:spAutoFit/>
          </a:bodyPr>
          <a:lstStyle/>
          <a:p>
            <a:pPr algn="ctr"/>
            <a:r>
              <a:rPr lang="en-US" sz="3600" dirty="0">
                <a:solidFill>
                  <a:schemeClr val="bg1"/>
                </a:solidFill>
              </a:rPr>
              <a:t>Summary of MAG anomalies</a:t>
            </a:r>
          </a:p>
          <a:p>
            <a:pPr algn="ctr"/>
            <a:r>
              <a:rPr lang="en-US" sz="3600" dirty="0">
                <a:solidFill>
                  <a:schemeClr val="bg1"/>
                </a:solidFill>
              </a:rPr>
              <a:t>MAG Thermal Issues</a:t>
            </a:r>
          </a:p>
        </p:txBody>
      </p:sp>
      <p:sp>
        <p:nvSpPr>
          <p:cNvPr id="2" name="Rectangle 1">
            <a:extLst>
              <a:ext uri="{FF2B5EF4-FFF2-40B4-BE49-F238E27FC236}">
                <a16:creationId xmlns:a16="http://schemas.microsoft.com/office/drawing/2014/main" id="{FB2847E2-96E5-6044-A803-3A18F4F56C90}"/>
              </a:ext>
            </a:extLst>
          </p:cNvPr>
          <p:cNvSpPr/>
          <p:nvPr/>
        </p:nvSpPr>
        <p:spPr>
          <a:xfrm>
            <a:off x="76200" y="1360435"/>
            <a:ext cx="3278462" cy="400110"/>
          </a:xfrm>
          <a:prstGeom prst="rect">
            <a:avLst/>
          </a:prstGeom>
        </p:spPr>
        <p:txBody>
          <a:bodyPr wrap="none">
            <a:spAutoFit/>
          </a:bodyPr>
          <a:lstStyle/>
          <a:p>
            <a:r>
              <a:rPr lang="en-US" sz="2000" b="1" u="sng" dirty="0">
                <a:solidFill>
                  <a:schemeClr val="bg1">
                    <a:lumMod val="95000"/>
                  </a:schemeClr>
                </a:solidFill>
              </a:rPr>
              <a:t>Solar Angle Dependency </a:t>
            </a:r>
            <a:endParaRPr lang="en-US" sz="2000" dirty="0">
              <a:solidFill>
                <a:schemeClr val="bg1">
                  <a:lumMod val="95000"/>
                </a:schemeClr>
              </a:solidFill>
            </a:endParaRPr>
          </a:p>
        </p:txBody>
      </p:sp>
      <p:pic>
        <p:nvPicPr>
          <p:cNvPr id="11" name="Picture 10">
            <a:extLst>
              <a:ext uri="{FF2B5EF4-FFF2-40B4-BE49-F238E27FC236}">
                <a16:creationId xmlns:a16="http://schemas.microsoft.com/office/drawing/2014/main" id="{39EFB1AB-0596-604D-BFC0-C0ADDA5EB8E3}"/>
              </a:ext>
            </a:extLst>
          </p:cNvPr>
          <p:cNvPicPr>
            <a:picLocks noChangeAspect="1"/>
          </p:cNvPicPr>
          <p:nvPr/>
        </p:nvPicPr>
        <p:blipFill rotWithShape="1">
          <a:blip r:embed="rId3">
            <a:extLst>
              <a:ext uri="{28A0092B-C50C-407E-A947-70E740481C1C}">
                <a14:useLocalDpi xmlns:a14="http://schemas.microsoft.com/office/drawing/2010/main" val="0"/>
              </a:ext>
            </a:extLst>
          </a:blip>
          <a:srcRect t="4452" b="64384"/>
          <a:stretch/>
        </p:blipFill>
        <p:spPr>
          <a:xfrm>
            <a:off x="2380555" y="2125659"/>
            <a:ext cx="6586577" cy="2133600"/>
          </a:xfrm>
          <a:prstGeom prst="rect">
            <a:avLst/>
          </a:prstGeom>
        </p:spPr>
      </p:pic>
      <p:pic>
        <p:nvPicPr>
          <p:cNvPr id="12" name="Picture 11">
            <a:extLst>
              <a:ext uri="{FF2B5EF4-FFF2-40B4-BE49-F238E27FC236}">
                <a16:creationId xmlns:a16="http://schemas.microsoft.com/office/drawing/2014/main" id="{8BE153FA-0B63-3B40-9852-43FFDCC6D633}"/>
              </a:ext>
            </a:extLst>
          </p:cNvPr>
          <p:cNvPicPr>
            <a:picLocks noChangeAspect="1"/>
          </p:cNvPicPr>
          <p:nvPr/>
        </p:nvPicPr>
        <p:blipFill rotWithShape="1">
          <a:blip r:embed="rId4">
            <a:extLst>
              <a:ext uri="{28A0092B-C50C-407E-A947-70E740481C1C}">
                <a14:useLocalDpi xmlns:a14="http://schemas.microsoft.com/office/drawing/2010/main" val="0"/>
              </a:ext>
            </a:extLst>
          </a:blip>
          <a:srcRect t="35223" b="33666"/>
          <a:stretch/>
        </p:blipFill>
        <p:spPr>
          <a:xfrm>
            <a:off x="2380554" y="4300338"/>
            <a:ext cx="6586577" cy="2438400"/>
          </a:xfrm>
          <a:prstGeom prst="rect">
            <a:avLst/>
          </a:prstGeom>
        </p:spPr>
      </p:pic>
      <p:pic>
        <p:nvPicPr>
          <p:cNvPr id="13" name="Picture 12">
            <a:extLst>
              <a:ext uri="{FF2B5EF4-FFF2-40B4-BE49-F238E27FC236}">
                <a16:creationId xmlns:a16="http://schemas.microsoft.com/office/drawing/2014/main" id="{C3A37AD1-DB9C-7D49-88FD-116B58289A04}"/>
              </a:ext>
            </a:extLst>
          </p:cNvPr>
          <p:cNvPicPr>
            <a:picLocks noChangeAspect="1"/>
          </p:cNvPicPr>
          <p:nvPr/>
        </p:nvPicPr>
        <p:blipFill>
          <a:blip r:embed="rId5"/>
          <a:stretch>
            <a:fillRect/>
          </a:stretch>
        </p:blipFill>
        <p:spPr>
          <a:xfrm>
            <a:off x="4198076" y="1365572"/>
            <a:ext cx="3213100" cy="660400"/>
          </a:xfrm>
          <a:prstGeom prst="rect">
            <a:avLst/>
          </a:prstGeom>
        </p:spPr>
      </p:pic>
      <p:sp>
        <p:nvSpPr>
          <p:cNvPr id="14" name="TextBox 13">
            <a:extLst>
              <a:ext uri="{FF2B5EF4-FFF2-40B4-BE49-F238E27FC236}">
                <a16:creationId xmlns:a16="http://schemas.microsoft.com/office/drawing/2014/main" id="{887CD3CF-0EEF-7B44-9A67-FAE2C24A4B86}"/>
              </a:ext>
            </a:extLst>
          </p:cNvPr>
          <p:cNvSpPr txBox="1"/>
          <p:nvPr/>
        </p:nvSpPr>
        <p:spPr>
          <a:xfrm>
            <a:off x="7182006" y="3713707"/>
            <a:ext cx="1398140" cy="307777"/>
          </a:xfrm>
          <a:prstGeom prst="rect">
            <a:avLst/>
          </a:prstGeom>
          <a:noFill/>
        </p:spPr>
        <p:txBody>
          <a:bodyPr wrap="none" rtlCol="0">
            <a:spAutoFit/>
          </a:bodyPr>
          <a:lstStyle/>
          <a:p>
            <a:r>
              <a:rPr lang="en-US" dirty="0"/>
              <a:t>June-Aug 2017</a:t>
            </a:r>
          </a:p>
        </p:txBody>
      </p:sp>
      <p:sp>
        <p:nvSpPr>
          <p:cNvPr id="15" name="TextBox 14">
            <a:extLst>
              <a:ext uri="{FF2B5EF4-FFF2-40B4-BE49-F238E27FC236}">
                <a16:creationId xmlns:a16="http://schemas.microsoft.com/office/drawing/2014/main" id="{82D1974C-21BD-7842-9C67-28AFABC4B956}"/>
              </a:ext>
            </a:extLst>
          </p:cNvPr>
          <p:cNvSpPr txBox="1"/>
          <p:nvPr/>
        </p:nvSpPr>
        <p:spPr>
          <a:xfrm>
            <a:off x="4896166" y="6444644"/>
            <a:ext cx="1835759" cy="307777"/>
          </a:xfrm>
          <a:prstGeom prst="rect">
            <a:avLst/>
          </a:prstGeom>
          <a:noFill/>
        </p:spPr>
        <p:txBody>
          <a:bodyPr wrap="none" rtlCol="0">
            <a:spAutoFit/>
          </a:bodyPr>
          <a:lstStyle/>
          <a:p>
            <a:r>
              <a:rPr lang="en-US" dirty="0"/>
              <a:t>Magnetic Local Time</a:t>
            </a:r>
          </a:p>
        </p:txBody>
      </p:sp>
      <p:sp>
        <p:nvSpPr>
          <p:cNvPr id="16" name="TextBox 15">
            <a:extLst>
              <a:ext uri="{FF2B5EF4-FFF2-40B4-BE49-F238E27FC236}">
                <a16:creationId xmlns:a16="http://schemas.microsoft.com/office/drawing/2014/main" id="{FEE28E31-BDEB-7B4B-A765-30B6C017E2A1}"/>
              </a:ext>
            </a:extLst>
          </p:cNvPr>
          <p:cNvSpPr txBox="1"/>
          <p:nvPr/>
        </p:nvSpPr>
        <p:spPr>
          <a:xfrm>
            <a:off x="7411176" y="2209800"/>
            <a:ext cx="1249060" cy="307777"/>
          </a:xfrm>
          <a:prstGeom prst="rect">
            <a:avLst/>
          </a:prstGeom>
          <a:noFill/>
        </p:spPr>
        <p:txBody>
          <a:bodyPr wrap="none" rtlCol="0">
            <a:spAutoFit/>
          </a:bodyPr>
          <a:lstStyle/>
          <a:p>
            <a:r>
              <a:rPr lang="en-US" dirty="0"/>
              <a:t>E-component</a:t>
            </a:r>
          </a:p>
        </p:txBody>
      </p:sp>
      <p:sp>
        <p:nvSpPr>
          <p:cNvPr id="17" name="TextBox 16">
            <a:extLst>
              <a:ext uri="{FF2B5EF4-FFF2-40B4-BE49-F238E27FC236}">
                <a16:creationId xmlns:a16="http://schemas.microsoft.com/office/drawing/2014/main" id="{733666F7-28F5-C646-91DE-45B68026DB05}"/>
              </a:ext>
            </a:extLst>
          </p:cNvPr>
          <p:cNvSpPr txBox="1"/>
          <p:nvPr/>
        </p:nvSpPr>
        <p:spPr>
          <a:xfrm>
            <a:off x="7110356" y="5881472"/>
            <a:ext cx="1249060" cy="307777"/>
          </a:xfrm>
          <a:prstGeom prst="rect">
            <a:avLst/>
          </a:prstGeom>
          <a:noFill/>
        </p:spPr>
        <p:txBody>
          <a:bodyPr wrap="none" rtlCol="0">
            <a:spAutoFit/>
          </a:bodyPr>
          <a:lstStyle/>
          <a:p>
            <a:r>
              <a:rPr lang="en-US" dirty="0"/>
              <a:t>P-component</a:t>
            </a:r>
          </a:p>
        </p:txBody>
      </p:sp>
      <p:sp>
        <p:nvSpPr>
          <p:cNvPr id="4" name="TextBox 3">
            <a:extLst>
              <a:ext uri="{FF2B5EF4-FFF2-40B4-BE49-F238E27FC236}">
                <a16:creationId xmlns:a16="http://schemas.microsoft.com/office/drawing/2014/main" id="{2E7B934F-17ED-8A48-8BDC-1D780A04AADE}"/>
              </a:ext>
            </a:extLst>
          </p:cNvPr>
          <p:cNvSpPr txBox="1"/>
          <p:nvPr/>
        </p:nvSpPr>
        <p:spPr>
          <a:xfrm>
            <a:off x="110086" y="2055910"/>
            <a:ext cx="2238789" cy="418576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Note the blue dots which represent GOES-16 OB-IB over Jun-Aug 2017.</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Variability in OB-IB is seen both seasonally and diurnally.</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NCEI is working on machine learning algorithms to try to correct for these issues.</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E-component being studied first because thermal issues are more obvious.</a:t>
            </a:r>
          </a:p>
        </p:txBody>
      </p:sp>
      <p:sp>
        <p:nvSpPr>
          <p:cNvPr id="3" name="TextBox 2">
            <a:extLst>
              <a:ext uri="{FF2B5EF4-FFF2-40B4-BE49-F238E27FC236}">
                <a16:creationId xmlns:a16="http://schemas.microsoft.com/office/drawing/2014/main" id="{ECED956F-0B67-A84B-BF8C-A44AF958F484}"/>
              </a:ext>
            </a:extLst>
          </p:cNvPr>
          <p:cNvSpPr txBox="1"/>
          <p:nvPr/>
        </p:nvSpPr>
        <p:spPr>
          <a:xfrm>
            <a:off x="4198076" y="3696006"/>
            <a:ext cx="2145139" cy="307777"/>
          </a:xfrm>
          <a:prstGeom prst="rect">
            <a:avLst/>
          </a:prstGeom>
          <a:noFill/>
        </p:spPr>
        <p:txBody>
          <a:bodyPr wrap="none" rtlCol="0">
            <a:spAutoFit/>
          </a:bodyPr>
          <a:lstStyle/>
          <a:p>
            <a:r>
              <a:rPr lang="en-US" dirty="0"/>
              <a:t>OB-IB should equal 0 nT</a:t>
            </a:r>
          </a:p>
        </p:txBody>
      </p:sp>
    </p:spTree>
    <p:extLst>
      <p:ext uri="{BB962C8B-B14F-4D97-AF65-F5344CB8AC3E}">
        <p14:creationId xmlns:p14="http://schemas.microsoft.com/office/powerpoint/2010/main" val="1200263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23" name="TextBox 22">
            <a:extLst>
              <a:ext uri="{FF2B5EF4-FFF2-40B4-BE49-F238E27FC236}">
                <a16:creationId xmlns:a16="http://schemas.microsoft.com/office/drawing/2014/main" id="{5E042B1D-B5C6-3343-8E74-11D332926D23}"/>
              </a:ext>
            </a:extLst>
          </p:cNvPr>
          <p:cNvSpPr txBox="1"/>
          <p:nvPr/>
        </p:nvSpPr>
        <p:spPr>
          <a:xfrm>
            <a:off x="1371600" y="152400"/>
            <a:ext cx="6083717" cy="954107"/>
          </a:xfrm>
          <a:prstGeom prst="rect">
            <a:avLst/>
          </a:prstGeom>
          <a:noFill/>
        </p:spPr>
        <p:txBody>
          <a:bodyPr wrap="none" rtlCol="0">
            <a:spAutoFit/>
          </a:bodyPr>
          <a:lstStyle/>
          <a:p>
            <a:pPr algn="ctr"/>
            <a:r>
              <a:rPr lang="en-US" sz="3600" dirty="0">
                <a:solidFill>
                  <a:schemeClr val="bg1"/>
                </a:solidFill>
              </a:rPr>
              <a:t>Summary of MAG anomalies</a:t>
            </a:r>
          </a:p>
          <a:p>
            <a:pPr algn="ctr"/>
            <a:r>
              <a:rPr lang="en-US" sz="2000" dirty="0">
                <a:solidFill>
                  <a:schemeClr val="bg1"/>
                </a:solidFill>
              </a:rPr>
              <a:t>MAG Thermal Issues</a:t>
            </a:r>
          </a:p>
        </p:txBody>
      </p:sp>
      <p:sp>
        <p:nvSpPr>
          <p:cNvPr id="2" name="Rectangle 1">
            <a:extLst>
              <a:ext uri="{FF2B5EF4-FFF2-40B4-BE49-F238E27FC236}">
                <a16:creationId xmlns:a16="http://schemas.microsoft.com/office/drawing/2014/main" id="{FB2847E2-96E5-6044-A803-3A18F4F56C90}"/>
              </a:ext>
            </a:extLst>
          </p:cNvPr>
          <p:cNvSpPr/>
          <p:nvPr/>
        </p:nvSpPr>
        <p:spPr>
          <a:xfrm>
            <a:off x="599462" y="1056672"/>
            <a:ext cx="7489551" cy="400110"/>
          </a:xfrm>
          <a:prstGeom prst="rect">
            <a:avLst/>
          </a:prstGeom>
        </p:spPr>
        <p:txBody>
          <a:bodyPr wrap="none">
            <a:spAutoFit/>
          </a:bodyPr>
          <a:lstStyle/>
          <a:p>
            <a:r>
              <a:rPr lang="en-US" sz="2000" b="1" dirty="0">
                <a:solidFill>
                  <a:schemeClr val="bg1">
                    <a:lumMod val="95000"/>
                  </a:schemeClr>
                </a:solidFill>
              </a:rPr>
              <a:t>Machine Learning for GOES-16 MAG Solar Angle Correction</a:t>
            </a:r>
            <a:endParaRPr lang="en-US" sz="2000" dirty="0">
              <a:solidFill>
                <a:schemeClr val="bg1">
                  <a:lumMod val="95000"/>
                </a:schemeClr>
              </a:solidFill>
            </a:endParaRPr>
          </a:p>
        </p:txBody>
      </p:sp>
      <p:sp>
        <p:nvSpPr>
          <p:cNvPr id="9" name="Rectangle 8">
            <a:extLst>
              <a:ext uri="{FF2B5EF4-FFF2-40B4-BE49-F238E27FC236}">
                <a16:creationId xmlns:a16="http://schemas.microsoft.com/office/drawing/2014/main" id="{BED4C071-9CBB-B943-B5EF-E5BB6D5E0C4C}"/>
              </a:ext>
            </a:extLst>
          </p:cNvPr>
          <p:cNvSpPr/>
          <p:nvPr/>
        </p:nvSpPr>
        <p:spPr>
          <a:xfrm>
            <a:off x="612305" y="1495685"/>
            <a:ext cx="7737124" cy="523220"/>
          </a:xfrm>
          <a:prstGeom prst="rect">
            <a:avLst/>
          </a:prstGeom>
        </p:spPr>
        <p:txBody>
          <a:bodyPr wrap="square">
            <a:spAutoFit/>
          </a:bodyPr>
          <a:lstStyle/>
          <a:p>
            <a:pPr algn="ctr"/>
            <a:r>
              <a:rPr lang="en-US" dirty="0">
                <a:solidFill>
                  <a:schemeClr val="bg1"/>
                </a:solidFill>
              </a:rPr>
              <a:t>Long short-term memory (LSTM) is an artificial recurrent neural network (RNN) architecture used in Deep Learning (DL).</a:t>
            </a:r>
          </a:p>
        </p:txBody>
      </p:sp>
      <p:sp>
        <p:nvSpPr>
          <p:cNvPr id="11" name="TextBox 10">
            <a:extLst>
              <a:ext uri="{FF2B5EF4-FFF2-40B4-BE49-F238E27FC236}">
                <a16:creationId xmlns:a16="http://schemas.microsoft.com/office/drawing/2014/main" id="{0A469026-9829-B64F-A66F-D9B353BD830E}"/>
              </a:ext>
            </a:extLst>
          </p:cNvPr>
          <p:cNvSpPr txBox="1"/>
          <p:nvPr/>
        </p:nvSpPr>
        <p:spPr>
          <a:xfrm>
            <a:off x="403259" y="4927050"/>
            <a:ext cx="8155215" cy="1169551"/>
          </a:xfrm>
          <a:prstGeom prst="rect">
            <a:avLst/>
          </a:prstGeom>
          <a:noFill/>
        </p:spPr>
        <p:txBody>
          <a:bodyPr wrap="square" rtlCol="0">
            <a:spAutoFit/>
          </a:bodyPr>
          <a:lstStyle/>
          <a:p>
            <a:r>
              <a:rPr lang="en-US" dirty="0">
                <a:solidFill>
                  <a:schemeClr val="bg1"/>
                </a:solidFill>
              </a:rPr>
              <a:t>LSTM advantages:</a:t>
            </a:r>
          </a:p>
          <a:p>
            <a:pPr marL="285750" indent="-285750">
              <a:buClr>
                <a:schemeClr val="bg1"/>
              </a:buClr>
              <a:buFont typeface="Arial" panose="020B0604020202020204" pitchFamily="34" charset="0"/>
              <a:buChar char="•"/>
            </a:pPr>
            <a:r>
              <a:rPr lang="en-US" dirty="0">
                <a:solidFill>
                  <a:schemeClr val="bg1"/>
                </a:solidFill>
              </a:rPr>
              <a:t>Capable of processing the entire sequence of data including time series data and not just single data points such as images.</a:t>
            </a:r>
          </a:p>
          <a:p>
            <a:pPr marL="285750" indent="-285750">
              <a:buClr>
                <a:schemeClr val="bg1"/>
              </a:buClr>
              <a:buFont typeface="Arial" panose="020B0604020202020204" pitchFamily="34" charset="0"/>
              <a:buChar char="•"/>
            </a:pPr>
            <a:r>
              <a:rPr lang="en-US" dirty="0">
                <a:solidFill>
                  <a:schemeClr val="bg1"/>
                </a:solidFill>
              </a:rPr>
              <a:t>Usual RNN completely changes the existing data, whereas LSTM makes small modifications on the data and learns over time allowing greater finesse.</a:t>
            </a:r>
          </a:p>
        </p:txBody>
      </p:sp>
      <p:pic>
        <p:nvPicPr>
          <p:cNvPr id="7" name="Google Shape;235;p18" descr="Diagram&#10;&#10;Description automatically generated">
            <a:extLst>
              <a:ext uri="{FF2B5EF4-FFF2-40B4-BE49-F238E27FC236}">
                <a16:creationId xmlns:a16="http://schemas.microsoft.com/office/drawing/2014/main" id="{C0B8281D-1E7E-5B47-8574-A124728DF62E}"/>
              </a:ext>
            </a:extLst>
          </p:cNvPr>
          <p:cNvPicPr preferRelativeResize="0"/>
          <p:nvPr/>
        </p:nvPicPr>
        <p:blipFill rotWithShape="1">
          <a:blip r:embed="rId3">
            <a:alphaModFix/>
          </a:blip>
          <a:srcRect l="22385" r="20437" b="38350"/>
          <a:stretch/>
        </p:blipFill>
        <p:spPr>
          <a:xfrm>
            <a:off x="457200" y="2238607"/>
            <a:ext cx="4569295" cy="2588297"/>
          </a:xfrm>
          <a:prstGeom prst="rect">
            <a:avLst/>
          </a:prstGeom>
          <a:noFill/>
          <a:ln>
            <a:noFill/>
          </a:ln>
        </p:spPr>
      </p:pic>
      <p:sp>
        <p:nvSpPr>
          <p:cNvPr id="8" name="Rectangle 7">
            <a:extLst>
              <a:ext uri="{FF2B5EF4-FFF2-40B4-BE49-F238E27FC236}">
                <a16:creationId xmlns:a16="http://schemas.microsoft.com/office/drawing/2014/main" id="{6320BC70-E11B-F243-84F2-B78B10EC3873}"/>
              </a:ext>
            </a:extLst>
          </p:cNvPr>
          <p:cNvSpPr/>
          <p:nvPr/>
        </p:nvSpPr>
        <p:spPr>
          <a:xfrm>
            <a:off x="5026495" y="2580882"/>
            <a:ext cx="4117505" cy="2031325"/>
          </a:xfrm>
          <a:prstGeom prst="rect">
            <a:avLst/>
          </a:prstGeom>
        </p:spPr>
        <p:txBody>
          <a:bodyPr wrap="square">
            <a:spAutoFit/>
          </a:bodyPr>
          <a:lstStyle/>
          <a:p>
            <a:pPr marL="285750" indent="-285750">
              <a:buClr>
                <a:schemeClr val="bg1"/>
              </a:buClr>
              <a:buFont typeface="Arial" panose="020B0604020202020204" pitchFamily="34" charset="0"/>
              <a:buChar char="•"/>
            </a:pPr>
            <a:r>
              <a:rPr lang="en-US" dirty="0">
                <a:solidFill>
                  <a:schemeClr val="bg1"/>
                </a:solidFill>
              </a:rPr>
              <a:t>The cell state, C</a:t>
            </a:r>
            <a:r>
              <a:rPr lang="en-US" baseline="-25000" dirty="0">
                <a:solidFill>
                  <a:schemeClr val="bg1"/>
                </a:solidFill>
              </a:rPr>
              <a:t>t</a:t>
            </a:r>
            <a:r>
              <a:rPr lang="en-US" dirty="0">
                <a:solidFill>
                  <a:schemeClr val="bg1"/>
                </a:solidFill>
              </a:rPr>
              <a:t>, which is the core concept of the LSTMs, can learn which information to transfer forward or to forget using the gates.</a:t>
            </a:r>
          </a:p>
          <a:p>
            <a:pPr marL="285750" indent="-285750">
              <a:buClr>
                <a:schemeClr val="bg1"/>
              </a:buClr>
              <a:buFont typeface="Arial" panose="020B0604020202020204" pitchFamily="34" charset="0"/>
              <a:buChar char="•"/>
            </a:pPr>
            <a:endParaRPr lang="en-US" dirty="0">
              <a:solidFill>
                <a:schemeClr val="bg1"/>
              </a:solidFill>
            </a:endParaRPr>
          </a:p>
          <a:p>
            <a:pPr marL="285750" indent="-285750">
              <a:buClr>
                <a:schemeClr val="bg1"/>
              </a:buClr>
              <a:buFont typeface="Arial" panose="020B0604020202020204" pitchFamily="34" charset="0"/>
              <a:buChar char="•"/>
            </a:pPr>
            <a:r>
              <a:rPr lang="en-US" dirty="0">
                <a:solidFill>
                  <a:schemeClr val="bg1"/>
                </a:solidFill>
              </a:rPr>
              <a:t>For training of the LSTM networks, we employ an Adam optimizer (Kingma &amp; Ba, 2014), and mean absolute error as our loss function as we are using our LSTM networks as regressors. </a:t>
            </a:r>
          </a:p>
        </p:txBody>
      </p:sp>
      <p:sp>
        <p:nvSpPr>
          <p:cNvPr id="10" name="Rectangle 9">
            <a:extLst>
              <a:ext uri="{FF2B5EF4-FFF2-40B4-BE49-F238E27FC236}">
                <a16:creationId xmlns:a16="http://schemas.microsoft.com/office/drawing/2014/main" id="{B5260D64-A519-F44F-8047-D9E6F6C311CA}"/>
              </a:ext>
            </a:extLst>
          </p:cNvPr>
          <p:cNvSpPr/>
          <p:nvPr/>
        </p:nvSpPr>
        <p:spPr>
          <a:xfrm>
            <a:off x="2217293" y="6322070"/>
            <a:ext cx="4800600" cy="553998"/>
          </a:xfrm>
          <a:prstGeom prst="rect">
            <a:avLst/>
          </a:prstGeom>
        </p:spPr>
        <p:txBody>
          <a:bodyPr wrap="square">
            <a:spAutoFit/>
          </a:bodyPr>
          <a:lstStyle/>
          <a:p>
            <a:r>
              <a:rPr lang="en-US" sz="1000" dirty="0">
                <a:solidFill>
                  <a:schemeClr val="bg1"/>
                </a:solidFill>
                <a:latin typeface="Helvetica" pitchFamily="2" charset="0"/>
              </a:rPr>
              <a:t>Inceoglu, F. and T.M. Loto’aniu (2021), Using unsupervised and supervised machine learning methods to correct offsets in magnetometer data from the GOES-16, </a:t>
            </a:r>
            <a:r>
              <a:rPr lang="en-US" sz="1000" i="1" dirty="0">
                <a:solidFill>
                  <a:schemeClr val="bg1"/>
                </a:solidFill>
                <a:latin typeface="Helvetica" pitchFamily="2" charset="0"/>
              </a:rPr>
              <a:t>In preparation</a:t>
            </a:r>
            <a:r>
              <a:rPr lang="en-US" sz="1000" dirty="0">
                <a:solidFill>
                  <a:schemeClr val="bg1"/>
                </a:solidFill>
                <a:latin typeface="Helvetica" pitchFamily="2" charset="0"/>
              </a:rPr>
              <a:t>.</a:t>
            </a:r>
            <a:endParaRPr lang="en-US" sz="1000" dirty="0">
              <a:solidFill>
                <a:schemeClr val="bg1"/>
              </a:solidFill>
              <a:effectLst/>
              <a:latin typeface="Helvetica" pitchFamily="2" charset="0"/>
            </a:endParaRPr>
          </a:p>
        </p:txBody>
      </p:sp>
    </p:spTree>
    <p:extLst>
      <p:ext uri="{BB962C8B-B14F-4D97-AF65-F5344CB8AC3E}">
        <p14:creationId xmlns:p14="http://schemas.microsoft.com/office/powerpoint/2010/main" val="8566619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23" name="TextBox 22">
            <a:extLst>
              <a:ext uri="{FF2B5EF4-FFF2-40B4-BE49-F238E27FC236}">
                <a16:creationId xmlns:a16="http://schemas.microsoft.com/office/drawing/2014/main" id="{5E042B1D-B5C6-3343-8E74-11D332926D23}"/>
              </a:ext>
            </a:extLst>
          </p:cNvPr>
          <p:cNvSpPr txBox="1"/>
          <p:nvPr/>
        </p:nvSpPr>
        <p:spPr>
          <a:xfrm>
            <a:off x="1371600" y="152400"/>
            <a:ext cx="6083717" cy="954107"/>
          </a:xfrm>
          <a:prstGeom prst="rect">
            <a:avLst/>
          </a:prstGeom>
          <a:noFill/>
        </p:spPr>
        <p:txBody>
          <a:bodyPr wrap="none" rtlCol="0">
            <a:spAutoFit/>
          </a:bodyPr>
          <a:lstStyle/>
          <a:p>
            <a:pPr algn="ctr"/>
            <a:r>
              <a:rPr lang="en-US" sz="3600" dirty="0">
                <a:solidFill>
                  <a:schemeClr val="bg1"/>
                </a:solidFill>
              </a:rPr>
              <a:t>Summary of MAG anomalies</a:t>
            </a:r>
          </a:p>
          <a:p>
            <a:pPr algn="ctr"/>
            <a:r>
              <a:rPr lang="en-US" sz="2000" dirty="0">
                <a:solidFill>
                  <a:schemeClr val="bg1"/>
                </a:solidFill>
              </a:rPr>
              <a:t>MAG Thermal Issues</a:t>
            </a:r>
          </a:p>
        </p:txBody>
      </p:sp>
      <p:sp>
        <p:nvSpPr>
          <p:cNvPr id="2" name="Rectangle 1">
            <a:extLst>
              <a:ext uri="{FF2B5EF4-FFF2-40B4-BE49-F238E27FC236}">
                <a16:creationId xmlns:a16="http://schemas.microsoft.com/office/drawing/2014/main" id="{FB2847E2-96E5-6044-A803-3A18F4F56C90}"/>
              </a:ext>
            </a:extLst>
          </p:cNvPr>
          <p:cNvSpPr/>
          <p:nvPr/>
        </p:nvSpPr>
        <p:spPr>
          <a:xfrm>
            <a:off x="1624719" y="992521"/>
            <a:ext cx="6534161" cy="400110"/>
          </a:xfrm>
          <a:prstGeom prst="rect">
            <a:avLst/>
          </a:prstGeom>
        </p:spPr>
        <p:txBody>
          <a:bodyPr wrap="none">
            <a:spAutoFit/>
          </a:bodyPr>
          <a:lstStyle/>
          <a:p>
            <a:r>
              <a:rPr lang="en-US" sz="2000" b="1" dirty="0">
                <a:solidFill>
                  <a:schemeClr val="bg1">
                    <a:lumMod val="95000"/>
                  </a:schemeClr>
                </a:solidFill>
              </a:rPr>
              <a:t>Machine Learning for GOES-16 MAG IB Sensor Only</a:t>
            </a:r>
            <a:endParaRPr lang="en-US" sz="2000" dirty="0">
              <a:solidFill>
                <a:schemeClr val="bg1">
                  <a:lumMod val="95000"/>
                </a:schemeClr>
              </a:solidFill>
            </a:endParaRPr>
          </a:p>
        </p:txBody>
      </p:sp>
      <p:pic>
        <p:nvPicPr>
          <p:cNvPr id="6" name="Picture 5" descr="Chart, line chart, histogram&#10;&#10;Description automatically generated">
            <a:extLst>
              <a:ext uri="{FF2B5EF4-FFF2-40B4-BE49-F238E27FC236}">
                <a16:creationId xmlns:a16="http://schemas.microsoft.com/office/drawing/2014/main" id="{F680CCE3-CC52-D24A-BD2B-C52FDEC44C2A}"/>
              </a:ext>
            </a:extLst>
          </p:cNvPr>
          <p:cNvPicPr>
            <a:picLocks noChangeAspect="1"/>
          </p:cNvPicPr>
          <p:nvPr/>
        </p:nvPicPr>
        <p:blipFill>
          <a:blip r:embed="rId3"/>
          <a:stretch>
            <a:fillRect/>
          </a:stretch>
        </p:blipFill>
        <p:spPr>
          <a:xfrm>
            <a:off x="-45594" y="2131892"/>
            <a:ext cx="2331594" cy="4038598"/>
          </a:xfrm>
          <a:prstGeom prst="rect">
            <a:avLst/>
          </a:prstGeom>
        </p:spPr>
      </p:pic>
      <p:pic>
        <p:nvPicPr>
          <p:cNvPr id="8" name="Picture 7" descr="Chart, line chart, histogram&#10;&#10;Description automatically generated">
            <a:extLst>
              <a:ext uri="{FF2B5EF4-FFF2-40B4-BE49-F238E27FC236}">
                <a16:creationId xmlns:a16="http://schemas.microsoft.com/office/drawing/2014/main" id="{AD7DBBF9-A6C0-B947-BAD2-8A91B631FF20}"/>
              </a:ext>
            </a:extLst>
          </p:cNvPr>
          <p:cNvPicPr>
            <a:picLocks noChangeAspect="1"/>
          </p:cNvPicPr>
          <p:nvPr/>
        </p:nvPicPr>
        <p:blipFill>
          <a:blip r:embed="rId4"/>
          <a:stretch>
            <a:fillRect/>
          </a:stretch>
        </p:blipFill>
        <p:spPr>
          <a:xfrm>
            <a:off x="2362200" y="2133602"/>
            <a:ext cx="2390429" cy="4038598"/>
          </a:xfrm>
          <a:prstGeom prst="rect">
            <a:avLst/>
          </a:prstGeom>
        </p:spPr>
      </p:pic>
      <p:pic>
        <p:nvPicPr>
          <p:cNvPr id="10" name="Picture 9" descr="Chart, bar chart, histogram&#10;&#10;Description automatically generated">
            <a:extLst>
              <a:ext uri="{FF2B5EF4-FFF2-40B4-BE49-F238E27FC236}">
                <a16:creationId xmlns:a16="http://schemas.microsoft.com/office/drawing/2014/main" id="{427F8FA7-ABA5-4C43-9F92-E75B8E4F5531}"/>
              </a:ext>
            </a:extLst>
          </p:cNvPr>
          <p:cNvPicPr>
            <a:picLocks noChangeAspect="1"/>
          </p:cNvPicPr>
          <p:nvPr/>
        </p:nvPicPr>
        <p:blipFill>
          <a:blip r:embed="rId5"/>
          <a:stretch>
            <a:fillRect/>
          </a:stretch>
        </p:blipFill>
        <p:spPr>
          <a:xfrm>
            <a:off x="4859878" y="2131892"/>
            <a:ext cx="4138399" cy="4038598"/>
          </a:xfrm>
          <a:prstGeom prst="rect">
            <a:avLst/>
          </a:prstGeom>
        </p:spPr>
      </p:pic>
      <p:sp>
        <p:nvSpPr>
          <p:cNvPr id="18" name="TextBox 17">
            <a:extLst>
              <a:ext uri="{FF2B5EF4-FFF2-40B4-BE49-F238E27FC236}">
                <a16:creationId xmlns:a16="http://schemas.microsoft.com/office/drawing/2014/main" id="{300AB36B-A8BE-BE49-9844-766D9D8B0AB1}"/>
              </a:ext>
            </a:extLst>
          </p:cNvPr>
          <p:cNvSpPr txBox="1"/>
          <p:nvPr/>
        </p:nvSpPr>
        <p:spPr>
          <a:xfrm>
            <a:off x="213787" y="1297338"/>
            <a:ext cx="8752717" cy="523220"/>
          </a:xfrm>
          <a:prstGeom prst="rect">
            <a:avLst/>
          </a:prstGeom>
          <a:noFill/>
        </p:spPr>
        <p:txBody>
          <a:bodyPr wrap="none" rtlCol="0">
            <a:spAutoFit/>
          </a:bodyPr>
          <a:lstStyle/>
          <a:p>
            <a:r>
              <a:rPr lang="en-US" dirty="0">
                <a:solidFill>
                  <a:schemeClr val="bg1"/>
                </a:solidFill>
              </a:rPr>
              <a:t>ADR 429 close but work is ongoing as research to improve Operations and Science knowledge and usability</a:t>
            </a:r>
          </a:p>
          <a:p>
            <a:endParaRPr lang="en-US" dirty="0">
              <a:solidFill>
                <a:schemeClr val="bg1"/>
              </a:solidFill>
            </a:endParaRPr>
          </a:p>
        </p:txBody>
      </p:sp>
      <p:sp>
        <p:nvSpPr>
          <p:cNvPr id="19" name="TextBox 18">
            <a:extLst>
              <a:ext uri="{FF2B5EF4-FFF2-40B4-BE49-F238E27FC236}">
                <a16:creationId xmlns:a16="http://schemas.microsoft.com/office/drawing/2014/main" id="{072A9AD2-3DCF-694E-9792-B2453538C088}"/>
              </a:ext>
            </a:extLst>
          </p:cNvPr>
          <p:cNvSpPr txBox="1"/>
          <p:nvPr/>
        </p:nvSpPr>
        <p:spPr>
          <a:xfrm>
            <a:off x="145723" y="1717391"/>
            <a:ext cx="2331594" cy="461665"/>
          </a:xfrm>
          <a:prstGeom prst="rect">
            <a:avLst/>
          </a:prstGeom>
          <a:noFill/>
        </p:spPr>
        <p:txBody>
          <a:bodyPr wrap="square" rtlCol="0">
            <a:spAutoFit/>
          </a:bodyPr>
          <a:lstStyle/>
          <a:p>
            <a:r>
              <a:rPr lang="en-US" sz="1200" dirty="0">
                <a:solidFill>
                  <a:schemeClr val="bg1"/>
                </a:solidFill>
              </a:rPr>
              <a:t>4 clusters found separated by seasons</a:t>
            </a:r>
          </a:p>
        </p:txBody>
      </p:sp>
      <p:sp>
        <p:nvSpPr>
          <p:cNvPr id="24" name="TextBox 23">
            <a:extLst>
              <a:ext uri="{FF2B5EF4-FFF2-40B4-BE49-F238E27FC236}">
                <a16:creationId xmlns:a16="http://schemas.microsoft.com/office/drawing/2014/main" id="{A8F26EB3-4D57-C547-8903-9DAA7D8A80E2}"/>
              </a:ext>
            </a:extLst>
          </p:cNvPr>
          <p:cNvSpPr txBox="1"/>
          <p:nvPr/>
        </p:nvSpPr>
        <p:spPr>
          <a:xfrm>
            <a:off x="2764051" y="1895671"/>
            <a:ext cx="1720443" cy="461665"/>
          </a:xfrm>
          <a:prstGeom prst="rect">
            <a:avLst/>
          </a:prstGeom>
          <a:noFill/>
        </p:spPr>
        <p:txBody>
          <a:bodyPr wrap="square" rtlCol="0">
            <a:spAutoFit/>
          </a:bodyPr>
          <a:lstStyle/>
          <a:p>
            <a:r>
              <a:rPr lang="en-US" sz="1200" dirty="0">
                <a:solidFill>
                  <a:schemeClr val="bg1"/>
                </a:solidFill>
              </a:rPr>
              <a:t>Corrected clusters</a:t>
            </a:r>
          </a:p>
        </p:txBody>
      </p:sp>
      <p:sp>
        <p:nvSpPr>
          <p:cNvPr id="20" name="Rectangle 19">
            <a:extLst>
              <a:ext uri="{FF2B5EF4-FFF2-40B4-BE49-F238E27FC236}">
                <a16:creationId xmlns:a16="http://schemas.microsoft.com/office/drawing/2014/main" id="{9A6F5B38-C98D-E64F-884F-4741569801AB}"/>
              </a:ext>
            </a:extLst>
          </p:cNvPr>
          <p:cNvSpPr/>
          <p:nvPr/>
        </p:nvSpPr>
        <p:spPr>
          <a:xfrm>
            <a:off x="690050" y="6172200"/>
            <a:ext cx="3191899" cy="307777"/>
          </a:xfrm>
          <a:prstGeom prst="rect">
            <a:avLst/>
          </a:prstGeom>
        </p:spPr>
        <p:txBody>
          <a:bodyPr wrap="none">
            <a:spAutoFit/>
          </a:bodyPr>
          <a:lstStyle/>
          <a:p>
            <a:r>
              <a:rPr lang="en-US" dirty="0">
                <a:solidFill>
                  <a:schemeClr val="bg1"/>
                </a:solidFill>
              </a:rPr>
              <a:t>GOES-16 E-comp. OB-IB differences </a:t>
            </a:r>
            <a:endParaRPr lang="en-US" dirty="0"/>
          </a:p>
        </p:txBody>
      </p:sp>
      <p:sp>
        <p:nvSpPr>
          <p:cNvPr id="25" name="Rectangle 24">
            <a:extLst>
              <a:ext uri="{FF2B5EF4-FFF2-40B4-BE49-F238E27FC236}">
                <a16:creationId xmlns:a16="http://schemas.microsoft.com/office/drawing/2014/main" id="{4CC01DE4-5982-0540-8673-BDAA6034B256}"/>
              </a:ext>
            </a:extLst>
          </p:cNvPr>
          <p:cNvSpPr/>
          <p:nvPr/>
        </p:nvSpPr>
        <p:spPr>
          <a:xfrm>
            <a:off x="5109651" y="6213500"/>
            <a:ext cx="3929281" cy="307777"/>
          </a:xfrm>
          <a:prstGeom prst="rect">
            <a:avLst/>
          </a:prstGeom>
        </p:spPr>
        <p:txBody>
          <a:bodyPr wrap="none">
            <a:spAutoFit/>
          </a:bodyPr>
          <a:lstStyle/>
          <a:p>
            <a:r>
              <a:rPr lang="en-US" dirty="0">
                <a:solidFill>
                  <a:schemeClr val="bg1"/>
                </a:solidFill>
              </a:rPr>
              <a:t>GOES-16 E-comp. OB-IB differences statistics </a:t>
            </a:r>
            <a:endParaRPr lang="en-US" dirty="0"/>
          </a:p>
        </p:txBody>
      </p:sp>
      <p:sp>
        <p:nvSpPr>
          <p:cNvPr id="26" name="TextBox 25">
            <a:extLst>
              <a:ext uri="{FF2B5EF4-FFF2-40B4-BE49-F238E27FC236}">
                <a16:creationId xmlns:a16="http://schemas.microsoft.com/office/drawing/2014/main" id="{0581B64F-AEAD-B945-9340-920C4D5AE39A}"/>
              </a:ext>
            </a:extLst>
          </p:cNvPr>
          <p:cNvSpPr txBox="1"/>
          <p:nvPr/>
        </p:nvSpPr>
        <p:spPr>
          <a:xfrm>
            <a:off x="4907039" y="1839955"/>
            <a:ext cx="4607758" cy="276999"/>
          </a:xfrm>
          <a:prstGeom prst="rect">
            <a:avLst/>
          </a:prstGeom>
          <a:noFill/>
        </p:spPr>
        <p:txBody>
          <a:bodyPr wrap="square" rtlCol="0">
            <a:spAutoFit/>
          </a:bodyPr>
          <a:lstStyle/>
          <a:p>
            <a:r>
              <a:rPr lang="en-US" sz="1200" dirty="0">
                <a:solidFill>
                  <a:schemeClr val="bg1"/>
                </a:solidFill>
              </a:rPr>
              <a:t>The corrected value differences st. dev. close to zero</a:t>
            </a:r>
          </a:p>
        </p:txBody>
      </p:sp>
      <p:sp>
        <p:nvSpPr>
          <p:cNvPr id="3" name="Rectangle 2">
            <a:extLst>
              <a:ext uri="{FF2B5EF4-FFF2-40B4-BE49-F238E27FC236}">
                <a16:creationId xmlns:a16="http://schemas.microsoft.com/office/drawing/2014/main" id="{231D2FBE-D48D-A34A-B5A8-2156A397C299}"/>
              </a:ext>
            </a:extLst>
          </p:cNvPr>
          <p:cNvSpPr/>
          <p:nvPr/>
        </p:nvSpPr>
        <p:spPr>
          <a:xfrm>
            <a:off x="213787" y="6457890"/>
            <a:ext cx="8710879" cy="400110"/>
          </a:xfrm>
          <a:prstGeom prst="rect">
            <a:avLst/>
          </a:prstGeom>
        </p:spPr>
        <p:txBody>
          <a:bodyPr wrap="square">
            <a:spAutoFit/>
          </a:bodyPr>
          <a:lstStyle/>
          <a:p>
            <a:r>
              <a:rPr lang="en-US" sz="1000" dirty="0">
                <a:solidFill>
                  <a:schemeClr val="bg1"/>
                </a:solidFill>
                <a:latin typeface="Helvetica" pitchFamily="2" charset="0"/>
              </a:rPr>
              <a:t>Inceoglu, F. and T.M. Loto’aniu (2021), Using unsupervised and supervised machine learning methods to correct offsets in magnetometer data from the GOES-16, </a:t>
            </a:r>
            <a:r>
              <a:rPr lang="en-US" sz="1000" i="1" dirty="0">
                <a:solidFill>
                  <a:schemeClr val="bg1"/>
                </a:solidFill>
                <a:latin typeface="Helvetica" pitchFamily="2" charset="0"/>
              </a:rPr>
              <a:t>In preparation</a:t>
            </a:r>
            <a:r>
              <a:rPr lang="en-US" sz="1000" dirty="0">
                <a:solidFill>
                  <a:schemeClr val="bg1"/>
                </a:solidFill>
                <a:latin typeface="Helvetica" pitchFamily="2" charset="0"/>
              </a:rPr>
              <a:t>.</a:t>
            </a:r>
            <a:endParaRPr lang="en-US" sz="1000" dirty="0">
              <a:solidFill>
                <a:schemeClr val="bg1"/>
              </a:solidFill>
              <a:effectLst/>
              <a:latin typeface="Helvetica" pitchFamily="2" charset="0"/>
            </a:endParaRPr>
          </a:p>
        </p:txBody>
      </p:sp>
    </p:spTree>
    <p:extLst>
      <p:ext uri="{BB962C8B-B14F-4D97-AF65-F5344CB8AC3E}">
        <p14:creationId xmlns:p14="http://schemas.microsoft.com/office/powerpoint/2010/main" val="295538690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23" name="TextBox 22">
            <a:extLst>
              <a:ext uri="{FF2B5EF4-FFF2-40B4-BE49-F238E27FC236}">
                <a16:creationId xmlns:a16="http://schemas.microsoft.com/office/drawing/2014/main" id="{5E042B1D-B5C6-3343-8E74-11D332926D23}"/>
              </a:ext>
            </a:extLst>
          </p:cNvPr>
          <p:cNvSpPr txBox="1"/>
          <p:nvPr/>
        </p:nvSpPr>
        <p:spPr>
          <a:xfrm>
            <a:off x="1371600" y="152400"/>
            <a:ext cx="6083717" cy="954107"/>
          </a:xfrm>
          <a:prstGeom prst="rect">
            <a:avLst/>
          </a:prstGeom>
          <a:noFill/>
        </p:spPr>
        <p:txBody>
          <a:bodyPr wrap="none" rtlCol="0">
            <a:spAutoFit/>
          </a:bodyPr>
          <a:lstStyle/>
          <a:p>
            <a:pPr algn="ctr"/>
            <a:r>
              <a:rPr lang="en-US" sz="3600" dirty="0">
                <a:solidFill>
                  <a:schemeClr val="bg1"/>
                </a:solidFill>
              </a:rPr>
              <a:t>Summary of MAG anomalies</a:t>
            </a:r>
          </a:p>
          <a:p>
            <a:pPr algn="ctr"/>
            <a:r>
              <a:rPr lang="en-US" sz="2000" dirty="0">
                <a:solidFill>
                  <a:schemeClr val="bg1"/>
                </a:solidFill>
              </a:rPr>
              <a:t>MAG Thermal Issues</a:t>
            </a:r>
          </a:p>
        </p:txBody>
      </p:sp>
      <p:sp>
        <p:nvSpPr>
          <p:cNvPr id="2" name="Rectangle 1">
            <a:extLst>
              <a:ext uri="{FF2B5EF4-FFF2-40B4-BE49-F238E27FC236}">
                <a16:creationId xmlns:a16="http://schemas.microsoft.com/office/drawing/2014/main" id="{FB2847E2-96E5-6044-A803-3A18F4F56C90}"/>
              </a:ext>
            </a:extLst>
          </p:cNvPr>
          <p:cNvSpPr/>
          <p:nvPr/>
        </p:nvSpPr>
        <p:spPr>
          <a:xfrm>
            <a:off x="1624719" y="992521"/>
            <a:ext cx="6691255" cy="400110"/>
          </a:xfrm>
          <a:prstGeom prst="rect">
            <a:avLst/>
          </a:prstGeom>
        </p:spPr>
        <p:txBody>
          <a:bodyPr wrap="none">
            <a:spAutoFit/>
          </a:bodyPr>
          <a:lstStyle/>
          <a:p>
            <a:r>
              <a:rPr lang="en-US" sz="2000" b="1" dirty="0">
                <a:solidFill>
                  <a:schemeClr val="bg1">
                    <a:lumMod val="95000"/>
                  </a:schemeClr>
                </a:solidFill>
              </a:rPr>
              <a:t>Machine Learning for GOES-16 MAG IB Sensor Only</a:t>
            </a:r>
            <a:endParaRPr lang="en-US" sz="2000" dirty="0">
              <a:solidFill>
                <a:schemeClr val="bg1">
                  <a:lumMod val="95000"/>
                </a:schemeClr>
              </a:solidFill>
            </a:endParaRPr>
          </a:p>
        </p:txBody>
      </p:sp>
      <p:sp>
        <p:nvSpPr>
          <p:cNvPr id="18" name="TextBox 17">
            <a:extLst>
              <a:ext uri="{FF2B5EF4-FFF2-40B4-BE49-F238E27FC236}">
                <a16:creationId xmlns:a16="http://schemas.microsoft.com/office/drawing/2014/main" id="{300AB36B-A8BE-BE49-9844-766D9D8B0AB1}"/>
              </a:ext>
            </a:extLst>
          </p:cNvPr>
          <p:cNvSpPr txBox="1"/>
          <p:nvPr/>
        </p:nvSpPr>
        <p:spPr>
          <a:xfrm>
            <a:off x="304800" y="1386343"/>
            <a:ext cx="8738290" cy="369332"/>
          </a:xfrm>
          <a:prstGeom prst="rect">
            <a:avLst/>
          </a:prstGeom>
          <a:noFill/>
        </p:spPr>
        <p:txBody>
          <a:bodyPr wrap="none" rtlCol="0">
            <a:spAutoFit/>
          </a:bodyPr>
          <a:lstStyle/>
          <a:p>
            <a:r>
              <a:rPr lang="en-US" sz="1800" dirty="0">
                <a:solidFill>
                  <a:schemeClr val="bg1"/>
                </a:solidFill>
              </a:rPr>
              <a:t>Example corrected GOES-16 IB sensor data. No GOES-16 data used in training set</a:t>
            </a:r>
          </a:p>
        </p:txBody>
      </p:sp>
      <p:pic>
        <p:nvPicPr>
          <p:cNvPr id="4" name="Picture 3" descr="Chart, histogram&#10;&#10;Description automatically generated">
            <a:extLst>
              <a:ext uri="{FF2B5EF4-FFF2-40B4-BE49-F238E27FC236}">
                <a16:creationId xmlns:a16="http://schemas.microsoft.com/office/drawing/2014/main" id="{13B205E4-6B00-1B41-830F-BBD90F7D101A}"/>
              </a:ext>
            </a:extLst>
          </p:cNvPr>
          <p:cNvPicPr>
            <a:picLocks noChangeAspect="1"/>
          </p:cNvPicPr>
          <p:nvPr/>
        </p:nvPicPr>
        <p:blipFill>
          <a:blip r:embed="rId3"/>
          <a:stretch>
            <a:fillRect/>
          </a:stretch>
        </p:blipFill>
        <p:spPr>
          <a:xfrm>
            <a:off x="0" y="1749387"/>
            <a:ext cx="9144000" cy="4692713"/>
          </a:xfrm>
          <a:prstGeom prst="rect">
            <a:avLst/>
          </a:prstGeom>
        </p:spPr>
      </p:pic>
      <p:sp>
        <p:nvSpPr>
          <p:cNvPr id="20" name="Rectangle 19">
            <a:extLst>
              <a:ext uri="{FF2B5EF4-FFF2-40B4-BE49-F238E27FC236}">
                <a16:creationId xmlns:a16="http://schemas.microsoft.com/office/drawing/2014/main" id="{9A6F5B38-C98D-E64F-884F-4741569801AB}"/>
              </a:ext>
            </a:extLst>
          </p:cNvPr>
          <p:cNvSpPr/>
          <p:nvPr/>
        </p:nvSpPr>
        <p:spPr>
          <a:xfrm>
            <a:off x="2236264" y="1737968"/>
            <a:ext cx="4671472" cy="307777"/>
          </a:xfrm>
          <a:prstGeom prst="rect">
            <a:avLst/>
          </a:prstGeom>
        </p:spPr>
        <p:txBody>
          <a:bodyPr wrap="none">
            <a:spAutoFit/>
          </a:bodyPr>
          <a:lstStyle/>
          <a:p>
            <a:r>
              <a:rPr lang="en-US" dirty="0">
                <a:solidFill>
                  <a:schemeClr val="tx1"/>
                </a:solidFill>
              </a:rPr>
              <a:t>Orange – uncorrected IB, Green corrected IB, Blue – OB</a:t>
            </a:r>
          </a:p>
        </p:txBody>
      </p:sp>
      <p:sp>
        <p:nvSpPr>
          <p:cNvPr id="3" name="TextBox 2">
            <a:extLst>
              <a:ext uri="{FF2B5EF4-FFF2-40B4-BE49-F238E27FC236}">
                <a16:creationId xmlns:a16="http://schemas.microsoft.com/office/drawing/2014/main" id="{EC4EC0B3-79BE-E245-A98F-F18D78700AFD}"/>
              </a:ext>
            </a:extLst>
          </p:cNvPr>
          <p:cNvSpPr txBox="1"/>
          <p:nvPr/>
        </p:nvSpPr>
        <p:spPr>
          <a:xfrm>
            <a:off x="2525718" y="6488416"/>
            <a:ext cx="1885453" cy="307777"/>
          </a:xfrm>
          <a:prstGeom prst="rect">
            <a:avLst/>
          </a:prstGeom>
          <a:noFill/>
        </p:spPr>
        <p:txBody>
          <a:bodyPr wrap="none" rtlCol="0">
            <a:spAutoFit/>
          </a:bodyPr>
          <a:lstStyle/>
          <a:p>
            <a:r>
              <a:rPr lang="en-US" dirty="0">
                <a:solidFill>
                  <a:schemeClr val="bg1"/>
                </a:solidFill>
              </a:rPr>
              <a:t>IB</a:t>
            </a:r>
            <a:r>
              <a:rPr lang="en-US" baseline="-25000" dirty="0">
                <a:solidFill>
                  <a:schemeClr val="bg1"/>
                </a:solidFill>
              </a:rPr>
              <a:t>M </a:t>
            </a:r>
            <a:r>
              <a:rPr lang="en-US" dirty="0">
                <a:solidFill>
                  <a:schemeClr val="bg1"/>
                </a:solidFill>
              </a:rPr>
              <a:t>= Uncorrected IB</a:t>
            </a:r>
            <a:endParaRPr lang="en-US" baseline="-25000" dirty="0">
              <a:solidFill>
                <a:schemeClr val="bg1"/>
              </a:solidFill>
            </a:endParaRPr>
          </a:p>
        </p:txBody>
      </p:sp>
      <p:sp>
        <p:nvSpPr>
          <p:cNvPr id="9" name="TextBox 8">
            <a:extLst>
              <a:ext uri="{FF2B5EF4-FFF2-40B4-BE49-F238E27FC236}">
                <a16:creationId xmlns:a16="http://schemas.microsoft.com/office/drawing/2014/main" id="{9B72DB72-C82F-C24A-9D53-145288ECBB8A}"/>
              </a:ext>
            </a:extLst>
          </p:cNvPr>
          <p:cNvSpPr txBox="1"/>
          <p:nvPr/>
        </p:nvSpPr>
        <p:spPr>
          <a:xfrm>
            <a:off x="4343400" y="6488416"/>
            <a:ext cx="1633781" cy="307777"/>
          </a:xfrm>
          <a:prstGeom prst="rect">
            <a:avLst/>
          </a:prstGeom>
          <a:noFill/>
        </p:spPr>
        <p:txBody>
          <a:bodyPr wrap="none" rtlCol="0">
            <a:spAutoFit/>
          </a:bodyPr>
          <a:lstStyle/>
          <a:p>
            <a:r>
              <a:rPr lang="en-US" dirty="0">
                <a:solidFill>
                  <a:schemeClr val="bg1"/>
                </a:solidFill>
              </a:rPr>
              <a:t>IB</a:t>
            </a:r>
            <a:r>
              <a:rPr lang="en-US" baseline="-25000" dirty="0">
                <a:solidFill>
                  <a:schemeClr val="bg1"/>
                </a:solidFill>
              </a:rPr>
              <a:t>C </a:t>
            </a:r>
            <a:r>
              <a:rPr lang="en-US" dirty="0">
                <a:solidFill>
                  <a:schemeClr val="bg1"/>
                </a:solidFill>
              </a:rPr>
              <a:t>= Corrected IB</a:t>
            </a:r>
            <a:endParaRPr lang="en-US" baseline="-25000" dirty="0">
              <a:solidFill>
                <a:schemeClr val="bg1"/>
              </a:solidFill>
            </a:endParaRPr>
          </a:p>
        </p:txBody>
      </p:sp>
    </p:spTree>
    <p:extLst>
      <p:ext uri="{BB962C8B-B14F-4D97-AF65-F5344CB8AC3E}">
        <p14:creationId xmlns:p14="http://schemas.microsoft.com/office/powerpoint/2010/main" val="38189142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23" name="TextBox 22">
            <a:extLst>
              <a:ext uri="{FF2B5EF4-FFF2-40B4-BE49-F238E27FC236}">
                <a16:creationId xmlns:a16="http://schemas.microsoft.com/office/drawing/2014/main" id="{5E042B1D-B5C6-3343-8E74-11D332926D23}"/>
              </a:ext>
            </a:extLst>
          </p:cNvPr>
          <p:cNvSpPr txBox="1"/>
          <p:nvPr/>
        </p:nvSpPr>
        <p:spPr>
          <a:xfrm>
            <a:off x="1371600" y="152400"/>
            <a:ext cx="6083717" cy="954107"/>
          </a:xfrm>
          <a:prstGeom prst="rect">
            <a:avLst/>
          </a:prstGeom>
          <a:noFill/>
        </p:spPr>
        <p:txBody>
          <a:bodyPr wrap="none" rtlCol="0">
            <a:spAutoFit/>
          </a:bodyPr>
          <a:lstStyle/>
          <a:p>
            <a:pPr algn="ctr"/>
            <a:r>
              <a:rPr lang="en-US" sz="3600" dirty="0">
                <a:solidFill>
                  <a:schemeClr val="bg1"/>
                </a:solidFill>
              </a:rPr>
              <a:t>Summary of MAG anomalies</a:t>
            </a:r>
          </a:p>
          <a:p>
            <a:pPr algn="ctr"/>
            <a:r>
              <a:rPr lang="en-US" sz="2000" dirty="0">
                <a:solidFill>
                  <a:schemeClr val="bg1"/>
                </a:solidFill>
              </a:rPr>
              <a:t>MAG Thermal Issues</a:t>
            </a:r>
          </a:p>
        </p:txBody>
      </p:sp>
      <p:sp>
        <p:nvSpPr>
          <p:cNvPr id="2" name="Rectangle 1">
            <a:extLst>
              <a:ext uri="{FF2B5EF4-FFF2-40B4-BE49-F238E27FC236}">
                <a16:creationId xmlns:a16="http://schemas.microsoft.com/office/drawing/2014/main" id="{FB2847E2-96E5-6044-A803-3A18F4F56C90}"/>
              </a:ext>
            </a:extLst>
          </p:cNvPr>
          <p:cNvSpPr/>
          <p:nvPr/>
        </p:nvSpPr>
        <p:spPr>
          <a:xfrm>
            <a:off x="1219200" y="1008150"/>
            <a:ext cx="6236117" cy="707886"/>
          </a:xfrm>
          <a:prstGeom prst="rect">
            <a:avLst/>
          </a:prstGeom>
        </p:spPr>
        <p:txBody>
          <a:bodyPr wrap="square">
            <a:spAutoFit/>
          </a:bodyPr>
          <a:lstStyle/>
          <a:p>
            <a:pPr algn="ctr"/>
            <a:r>
              <a:rPr lang="en-US" sz="2000" b="1" dirty="0">
                <a:solidFill>
                  <a:schemeClr val="bg1">
                    <a:lumMod val="95000"/>
                  </a:schemeClr>
                </a:solidFill>
              </a:rPr>
              <a:t>Summary of Machine Learning Algorithm Development for GOES-16 MAG</a:t>
            </a:r>
            <a:endParaRPr lang="en-US" sz="2000" dirty="0">
              <a:solidFill>
                <a:schemeClr val="bg1">
                  <a:lumMod val="95000"/>
                </a:schemeClr>
              </a:solidFill>
            </a:endParaRPr>
          </a:p>
        </p:txBody>
      </p:sp>
      <p:sp>
        <p:nvSpPr>
          <p:cNvPr id="5" name="TextBox 4">
            <a:extLst>
              <a:ext uri="{FF2B5EF4-FFF2-40B4-BE49-F238E27FC236}">
                <a16:creationId xmlns:a16="http://schemas.microsoft.com/office/drawing/2014/main" id="{9655E5CF-4502-0048-944A-1AB45C6E3DDF}"/>
              </a:ext>
            </a:extLst>
          </p:cNvPr>
          <p:cNvSpPr txBox="1"/>
          <p:nvPr/>
        </p:nvSpPr>
        <p:spPr>
          <a:xfrm>
            <a:off x="242577" y="1905000"/>
            <a:ext cx="8658845" cy="4770537"/>
          </a:xfrm>
          <a:prstGeom prst="rect">
            <a:avLst/>
          </a:prstGeom>
          <a:noFill/>
        </p:spPr>
        <p:txBody>
          <a:bodyPr wrap="square" rtlCol="0">
            <a:spAutoFit/>
          </a:bodyPr>
          <a:lstStyle/>
          <a:p>
            <a:pPr marL="285750" indent="-285750">
              <a:buClr>
                <a:schemeClr val="bg1"/>
              </a:buClr>
              <a:buFont typeface="Arial" panose="020B0604020202020204" pitchFamily="34" charset="0"/>
              <a:buChar char="•"/>
            </a:pPr>
            <a:r>
              <a:rPr lang="en-US" sz="1600" dirty="0">
                <a:solidFill>
                  <a:schemeClr val="bg1"/>
                </a:solidFill>
              </a:rPr>
              <a:t>Current work focuses on correcting GOES-16 IB data, which is the most affected by solar angle thermal issues.</a:t>
            </a:r>
          </a:p>
          <a:p>
            <a:pPr>
              <a:buClr>
                <a:schemeClr val="bg1"/>
              </a:buClr>
            </a:pPr>
            <a:endParaRPr lang="en-US" sz="1600" dirty="0">
              <a:solidFill>
                <a:schemeClr val="bg1"/>
              </a:solidFill>
            </a:endParaRPr>
          </a:p>
          <a:p>
            <a:pPr marL="285750" indent="-285750">
              <a:buClr>
                <a:schemeClr val="bg1"/>
              </a:buClr>
              <a:buFont typeface="Arial" panose="020B0604020202020204" pitchFamily="34" charset="0"/>
              <a:buChar char="•"/>
            </a:pPr>
            <a:r>
              <a:rPr lang="en-US" sz="1600" dirty="0">
                <a:solidFill>
                  <a:schemeClr val="bg1"/>
                </a:solidFill>
              </a:rPr>
              <a:t>Built one LSTM network for each cluster and utilize networks as regressors. Trained the network using GOES-17 MAG data, solar angle and spacecraft position (no GOES-16 data used in training).</a:t>
            </a:r>
          </a:p>
          <a:p>
            <a:pPr>
              <a:buClr>
                <a:schemeClr val="bg1"/>
              </a:buClr>
            </a:pPr>
            <a:endParaRPr lang="en-US" sz="1600" dirty="0">
              <a:solidFill>
                <a:schemeClr val="bg1"/>
              </a:solidFill>
            </a:endParaRPr>
          </a:p>
          <a:p>
            <a:pPr marL="285750" indent="-285750">
              <a:buClr>
                <a:schemeClr val="bg1"/>
              </a:buClr>
              <a:buFont typeface="Arial" panose="020B0604020202020204" pitchFamily="34" charset="0"/>
              <a:buChar char="•"/>
            </a:pPr>
            <a:r>
              <a:rPr lang="en-US" sz="1600" dirty="0">
                <a:solidFill>
                  <a:schemeClr val="bg1"/>
                </a:solidFill>
              </a:rPr>
              <a:t>Testing algorithm on GOES-16 IB E-component, and initial results are excellent.</a:t>
            </a:r>
          </a:p>
          <a:p>
            <a:pPr marL="285750" indent="-285750">
              <a:buClr>
                <a:schemeClr val="bg1"/>
              </a:buClr>
              <a:buFont typeface="Arial" panose="020B0604020202020204" pitchFamily="34" charset="0"/>
              <a:buChar char="•"/>
            </a:pPr>
            <a:endParaRPr lang="en-US" sz="1600" dirty="0">
              <a:solidFill>
                <a:schemeClr val="bg1"/>
              </a:solidFill>
            </a:endParaRPr>
          </a:p>
          <a:p>
            <a:pPr marL="285750" indent="-285750">
              <a:buClr>
                <a:schemeClr val="bg1"/>
              </a:buClr>
              <a:buFont typeface="Arial" panose="020B0604020202020204" pitchFamily="34" charset="0"/>
              <a:buChar char="•"/>
            </a:pPr>
            <a:r>
              <a:rPr lang="en-US" sz="1600" dirty="0">
                <a:solidFill>
                  <a:schemeClr val="bg1"/>
                </a:solidFill>
              </a:rPr>
              <a:t>Currently running machine learning methods for GOES-16 IB N- and P-components of the magnetic field vector.</a:t>
            </a:r>
          </a:p>
          <a:p>
            <a:pPr marL="285750" indent="-285750">
              <a:buClr>
                <a:schemeClr val="bg1"/>
              </a:buClr>
              <a:buFont typeface="Arial" panose="020B0604020202020204" pitchFamily="34" charset="0"/>
              <a:buChar char="•"/>
            </a:pPr>
            <a:endParaRPr lang="en-US" sz="1600" dirty="0">
              <a:solidFill>
                <a:schemeClr val="bg1"/>
              </a:solidFill>
            </a:endParaRPr>
          </a:p>
          <a:p>
            <a:pPr marL="285750" indent="-285750">
              <a:buClr>
                <a:schemeClr val="bg1"/>
              </a:buClr>
              <a:buFont typeface="Arial" panose="020B0604020202020204" pitchFamily="34" charset="0"/>
              <a:buChar char="•"/>
            </a:pPr>
            <a:r>
              <a:rPr lang="en-US" sz="1600" dirty="0">
                <a:solidFill>
                  <a:schemeClr val="bg1"/>
                </a:solidFill>
              </a:rPr>
              <a:t>Expecting completion of solar angle correction algorithm and implementing into data processing in about ~1 year.</a:t>
            </a:r>
          </a:p>
          <a:p>
            <a:pPr marL="285750" indent="-285750">
              <a:buClr>
                <a:schemeClr val="bg1"/>
              </a:buClr>
              <a:buFont typeface="Arial" panose="020B0604020202020204" pitchFamily="34" charset="0"/>
              <a:buChar char="•"/>
            </a:pPr>
            <a:endParaRPr lang="en-US" sz="1600" dirty="0">
              <a:solidFill>
                <a:schemeClr val="bg1"/>
              </a:solidFill>
            </a:endParaRPr>
          </a:p>
          <a:p>
            <a:pPr marL="285750" indent="-285750">
              <a:buClr>
                <a:schemeClr val="bg1"/>
              </a:buClr>
              <a:buFont typeface="Arial" panose="020B0604020202020204" pitchFamily="34" charset="0"/>
              <a:buChar char="•"/>
            </a:pPr>
            <a:r>
              <a:rPr lang="en-US" sz="1600" dirty="0">
                <a:solidFill>
                  <a:schemeClr val="bg1"/>
                </a:solidFill>
              </a:rPr>
              <a:t>Looking to apply algorithm to other MAG sensors/vector-components.</a:t>
            </a:r>
          </a:p>
          <a:p>
            <a:pPr marL="285750" indent="-285750">
              <a:buClr>
                <a:schemeClr val="bg1"/>
              </a:buClr>
              <a:buFont typeface="Arial" panose="020B0604020202020204" pitchFamily="34" charset="0"/>
              <a:buChar char="•"/>
            </a:pPr>
            <a:endParaRPr lang="en-US" sz="1600" dirty="0">
              <a:solidFill>
                <a:schemeClr val="bg1"/>
              </a:solidFill>
            </a:endParaRPr>
          </a:p>
          <a:p>
            <a:pPr marL="285750" indent="-285750">
              <a:buClr>
                <a:schemeClr val="bg1"/>
              </a:buClr>
              <a:buFont typeface="Arial" panose="020B0604020202020204" pitchFamily="34" charset="0"/>
              <a:buChar char="•"/>
            </a:pPr>
            <a:r>
              <a:rPr lang="en-US" sz="1600" dirty="0">
                <a:solidFill>
                  <a:schemeClr val="bg1"/>
                </a:solidFill>
              </a:rPr>
              <a:t>This work informs our plans to improve the arcjet correction methods using machine learning methods. </a:t>
            </a:r>
          </a:p>
        </p:txBody>
      </p:sp>
    </p:spTree>
    <p:extLst>
      <p:ext uri="{BB962C8B-B14F-4D97-AF65-F5344CB8AC3E}">
        <p14:creationId xmlns:p14="http://schemas.microsoft.com/office/powerpoint/2010/main" val="1802745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2" name="Shape 102"/>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lt1"/>
                </a:solidFill>
                <a:latin typeface="Calibri"/>
                <a:ea typeface="Calibri"/>
                <a:cs typeface="Calibri"/>
                <a:sym typeface="Calibri"/>
              </a:rPr>
              <a:t>25</a:t>
            </a:fld>
            <a:endParaRPr sz="1200" b="0" i="0" u="none" strike="noStrike" cap="none" dirty="0">
              <a:solidFill>
                <a:schemeClr val="lt1"/>
              </a:solidFill>
              <a:latin typeface="Calibri"/>
              <a:ea typeface="Calibri"/>
              <a:cs typeface="Calibri"/>
              <a:sym typeface="Calibri"/>
            </a:endParaRPr>
          </a:p>
        </p:txBody>
      </p:sp>
      <p:sp>
        <p:nvSpPr>
          <p:cNvPr id="23" name="TextBox 22">
            <a:extLst>
              <a:ext uri="{FF2B5EF4-FFF2-40B4-BE49-F238E27FC236}">
                <a16:creationId xmlns:a16="http://schemas.microsoft.com/office/drawing/2014/main" id="{5E042B1D-B5C6-3343-8E74-11D332926D23}"/>
              </a:ext>
            </a:extLst>
          </p:cNvPr>
          <p:cNvSpPr txBox="1"/>
          <p:nvPr/>
        </p:nvSpPr>
        <p:spPr>
          <a:xfrm>
            <a:off x="1371600" y="152400"/>
            <a:ext cx="6083717" cy="1200329"/>
          </a:xfrm>
          <a:prstGeom prst="rect">
            <a:avLst/>
          </a:prstGeom>
          <a:noFill/>
        </p:spPr>
        <p:txBody>
          <a:bodyPr wrap="none" rtlCol="0">
            <a:spAutoFit/>
          </a:bodyPr>
          <a:lstStyle/>
          <a:p>
            <a:pPr algn="ctr"/>
            <a:r>
              <a:rPr lang="en-US" sz="3600" dirty="0">
                <a:solidFill>
                  <a:schemeClr val="bg1"/>
                </a:solidFill>
              </a:rPr>
              <a:t>Summary of MAG anomalies</a:t>
            </a:r>
          </a:p>
          <a:p>
            <a:pPr algn="ctr"/>
            <a:r>
              <a:rPr lang="en-US" sz="3600" dirty="0">
                <a:solidFill>
                  <a:schemeClr val="bg1"/>
                </a:solidFill>
              </a:rPr>
              <a:t>MAG Thermal Issues</a:t>
            </a:r>
          </a:p>
        </p:txBody>
      </p:sp>
      <p:sp>
        <p:nvSpPr>
          <p:cNvPr id="2" name="Rectangle 1">
            <a:extLst>
              <a:ext uri="{FF2B5EF4-FFF2-40B4-BE49-F238E27FC236}">
                <a16:creationId xmlns:a16="http://schemas.microsoft.com/office/drawing/2014/main" id="{FB2847E2-96E5-6044-A803-3A18F4F56C90}"/>
              </a:ext>
            </a:extLst>
          </p:cNvPr>
          <p:cNvSpPr/>
          <p:nvPr/>
        </p:nvSpPr>
        <p:spPr>
          <a:xfrm>
            <a:off x="76200" y="1360435"/>
            <a:ext cx="4980851" cy="400110"/>
          </a:xfrm>
          <a:prstGeom prst="rect">
            <a:avLst/>
          </a:prstGeom>
        </p:spPr>
        <p:txBody>
          <a:bodyPr wrap="none">
            <a:spAutoFit/>
          </a:bodyPr>
          <a:lstStyle/>
          <a:p>
            <a:r>
              <a:rPr lang="en-US" sz="2000" b="1" u="sng" dirty="0">
                <a:solidFill>
                  <a:schemeClr val="bg1">
                    <a:lumMod val="95000"/>
                  </a:schemeClr>
                </a:solidFill>
              </a:rPr>
              <a:t>Bias stability and Other Thermal Issues</a:t>
            </a:r>
            <a:endParaRPr lang="en-US" sz="2000" dirty="0">
              <a:solidFill>
                <a:schemeClr val="bg1">
                  <a:lumMod val="95000"/>
                </a:schemeClr>
              </a:solidFill>
            </a:endParaRPr>
          </a:p>
        </p:txBody>
      </p:sp>
      <p:pic>
        <p:nvPicPr>
          <p:cNvPr id="6" name="Picture 5">
            <a:extLst>
              <a:ext uri="{FF2B5EF4-FFF2-40B4-BE49-F238E27FC236}">
                <a16:creationId xmlns:a16="http://schemas.microsoft.com/office/drawing/2014/main" id="{4B3B3741-F5AE-554B-80E5-B32C9A25AC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326" y="1955514"/>
            <a:ext cx="8148263" cy="4583398"/>
          </a:xfrm>
          <a:prstGeom prst="rect">
            <a:avLst/>
          </a:prstGeom>
        </p:spPr>
      </p:pic>
      <p:sp>
        <p:nvSpPr>
          <p:cNvPr id="3" name="Oval 2">
            <a:extLst>
              <a:ext uri="{FF2B5EF4-FFF2-40B4-BE49-F238E27FC236}">
                <a16:creationId xmlns:a16="http://schemas.microsoft.com/office/drawing/2014/main" id="{1DF7C634-B776-1C4C-9E84-F068068E1E2A}"/>
              </a:ext>
            </a:extLst>
          </p:cNvPr>
          <p:cNvSpPr/>
          <p:nvPr/>
        </p:nvSpPr>
        <p:spPr>
          <a:xfrm>
            <a:off x="1524000" y="3429000"/>
            <a:ext cx="1447800" cy="1676400"/>
          </a:xfrm>
          <a:prstGeom prst="ellipse">
            <a:avLst/>
          </a:prstGeom>
          <a:no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8DAF7CF2-9C6F-EE43-9BD3-A05557F83E15}"/>
              </a:ext>
            </a:extLst>
          </p:cNvPr>
          <p:cNvSpPr/>
          <p:nvPr/>
        </p:nvSpPr>
        <p:spPr>
          <a:xfrm>
            <a:off x="2992348" y="3505200"/>
            <a:ext cx="1164126" cy="1295400"/>
          </a:xfrm>
          <a:prstGeom prst="ellipse">
            <a:avLst/>
          </a:prstGeom>
          <a:no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620C1268-10B7-404C-BB70-1C281BF20715}"/>
              </a:ext>
            </a:extLst>
          </p:cNvPr>
          <p:cNvSpPr txBox="1"/>
          <p:nvPr/>
        </p:nvSpPr>
        <p:spPr>
          <a:xfrm>
            <a:off x="5791200" y="1701572"/>
            <a:ext cx="1818126" cy="307777"/>
          </a:xfrm>
          <a:prstGeom prst="rect">
            <a:avLst/>
          </a:prstGeom>
          <a:noFill/>
        </p:spPr>
        <p:txBody>
          <a:bodyPr wrap="none" rtlCol="0">
            <a:spAutoFit/>
          </a:bodyPr>
          <a:lstStyle/>
          <a:p>
            <a:r>
              <a:rPr lang="en-US" dirty="0">
                <a:solidFill>
                  <a:schemeClr val="bg1"/>
                </a:solidFill>
              </a:rPr>
              <a:t>GOES-17 MAG data</a:t>
            </a:r>
          </a:p>
        </p:txBody>
      </p:sp>
    </p:spTree>
    <p:extLst>
      <p:ext uri="{BB962C8B-B14F-4D97-AF65-F5344CB8AC3E}">
        <p14:creationId xmlns:p14="http://schemas.microsoft.com/office/powerpoint/2010/main" val="328016957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2" name="Shape 102"/>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lt1"/>
                </a:solidFill>
                <a:latin typeface="Calibri"/>
                <a:ea typeface="Calibri"/>
                <a:cs typeface="Calibri"/>
                <a:sym typeface="Calibri"/>
              </a:rPr>
              <a:t>26</a:t>
            </a:fld>
            <a:endParaRPr sz="1200" b="0" i="0" u="none" strike="noStrike" cap="none" dirty="0">
              <a:solidFill>
                <a:schemeClr val="lt1"/>
              </a:solidFill>
              <a:latin typeface="Calibri"/>
              <a:ea typeface="Calibri"/>
              <a:cs typeface="Calibri"/>
              <a:sym typeface="Calibri"/>
            </a:endParaRPr>
          </a:p>
        </p:txBody>
      </p:sp>
      <p:sp>
        <p:nvSpPr>
          <p:cNvPr id="23" name="TextBox 22">
            <a:extLst>
              <a:ext uri="{FF2B5EF4-FFF2-40B4-BE49-F238E27FC236}">
                <a16:creationId xmlns:a16="http://schemas.microsoft.com/office/drawing/2014/main" id="{5E042B1D-B5C6-3343-8E74-11D332926D23}"/>
              </a:ext>
            </a:extLst>
          </p:cNvPr>
          <p:cNvSpPr txBox="1"/>
          <p:nvPr/>
        </p:nvSpPr>
        <p:spPr>
          <a:xfrm>
            <a:off x="1371600" y="152400"/>
            <a:ext cx="6083717" cy="1200329"/>
          </a:xfrm>
          <a:prstGeom prst="rect">
            <a:avLst/>
          </a:prstGeom>
          <a:noFill/>
        </p:spPr>
        <p:txBody>
          <a:bodyPr wrap="none" rtlCol="0">
            <a:spAutoFit/>
          </a:bodyPr>
          <a:lstStyle/>
          <a:p>
            <a:pPr algn="ctr"/>
            <a:r>
              <a:rPr lang="en-US" sz="3600" dirty="0">
                <a:solidFill>
                  <a:schemeClr val="bg1"/>
                </a:solidFill>
              </a:rPr>
              <a:t>Summary of MAG anomalies</a:t>
            </a:r>
          </a:p>
          <a:p>
            <a:pPr algn="ctr"/>
            <a:r>
              <a:rPr lang="en-US" sz="3600" dirty="0">
                <a:solidFill>
                  <a:schemeClr val="bg1"/>
                </a:solidFill>
              </a:rPr>
              <a:t>MAG Thermal Issues</a:t>
            </a:r>
          </a:p>
        </p:txBody>
      </p:sp>
      <p:sp>
        <p:nvSpPr>
          <p:cNvPr id="2" name="Rectangle 1">
            <a:extLst>
              <a:ext uri="{FF2B5EF4-FFF2-40B4-BE49-F238E27FC236}">
                <a16:creationId xmlns:a16="http://schemas.microsoft.com/office/drawing/2014/main" id="{FB2847E2-96E5-6044-A803-3A18F4F56C90}"/>
              </a:ext>
            </a:extLst>
          </p:cNvPr>
          <p:cNvSpPr/>
          <p:nvPr/>
        </p:nvSpPr>
        <p:spPr>
          <a:xfrm>
            <a:off x="76200" y="1360435"/>
            <a:ext cx="3055645" cy="400110"/>
          </a:xfrm>
          <a:prstGeom prst="rect">
            <a:avLst/>
          </a:prstGeom>
        </p:spPr>
        <p:txBody>
          <a:bodyPr wrap="none">
            <a:spAutoFit/>
          </a:bodyPr>
          <a:lstStyle/>
          <a:p>
            <a:r>
              <a:rPr lang="en-US" sz="2000" b="1" u="sng" dirty="0">
                <a:solidFill>
                  <a:schemeClr val="bg1">
                    <a:lumMod val="95000"/>
                  </a:schemeClr>
                </a:solidFill>
              </a:rPr>
              <a:t>Bias Stability - Yaw flip </a:t>
            </a:r>
            <a:endParaRPr lang="en-US" sz="2000" dirty="0">
              <a:solidFill>
                <a:schemeClr val="bg1">
                  <a:lumMod val="95000"/>
                </a:schemeClr>
              </a:solidFill>
            </a:endParaRPr>
          </a:p>
        </p:txBody>
      </p:sp>
      <p:pic>
        <p:nvPicPr>
          <p:cNvPr id="7" name="Picture 6" descr="Table&#10;&#10;Description automatically generated">
            <a:extLst>
              <a:ext uri="{FF2B5EF4-FFF2-40B4-BE49-F238E27FC236}">
                <a16:creationId xmlns:a16="http://schemas.microsoft.com/office/drawing/2014/main" id="{1723FDB7-47A7-0B4D-9F2B-1E64B2184008}"/>
              </a:ext>
            </a:extLst>
          </p:cNvPr>
          <p:cNvPicPr>
            <a:picLocks noChangeAspect="1"/>
          </p:cNvPicPr>
          <p:nvPr/>
        </p:nvPicPr>
        <p:blipFill rotWithShape="1">
          <a:blip r:embed="rId3"/>
          <a:srcRect l="4164" r="26719"/>
          <a:stretch/>
        </p:blipFill>
        <p:spPr>
          <a:xfrm>
            <a:off x="4655304" y="2133600"/>
            <a:ext cx="4159383" cy="1902941"/>
          </a:xfrm>
          <a:prstGeom prst="rect">
            <a:avLst/>
          </a:prstGeom>
        </p:spPr>
      </p:pic>
      <p:pic>
        <p:nvPicPr>
          <p:cNvPr id="10" name="Picture 9" descr="A picture containing chart&#10;&#10;Description automatically generated">
            <a:extLst>
              <a:ext uri="{FF2B5EF4-FFF2-40B4-BE49-F238E27FC236}">
                <a16:creationId xmlns:a16="http://schemas.microsoft.com/office/drawing/2014/main" id="{247CEEBB-836A-8548-BD28-E48B973D5C9D}"/>
              </a:ext>
            </a:extLst>
          </p:cNvPr>
          <p:cNvPicPr>
            <a:picLocks noChangeAspect="1"/>
          </p:cNvPicPr>
          <p:nvPr/>
        </p:nvPicPr>
        <p:blipFill rotWithShape="1">
          <a:blip r:embed="rId4"/>
          <a:srcRect l="3997"/>
          <a:stretch/>
        </p:blipFill>
        <p:spPr>
          <a:xfrm>
            <a:off x="86751" y="4658846"/>
            <a:ext cx="4149331" cy="2044700"/>
          </a:xfrm>
          <a:prstGeom prst="rect">
            <a:avLst/>
          </a:prstGeom>
        </p:spPr>
      </p:pic>
      <p:pic>
        <p:nvPicPr>
          <p:cNvPr id="12" name="Picture 11" descr="Chart, line chart&#10;&#10;Description automatically generated with medium confidence">
            <a:extLst>
              <a:ext uri="{FF2B5EF4-FFF2-40B4-BE49-F238E27FC236}">
                <a16:creationId xmlns:a16="http://schemas.microsoft.com/office/drawing/2014/main" id="{B62FE8E7-69CB-A747-A630-4B0177DBEB1C}"/>
              </a:ext>
            </a:extLst>
          </p:cNvPr>
          <p:cNvPicPr>
            <a:picLocks noChangeAspect="1"/>
          </p:cNvPicPr>
          <p:nvPr/>
        </p:nvPicPr>
        <p:blipFill rotWithShape="1">
          <a:blip r:embed="rId5"/>
          <a:srcRect l="3424" r="8904"/>
          <a:stretch/>
        </p:blipFill>
        <p:spPr>
          <a:xfrm>
            <a:off x="76200" y="2451624"/>
            <a:ext cx="4117997" cy="2044700"/>
          </a:xfrm>
          <a:prstGeom prst="rect">
            <a:avLst/>
          </a:prstGeom>
        </p:spPr>
      </p:pic>
      <p:sp>
        <p:nvSpPr>
          <p:cNvPr id="13" name="Oval 12">
            <a:extLst>
              <a:ext uri="{FF2B5EF4-FFF2-40B4-BE49-F238E27FC236}">
                <a16:creationId xmlns:a16="http://schemas.microsoft.com/office/drawing/2014/main" id="{874BFFA9-EE2E-6245-8BAF-C0154CA4525C}"/>
              </a:ext>
            </a:extLst>
          </p:cNvPr>
          <p:cNvSpPr/>
          <p:nvPr/>
        </p:nvSpPr>
        <p:spPr>
          <a:xfrm>
            <a:off x="4655304" y="2945925"/>
            <a:ext cx="4251626" cy="33695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75BFF3C0-1134-DC4C-A7CC-9473196E48D9}"/>
              </a:ext>
            </a:extLst>
          </p:cNvPr>
          <p:cNvSpPr/>
          <p:nvPr/>
        </p:nvSpPr>
        <p:spPr>
          <a:xfrm>
            <a:off x="4603376" y="3670664"/>
            <a:ext cx="4251626" cy="3923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7354DB85-C81B-7E43-ADC3-D61F0E61ED2D}"/>
              </a:ext>
            </a:extLst>
          </p:cNvPr>
          <p:cNvSpPr txBox="1"/>
          <p:nvPr/>
        </p:nvSpPr>
        <p:spPr>
          <a:xfrm>
            <a:off x="314402" y="1756063"/>
            <a:ext cx="3163045" cy="307777"/>
          </a:xfrm>
          <a:prstGeom prst="rect">
            <a:avLst/>
          </a:prstGeom>
          <a:noFill/>
        </p:spPr>
        <p:txBody>
          <a:bodyPr wrap="none" rtlCol="0">
            <a:spAutoFit/>
          </a:bodyPr>
          <a:lstStyle/>
          <a:p>
            <a:r>
              <a:rPr lang="en-US" dirty="0">
                <a:solidFill>
                  <a:schemeClr val="bg1"/>
                </a:solidFill>
              </a:rPr>
              <a:t>Yaw flips shift the GOES-17 MAG data</a:t>
            </a:r>
          </a:p>
        </p:txBody>
      </p:sp>
      <p:cxnSp>
        <p:nvCxnSpPr>
          <p:cNvPr id="17" name="Straight Arrow Connector 16">
            <a:extLst>
              <a:ext uri="{FF2B5EF4-FFF2-40B4-BE49-F238E27FC236}">
                <a16:creationId xmlns:a16="http://schemas.microsoft.com/office/drawing/2014/main" id="{1E3C744E-5EAA-454E-9359-EEDD0ADC6F7C}"/>
              </a:ext>
            </a:extLst>
          </p:cNvPr>
          <p:cNvCxnSpPr/>
          <p:nvPr/>
        </p:nvCxnSpPr>
        <p:spPr>
          <a:xfrm>
            <a:off x="838200" y="2063840"/>
            <a:ext cx="76200" cy="603160"/>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AEABC64-915E-464D-919C-8522F6A8139D}"/>
              </a:ext>
            </a:extLst>
          </p:cNvPr>
          <p:cNvCxnSpPr>
            <a:cxnSpLocks/>
          </p:cNvCxnSpPr>
          <p:nvPr/>
        </p:nvCxnSpPr>
        <p:spPr>
          <a:xfrm>
            <a:off x="966328" y="2043808"/>
            <a:ext cx="1548272" cy="623192"/>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83E6FC96-A22A-6845-8201-D5FA98B9CC95}"/>
              </a:ext>
            </a:extLst>
          </p:cNvPr>
          <p:cNvSpPr txBox="1"/>
          <p:nvPr/>
        </p:nvSpPr>
        <p:spPr>
          <a:xfrm>
            <a:off x="4356848" y="4378489"/>
            <a:ext cx="4592052" cy="1600438"/>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By comparing the magnetic field before and after Yaw flips the bias in GOES-17 MAG can be adjusted. Results are shown in the Table above.</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LUT for GOES-17 was updated.</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ADR1137 to be implemented in January/February.</a:t>
            </a:r>
          </a:p>
        </p:txBody>
      </p:sp>
    </p:spTree>
    <p:extLst>
      <p:ext uri="{BB962C8B-B14F-4D97-AF65-F5344CB8AC3E}">
        <p14:creationId xmlns:p14="http://schemas.microsoft.com/office/powerpoint/2010/main" val="24269113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2" name="Shape 102"/>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lt1"/>
                </a:solidFill>
                <a:latin typeface="Calibri"/>
                <a:ea typeface="Calibri"/>
                <a:cs typeface="Calibri"/>
                <a:sym typeface="Calibri"/>
              </a:rPr>
              <a:t>27</a:t>
            </a:fld>
            <a:endParaRPr sz="1200" b="0" i="0" u="none" strike="noStrike" cap="none" dirty="0">
              <a:solidFill>
                <a:schemeClr val="lt1"/>
              </a:solidFill>
              <a:latin typeface="Calibri"/>
              <a:ea typeface="Calibri"/>
              <a:cs typeface="Calibri"/>
              <a:sym typeface="Calibri"/>
            </a:endParaRPr>
          </a:p>
        </p:txBody>
      </p:sp>
      <p:sp>
        <p:nvSpPr>
          <p:cNvPr id="23" name="TextBox 22">
            <a:extLst>
              <a:ext uri="{FF2B5EF4-FFF2-40B4-BE49-F238E27FC236}">
                <a16:creationId xmlns:a16="http://schemas.microsoft.com/office/drawing/2014/main" id="{5E042B1D-B5C6-3343-8E74-11D332926D23}"/>
              </a:ext>
            </a:extLst>
          </p:cNvPr>
          <p:cNvSpPr txBox="1"/>
          <p:nvPr/>
        </p:nvSpPr>
        <p:spPr>
          <a:xfrm>
            <a:off x="1143000" y="0"/>
            <a:ext cx="6858000" cy="1200329"/>
          </a:xfrm>
          <a:prstGeom prst="rect">
            <a:avLst/>
          </a:prstGeom>
          <a:noFill/>
        </p:spPr>
        <p:txBody>
          <a:bodyPr wrap="square" rtlCol="0">
            <a:spAutoFit/>
          </a:bodyPr>
          <a:lstStyle/>
          <a:p>
            <a:pPr algn="ctr"/>
            <a:r>
              <a:rPr lang="en-US" sz="3600" dirty="0">
                <a:solidFill>
                  <a:schemeClr val="bg1"/>
                </a:solidFill>
              </a:rPr>
              <a:t>Summary of MAG thermal anomalies work</a:t>
            </a:r>
          </a:p>
        </p:txBody>
      </p:sp>
      <p:sp>
        <p:nvSpPr>
          <p:cNvPr id="4" name="TextBox 3">
            <a:extLst>
              <a:ext uri="{FF2B5EF4-FFF2-40B4-BE49-F238E27FC236}">
                <a16:creationId xmlns:a16="http://schemas.microsoft.com/office/drawing/2014/main" id="{8F95E2AF-28C0-D84B-B4E9-6095BD169FF1}"/>
              </a:ext>
            </a:extLst>
          </p:cNvPr>
          <p:cNvSpPr txBox="1"/>
          <p:nvPr/>
        </p:nvSpPr>
        <p:spPr>
          <a:xfrm>
            <a:off x="152400" y="966787"/>
            <a:ext cx="8610600" cy="4370427"/>
          </a:xfrm>
          <a:prstGeom prst="rect">
            <a:avLst/>
          </a:prstGeom>
          <a:noFill/>
        </p:spPr>
        <p:txBody>
          <a:bodyPr wrap="square" rtlCol="0">
            <a:spAutoFit/>
          </a:bodyPr>
          <a:lstStyle/>
          <a:p>
            <a:pPr marL="285750" indent="-285750">
              <a:buFont typeface="Arial" panose="020B0604020202020204" pitchFamily="34" charset="0"/>
              <a:buChar char="•"/>
            </a:pPr>
            <a:endParaRPr lang="en-US" sz="2000" dirty="0">
              <a:solidFill>
                <a:schemeClr val="bg1">
                  <a:lumMod val="95000"/>
                </a:schemeClr>
              </a:solidFill>
            </a:endParaRPr>
          </a:p>
          <a:p>
            <a:r>
              <a:rPr lang="en-US" sz="2000" dirty="0">
                <a:solidFill>
                  <a:schemeClr val="bg1">
                    <a:lumMod val="95000"/>
                  </a:schemeClr>
                </a:solidFill>
              </a:rPr>
              <a:t>Although ADR 429 is closed, work is ongoing to study GOES-16 and GOES-17 thermal issues: </a:t>
            </a:r>
          </a:p>
          <a:p>
            <a:pPr marL="342900" indent="-342900">
              <a:buFont typeface="Arial" panose="020B0604020202020204" pitchFamily="34" charset="0"/>
              <a:buChar char="•"/>
            </a:pPr>
            <a:endParaRPr lang="en-US" sz="2000" b="1" dirty="0">
              <a:solidFill>
                <a:schemeClr val="bg1">
                  <a:lumMod val="95000"/>
                </a:schemeClr>
              </a:solidFill>
            </a:endParaRPr>
          </a:p>
          <a:p>
            <a:pPr marL="342900" lvl="1" indent="-342900">
              <a:buClr>
                <a:schemeClr val="bg1"/>
              </a:buClr>
              <a:buFont typeface="Arial" panose="020B0604020202020204" pitchFamily="34" charset="0"/>
              <a:buChar char="•"/>
            </a:pPr>
            <a:r>
              <a:rPr lang="en-US" sz="1800" dirty="0">
                <a:solidFill>
                  <a:schemeClr val="bg1">
                    <a:lumMod val="95000"/>
                  </a:schemeClr>
                </a:solidFill>
              </a:rPr>
              <a:t>Machine learning algorithm to remove solar angle dependency  </a:t>
            </a:r>
          </a:p>
          <a:p>
            <a:pPr marL="342900" lvl="1" indent="-342900">
              <a:buClr>
                <a:schemeClr val="bg1"/>
              </a:buClr>
              <a:buFont typeface="Arial" panose="020B0604020202020204" pitchFamily="34" charset="0"/>
              <a:buChar char="•"/>
            </a:pPr>
            <a:endParaRPr lang="en-US" sz="1800" dirty="0">
              <a:solidFill>
                <a:schemeClr val="bg1">
                  <a:lumMod val="95000"/>
                </a:schemeClr>
              </a:solidFill>
            </a:endParaRPr>
          </a:p>
          <a:p>
            <a:pPr marL="342900" lvl="1" indent="-342900">
              <a:buClr>
                <a:schemeClr val="bg1"/>
              </a:buClr>
              <a:buFont typeface="Arial" panose="020B0604020202020204" pitchFamily="34" charset="0"/>
              <a:buChar char="•"/>
            </a:pPr>
            <a:r>
              <a:rPr lang="en-US" sz="1800" dirty="0">
                <a:solidFill>
                  <a:schemeClr val="bg1">
                    <a:lumMod val="95000"/>
                  </a:schemeClr>
                </a:solidFill>
              </a:rPr>
              <a:t>Bias stability monitoring and adjustments as required</a:t>
            </a:r>
          </a:p>
          <a:p>
            <a:pPr marL="342900" lvl="1" indent="-342900">
              <a:buClr>
                <a:schemeClr val="bg1"/>
              </a:buClr>
              <a:buFont typeface="Arial" panose="020B0604020202020204" pitchFamily="34" charset="0"/>
              <a:buChar char="•"/>
            </a:pPr>
            <a:endParaRPr lang="en-US" sz="1800" dirty="0">
              <a:solidFill>
                <a:schemeClr val="bg1">
                  <a:lumMod val="95000"/>
                </a:schemeClr>
              </a:solidFill>
            </a:endParaRPr>
          </a:p>
          <a:p>
            <a:pPr marL="342900" lvl="1" indent="-342900">
              <a:buClr>
                <a:schemeClr val="bg1"/>
              </a:buClr>
              <a:buFont typeface="Arial" panose="020B0604020202020204" pitchFamily="34" charset="0"/>
              <a:buChar char="•"/>
            </a:pPr>
            <a:r>
              <a:rPr lang="en-US" sz="1800" dirty="0">
                <a:solidFill>
                  <a:schemeClr val="bg1">
                    <a:lumMod val="95000"/>
                  </a:schemeClr>
                </a:solidFill>
              </a:rPr>
              <a:t>Studying anomalies/sudden jumps in data </a:t>
            </a:r>
          </a:p>
          <a:p>
            <a:pPr marL="342900" lvl="1" indent="-342900">
              <a:buClr>
                <a:schemeClr val="bg1"/>
              </a:buClr>
              <a:buFont typeface="Arial" panose="020B0604020202020204" pitchFamily="34" charset="0"/>
              <a:buChar char="•"/>
            </a:pPr>
            <a:endParaRPr lang="en-US" sz="1800" dirty="0">
              <a:solidFill>
                <a:schemeClr val="bg1">
                  <a:lumMod val="95000"/>
                </a:schemeClr>
              </a:solidFill>
            </a:endParaRPr>
          </a:p>
          <a:p>
            <a:pPr marL="342900" lvl="1" indent="-342900">
              <a:buClr>
                <a:schemeClr val="bg1"/>
              </a:buClr>
              <a:buFont typeface="Arial" panose="020B0604020202020204" pitchFamily="34" charset="0"/>
              <a:buChar char="•"/>
            </a:pPr>
            <a:r>
              <a:rPr lang="en-US" sz="1800" dirty="0">
                <a:solidFill>
                  <a:schemeClr val="bg1">
                    <a:lumMod val="95000"/>
                  </a:schemeClr>
                </a:solidFill>
              </a:rPr>
              <a:t>Heater effects on noise levels</a:t>
            </a:r>
          </a:p>
          <a:p>
            <a:pPr marL="342900" lvl="1" indent="-342900">
              <a:buClr>
                <a:schemeClr val="bg1"/>
              </a:buClr>
              <a:buFont typeface="Arial" panose="020B0604020202020204" pitchFamily="34" charset="0"/>
              <a:buChar char="•"/>
            </a:pPr>
            <a:endParaRPr lang="en-US" sz="1800" dirty="0">
              <a:solidFill>
                <a:schemeClr val="bg1">
                  <a:lumMod val="95000"/>
                </a:schemeClr>
              </a:solidFill>
            </a:endParaRPr>
          </a:p>
          <a:p>
            <a:pPr marL="342900" lvl="1" indent="-342900">
              <a:buClr>
                <a:schemeClr val="bg1"/>
              </a:buClr>
              <a:buFont typeface="Arial" panose="020B0604020202020204" pitchFamily="34" charset="0"/>
              <a:buChar char="•"/>
            </a:pPr>
            <a:r>
              <a:rPr lang="en-US" sz="1800" dirty="0">
                <a:solidFill>
                  <a:schemeClr val="bg1">
                    <a:lumMod val="95000"/>
                  </a:schemeClr>
                </a:solidFill>
              </a:rPr>
              <a:t>Studying new temperature compensation curve</a:t>
            </a:r>
          </a:p>
          <a:p>
            <a:pPr marL="342900" lvl="1" indent="-342900">
              <a:buClr>
                <a:schemeClr val="bg1"/>
              </a:buClr>
              <a:buFont typeface="Arial" panose="020B0604020202020204" pitchFamily="34" charset="0"/>
              <a:buChar char="•"/>
            </a:pPr>
            <a:endParaRPr lang="en-US" sz="1800" dirty="0">
              <a:solidFill>
                <a:schemeClr val="bg1">
                  <a:lumMod val="95000"/>
                </a:schemeClr>
              </a:solidFill>
            </a:endParaRPr>
          </a:p>
          <a:p>
            <a:pPr marL="342900" lvl="1" indent="-342900">
              <a:buClr>
                <a:schemeClr val="bg1"/>
              </a:buClr>
              <a:buFont typeface="Arial" panose="020B0604020202020204" pitchFamily="34" charset="0"/>
              <a:buChar char="•"/>
            </a:pPr>
            <a:r>
              <a:rPr lang="en-US" sz="1800" dirty="0">
                <a:solidFill>
                  <a:schemeClr val="bg1">
                    <a:lumMod val="95000"/>
                  </a:schemeClr>
                </a:solidFill>
              </a:rPr>
              <a:t>Lessons learned applied to GOES-T/U new instrument - GMAG</a:t>
            </a:r>
          </a:p>
        </p:txBody>
      </p:sp>
    </p:spTree>
    <p:extLst>
      <p:ext uri="{BB962C8B-B14F-4D97-AF65-F5344CB8AC3E}">
        <p14:creationId xmlns:p14="http://schemas.microsoft.com/office/powerpoint/2010/main" val="247826495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15ADB79-25D6-47C0-AB51-22A13A0BBB50}" type="slidenum">
              <a:rPr lang="en-US" altLang="en-US" smtClean="0"/>
              <a:pPr/>
              <a:t>28</a:t>
            </a:fld>
            <a:endParaRPr lang="en-US" altLang="en-US" dirty="0"/>
          </a:p>
        </p:txBody>
      </p:sp>
      <p:sp>
        <p:nvSpPr>
          <p:cNvPr id="7" name="Title 1">
            <a:extLst>
              <a:ext uri="{FF2B5EF4-FFF2-40B4-BE49-F238E27FC236}">
                <a16:creationId xmlns:a16="http://schemas.microsoft.com/office/drawing/2014/main" id="{DAE7E79C-F09D-1E49-A49B-6824B3CBC552}"/>
              </a:ext>
            </a:extLst>
          </p:cNvPr>
          <p:cNvSpPr>
            <a:spLocks noGrp="1"/>
          </p:cNvSpPr>
          <p:nvPr>
            <p:ph type="title"/>
          </p:nvPr>
        </p:nvSpPr>
        <p:spPr>
          <a:xfrm>
            <a:off x="1676400" y="15240"/>
            <a:ext cx="5410200" cy="853799"/>
          </a:xfrm>
        </p:spPr>
        <p:txBody>
          <a:bodyPr/>
          <a:lstStyle/>
          <a:p>
            <a:r>
              <a:rPr lang="en-US" sz="3600" dirty="0">
                <a:latin typeface="Calibri" charset="0"/>
                <a:ea typeface="Calibri" charset="0"/>
                <a:cs typeface="Calibri" charset="0"/>
              </a:rPr>
              <a:t>Full Validation - PLPTs</a:t>
            </a:r>
          </a:p>
        </p:txBody>
      </p:sp>
      <p:graphicFrame>
        <p:nvGraphicFramePr>
          <p:cNvPr id="9" name="Shape 476">
            <a:extLst>
              <a:ext uri="{FF2B5EF4-FFF2-40B4-BE49-F238E27FC236}">
                <a16:creationId xmlns:a16="http://schemas.microsoft.com/office/drawing/2014/main" id="{EAAC9ACA-7212-8F4C-A376-E7CC4AD8F0F8}"/>
              </a:ext>
            </a:extLst>
          </p:cNvPr>
          <p:cNvGraphicFramePr/>
          <p:nvPr>
            <p:extLst>
              <p:ext uri="{D42A27DB-BD31-4B8C-83A1-F6EECF244321}">
                <p14:modId xmlns:p14="http://schemas.microsoft.com/office/powerpoint/2010/main" val="2507261377"/>
              </p:ext>
            </p:extLst>
          </p:nvPr>
        </p:nvGraphicFramePr>
        <p:xfrm>
          <a:off x="359923" y="869039"/>
          <a:ext cx="8630650" cy="5085256"/>
        </p:xfrm>
        <a:graphic>
          <a:graphicData uri="http://schemas.openxmlformats.org/drawingml/2006/table">
            <a:tbl>
              <a:tblPr firstRow="1" firstCol="1" bandRow="1">
                <a:noFill/>
                <a:tableStyleId>{2193F556-932D-4B0D-9798-D749DA44B50E}</a:tableStyleId>
              </a:tblPr>
              <a:tblGrid>
                <a:gridCol w="2133600">
                  <a:extLst>
                    <a:ext uri="{9D8B030D-6E8A-4147-A177-3AD203B41FA5}">
                      <a16:colId xmlns:a16="http://schemas.microsoft.com/office/drawing/2014/main" val="20000"/>
                    </a:ext>
                  </a:extLst>
                </a:gridCol>
                <a:gridCol w="2819400">
                  <a:extLst>
                    <a:ext uri="{9D8B030D-6E8A-4147-A177-3AD203B41FA5}">
                      <a16:colId xmlns:a16="http://schemas.microsoft.com/office/drawing/2014/main" val="20001"/>
                    </a:ext>
                  </a:extLst>
                </a:gridCol>
                <a:gridCol w="1752601">
                  <a:extLst>
                    <a:ext uri="{9D8B030D-6E8A-4147-A177-3AD203B41FA5}">
                      <a16:colId xmlns:a16="http://schemas.microsoft.com/office/drawing/2014/main" val="20002"/>
                    </a:ext>
                  </a:extLst>
                </a:gridCol>
                <a:gridCol w="1925049">
                  <a:extLst>
                    <a:ext uri="{9D8B030D-6E8A-4147-A177-3AD203B41FA5}">
                      <a16:colId xmlns:a16="http://schemas.microsoft.com/office/drawing/2014/main" val="20003"/>
                    </a:ext>
                  </a:extLst>
                </a:gridCol>
              </a:tblGrid>
              <a:tr h="165742">
                <a:tc>
                  <a:txBody>
                    <a:bodyPr/>
                    <a:lstStyle/>
                    <a:p>
                      <a:pPr marL="0" marR="0" lvl="0" indent="0" algn="ctr" rtl="0">
                        <a:lnSpc>
                          <a:spcPct val="115000"/>
                        </a:lnSpc>
                        <a:spcBef>
                          <a:spcPts val="0"/>
                        </a:spcBef>
                        <a:spcAft>
                          <a:spcPts val="0"/>
                        </a:spcAft>
                        <a:buNone/>
                      </a:pPr>
                      <a:r>
                        <a:rPr lang="en-US" sz="1200" dirty="0">
                          <a:latin typeface="Calibri" panose="020F0502020204030204" pitchFamily="34" charset="0"/>
                          <a:ea typeface="Calibri"/>
                          <a:cs typeface="Calibri" panose="020F0502020204030204" pitchFamily="34" charset="0"/>
                          <a:sym typeface="Calibri"/>
                        </a:rPr>
                        <a:t>Title</a:t>
                      </a:r>
                      <a:endParaRPr sz="1200" dirty="0">
                        <a:latin typeface="Calibri" panose="020F0502020204030204" pitchFamily="34" charset="0"/>
                        <a:ea typeface="Calibri"/>
                        <a:cs typeface="Calibri" panose="020F0502020204030204" pitchFamily="34" charset="0"/>
                        <a:sym typeface="Calibri"/>
                      </a:endParaRPr>
                    </a:p>
                  </a:txBody>
                  <a:tcPr marL="55350" marR="55350" marT="0" marB="0" anchor="ctr"/>
                </a:tc>
                <a:tc>
                  <a:txBody>
                    <a:bodyPr/>
                    <a:lstStyle/>
                    <a:p>
                      <a:pPr marL="0" marR="0" lvl="0" indent="0" algn="ctr" rtl="0">
                        <a:lnSpc>
                          <a:spcPct val="115000"/>
                        </a:lnSpc>
                        <a:spcBef>
                          <a:spcPts val="0"/>
                        </a:spcBef>
                        <a:spcAft>
                          <a:spcPts val="0"/>
                        </a:spcAft>
                        <a:buNone/>
                      </a:pPr>
                      <a:r>
                        <a:rPr lang="en-US" sz="1200" dirty="0">
                          <a:latin typeface="Calibri" panose="020F0502020204030204" pitchFamily="34" charset="0"/>
                          <a:ea typeface="Calibri"/>
                          <a:cs typeface="Calibri" panose="020F0502020204030204" pitchFamily="34" charset="0"/>
                          <a:sym typeface="Calibri"/>
                        </a:rPr>
                        <a:t>Activity</a:t>
                      </a:r>
                      <a:endParaRPr sz="1200" dirty="0">
                        <a:latin typeface="Calibri" panose="020F0502020204030204" pitchFamily="34" charset="0"/>
                        <a:ea typeface="Calibri"/>
                        <a:cs typeface="Calibri" panose="020F0502020204030204" pitchFamily="34" charset="0"/>
                        <a:sym typeface="Calibri"/>
                      </a:endParaRPr>
                    </a:p>
                  </a:txBody>
                  <a:tcPr marL="55350" marR="55350" marT="0" marB="0" anchor="ctr"/>
                </a:tc>
                <a:tc>
                  <a:txBody>
                    <a:bodyPr/>
                    <a:lstStyle/>
                    <a:p>
                      <a:pPr marL="0" marR="0" lvl="0" indent="0" algn="ctr" rtl="0">
                        <a:lnSpc>
                          <a:spcPct val="115000"/>
                        </a:lnSpc>
                        <a:spcBef>
                          <a:spcPts val="0"/>
                        </a:spcBef>
                        <a:spcAft>
                          <a:spcPts val="0"/>
                        </a:spcAft>
                        <a:buNone/>
                      </a:pPr>
                      <a:r>
                        <a:rPr lang="en-US" sz="1200" dirty="0">
                          <a:latin typeface="Calibri" panose="020F0502020204030204" pitchFamily="34" charset="0"/>
                          <a:ea typeface="Calibri"/>
                          <a:cs typeface="Calibri" panose="020F0502020204030204" pitchFamily="34" charset="0"/>
                          <a:sym typeface="Calibri"/>
                        </a:rPr>
                        <a:t>Data Needed</a:t>
                      </a:r>
                      <a:endParaRPr sz="1200" dirty="0">
                        <a:latin typeface="Calibri" panose="020F0502020204030204" pitchFamily="34" charset="0"/>
                        <a:ea typeface="Calibri"/>
                        <a:cs typeface="Calibri" panose="020F0502020204030204" pitchFamily="34" charset="0"/>
                        <a:sym typeface="Calibri"/>
                      </a:endParaRPr>
                    </a:p>
                  </a:txBody>
                  <a:tcPr marL="55350" marR="55350" marT="0" marB="0" anchor="ctr"/>
                </a:tc>
                <a:tc>
                  <a:txBody>
                    <a:bodyPr/>
                    <a:lstStyle/>
                    <a:p>
                      <a:pPr marL="0" marR="0" lvl="0" indent="0" algn="ctr" rtl="0">
                        <a:lnSpc>
                          <a:spcPct val="115000"/>
                        </a:lnSpc>
                        <a:spcBef>
                          <a:spcPts val="0"/>
                        </a:spcBef>
                        <a:spcAft>
                          <a:spcPts val="0"/>
                        </a:spcAft>
                        <a:buNone/>
                      </a:pPr>
                      <a:r>
                        <a:rPr lang="en-US" sz="1200" dirty="0">
                          <a:latin typeface="Calibri" panose="020F0502020204030204" pitchFamily="34" charset="0"/>
                          <a:ea typeface="Calibri"/>
                          <a:cs typeface="Calibri" panose="020F0502020204030204" pitchFamily="34" charset="0"/>
                          <a:sym typeface="Calibri"/>
                        </a:rPr>
                        <a:t>Success Criteria</a:t>
                      </a:r>
                      <a:endParaRPr sz="1200" dirty="0">
                        <a:latin typeface="Calibri" panose="020F0502020204030204" pitchFamily="34" charset="0"/>
                        <a:ea typeface="Calibri"/>
                        <a:cs typeface="Calibri" panose="020F0502020204030204" pitchFamily="34" charset="0"/>
                        <a:sym typeface="Calibri"/>
                      </a:endParaRPr>
                    </a:p>
                  </a:txBody>
                  <a:tcPr marL="55350" marR="55350" marT="0" marB="0" anchor="ctr"/>
                </a:tc>
                <a:extLst>
                  <a:ext uri="{0D108BD9-81ED-4DB2-BD59-A6C34878D82A}">
                    <a16:rowId xmlns:a16="http://schemas.microsoft.com/office/drawing/2014/main" val="10000"/>
                  </a:ext>
                </a:extLst>
              </a:tr>
              <a:tr h="714424">
                <a:tc>
                  <a:txBody>
                    <a:bodyPr/>
                    <a:lstStyle/>
                    <a:p>
                      <a:pPr algn="ctr"/>
                      <a:r>
                        <a:rPr lang="en-US" sz="1200" b="1" i="0" u="none" strike="noStrike" cap="none" dirty="0">
                          <a:solidFill>
                            <a:schemeClr val="lt1"/>
                          </a:solidFill>
                          <a:effectLst/>
                          <a:latin typeface="Calibri" panose="020F0502020204030204" pitchFamily="34" charset="0"/>
                          <a:ea typeface="Calibri"/>
                          <a:cs typeface="Calibri" panose="020F0502020204030204" pitchFamily="34" charset="0"/>
                          <a:sym typeface="Arial"/>
                        </a:rPr>
                        <a:t>A.3.1 Cross-satellite intercalibration (</a:t>
                      </a:r>
                      <a:r>
                        <a:rPr lang="en-US" sz="1200" b="1" i="0" u="none" strike="sngStrike" cap="none" dirty="0">
                          <a:solidFill>
                            <a:schemeClr val="lt1"/>
                          </a:solidFill>
                          <a:effectLst/>
                          <a:latin typeface="Calibri" panose="020F0502020204030204" pitchFamily="34" charset="0"/>
                          <a:ea typeface="Calibri"/>
                          <a:cs typeface="Calibri" panose="020F0502020204030204" pitchFamily="34" charset="0"/>
                          <a:sym typeface="Arial"/>
                        </a:rPr>
                        <a:t>full resolution data</a:t>
                      </a:r>
                      <a:r>
                        <a:rPr lang="en-US" sz="1200" b="1" i="0" u="none" strike="noStrike" cap="none" dirty="0">
                          <a:solidFill>
                            <a:schemeClr val="lt1"/>
                          </a:solidFill>
                          <a:effectLst/>
                          <a:latin typeface="Calibri" panose="020F0502020204030204" pitchFamily="34" charset="0"/>
                          <a:ea typeface="Calibri"/>
                          <a:cs typeface="Calibri" panose="020F0502020204030204" pitchFamily="34" charset="0"/>
                          <a:sym typeface="Arial"/>
                        </a:rPr>
                        <a:t>) [PLPT-MAG-002]**</a:t>
                      </a:r>
                      <a:endParaRPr lang="en-US" sz="1200" dirty="0">
                        <a:latin typeface="Calibri" panose="020F0502020204030204" pitchFamily="34" charset="0"/>
                        <a:cs typeface="Calibri" panose="020F0502020204030204" pitchFamily="34" charset="0"/>
                      </a:endParaRPr>
                    </a:p>
                  </a:txBody>
                  <a:tcPr marL="55350" marR="55350" marT="0" marB="0" anchor="ctr"/>
                </a:tc>
                <a:tc>
                  <a:txBody>
                    <a:bodyPr/>
                    <a:lstStyle/>
                    <a:p>
                      <a:pPr marL="0" marR="0" lvl="0" indent="0" algn="ctr" rtl="0">
                        <a:lnSpc>
                          <a:spcPct val="115000"/>
                        </a:lnSpc>
                        <a:spcBef>
                          <a:spcPts val="0"/>
                        </a:spcBef>
                        <a:spcAft>
                          <a:spcPts val="0"/>
                        </a:spcAft>
                        <a:buNone/>
                      </a:pPr>
                      <a:r>
                        <a:rPr lang="en-US" sz="1200" dirty="0">
                          <a:latin typeface="Calibri" panose="020F0502020204030204" pitchFamily="34" charset="0"/>
                          <a:ea typeface="Calibri"/>
                          <a:cs typeface="Calibri" panose="020F0502020204030204" pitchFamily="34" charset="0"/>
                          <a:sym typeface="Calibri"/>
                        </a:rPr>
                        <a:t>Validate MAG L1b product by comparing it to other GOES in situ Magnetometer measurements.</a:t>
                      </a:r>
                    </a:p>
                  </a:txBody>
                  <a:tcPr marL="55350" marR="55350" marT="0" marB="0" anchor="ct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en-US" sz="1200" dirty="0">
                          <a:solidFill>
                            <a:schemeClr val="tx1"/>
                          </a:solidFill>
                          <a:latin typeface="Calibri" panose="020F0502020204030204" pitchFamily="34" charset="0"/>
                          <a:cs typeface="Calibri" panose="020F0502020204030204" pitchFamily="34" charset="0"/>
                        </a:rPr>
                        <a:t>Three months of data from GOES-16/17 (need not be contiguous).</a:t>
                      </a:r>
                    </a:p>
                  </a:txBody>
                  <a:tcPr marL="55350" marR="55350" marT="0" marB="0" anchor="ctr"/>
                </a:tc>
                <a:tc>
                  <a:txBody>
                    <a:bodyPr/>
                    <a:lstStyle/>
                    <a:p>
                      <a:pPr algn="ctr"/>
                      <a:r>
                        <a:rPr lang="en-US" sz="1200" dirty="0">
                          <a:effectLst/>
                          <a:latin typeface="Calibri" panose="020F0502020204030204" pitchFamily="34" charset="0"/>
                          <a:cs typeface="Calibri" panose="020F0502020204030204" pitchFamily="34" charset="0"/>
                        </a:rPr>
                        <a:t>Characterize data compared with other spacecraft observations. </a:t>
                      </a:r>
                      <a:endParaRPr lang="en-US" sz="1200" dirty="0">
                        <a:latin typeface="Calibri" panose="020F0502020204030204" pitchFamily="34" charset="0"/>
                        <a:cs typeface="Calibri" panose="020F0502020204030204" pitchFamily="34" charset="0"/>
                      </a:endParaRPr>
                    </a:p>
                  </a:txBody>
                  <a:tcPr marL="55350" marR="55350" marT="0" marB="0" anchor="ctr"/>
                </a:tc>
                <a:extLst>
                  <a:ext uri="{0D108BD9-81ED-4DB2-BD59-A6C34878D82A}">
                    <a16:rowId xmlns:a16="http://schemas.microsoft.com/office/drawing/2014/main" val="10001"/>
                  </a:ext>
                </a:extLst>
              </a:tr>
              <a:tr h="693906">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en-US" sz="1200" b="1" i="0" u="none" strike="noStrike" cap="none" dirty="0">
                          <a:solidFill>
                            <a:schemeClr val="lt1"/>
                          </a:solidFill>
                          <a:effectLst/>
                          <a:latin typeface="Calibri" panose="020F0502020204030204" pitchFamily="34" charset="0"/>
                          <a:ea typeface="Calibri"/>
                          <a:cs typeface="Calibri" panose="020F0502020204030204" pitchFamily="34" charset="0"/>
                          <a:sym typeface="Arial"/>
                        </a:rPr>
                        <a:t>A.3.2 Intercalibration per MLT [PLPT-MAG-003]</a:t>
                      </a:r>
                      <a:endParaRPr sz="1200" dirty="0">
                        <a:latin typeface="Calibri" panose="020F0502020204030204" pitchFamily="34" charset="0"/>
                        <a:ea typeface="Calibri"/>
                        <a:cs typeface="Calibri" panose="020F0502020204030204" pitchFamily="34" charset="0"/>
                        <a:sym typeface="Calibri"/>
                      </a:endParaRPr>
                    </a:p>
                  </a:txBody>
                  <a:tcPr marL="55350" marR="55350" marT="0" marB="0" anchor="ctr"/>
                </a:tc>
                <a:tc>
                  <a:txBody>
                    <a:bodyPr/>
                    <a:lstStyle/>
                    <a:p>
                      <a:pPr marL="0" marR="0" lvl="0" indent="0" algn="ctr" rtl="0">
                        <a:lnSpc>
                          <a:spcPct val="115000"/>
                        </a:lnSpc>
                        <a:spcBef>
                          <a:spcPts val="0"/>
                        </a:spcBef>
                        <a:spcAft>
                          <a:spcPts val="0"/>
                        </a:spcAft>
                        <a:buNone/>
                      </a:pPr>
                      <a:r>
                        <a:rPr lang="en-US" sz="1200" dirty="0">
                          <a:latin typeface="Calibri" panose="020F0502020204030204" pitchFamily="34" charset="0"/>
                          <a:ea typeface="Calibri"/>
                          <a:cs typeface="Calibri" panose="020F0502020204030204" pitchFamily="34" charset="0"/>
                          <a:sym typeface="Calibri"/>
                        </a:rPr>
                        <a:t>Validate MAG L1b product by comparing it to other GOES in situ Magnetometer measurements as a function of magnetic local time (MLT).</a:t>
                      </a:r>
                    </a:p>
                  </a:txBody>
                  <a:tcPr marL="55350" marR="55350" marT="0" marB="0" anchor="ct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en-US" sz="1200" dirty="0">
                          <a:solidFill>
                            <a:schemeClr val="tx1"/>
                          </a:solidFill>
                          <a:latin typeface="Calibri" panose="020F0502020204030204" pitchFamily="34" charset="0"/>
                          <a:cs typeface="Calibri" panose="020F0502020204030204" pitchFamily="34" charset="0"/>
                        </a:rPr>
                        <a:t>Three months of data from GOES-16/17 (need not be contiguous).</a:t>
                      </a:r>
                    </a:p>
                  </a:txBody>
                  <a:tcPr marL="55350" marR="55350" marT="0" marB="0" anchor="ctr"/>
                </a:tc>
                <a:tc>
                  <a:txBody>
                    <a:bodyPr/>
                    <a:lstStyle/>
                    <a:p>
                      <a:pPr algn="ctr"/>
                      <a:r>
                        <a:rPr lang="en-US" sz="1200" dirty="0">
                          <a:effectLst/>
                          <a:latin typeface="Calibri" panose="020F0502020204030204" pitchFamily="34" charset="0"/>
                          <a:cs typeface="Calibri" panose="020F0502020204030204" pitchFamily="34" charset="0"/>
                        </a:rPr>
                        <a:t>Characterize data compared with other spacecraft observations. </a:t>
                      </a:r>
                      <a:endParaRPr lang="en-US" sz="1200" dirty="0">
                        <a:latin typeface="Calibri" panose="020F0502020204030204" pitchFamily="34" charset="0"/>
                        <a:cs typeface="Calibri" panose="020F0502020204030204" pitchFamily="34" charset="0"/>
                      </a:endParaRPr>
                    </a:p>
                  </a:txBody>
                  <a:tcPr marL="55350" marR="55350" marT="0" marB="0" anchor="ctr"/>
                </a:tc>
                <a:extLst>
                  <a:ext uri="{0D108BD9-81ED-4DB2-BD59-A6C34878D82A}">
                    <a16:rowId xmlns:a16="http://schemas.microsoft.com/office/drawing/2014/main" val="10002"/>
                  </a:ext>
                </a:extLst>
              </a:tr>
              <a:tr h="517851">
                <a:tc>
                  <a:txBody>
                    <a:bodyPr/>
                    <a:lstStyle/>
                    <a:p>
                      <a:pPr marL="0" marR="0" lvl="0" indent="0" algn="ctr" rtl="0">
                        <a:lnSpc>
                          <a:spcPct val="115000"/>
                        </a:lnSpc>
                        <a:spcBef>
                          <a:spcPts val="0"/>
                        </a:spcBef>
                        <a:spcAft>
                          <a:spcPts val="0"/>
                        </a:spcAft>
                        <a:buNone/>
                      </a:pPr>
                      <a:r>
                        <a:rPr lang="en-US" sz="1200" dirty="0">
                          <a:latin typeface="Calibri" panose="020F0502020204030204" pitchFamily="34" charset="0"/>
                          <a:ea typeface="Calibri"/>
                          <a:cs typeface="Calibri" panose="020F0502020204030204" pitchFamily="34" charset="0"/>
                          <a:sym typeface="Calibri"/>
                        </a:rPr>
                        <a:t>A.3.3 Diurnal/eclipse effects [PLPT-MAG-004]</a:t>
                      </a:r>
                      <a:endParaRPr sz="1200" dirty="0">
                        <a:latin typeface="Calibri" panose="020F0502020204030204" pitchFamily="34" charset="0"/>
                        <a:ea typeface="Calibri"/>
                        <a:cs typeface="Calibri" panose="020F0502020204030204" pitchFamily="34" charset="0"/>
                        <a:sym typeface="Calibri"/>
                      </a:endParaRPr>
                    </a:p>
                  </a:txBody>
                  <a:tcPr marL="55350" marR="55350" marT="0" marB="0" anchor="ctr"/>
                </a:tc>
                <a:tc>
                  <a:txBody>
                    <a:bodyPr/>
                    <a:lstStyle/>
                    <a:p>
                      <a:pPr marL="0" marR="0" lvl="0" indent="0" algn="ctr" rtl="0">
                        <a:lnSpc>
                          <a:spcPct val="115000"/>
                        </a:lnSpc>
                        <a:spcBef>
                          <a:spcPts val="0"/>
                        </a:spcBef>
                        <a:spcAft>
                          <a:spcPts val="0"/>
                        </a:spcAft>
                        <a:buNone/>
                      </a:pPr>
                      <a:r>
                        <a:rPr lang="en-US" sz="1200" dirty="0">
                          <a:latin typeface="Calibri" panose="020F0502020204030204" pitchFamily="34" charset="0"/>
                          <a:ea typeface="Calibri"/>
                          <a:cs typeface="Calibri" panose="020F0502020204030204" pitchFamily="34" charset="0"/>
                          <a:sym typeface="Calibri"/>
                        </a:rPr>
                        <a:t>Validate MAG L1b product by comparing inboard to outboard measurements taking into account diurnal/eclipse effects.</a:t>
                      </a:r>
                    </a:p>
                  </a:txBody>
                  <a:tcPr marL="55350" marR="55350" marT="0" marB="0" anchor="ct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en-US" sz="1200" dirty="0">
                          <a:solidFill>
                            <a:schemeClr val="tx1"/>
                          </a:solidFill>
                          <a:latin typeface="Calibri" panose="020F0502020204030204" pitchFamily="34" charset="0"/>
                          <a:cs typeface="Calibri" panose="020F0502020204030204" pitchFamily="34" charset="0"/>
                        </a:rPr>
                        <a:t>Three months of data from GOES-16/17 (need not be contiguous).</a:t>
                      </a:r>
                    </a:p>
                  </a:txBody>
                  <a:tcPr marL="55350" marR="55350" marT="0" marB="0" anchor="ctr"/>
                </a:tc>
                <a:tc>
                  <a:txBody>
                    <a:bodyPr/>
                    <a:lstStyle/>
                    <a:p>
                      <a:pPr algn="ctr"/>
                      <a:r>
                        <a:rPr lang="en-US" sz="1200" dirty="0">
                          <a:effectLst/>
                          <a:latin typeface="Calibri" panose="020F0502020204030204" pitchFamily="34" charset="0"/>
                          <a:cs typeface="Calibri" panose="020F0502020204030204" pitchFamily="34" charset="0"/>
                        </a:rPr>
                        <a:t>Characterize data compared with other spacecraft observations. </a:t>
                      </a:r>
                      <a:endParaRPr lang="en-US" sz="1200" dirty="0">
                        <a:latin typeface="Calibri" panose="020F0502020204030204" pitchFamily="34" charset="0"/>
                        <a:cs typeface="Calibri" panose="020F0502020204030204" pitchFamily="34" charset="0"/>
                      </a:endParaRPr>
                    </a:p>
                  </a:txBody>
                  <a:tcPr marL="55350" marR="55350" marT="0" marB="0" anchor="ctr"/>
                </a:tc>
                <a:extLst>
                  <a:ext uri="{0D108BD9-81ED-4DB2-BD59-A6C34878D82A}">
                    <a16:rowId xmlns:a16="http://schemas.microsoft.com/office/drawing/2014/main" val="10003"/>
                  </a:ext>
                </a:extLst>
              </a:tr>
              <a:tr h="604125">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en-US" sz="1200" dirty="0">
                          <a:latin typeface="Calibri" panose="020F0502020204030204" pitchFamily="34" charset="0"/>
                          <a:ea typeface="Calibri"/>
                          <a:cs typeface="Calibri" panose="020F0502020204030204" pitchFamily="34" charset="0"/>
                          <a:sym typeface="Calibri"/>
                        </a:rPr>
                        <a:t>A.3.4 Comparison of gradiometer to other methods [PLPT-MAG-005]</a:t>
                      </a:r>
                      <a:endParaRPr sz="1200" dirty="0">
                        <a:latin typeface="Calibri" panose="020F0502020204030204" pitchFamily="34" charset="0"/>
                        <a:ea typeface="Calibri"/>
                        <a:cs typeface="Calibri" panose="020F0502020204030204" pitchFamily="34" charset="0"/>
                        <a:sym typeface="Calibri"/>
                      </a:endParaRPr>
                    </a:p>
                  </a:txBody>
                  <a:tcPr marL="55350" marR="55350" marT="0" marB="0" anchor="ctr"/>
                </a:tc>
                <a:tc gridSpan="3">
                  <a:txBody>
                    <a:bodyPr/>
                    <a:lstStyle/>
                    <a:p>
                      <a:pPr marL="0" marR="0" lvl="0" indent="0" algn="ctr" rtl="0">
                        <a:lnSpc>
                          <a:spcPct val="115000"/>
                        </a:lnSpc>
                        <a:spcBef>
                          <a:spcPts val="0"/>
                        </a:spcBef>
                        <a:spcAft>
                          <a:spcPts val="0"/>
                        </a:spcAft>
                        <a:buNone/>
                      </a:pPr>
                      <a:r>
                        <a:rPr lang="en-US" sz="1200" i="1" dirty="0">
                          <a:latin typeface="Calibri" panose="020F0502020204030204" pitchFamily="34" charset="0"/>
                          <a:ea typeface="Calibri"/>
                          <a:cs typeface="Calibri" panose="020F0502020204030204" pitchFamily="34" charset="0"/>
                          <a:sym typeface="Calibri"/>
                        </a:rPr>
                        <a:t>Not started. Gradiometer method was not used in operations due to Inboard sensor issues.</a:t>
                      </a:r>
                    </a:p>
                  </a:txBody>
                  <a:tcPr marL="55350" marR="55350" marT="0" marB="0" anchor="ctr"/>
                </a:tc>
                <a:tc hMerge="1">
                  <a:txBody>
                    <a:bodyPr/>
                    <a:lstStyle/>
                    <a:p>
                      <a:pPr marL="0" marR="0" lvl="0" indent="0" algn="l" rtl="0">
                        <a:lnSpc>
                          <a:spcPct val="115000"/>
                        </a:lnSpc>
                        <a:spcBef>
                          <a:spcPts val="0"/>
                        </a:spcBef>
                        <a:spcAft>
                          <a:spcPts val="0"/>
                        </a:spcAft>
                        <a:buNone/>
                      </a:pPr>
                      <a:endParaRPr sz="1200">
                        <a:latin typeface="Calibri"/>
                        <a:ea typeface="Calibri"/>
                        <a:cs typeface="Calibri"/>
                        <a:sym typeface="Calibri"/>
                      </a:endParaRPr>
                    </a:p>
                  </a:txBody>
                  <a:tcPr marL="55350" marR="55350" marT="0" marB="0"/>
                </a:tc>
                <a:tc hMerge="1">
                  <a:txBody>
                    <a:bodyPr/>
                    <a:lstStyle/>
                    <a:p>
                      <a:pPr marL="0" marR="0" lvl="0" indent="0" algn="l" rtl="0">
                        <a:lnSpc>
                          <a:spcPct val="115000"/>
                        </a:lnSpc>
                        <a:spcBef>
                          <a:spcPts val="0"/>
                        </a:spcBef>
                        <a:spcAft>
                          <a:spcPts val="0"/>
                        </a:spcAft>
                        <a:buNone/>
                      </a:pPr>
                      <a:endParaRPr sz="1200" dirty="0">
                        <a:latin typeface="Calibri"/>
                        <a:ea typeface="Calibri"/>
                        <a:cs typeface="Calibri"/>
                        <a:sym typeface="Calibri"/>
                      </a:endParaRPr>
                    </a:p>
                  </a:txBody>
                  <a:tcPr marL="55350" marR="55350" marT="0" marB="0"/>
                </a:tc>
                <a:extLst>
                  <a:ext uri="{0D108BD9-81ED-4DB2-BD59-A6C34878D82A}">
                    <a16:rowId xmlns:a16="http://schemas.microsoft.com/office/drawing/2014/main" val="3055839097"/>
                  </a:ext>
                </a:extLst>
              </a:tr>
              <a:tr h="206683">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en-US" sz="1200" dirty="0">
                          <a:latin typeface="Calibri" panose="020F0502020204030204" pitchFamily="34" charset="0"/>
                          <a:ea typeface="Calibri"/>
                          <a:cs typeface="Calibri" panose="020F0502020204030204" pitchFamily="34" charset="0"/>
                          <a:sym typeface="Calibri"/>
                        </a:rPr>
                        <a:t>RIMP v2 A.3.3 Noise Performance [PLPT-MAG-003]*** </a:t>
                      </a:r>
                      <a:endParaRPr sz="1200" dirty="0">
                        <a:latin typeface="Calibri" panose="020F0502020204030204" pitchFamily="34" charset="0"/>
                        <a:ea typeface="Calibri"/>
                        <a:cs typeface="Calibri" panose="020F0502020204030204" pitchFamily="34" charset="0"/>
                        <a:sym typeface="Calibri"/>
                      </a:endParaRPr>
                    </a:p>
                  </a:txBody>
                  <a:tcPr marL="55350" marR="55350" marT="0" marB="0" anchor="ctr"/>
                </a:tc>
                <a:tc>
                  <a:txBody>
                    <a:bodyPr/>
                    <a:lstStyle/>
                    <a:p>
                      <a:pPr marL="0" marR="0" lvl="0" indent="0" algn="ctr" rtl="0">
                        <a:lnSpc>
                          <a:spcPct val="115000"/>
                        </a:lnSpc>
                        <a:spcBef>
                          <a:spcPts val="0"/>
                        </a:spcBef>
                        <a:spcAft>
                          <a:spcPts val="0"/>
                        </a:spcAft>
                        <a:buNone/>
                      </a:pPr>
                      <a:r>
                        <a:rPr lang="en-US" sz="1200" dirty="0">
                          <a:latin typeface="Calibri" panose="020F0502020204030204" pitchFamily="34" charset="0"/>
                          <a:ea typeface="Calibri"/>
                          <a:cs typeface="Calibri" panose="020F0502020204030204" pitchFamily="34" charset="0"/>
                          <a:sym typeface="Calibri"/>
                        </a:rPr>
                        <a:t>Determine the noise level of the product and compare it to the MRD values of no more than 0.3 nT on each axis.</a:t>
                      </a:r>
                    </a:p>
                  </a:txBody>
                  <a:tcPr marL="55350" marR="55350" marT="0" marB="0" anchor="ctr"/>
                </a:tc>
                <a:tc>
                  <a:txBody>
                    <a:bodyPr/>
                    <a:lstStyle/>
                    <a:p>
                      <a:pPr marL="0" marR="0" lvl="0" indent="0" algn="ctr" rtl="0">
                        <a:lnSpc>
                          <a:spcPct val="115000"/>
                        </a:lnSpc>
                        <a:spcBef>
                          <a:spcPts val="0"/>
                        </a:spcBef>
                        <a:spcAft>
                          <a:spcPts val="0"/>
                        </a:spcAft>
                        <a:buNone/>
                      </a:pPr>
                      <a:r>
                        <a:rPr lang="en-US" sz="1200" dirty="0">
                          <a:latin typeface="Calibri" panose="020F0502020204030204" pitchFamily="34" charset="0"/>
                          <a:ea typeface="Calibri"/>
                          <a:cs typeface="Calibri" panose="020F0502020204030204" pitchFamily="34" charset="0"/>
                          <a:sym typeface="Calibri"/>
                        </a:rPr>
                        <a:t>7 days (need not be contiguous)</a:t>
                      </a:r>
                      <a:endParaRPr sz="1200" dirty="0">
                        <a:latin typeface="Calibri" panose="020F0502020204030204" pitchFamily="34" charset="0"/>
                        <a:ea typeface="Calibri"/>
                        <a:cs typeface="Calibri" panose="020F0502020204030204" pitchFamily="34" charset="0"/>
                        <a:sym typeface="Calibri"/>
                      </a:endParaRPr>
                    </a:p>
                  </a:txBody>
                  <a:tcPr marL="55350" marR="55350" marT="0" marB="0" anchor="ctr"/>
                </a:tc>
                <a:tc>
                  <a:txBody>
                    <a:bodyPr/>
                    <a:lstStyle/>
                    <a:p>
                      <a:pPr marL="0" marR="0" lvl="0" indent="0" algn="ctr" rtl="0">
                        <a:lnSpc>
                          <a:spcPct val="115000"/>
                        </a:lnSpc>
                        <a:spcBef>
                          <a:spcPts val="0"/>
                        </a:spcBef>
                        <a:spcAft>
                          <a:spcPts val="0"/>
                        </a:spcAft>
                        <a:buNone/>
                      </a:pPr>
                      <a:r>
                        <a:rPr lang="en-US" sz="1200" dirty="0">
                          <a:latin typeface="Calibri" panose="020F0502020204030204" pitchFamily="34" charset="0"/>
                          <a:ea typeface="Calibri"/>
                          <a:cs typeface="Calibri" panose="020F0502020204030204" pitchFamily="34" charset="0"/>
                          <a:sym typeface="Calibri"/>
                        </a:rPr>
                        <a:t>The success criteria is that the noise level of the product has been determined and compared to 0.3 nT requirement. </a:t>
                      </a:r>
                      <a:endParaRPr sz="1200" dirty="0">
                        <a:latin typeface="Calibri" panose="020F0502020204030204" pitchFamily="34" charset="0"/>
                        <a:ea typeface="Calibri"/>
                        <a:cs typeface="Calibri" panose="020F0502020204030204" pitchFamily="34" charset="0"/>
                        <a:sym typeface="Calibri"/>
                      </a:endParaRPr>
                    </a:p>
                  </a:txBody>
                  <a:tcPr marL="55350" marR="55350" marT="0" marB="0" anchor="ctr"/>
                </a:tc>
                <a:extLst>
                  <a:ext uri="{0D108BD9-81ED-4DB2-BD59-A6C34878D82A}">
                    <a16:rowId xmlns:a16="http://schemas.microsoft.com/office/drawing/2014/main" val="97175742"/>
                  </a:ext>
                </a:extLst>
              </a:tr>
              <a:tr h="334679">
                <a:tc>
                  <a:txBody>
                    <a:bodyPr/>
                    <a:lstStyle/>
                    <a:p>
                      <a:pPr algn="ctr"/>
                      <a:r>
                        <a:rPr lang="en-US" sz="1200" dirty="0">
                          <a:latin typeface="Calibri" panose="020F0502020204030204" pitchFamily="34" charset="0"/>
                          <a:cs typeface="Calibri" panose="020F0502020204030204" pitchFamily="34" charset="0"/>
                        </a:rPr>
                        <a:t>PLPT-MAG-006</a:t>
                      </a:r>
                    </a:p>
                  </a:txBody>
                  <a:tcPr anchor="ctr"/>
                </a:tc>
                <a:tc>
                  <a:txBody>
                    <a:bodyPr/>
                    <a:lstStyle/>
                    <a:p>
                      <a:pPr algn="ctr"/>
                      <a:r>
                        <a:rPr lang="en-US" sz="1200" dirty="0">
                          <a:latin typeface="Calibri" panose="020F0502020204030204" pitchFamily="34" charset="0"/>
                          <a:cs typeface="Calibri" panose="020F0502020204030204" pitchFamily="34" charset="0"/>
                        </a:rPr>
                        <a:t>Temperature</a:t>
                      </a:r>
                      <a:r>
                        <a:rPr lang="en-US" sz="1200" baseline="0" dirty="0">
                          <a:latin typeface="Calibri" panose="020F0502020204030204" pitchFamily="34" charset="0"/>
                          <a:cs typeface="Calibri" panose="020F0502020204030204" pitchFamily="34" charset="0"/>
                        </a:rPr>
                        <a:t> effect compensation*</a:t>
                      </a:r>
                      <a:endParaRPr lang="en-US" sz="1200" dirty="0">
                        <a:latin typeface="Calibri" panose="020F0502020204030204" pitchFamily="34" charset="0"/>
                        <a:cs typeface="Calibri" panose="020F0502020204030204" pitchFamily="34" charset="0"/>
                      </a:endParaRPr>
                    </a:p>
                  </a:txBody>
                  <a:tcPr anchor="ctr"/>
                </a:tc>
                <a:tc rowSpan="3" gridSpan="2">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i="1" dirty="0">
                          <a:latin typeface="Calibri" panose="020F0502020204030204" pitchFamily="34" charset="0"/>
                          <a:ea typeface="Calibri"/>
                          <a:cs typeface="Calibri" panose="020F0502020204030204" pitchFamily="34" charset="0"/>
                          <a:sym typeface="Calibri"/>
                        </a:rPr>
                        <a:t>These PLPTs are part of PLPTs A3.1/A.3.2/A.3.3 and continuing studies into thermal anomalies previously mentioned. Corrections will be implemented into GOES-16/17 L2+ processing at NCEI for MAG, while lessons learned can be applied to GMAG for GOES-T/U.</a:t>
                      </a:r>
                      <a:endParaRPr lang="en-US" sz="1200" dirty="0">
                        <a:latin typeface="Calibri" panose="020F0502020204030204" pitchFamily="34" charset="0"/>
                        <a:cs typeface="Calibri" panose="020F0502020204030204" pitchFamily="34" charset="0"/>
                      </a:endParaRPr>
                    </a:p>
                  </a:txBody>
                  <a:tcPr anchor="ctr"/>
                </a:tc>
                <a:tc rowSpan="3" hMerge="1">
                  <a:txBody>
                    <a:bodyPr/>
                    <a:lstStyle/>
                    <a:p>
                      <a:pPr algn="ctr"/>
                      <a:r>
                        <a:rPr lang="en-US" sz="1000"/>
                        <a:t>Temperature</a:t>
                      </a:r>
                      <a:r>
                        <a:rPr lang="en-US" sz="1000" baseline="0"/>
                        <a:t> effect compensation*</a:t>
                      </a:r>
                      <a:endParaRPr lang="en-US" sz="1000"/>
                    </a:p>
                  </a:txBody>
                  <a:tcPr/>
                </a:tc>
                <a:extLst>
                  <a:ext uri="{0D108BD9-81ED-4DB2-BD59-A6C34878D82A}">
                    <a16:rowId xmlns:a16="http://schemas.microsoft.com/office/drawing/2014/main" val="1099136683"/>
                  </a:ext>
                </a:extLst>
              </a:tr>
              <a:tr h="291737">
                <a:tc>
                  <a:txBody>
                    <a:bodyPr/>
                    <a:lstStyle/>
                    <a:p>
                      <a:pPr algn="ctr"/>
                      <a:r>
                        <a:rPr lang="en-US" sz="1200" dirty="0">
                          <a:latin typeface="Calibri" panose="020F0502020204030204" pitchFamily="34" charset="0"/>
                          <a:cs typeface="Calibri" panose="020F0502020204030204" pitchFamily="34" charset="0"/>
                        </a:rPr>
                        <a:t>PLPT-MAG-007</a:t>
                      </a:r>
                    </a:p>
                  </a:txBody>
                  <a:tcPr anchor="ctr"/>
                </a:tc>
                <a:tc>
                  <a:txBody>
                    <a:bodyPr/>
                    <a:lstStyle/>
                    <a:p>
                      <a:pPr algn="ctr"/>
                      <a:r>
                        <a:rPr lang="en-US" sz="1200" dirty="0">
                          <a:latin typeface="Calibri" panose="020F0502020204030204" pitchFamily="34" charset="0"/>
                          <a:cs typeface="Calibri" panose="020F0502020204030204" pitchFamily="34" charset="0"/>
                        </a:rPr>
                        <a:t>Thermal electric effect compensation*</a:t>
                      </a:r>
                    </a:p>
                  </a:txBody>
                  <a:tcPr anchor="ctr"/>
                </a:tc>
                <a:tc gridSpan="2" vMerge="1">
                  <a:txBody>
                    <a:bodyPr/>
                    <a:lstStyle/>
                    <a:p>
                      <a:pPr algn="ctr"/>
                      <a:r>
                        <a:rPr lang="en-US" sz="1000" dirty="0"/>
                        <a:t>PLPT-MAG-007</a:t>
                      </a:r>
                    </a:p>
                  </a:txBody>
                  <a:tcPr/>
                </a:tc>
                <a:tc hMerge="1" vMerge="1">
                  <a:txBody>
                    <a:bodyPr/>
                    <a:lstStyle/>
                    <a:p>
                      <a:pPr algn="ctr"/>
                      <a:r>
                        <a:rPr lang="en-US" sz="1000" dirty="0"/>
                        <a:t>Thermal electric effect compensation*</a:t>
                      </a:r>
                    </a:p>
                  </a:txBody>
                  <a:tcPr/>
                </a:tc>
                <a:extLst>
                  <a:ext uri="{0D108BD9-81ED-4DB2-BD59-A6C34878D82A}">
                    <a16:rowId xmlns:a16="http://schemas.microsoft.com/office/drawing/2014/main" val="4153724217"/>
                  </a:ext>
                </a:extLst>
              </a:tr>
              <a:tr h="172595">
                <a:tc>
                  <a:txBody>
                    <a:bodyPr/>
                    <a:lstStyle/>
                    <a:p>
                      <a:pPr algn="ctr"/>
                      <a:r>
                        <a:rPr lang="en-US" sz="1200" dirty="0">
                          <a:latin typeface="Calibri" panose="020F0502020204030204" pitchFamily="34" charset="0"/>
                          <a:cs typeface="Calibri" panose="020F0502020204030204" pitchFamily="34" charset="0"/>
                        </a:rPr>
                        <a:t>PLPT-MAG-008</a:t>
                      </a:r>
                    </a:p>
                  </a:txBody>
                  <a:tcPr anchor="ctr"/>
                </a:tc>
                <a:tc>
                  <a:txBody>
                    <a:bodyPr/>
                    <a:lstStyle/>
                    <a:p>
                      <a:pPr algn="ctr"/>
                      <a:r>
                        <a:rPr lang="en-US" sz="1200" dirty="0">
                          <a:latin typeface="Calibri" panose="020F0502020204030204" pitchFamily="34" charset="0"/>
                          <a:cs typeface="Calibri" panose="020F0502020204030204" pitchFamily="34" charset="0"/>
                        </a:rPr>
                        <a:t>Accuracy stability determination* </a:t>
                      </a:r>
                    </a:p>
                  </a:txBody>
                  <a:tcPr anchor="ctr"/>
                </a:tc>
                <a:tc gridSpan="2" vMerge="1">
                  <a:txBody>
                    <a:bodyPr/>
                    <a:lstStyle/>
                    <a:p>
                      <a:pPr algn="ctr"/>
                      <a:r>
                        <a:rPr lang="en-US" sz="1000"/>
                        <a:t>PLPT-MAG-008</a:t>
                      </a:r>
                    </a:p>
                  </a:txBody>
                  <a:tcPr/>
                </a:tc>
                <a:tc hMerge="1" vMerge="1">
                  <a:txBody>
                    <a:bodyPr/>
                    <a:lstStyle/>
                    <a:p>
                      <a:pPr algn="ctr"/>
                      <a:r>
                        <a:rPr lang="en-US" sz="1000" dirty="0"/>
                        <a:t>Accuracy stability determination* </a:t>
                      </a:r>
                    </a:p>
                  </a:txBody>
                  <a:tcPr/>
                </a:tc>
                <a:extLst>
                  <a:ext uri="{0D108BD9-81ED-4DB2-BD59-A6C34878D82A}">
                    <a16:rowId xmlns:a16="http://schemas.microsoft.com/office/drawing/2014/main" val="2504502323"/>
                  </a:ext>
                </a:extLst>
              </a:tr>
            </a:tbl>
          </a:graphicData>
        </a:graphic>
      </p:graphicFrame>
      <p:sp>
        <p:nvSpPr>
          <p:cNvPr id="2" name="TextBox 1">
            <a:extLst>
              <a:ext uri="{FF2B5EF4-FFF2-40B4-BE49-F238E27FC236}">
                <a16:creationId xmlns:a16="http://schemas.microsoft.com/office/drawing/2014/main" id="{45DDBBE5-0156-4B46-9B30-94C7D481EE9F}"/>
              </a:ext>
            </a:extLst>
          </p:cNvPr>
          <p:cNvSpPr txBox="1"/>
          <p:nvPr/>
        </p:nvSpPr>
        <p:spPr>
          <a:xfrm>
            <a:off x="390403" y="5892385"/>
            <a:ext cx="8043154" cy="954107"/>
          </a:xfrm>
          <a:prstGeom prst="rect">
            <a:avLst/>
          </a:prstGeom>
          <a:noFill/>
        </p:spPr>
        <p:txBody>
          <a:bodyPr wrap="square" rtlCol="0">
            <a:spAutoFit/>
          </a:bodyPr>
          <a:lstStyle/>
          <a:p>
            <a:r>
              <a:rPr lang="en-US" dirty="0">
                <a:solidFill>
                  <a:schemeClr val="bg1"/>
                </a:solidFill>
                <a:latin typeface="Calibri" panose="020F0502020204030204" pitchFamily="34" charset="0"/>
                <a:cs typeface="Calibri" panose="020F0502020204030204" pitchFamily="34" charset="0"/>
              </a:rPr>
              <a:t>*These PLPTs were not studied as separate PLPTs but instead results from other PLPTs and anomaly assessments informed us about these PLPTs.</a:t>
            </a:r>
          </a:p>
          <a:p>
            <a:r>
              <a:rPr lang="en-US" dirty="0">
                <a:solidFill>
                  <a:schemeClr val="bg1"/>
                </a:solidFill>
                <a:latin typeface="Calibri" panose="020F0502020204030204" pitchFamily="34" charset="0"/>
                <a:cs typeface="Calibri" panose="020F0502020204030204" pitchFamily="34" charset="0"/>
              </a:rPr>
              <a:t>**Full resolution data full validation has not been undertaken.</a:t>
            </a:r>
          </a:p>
          <a:p>
            <a:r>
              <a:rPr lang="en-US" dirty="0">
                <a:solidFill>
                  <a:schemeClr val="bg1"/>
                </a:solidFill>
                <a:latin typeface="Calibri" panose="020F0502020204030204" pitchFamily="34" charset="0"/>
                <a:cs typeface="Calibri" panose="020F0502020204030204" pitchFamily="34" charset="0"/>
              </a:rPr>
              <a:t>***There has been changes from RIMP v1.1 to v2 </a:t>
            </a:r>
          </a:p>
        </p:txBody>
      </p:sp>
    </p:spTree>
    <p:extLst>
      <p:ext uri="{BB962C8B-B14F-4D97-AF65-F5344CB8AC3E}">
        <p14:creationId xmlns:p14="http://schemas.microsoft.com/office/powerpoint/2010/main" val="23539878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15ADB79-25D6-47C0-AB51-22A13A0BBB50}" type="slidenum">
              <a:rPr lang="en-US" altLang="en-US" smtClean="0"/>
              <a:pPr/>
              <a:t>29</a:t>
            </a:fld>
            <a:endParaRPr lang="en-US" altLang="en-US" dirty="0"/>
          </a:p>
        </p:txBody>
      </p:sp>
      <p:sp>
        <p:nvSpPr>
          <p:cNvPr id="7" name="Title 1">
            <a:extLst>
              <a:ext uri="{FF2B5EF4-FFF2-40B4-BE49-F238E27FC236}">
                <a16:creationId xmlns:a16="http://schemas.microsoft.com/office/drawing/2014/main" id="{DAE7E79C-F09D-1E49-A49B-6824B3CBC552}"/>
              </a:ext>
            </a:extLst>
          </p:cNvPr>
          <p:cNvSpPr>
            <a:spLocks noGrp="1"/>
          </p:cNvSpPr>
          <p:nvPr>
            <p:ph type="title"/>
          </p:nvPr>
        </p:nvSpPr>
        <p:spPr>
          <a:xfrm>
            <a:off x="1835752" y="197834"/>
            <a:ext cx="5410200" cy="637299"/>
          </a:xfrm>
        </p:spPr>
        <p:txBody>
          <a:bodyPr/>
          <a:lstStyle/>
          <a:p>
            <a:r>
              <a:rPr lang="en-US" dirty="0">
                <a:solidFill>
                  <a:schemeClr val="bg1"/>
                </a:solidFill>
              </a:rPr>
              <a:t>RIMP v1.1 PLPT-MAG-002</a:t>
            </a:r>
            <a:endParaRPr lang="en-US" sz="3600" dirty="0">
              <a:latin typeface="Calibri" charset="0"/>
              <a:ea typeface="Calibri" charset="0"/>
              <a:cs typeface="Calibri" charset="0"/>
            </a:endParaRPr>
          </a:p>
        </p:txBody>
      </p:sp>
      <p:sp>
        <p:nvSpPr>
          <p:cNvPr id="3" name="Rectangle 2">
            <a:extLst>
              <a:ext uri="{FF2B5EF4-FFF2-40B4-BE49-F238E27FC236}">
                <a16:creationId xmlns:a16="http://schemas.microsoft.com/office/drawing/2014/main" id="{40597BCA-371F-F348-9359-1EB088C3AFFA}"/>
              </a:ext>
            </a:extLst>
          </p:cNvPr>
          <p:cNvSpPr/>
          <p:nvPr/>
        </p:nvSpPr>
        <p:spPr>
          <a:xfrm>
            <a:off x="2094085" y="685557"/>
            <a:ext cx="4559261" cy="425501"/>
          </a:xfrm>
          <a:prstGeom prst="rect">
            <a:avLst/>
          </a:prstGeom>
        </p:spPr>
        <p:txBody>
          <a:bodyPr wrap="none">
            <a:spAutoFit/>
          </a:bodyPr>
          <a:lstStyle/>
          <a:p>
            <a:pPr lvl="0">
              <a:lnSpc>
                <a:spcPct val="115000"/>
              </a:lnSpc>
            </a:pPr>
            <a:r>
              <a:rPr lang="en-US" sz="2000" dirty="0">
                <a:solidFill>
                  <a:schemeClr val="bg1"/>
                </a:solidFill>
                <a:latin typeface="Calibri"/>
                <a:ea typeface="Calibri"/>
                <a:cs typeface="Calibri"/>
                <a:sym typeface="Calibri"/>
              </a:rPr>
              <a:t>A.3.1/A.3.2 Cross-satellite intercalibration</a:t>
            </a:r>
          </a:p>
        </p:txBody>
      </p:sp>
      <p:sp>
        <p:nvSpPr>
          <p:cNvPr id="22" name="Rounded Rectangle 21">
            <a:extLst>
              <a:ext uri="{FF2B5EF4-FFF2-40B4-BE49-F238E27FC236}">
                <a16:creationId xmlns:a16="http://schemas.microsoft.com/office/drawing/2014/main" id="{B361E76A-5432-9B4B-868A-CD40FA4B2313}"/>
              </a:ext>
            </a:extLst>
          </p:cNvPr>
          <p:cNvSpPr/>
          <p:nvPr/>
        </p:nvSpPr>
        <p:spPr>
          <a:xfrm>
            <a:off x="6882062" y="6279166"/>
            <a:ext cx="1371600" cy="3810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Pass</a:t>
            </a:r>
          </a:p>
        </p:txBody>
      </p:sp>
      <p:pic>
        <p:nvPicPr>
          <p:cNvPr id="34" name="Picture 33" descr="Table&#10;&#10;Description automatically generated">
            <a:extLst>
              <a:ext uri="{FF2B5EF4-FFF2-40B4-BE49-F238E27FC236}">
                <a16:creationId xmlns:a16="http://schemas.microsoft.com/office/drawing/2014/main" id="{55627F51-0A80-6F4E-93FF-F3D0F07426CA}"/>
              </a:ext>
            </a:extLst>
          </p:cNvPr>
          <p:cNvPicPr>
            <a:picLocks noChangeAspect="1"/>
          </p:cNvPicPr>
          <p:nvPr/>
        </p:nvPicPr>
        <p:blipFill rotWithShape="1">
          <a:blip r:embed="rId3"/>
          <a:srcRect l="6666" t="4842" r="5833" b="12790"/>
          <a:stretch/>
        </p:blipFill>
        <p:spPr>
          <a:xfrm>
            <a:off x="324132" y="1555609"/>
            <a:ext cx="3886200" cy="1282654"/>
          </a:xfrm>
          <a:prstGeom prst="rect">
            <a:avLst/>
          </a:prstGeom>
        </p:spPr>
      </p:pic>
      <p:sp>
        <p:nvSpPr>
          <p:cNvPr id="35" name="Rectangle 34">
            <a:extLst>
              <a:ext uri="{FF2B5EF4-FFF2-40B4-BE49-F238E27FC236}">
                <a16:creationId xmlns:a16="http://schemas.microsoft.com/office/drawing/2014/main" id="{B3649220-3EE5-DC42-8278-30EB44A9B214}"/>
              </a:ext>
            </a:extLst>
          </p:cNvPr>
          <p:cNvSpPr/>
          <p:nvPr/>
        </p:nvSpPr>
        <p:spPr>
          <a:xfrm>
            <a:off x="244955" y="1179214"/>
            <a:ext cx="4356155" cy="400110"/>
          </a:xfrm>
          <a:prstGeom prst="rect">
            <a:avLst/>
          </a:prstGeom>
        </p:spPr>
        <p:txBody>
          <a:bodyPr wrap="square">
            <a:spAutoFit/>
          </a:bodyPr>
          <a:lstStyle/>
          <a:p>
            <a:r>
              <a:rPr lang="en-US" sz="1000" dirty="0">
                <a:solidFill>
                  <a:schemeClr val="bg1"/>
                </a:solidFill>
                <a:latin typeface="-apple-system"/>
              </a:rPr>
              <a:t>Loto’aniu, T.M., </a:t>
            </a:r>
            <a:r>
              <a:rPr lang="en-US" sz="1000" i="1" dirty="0">
                <a:solidFill>
                  <a:schemeClr val="bg1"/>
                </a:solidFill>
                <a:latin typeface="-apple-system"/>
              </a:rPr>
              <a:t>et al.</a:t>
            </a:r>
            <a:r>
              <a:rPr lang="en-US" sz="1000" dirty="0">
                <a:solidFill>
                  <a:schemeClr val="bg1"/>
                </a:solidFill>
                <a:latin typeface="-apple-system"/>
              </a:rPr>
              <a:t> The GOES-16 Spacecraft Science Magnetometer. </a:t>
            </a:r>
            <a:r>
              <a:rPr lang="en-US" sz="1000" i="1" dirty="0">
                <a:solidFill>
                  <a:schemeClr val="bg1"/>
                </a:solidFill>
                <a:latin typeface="-apple-system"/>
              </a:rPr>
              <a:t>Space Sci Rev</a:t>
            </a:r>
            <a:r>
              <a:rPr lang="en-US" sz="1000" dirty="0">
                <a:solidFill>
                  <a:schemeClr val="bg1"/>
                </a:solidFill>
                <a:latin typeface="-apple-system"/>
              </a:rPr>
              <a:t> </a:t>
            </a:r>
            <a:r>
              <a:rPr lang="en-US" sz="1000" b="1" dirty="0">
                <a:solidFill>
                  <a:schemeClr val="bg1"/>
                </a:solidFill>
                <a:latin typeface="-apple-system"/>
              </a:rPr>
              <a:t>215, </a:t>
            </a:r>
            <a:r>
              <a:rPr lang="en-US" sz="1000" dirty="0">
                <a:solidFill>
                  <a:schemeClr val="bg1"/>
                </a:solidFill>
                <a:latin typeface="-apple-system"/>
              </a:rPr>
              <a:t>32 (2019). https://doi.org/10.1007/s11214-019-0600-</a:t>
            </a:r>
            <a:endParaRPr lang="en-US" sz="1000" dirty="0">
              <a:solidFill>
                <a:schemeClr val="bg1"/>
              </a:solidFill>
            </a:endParaRPr>
          </a:p>
        </p:txBody>
      </p: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B12323D1-80CF-2C47-84FB-8A4F6D4E9BD9}"/>
                  </a:ext>
                </a:extLst>
              </p:cNvPr>
              <p:cNvSpPr txBox="1"/>
              <p:nvPr/>
            </p:nvSpPr>
            <p:spPr>
              <a:xfrm>
                <a:off x="4289509" y="1478162"/>
                <a:ext cx="4038600" cy="646331"/>
              </a:xfrm>
              <a:prstGeom prst="rect">
                <a:avLst/>
              </a:prstGeom>
              <a:noFill/>
            </p:spPr>
            <p:txBody>
              <a:bodyPr wrap="square" rtlCol="0">
                <a:spAutoFit/>
              </a:bodyPr>
              <a:lstStyle/>
              <a:p>
                <a:r>
                  <a:rPr lang="en-US" sz="1200" dirty="0">
                    <a:solidFill>
                      <a:schemeClr val="bg1"/>
                    </a:solidFill>
                  </a:rPr>
                  <a:t>GOES-16 comparison to GOES-13 study suggest average per axis 2.3 nT </a:t>
                </a:r>
                <a14:m>
                  <m:oMath xmlns:m="http://schemas.openxmlformats.org/officeDocument/2006/math">
                    <m:r>
                      <a:rPr lang="en-US" sz="1200" b="0" i="1" smtClean="0">
                        <a:solidFill>
                          <a:schemeClr val="bg1"/>
                        </a:solidFill>
                        <a:latin typeface="Cambria Math" panose="02040503050406030204" pitchFamily="18" charset="0"/>
                      </a:rPr>
                      <m:t>±</m:t>
                    </m:r>
                  </m:oMath>
                </a14:m>
                <a:r>
                  <a:rPr lang="en-US" sz="1200" dirty="0">
                    <a:solidFill>
                      <a:schemeClr val="bg1"/>
                    </a:solidFill>
                  </a:rPr>
                  <a:t>maximum 3</a:t>
                </a:r>
                <a14:m>
                  <m:oMath xmlns:m="http://schemas.openxmlformats.org/officeDocument/2006/math">
                    <m:r>
                      <a:rPr lang="en-US" sz="1200" i="1" smtClean="0">
                        <a:solidFill>
                          <a:schemeClr val="bg1"/>
                        </a:solidFill>
                        <a:latin typeface="Cambria Math" panose="02040503050406030204" pitchFamily="18" charset="0"/>
                        <a:ea typeface="Cambria Math" panose="02040503050406030204" pitchFamily="18" charset="0"/>
                      </a:rPr>
                      <m:t>𝜎</m:t>
                    </m:r>
                  </m:oMath>
                </a14:m>
                <a:r>
                  <a:rPr lang="en-US" sz="1200" dirty="0">
                    <a:solidFill>
                      <a:schemeClr val="bg1"/>
                    </a:solidFill>
                  </a:rPr>
                  <a:t> of 3.3 nT. This is consistent with waiver value of 2.3 nT </a:t>
                </a:r>
                <a14:m>
                  <m:oMath xmlns:m="http://schemas.openxmlformats.org/officeDocument/2006/math">
                    <m:r>
                      <a:rPr lang="en-US" sz="1200" i="1">
                        <a:solidFill>
                          <a:schemeClr val="bg1"/>
                        </a:solidFill>
                        <a:latin typeface="Cambria Math" panose="02040503050406030204" pitchFamily="18" charset="0"/>
                      </a:rPr>
                      <m:t>±</m:t>
                    </m:r>
                  </m:oMath>
                </a14:m>
                <a:r>
                  <a:rPr lang="en-US" sz="1200" dirty="0">
                    <a:solidFill>
                      <a:schemeClr val="bg1"/>
                    </a:solidFill>
                  </a:rPr>
                  <a:t> 4 nT.</a:t>
                </a:r>
              </a:p>
            </p:txBody>
          </p:sp>
        </mc:Choice>
        <mc:Fallback xmlns="">
          <p:sp>
            <p:nvSpPr>
              <p:cNvPr id="37" name="TextBox 36">
                <a:extLst>
                  <a:ext uri="{FF2B5EF4-FFF2-40B4-BE49-F238E27FC236}">
                    <a16:creationId xmlns:a16="http://schemas.microsoft.com/office/drawing/2014/main" id="{B12323D1-80CF-2C47-84FB-8A4F6D4E9BD9}"/>
                  </a:ext>
                </a:extLst>
              </p:cNvPr>
              <p:cNvSpPr txBox="1">
                <a:spLocks noRot="1" noChangeAspect="1" noMove="1" noResize="1" noEditPoints="1" noAdjustHandles="1" noChangeArrowheads="1" noChangeShapeType="1" noTextEdit="1"/>
              </p:cNvSpPr>
              <p:nvPr/>
            </p:nvSpPr>
            <p:spPr>
              <a:xfrm>
                <a:off x="4289509" y="1478162"/>
                <a:ext cx="4038600" cy="646331"/>
              </a:xfrm>
              <a:prstGeom prst="rect">
                <a:avLst/>
              </a:prstGeom>
              <a:blipFill>
                <a:blip r:embed="rId4"/>
                <a:stretch>
                  <a:fillRect b="-5769"/>
                </a:stretch>
              </a:blipFill>
            </p:spPr>
            <p:txBody>
              <a:bodyPr/>
              <a:lstStyle/>
              <a:p>
                <a:r>
                  <a:rPr lang="en-US">
                    <a:noFill/>
                  </a:rPr>
                  <a:t> </a:t>
                </a:r>
              </a:p>
            </p:txBody>
          </p:sp>
        </mc:Fallback>
      </mc:AlternateContent>
      <p:sp>
        <p:nvSpPr>
          <p:cNvPr id="38" name="Oval 37">
            <a:extLst>
              <a:ext uri="{FF2B5EF4-FFF2-40B4-BE49-F238E27FC236}">
                <a16:creationId xmlns:a16="http://schemas.microsoft.com/office/drawing/2014/main" id="{4E50296C-584B-0441-8FD9-8D571FA23A94}"/>
              </a:ext>
            </a:extLst>
          </p:cNvPr>
          <p:cNvSpPr/>
          <p:nvPr/>
        </p:nvSpPr>
        <p:spPr>
          <a:xfrm>
            <a:off x="2667000" y="1904100"/>
            <a:ext cx="990600" cy="76965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3EB4B5A9-A190-D84A-AEA5-E8C58C71F3DB}"/>
                  </a:ext>
                </a:extLst>
              </p:cNvPr>
              <p:cNvSpPr txBox="1"/>
              <p:nvPr/>
            </p:nvSpPr>
            <p:spPr>
              <a:xfrm>
                <a:off x="5614961" y="3553417"/>
                <a:ext cx="3320492" cy="2123658"/>
              </a:xfrm>
              <a:prstGeom prst="rect">
                <a:avLst/>
              </a:prstGeom>
              <a:noFill/>
            </p:spPr>
            <p:txBody>
              <a:bodyPr wrap="square" rtlCol="0">
                <a:spAutoFit/>
              </a:bodyPr>
              <a:lstStyle/>
              <a:p>
                <a:r>
                  <a:rPr lang="en-US" sz="1200" dirty="0">
                    <a:solidFill>
                      <a:schemeClr val="bg1"/>
                    </a:solidFill>
                  </a:rPr>
                  <a:t>Result of GOES-16 comparison to nearby GOES-15 over long time period is similar to the waivered value. GOES-13/16 comparison was undertaken during period of spacecraft shadowing. </a:t>
                </a:r>
              </a:p>
              <a:p>
                <a:endParaRPr lang="en-US" sz="1200" dirty="0">
                  <a:solidFill>
                    <a:schemeClr val="bg1"/>
                  </a:solidFill>
                </a:endParaRPr>
              </a:p>
              <a:p>
                <a:endParaRPr lang="en-US" sz="1200" dirty="0">
                  <a:solidFill>
                    <a:schemeClr val="bg1"/>
                  </a:solidFill>
                </a:endParaRPr>
              </a:p>
              <a:p>
                <a:r>
                  <a:rPr lang="en-US" sz="1200" dirty="0">
                    <a:solidFill>
                      <a:schemeClr val="bg1"/>
                    </a:solidFill>
                  </a:rPr>
                  <a:t> </a:t>
                </a:r>
              </a:p>
              <a:p>
                <a:r>
                  <a:rPr lang="en-US" sz="1200" dirty="0">
                    <a:solidFill>
                      <a:schemeClr val="bg1"/>
                    </a:solidFill>
                  </a:rPr>
                  <a:t>Result of GOES-17 to nearby GOES-15 over long time period is an improvement on bias or average, but worse for </a:t>
                </a:r>
                <a14:m>
                  <m:oMath xmlns:m="http://schemas.openxmlformats.org/officeDocument/2006/math">
                    <m:r>
                      <a:rPr lang="en-US" sz="1200" i="1" smtClean="0">
                        <a:solidFill>
                          <a:schemeClr val="bg1"/>
                        </a:solidFill>
                        <a:latin typeface="Cambria Math" panose="02040503050406030204" pitchFamily="18" charset="0"/>
                        <a:ea typeface="Cambria Math" panose="02040503050406030204" pitchFamily="18" charset="0"/>
                      </a:rPr>
                      <m:t>𝜎</m:t>
                    </m:r>
                  </m:oMath>
                </a14:m>
                <a:r>
                  <a:rPr lang="en-US" sz="1200" dirty="0">
                    <a:solidFill>
                      <a:schemeClr val="bg1"/>
                    </a:solidFill>
                  </a:rPr>
                  <a:t>.</a:t>
                </a:r>
              </a:p>
            </p:txBody>
          </p:sp>
        </mc:Choice>
        <mc:Fallback xmlns="">
          <p:sp>
            <p:nvSpPr>
              <p:cNvPr id="39" name="TextBox 38">
                <a:extLst>
                  <a:ext uri="{FF2B5EF4-FFF2-40B4-BE49-F238E27FC236}">
                    <a16:creationId xmlns:a16="http://schemas.microsoft.com/office/drawing/2014/main" id="{3EB4B5A9-A190-D84A-AEA5-E8C58C71F3DB}"/>
                  </a:ext>
                </a:extLst>
              </p:cNvPr>
              <p:cNvSpPr txBox="1">
                <a:spLocks noRot="1" noChangeAspect="1" noMove="1" noResize="1" noEditPoints="1" noAdjustHandles="1" noChangeArrowheads="1" noChangeShapeType="1" noTextEdit="1"/>
              </p:cNvSpPr>
              <p:nvPr/>
            </p:nvSpPr>
            <p:spPr>
              <a:xfrm>
                <a:off x="5614961" y="3553417"/>
                <a:ext cx="3320492" cy="2123658"/>
              </a:xfrm>
              <a:prstGeom prst="rect">
                <a:avLst/>
              </a:prstGeom>
              <a:blipFill>
                <a:blip r:embed="rId5"/>
                <a:stretch>
                  <a:fillRect b="-1786"/>
                </a:stretch>
              </a:blipFill>
            </p:spPr>
            <p:txBody>
              <a:bodyPr/>
              <a:lstStyle/>
              <a:p>
                <a:r>
                  <a:rPr lang="en-US">
                    <a:noFill/>
                  </a:rPr>
                  <a:t> </a:t>
                </a:r>
              </a:p>
            </p:txBody>
          </p:sp>
        </mc:Fallback>
      </mc:AlternateContent>
      <p:sp>
        <p:nvSpPr>
          <p:cNvPr id="40" name="TextBox 39">
            <a:extLst>
              <a:ext uri="{FF2B5EF4-FFF2-40B4-BE49-F238E27FC236}">
                <a16:creationId xmlns:a16="http://schemas.microsoft.com/office/drawing/2014/main" id="{5E83A44C-7667-0A41-9C12-1F4FAAF02D9D}"/>
              </a:ext>
            </a:extLst>
          </p:cNvPr>
          <p:cNvSpPr txBox="1"/>
          <p:nvPr/>
        </p:nvSpPr>
        <p:spPr>
          <a:xfrm>
            <a:off x="431097" y="3028890"/>
            <a:ext cx="4916941" cy="400110"/>
          </a:xfrm>
          <a:prstGeom prst="rect">
            <a:avLst/>
          </a:prstGeom>
          <a:noFill/>
        </p:spPr>
        <p:txBody>
          <a:bodyPr wrap="square" rtlCol="0">
            <a:spAutoFit/>
          </a:bodyPr>
          <a:lstStyle/>
          <a:p>
            <a:r>
              <a:rPr lang="en-US" sz="1000" dirty="0">
                <a:solidFill>
                  <a:schemeClr val="bg1"/>
                </a:solidFill>
              </a:rPr>
              <a:t>MIT collaboration, modified from Rich, F., </a:t>
            </a:r>
            <a:r>
              <a:rPr lang="en-US" sz="1000" i="1" dirty="0">
                <a:solidFill>
                  <a:schemeClr val="bg1"/>
                </a:solidFill>
              </a:rPr>
              <a:t>et al. </a:t>
            </a:r>
            <a:r>
              <a:rPr lang="en-US" sz="1000" dirty="0">
                <a:solidFill>
                  <a:schemeClr val="bg1"/>
                </a:solidFill>
              </a:rPr>
              <a:t>(2021) Inter-spacecraft Comparisons of GOES Magnetic Field Measurements, </a:t>
            </a:r>
            <a:r>
              <a:rPr lang="en-US" sz="1000" i="1" dirty="0">
                <a:solidFill>
                  <a:schemeClr val="bg1"/>
                </a:solidFill>
              </a:rPr>
              <a:t>paper in preparation</a:t>
            </a:r>
            <a:r>
              <a:rPr lang="en-US" sz="1000" dirty="0">
                <a:solidFill>
                  <a:schemeClr val="bg1"/>
                </a:solidFill>
              </a:rPr>
              <a:t>.</a:t>
            </a:r>
          </a:p>
        </p:txBody>
      </p:sp>
      <p:pic>
        <p:nvPicPr>
          <p:cNvPr id="45" name="Picture 44">
            <a:extLst>
              <a:ext uri="{FF2B5EF4-FFF2-40B4-BE49-F238E27FC236}">
                <a16:creationId xmlns:a16="http://schemas.microsoft.com/office/drawing/2014/main" id="{E5278EAA-5D55-4A42-922C-5CCAA5F71441}"/>
              </a:ext>
            </a:extLst>
          </p:cNvPr>
          <p:cNvPicPr>
            <a:picLocks noChangeAspect="1"/>
          </p:cNvPicPr>
          <p:nvPr/>
        </p:nvPicPr>
        <p:blipFill rotWithShape="1">
          <a:blip r:embed="rId6"/>
          <a:srcRect l="3133" t="1202" r="2873" b="4624"/>
          <a:stretch/>
        </p:blipFill>
        <p:spPr>
          <a:xfrm>
            <a:off x="894570" y="4956667"/>
            <a:ext cx="4038600" cy="1444238"/>
          </a:xfrm>
          <a:prstGeom prst="rect">
            <a:avLst/>
          </a:prstGeom>
        </p:spPr>
      </p:pic>
      <p:pic>
        <p:nvPicPr>
          <p:cNvPr id="46" name="Picture 45">
            <a:extLst>
              <a:ext uri="{FF2B5EF4-FFF2-40B4-BE49-F238E27FC236}">
                <a16:creationId xmlns:a16="http://schemas.microsoft.com/office/drawing/2014/main" id="{B30300DF-71A6-8F4B-A150-B1742A0761A6}"/>
              </a:ext>
            </a:extLst>
          </p:cNvPr>
          <p:cNvPicPr>
            <a:picLocks noChangeAspect="1"/>
          </p:cNvPicPr>
          <p:nvPr/>
        </p:nvPicPr>
        <p:blipFill rotWithShape="1">
          <a:blip r:embed="rId7"/>
          <a:srcRect l="2791" t="1160" r="3092"/>
          <a:stretch/>
        </p:blipFill>
        <p:spPr>
          <a:xfrm>
            <a:off x="471238" y="3459948"/>
            <a:ext cx="4876800" cy="1467054"/>
          </a:xfrm>
          <a:prstGeom prst="rect">
            <a:avLst/>
          </a:prstGeom>
        </p:spPr>
      </p:pic>
      <p:sp>
        <p:nvSpPr>
          <p:cNvPr id="47" name="TextBox 46">
            <a:extLst>
              <a:ext uri="{FF2B5EF4-FFF2-40B4-BE49-F238E27FC236}">
                <a16:creationId xmlns:a16="http://schemas.microsoft.com/office/drawing/2014/main" id="{7DBAE24F-903C-F443-BFF9-159B3F267D6B}"/>
              </a:ext>
            </a:extLst>
          </p:cNvPr>
          <p:cNvSpPr txBox="1"/>
          <p:nvPr/>
        </p:nvSpPr>
        <p:spPr>
          <a:xfrm>
            <a:off x="5108588" y="5766410"/>
            <a:ext cx="3826865" cy="523220"/>
          </a:xfrm>
          <a:prstGeom prst="rect">
            <a:avLst/>
          </a:prstGeom>
          <a:noFill/>
        </p:spPr>
        <p:txBody>
          <a:bodyPr wrap="square" rtlCol="0">
            <a:spAutoFit/>
          </a:bodyPr>
          <a:lstStyle/>
          <a:p>
            <a:r>
              <a:rPr lang="en-US" dirty="0">
                <a:solidFill>
                  <a:schemeClr val="bg1"/>
                </a:solidFill>
              </a:rPr>
              <a:t>The current waivered values, for the most part, encompass these extended results  </a:t>
            </a:r>
          </a:p>
        </p:txBody>
      </p:sp>
      <p:sp>
        <p:nvSpPr>
          <p:cNvPr id="2" name="Rectangle 1">
            <a:extLst>
              <a:ext uri="{FF2B5EF4-FFF2-40B4-BE49-F238E27FC236}">
                <a16:creationId xmlns:a16="http://schemas.microsoft.com/office/drawing/2014/main" id="{EF66E38D-609D-0B4D-8468-9DFE5563E825}"/>
              </a:ext>
            </a:extLst>
          </p:cNvPr>
          <p:cNvSpPr/>
          <p:nvPr/>
        </p:nvSpPr>
        <p:spPr>
          <a:xfrm>
            <a:off x="1109029" y="6474023"/>
            <a:ext cx="3518912" cy="307777"/>
          </a:xfrm>
          <a:prstGeom prst="rect">
            <a:avLst/>
          </a:prstGeom>
        </p:spPr>
        <p:txBody>
          <a:bodyPr wrap="none">
            <a:spAutoFit/>
          </a:bodyPr>
          <a:lstStyle/>
          <a:p>
            <a:r>
              <a:rPr lang="en-US" dirty="0">
                <a:solidFill>
                  <a:schemeClr val="bg1"/>
                </a:solidFill>
              </a:rPr>
              <a:t>Waived values exclude arcjet firing effects</a:t>
            </a:r>
          </a:p>
        </p:txBody>
      </p:sp>
    </p:spTree>
    <p:extLst>
      <p:ext uri="{BB962C8B-B14F-4D97-AF65-F5344CB8AC3E}">
        <p14:creationId xmlns:p14="http://schemas.microsoft.com/office/powerpoint/2010/main" val="37813518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Shape 10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p>
            <a:pPr marL="461963" marR="0" lvl="0" indent="-461963" algn="l" rtl="0">
              <a:spcBef>
                <a:spcPts val="0"/>
              </a:spcBef>
              <a:spcAft>
                <a:spcPts val="0"/>
              </a:spcAft>
              <a:buNone/>
            </a:pPr>
            <a:r>
              <a:rPr lang="en-US" dirty="0"/>
              <a:t>MAG OVERVIEW</a:t>
            </a:r>
            <a:endParaRPr dirty="0"/>
          </a:p>
        </p:txBody>
      </p:sp>
      <p:sp>
        <p:nvSpPr>
          <p:cNvPr id="101" name="Shape 101"/>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888888"/>
              </a:buClr>
              <a:buSzPts val="2000"/>
              <a:buFont typeface="Noto Sans Symbols"/>
              <a:buNone/>
            </a:pPr>
            <a:r>
              <a:rPr lang="en-US" sz="2000" b="0" i="0" u="none" strike="noStrike" cap="none" dirty="0">
                <a:solidFill>
                  <a:srgbClr val="888888"/>
                </a:solidFill>
                <a:latin typeface="Calibri"/>
                <a:ea typeface="Calibri"/>
                <a:cs typeface="Calibri"/>
                <a:sym typeface="Calibri"/>
              </a:rPr>
              <a:t>GOES-16 and GOES-17 MAG L1b Product Full PS-PVR</a:t>
            </a:r>
            <a:endParaRPr dirty="0"/>
          </a:p>
        </p:txBody>
      </p:sp>
      <p:sp>
        <p:nvSpPr>
          <p:cNvPr id="102" name="Shape 102"/>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lt1"/>
                </a:solidFill>
                <a:latin typeface="Calibri"/>
                <a:ea typeface="Calibri"/>
                <a:cs typeface="Calibri"/>
                <a:sym typeface="Calibri"/>
              </a:rPr>
              <a:t>3</a:t>
            </a:fld>
            <a:endParaRPr sz="12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52539248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15ADB79-25D6-47C0-AB51-22A13A0BBB50}" type="slidenum">
              <a:rPr lang="en-US" altLang="en-US" smtClean="0"/>
              <a:pPr/>
              <a:t>30</a:t>
            </a:fld>
            <a:endParaRPr lang="en-US" altLang="en-US" dirty="0"/>
          </a:p>
        </p:txBody>
      </p:sp>
      <p:sp>
        <p:nvSpPr>
          <p:cNvPr id="7" name="Title 1">
            <a:extLst>
              <a:ext uri="{FF2B5EF4-FFF2-40B4-BE49-F238E27FC236}">
                <a16:creationId xmlns:a16="http://schemas.microsoft.com/office/drawing/2014/main" id="{DAE7E79C-F09D-1E49-A49B-6824B3CBC552}"/>
              </a:ext>
            </a:extLst>
          </p:cNvPr>
          <p:cNvSpPr>
            <a:spLocks noGrp="1"/>
          </p:cNvSpPr>
          <p:nvPr>
            <p:ph type="title"/>
          </p:nvPr>
        </p:nvSpPr>
        <p:spPr>
          <a:xfrm>
            <a:off x="1835752" y="197834"/>
            <a:ext cx="5410200" cy="637299"/>
          </a:xfrm>
        </p:spPr>
        <p:txBody>
          <a:bodyPr/>
          <a:lstStyle/>
          <a:p>
            <a:r>
              <a:rPr lang="en-US" dirty="0">
                <a:solidFill>
                  <a:schemeClr val="bg1"/>
                </a:solidFill>
              </a:rPr>
              <a:t>RIMP v1.1 PLPT-MAG-003</a:t>
            </a:r>
            <a:endParaRPr lang="en-US" sz="3600" dirty="0">
              <a:latin typeface="Calibri" charset="0"/>
              <a:ea typeface="Calibri" charset="0"/>
              <a:cs typeface="Calibri" charset="0"/>
            </a:endParaRPr>
          </a:p>
        </p:txBody>
      </p:sp>
      <p:sp>
        <p:nvSpPr>
          <p:cNvPr id="3" name="Rectangle 2">
            <a:extLst>
              <a:ext uri="{FF2B5EF4-FFF2-40B4-BE49-F238E27FC236}">
                <a16:creationId xmlns:a16="http://schemas.microsoft.com/office/drawing/2014/main" id="{40597BCA-371F-F348-9359-1EB088C3AFFA}"/>
              </a:ext>
            </a:extLst>
          </p:cNvPr>
          <p:cNvSpPr/>
          <p:nvPr/>
        </p:nvSpPr>
        <p:spPr>
          <a:xfrm>
            <a:off x="1992718" y="748765"/>
            <a:ext cx="5012911" cy="446276"/>
          </a:xfrm>
          <a:prstGeom prst="rect">
            <a:avLst/>
          </a:prstGeom>
        </p:spPr>
        <p:txBody>
          <a:bodyPr wrap="none">
            <a:spAutoFit/>
          </a:bodyPr>
          <a:lstStyle/>
          <a:p>
            <a:pPr lvl="0">
              <a:lnSpc>
                <a:spcPct val="115000"/>
              </a:lnSpc>
            </a:pPr>
            <a:r>
              <a:rPr lang="en-US" sz="2000" dirty="0">
                <a:solidFill>
                  <a:schemeClr val="bg1"/>
                </a:solidFill>
                <a:latin typeface="Calibri"/>
                <a:ea typeface="Calibri"/>
                <a:cs typeface="Calibri"/>
                <a:sym typeface="Calibri"/>
              </a:rPr>
              <a:t>A.3.2 </a:t>
            </a:r>
            <a:r>
              <a:rPr lang="en-US" sz="2000" dirty="0">
                <a:solidFill>
                  <a:schemeClr val="lt1"/>
                </a:solidFill>
                <a:latin typeface="Calibri"/>
                <a:ea typeface="Calibri"/>
                <a:cs typeface="Calibri"/>
              </a:rPr>
              <a:t>Intercalibration per Magnetic Local Time</a:t>
            </a:r>
            <a:endParaRPr lang="en-US" sz="2000" dirty="0">
              <a:solidFill>
                <a:schemeClr val="bg1"/>
              </a:solidFill>
              <a:latin typeface="Calibri"/>
              <a:ea typeface="Calibri"/>
              <a:cs typeface="Calibri"/>
              <a:sym typeface="Calibri"/>
            </a:endParaRPr>
          </a:p>
        </p:txBody>
      </p:sp>
      <p:sp>
        <p:nvSpPr>
          <p:cNvPr id="22" name="Rounded Rectangle 21">
            <a:extLst>
              <a:ext uri="{FF2B5EF4-FFF2-40B4-BE49-F238E27FC236}">
                <a16:creationId xmlns:a16="http://schemas.microsoft.com/office/drawing/2014/main" id="{B361E76A-5432-9B4B-868A-CD40FA4B2313}"/>
              </a:ext>
            </a:extLst>
          </p:cNvPr>
          <p:cNvSpPr/>
          <p:nvPr/>
        </p:nvSpPr>
        <p:spPr>
          <a:xfrm>
            <a:off x="6882062" y="6279166"/>
            <a:ext cx="1371600"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Partial pass</a:t>
            </a:r>
          </a:p>
        </p:txBody>
      </p:sp>
      <p:pic>
        <p:nvPicPr>
          <p:cNvPr id="24" name="Picture 23" descr="Chart&#10;&#10;Description automatically generated">
            <a:extLst>
              <a:ext uri="{FF2B5EF4-FFF2-40B4-BE49-F238E27FC236}">
                <a16:creationId xmlns:a16="http://schemas.microsoft.com/office/drawing/2014/main" id="{D2CA383F-4812-2B43-BEA6-B61EE080976F}"/>
              </a:ext>
            </a:extLst>
          </p:cNvPr>
          <p:cNvPicPr>
            <a:picLocks noChangeAspect="1"/>
          </p:cNvPicPr>
          <p:nvPr/>
        </p:nvPicPr>
        <p:blipFill rotWithShape="1">
          <a:blip r:embed="rId3"/>
          <a:srcRect t="11179" b="5027"/>
          <a:stretch/>
        </p:blipFill>
        <p:spPr>
          <a:xfrm>
            <a:off x="125964" y="1751941"/>
            <a:ext cx="5343525" cy="3582059"/>
          </a:xfrm>
          <a:prstGeom prst="rect">
            <a:avLst/>
          </a:prstGeom>
        </p:spPr>
      </p:pic>
      <p:pic>
        <p:nvPicPr>
          <p:cNvPr id="27" name="Picture 26" descr="Chart&#10;&#10;Description automatically generated">
            <a:extLst>
              <a:ext uri="{FF2B5EF4-FFF2-40B4-BE49-F238E27FC236}">
                <a16:creationId xmlns:a16="http://schemas.microsoft.com/office/drawing/2014/main" id="{170F35EF-E0A7-B340-AA68-7D9CA0F67347}"/>
              </a:ext>
            </a:extLst>
          </p:cNvPr>
          <p:cNvPicPr>
            <a:picLocks noChangeAspect="1"/>
          </p:cNvPicPr>
          <p:nvPr/>
        </p:nvPicPr>
        <p:blipFill rotWithShape="1">
          <a:blip r:embed="rId4"/>
          <a:srcRect t="10293" b="4845"/>
          <a:stretch/>
        </p:blipFill>
        <p:spPr>
          <a:xfrm>
            <a:off x="5545197" y="1751941"/>
            <a:ext cx="3352800" cy="4267859"/>
          </a:xfrm>
          <a:prstGeom prst="rect">
            <a:avLst/>
          </a:prstGeom>
        </p:spPr>
      </p:pic>
      <p:sp>
        <p:nvSpPr>
          <p:cNvPr id="28" name="TextBox 27">
            <a:extLst>
              <a:ext uri="{FF2B5EF4-FFF2-40B4-BE49-F238E27FC236}">
                <a16:creationId xmlns:a16="http://schemas.microsoft.com/office/drawing/2014/main" id="{5706380C-54BA-904E-A500-CA7C0F1642A9}"/>
              </a:ext>
            </a:extLst>
          </p:cNvPr>
          <p:cNvSpPr txBox="1"/>
          <p:nvPr/>
        </p:nvSpPr>
        <p:spPr>
          <a:xfrm>
            <a:off x="304799" y="5394772"/>
            <a:ext cx="4953001" cy="400110"/>
          </a:xfrm>
          <a:prstGeom prst="rect">
            <a:avLst/>
          </a:prstGeom>
          <a:noFill/>
        </p:spPr>
        <p:txBody>
          <a:bodyPr wrap="square" rtlCol="0">
            <a:spAutoFit/>
          </a:bodyPr>
          <a:lstStyle/>
          <a:p>
            <a:r>
              <a:rPr lang="en-US" sz="1000" i="1" dirty="0">
                <a:solidFill>
                  <a:schemeClr val="bg1"/>
                </a:solidFill>
              </a:rPr>
              <a:t>*GOES-14/15 SWx data ceased operations early 2020. Therefore, we only compare G16 to G17.</a:t>
            </a:r>
          </a:p>
        </p:txBody>
      </p:sp>
      <p:sp>
        <p:nvSpPr>
          <p:cNvPr id="29" name="TextBox 28">
            <a:extLst>
              <a:ext uri="{FF2B5EF4-FFF2-40B4-BE49-F238E27FC236}">
                <a16:creationId xmlns:a16="http://schemas.microsoft.com/office/drawing/2014/main" id="{857E7562-6FC7-9C43-895C-4FC537533D1A}"/>
              </a:ext>
            </a:extLst>
          </p:cNvPr>
          <p:cNvSpPr txBox="1"/>
          <p:nvPr/>
        </p:nvSpPr>
        <p:spPr>
          <a:xfrm>
            <a:off x="155088" y="1412050"/>
            <a:ext cx="5492132" cy="276999"/>
          </a:xfrm>
          <a:prstGeom prst="rect">
            <a:avLst/>
          </a:prstGeom>
          <a:noFill/>
        </p:spPr>
        <p:txBody>
          <a:bodyPr wrap="square" rtlCol="0">
            <a:spAutoFit/>
          </a:bodyPr>
          <a:lstStyle/>
          <a:p>
            <a:r>
              <a:rPr lang="en-US" sz="1200" dirty="0">
                <a:solidFill>
                  <a:schemeClr val="bg1"/>
                </a:solidFill>
              </a:rPr>
              <a:t>Compare GOES-16 OB and GOES-17 OB to model ~6 months of 2020 data*</a:t>
            </a:r>
          </a:p>
        </p:txBody>
      </p:sp>
      <p:sp>
        <p:nvSpPr>
          <p:cNvPr id="30" name="TextBox 29">
            <a:extLst>
              <a:ext uri="{FF2B5EF4-FFF2-40B4-BE49-F238E27FC236}">
                <a16:creationId xmlns:a16="http://schemas.microsoft.com/office/drawing/2014/main" id="{6CFBA5C7-CBAA-F546-A912-3BFFB8573621}"/>
              </a:ext>
            </a:extLst>
          </p:cNvPr>
          <p:cNvSpPr txBox="1"/>
          <p:nvPr/>
        </p:nvSpPr>
        <p:spPr>
          <a:xfrm>
            <a:off x="219075" y="5890736"/>
            <a:ext cx="5343525" cy="738664"/>
          </a:xfrm>
          <a:prstGeom prst="rect">
            <a:avLst/>
          </a:prstGeom>
          <a:noFill/>
        </p:spPr>
        <p:txBody>
          <a:bodyPr wrap="square" rtlCol="0">
            <a:spAutoFit/>
          </a:bodyPr>
          <a:lstStyle/>
          <a:p>
            <a:r>
              <a:rPr lang="en-US" dirty="0">
                <a:solidFill>
                  <a:schemeClr val="bg1"/>
                </a:solidFill>
              </a:rPr>
              <a:t>These results are consistent with previous data. However, more work is needed to understand the variations with local time and  to improve the product. </a:t>
            </a:r>
          </a:p>
        </p:txBody>
      </p:sp>
      <p:sp>
        <p:nvSpPr>
          <p:cNvPr id="11" name="TextBox 10">
            <a:extLst>
              <a:ext uri="{FF2B5EF4-FFF2-40B4-BE49-F238E27FC236}">
                <a16:creationId xmlns:a16="http://schemas.microsoft.com/office/drawing/2014/main" id="{1ABE52A5-1CE7-7243-ADFD-8B12ABFBA9FE}"/>
              </a:ext>
            </a:extLst>
          </p:cNvPr>
          <p:cNvSpPr txBox="1"/>
          <p:nvPr/>
        </p:nvSpPr>
        <p:spPr>
          <a:xfrm>
            <a:off x="5749243" y="1491981"/>
            <a:ext cx="3224462" cy="276999"/>
          </a:xfrm>
          <a:prstGeom prst="rect">
            <a:avLst/>
          </a:prstGeom>
          <a:noFill/>
        </p:spPr>
        <p:txBody>
          <a:bodyPr wrap="square" rtlCol="0">
            <a:spAutoFit/>
          </a:bodyPr>
          <a:lstStyle/>
          <a:p>
            <a:r>
              <a:rPr lang="en-US" sz="1200" dirty="0">
                <a:solidFill>
                  <a:schemeClr val="bg1"/>
                </a:solidFill>
              </a:rPr>
              <a:t>Compare GOES-16 OB to GOES-17 OB</a:t>
            </a:r>
          </a:p>
        </p:txBody>
      </p:sp>
    </p:spTree>
    <p:extLst>
      <p:ext uri="{BB962C8B-B14F-4D97-AF65-F5344CB8AC3E}">
        <p14:creationId xmlns:p14="http://schemas.microsoft.com/office/powerpoint/2010/main" val="65386015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15ADB79-25D6-47C0-AB51-22A13A0BBB50}" type="slidenum">
              <a:rPr lang="en-US" altLang="en-US" smtClean="0"/>
              <a:pPr/>
              <a:t>31</a:t>
            </a:fld>
            <a:endParaRPr lang="en-US" altLang="en-US" dirty="0"/>
          </a:p>
        </p:txBody>
      </p:sp>
      <p:sp>
        <p:nvSpPr>
          <p:cNvPr id="7" name="Title 1">
            <a:extLst>
              <a:ext uri="{FF2B5EF4-FFF2-40B4-BE49-F238E27FC236}">
                <a16:creationId xmlns:a16="http://schemas.microsoft.com/office/drawing/2014/main" id="{DAE7E79C-F09D-1E49-A49B-6824B3CBC552}"/>
              </a:ext>
            </a:extLst>
          </p:cNvPr>
          <p:cNvSpPr>
            <a:spLocks noGrp="1"/>
          </p:cNvSpPr>
          <p:nvPr>
            <p:ph type="title"/>
          </p:nvPr>
        </p:nvSpPr>
        <p:spPr>
          <a:xfrm>
            <a:off x="1835752" y="197834"/>
            <a:ext cx="5410200" cy="637299"/>
          </a:xfrm>
        </p:spPr>
        <p:txBody>
          <a:bodyPr/>
          <a:lstStyle/>
          <a:p>
            <a:r>
              <a:rPr lang="en-US" dirty="0">
                <a:solidFill>
                  <a:schemeClr val="bg1"/>
                </a:solidFill>
              </a:rPr>
              <a:t>RIMP v1.1 PLPT-MAG-004</a:t>
            </a:r>
            <a:endParaRPr lang="en-US" sz="3600" dirty="0">
              <a:latin typeface="Calibri" charset="0"/>
              <a:ea typeface="Calibri" charset="0"/>
              <a:cs typeface="Calibri" charset="0"/>
            </a:endParaRPr>
          </a:p>
        </p:txBody>
      </p:sp>
      <p:sp>
        <p:nvSpPr>
          <p:cNvPr id="3" name="Rectangle 2">
            <a:extLst>
              <a:ext uri="{FF2B5EF4-FFF2-40B4-BE49-F238E27FC236}">
                <a16:creationId xmlns:a16="http://schemas.microsoft.com/office/drawing/2014/main" id="{40597BCA-371F-F348-9359-1EB088C3AFFA}"/>
              </a:ext>
            </a:extLst>
          </p:cNvPr>
          <p:cNvSpPr/>
          <p:nvPr/>
        </p:nvSpPr>
        <p:spPr>
          <a:xfrm>
            <a:off x="2394270" y="616223"/>
            <a:ext cx="4293163" cy="558743"/>
          </a:xfrm>
          <a:prstGeom prst="rect">
            <a:avLst/>
          </a:prstGeom>
        </p:spPr>
        <p:txBody>
          <a:bodyPr wrap="none">
            <a:spAutoFit/>
          </a:bodyPr>
          <a:lstStyle/>
          <a:p>
            <a:pPr lvl="0">
              <a:lnSpc>
                <a:spcPct val="115000"/>
              </a:lnSpc>
            </a:pPr>
            <a:r>
              <a:rPr lang="en-US" sz="2800" dirty="0">
                <a:solidFill>
                  <a:schemeClr val="bg1"/>
                </a:solidFill>
                <a:latin typeface="Calibri"/>
                <a:ea typeface="Calibri"/>
                <a:cs typeface="Calibri"/>
                <a:sym typeface="Calibri"/>
              </a:rPr>
              <a:t>A.3.3 Diurnal/eclipse effects</a:t>
            </a:r>
          </a:p>
        </p:txBody>
      </p:sp>
      <p:pic>
        <p:nvPicPr>
          <p:cNvPr id="17" name="Picture 16" descr="Graphical user interface, application&#10;&#10;Description automatically generated">
            <a:extLst>
              <a:ext uri="{FF2B5EF4-FFF2-40B4-BE49-F238E27FC236}">
                <a16:creationId xmlns:a16="http://schemas.microsoft.com/office/drawing/2014/main" id="{F5962445-6269-314D-817C-2511B6ABC2CC}"/>
              </a:ext>
            </a:extLst>
          </p:cNvPr>
          <p:cNvPicPr>
            <a:picLocks noChangeAspect="1"/>
          </p:cNvPicPr>
          <p:nvPr/>
        </p:nvPicPr>
        <p:blipFill>
          <a:blip r:embed="rId3"/>
          <a:stretch>
            <a:fillRect/>
          </a:stretch>
        </p:blipFill>
        <p:spPr>
          <a:xfrm>
            <a:off x="0" y="1541693"/>
            <a:ext cx="9144000" cy="4028890"/>
          </a:xfrm>
          <a:prstGeom prst="rect">
            <a:avLst/>
          </a:prstGeom>
        </p:spPr>
      </p:pic>
      <p:sp>
        <p:nvSpPr>
          <p:cNvPr id="18" name="TextBox 17">
            <a:extLst>
              <a:ext uri="{FF2B5EF4-FFF2-40B4-BE49-F238E27FC236}">
                <a16:creationId xmlns:a16="http://schemas.microsoft.com/office/drawing/2014/main" id="{CCBEF73A-4A5E-7D42-98D9-6D5690C03C86}"/>
              </a:ext>
            </a:extLst>
          </p:cNvPr>
          <p:cNvSpPr txBox="1"/>
          <p:nvPr/>
        </p:nvSpPr>
        <p:spPr>
          <a:xfrm>
            <a:off x="838200" y="1215987"/>
            <a:ext cx="1500732" cy="307777"/>
          </a:xfrm>
          <a:prstGeom prst="rect">
            <a:avLst/>
          </a:prstGeom>
          <a:noFill/>
        </p:spPr>
        <p:txBody>
          <a:bodyPr wrap="none" rtlCol="0">
            <a:spAutoFit/>
          </a:bodyPr>
          <a:lstStyle/>
          <a:p>
            <a:r>
              <a:rPr lang="en-US" dirty="0">
                <a:solidFill>
                  <a:schemeClr val="bg1"/>
                </a:solidFill>
              </a:rPr>
              <a:t>GOES-16 IB-OB</a:t>
            </a:r>
          </a:p>
        </p:txBody>
      </p:sp>
      <p:sp>
        <p:nvSpPr>
          <p:cNvPr id="19" name="TextBox 18">
            <a:extLst>
              <a:ext uri="{FF2B5EF4-FFF2-40B4-BE49-F238E27FC236}">
                <a16:creationId xmlns:a16="http://schemas.microsoft.com/office/drawing/2014/main" id="{FE36EEAF-9891-1044-BF0F-35C800A5033D}"/>
              </a:ext>
            </a:extLst>
          </p:cNvPr>
          <p:cNvSpPr txBox="1"/>
          <p:nvPr/>
        </p:nvSpPr>
        <p:spPr>
          <a:xfrm>
            <a:off x="3790486" y="1174966"/>
            <a:ext cx="1500732" cy="307777"/>
          </a:xfrm>
          <a:prstGeom prst="rect">
            <a:avLst/>
          </a:prstGeom>
          <a:noFill/>
        </p:spPr>
        <p:txBody>
          <a:bodyPr wrap="none" rtlCol="0">
            <a:spAutoFit/>
          </a:bodyPr>
          <a:lstStyle/>
          <a:p>
            <a:r>
              <a:rPr lang="en-US" dirty="0">
                <a:solidFill>
                  <a:schemeClr val="bg1"/>
                </a:solidFill>
              </a:rPr>
              <a:t>GOES-17 IB-OB</a:t>
            </a:r>
          </a:p>
        </p:txBody>
      </p:sp>
      <p:sp>
        <p:nvSpPr>
          <p:cNvPr id="20" name="TextBox 19">
            <a:extLst>
              <a:ext uri="{FF2B5EF4-FFF2-40B4-BE49-F238E27FC236}">
                <a16:creationId xmlns:a16="http://schemas.microsoft.com/office/drawing/2014/main" id="{306FD509-3414-8642-8926-4DF24B6DAA6A}"/>
              </a:ext>
            </a:extLst>
          </p:cNvPr>
          <p:cNvSpPr txBox="1"/>
          <p:nvPr/>
        </p:nvSpPr>
        <p:spPr>
          <a:xfrm>
            <a:off x="6061898" y="1204441"/>
            <a:ext cx="2882520" cy="307777"/>
          </a:xfrm>
          <a:prstGeom prst="rect">
            <a:avLst/>
          </a:prstGeom>
          <a:noFill/>
        </p:spPr>
        <p:txBody>
          <a:bodyPr wrap="none" rtlCol="0">
            <a:spAutoFit/>
          </a:bodyPr>
          <a:lstStyle/>
          <a:p>
            <a:r>
              <a:rPr lang="en-US" dirty="0">
                <a:solidFill>
                  <a:schemeClr val="bg1"/>
                </a:solidFill>
              </a:rPr>
              <a:t>GOES-16 and -17 IB-OB variance</a:t>
            </a:r>
          </a:p>
        </p:txBody>
      </p:sp>
      <p:sp>
        <p:nvSpPr>
          <p:cNvPr id="21" name="TextBox 20">
            <a:extLst>
              <a:ext uri="{FF2B5EF4-FFF2-40B4-BE49-F238E27FC236}">
                <a16:creationId xmlns:a16="http://schemas.microsoft.com/office/drawing/2014/main" id="{5FE2460F-A46F-4646-8EB9-44F19E3C0453}"/>
              </a:ext>
            </a:extLst>
          </p:cNvPr>
          <p:cNvSpPr txBox="1"/>
          <p:nvPr/>
        </p:nvSpPr>
        <p:spPr>
          <a:xfrm>
            <a:off x="609600" y="5682885"/>
            <a:ext cx="6553200" cy="523220"/>
          </a:xfrm>
          <a:prstGeom prst="rect">
            <a:avLst/>
          </a:prstGeom>
          <a:noFill/>
        </p:spPr>
        <p:txBody>
          <a:bodyPr wrap="square" rtlCol="0">
            <a:spAutoFit/>
          </a:bodyPr>
          <a:lstStyle/>
          <a:p>
            <a:r>
              <a:rPr lang="en-US" dirty="0">
                <a:solidFill>
                  <a:schemeClr val="bg1"/>
                </a:solidFill>
              </a:rPr>
              <a:t>The diurnal variance in the GOES-16 IB-OB data, especially for E and N-components of the magnetic field show far greater variance than for GOES-17. </a:t>
            </a:r>
          </a:p>
        </p:txBody>
      </p:sp>
      <p:sp>
        <p:nvSpPr>
          <p:cNvPr id="22" name="Rounded Rectangle 21">
            <a:extLst>
              <a:ext uri="{FF2B5EF4-FFF2-40B4-BE49-F238E27FC236}">
                <a16:creationId xmlns:a16="http://schemas.microsoft.com/office/drawing/2014/main" id="{B361E76A-5432-9B4B-868A-CD40FA4B2313}"/>
              </a:ext>
            </a:extLst>
          </p:cNvPr>
          <p:cNvSpPr/>
          <p:nvPr/>
        </p:nvSpPr>
        <p:spPr>
          <a:xfrm>
            <a:off x="6882062" y="6279166"/>
            <a:ext cx="1371600"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Partial pass</a:t>
            </a:r>
          </a:p>
        </p:txBody>
      </p:sp>
    </p:spTree>
    <p:extLst>
      <p:ext uri="{BB962C8B-B14F-4D97-AF65-F5344CB8AC3E}">
        <p14:creationId xmlns:p14="http://schemas.microsoft.com/office/powerpoint/2010/main" val="1535756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15ADB79-25D6-47C0-AB51-22A13A0BBB50}" type="slidenum">
              <a:rPr lang="en-US" altLang="en-US" smtClean="0"/>
              <a:pPr/>
              <a:t>32</a:t>
            </a:fld>
            <a:endParaRPr lang="en-US" altLang="en-US" dirty="0"/>
          </a:p>
        </p:txBody>
      </p:sp>
      <p:pic>
        <p:nvPicPr>
          <p:cNvPr id="8" name="Picture 7" descr="Chart, line chart, histogram&#10;&#10;Description automatically generated">
            <a:extLst>
              <a:ext uri="{FF2B5EF4-FFF2-40B4-BE49-F238E27FC236}">
                <a16:creationId xmlns:a16="http://schemas.microsoft.com/office/drawing/2014/main" id="{08293566-19AE-7F42-812F-072B0AF61F2E}"/>
              </a:ext>
            </a:extLst>
          </p:cNvPr>
          <p:cNvPicPr>
            <a:picLocks noChangeAspect="1"/>
          </p:cNvPicPr>
          <p:nvPr/>
        </p:nvPicPr>
        <p:blipFill>
          <a:blip r:embed="rId3"/>
          <a:stretch>
            <a:fillRect/>
          </a:stretch>
        </p:blipFill>
        <p:spPr>
          <a:xfrm>
            <a:off x="43664" y="1242182"/>
            <a:ext cx="2666114" cy="4618026"/>
          </a:xfrm>
          <a:prstGeom prst="rect">
            <a:avLst/>
          </a:prstGeom>
        </p:spPr>
      </p:pic>
      <p:pic>
        <p:nvPicPr>
          <p:cNvPr id="13" name="Picture 12" descr="Chart&#10;&#10;Description automatically generated">
            <a:extLst>
              <a:ext uri="{FF2B5EF4-FFF2-40B4-BE49-F238E27FC236}">
                <a16:creationId xmlns:a16="http://schemas.microsoft.com/office/drawing/2014/main" id="{ED0C6836-68A1-8B4C-93E4-0916868BE771}"/>
              </a:ext>
            </a:extLst>
          </p:cNvPr>
          <p:cNvPicPr>
            <a:picLocks noChangeAspect="1"/>
          </p:cNvPicPr>
          <p:nvPr/>
        </p:nvPicPr>
        <p:blipFill rotWithShape="1">
          <a:blip r:embed="rId4"/>
          <a:srcRect r="11250"/>
          <a:stretch/>
        </p:blipFill>
        <p:spPr>
          <a:xfrm>
            <a:off x="2743200" y="1891912"/>
            <a:ext cx="6357135" cy="2566493"/>
          </a:xfrm>
          <a:prstGeom prst="rect">
            <a:avLst/>
          </a:prstGeom>
        </p:spPr>
      </p:pic>
      <p:sp>
        <p:nvSpPr>
          <p:cNvPr id="14" name="Rectangle 13">
            <a:extLst>
              <a:ext uri="{FF2B5EF4-FFF2-40B4-BE49-F238E27FC236}">
                <a16:creationId xmlns:a16="http://schemas.microsoft.com/office/drawing/2014/main" id="{62ABD69C-8011-AE46-855E-70A4DFCCE944}"/>
              </a:ext>
            </a:extLst>
          </p:cNvPr>
          <p:cNvSpPr/>
          <p:nvPr/>
        </p:nvSpPr>
        <p:spPr>
          <a:xfrm>
            <a:off x="3200400" y="4572948"/>
            <a:ext cx="5410200" cy="1708609"/>
          </a:xfrm>
          <a:prstGeom prst="rect">
            <a:avLst/>
          </a:prstGeom>
        </p:spPr>
        <p:txBody>
          <a:bodyPr wrap="square">
            <a:spAutoFit/>
          </a:bodyPr>
          <a:lstStyle/>
          <a:p>
            <a:r>
              <a:rPr lang="en-US" dirty="0">
                <a:solidFill>
                  <a:schemeClr val="bg1"/>
                </a:solidFill>
              </a:rPr>
              <a:t>From September to about mid-April each year the sensors can be completely or partially shadowed by the spacecraft bus from</a:t>
            </a:r>
          </a:p>
          <a:p>
            <a:r>
              <a:rPr lang="en-US" dirty="0">
                <a:solidFill>
                  <a:schemeClr val="bg1"/>
                </a:solidFill>
              </a:rPr>
              <a:t>the sun as it passes through the local midnight region.</a:t>
            </a:r>
          </a:p>
          <a:p>
            <a:pPr lvl="0">
              <a:lnSpc>
                <a:spcPct val="115000"/>
              </a:lnSpc>
            </a:pPr>
            <a:endParaRPr lang="en-US" dirty="0">
              <a:solidFill>
                <a:schemeClr val="bg1"/>
              </a:solidFill>
              <a:latin typeface="+mn-lt"/>
              <a:ea typeface="Calibri"/>
              <a:cs typeface="Calibri"/>
              <a:sym typeface="Calibri"/>
            </a:endParaRPr>
          </a:p>
          <a:p>
            <a:pPr lvl="0">
              <a:lnSpc>
                <a:spcPct val="115000"/>
              </a:lnSpc>
            </a:pPr>
            <a:r>
              <a:rPr lang="en-US" dirty="0">
                <a:solidFill>
                  <a:schemeClr val="bg1"/>
                </a:solidFill>
                <a:latin typeface="+mn-lt"/>
                <a:ea typeface="Calibri"/>
                <a:cs typeface="Calibri"/>
                <a:sym typeface="Calibri"/>
              </a:rPr>
              <a:t>Diurnal variation patterns change throughout the year. </a:t>
            </a:r>
            <a:r>
              <a:rPr lang="en-US" dirty="0">
                <a:solidFill>
                  <a:schemeClr val="bg1"/>
                </a:solidFill>
                <a:latin typeface="+mn-lt"/>
              </a:rPr>
              <a:t>More work is needed to understand these variations with seasons and to improve the product. </a:t>
            </a:r>
            <a:endParaRPr lang="en-US" dirty="0">
              <a:solidFill>
                <a:schemeClr val="bg1"/>
              </a:solidFill>
              <a:latin typeface="+mn-lt"/>
              <a:ea typeface="Calibri"/>
              <a:cs typeface="Calibri"/>
              <a:sym typeface="Calibri"/>
            </a:endParaRPr>
          </a:p>
        </p:txBody>
      </p:sp>
      <p:sp>
        <p:nvSpPr>
          <p:cNvPr id="15" name="TextBox 14">
            <a:extLst>
              <a:ext uri="{FF2B5EF4-FFF2-40B4-BE49-F238E27FC236}">
                <a16:creationId xmlns:a16="http://schemas.microsoft.com/office/drawing/2014/main" id="{87B4C81D-A537-4B4A-8396-E9F1A8073B38}"/>
              </a:ext>
            </a:extLst>
          </p:cNvPr>
          <p:cNvSpPr txBox="1"/>
          <p:nvPr/>
        </p:nvSpPr>
        <p:spPr>
          <a:xfrm>
            <a:off x="0" y="6010004"/>
            <a:ext cx="2666114" cy="307777"/>
          </a:xfrm>
          <a:prstGeom prst="rect">
            <a:avLst/>
          </a:prstGeom>
          <a:noFill/>
        </p:spPr>
        <p:txBody>
          <a:bodyPr wrap="none" rtlCol="0">
            <a:spAutoFit/>
          </a:bodyPr>
          <a:lstStyle/>
          <a:p>
            <a:r>
              <a:rPr lang="en-US" dirty="0">
                <a:solidFill>
                  <a:schemeClr val="bg1"/>
                </a:solidFill>
              </a:rPr>
              <a:t>GOES-16 MAG IB-OB Clusters</a:t>
            </a:r>
          </a:p>
        </p:txBody>
      </p:sp>
      <p:sp>
        <p:nvSpPr>
          <p:cNvPr id="11" name="Title 1">
            <a:extLst>
              <a:ext uri="{FF2B5EF4-FFF2-40B4-BE49-F238E27FC236}">
                <a16:creationId xmlns:a16="http://schemas.microsoft.com/office/drawing/2014/main" id="{8EAA5041-638F-4345-9D88-B35B610A4048}"/>
              </a:ext>
            </a:extLst>
          </p:cNvPr>
          <p:cNvSpPr>
            <a:spLocks noGrp="1"/>
          </p:cNvSpPr>
          <p:nvPr>
            <p:ph type="title"/>
          </p:nvPr>
        </p:nvSpPr>
        <p:spPr>
          <a:xfrm>
            <a:off x="1835752" y="197834"/>
            <a:ext cx="5410200" cy="637299"/>
          </a:xfrm>
        </p:spPr>
        <p:txBody>
          <a:bodyPr/>
          <a:lstStyle/>
          <a:p>
            <a:r>
              <a:rPr lang="en-US" dirty="0">
                <a:solidFill>
                  <a:schemeClr val="bg1"/>
                </a:solidFill>
              </a:rPr>
              <a:t>RIMP v1.1 PLPT-MAG-004</a:t>
            </a:r>
            <a:endParaRPr lang="en-US" sz="3600" dirty="0">
              <a:latin typeface="Calibri" charset="0"/>
              <a:ea typeface="Calibri" charset="0"/>
              <a:cs typeface="Calibri" charset="0"/>
            </a:endParaRPr>
          </a:p>
        </p:txBody>
      </p:sp>
      <p:sp>
        <p:nvSpPr>
          <p:cNvPr id="12" name="Rectangle 11">
            <a:extLst>
              <a:ext uri="{FF2B5EF4-FFF2-40B4-BE49-F238E27FC236}">
                <a16:creationId xmlns:a16="http://schemas.microsoft.com/office/drawing/2014/main" id="{FAA24EFA-009A-6F4E-A122-DDECCF872939}"/>
              </a:ext>
            </a:extLst>
          </p:cNvPr>
          <p:cNvSpPr/>
          <p:nvPr/>
        </p:nvSpPr>
        <p:spPr>
          <a:xfrm>
            <a:off x="2425418" y="674899"/>
            <a:ext cx="4293163" cy="558743"/>
          </a:xfrm>
          <a:prstGeom prst="rect">
            <a:avLst/>
          </a:prstGeom>
        </p:spPr>
        <p:txBody>
          <a:bodyPr wrap="none">
            <a:spAutoFit/>
          </a:bodyPr>
          <a:lstStyle/>
          <a:p>
            <a:pPr lvl="0">
              <a:lnSpc>
                <a:spcPct val="115000"/>
              </a:lnSpc>
            </a:pPr>
            <a:r>
              <a:rPr lang="en-US" sz="2800" dirty="0">
                <a:solidFill>
                  <a:schemeClr val="bg1"/>
                </a:solidFill>
                <a:latin typeface="Calibri"/>
                <a:ea typeface="Calibri"/>
                <a:cs typeface="Calibri"/>
                <a:sym typeface="Calibri"/>
              </a:rPr>
              <a:t>A.3.3 Diurnal/eclipse effects</a:t>
            </a:r>
          </a:p>
        </p:txBody>
      </p:sp>
      <p:sp>
        <p:nvSpPr>
          <p:cNvPr id="6" name="TextBox 5">
            <a:extLst>
              <a:ext uri="{FF2B5EF4-FFF2-40B4-BE49-F238E27FC236}">
                <a16:creationId xmlns:a16="http://schemas.microsoft.com/office/drawing/2014/main" id="{E75CDC5B-6BBE-974A-B6FB-94B2F343EA37}"/>
              </a:ext>
            </a:extLst>
          </p:cNvPr>
          <p:cNvSpPr txBox="1"/>
          <p:nvPr/>
        </p:nvSpPr>
        <p:spPr>
          <a:xfrm>
            <a:off x="1447800" y="1866116"/>
            <a:ext cx="284052" cy="307777"/>
          </a:xfrm>
          <a:prstGeom prst="rect">
            <a:avLst/>
          </a:prstGeom>
          <a:noFill/>
        </p:spPr>
        <p:txBody>
          <a:bodyPr wrap="none" rtlCol="0">
            <a:spAutoFit/>
          </a:bodyPr>
          <a:lstStyle/>
          <a:p>
            <a:r>
              <a:rPr lang="en-US" dirty="0">
                <a:solidFill>
                  <a:schemeClr val="tx1"/>
                </a:solidFill>
              </a:rPr>
              <a:t>1</a:t>
            </a:r>
          </a:p>
        </p:txBody>
      </p:sp>
      <p:sp>
        <p:nvSpPr>
          <p:cNvPr id="16" name="TextBox 15">
            <a:extLst>
              <a:ext uri="{FF2B5EF4-FFF2-40B4-BE49-F238E27FC236}">
                <a16:creationId xmlns:a16="http://schemas.microsoft.com/office/drawing/2014/main" id="{FA07E6D4-57D5-664A-BAF6-B7F5A6B36C4B}"/>
              </a:ext>
            </a:extLst>
          </p:cNvPr>
          <p:cNvSpPr txBox="1"/>
          <p:nvPr/>
        </p:nvSpPr>
        <p:spPr>
          <a:xfrm>
            <a:off x="1383058" y="3088309"/>
            <a:ext cx="284052" cy="307777"/>
          </a:xfrm>
          <a:prstGeom prst="rect">
            <a:avLst/>
          </a:prstGeom>
          <a:noFill/>
        </p:spPr>
        <p:txBody>
          <a:bodyPr wrap="none" rtlCol="0">
            <a:spAutoFit/>
          </a:bodyPr>
          <a:lstStyle/>
          <a:p>
            <a:r>
              <a:rPr lang="en-US" dirty="0">
                <a:solidFill>
                  <a:schemeClr val="tx1"/>
                </a:solidFill>
              </a:rPr>
              <a:t>2</a:t>
            </a:r>
          </a:p>
        </p:txBody>
      </p:sp>
      <p:sp>
        <p:nvSpPr>
          <p:cNvPr id="17" name="TextBox 16">
            <a:extLst>
              <a:ext uri="{FF2B5EF4-FFF2-40B4-BE49-F238E27FC236}">
                <a16:creationId xmlns:a16="http://schemas.microsoft.com/office/drawing/2014/main" id="{A6DD8F2F-01F9-F140-A24D-F2F16EC5CCA4}"/>
              </a:ext>
            </a:extLst>
          </p:cNvPr>
          <p:cNvSpPr txBox="1"/>
          <p:nvPr/>
        </p:nvSpPr>
        <p:spPr>
          <a:xfrm>
            <a:off x="1357323" y="4172608"/>
            <a:ext cx="284052" cy="307777"/>
          </a:xfrm>
          <a:prstGeom prst="rect">
            <a:avLst/>
          </a:prstGeom>
          <a:noFill/>
        </p:spPr>
        <p:txBody>
          <a:bodyPr wrap="none" rtlCol="0">
            <a:spAutoFit/>
          </a:bodyPr>
          <a:lstStyle/>
          <a:p>
            <a:r>
              <a:rPr lang="en-US" dirty="0">
                <a:solidFill>
                  <a:schemeClr val="tx1"/>
                </a:solidFill>
              </a:rPr>
              <a:t>3</a:t>
            </a:r>
          </a:p>
        </p:txBody>
      </p:sp>
      <p:sp>
        <p:nvSpPr>
          <p:cNvPr id="18" name="TextBox 17">
            <a:extLst>
              <a:ext uri="{FF2B5EF4-FFF2-40B4-BE49-F238E27FC236}">
                <a16:creationId xmlns:a16="http://schemas.microsoft.com/office/drawing/2014/main" id="{94483D7A-7A47-7F41-888C-6E8D3E6E6A4C}"/>
              </a:ext>
            </a:extLst>
          </p:cNvPr>
          <p:cNvSpPr txBox="1"/>
          <p:nvPr/>
        </p:nvSpPr>
        <p:spPr>
          <a:xfrm>
            <a:off x="1330430" y="5308041"/>
            <a:ext cx="284052" cy="307777"/>
          </a:xfrm>
          <a:prstGeom prst="rect">
            <a:avLst/>
          </a:prstGeom>
          <a:noFill/>
        </p:spPr>
        <p:txBody>
          <a:bodyPr wrap="none" rtlCol="0">
            <a:spAutoFit/>
          </a:bodyPr>
          <a:lstStyle/>
          <a:p>
            <a:r>
              <a:rPr lang="en-US" dirty="0">
                <a:solidFill>
                  <a:schemeClr val="tx1"/>
                </a:solidFill>
              </a:rPr>
              <a:t>4</a:t>
            </a:r>
          </a:p>
        </p:txBody>
      </p:sp>
      <p:sp>
        <p:nvSpPr>
          <p:cNvPr id="19" name="TextBox 18">
            <a:extLst>
              <a:ext uri="{FF2B5EF4-FFF2-40B4-BE49-F238E27FC236}">
                <a16:creationId xmlns:a16="http://schemas.microsoft.com/office/drawing/2014/main" id="{1AC0C007-9CA7-2B4F-9562-0B456914AE52}"/>
              </a:ext>
            </a:extLst>
          </p:cNvPr>
          <p:cNvSpPr txBox="1"/>
          <p:nvPr/>
        </p:nvSpPr>
        <p:spPr>
          <a:xfrm>
            <a:off x="3048000" y="1381276"/>
            <a:ext cx="3312125" cy="307777"/>
          </a:xfrm>
          <a:prstGeom prst="rect">
            <a:avLst/>
          </a:prstGeom>
          <a:noFill/>
        </p:spPr>
        <p:txBody>
          <a:bodyPr wrap="none" rtlCol="0">
            <a:spAutoFit/>
          </a:bodyPr>
          <a:lstStyle/>
          <a:p>
            <a:r>
              <a:rPr lang="en-US" dirty="0">
                <a:solidFill>
                  <a:schemeClr val="bg1"/>
                </a:solidFill>
              </a:rPr>
              <a:t>E-component GOES-16 IB-OB analysis</a:t>
            </a:r>
          </a:p>
        </p:txBody>
      </p:sp>
      <p:sp>
        <p:nvSpPr>
          <p:cNvPr id="20" name="Rounded Rectangle 19">
            <a:extLst>
              <a:ext uri="{FF2B5EF4-FFF2-40B4-BE49-F238E27FC236}">
                <a16:creationId xmlns:a16="http://schemas.microsoft.com/office/drawing/2014/main" id="{0C03A032-0B6C-1847-B1D4-5678526B046B}"/>
              </a:ext>
            </a:extLst>
          </p:cNvPr>
          <p:cNvSpPr/>
          <p:nvPr/>
        </p:nvSpPr>
        <p:spPr>
          <a:xfrm>
            <a:off x="6882062" y="6279166"/>
            <a:ext cx="1371600"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Partial pass</a:t>
            </a:r>
          </a:p>
        </p:txBody>
      </p:sp>
    </p:spTree>
    <p:extLst>
      <p:ext uri="{BB962C8B-B14F-4D97-AF65-F5344CB8AC3E}">
        <p14:creationId xmlns:p14="http://schemas.microsoft.com/office/powerpoint/2010/main" val="377544021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hart, line chart&#10;&#10;Description automatically generated">
            <a:extLst>
              <a:ext uri="{FF2B5EF4-FFF2-40B4-BE49-F238E27FC236}">
                <a16:creationId xmlns:a16="http://schemas.microsoft.com/office/drawing/2014/main" id="{54917893-9E95-5946-AB02-FF87EB61BA42}"/>
              </a:ext>
            </a:extLst>
          </p:cNvPr>
          <p:cNvPicPr>
            <a:picLocks noChangeAspect="1"/>
          </p:cNvPicPr>
          <p:nvPr/>
        </p:nvPicPr>
        <p:blipFill>
          <a:blip r:embed="rId3"/>
          <a:stretch>
            <a:fillRect/>
          </a:stretch>
        </p:blipFill>
        <p:spPr>
          <a:xfrm>
            <a:off x="4752271" y="4001919"/>
            <a:ext cx="4097075" cy="2093625"/>
          </a:xfrm>
          <a:prstGeom prst="rect">
            <a:avLst/>
          </a:prstGeom>
        </p:spPr>
      </p:pic>
      <p:sp>
        <p:nvSpPr>
          <p:cNvPr id="2" name="Title 1"/>
          <p:cNvSpPr>
            <a:spLocks noGrp="1"/>
          </p:cNvSpPr>
          <p:nvPr>
            <p:ph type="title"/>
          </p:nvPr>
        </p:nvSpPr>
        <p:spPr>
          <a:xfrm>
            <a:off x="1295400" y="185126"/>
            <a:ext cx="6408821" cy="968626"/>
          </a:xfrm>
        </p:spPr>
        <p:txBody>
          <a:bodyPr/>
          <a:lstStyle/>
          <a:p>
            <a:r>
              <a:rPr lang="en-US" dirty="0">
                <a:solidFill>
                  <a:schemeClr val="bg1"/>
                </a:solidFill>
              </a:rPr>
              <a:t>RIMP v2 PLPT-MAG-003</a:t>
            </a:r>
            <a:r>
              <a:rPr lang="en-US" dirty="0"/>
              <a:t/>
            </a:r>
            <a:br>
              <a:rPr lang="en-US" dirty="0"/>
            </a:br>
            <a:r>
              <a:rPr lang="en-US" sz="2300" dirty="0"/>
              <a:t>A3.3 Noise Performance</a:t>
            </a:r>
            <a:r>
              <a:rPr lang="en-US" sz="2800" dirty="0"/>
              <a:t/>
            </a:r>
            <a:br>
              <a:rPr lang="en-US" sz="2800" dirty="0"/>
            </a:br>
            <a:endParaRPr lang="en-US" sz="2800"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33</a:t>
            </a:fld>
            <a:endParaRPr lang="uk-UA" dirty="0"/>
          </a:p>
        </p:txBody>
      </p:sp>
      <p:pic>
        <p:nvPicPr>
          <p:cNvPr id="8" name="Picture 7" descr="Chart, line chart&#10;&#10;Description automatically generated">
            <a:extLst>
              <a:ext uri="{FF2B5EF4-FFF2-40B4-BE49-F238E27FC236}">
                <a16:creationId xmlns:a16="http://schemas.microsoft.com/office/drawing/2014/main" id="{80F18BFF-D30C-B44B-9EED-03691C7DAC9C}"/>
              </a:ext>
            </a:extLst>
          </p:cNvPr>
          <p:cNvPicPr>
            <a:picLocks noChangeAspect="1"/>
          </p:cNvPicPr>
          <p:nvPr/>
        </p:nvPicPr>
        <p:blipFill rotWithShape="1">
          <a:blip r:embed="rId4"/>
          <a:srcRect t="-1" r="4224" b="-2311"/>
          <a:stretch/>
        </p:blipFill>
        <p:spPr>
          <a:xfrm>
            <a:off x="85719" y="3973862"/>
            <a:ext cx="4218871" cy="2266436"/>
          </a:xfrm>
          <a:prstGeom prst="rect">
            <a:avLst/>
          </a:prstGeom>
        </p:spPr>
      </p:pic>
      <p:sp>
        <p:nvSpPr>
          <p:cNvPr id="21" name="TextBox 20">
            <a:extLst>
              <a:ext uri="{FF2B5EF4-FFF2-40B4-BE49-F238E27FC236}">
                <a16:creationId xmlns:a16="http://schemas.microsoft.com/office/drawing/2014/main" id="{9DA52235-E9C5-D540-A239-AEA5494A93F4}"/>
              </a:ext>
            </a:extLst>
          </p:cNvPr>
          <p:cNvSpPr txBox="1"/>
          <p:nvPr/>
        </p:nvSpPr>
        <p:spPr>
          <a:xfrm>
            <a:off x="5181600" y="4133617"/>
            <a:ext cx="1765227" cy="307777"/>
          </a:xfrm>
          <a:prstGeom prst="rect">
            <a:avLst/>
          </a:prstGeom>
          <a:noFill/>
        </p:spPr>
        <p:txBody>
          <a:bodyPr wrap="none" rtlCol="0">
            <a:spAutoFit/>
          </a:bodyPr>
          <a:lstStyle/>
          <a:p>
            <a:r>
              <a:rPr lang="en-US" dirty="0">
                <a:solidFill>
                  <a:schemeClr val="tx1"/>
                </a:solidFill>
              </a:rPr>
              <a:t>No preferred counts</a:t>
            </a:r>
          </a:p>
        </p:txBody>
      </p:sp>
      <p:pic>
        <p:nvPicPr>
          <p:cNvPr id="22" name="Picture 21">
            <a:extLst>
              <a:ext uri="{FF2B5EF4-FFF2-40B4-BE49-F238E27FC236}">
                <a16:creationId xmlns:a16="http://schemas.microsoft.com/office/drawing/2014/main" id="{06A01852-EECF-D24B-A190-04D17402C57C}"/>
              </a:ext>
            </a:extLst>
          </p:cNvPr>
          <p:cNvPicPr>
            <a:picLocks noChangeAspect="1"/>
          </p:cNvPicPr>
          <p:nvPr/>
        </p:nvPicPr>
        <p:blipFill rotWithShape="1">
          <a:blip r:embed="rId5"/>
          <a:srcRect r="1168"/>
          <a:stretch/>
        </p:blipFill>
        <p:spPr>
          <a:xfrm>
            <a:off x="-8410" y="1327301"/>
            <a:ext cx="4404946" cy="2554586"/>
          </a:xfrm>
          <a:prstGeom prst="rect">
            <a:avLst/>
          </a:prstGeom>
        </p:spPr>
      </p:pic>
      <p:sp>
        <p:nvSpPr>
          <p:cNvPr id="20" name="TextBox 19">
            <a:extLst>
              <a:ext uri="{FF2B5EF4-FFF2-40B4-BE49-F238E27FC236}">
                <a16:creationId xmlns:a16="http://schemas.microsoft.com/office/drawing/2014/main" id="{4106DA79-9BB4-1243-986A-8D76A775D65D}"/>
              </a:ext>
            </a:extLst>
          </p:cNvPr>
          <p:cNvSpPr txBox="1"/>
          <p:nvPr/>
        </p:nvSpPr>
        <p:spPr>
          <a:xfrm>
            <a:off x="1204271" y="1496444"/>
            <a:ext cx="1539204" cy="307777"/>
          </a:xfrm>
          <a:prstGeom prst="rect">
            <a:avLst/>
          </a:prstGeom>
          <a:noFill/>
        </p:spPr>
        <p:txBody>
          <a:bodyPr wrap="none" rtlCol="0">
            <a:spAutoFit/>
          </a:bodyPr>
          <a:lstStyle/>
          <a:p>
            <a:r>
              <a:rPr lang="en-US" dirty="0">
                <a:solidFill>
                  <a:schemeClr val="tx1"/>
                </a:solidFill>
              </a:rPr>
              <a:t>Reaction Wheels</a:t>
            </a:r>
          </a:p>
        </p:txBody>
      </p:sp>
      <p:cxnSp>
        <p:nvCxnSpPr>
          <p:cNvPr id="24" name="Straight Arrow Connector 23">
            <a:extLst>
              <a:ext uri="{FF2B5EF4-FFF2-40B4-BE49-F238E27FC236}">
                <a16:creationId xmlns:a16="http://schemas.microsoft.com/office/drawing/2014/main" id="{63797CA0-F58E-DC47-A5F5-ECFA32CCD8CB}"/>
              </a:ext>
            </a:extLst>
          </p:cNvPr>
          <p:cNvCxnSpPr>
            <a:cxnSpLocks/>
          </p:cNvCxnSpPr>
          <p:nvPr/>
        </p:nvCxnSpPr>
        <p:spPr>
          <a:xfrm flipH="1">
            <a:off x="1128071" y="1833178"/>
            <a:ext cx="561749" cy="63627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3292D3F6-AF2C-7C4C-9B51-3E574F894040}"/>
              </a:ext>
            </a:extLst>
          </p:cNvPr>
          <p:cNvCxnSpPr>
            <a:cxnSpLocks/>
          </p:cNvCxnSpPr>
          <p:nvPr/>
        </p:nvCxnSpPr>
        <p:spPr>
          <a:xfrm>
            <a:off x="2050073" y="1786036"/>
            <a:ext cx="0" cy="75951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0B8EC87E-7877-D241-917B-7A99AAF0A69A}"/>
              </a:ext>
            </a:extLst>
          </p:cNvPr>
          <p:cNvCxnSpPr>
            <a:cxnSpLocks/>
          </p:cNvCxnSpPr>
          <p:nvPr/>
        </p:nvCxnSpPr>
        <p:spPr>
          <a:xfrm flipH="1">
            <a:off x="1794668" y="1833178"/>
            <a:ext cx="37178" cy="146603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B7521ED6-E1DC-4344-BFD4-1853F6BD49D9}"/>
              </a:ext>
            </a:extLst>
          </p:cNvPr>
          <p:cNvCxnSpPr>
            <a:cxnSpLocks/>
          </p:cNvCxnSpPr>
          <p:nvPr/>
        </p:nvCxnSpPr>
        <p:spPr>
          <a:xfrm flipH="1">
            <a:off x="2126273" y="2284841"/>
            <a:ext cx="551375" cy="7198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39C48FBD-8C77-514A-B82E-E0B0AE03EE4B}"/>
              </a:ext>
            </a:extLst>
          </p:cNvPr>
          <p:cNvSpPr txBox="1"/>
          <p:nvPr/>
        </p:nvSpPr>
        <p:spPr>
          <a:xfrm>
            <a:off x="2290091" y="2024231"/>
            <a:ext cx="1350050" cy="307777"/>
          </a:xfrm>
          <a:prstGeom prst="rect">
            <a:avLst/>
          </a:prstGeom>
          <a:noFill/>
        </p:spPr>
        <p:txBody>
          <a:bodyPr wrap="none" rtlCol="0">
            <a:spAutoFit/>
          </a:bodyPr>
          <a:lstStyle/>
          <a:p>
            <a:r>
              <a:rPr lang="en-US" dirty="0">
                <a:solidFill>
                  <a:schemeClr val="tx1"/>
                </a:solidFill>
              </a:rPr>
              <a:t>Plasma wave?</a:t>
            </a:r>
          </a:p>
        </p:txBody>
      </p:sp>
      <p:sp>
        <p:nvSpPr>
          <p:cNvPr id="42" name="TextBox 41">
            <a:extLst>
              <a:ext uri="{FF2B5EF4-FFF2-40B4-BE49-F238E27FC236}">
                <a16:creationId xmlns:a16="http://schemas.microsoft.com/office/drawing/2014/main" id="{93133350-C8B4-874C-91D7-CB58C6F1530B}"/>
              </a:ext>
            </a:extLst>
          </p:cNvPr>
          <p:cNvSpPr txBox="1"/>
          <p:nvPr/>
        </p:nvSpPr>
        <p:spPr>
          <a:xfrm>
            <a:off x="44396" y="3690137"/>
            <a:ext cx="2005677" cy="246221"/>
          </a:xfrm>
          <a:prstGeom prst="rect">
            <a:avLst/>
          </a:prstGeom>
          <a:noFill/>
        </p:spPr>
        <p:txBody>
          <a:bodyPr wrap="none" rtlCol="0">
            <a:spAutoFit/>
          </a:bodyPr>
          <a:lstStyle/>
          <a:p>
            <a:r>
              <a:rPr lang="en-US" sz="1000" dirty="0"/>
              <a:t>GOES-16 OB 1 November 2020</a:t>
            </a:r>
          </a:p>
        </p:txBody>
      </p:sp>
      <p:pic>
        <p:nvPicPr>
          <p:cNvPr id="5" name="Picture 4" descr="Background pattern&#10;&#10;Description automatically generated with medium confidence">
            <a:extLst>
              <a:ext uri="{FF2B5EF4-FFF2-40B4-BE49-F238E27FC236}">
                <a16:creationId xmlns:a16="http://schemas.microsoft.com/office/drawing/2014/main" id="{2F962E1B-7B39-074A-B9DA-CF8299B81C71}"/>
              </a:ext>
            </a:extLst>
          </p:cNvPr>
          <p:cNvPicPr>
            <a:picLocks noChangeAspect="1"/>
          </p:cNvPicPr>
          <p:nvPr/>
        </p:nvPicPr>
        <p:blipFill>
          <a:blip r:embed="rId6"/>
          <a:stretch>
            <a:fillRect/>
          </a:stretch>
        </p:blipFill>
        <p:spPr>
          <a:xfrm>
            <a:off x="4396186" y="1327301"/>
            <a:ext cx="4476487" cy="2554586"/>
          </a:xfrm>
          <a:prstGeom prst="rect">
            <a:avLst/>
          </a:prstGeom>
        </p:spPr>
      </p:pic>
      <p:sp>
        <p:nvSpPr>
          <p:cNvPr id="19" name="TextBox 18">
            <a:extLst>
              <a:ext uri="{FF2B5EF4-FFF2-40B4-BE49-F238E27FC236}">
                <a16:creationId xmlns:a16="http://schemas.microsoft.com/office/drawing/2014/main" id="{1646FBD0-0807-594E-B6E6-4CA350E72A15}"/>
              </a:ext>
            </a:extLst>
          </p:cNvPr>
          <p:cNvSpPr txBox="1"/>
          <p:nvPr/>
        </p:nvSpPr>
        <p:spPr>
          <a:xfrm>
            <a:off x="5678706" y="1396186"/>
            <a:ext cx="1539204" cy="307777"/>
          </a:xfrm>
          <a:prstGeom prst="rect">
            <a:avLst/>
          </a:prstGeom>
          <a:noFill/>
        </p:spPr>
        <p:txBody>
          <a:bodyPr wrap="none" rtlCol="0">
            <a:spAutoFit/>
          </a:bodyPr>
          <a:lstStyle/>
          <a:p>
            <a:r>
              <a:rPr lang="en-US" dirty="0">
                <a:solidFill>
                  <a:schemeClr val="tx1"/>
                </a:solidFill>
              </a:rPr>
              <a:t>Reaction Wheels</a:t>
            </a:r>
          </a:p>
        </p:txBody>
      </p:sp>
      <p:cxnSp>
        <p:nvCxnSpPr>
          <p:cNvPr id="23" name="Straight Arrow Connector 22">
            <a:extLst>
              <a:ext uri="{FF2B5EF4-FFF2-40B4-BE49-F238E27FC236}">
                <a16:creationId xmlns:a16="http://schemas.microsoft.com/office/drawing/2014/main" id="{67E3726F-AD73-8C4B-B805-05517780C8E4}"/>
              </a:ext>
            </a:extLst>
          </p:cNvPr>
          <p:cNvCxnSpPr>
            <a:cxnSpLocks/>
          </p:cNvCxnSpPr>
          <p:nvPr/>
        </p:nvCxnSpPr>
        <p:spPr>
          <a:xfrm flipH="1">
            <a:off x="5602506" y="1732920"/>
            <a:ext cx="561749" cy="63627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5CDC9A2B-9EB6-4D42-AC36-2569A5885FFD}"/>
              </a:ext>
            </a:extLst>
          </p:cNvPr>
          <p:cNvCxnSpPr>
            <a:cxnSpLocks/>
          </p:cNvCxnSpPr>
          <p:nvPr/>
        </p:nvCxnSpPr>
        <p:spPr>
          <a:xfrm>
            <a:off x="6524508" y="1685778"/>
            <a:ext cx="42112" cy="151317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B3391899-7975-5A4A-B6B5-A2E6F17CB257}"/>
              </a:ext>
            </a:extLst>
          </p:cNvPr>
          <p:cNvCxnSpPr>
            <a:cxnSpLocks/>
          </p:cNvCxnSpPr>
          <p:nvPr/>
        </p:nvCxnSpPr>
        <p:spPr>
          <a:xfrm flipH="1">
            <a:off x="6269103" y="1732920"/>
            <a:ext cx="37178" cy="146603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E563621C-9E0F-1049-8F29-7907F8F423DE}"/>
              </a:ext>
            </a:extLst>
          </p:cNvPr>
          <p:cNvSpPr txBox="1"/>
          <p:nvPr/>
        </p:nvSpPr>
        <p:spPr>
          <a:xfrm>
            <a:off x="533400" y="4028333"/>
            <a:ext cx="1915909" cy="307777"/>
          </a:xfrm>
          <a:prstGeom prst="rect">
            <a:avLst/>
          </a:prstGeom>
          <a:noFill/>
        </p:spPr>
        <p:txBody>
          <a:bodyPr wrap="none" rtlCol="0">
            <a:spAutoFit/>
          </a:bodyPr>
          <a:lstStyle/>
          <a:p>
            <a:r>
              <a:rPr lang="en-US" dirty="0">
                <a:solidFill>
                  <a:schemeClr val="tx1"/>
                </a:solidFill>
              </a:rPr>
              <a:t>ADC preferred counts</a:t>
            </a:r>
          </a:p>
        </p:txBody>
      </p:sp>
      <p:sp>
        <p:nvSpPr>
          <p:cNvPr id="10" name="TextBox 9">
            <a:extLst>
              <a:ext uri="{FF2B5EF4-FFF2-40B4-BE49-F238E27FC236}">
                <a16:creationId xmlns:a16="http://schemas.microsoft.com/office/drawing/2014/main" id="{0925C511-2130-3C41-9AD7-229D05F54804}"/>
              </a:ext>
            </a:extLst>
          </p:cNvPr>
          <p:cNvSpPr txBox="1"/>
          <p:nvPr/>
        </p:nvSpPr>
        <p:spPr>
          <a:xfrm>
            <a:off x="5671764" y="1043337"/>
            <a:ext cx="1858201" cy="307777"/>
          </a:xfrm>
          <a:prstGeom prst="rect">
            <a:avLst/>
          </a:prstGeom>
          <a:noFill/>
        </p:spPr>
        <p:txBody>
          <a:bodyPr wrap="none" rtlCol="0">
            <a:spAutoFit/>
          </a:bodyPr>
          <a:lstStyle/>
          <a:p>
            <a:r>
              <a:rPr lang="en-US" dirty="0">
                <a:solidFill>
                  <a:schemeClr val="bg1"/>
                </a:solidFill>
              </a:rPr>
              <a:t>GOES-17 OB sensor</a:t>
            </a:r>
          </a:p>
        </p:txBody>
      </p:sp>
      <p:sp>
        <p:nvSpPr>
          <p:cNvPr id="30" name="TextBox 29">
            <a:extLst>
              <a:ext uri="{FF2B5EF4-FFF2-40B4-BE49-F238E27FC236}">
                <a16:creationId xmlns:a16="http://schemas.microsoft.com/office/drawing/2014/main" id="{52CFA3DF-39F0-B442-ACB7-C4CFBE27E960}"/>
              </a:ext>
            </a:extLst>
          </p:cNvPr>
          <p:cNvSpPr txBox="1"/>
          <p:nvPr/>
        </p:nvSpPr>
        <p:spPr>
          <a:xfrm>
            <a:off x="1204271" y="1058592"/>
            <a:ext cx="1858201" cy="307777"/>
          </a:xfrm>
          <a:prstGeom prst="rect">
            <a:avLst/>
          </a:prstGeom>
          <a:noFill/>
        </p:spPr>
        <p:txBody>
          <a:bodyPr wrap="none" rtlCol="0">
            <a:spAutoFit/>
          </a:bodyPr>
          <a:lstStyle/>
          <a:p>
            <a:r>
              <a:rPr lang="en-US" dirty="0">
                <a:solidFill>
                  <a:schemeClr val="bg1"/>
                </a:solidFill>
              </a:rPr>
              <a:t>GOES-16 OB sensor</a:t>
            </a:r>
          </a:p>
        </p:txBody>
      </p:sp>
      <p:sp>
        <p:nvSpPr>
          <p:cNvPr id="11" name="TextBox 10">
            <a:extLst>
              <a:ext uri="{FF2B5EF4-FFF2-40B4-BE49-F238E27FC236}">
                <a16:creationId xmlns:a16="http://schemas.microsoft.com/office/drawing/2014/main" id="{466F0A7E-DE9B-AD40-9572-72EC72FA3F0B}"/>
              </a:ext>
            </a:extLst>
          </p:cNvPr>
          <p:cNvSpPr txBox="1"/>
          <p:nvPr/>
        </p:nvSpPr>
        <p:spPr>
          <a:xfrm>
            <a:off x="3343298" y="1062745"/>
            <a:ext cx="1656223" cy="307777"/>
          </a:xfrm>
          <a:prstGeom prst="rect">
            <a:avLst/>
          </a:prstGeom>
          <a:noFill/>
        </p:spPr>
        <p:txBody>
          <a:bodyPr wrap="none" rtlCol="0">
            <a:spAutoFit/>
          </a:bodyPr>
          <a:lstStyle/>
          <a:p>
            <a:r>
              <a:rPr lang="en-US" dirty="0">
                <a:solidFill>
                  <a:schemeClr val="bg1"/>
                </a:solidFill>
              </a:rPr>
              <a:t>1 November 2020</a:t>
            </a:r>
          </a:p>
        </p:txBody>
      </p:sp>
      <p:sp>
        <p:nvSpPr>
          <p:cNvPr id="12" name="TextBox 11">
            <a:extLst>
              <a:ext uri="{FF2B5EF4-FFF2-40B4-BE49-F238E27FC236}">
                <a16:creationId xmlns:a16="http://schemas.microsoft.com/office/drawing/2014/main" id="{45F4F34D-0353-5346-A2C5-4C1A5A2A09E1}"/>
              </a:ext>
            </a:extLst>
          </p:cNvPr>
          <p:cNvSpPr txBox="1"/>
          <p:nvPr/>
        </p:nvSpPr>
        <p:spPr>
          <a:xfrm>
            <a:off x="327561" y="6273283"/>
            <a:ext cx="6378039" cy="523220"/>
          </a:xfrm>
          <a:prstGeom prst="rect">
            <a:avLst/>
          </a:prstGeom>
          <a:noFill/>
        </p:spPr>
        <p:txBody>
          <a:bodyPr wrap="square" rtlCol="0">
            <a:spAutoFit/>
          </a:bodyPr>
          <a:lstStyle/>
          <a:p>
            <a:r>
              <a:rPr lang="en-US" dirty="0">
                <a:solidFill>
                  <a:schemeClr val="bg1"/>
                </a:solidFill>
              </a:rPr>
              <a:t>Partial pass because we have not fully studied noise characteristics and contributions (e.g., new heater configuration on </a:t>
            </a:r>
            <a:r>
              <a:rPr lang="en-US" dirty="0" smtClean="0">
                <a:solidFill>
                  <a:schemeClr val="bg1"/>
                </a:solidFill>
              </a:rPr>
              <a:t>GOES-17</a:t>
            </a:r>
            <a:r>
              <a:rPr lang="en-US" dirty="0">
                <a:solidFill>
                  <a:schemeClr val="bg1"/>
                </a:solidFill>
              </a:rPr>
              <a:t>).</a:t>
            </a:r>
          </a:p>
        </p:txBody>
      </p:sp>
      <p:sp>
        <p:nvSpPr>
          <p:cNvPr id="32" name="TextBox 31">
            <a:extLst>
              <a:ext uri="{FF2B5EF4-FFF2-40B4-BE49-F238E27FC236}">
                <a16:creationId xmlns:a16="http://schemas.microsoft.com/office/drawing/2014/main" id="{4538AE93-2A98-7640-8853-B7649F4D575B}"/>
              </a:ext>
            </a:extLst>
          </p:cNvPr>
          <p:cNvSpPr txBox="1"/>
          <p:nvPr/>
        </p:nvSpPr>
        <p:spPr>
          <a:xfrm>
            <a:off x="3139575" y="827603"/>
            <a:ext cx="2735044" cy="307777"/>
          </a:xfrm>
          <a:prstGeom prst="rect">
            <a:avLst/>
          </a:prstGeom>
          <a:noFill/>
        </p:spPr>
        <p:txBody>
          <a:bodyPr wrap="none" rtlCol="0">
            <a:spAutoFit/>
          </a:bodyPr>
          <a:lstStyle/>
          <a:p>
            <a:r>
              <a:rPr lang="en-US" i="1" dirty="0">
                <a:solidFill>
                  <a:schemeClr val="bg1"/>
                </a:solidFill>
              </a:rPr>
              <a:t>ADC and Reaction Wheel Noise</a:t>
            </a:r>
          </a:p>
        </p:txBody>
      </p:sp>
      <p:sp>
        <p:nvSpPr>
          <p:cNvPr id="33" name="Rounded Rectangle 32">
            <a:extLst>
              <a:ext uri="{FF2B5EF4-FFF2-40B4-BE49-F238E27FC236}">
                <a16:creationId xmlns:a16="http://schemas.microsoft.com/office/drawing/2014/main" id="{3AFFA660-FDD2-C64E-B96E-FD46389019D9}"/>
              </a:ext>
            </a:extLst>
          </p:cNvPr>
          <p:cNvSpPr/>
          <p:nvPr/>
        </p:nvSpPr>
        <p:spPr>
          <a:xfrm>
            <a:off x="6882062" y="6279166"/>
            <a:ext cx="1371600"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Partial pass</a:t>
            </a:r>
          </a:p>
        </p:txBody>
      </p:sp>
    </p:spTree>
    <p:extLst>
      <p:ext uri="{BB962C8B-B14F-4D97-AF65-F5344CB8AC3E}">
        <p14:creationId xmlns:p14="http://schemas.microsoft.com/office/powerpoint/2010/main" val="411841068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6408821" cy="968626"/>
          </a:xfrm>
        </p:spPr>
        <p:txBody>
          <a:bodyPr/>
          <a:lstStyle/>
          <a:p>
            <a:r>
              <a:rPr lang="en-US" dirty="0">
                <a:solidFill>
                  <a:schemeClr val="bg1"/>
                </a:solidFill>
              </a:rPr>
              <a:t>RIMP v2 PLPT-MAG-003</a:t>
            </a:r>
            <a:r>
              <a:rPr lang="en-US" dirty="0"/>
              <a:t/>
            </a:r>
            <a:br>
              <a:rPr lang="en-US" dirty="0"/>
            </a:br>
            <a:r>
              <a:rPr lang="en-US" sz="2800" dirty="0"/>
              <a:t>A3.3 Noise Performance</a:t>
            </a:r>
            <a:br>
              <a:rPr lang="en-US" sz="2800" dirty="0"/>
            </a:br>
            <a:endParaRPr lang="en-US" sz="2800"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34</a:t>
            </a:fld>
            <a:endParaRPr lang="uk-UA" dirty="0"/>
          </a:p>
        </p:txBody>
      </p:sp>
      <p:pic>
        <p:nvPicPr>
          <p:cNvPr id="3" name="Picture 2">
            <a:extLst>
              <a:ext uri="{FF2B5EF4-FFF2-40B4-BE49-F238E27FC236}">
                <a16:creationId xmlns:a16="http://schemas.microsoft.com/office/drawing/2014/main" id="{CEE9FB91-89EB-304C-993F-80CBDF3F9A70}"/>
              </a:ext>
            </a:extLst>
          </p:cNvPr>
          <p:cNvPicPr>
            <a:picLocks noChangeAspect="1"/>
          </p:cNvPicPr>
          <p:nvPr/>
        </p:nvPicPr>
        <p:blipFill rotWithShape="1">
          <a:blip r:embed="rId3"/>
          <a:srcRect l="4798" t="4255" r="3379" b="8511"/>
          <a:stretch/>
        </p:blipFill>
        <p:spPr>
          <a:xfrm>
            <a:off x="4482225" y="3707737"/>
            <a:ext cx="4357746" cy="2447501"/>
          </a:xfrm>
          <a:prstGeom prst="rect">
            <a:avLst/>
          </a:prstGeom>
        </p:spPr>
      </p:pic>
      <p:pic>
        <p:nvPicPr>
          <p:cNvPr id="6" name="Picture 5">
            <a:extLst>
              <a:ext uri="{FF2B5EF4-FFF2-40B4-BE49-F238E27FC236}">
                <a16:creationId xmlns:a16="http://schemas.microsoft.com/office/drawing/2014/main" id="{104187D1-94AB-E241-99A6-97A6518844B8}"/>
              </a:ext>
            </a:extLst>
          </p:cNvPr>
          <p:cNvPicPr>
            <a:picLocks noChangeAspect="1"/>
          </p:cNvPicPr>
          <p:nvPr/>
        </p:nvPicPr>
        <p:blipFill>
          <a:blip r:embed="rId4"/>
          <a:stretch>
            <a:fillRect/>
          </a:stretch>
        </p:blipFill>
        <p:spPr>
          <a:xfrm>
            <a:off x="152400" y="1098250"/>
            <a:ext cx="4681932" cy="2552818"/>
          </a:xfrm>
          <a:prstGeom prst="rect">
            <a:avLst/>
          </a:prstGeom>
        </p:spPr>
      </p:pic>
      <p:sp>
        <p:nvSpPr>
          <p:cNvPr id="76" name="TextBox 75">
            <a:extLst>
              <a:ext uri="{FF2B5EF4-FFF2-40B4-BE49-F238E27FC236}">
                <a16:creationId xmlns:a16="http://schemas.microsoft.com/office/drawing/2014/main" id="{50D194AF-4E38-DF47-B5C3-6679536BB73F}"/>
              </a:ext>
            </a:extLst>
          </p:cNvPr>
          <p:cNvSpPr txBox="1"/>
          <p:nvPr/>
        </p:nvSpPr>
        <p:spPr>
          <a:xfrm>
            <a:off x="5649006" y="2565987"/>
            <a:ext cx="1319592" cy="307777"/>
          </a:xfrm>
          <a:prstGeom prst="rect">
            <a:avLst/>
          </a:prstGeom>
          <a:noFill/>
        </p:spPr>
        <p:txBody>
          <a:bodyPr wrap="none" rtlCol="0">
            <a:spAutoFit/>
          </a:bodyPr>
          <a:lstStyle/>
          <a:p>
            <a:r>
              <a:rPr lang="en-US" dirty="0">
                <a:solidFill>
                  <a:schemeClr val="bg1"/>
                </a:solidFill>
              </a:rPr>
              <a:t>plasma waves</a:t>
            </a:r>
          </a:p>
        </p:txBody>
      </p:sp>
      <p:cxnSp>
        <p:nvCxnSpPr>
          <p:cNvPr id="77" name="Straight Arrow Connector 76">
            <a:extLst>
              <a:ext uri="{FF2B5EF4-FFF2-40B4-BE49-F238E27FC236}">
                <a16:creationId xmlns:a16="http://schemas.microsoft.com/office/drawing/2014/main" id="{E39DFF20-A6DC-F14D-AF6A-EE155F4F65D4}"/>
              </a:ext>
            </a:extLst>
          </p:cNvPr>
          <p:cNvCxnSpPr>
            <a:cxnSpLocks/>
          </p:cNvCxnSpPr>
          <p:nvPr/>
        </p:nvCxnSpPr>
        <p:spPr>
          <a:xfrm flipH="1">
            <a:off x="5466351" y="3005035"/>
            <a:ext cx="357706" cy="825592"/>
          </a:xfrm>
          <a:prstGeom prst="straightConnector1">
            <a:avLst/>
          </a:prstGeom>
          <a:ln w="25400">
            <a:solidFill>
              <a:schemeClr val="accent6">
                <a:lumMod val="75000"/>
                <a:alpha val="69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2670641C-609F-0D4B-8703-7F9CBA39773F}"/>
              </a:ext>
            </a:extLst>
          </p:cNvPr>
          <p:cNvCxnSpPr>
            <a:cxnSpLocks/>
          </p:cNvCxnSpPr>
          <p:nvPr/>
        </p:nvCxnSpPr>
        <p:spPr>
          <a:xfrm flipH="1">
            <a:off x="5029899" y="2902099"/>
            <a:ext cx="662149" cy="1002451"/>
          </a:xfrm>
          <a:prstGeom prst="straightConnector1">
            <a:avLst/>
          </a:prstGeom>
          <a:ln w="25400">
            <a:solidFill>
              <a:schemeClr val="accent6">
                <a:lumMod val="75000"/>
                <a:alpha val="69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BEF174F0-345E-4043-BA1B-74383527691B}"/>
              </a:ext>
            </a:extLst>
          </p:cNvPr>
          <p:cNvCxnSpPr>
            <a:cxnSpLocks/>
          </p:cNvCxnSpPr>
          <p:nvPr/>
        </p:nvCxnSpPr>
        <p:spPr>
          <a:xfrm flipH="1">
            <a:off x="2371016" y="2674734"/>
            <a:ext cx="3242357" cy="444236"/>
          </a:xfrm>
          <a:prstGeom prst="straightConnector1">
            <a:avLst/>
          </a:prstGeom>
          <a:ln w="25400">
            <a:solidFill>
              <a:schemeClr val="accent6">
                <a:lumMod val="75000"/>
                <a:alpha val="69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1826DBB0-8B79-BD44-A524-887BBEEEA5F7}"/>
              </a:ext>
            </a:extLst>
          </p:cNvPr>
          <p:cNvCxnSpPr>
            <a:cxnSpLocks/>
          </p:cNvCxnSpPr>
          <p:nvPr/>
        </p:nvCxnSpPr>
        <p:spPr>
          <a:xfrm flipH="1">
            <a:off x="2208016" y="2795002"/>
            <a:ext cx="3420476" cy="562934"/>
          </a:xfrm>
          <a:prstGeom prst="straightConnector1">
            <a:avLst/>
          </a:prstGeom>
          <a:ln w="25400">
            <a:solidFill>
              <a:schemeClr val="accent6">
                <a:lumMod val="75000"/>
                <a:alpha val="69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D0846AF8-1B3A-CD4F-8974-6FECE5E56B53}"/>
              </a:ext>
            </a:extLst>
          </p:cNvPr>
          <p:cNvSpPr txBox="1"/>
          <p:nvPr/>
        </p:nvSpPr>
        <p:spPr>
          <a:xfrm>
            <a:off x="6882062" y="1597543"/>
            <a:ext cx="1338828" cy="307777"/>
          </a:xfrm>
          <a:prstGeom prst="rect">
            <a:avLst/>
          </a:prstGeom>
          <a:noFill/>
        </p:spPr>
        <p:txBody>
          <a:bodyPr wrap="none" rtlCol="0">
            <a:spAutoFit/>
          </a:bodyPr>
          <a:lstStyle/>
          <a:p>
            <a:r>
              <a:rPr lang="en-US" dirty="0">
                <a:solidFill>
                  <a:schemeClr val="bg1"/>
                </a:solidFill>
              </a:rPr>
              <a:t>reaction wheel</a:t>
            </a:r>
          </a:p>
        </p:txBody>
      </p:sp>
      <p:cxnSp>
        <p:nvCxnSpPr>
          <p:cNvPr id="82" name="Straight Arrow Connector 81">
            <a:extLst>
              <a:ext uri="{FF2B5EF4-FFF2-40B4-BE49-F238E27FC236}">
                <a16:creationId xmlns:a16="http://schemas.microsoft.com/office/drawing/2014/main" id="{F7DD813B-1D6F-DE40-803D-B67703A810B6}"/>
              </a:ext>
            </a:extLst>
          </p:cNvPr>
          <p:cNvCxnSpPr>
            <a:cxnSpLocks/>
          </p:cNvCxnSpPr>
          <p:nvPr/>
        </p:nvCxnSpPr>
        <p:spPr>
          <a:xfrm flipH="1">
            <a:off x="6734699" y="1899928"/>
            <a:ext cx="699661" cy="2170779"/>
          </a:xfrm>
          <a:prstGeom prst="straightConnector1">
            <a:avLst/>
          </a:prstGeom>
          <a:ln w="25400">
            <a:solidFill>
              <a:schemeClr val="accent6">
                <a:lumMod val="75000"/>
                <a:alpha val="69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9B026104-710F-694F-AFC1-BF489B2A13A8}"/>
              </a:ext>
            </a:extLst>
          </p:cNvPr>
          <p:cNvCxnSpPr>
            <a:cxnSpLocks/>
            <a:stCxn id="81" idx="1"/>
          </p:cNvCxnSpPr>
          <p:nvPr/>
        </p:nvCxnSpPr>
        <p:spPr>
          <a:xfrm flipH="1">
            <a:off x="3992194" y="1751432"/>
            <a:ext cx="2889868" cy="588184"/>
          </a:xfrm>
          <a:prstGeom prst="straightConnector1">
            <a:avLst/>
          </a:prstGeom>
          <a:ln w="25400">
            <a:solidFill>
              <a:schemeClr val="accent6">
                <a:lumMod val="75000"/>
                <a:alpha val="69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2BE7AD32-03CA-4545-9A46-4D1978B50EA5}"/>
              </a:ext>
            </a:extLst>
          </p:cNvPr>
          <p:cNvSpPr txBox="1"/>
          <p:nvPr/>
        </p:nvSpPr>
        <p:spPr>
          <a:xfrm>
            <a:off x="304029" y="4160205"/>
            <a:ext cx="4014478" cy="1384995"/>
          </a:xfrm>
          <a:prstGeom prst="rect">
            <a:avLst/>
          </a:prstGeom>
          <a:noFill/>
        </p:spPr>
        <p:txBody>
          <a:bodyPr wrap="square" rtlCol="0">
            <a:spAutoFit/>
          </a:bodyPr>
          <a:lstStyle/>
          <a:p>
            <a:r>
              <a:rPr lang="en-US" dirty="0">
                <a:solidFill>
                  <a:schemeClr val="bg1"/>
                </a:solidFill>
              </a:rPr>
              <a:t>Checking signal to noise for ability to detect plasma waves above reaction wheel noise suggests we can detect plasma wave events.</a:t>
            </a:r>
          </a:p>
          <a:p>
            <a:endParaRPr lang="en-US" dirty="0">
              <a:solidFill>
                <a:schemeClr val="bg1"/>
              </a:solidFill>
            </a:endParaRPr>
          </a:p>
          <a:p>
            <a:r>
              <a:rPr lang="en-US" dirty="0">
                <a:solidFill>
                  <a:schemeClr val="bg1"/>
                </a:solidFill>
              </a:rPr>
              <a:t>Using plasma waves in radiation belt models are part of future space weather product ideas.</a:t>
            </a:r>
          </a:p>
        </p:txBody>
      </p:sp>
      <p:sp>
        <p:nvSpPr>
          <p:cNvPr id="89" name="TextBox 88">
            <a:extLst>
              <a:ext uri="{FF2B5EF4-FFF2-40B4-BE49-F238E27FC236}">
                <a16:creationId xmlns:a16="http://schemas.microsoft.com/office/drawing/2014/main" id="{8BCF0AB1-6672-E542-B19D-455628011635}"/>
              </a:ext>
            </a:extLst>
          </p:cNvPr>
          <p:cNvSpPr txBox="1"/>
          <p:nvPr/>
        </p:nvSpPr>
        <p:spPr>
          <a:xfrm rot="16200000">
            <a:off x="4018797" y="4811814"/>
            <a:ext cx="619080" cy="276999"/>
          </a:xfrm>
          <a:prstGeom prst="rect">
            <a:avLst/>
          </a:prstGeom>
          <a:noFill/>
        </p:spPr>
        <p:txBody>
          <a:bodyPr wrap="none" rtlCol="0">
            <a:spAutoFit/>
          </a:bodyPr>
          <a:lstStyle/>
          <a:p>
            <a:r>
              <a:rPr lang="en-US" sz="1200" dirty="0">
                <a:solidFill>
                  <a:schemeClr val="bg1"/>
                </a:solidFill>
              </a:rPr>
              <a:t>Power</a:t>
            </a:r>
          </a:p>
        </p:txBody>
      </p:sp>
      <p:sp>
        <p:nvSpPr>
          <p:cNvPr id="90" name="TextBox 89">
            <a:extLst>
              <a:ext uri="{FF2B5EF4-FFF2-40B4-BE49-F238E27FC236}">
                <a16:creationId xmlns:a16="http://schemas.microsoft.com/office/drawing/2014/main" id="{6733AA73-5616-2748-A7E6-1B3EFD9B48C6}"/>
              </a:ext>
            </a:extLst>
          </p:cNvPr>
          <p:cNvSpPr txBox="1"/>
          <p:nvPr/>
        </p:nvSpPr>
        <p:spPr>
          <a:xfrm>
            <a:off x="6156796" y="6079351"/>
            <a:ext cx="1242648" cy="276999"/>
          </a:xfrm>
          <a:prstGeom prst="rect">
            <a:avLst/>
          </a:prstGeom>
          <a:noFill/>
        </p:spPr>
        <p:txBody>
          <a:bodyPr wrap="none" rtlCol="0">
            <a:spAutoFit/>
          </a:bodyPr>
          <a:lstStyle/>
          <a:p>
            <a:r>
              <a:rPr lang="en-US" sz="1200" dirty="0">
                <a:solidFill>
                  <a:schemeClr val="bg1"/>
                </a:solidFill>
              </a:rPr>
              <a:t>Frequency (Hz)</a:t>
            </a:r>
          </a:p>
        </p:txBody>
      </p:sp>
      <p:sp>
        <p:nvSpPr>
          <p:cNvPr id="94" name="TextBox 93">
            <a:extLst>
              <a:ext uri="{FF2B5EF4-FFF2-40B4-BE49-F238E27FC236}">
                <a16:creationId xmlns:a16="http://schemas.microsoft.com/office/drawing/2014/main" id="{28F60F19-DE67-6D42-AA67-D19400CD316A}"/>
              </a:ext>
            </a:extLst>
          </p:cNvPr>
          <p:cNvSpPr txBox="1"/>
          <p:nvPr/>
        </p:nvSpPr>
        <p:spPr>
          <a:xfrm>
            <a:off x="1162140" y="3832297"/>
            <a:ext cx="1418978" cy="307777"/>
          </a:xfrm>
          <a:prstGeom prst="rect">
            <a:avLst/>
          </a:prstGeom>
          <a:noFill/>
        </p:spPr>
        <p:txBody>
          <a:bodyPr wrap="none" rtlCol="0">
            <a:spAutoFit/>
          </a:bodyPr>
          <a:lstStyle/>
          <a:p>
            <a:r>
              <a:rPr lang="en-US" i="1" dirty="0">
                <a:solidFill>
                  <a:schemeClr val="bg1"/>
                </a:solidFill>
              </a:rPr>
              <a:t>Event detection</a:t>
            </a:r>
          </a:p>
        </p:txBody>
      </p:sp>
      <p:sp>
        <p:nvSpPr>
          <p:cNvPr id="19" name="Rounded Rectangle 18">
            <a:extLst>
              <a:ext uri="{FF2B5EF4-FFF2-40B4-BE49-F238E27FC236}">
                <a16:creationId xmlns:a16="http://schemas.microsoft.com/office/drawing/2014/main" id="{F96D06DA-444F-0449-9D6C-8D5EF38B63B1}"/>
              </a:ext>
            </a:extLst>
          </p:cNvPr>
          <p:cNvSpPr/>
          <p:nvPr/>
        </p:nvSpPr>
        <p:spPr>
          <a:xfrm>
            <a:off x="6865676" y="6385052"/>
            <a:ext cx="1371600"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Partial pass</a:t>
            </a:r>
          </a:p>
        </p:txBody>
      </p:sp>
      <p:sp>
        <p:nvSpPr>
          <p:cNvPr id="5" name="TextBox 4">
            <a:extLst>
              <a:ext uri="{FF2B5EF4-FFF2-40B4-BE49-F238E27FC236}">
                <a16:creationId xmlns:a16="http://schemas.microsoft.com/office/drawing/2014/main" id="{0CA93A77-002A-AA4E-BCB0-F98DEFE222D8}"/>
              </a:ext>
            </a:extLst>
          </p:cNvPr>
          <p:cNvSpPr txBox="1"/>
          <p:nvPr/>
        </p:nvSpPr>
        <p:spPr>
          <a:xfrm>
            <a:off x="528932" y="2892623"/>
            <a:ext cx="546945" cy="307777"/>
          </a:xfrm>
          <a:prstGeom prst="rect">
            <a:avLst/>
          </a:prstGeom>
          <a:solidFill>
            <a:schemeClr val="lt1"/>
          </a:solidFill>
        </p:spPr>
        <p:txBody>
          <a:bodyPr wrap="none" rtlCol="0">
            <a:spAutoFit/>
          </a:bodyPr>
          <a:lstStyle/>
          <a:p>
            <a:r>
              <a:rPr lang="en-US" dirty="0">
                <a:latin typeface="Symbol" pitchFamily="2" charset="2"/>
              </a:rPr>
              <a:t>W</a:t>
            </a:r>
            <a:r>
              <a:rPr lang="en-US" baseline="-25000" dirty="0"/>
              <a:t>He+</a:t>
            </a:r>
          </a:p>
        </p:txBody>
      </p:sp>
      <p:sp>
        <p:nvSpPr>
          <p:cNvPr id="20" name="TextBox 19">
            <a:extLst>
              <a:ext uri="{FF2B5EF4-FFF2-40B4-BE49-F238E27FC236}">
                <a16:creationId xmlns:a16="http://schemas.microsoft.com/office/drawing/2014/main" id="{344188E8-D675-CD4A-8FE4-B604FCD69B66}"/>
              </a:ext>
            </a:extLst>
          </p:cNvPr>
          <p:cNvSpPr txBox="1"/>
          <p:nvPr/>
        </p:nvSpPr>
        <p:spPr>
          <a:xfrm>
            <a:off x="569976" y="2286000"/>
            <a:ext cx="479618" cy="307777"/>
          </a:xfrm>
          <a:prstGeom prst="rect">
            <a:avLst/>
          </a:prstGeom>
          <a:solidFill>
            <a:schemeClr val="lt1"/>
          </a:solidFill>
        </p:spPr>
        <p:txBody>
          <a:bodyPr wrap="none" rtlCol="0">
            <a:spAutoFit/>
          </a:bodyPr>
          <a:lstStyle/>
          <a:p>
            <a:r>
              <a:rPr lang="en-US" dirty="0">
                <a:latin typeface="Symbol" pitchFamily="2" charset="2"/>
              </a:rPr>
              <a:t>W</a:t>
            </a:r>
            <a:r>
              <a:rPr lang="en-US" baseline="-25000" dirty="0"/>
              <a:t>H+</a:t>
            </a:r>
          </a:p>
        </p:txBody>
      </p:sp>
    </p:spTree>
    <p:extLst>
      <p:ext uri="{BB962C8B-B14F-4D97-AF65-F5344CB8AC3E}">
        <p14:creationId xmlns:p14="http://schemas.microsoft.com/office/powerpoint/2010/main" val="292517627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6408821" cy="968626"/>
          </a:xfrm>
        </p:spPr>
        <p:txBody>
          <a:bodyPr/>
          <a:lstStyle/>
          <a:p>
            <a:r>
              <a:rPr lang="en-US" dirty="0">
                <a:solidFill>
                  <a:schemeClr val="bg1"/>
                </a:solidFill>
              </a:rPr>
              <a:t>RIMP v2 PLPT-MAG-003</a:t>
            </a:r>
            <a:r>
              <a:rPr lang="en-US" dirty="0"/>
              <a:t/>
            </a:r>
            <a:br>
              <a:rPr lang="en-US" dirty="0"/>
            </a:br>
            <a:r>
              <a:rPr lang="en-US" sz="2800" dirty="0"/>
              <a:t>A3.3 Noise Performance</a:t>
            </a:r>
            <a:br>
              <a:rPr lang="en-US" sz="2800" dirty="0"/>
            </a:br>
            <a:endParaRPr lang="en-US" sz="2800"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35</a:t>
            </a:fld>
            <a:endParaRPr lang="uk-UA" dirty="0"/>
          </a:p>
        </p:txBody>
      </p:sp>
      <p:sp>
        <p:nvSpPr>
          <p:cNvPr id="20" name="TextBox 19">
            <a:extLst>
              <a:ext uri="{FF2B5EF4-FFF2-40B4-BE49-F238E27FC236}">
                <a16:creationId xmlns:a16="http://schemas.microsoft.com/office/drawing/2014/main" id="{4106DA79-9BB4-1243-986A-8D76A775D65D}"/>
              </a:ext>
            </a:extLst>
          </p:cNvPr>
          <p:cNvSpPr txBox="1"/>
          <p:nvPr/>
        </p:nvSpPr>
        <p:spPr>
          <a:xfrm>
            <a:off x="1204271" y="1496444"/>
            <a:ext cx="1539204" cy="307777"/>
          </a:xfrm>
          <a:prstGeom prst="rect">
            <a:avLst/>
          </a:prstGeom>
          <a:noFill/>
        </p:spPr>
        <p:txBody>
          <a:bodyPr wrap="none" rtlCol="0">
            <a:spAutoFit/>
          </a:bodyPr>
          <a:lstStyle/>
          <a:p>
            <a:r>
              <a:rPr lang="en-US" dirty="0">
                <a:solidFill>
                  <a:schemeClr val="tx1"/>
                </a:solidFill>
              </a:rPr>
              <a:t>Reaction Wheels</a:t>
            </a:r>
          </a:p>
        </p:txBody>
      </p:sp>
      <p:sp>
        <p:nvSpPr>
          <p:cNvPr id="10" name="TextBox 9">
            <a:extLst>
              <a:ext uri="{FF2B5EF4-FFF2-40B4-BE49-F238E27FC236}">
                <a16:creationId xmlns:a16="http://schemas.microsoft.com/office/drawing/2014/main" id="{0925C511-2130-3C41-9AD7-229D05F54804}"/>
              </a:ext>
            </a:extLst>
          </p:cNvPr>
          <p:cNvSpPr txBox="1"/>
          <p:nvPr/>
        </p:nvSpPr>
        <p:spPr>
          <a:xfrm>
            <a:off x="5083823" y="1118013"/>
            <a:ext cx="3765774" cy="307777"/>
          </a:xfrm>
          <a:prstGeom prst="rect">
            <a:avLst/>
          </a:prstGeom>
          <a:noFill/>
        </p:spPr>
        <p:txBody>
          <a:bodyPr wrap="none" rtlCol="0">
            <a:spAutoFit/>
          </a:bodyPr>
          <a:lstStyle/>
          <a:p>
            <a:r>
              <a:rPr lang="en-US" dirty="0">
                <a:solidFill>
                  <a:schemeClr val="bg1"/>
                </a:solidFill>
              </a:rPr>
              <a:t>Same for GOES-17 but for 1 November 2020</a:t>
            </a:r>
          </a:p>
        </p:txBody>
      </p:sp>
      <p:sp>
        <p:nvSpPr>
          <p:cNvPr id="30" name="TextBox 29">
            <a:extLst>
              <a:ext uri="{FF2B5EF4-FFF2-40B4-BE49-F238E27FC236}">
                <a16:creationId xmlns:a16="http://schemas.microsoft.com/office/drawing/2014/main" id="{52CFA3DF-39F0-B442-ACB7-C4CFBE27E960}"/>
              </a:ext>
            </a:extLst>
          </p:cNvPr>
          <p:cNvSpPr txBox="1"/>
          <p:nvPr/>
        </p:nvSpPr>
        <p:spPr>
          <a:xfrm>
            <a:off x="118992" y="1197594"/>
            <a:ext cx="4325223" cy="307777"/>
          </a:xfrm>
          <a:prstGeom prst="rect">
            <a:avLst/>
          </a:prstGeom>
          <a:noFill/>
        </p:spPr>
        <p:txBody>
          <a:bodyPr wrap="none" rtlCol="0">
            <a:spAutoFit/>
          </a:bodyPr>
          <a:lstStyle/>
          <a:p>
            <a:r>
              <a:rPr lang="en-US" dirty="0">
                <a:solidFill>
                  <a:schemeClr val="bg1"/>
                </a:solidFill>
              </a:rPr>
              <a:t>GOES-16 OB sensor highpass filtered 30 Dec 2017 </a:t>
            </a:r>
          </a:p>
        </p:txBody>
      </p:sp>
      <p:pic>
        <p:nvPicPr>
          <p:cNvPr id="6" name="Picture 5" descr="Chart, line chart&#10;&#10;Description automatically generated">
            <a:extLst>
              <a:ext uri="{FF2B5EF4-FFF2-40B4-BE49-F238E27FC236}">
                <a16:creationId xmlns:a16="http://schemas.microsoft.com/office/drawing/2014/main" id="{05BE8776-6C97-504B-9842-20740C0FAA94}"/>
              </a:ext>
            </a:extLst>
          </p:cNvPr>
          <p:cNvPicPr>
            <a:picLocks noChangeAspect="1"/>
          </p:cNvPicPr>
          <p:nvPr/>
        </p:nvPicPr>
        <p:blipFill>
          <a:blip r:embed="rId3"/>
          <a:stretch>
            <a:fillRect/>
          </a:stretch>
        </p:blipFill>
        <p:spPr>
          <a:xfrm>
            <a:off x="0" y="1496445"/>
            <a:ext cx="4648200" cy="1932556"/>
          </a:xfrm>
          <a:prstGeom prst="rect">
            <a:avLst/>
          </a:prstGeom>
        </p:spPr>
      </p:pic>
      <p:pic>
        <p:nvPicPr>
          <p:cNvPr id="14" name="Picture 13" descr="Chart&#10;&#10;Description automatically generated">
            <a:extLst>
              <a:ext uri="{FF2B5EF4-FFF2-40B4-BE49-F238E27FC236}">
                <a16:creationId xmlns:a16="http://schemas.microsoft.com/office/drawing/2014/main" id="{BD8CF08E-9DF5-0B43-8643-D48D9C953FD5}"/>
              </a:ext>
            </a:extLst>
          </p:cNvPr>
          <p:cNvPicPr>
            <a:picLocks noChangeAspect="1"/>
          </p:cNvPicPr>
          <p:nvPr/>
        </p:nvPicPr>
        <p:blipFill>
          <a:blip r:embed="rId4"/>
          <a:stretch>
            <a:fillRect/>
          </a:stretch>
        </p:blipFill>
        <p:spPr>
          <a:xfrm>
            <a:off x="123388" y="3804217"/>
            <a:ext cx="3839012" cy="2217158"/>
          </a:xfrm>
          <a:prstGeom prst="rect">
            <a:avLst/>
          </a:prstGeom>
        </p:spPr>
      </p:pic>
      <p:sp>
        <p:nvSpPr>
          <p:cNvPr id="31" name="TextBox 30">
            <a:extLst>
              <a:ext uri="{FF2B5EF4-FFF2-40B4-BE49-F238E27FC236}">
                <a16:creationId xmlns:a16="http://schemas.microsoft.com/office/drawing/2014/main" id="{719C07C2-059D-0940-A6E2-0ED3242928A6}"/>
              </a:ext>
            </a:extLst>
          </p:cNvPr>
          <p:cNvSpPr txBox="1"/>
          <p:nvPr/>
        </p:nvSpPr>
        <p:spPr>
          <a:xfrm>
            <a:off x="123388" y="3496882"/>
            <a:ext cx="3259226" cy="307777"/>
          </a:xfrm>
          <a:prstGeom prst="rect">
            <a:avLst/>
          </a:prstGeom>
          <a:noFill/>
        </p:spPr>
        <p:txBody>
          <a:bodyPr wrap="none" rtlCol="0">
            <a:spAutoFit/>
          </a:bodyPr>
          <a:lstStyle/>
          <a:p>
            <a:r>
              <a:rPr lang="en-US" dirty="0">
                <a:solidFill>
                  <a:schemeClr val="bg1"/>
                </a:solidFill>
              </a:rPr>
              <a:t>Same GOES-16 for 1 November 2020 </a:t>
            </a:r>
          </a:p>
        </p:txBody>
      </p:sp>
      <p:sp>
        <p:nvSpPr>
          <p:cNvPr id="15" name="TextBox 14">
            <a:extLst>
              <a:ext uri="{FF2B5EF4-FFF2-40B4-BE49-F238E27FC236}">
                <a16:creationId xmlns:a16="http://schemas.microsoft.com/office/drawing/2014/main" id="{E78733F1-8E3D-A642-A14D-DFB7B0D2A617}"/>
              </a:ext>
            </a:extLst>
          </p:cNvPr>
          <p:cNvSpPr txBox="1"/>
          <p:nvPr/>
        </p:nvSpPr>
        <p:spPr>
          <a:xfrm>
            <a:off x="1022488" y="1559688"/>
            <a:ext cx="3187091" cy="307777"/>
          </a:xfrm>
          <a:prstGeom prst="rect">
            <a:avLst/>
          </a:prstGeom>
          <a:noFill/>
        </p:spPr>
        <p:txBody>
          <a:bodyPr wrap="none" rtlCol="0">
            <a:spAutoFit/>
          </a:bodyPr>
          <a:lstStyle/>
          <a:p>
            <a:r>
              <a:rPr lang="en-US" dirty="0"/>
              <a:t>0.5 nT variations due to heater effects</a:t>
            </a:r>
          </a:p>
        </p:txBody>
      </p:sp>
      <p:sp>
        <p:nvSpPr>
          <p:cNvPr id="32" name="TextBox 31">
            <a:extLst>
              <a:ext uri="{FF2B5EF4-FFF2-40B4-BE49-F238E27FC236}">
                <a16:creationId xmlns:a16="http://schemas.microsoft.com/office/drawing/2014/main" id="{A68A8233-8C3E-924F-97EC-949C9FC5DA7A}"/>
              </a:ext>
            </a:extLst>
          </p:cNvPr>
          <p:cNvSpPr txBox="1"/>
          <p:nvPr/>
        </p:nvSpPr>
        <p:spPr>
          <a:xfrm>
            <a:off x="609601" y="3958105"/>
            <a:ext cx="2362200" cy="646331"/>
          </a:xfrm>
          <a:prstGeom prst="rect">
            <a:avLst/>
          </a:prstGeom>
          <a:noFill/>
        </p:spPr>
        <p:txBody>
          <a:bodyPr wrap="square" rtlCol="0">
            <a:spAutoFit/>
          </a:bodyPr>
          <a:lstStyle/>
          <a:p>
            <a:r>
              <a:rPr lang="en-US" sz="1200" dirty="0"/>
              <a:t>After heater setpoint and duty cycle changes heater effects smaller</a:t>
            </a:r>
          </a:p>
        </p:txBody>
      </p:sp>
      <p:pic>
        <p:nvPicPr>
          <p:cNvPr id="16" name="Picture 15">
            <a:extLst>
              <a:ext uri="{FF2B5EF4-FFF2-40B4-BE49-F238E27FC236}">
                <a16:creationId xmlns:a16="http://schemas.microsoft.com/office/drawing/2014/main" id="{D8F0E3AA-3633-3A4A-8FEC-965F8938666C}"/>
              </a:ext>
            </a:extLst>
          </p:cNvPr>
          <p:cNvPicPr>
            <a:picLocks noChangeAspect="1"/>
          </p:cNvPicPr>
          <p:nvPr/>
        </p:nvPicPr>
        <p:blipFill>
          <a:blip r:embed="rId5"/>
          <a:stretch>
            <a:fillRect/>
          </a:stretch>
        </p:blipFill>
        <p:spPr>
          <a:xfrm>
            <a:off x="4802182" y="1389214"/>
            <a:ext cx="4218430" cy="2189566"/>
          </a:xfrm>
          <a:prstGeom prst="rect">
            <a:avLst/>
          </a:prstGeom>
        </p:spPr>
      </p:pic>
      <p:sp>
        <p:nvSpPr>
          <p:cNvPr id="34" name="TextBox 33">
            <a:extLst>
              <a:ext uri="{FF2B5EF4-FFF2-40B4-BE49-F238E27FC236}">
                <a16:creationId xmlns:a16="http://schemas.microsoft.com/office/drawing/2014/main" id="{6D0DF385-0FC1-1C4E-97FC-1FC8FDF0DE91}"/>
              </a:ext>
            </a:extLst>
          </p:cNvPr>
          <p:cNvSpPr txBox="1"/>
          <p:nvPr/>
        </p:nvSpPr>
        <p:spPr>
          <a:xfrm>
            <a:off x="5249710" y="1738399"/>
            <a:ext cx="3187091" cy="307777"/>
          </a:xfrm>
          <a:prstGeom prst="rect">
            <a:avLst/>
          </a:prstGeom>
          <a:noFill/>
        </p:spPr>
        <p:txBody>
          <a:bodyPr wrap="none" rtlCol="0">
            <a:spAutoFit/>
          </a:bodyPr>
          <a:lstStyle/>
          <a:p>
            <a:r>
              <a:rPr lang="en-US" dirty="0"/>
              <a:t>0.5 nT variations due to heater effects</a:t>
            </a:r>
          </a:p>
        </p:txBody>
      </p:sp>
      <p:cxnSp>
        <p:nvCxnSpPr>
          <p:cNvPr id="18" name="Straight Arrow Connector 17">
            <a:extLst>
              <a:ext uri="{FF2B5EF4-FFF2-40B4-BE49-F238E27FC236}">
                <a16:creationId xmlns:a16="http://schemas.microsoft.com/office/drawing/2014/main" id="{916D7F34-0AEB-BC47-9008-7914F985D774}"/>
              </a:ext>
            </a:extLst>
          </p:cNvPr>
          <p:cNvCxnSpPr>
            <a:cxnSpLocks/>
          </p:cNvCxnSpPr>
          <p:nvPr/>
        </p:nvCxnSpPr>
        <p:spPr>
          <a:xfrm>
            <a:off x="1600200" y="4343400"/>
            <a:ext cx="685800" cy="3533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03198960-6CEB-F340-82DD-98434CEE13CA}"/>
              </a:ext>
            </a:extLst>
          </p:cNvPr>
          <p:cNvSpPr txBox="1"/>
          <p:nvPr/>
        </p:nvSpPr>
        <p:spPr>
          <a:xfrm>
            <a:off x="1979735" y="5367008"/>
            <a:ext cx="1455688" cy="461665"/>
          </a:xfrm>
          <a:prstGeom prst="rect">
            <a:avLst/>
          </a:prstGeom>
          <a:noFill/>
        </p:spPr>
        <p:txBody>
          <a:bodyPr wrap="square" rtlCol="0">
            <a:spAutoFit/>
          </a:bodyPr>
          <a:lstStyle/>
          <a:p>
            <a:r>
              <a:rPr lang="en-US" sz="1200" dirty="0"/>
              <a:t>Sharp edges due to ADC issue</a:t>
            </a:r>
          </a:p>
        </p:txBody>
      </p:sp>
      <p:cxnSp>
        <p:nvCxnSpPr>
          <p:cNvPr id="39" name="Straight Arrow Connector 38">
            <a:extLst>
              <a:ext uri="{FF2B5EF4-FFF2-40B4-BE49-F238E27FC236}">
                <a16:creationId xmlns:a16="http://schemas.microsoft.com/office/drawing/2014/main" id="{C0CB2B13-3092-F946-AB8E-7FEF733E12EA}"/>
              </a:ext>
            </a:extLst>
          </p:cNvPr>
          <p:cNvCxnSpPr>
            <a:cxnSpLocks/>
          </p:cNvCxnSpPr>
          <p:nvPr/>
        </p:nvCxnSpPr>
        <p:spPr>
          <a:xfrm flipV="1">
            <a:off x="2743200" y="5174306"/>
            <a:ext cx="264222" cy="2358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B5F35F6B-9F5E-184C-8D74-5C4A8869014B}"/>
              </a:ext>
            </a:extLst>
          </p:cNvPr>
          <p:cNvSpPr txBox="1"/>
          <p:nvPr/>
        </p:nvSpPr>
        <p:spPr>
          <a:xfrm>
            <a:off x="4423700" y="5819392"/>
            <a:ext cx="2363147" cy="307777"/>
          </a:xfrm>
          <a:prstGeom prst="rect">
            <a:avLst/>
          </a:prstGeom>
          <a:noFill/>
        </p:spPr>
        <p:txBody>
          <a:bodyPr wrap="none" rtlCol="0">
            <a:spAutoFit/>
          </a:bodyPr>
          <a:lstStyle/>
          <a:p>
            <a:r>
              <a:rPr lang="en-US" dirty="0">
                <a:solidFill>
                  <a:schemeClr val="bg1"/>
                </a:solidFill>
              </a:rPr>
              <a:t>No change from provisional</a:t>
            </a:r>
          </a:p>
        </p:txBody>
      </p:sp>
      <p:sp>
        <p:nvSpPr>
          <p:cNvPr id="46" name="TextBox 45">
            <a:extLst>
              <a:ext uri="{FF2B5EF4-FFF2-40B4-BE49-F238E27FC236}">
                <a16:creationId xmlns:a16="http://schemas.microsoft.com/office/drawing/2014/main" id="{AA583495-2E59-F946-81D3-A7195B7B4EF6}"/>
              </a:ext>
            </a:extLst>
          </p:cNvPr>
          <p:cNvSpPr txBox="1"/>
          <p:nvPr/>
        </p:nvSpPr>
        <p:spPr>
          <a:xfrm>
            <a:off x="3962400" y="3868251"/>
            <a:ext cx="5533544" cy="1384995"/>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On GOES-16 changing setpoint (operating temp.) and heater duty cycle seems to helped decrease heater noise.</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On GOES-17 study into heater noise not completed but the addition of extra heaters seems to make it more difficult to decrease heater noise.</a:t>
            </a:r>
          </a:p>
        </p:txBody>
      </p:sp>
      <p:sp>
        <p:nvSpPr>
          <p:cNvPr id="48" name="TextBox 47">
            <a:extLst>
              <a:ext uri="{FF2B5EF4-FFF2-40B4-BE49-F238E27FC236}">
                <a16:creationId xmlns:a16="http://schemas.microsoft.com/office/drawing/2014/main" id="{F093EACB-07C0-7E43-B22D-495225A9CACD}"/>
              </a:ext>
            </a:extLst>
          </p:cNvPr>
          <p:cNvSpPr txBox="1"/>
          <p:nvPr/>
        </p:nvSpPr>
        <p:spPr>
          <a:xfrm>
            <a:off x="3817895" y="940121"/>
            <a:ext cx="1229824" cy="307777"/>
          </a:xfrm>
          <a:prstGeom prst="rect">
            <a:avLst/>
          </a:prstGeom>
          <a:noFill/>
        </p:spPr>
        <p:txBody>
          <a:bodyPr wrap="none" rtlCol="0">
            <a:spAutoFit/>
          </a:bodyPr>
          <a:lstStyle/>
          <a:p>
            <a:r>
              <a:rPr lang="en-US" i="1" dirty="0">
                <a:solidFill>
                  <a:schemeClr val="bg1"/>
                </a:solidFill>
              </a:rPr>
              <a:t>Heater Noise</a:t>
            </a:r>
          </a:p>
        </p:txBody>
      </p:sp>
      <p:sp>
        <p:nvSpPr>
          <p:cNvPr id="21" name="Rounded Rectangle 20">
            <a:extLst>
              <a:ext uri="{FF2B5EF4-FFF2-40B4-BE49-F238E27FC236}">
                <a16:creationId xmlns:a16="http://schemas.microsoft.com/office/drawing/2014/main" id="{13B44EBB-1676-2542-9FAF-FA25E37B561E}"/>
              </a:ext>
            </a:extLst>
          </p:cNvPr>
          <p:cNvSpPr/>
          <p:nvPr/>
        </p:nvSpPr>
        <p:spPr>
          <a:xfrm>
            <a:off x="6882062" y="6279166"/>
            <a:ext cx="1371600"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Partial pass</a:t>
            </a:r>
          </a:p>
        </p:txBody>
      </p:sp>
    </p:spTree>
    <p:extLst>
      <p:ext uri="{BB962C8B-B14F-4D97-AF65-F5344CB8AC3E}">
        <p14:creationId xmlns:p14="http://schemas.microsoft.com/office/powerpoint/2010/main" val="72132001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6408821" cy="968626"/>
          </a:xfrm>
        </p:spPr>
        <p:txBody>
          <a:bodyPr/>
          <a:lstStyle/>
          <a:p>
            <a:r>
              <a:rPr lang="en-US" dirty="0">
                <a:solidFill>
                  <a:schemeClr val="bg1"/>
                </a:solidFill>
              </a:rPr>
              <a:t>RIMP v2 PLPT-MAG-003</a:t>
            </a:r>
            <a:r>
              <a:rPr lang="en-US" dirty="0"/>
              <a:t/>
            </a:r>
            <a:br>
              <a:rPr lang="en-US" dirty="0"/>
            </a:br>
            <a:r>
              <a:rPr lang="en-US" sz="2800" dirty="0"/>
              <a:t>A3.3 Noise Performance</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36</a:t>
            </a:fld>
            <a:endParaRPr lang="uk-UA" dirty="0"/>
          </a:p>
        </p:txBody>
      </p:sp>
      <p:sp>
        <p:nvSpPr>
          <p:cNvPr id="18" name="TextBox 17">
            <a:extLst>
              <a:ext uri="{FF2B5EF4-FFF2-40B4-BE49-F238E27FC236}">
                <a16:creationId xmlns:a16="http://schemas.microsoft.com/office/drawing/2014/main" id="{EA6DA6F6-50F5-6F48-AAD7-9D5D659B5F5D}"/>
              </a:ext>
            </a:extLst>
          </p:cNvPr>
          <p:cNvSpPr txBox="1"/>
          <p:nvPr/>
        </p:nvSpPr>
        <p:spPr>
          <a:xfrm>
            <a:off x="0" y="1800255"/>
            <a:ext cx="4659923" cy="2246769"/>
          </a:xfrm>
          <a:prstGeom prst="rect">
            <a:avLst/>
          </a:prstGeom>
          <a:noFill/>
        </p:spPr>
        <p:txBody>
          <a:bodyPr wrap="square" rtlCol="0">
            <a:spAutoFit/>
          </a:bodyPr>
          <a:lstStyle/>
          <a:p>
            <a:pPr>
              <a:buClr>
                <a:schemeClr val="bg1"/>
              </a:buClr>
            </a:pPr>
            <a:r>
              <a:rPr lang="en-US" sz="2000" dirty="0">
                <a:solidFill>
                  <a:schemeClr val="bg1"/>
                </a:solidFill>
              </a:rPr>
              <a:t>Noise contributions - unchanged from provisional:</a:t>
            </a:r>
          </a:p>
          <a:p>
            <a:pPr>
              <a:buClr>
                <a:schemeClr val="bg1"/>
              </a:buClr>
            </a:pPr>
            <a:endParaRPr lang="en-US" sz="2000" dirty="0">
              <a:solidFill>
                <a:schemeClr val="bg1"/>
              </a:solidFill>
            </a:endParaRPr>
          </a:p>
          <a:p>
            <a:pPr marL="342900" indent="-342900">
              <a:buClr>
                <a:schemeClr val="bg1"/>
              </a:buClr>
              <a:buAutoNum type="arabicParenR"/>
            </a:pPr>
            <a:r>
              <a:rPr lang="en-US" sz="2000" dirty="0">
                <a:solidFill>
                  <a:schemeClr val="bg1"/>
                </a:solidFill>
              </a:rPr>
              <a:t>Sensor: 0.1 nT</a:t>
            </a:r>
          </a:p>
          <a:p>
            <a:pPr marL="342900" indent="-342900">
              <a:buClr>
                <a:schemeClr val="bg1"/>
              </a:buClr>
              <a:buAutoNum type="arabicParenR"/>
            </a:pPr>
            <a:r>
              <a:rPr lang="en-US" sz="2000" dirty="0">
                <a:solidFill>
                  <a:schemeClr val="bg1"/>
                </a:solidFill>
              </a:rPr>
              <a:t>Reaction Wheels: 0.1 nT</a:t>
            </a:r>
          </a:p>
          <a:p>
            <a:pPr marL="342900" indent="-342900">
              <a:buClr>
                <a:schemeClr val="bg1"/>
              </a:buClr>
              <a:buAutoNum type="arabicParenR"/>
            </a:pPr>
            <a:r>
              <a:rPr lang="en-US" sz="2000" dirty="0">
                <a:solidFill>
                  <a:schemeClr val="bg1"/>
                </a:solidFill>
              </a:rPr>
              <a:t>ADC preferred counts: 0.3-0.5 nT</a:t>
            </a:r>
          </a:p>
          <a:p>
            <a:pPr marL="342900" indent="-342900">
              <a:buClr>
                <a:schemeClr val="bg1"/>
              </a:buClr>
              <a:buAutoNum type="arabicParenR"/>
            </a:pPr>
            <a:r>
              <a:rPr lang="en-US" sz="2000" dirty="0">
                <a:solidFill>
                  <a:schemeClr val="bg1"/>
                </a:solidFill>
              </a:rPr>
              <a:t>Heaters: Still in analysis (0-0.5 nT)</a:t>
            </a:r>
          </a:p>
        </p:txBody>
      </p:sp>
      <p:sp>
        <p:nvSpPr>
          <p:cNvPr id="3" name="TextBox 2">
            <a:extLst>
              <a:ext uri="{FF2B5EF4-FFF2-40B4-BE49-F238E27FC236}">
                <a16:creationId xmlns:a16="http://schemas.microsoft.com/office/drawing/2014/main" id="{E3451236-4693-7F4D-B7C1-2610CA5FBAF3}"/>
              </a:ext>
            </a:extLst>
          </p:cNvPr>
          <p:cNvSpPr txBox="1"/>
          <p:nvPr/>
        </p:nvSpPr>
        <p:spPr>
          <a:xfrm>
            <a:off x="381000" y="1400145"/>
            <a:ext cx="1366080" cy="400110"/>
          </a:xfrm>
          <a:prstGeom prst="rect">
            <a:avLst/>
          </a:prstGeom>
          <a:noFill/>
        </p:spPr>
        <p:txBody>
          <a:bodyPr wrap="none" rtlCol="0">
            <a:spAutoFit/>
          </a:bodyPr>
          <a:lstStyle/>
          <a:p>
            <a:r>
              <a:rPr lang="en-US" sz="2000" dirty="0">
                <a:solidFill>
                  <a:schemeClr val="bg1"/>
                </a:solidFill>
              </a:rPr>
              <a:t>GOES-16 </a:t>
            </a:r>
          </a:p>
        </p:txBody>
      </p:sp>
      <p:sp>
        <p:nvSpPr>
          <p:cNvPr id="11" name="TextBox 10">
            <a:extLst>
              <a:ext uri="{FF2B5EF4-FFF2-40B4-BE49-F238E27FC236}">
                <a16:creationId xmlns:a16="http://schemas.microsoft.com/office/drawing/2014/main" id="{D112AE6D-B8D7-F547-8DFE-C237F9D4F865}"/>
              </a:ext>
            </a:extLst>
          </p:cNvPr>
          <p:cNvSpPr txBox="1"/>
          <p:nvPr/>
        </p:nvSpPr>
        <p:spPr>
          <a:xfrm>
            <a:off x="4552100" y="1800255"/>
            <a:ext cx="4659923" cy="2246769"/>
          </a:xfrm>
          <a:prstGeom prst="rect">
            <a:avLst/>
          </a:prstGeom>
          <a:noFill/>
        </p:spPr>
        <p:txBody>
          <a:bodyPr wrap="square" rtlCol="0">
            <a:spAutoFit/>
          </a:bodyPr>
          <a:lstStyle/>
          <a:p>
            <a:pPr>
              <a:buClr>
                <a:schemeClr val="bg1"/>
              </a:buClr>
            </a:pPr>
            <a:r>
              <a:rPr lang="en-US" sz="2000" dirty="0">
                <a:solidFill>
                  <a:schemeClr val="bg1"/>
                </a:solidFill>
              </a:rPr>
              <a:t>Noise contributions - unchanged from provisional:</a:t>
            </a:r>
          </a:p>
          <a:p>
            <a:pPr>
              <a:buClr>
                <a:schemeClr val="bg1"/>
              </a:buClr>
            </a:pPr>
            <a:endParaRPr lang="en-US" sz="2000" dirty="0">
              <a:solidFill>
                <a:schemeClr val="bg1"/>
              </a:solidFill>
            </a:endParaRPr>
          </a:p>
          <a:p>
            <a:pPr marL="342900" indent="-342900">
              <a:buClr>
                <a:schemeClr val="bg1"/>
              </a:buClr>
              <a:buAutoNum type="arabicParenR"/>
            </a:pPr>
            <a:r>
              <a:rPr lang="en-US" sz="2000" dirty="0">
                <a:solidFill>
                  <a:schemeClr val="bg1"/>
                </a:solidFill>
              </a:rPr>
              <a:t>Sensor: 0.1 nT</a:t>
            </a:r>
          </a:p>
          <a:p>
            <a:pPr marL="342900" indent="-342900">
              <a:buClr>
                <a:schemeClr val="bg1"/>
              </a:buClr>
              <a:buAutoNum type="arabicParenR"/>
            </a:pPr>
            <a:r>
              <a:rPr lang="en-US" sz="2000" dirty="0">
                <a:solidFill>
                  <a:schemeClr val="bg1"/>
                </a:solidFill>
              </a:rPr>
              <a:t>Reaction Wheels: 0.1 nT</a:t>
            </a:r>
          </a:p>
          <a:p>
            <a:pPr marL="342900" indent="-342900">
              <a:buClr>
                <a:schemeClr val="bg1"/>
              </a:buClr>
              <a:buAutoNum type="arabicParenR"/>
            </a:pPr>
            <a:r>
              <a:rPr lang="en-US" sz="2000" dirty="0">
                <a:solidFill>
                  <a:schemeClr val="bg1"/>
                </a:solidFill>
              </a:rPr>
              <a:t>No ADC noise</a:t>
            </a:r>
          </a:p>
          <a:p>
            <a:pPr marL="342900" indent="-342900">
              <a:buClr>
                <a:schemeClr val="bg1"/>
              </a:buClr>
              <a:buAutoNum type="arabicParenR"/>
            </a:pPr>
            <a:r>
              <a:rPr lang="en-US" sz="2000" dirty="0">
                <a:solidFill>
                  <a:schemeClr val="bg1"/>
                </a:solidFill>
              </a:rPr>
              <a:t>Heaters: Still in analysis (0-0.5 nT)</a:t>
            </a:r>
          </a:p>
        </p:txBody>
      </p:sp>
      <p:sp>
        <p:nvSpPr>
          <p:cNvPr id="12" name="TextBox 11">
            <a:extLst>
              <a:ext uri="{FF2B5EF4-FFF2-40B4-BE49-F238E27FC236}">
                <a16:creationId xmlns:a16="http://schemas.microsoft.com/office/drawing/2014/main" id="{20CF2F8B-2AD8-2E4C-AABD-19A04194EFDB}"/>
              </a:ext>
            </a:extLst>
          </p:cNvPr>
          <p:cNvSpPr txBox="1"/>
          <p:nvPr/>
        </p:nvSpPr>
        <p:spPr>
          <a:xfrm>
            <a:off x="4964723" y="1400145"/>
            <a:ext cx="1366080" cy="400110"/>
          </a:xfrm>
          <a:prstGeom prst="rect">
            <a:avLst/>
          </a:prstGeom>
          <a:noFill/>
        </p:spPr>
        <p:txBody>
          <a:bodyPr wrap="none" rtlCol="0">
            <a:spAutoFit/>
          </a:bodyPr>
          <a:lstStyle/>
          <a:p>
            <a:r>
              <a:rPr lang="en-US" sz="2000" dirty="0">
                <a:solidFill>
                  <a:schemeClr val="bg1"/>
                </a:solidFill>
              </a:rPr>
              <a:t>GOES-17 </a:t>
            </a:r>
          </a:p>
        </p:txBody>
      </p:sp>
      <p:sp>
        <p:nvSpPr>
          <p:cNvPr id="9" name="Rounded Rectangle 8">
            <a:extLst>
              <a:ext uri="{FF2B5EF4-FFF2-40B4-BE49-F238E27FC236}">
                <a16:creationId xmlns:a16="http://schemas.microsoft.com/office/drawing/2014/main" id="{6A099D53-118C-104D-828F-190FFA4B2DFF}"/>
              </a:ext>
            </a:extLst>
          </p:cNvPr>
          <p:cNvSpPr/>
          <p:nvPr/>
        </p:nvSpPr>
        <p:spPr>
          <a:xfrm>
            <a:off x="6882062" y="6279166"/>
            <a:ext cx="1371600"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Partial pass</a:t>
            </a:r>
          </a:p>
        </p:txBody>
      </p:sp>
      <p:sp>
        <p:nvSpPr>
          <p:cNvPr id="10" name="TextBox 9">
            <a:extLst>
              <a:ext uri="{FF2B5EF4-FFF2-40B4-BE49-F238E27FC236}">
                <a16:creationId xmlns:a16="http://schemas.microsoft.com/office/drawing/2014/main" id="{CF7DA271-0FAA-6B43-A092-72D70DF29052}"/>
              </a:ext>
            </a:extLst>
          </p:cNvPr>
          <p:cNvSpPr txBox="1"/>
          <p:nvPr/>
        </p:nvSpPr>
        <p:spPr>
          <a:xfrm>
            <a:off x="685800" y="4378265"/>
            <a:ext cx="7772400" cy="523220"/>
          </a:xfrm>
          <a:prstGeom prst="rect">
            <a:avLst/>
          </a:prstGeom>
          <a:noFill/>
        </p:spPr>
        <p:txBody>
          <a:bodyPr wrap="square" rtlCol="0">
            <a:spAutoFit/>
          </a:bodyPr>
          <a:lstStyle/>
          <a:p>
            <a:r>
              <a:rPr lang="en-US" dirty="0">
                <a:solidFill>
                  <a:schemeClr val="bg1"/>
                </a:solidFill>
              </a:rPr>
              <a:t>We believe MAG product noise is greater than 0.3 nT for both satellites, but we have not fully studied noise characteristics and contributions (e.g., new heater configuration on </a:t>
            </a:r>
            <a:r>
              <a:rPr lang="en-US" dirty="0" smtClean="0">
                <a:solidFill>
                  <a:schemeClr val="bg1"/>
                </a:solidFill>
              </a:rPr>
              <a:t>GOES-17</a:t>
            </a:r>
            <a:r>
              <a:rPr lang="en-US" dirty="0">
                <a:solidFill>
                  <a:schemeClr val="bg1"/>
                </a:solidFill>
              </a:rPr>
              <a:t>).</a:t>
            </a:r>
          </a:p>
        </p:txBody>
      </p:sp>
    </p:spTree>
    <p:extLst>
      <p:ext uri="{BB962C8B-B14F-4D97-AF65-F5344CB8AC3E}">
        <p14:creationId xmlns:p14="http://schemas.microsoft.com/office/powerpoint/2010/main" val="302682196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Shape 397"/>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i="0" u="none" strike="noStrike" cap="none" dirty="0">
                <a:solidFill>
                  <a:schemeClr val="lt1"/>
                </a:solidFill>
                <a:latin typeface="Calibri"/>
                <a:ea typeface="Calibri"/>
                <a:cs typeface="Calibri"/>
                <a:sym typeface="Calibri"/>
              </a:rPr>
              <a:t>FULL MATURITY ASSESSMENT</a:t>
            </a:r>
            <a:endParaRPr dirty="0"/>
          </a:p>
        </p:txBody>
      </p:sp>
      <p:sp>
        <p:nvSpPr>
          <p:cNvPr id="398" name="Shape 39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888888"/>
              </a:buClr>
              <a:buSzPts val="2000"/>
              <a:buFont typeface="Noto Sans Symbols"/>
              <a:buNone/>
            </a:pPr>
            <a:r>
              <a:rPr lang="en-US" sz="2000" b="0" i="0" u="none" strike="noStrike" cap="none" dirty="0">
                <a:solidFill>
                  <a:srgbClr val="888888"/>
                </a:solidFill>
                <a:latin typeface="Calibri"/>
                <a:ea typeface="Calibri"/>
                <a:cs typeface="Calibri"/>
                <a:sym typeface="Calibri"/>
              </a:rPr>
              <a:t>GOES-16 and -17 </a:t>
            </a:r>
            <a:r>
              <a:rPr lang="en-US" dirty="0"/>
              <a:t>MAG</a:t>
            </a:r>
            <a:r>
              <a:rPr lang="en-US" sz="2000" b="0" i="0" u="none" strike="noStrike" cap="none" dirty="0">
                <a:solidFill>
                  <a:srgbClr val="888888"/>
                </a:solidFill>
                <a:latin typeface="Calibri"/>
                <a:ea typeface="Calibri"/>
                <a:cs typeface="Calibri"/>
                <a:sym typeface="Calibri"/>
              </a:rPr>
              <a:t> L1b Product Full PS-PVR</a:t>
            </a:r>
            <a:endParaRPr dirty="0"/>
          </a:p>
        </p:txBody>
      </p:sp>
      <p:sp>
        <p:nvSpPr>
          <p:cNvPr id="399" name="Shape 399"/>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37</a:t>
            </a:fld>
            <a:endParaRPr sz="1200"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81241600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lvl="0">
              <a:spcBef>
                <a:spcPts val="0"/>
              </a:spcBef>
              <a:buNone/>
            </a:pPr>
            <a:fld id="{00000000-1234-1234-1234-123412341234}" type="slidenum">
              <a:rPr lang="en" smtClean="0">
                <a:solidFill>
                  <a:schemeClr val="bg1"/>
                </a:solidFill>
              </a:rPr>
              <a:pPr lvl="0">
                <a:spcBef>
                  <a:spcPts val="0"/>
                </a:spcBef>
                <a:buNone/>
              </a:pPr>
              <a:t>38</a:t>
            </a:fld>
            <a:endParaRPr lang="en" dirty="0">
              <a:solidFill>
                <a:schemeClr val="bg1"/>
              </a:solidFill>
            </a:endParaRPr>
          </a:p>
        </p:txBody>
      </p:sp>
      <p:sp>
        <p:nvSpPr>
          <p:cNvPr id="3" name="Title 1"/>
          <p:cNvSpPr txBox="1">
            <a:spLocks/>
          </p:cNvSpPr>
          <p:nvPr/>
        </p:nvSpPr>
        <p:spPr>
          <a:xfrm>
            <a:off x="1543050" y="152400"/>
            <a:ext cx="6019038" cy="1066800"/>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algn="ctr"/>
            <a:r>
              <a:rPr lang="en-US" sz="2400" dirty="0">
                <a:solidFill>
                  <a:schemeClr val="bg1"/>
                </a:solidFill>
              </a:rPr>
              <a:t>GOES-16 MAG </a:t>
            </a:r>
          </a:p>
          <a:p>
            <a:pPr algn="ctr"/>
            <a:r>
              <a:rPr lang="en-US" sz="2400" dirty="0">
                <a:solidFill>
                  <a:schemeClr val="bg1"/>
                </a:solidFill>
              </a:rPr>
              <a:t>Performance Baseline Status</a:t>
            </a:r>
          </a:p>
          <a:p>
            <a:pPr algn="ctr"/>
            <a:r>
              <a:rPr lang="en-US" sz="1600" i="1" dirty="0">
                <a:solidFill>
                  <a:schemeClr val="bg1"/>
                </a:solidFill>
              </a:rPr>
              <a:t>Assessment at Full</a:t>
            </a:r>
          </a:p>
        </p:txBody>
      </p:sp>
      <p:graphicFrame>
        <p:nvGraphicFramePr>
          <p:cNvPr id="4" name="Content Placeholder 3"/>
          <p:cNvGraphicFramePr>
            <a:graphicFrameLocks/>
          </p:cNvGraphicFramePr>
          <p:nvPr>
            <p:extLst>
              <p:ext uri="{D42A27DB-BD31-4B8C-83A1-F6EECF244321}">
                <p14:modId xmlns:p14="http://schemas.microsoft.com/office/powerpoint/2010/main" val="1495975608"/>
              </p:ext>
            </p:extLst>
          </p:nvPr>
        </p:nvGraphicFramePr>
        <p:xfrm>
          <a:off x="172452" y="1447800"/>
          <a:ext cx="8799095" cy="3794760"/>
        </p:xfrm>
        <a:graphic>
          <a:graphicData uri="http://schemas.openxmlformats.org/drawingml/2006/table">
            <a:tbl>
              <a:tblPr firstRow="1" bandRow="1">
                <a:tableStyleId>{5940675A-B579-460E-94D1-54222C63F5DA}</a:tableStyleId>
              </a:tblPr>
              <a:tblGrid>
                <a:gridCol w="533400">
                  <a:extLst>
                    <a:ext uri="{9D8B030D-6E8A-4147-A177-3AD203B41FA5}">
                      <a16:colId xmlns:a16="http://schemas.microsoft.com/office/drawing/2014/main" val="20000"/>
                    </a:ext>
                  </a:extLst>
                </a:gridCol>
                <a:gridCol w="1066800">
                  <a:extLst>
                    <a:ext uri="{9D8B030D-6E8A-4147-A177-3AD203B41FA5}">
                      <a16:colId xmlns:a16="http://schemas.microsoft.com/office/drawing/2014/main" val="20001"/>
                    </a:ext>
                  </a:extLst>
                </a:gridCol>
                <a:gridCol w="1600200">
                  <a:extLst>
                    <a:ext uri="{9D8B030D-6E8A-4147-A177-3AD203B41FA5}">
                      <a16:colId xmlns:a16="http://schemas.microsoft.com/office/drawing/2014/main" val="2286325374"/>
                    </a:ext>
                  </a:extLst>
                </a:gridCol>
                <a:gridCol w="1447800">
                  <a:extLst>
                    <a:ext uri="{9D8B030D-6E8A-4147-A177-3AD203B41FA5}">
                      <a16:colId xmlns:a16="http://schemas.microsoft.com/office/drawing/2014/main" val="1228089856"/>
                    </a:ext>
                  </a:extLst>
                </a:gridCol>
                <a:gridCol w="1921042">
                  <a:extLst>
                    <a:ext uri="{9D8B030D-6E8A-4147-A177-3AD203B41FA5}">
                      <a16:colId xmlns:a16="http://schemas.microsoft.com/office/drawing/2014/main" val="2169976079"/>
                    </a:ext>
                  </a:extLst>
                </a:gridCol>
                <a:gridCol w="1066800">
                  <a:extLst>
                    <a:ext uri="{9D8B030D-6E8A-4147-A177-3AD203B41FA5}">
                      <a16:colId xmlns:a16="http://schemas.microsoft.com/office/drawing/2014/main" val="20002"/>
                    </a:ext>
                  </a:extLst>
                </a:gridCol>
                <a:gridCol w="1163053">
                  <a:extLst>
                    <a:ext uri="{9D8B030D-6E8A-4147-A177-3AD203B41FA5}">
                      <a16:colId xmlns:a16="http://schemas.microsoft.com/office/drawing/2014/main" val="20003"/>
                    </a:ext>
                  </a:extLst>
                </a:gridCol>
              </a:tblGrid>
              <a:tr h="685800">
                <a:tc>
                  <a:txBody>
                    <a:bodyPr/>
                    <a:lstStyle/>
                    <a:p>
                      <a:pPr algn="ctr"/>
                      <a:r>
                        <a:rPr lang="en-US" sz="1200" b="1" dirty="0">
                          <a:solidFill>
                            <a:schemeClr val="tx1"/>
                          </a:solidFill>
                        </a:rPr>
                        <a:t>MRD ID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200" b="1" dirty="0">
                          <a:solidFill>
                            <a:schemeClr val="tx1"/>
                          </a:solidFill>
                        </a:rPr>
                        <a:t>Description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MRD Requirement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Predicted Performance</a:t>
                      </a:r>
                      <a:r>
                        <a:rPr lang="en-US" sz="1200" b="1" baseline="0" dirty="0">
                          <a:solidFill>
                            <a:schemeClr val="tx1"/>
                          </a:solidFill>
                        </a:rPr>
                        <a:t> Baseline</a:t>
                      </a:r>
                      <a:endParaRPr lang="en-US" sz="12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Assessment at Full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Related PLPTs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Status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10000"/>
                  </a:ext>
                </a:extLst>
              </a:tr>
              <a:tr h="762000">
                <a:tc>
                  <a:txBody>
                    <a:bodyPr/>
                    <a:lstStyle/>
                    <a:p>
                      <a:pPr algn="ctr"/>
                      <a:r>
                        <a:rPr lang="en-US" sz="1200" dirty="0"/>
                        <a:t>2019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solidFill>
                            <a:schemeClr val="tx1"/>
                          </a:solidFill>
                        </a:rPr>
                        <a:t>Product Measurement Accuracy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solidFill>
                            <a:schemeClr val="tx1"/>
                          </a:solidFill>
                        </a:rPr>
                        <a:t>1 nT (per axis;</a:t>
                      </a:r>
                      <a:r>
                        <a:rPr lang="en-US" sz="1200" baseline="0" dirty="0">
                          <a:solidFill>
                            <a:schemeClr val="tx1"/>
                          </a:solidFill>
                        </a:rPr>
                        <a:t> original, waived</a:t>
                      </a:r>
                      <a:r>
                        <a:rPr lang="en-US" sz="1200" dirty="0">
                          <a:solidFill>
                            <a:schemeClr val="tx1"/>
                          </a:solidFill>
                        </a:rPr>
                        <a:t>)</a:t>
                      </a:r>
                    </a:p>
                    <a:p>
                      <a:endParaRPr lang="en-US" sz="1200" dirty="0">
                        <a:solidFill>
                          <a:schemeClr val="tx1"/>
                        </a:solidFill>
                      </a:endParaRPr>
                    </a:p>
                    <a:p>
                      <a:r>
                        <a:rPr lang="en-US" sz="1200" dirty="0">
                          <a:solidFill>
                            <a:schemeClr val="tx1"/>
                          </a:solidFill>
                        </a:rPr>
                        <a:t>2.3 ± 4.0 nT</a:t>
                      </a:r>
                      <a:r>
                        <a:rPr lang="en-US" sz="1200" baseline="0" dirty="0">
                          <a:solidFill>
                            <a:schemeClr val="tx1"/>
                          </a:solidFill>
                        </a:rPr>
                        <a:t> (per axis; for a 250 nT field; life of mission, excluding arcjet burning, assuming annual MAG cal maneuvers)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solidFill>
                            <a:schemeClr val="tx1"/>
                          </a:solidFill>
                        </a:rPr>
                        <a:t>(3</a:t>
                      </a:r>
                      <a:r>
                        <a:rPr lang="el-GR" sz="1200" dirty="0">
                          <a:solidFill>
                            <a:schemeClr val="tx1"/>
                          </a:solidFill>
                        </a:rPr>
                        <a:t>σ</a:t>
                      </a:r>
                      <a:r>
                        <a:rPr lang="en-US" sz="1200" baseline="-25000" dirty="0">
                          <a:solidFill>
                            <a:schemeClr val="tx1"/>
                          </a:solidFill>
                        </a:rPr>
                        <a:t>x</a:t>
                      </a:r>
                      <a:r>
                        <a:rPr lang="en-US" sz="1200" dirty="0">
                          <a:solidFill>
                            <a:schemeClr val="tx1"/>
                          </a:solidFill>
                        </a:rPr>
                        <a:t>,3</a:t>
                      </a:r>
                      <a:r>
                        <a:rPr lang="el-GR" sz="1200" dirty="0">
                          <a:solidFill>
                            <a:schemeClr val="tx1"/>
                          </a:solidFill>
                        </a:rPr>
                        <a:t>σ</a:t>
                      </a:r>
                      <a:r>
                        <a:rPr lang="en-US" sz="1200" baseline="-25000" dirty="0">
                          <a:solidFill>
                            <a:schemeClr val="tx1"/>
                          </a:solidFill>
                        </a:rPr>
                        <a:t>y</a:t>
                      </a:r>
                      <a:r>
                        <a:rPr lang="en-US" sz="1200" dirty="0">
                          <a:solidFill>
                            <a:schemeClr val="tx1"/>
                          </a:solidFill>
                        </a:rPr>
                        <a:t>,3</a:t>
                      </a:r>
                      <a:r>
                        <a:rPr lang="el-GR" sz="1200" dirty="0">
                          <a:solidFill>
                            <a:schemeClr val="tx1"/>
                          </a:solidFill>
                        </a:rPr>
                        <a:t>σ</a:t>
                      </a:r>
                      <a:r>
                        <a:rPr lang="en-US" sz="1200" baseline="-25000" dirty="0">
                          <a:solidFill>
                            <a:schemeClr val="tx1"/>
                          </a:solidFill>
                        </a:rPr>
                        <a:t>z</a:t>
                      </a:r>
                      <a:r>
                        <a:rPr lang="en-US" sz="1200" dirty="0">
                          <a:solidFill>
                            <a:schemeClr val="tx1"/>
                          </a:solidFill>
                        </a:rPr>
                        <a:t>)=(1.64,1.68,1.54) nT one year after initial cal maneuver</a:t>
                      </a:r>
                    </a:p>
                    <a:p>
                      <a:endParaRPr lang="en-US" sz="1200" dirty="0">
                        <a:solidFill>
                          <a:schemeClr val="tx1"/>
                        </a:solidFill>
                      </a:endParaRPr>
                    </a:p>
                    <a:p>
                      <a:r>
                        <a:rPr lang="en-US" sz="1200" dirty="0">
                          <a:solidFill>
                            <a:schemeClr val="tx1"/>
                          </a:solidFill>
                        </a:rPr>
                        <a:t>(3</a:t>
                      </a:r>
                      <a:r>
                        <a:rPr lang="el-GR" sz="1200" dirty="0">
                          <a:solidFill>
                            <a:schemeClr val="tx1"/>
                          </a:solidFill>
                        </a:rPr>
                        <a:t>σ</a:t>
                      </a:r>
                      <a:r>
                        <a:rPr lang="en-US" sz="1200" baseline="-25000" dirty="0">
                          <a:solidFill>
                            <a:schemeClr val="tx1"/>
                          </a:solidFill>
                        </a:rPr>
                        <a:t>x</a:t>
                      </a:r>
                      <a:r>
                        <a:rPr lang="en-US" sz="1200" dirty="0">
                          <a:solidFill>
                            <a:schemeClr val="tx1"/>
                          </a:solidFill>
                        </a:rPr>
                        <a:t>,3</a:t>
                      </a:r>
                      <a:r>
                        <a:rPr lang="el-GR" sz="1200" dirty="0">
                          <a:solidFill>
                            <a:schemeClr val="tx1"/>
                          </a:solidFill>
                        </a:rPr>
                        <a:t>σ</a:t>
                      </a:r>
                      <a:r>
                        <a:rPr lang="en-US" sz="1200" baseline="-25000" dirty="0">
                          <a:solidFill>
                            <a:schemeClr val="tx1"/>
                          </a:solidFill>
                        </a:rPr>
                        <a:t>y</a:t>
                      </a:r>
                      <a:r>
                        <a:rPr lang="en-US" sz="1200" dirty="0">
                          <a:solidFill>
                            <a:schemeClr val="tx1"/>
                          </a:solidFill>
                        </a:rPr>
                        <a:t>,3</a:t>
                      </a:r>
                      <a:r>
                        <a:rPr lang="el-GR" sz="1200" dirty="0">
                          <a:solidFill>
                            <a:schemeClr val="tx1"/>
                          </a:solidFill>
                        </a:rPr>
                        <a:t>σ</a:t>
                      </a:r>
                      <a:r>
                        <a:rPr lang="en-US" sz="1200" baseline="-25000" dirty="0">
                          <a:solidFill>
                            <a:schemeClr val="tx1"/>
                          </a:solidFill>
                        </a:rPr>
                        <a:t>z)</a:t>
                      </a:r>
                      <a:r>
                        <a:rPr lang="en-US" sz="1200" dirty="0">
                          <a:solidFill>
                            <a:schemeClr val="tx1"/>
                          </a:solidFill>
                        </a:rPr>
                        <a:t>=(6.50,6.51,6.47) nT at EOL if no cal maneuvers after PLT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solidFill>
                            <a:schemeClr val="tx1"/>
                          </a:solidFill>
                        </a:rPr>
                        <a:t>2.3 ± 4.0 nT</a:t>
                      </a:r>
                      <a:r>
                        <a:rPr lang="en-US" sz="1200" baseline="0" dirty="0">
                          <a:solidFill>
                            <a:schemeClr val="tx1"/>
                          </a:solidFill>
                        </a:rPr>
                        <a:t> (per axis)</a:t>
                      </a:r>
                      <a:endParaRPr 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dirty="0"/>
                        <a:t>-02, -03, -04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dirty="0"/>
                        <a:t>PASS (consistent with MRD waiver)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816704">
                <a:tc>
                  <a:txBody>
                    <a:bodyPr/>
                    <a:lstStyle/>
                    <a:p>
                      <a:pPr algn="ctr"/>
                      <a:r>
                        <a:rPr lang="en-US" sz="1200" dirty="0"/>
                        <a:t>662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Product Measurement Precision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Fluctuations</a:t>
                      </a:r>
                      <a:r>
                        <a:rPr lang="en-US" sz="1200" baseline="0" dirty="0"/>
                        <a:t> &lt; </a:t>
                      </a:r>
                      <a:r>
                        <a:rPr lang="en-US" sz="1200" dirty="0"/>
                        <a:t>0.3 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Fluctuations</a:t>
                      </a:r>
                      <a:r>
                        <a:rPr lang="en-US" sz="1200" baseline="0" dirty="0"/>
                        <a:t> &lt; </a:t>
                      </a:r>
                      <a:r>
                        <a:rPr lang="en-US" sz="1200" dirty="0"/>
                        <a:t>0.3 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dirty="0"/>
                        <a:t>~ 0.5 -1.0 nT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dirty="0"/>
                        <a:t>-03 (RIMPv2)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dirty="0"/>
                        <a:t>PARTIAL PASS (consistent with provisional)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70684349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lvl="0">
              <a:spcBef>
                <a:spcPts val="0"/>
              </a:spcBef>
              <a:buNone/>
            </a:pPr>
            <a:fld id="{00000000-1234-1234-1234-123412341234}" type="slidenum">
              <a:rPr lang="en" smtClean="0">
                <a:solidFill>
                  <a:schemeClr val="bg1"/>
                </a:solidFill>
              </a:rPr>
              <a:pPr lvl="0">
                <a:spcBef>
                  <a:spcPts val="0"/>
                </a:spcBef>
                <a:buNone/>
              </a:pPr>
              <a:t>39</a:t>
            </a:fld>
            <a:endParaRPr lang="en" dirty="0">
              <a:solidFill>
                <a:schemeClr val="bg1"/>
              </a:solidFill>
            </a:endParaRPr>
          </a:p>
        </p:txBody>
      </p:sp>
      <p:sp>
        <p:nvSpPr>
          <p:cNvPr id="3" name="Title 1"/>
          <p:cNvSpPr txBox="1">
            <a:spLocks/>
          </p:cNvSpPr>
          <p:nvPr/>
        </p:nvSpPr>
        <p:spPr>
          <a:xfrm>
            <a:off x="1543050" y="152400"/>
            <a:ext cx="6019038" cy="1066800"/>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algn="ctr"/>
            <a:r>
              <a:rPr lang="en-US" sz="2400" dirty="0">
                <a:solidFill>
                  <a:schemeClr val="bg1"/>
                </a:solidFill>
              </a:rPr>
              <a:t>GOES-17 MAG </a:t>
            </a:r>
          </a:p>
          <a:p>
            <a:pPr algn="ctr"/>
            <a:r>
              <a:rPr lang="en-US" sz="2400" dirty="0">
                <a:solidFill>
                  <a:schemeClr val="bg1"/>
                </a:solidFill>
              </a:rPr>
              <a:t>Performance Baseline Status</a:t>
            </a:r>
          </a:p>
          <a:p>
            <a:pPr algn="ctr"/>
            <a:r>
              <a:rPr lang="en-US" sz="1600" i="1" dirty="0">
                <a:solidFill>
                  <a:schemeClr val="bg1"/>
                </a:solidFill>
              </a:rPr>
              <a:t>Assessment at Full</a:t>
            </a:r>
          </a:p>
        </p:txBody>
      </p:sp>
      <p:graphicFrame>
        <p:nvGraphicFramePr>
          <p:cNvPr id="4" name="Content Placeholder 3"/>
          <p:cNvGraphicFramePr>
            <a:graphicFrameLocks/>
          </p:cNvGraphicFramePr>
          <p:nvPr>
            <p:extLst>
              <p:ext uri="{D42A27DB-BD31-4B8C-83A1-F6EECF244321}">
                <p14:modId xmlns:p14="http://schemas.microsoft.com/office/powerpoint/2010/main" val="3274667907"/>
              </p:ext>
            </p:extLst>
          </p:nvPr>
        </p:nvGraphicFramePr>
        <p:xfrm>
          <a:off x="172452" y="1447800"/>
          <a:ext cx="8799095" cy="3611880"/>
        </p:xfrm>
        <a:graphic>
          <a:graphicData uri="http://schemas.openxmlformats.org/drawingml/2006/table">
            <a:tbl>
              <a:tblPr firstRow="1" bandRow="1">
                <a:tableStyleId>{5940675A-B579-460E-94D1-54222C63F5DA}</a:tableStyleId>
              </a:tblPr>
              <a:tblGrid>
                <a:gridCol w="533400">
                  <a:extLst>
                    <a:ext uri="{9D8B030D-6E8A-4147-A177-3AD203B41FA5}">
                      <a16:colId xmlns:a16="http://schemas.microsoft.com/office/drawing/2014/main" val="20000"/>
                    </a:ext>
                  </a:extLst>
                </a:gridCol>
                <a:gridCol w="1066800">
                  <a:extLst>
                    <a:ext uri="{9D8B030D-6E8A-4147-A177-3AD203B41FA5}">
                      <a16:colId xmlns:a16="http://schemas.microsoft.com/office/drawing/2014/main" val="20001"/>
                    </a:ext>
                  </a:extLst>
                </a:gridCol>
                <a:gridCol w="1600200">
                  <a:extLst>
                    <a:ext uri="{9D8B030D-6E8A-4147-A177-3AD203B41FA5}">
                      <a16:colId xmlns:a16="http://schemas.microsoft.com/office/drawing/2014/main" val="2286325374"/>
                    </a:ext>
                  </a:extLst>
                </a:gridCol>
                <a:gridCol w="1447800">
                  <a:extLst>
                    <a:ext uri="{9D8B030D-6E8A-4147-A177-3AD203B41FA5}">
                      <a16:colId xmlns:a16="http://schemas.microsoft.com/office/drawing/2014/main" val="1228089856"/>
                    </a:ext>
                  </a:extLst>
                </a:gridCol>
                <a:gridCol w="1921042">
                  <a:extLst>
                    <a:ext uri="{9D8B030D-6E8A-4147-A177-3AD203B41FA5}">
                      <a16:colId xmlns:a16="http://schemas.microsoft.com/office/drawing/2014/main" val="2169976079"/>
                    </a:ext>
                  </a:extLst>
                </a:gridCol>
                <a:gridCol w="1066800">
                  <a:extLst>
                    <a:ext uri="{9D8B030D-6E8A-4147-A177-3AD203B41FA5}">
                      <a16:colId xmlns:a16="http://schemas.microsoft.com/office/drawing/2014/main" val="20002"/>
                    </a:ext>
                  </a:extLst>
                </a:gridCol>
                <a:gridCol w="1163053">
                  <a:extLst>
                    <a:ext uri="{9D8B030D-6E8A-4147-A177-3AD203B41FA5}">
                      <a16:colId xmlns:a16="http://schemas.microsoft.com/office/drawing/2014/main" val="20003"/>
                    </a:ext>
                  </a:extLst>
                </a:gridCol>
              </a:tblGrid>
              <a:tr h="685800">
                <a:tc>
                  <a:txBody>
                    <a:bodyPr/>
                    <a:lstStyle/>
                    <a:p>
                      <a:pPr algn="ctr"/>
                      <a:r>
                        <a:rPr lang="en-US" sz="1200" b="1" dirty="0">
                          <a:solidFill>
                            <a:schemeClr val="tx1"/>
                          </a:solidFill>
                        </a:rPr>
                        <a:t>MRD ID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200" b="1" dirty="0">
                          <a:solidFill>
                            <a:schemeClr val="tx1"/>
                          </a:solidFill>
                        </a:rPr>
                        <a:t>Description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MRD Requirement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Predicted Performance</a:t>
                      </a:r>
                      <a:r>
                        <a:rPr lang="en-US" sz="1200" b="1" baseline="0" dirty="0">
                          <a:solidFill>
                            <a:schemeClr val="tx1"/>
                          </a:solidFill>
                        </a:rPr>
                        <a:t> Baseline</a:t>
                      </a:r>
                      <a:endParaRPr lang="en-US" sz="12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Assessment at Full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Related PLPTs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Status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10000"/>
                  </a:ext>
                </a:extLst>
              </a:tr>
              <a:tr h="762000">
                <a:tc>
                  <a:txBody>
                    <a:bodyPr/>
                    <a:lstStyle/>
                    <a:p>
                      <a:pPr algn="ctr"/>
                      <a:r>
                        <a:rPr lang="en-US" sz="1200" dirty="0"/>
                        <a:t>2019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solidFill>
                            <a:schemeClr val="tx1"/>
                          </a:solidFill>
                        </a:rPr>
                        <a:t>Product Measurement Accuracy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solidFill>
                            <a:schemeClr val="tx1"/>
                          </a:solidFill>
                        </a:rPr>
                        <a:t>1 nT (per axis;</a:t>
                      </a:r>
                      <a:r>
                        <a:rPr lang="en-US" sz="1200" baseline="0" dirty="0">
                          <a:solidFill>
                            <a:schemeClr val="tx1"/>
                          </a:solidFill>
                        </a:rPr>
                        <a:t> original, waived</a:t>
                      </a:r>
                      <a:r>
                        <a:rPr lang="en-US" sz="1200" dirty="0">
                          <a:solidFill>
                            <a:schemeClr val="tx1"/>
                          </a:solidFill>
                        </a:rPr>
                        <a:t>)</a:t>
                      </a:r>
                    </a:p>
                    <a:p>
                      <a:endParaRPr lang="en-US" sz="1200" dirty="0">
                        <a:solidFill>
                          <a:schemeClr val="tx1"/>
                        </a:solidFill>
                      </a:endParaRPr>
                    </a:p>
                    <a:p>
                      <a:r>
                        <a:rPr lang="en-US" sz="1200" dirty="0">
                          <a:solidFill>
                            <a:schemeClr val="tx1"/>
                          </a:solidFill>
                        </a:rPr>
                        <a:t>2.1 ± 0.8 nT</a:t>
                      </a:r>
                      <a:r>
                        <a:rPr lang="en-US" sz="1200" baseline="0" dirty="0">
                          <a:solidFill>
                            <a:schemeClr val="tx1"/>
                          </a:solidFill>
                        </a:rPr>
                        <a:t> (per axis; for a 250 nT field; life of mission, excluding arcjet burning, assuming annual MAG cal maneuvers)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solidFill>
                            <a:schemeClr val="tx1"/>
                          </a:solidFill>
                        </a:rPr>
                        <a:t>(3</a:t>
                      </a:r>
                      <a:r>
                        <a:rPr lang="el-GR" sz="1200" dirty="0">
                          <a:solidFill>
                            <a:schemeClr val="tx1"/>
                          </a:solidFill>
                        </a:rPr>
                        <a:t>σ</a:t>
                      </a:r>
                      <a:r>
                        <a:rPr lang="en-US" sz="1200" baseline="-25000" dirty="0">
                          <a:solidFill>
                            <a:schemeClr val="tx1"/>
                          </a:solidFill>
                        </a:rPr>
                        <a:t>x</a:t>
                      </a:r>
                      <a:r>
                        <a:rPr lang="en-US" sz="1200" dirty="0">
                          <a:solidFill>
                            <a:schemeClr val="tx1"/>
                          </a:solidFill>
                        </a:rPr>
                        <a:t>,3</a:t>
                      </a:r>
                      <a:r>
                        <a:rPr lang="el-GR" sz="1200" dirty="0">
                          <a:solidFill>
                            <a:schemeClr val="tx1"/>
                          </a:solidFill>
                        </a:rPr>
                        <a:t>σ</a:t>
                      </a:r>
                      <a:r>
                        <a:rPr lang="en-US" sz="1200" baseline="-25000" dirty="0">
                          <a:solidFill>
                            <a:schemeClr val="tx1"/>
                          </a:solidFill>
                        </a:rPr>
                        <a:t>y</a:t>
                      </a:r>
                      <a:r>
                        <a:rPr lang="en-US" sz="1200" dirty="0">
                          <a:solidFill>
                            <a:schemeClr val="tx1"/>
                          </a:solidFill>
                        </a:rPr>
                        <a:t>,3</a:t>
                      </a:r>
                      <a:r>
                        <a:rPr lang="el-GR" sz="1200" dirty="0">
                          <a:solidFill>
                            <a:schemeClr val="tx1"/>
                          </a:solidFill>
                        </a:rPr>
                        <a:t>σ</a:t>
                      </a:r>
                      <a:r>
                        <a:rPr lang="en-US" sz="1200" baseline="-25000" dirty="0">
                          <a:solidFill>
                            <a:schemeClr val="tx1"/>
                          </a:solidFill>
                        </a:rPr>
                        <a:t>z</a:t>
                      </a:r>
                      <a:r>
                        <a:rPr lang="en-US" sz="1200" dirty="0">
                          <a:solidFill>
                            <a:schemeClr val="tx1"/>
                          </a:solidFill>
                        </a:rPr>
                        <a:t>) &gt;2.3</a:t>
                      </a:r>
                      <a:r>
                        <a:rPr lang="en-US" sz="1200" baseline="0" dirty="0">
                          <a:solidFill>
                            <a:schemeClr val="tx1"/>
                          </a:solidFill>
                        </a:rPr>
                        <a:t> </a:t>
                      </a:r>
                      <a:r>
                        <a:rPr lang="en-US" sz="1200" dirty="0">
                          <a:solidFill>
                            <a:schemeClr val="tx1"/>
                          </a:solidFill>
                        </a:rPr>
                        <a:t>nT per axis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solidFill>
                            <a:schemeClr val="tx1"/>
                          </a:solidFill>
                        </a:rPr>
                        <a:t>~3.0 nT</a:t>
                      </a:r>
                      <a:r>
                        <a:rPr lang="en-US" sz="1200" baseline="0" dirty="0">
                          <a:solidFill>
                            <a:schemeClr val="tx1"/>
                          </a:solidFill>
                        </a:rPr>
                        <a:t> (per axis)</a:t>
                      </a:r>
                      <a:endParaRPr 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dirty="0"/>
                        <a:t>-02, -03, -04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dirty="0"/>
                        <a:t>PASS (consistent with MRD waiver)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816704">
                <a:tc>
                  <a:txBody>
                    <a:bodyPr/>
                    <a:lstStyle/>
                    <a:p>
                      <a:pPr algn="ctr"/>
                      <a:r>
                        <a:rPr lang="en-US" sz="1200" dirty="0"/>
                        <a:t>662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Product Measurement Precision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Fluctuations</a:t>
                      </a:r>
                      <a:r>
                        <a:rPr lang="en-US" sz="1200" baseline="0" dirty="0"/>
                        <a:t> &lt; </a:t>
                      </a:r>
                      <a:r>
                        <a:rPr lang="en-US" sz="1200" dirty="0"/>
                        <a:t>0.3 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Fluctuations</a:t>
                      </a:r>
                      <a:r>
                        <a:rPr lang="en-US" sz="1200" baseline="0" dirty="0"/>
                        <a:t> &lt; </a:t>
                      </a:r>
                      <a:r>
                        <a:rPr lang="en-US" sz="1200" dirty="0"/>
                        <a:t>0.3 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dirty="0"/>
                        <a:t>~ 0-0.5 nT (per axis)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dirty="0"/>
                        <a:t>-03 (RIMPv2)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dirty="0"/>
                        <a:t>PARTIAL PASS (consistent with provisional)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8241242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396181" y="46769"/>
            <a:ext cx="6361471" cy="913113"/>
          </a:xfrm>
          <a:prstGeom prst="rect">
            <a:avLst/>
          </a:prstGeom>
        </p:spPr>
        <p:txBody>
          <a:bodyPr/>
          <a:lstStyle/>
          <a:p>
            <a:r>
              <a:rPr lang="en-US" sz="3200" b="1" dirty="0">
                <a:cs typeface="Arial" pitchFamily="34" charset="0"/>
              </a:rPr>
              <a:t>Instrument Description</a:t>
            </a:r>
          </a:p>
        </p:txBody>
      </p:sp>
      <p:sp>
        <p:nvSpPr>
          <p:cNvPr id="2" name="Slide Number Placeholder 1"/>
          <p:cNvSpPr>
            <a:spLocks noGrp="1"/>
          </p:cNvSpPr>
          <p:nvPr>
            <p:ph type="sldNum" sz="quarter" idx="12"/>
          </p:nvPr>
        </p:nvSpPr>
        <p:spPr/>
        <p:txBody>
          <a:bodyPr/>
          <a:lstStyle/>
          <a:p>
            <a:fld id="{3121078A-E944-47F9-B7BA-CEAF4D470424}" type="slidenum">
              <a:rPr lang="en-US" altLang="en-US" smtClean="0"/>
              <a:pPr/>
              <a:t>4</a:t>
            </a:fld>
            <a:endParaRPr lang="en-US" altLang="en-US" dirty="0"/>
          </a:p>
        </p:txBody>
      </p:sp>
      <p:sp>
        <p:nvSpPr>
          <p:cNvPr id="6" name="Shape 95"/>
          <p:cNvSpPr txBox="1"/>
          <p:nvPr/>
        </p:nvSpPr>
        <p:spPr>
          <a:xfrm>
            <a:off x="671921" y="4606141"/>
            <a:ext cx="2493961" cy="36988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Times New Roman"/>
              <a:buNone/>
            </a:pPr>
            <a:r>
              <a:rPr lang="en-US" sz="1800" b="0" i="0" u="none" strike="noStrike" cap="none" baseline="0" dirty="0">
                <a:solidFill>
                  <a:srgbClr val="FFFFFF"/>
                </a:solidFill>
                <a:latin typeface="Times New Roman"/>
                <a:ea typeface="Times New Roman"/>
                <a:cs typeface="Times New Roman"/>
                <a:sym typeface="Times New Roman"/>
              </a:rPr>
              <a:t>Outboard MAG</a:t>
            </a:r>
          </a:p>
        </p:txBody>
      </p:sp>
      <p:sp>
        <p:nvSpPr>
          <p:cNvPr id="7" name="Shape 96"/>
          <p:cNvSpPr txBox="1"/>
          <p:nvPr/>
        </p:nvSpPr>
        <p:spPr>
          <a:xfrm>
            <a:off x="196892" y="3926522"/>
            <a:ext cx="2251075" cy="36988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Times New Roman"/>
              <a:buNone/>
            </a:pPr>
            <a:r>
              <a:rPr lang="en-US" sz="1800" b="0" i="0" u="none" strike="noStrike" cap="none" baseline="0" dirty="0">
                <a:solidFill>
                  <a:srgbClr val="FFFFFF"/>
                </a:solidFill>
                <a:latin typeface="Times New Roman"/>
                <a:ea typeface="Times New Roman"/>
                <a:cs typeface="Times New Roman"/>
                <a:sym typeface="Times New Roman"/>
              </a:rPr>
              <a:t>Inboard MAG</a:t>
            </a:r>
          </a:p>
        </p:txBody>
      </p:sp>
      <p:graphicFrame>
        <p:nvGraphicFramePr>
          <p:cNvPr id="8" name="Shape 97"/>
          <p:cNvGraphicFramePr/>
          <p:nvPr>
            <p:extLst>
              <p:ext uri="{D42A27DB-BD31-4B8C-83A1-F6EECF244321}">
                <p14:modId xmlns:p14="http://schemas.microsoft.com/office/powerpoint/2010/main" val="2731213076"/>
              </p:ext>
            </p:extLst>
          </p:nvPr>
        </p:nvGraphicFramePr>
        <p:xfrm>
          <a:off x="3680739" y="1126547"/>
          <a:ext cx="5302183" cy="2195680"/>
        </p:xfrm>
        <a:graphic>
          <a:graphicData uri="http://schemas.openxmlformats.org/drawingml/2006/table">
            <a:tbl>
              <a:tblPr>
                <a:noFill/>
              </a:tblPr>
              <a:tblGrid>
                <a:gridCol w="1735016">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289538">
                  <a:extLst>
                    <a:ext uri="{9D8B030D-6E8A-4147-A177-3AD203B41FA5}">
                      <a16:colId xmlns:a16="http://schemas.microsoft.com/office/drawing/2014/main" val="20002"/>
                    </a:ext>
                  </a:extLst>
                </a:gridCol>
                <a:gridCol w="1058429">
                  <a:extLst>
                    <a:ext uri="{9D8B030D-6E8A-4147-A177-3AD203B41FA5}">
                      <a16:colId xmlns:a16="http://schemas.microsoft.com/office/drawing/2014/main" val="20003"/>
                    </a:ext>
                  </a:extLst>
                </a:gridCol>
              </a:tblGrid>
              <a:tr h="365125">
                <a:tc>
                  <a:txBody>
                    <a:bodyPr/>
                    <a:lstStyle/>
                    <a:p>
                      <a:pPr marL="0" marR="0" lvl="0" indent="0" algn="ctr" rtl="0">
                        <a:spcBef>
                          <a:spcPts val="0"/>
                        </a:spcBef>
                        <a:buNone/>
                      </a:pPr>
                      <a:r>
                        <a:rPr lang="en-US" sz="1800" b="1" u="none" strike="noStrike" cap="none" baseline="0" dirty="0">
                          <a:solidFill>
                            <a:schemeClr val="bg1"/>
                          </a:solidFill>
                          <a:latin typeface="Calibri"/>
                          <a:ea typeface="Calibri"/>
                          <a:cs typeface="Calibri"/>
                          <a:sym typeface="Calibri"/>
                        </a:rPr>
                        <a:t>Characteristics</a:t>
                      </a:r>
                      <a:endParaRPr sz="1800" b="1" u="none" strike="noStrike" cap="none" baseline="0" dirty="0">
                        <a:solidFill>
                          <a:schemeClr val="bg1"/>
                        </a:solidFill>
                        <a:latin typeface="Calibri"/>
                        <a:ea typeface="Calibri"/>
                        <a:cs typeface="Calibri"/>
                        <a:sym typeface="Calibri"/>
                      </a:endParaRPr>
                    </a:p>
                  </a:txBody>
                  <a:tcPr marL="0" marR="0" marT="45750" marB="4575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38100" cap="flat" cmpd="sng">
                      <a:solidFill>
                        <a:schemeClr val="lt1"/>
                      </a:solidFill>
                      <a:prstDash val="solid"/>
                      <a:round/>
                      <a:headEnd type="none" w="med" len="med"/>
                      <a:tailEnd type="none" w="med" len="med"/>
                    </a:lnB>
                    <a:solidFill>
                      <a:schemeClr val="accent1"/>
                    </a:solidFill>
                  </a:tcPr>
                </a:tc>
                <a:tc>
                  <a:txBody>
                    <a:bodyPr/>
                    <a:lstStyle/>
                    <a:p>
                      <a:pPr marL="0" marR="0" lvl="0" indent="0" algn="ctr" rtl="0">
                        <a:lnSpc>
                          <a:spcPct val="100000"/>
                        </a:lnSpc>
                        <a:spcBef>
                          <a:spcPts val="0"/>
                        </a:spcBef>
                        <a:spcAft>
                          <a:spcPts val="0"/>
                        </a:spcAft>
                        <a:buClr>
                          <a:srgbClr val="FFFFFF"/>
                        </a:buClr>
                        <a:buSzPct val="25000"/>
                        <a:buFont typeface="Calibri"/>
                        <a:buNone/>
                      </a:pPr>
                      <a:r>
                        <a:rPr lang="en-US" sz="1800" b="1" i="0" u="none" strike="noStrike" cap="none" baseline="0" dirty="0">
                          <a:solidFill>
                            <a:srgbClr val="FFFFFF"/>
                          </a:solidFill>
                          <a:latin typeface="Calibri"/>
                          <a:ea typeface="Calibri"/>
                          <a:cs typeface="Calibri"/>
                          <a:sym typeface="Calibri"/>
                        </a:rPr>
                        <a:t>GOES 8-12</a:t>
                      </a:r>
                    </a:p>
                  </a:txBody>
                  <a:tcPr marL="0" marR="0" marT="45750" marB="4575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38100" cap="flat" cmpd="sng">
                      <a:solidFill>
                        <a:schemeClr val="lt1"/>
                      </a:solidFill>
                      <a:prstDash val="solid"/>
                      <a:round/>
                      <a:headEnd type="none" w="med" len="med"/>
                      <a:tailEnd type="none" w="med" len="med"/>
                    </a:lnB>
                    <a:solidFill>
                      <a:schemeClr val="accent1"/>
                    </a:solidFill>
                  </a:tcPr>
                </a:tc>
                <a:tc>
                  <a:txBody>
                    <a:bodyPr/>
                    <a:lstStyle/>
                    <a:p>
                      <a:pPr marL="0" marR="0" lvl="0" indent="0" algn="ctr" rtl="0">
                        <a:lnSpc>
                          <a:spcPct val="100000"/>
                        </a:lnSpc>
                        <a:spcBef>
                          <a:spcPts val="0"/>
                        </a:spcBef>
                        <a:spcAft>
                          <a:spcPts val="0"/>
                        </a:spcAft>
                        <a:buClr>
                          <a:srgbClr val="FFFFFF"/>
                        </a:buClr>
                        <a:buSzPct val="25000"/>
                        <a:buFont typeface="Calibri"/>
                        <a:buNone/>
                      </a:pPr>
                      <a:r>
                        <a:rPr lang="en-US" sz="1800" b="1" i="0" u="none" strike="noStrike" cap="none" baseline="0" dirty="0">
                          <a:solidFill>
                            <a:srgbClr val="FFFFFF"/>
                          </a:solidFill>
                          <a:latin typeface="Calibri"/>
                          <a:ea typeface="Calibri"/>
                          <a:cs typeface="Calibri"/>
                          <a:sym typeface="Calibri"/>
                        </a:rPr>
                        <a:t>GOES 13-15</a:t>
                      </a:r>
                    </a:p>
                  </a:txBody>
                  <a:tcPr marL="0" marR="0" marT="45750" marB="4575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38100" cap="flat" cmpd="sng">
                      <a:solidFill>
                        <a:schemeClr val="lt1"/>
                      </a:solidFill>
                      <a:prstDash val="solid"/>
                      <a:round/>
                      <a:headEnd type="none" w="med" len="med"/>
                      <a:tailEnd type="none" w="med" len="med"/>
                    </a:lnB>
                    <a:solidFill>
                      <a:schemeClr val="accent1"/>
                    </a:solidFill>
                  </a:tcPr>
                </a:tc>
                <a:tc>
                  <a:txBody>
                    <a:bodyPr/>
                    <a:lstStyle/>
                    <a:p>
                      <a:pPr marL="0" marR="0" lvl="0" indent="0" algn="ctr" rtl="0">
                        <a:lnSpc>
                          <a:spcPct val="100000"/>
                        </a:lnSpc>
                        <a:spcBef>
                          <a:spcPts val="0"/>
                        </a:spcBef>
                        <a:spcAft>
                          <a:spcPts val="0"/>
                        </a:spcAft>
                        <a:buClr>
                          <a:srgbClr val="FFFFFF"/>
                        </a:buClr>
                        <a:buSzPct val="25000"/>
                        <a:buFont typeface="Calibri"/>
                        <a:buNone/>
                      </a:pPr>
                      <a:r>
                        <a:rPr lang="en-US" sz="1800" b="1" i="0" u="none" strike="noStrike" cap="none" baseline="0" dirty="0">
                          <a:solidFill>
                            <a:srgbClr val="FFFFFF"/>
                          </a:solidFill>
                          <a:latin typeface="Calibri"/>
                          <a:ea typeface="Calibri"/>
                          <a:cs typeface="Calibri"/>
                          <a:sym typeface="Calibri"/>
                        </a:rPr>
                        <a:t>GOES R-U</a:t>
                      </a:r>
                    </a:p>
                  </a:txBody>
                  <a:tcPr marL="0" marR="0" marT="45750" marB="4575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38100" cap="flat" cmpd="sng">
                      <a:solidFill>
                        <a:schemeClr val="lt1"/>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366700">
                <a:tc>
                  <a:txBody>
                    <a:bodyPr/>
                    <a:lstStyle/>
                    <a:p>
                      <a:pPr marL="0" marR="0" lvl="0" indent="0" algn="l" rtl="0">
                        <a:lnSpc>
                          <a:spcPct val="100000"/>
                        </a:lnSpc>
                        <a:spcBef>
                          <a:spcPts val="0"/>
                        </a:spcBef>
                        <a:spcAft>
                          <a:spcPts val="0"/>
                        </a:spcAft>
                        <a:buClr>
                          <a:srgbClr val="000000"/>
                        </a:buClr>
                        <a:buSzPct val="25000"/>
                        <a:buFont typeface="Calibri"/>
                        <a:buNone/>
                      </a:pPr>
                      <a:r>
                        <a:rPr lang="en-US" sz="1800" b="0" i="0" u="none" strike="noStrike" cap="none" baseline="0" dirty="0">
                          <a:solidFill>
                            <a:srgbClr val="000000"/>
                          </a:solidFill>
                          <a:latin typeface="Calibri"/>
                          <a:ea typeface="Calibri"/>
                          <a:cs typeface="Calibri"/>
                          <a:sym typeface="Calibri"/>
                        </a:rPr>
                        <a:t>3-axis fluxgates</a:t>
                      </a:r>
                    </a:p>
                  </a:txBody>
                  <a:tcPr marL="0" marR="0" marT="45750" marB="4575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381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D0D8E8"/>
                    </a:solidFill>
                  </a:tcPr>
                </a:tc>
                <a:tc>
                  <a:txBody>
                    <a:bodyPr/>
                    <a:lstStyle/>
                    <a:p>
                      <a:pPr marL="0" marR="0" lvl="0" indent="0" algn="ctr" rtl="0">
                        <a:lnSpc>
                          <a:spcPct val="100000"/>
                        </a:lnSpc>
                        <a:spcBef>
                          <a:spcPts val="0"/>
                        </a:spcBef>
                        <a:spcAft>
                          <a:spcPts val="0"/>
                        </a:spcAft>
                        <a:buClr>
                          <a:srgbClr val="000000"/>
                        </a:buClr>
                        <a:buSzPct val="25000"/>
                        <a:buFont typeface="Calibri"/>
                        <a:buNone/>
                      </a:pPr>
                      <a:r>
                        <a:rPr lang="en-US" sz="1800" b="0" i="0" u="none" strike="noStrike" cap="none" baseline="0" dirty="0">
                          <a:solidFill>
                            <a:srgbClr val="000000"/>
                          </a:solidFill>
                          <a:latin typeface="Calibri"/>
                          <a:ea typeface="Calibri"/>
                          <a:cs typeface="Calibri"/>
                          <a:sym typeface="Calibri"/>
                        </a:rPr>
                        <a:t>2</a:t>
                      </a:r>
                    </a:p>
                  </a:txBody>
                  <a:tcPr marL="0" marR="0" marT="45750" marB="4575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381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D0D8E8"/>
                    </a:solidFill>
                  </a:tcPr>
                </a:tc>
                <a:tc>
                  <a:txBody>
                    <a:bodyPr/>
                    <a:lstStyle/>
                    <a:p>
                      <a:pPr marL="0" marR="0" lvl="0" indent="0" algn="ctr" rtl="0">
                        <a:lnSpc>
                          <a:spcPct val="100000"/>
                        </a:lnSpc>
                        <a:spcBef>
                          <a:spcPts val="0"/>
                        </a:spcBef>
                        <a:spcAft>
                          <a:spcPts val="0"/>
                        </a:spcAft>
                        <a:buClr>
                          <a:srgbClr val="000000"/>
                        </a:buClr>
                        <a:buSzPct val="25000"/>
                        <a:buFont typeface="Calibri"/>
                        <a:buNone/>
                      </a:pPr>
                      <a:r>
                        <a:rPr lang="en-US" sz="1800" b="0" i="0" u="none" strike="noStrike" cap="none" baseline="0" dirty="0">
                          <a:solidFill>
                            <a:srgbClr val="000000"/>
                          </a:solidFill>
                          <a:latin typeface="Calibri"/>
                          <a:ea typeface="Calibri"/>
                          <a:cs typeface="Calibri"/>
                          <a:sym typeface="Calibri"/>
                        </a:rPr>
                        <a:t>2</a:t>
                      </a:r>
                    </a:p>
                  </a:txBody>
                  <a:tcPr marL="0" marR="0" marT="45750" marB="4575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381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D0D8E8"/>
                    </a:solidFill>
                  </a:tcPr>
                </a:tc>
                <a:tc>
                  <a:txBody>
                    <a:bodyPr/>
                    <a:lstStyle/>
                    <a:p>
                      <a:pPr marL="0" marR="0" lvl="0" indent="0" algn="ctr" rtl="0">
                        <a:lnSpc>
                          <a:spcPct val="100000"/>
                        </a:lnSpc>
                        <a:spcBef>
                          <a:spcPts val="0"/>
                        </a:spcBef>
                        <a:spcAft>
                          <a:spcPts val="0"/>
                        </a:spcAft>
                        <a:buClr>
                          <a:srgbClr val="000000"/>
                        </a:buClr>
                        <a:buSzPct val="25000"/>
                        <a:buFont typeface="Calibri"/>
                        <a:buNone/>
                      </a:pPr>
                      <a:r>
                        <a:rPr lang="en-US" sz="1800" b="0" i="0" u="none" strike="noStrike" cap="none" baseline="0" dirty="0">
                          <a:solidFill>
                            <a:srgbClr val="000000"/>
                          </a:solidFill>
                          <a:latin typeface="Calibri"/>
                          <a:ea typeface="Calibri"/>
                          <a:cs typeface="Calibri"/>
                          <a:sym typeface="Calibri"/>
                        </a:rPr>
                        <a:t>2</a:t>
                      </a:r>
                    </a:p>
                  </a:txBody>
                  <a:tcPr marL="0" marR="0" marT="45750" marB="4575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381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D0D8E8"/>
                    </a:solidFill>
                  </a:tcPr>
                </a:tc>
                <a:extLst>
                  <a:ext uri="{0D108BD9-81ED-4DB2-BD59-A6C34878D82A}">
                    <a16:rowId xmlns:a16="http://schemas.microsoft.com/office/drawing/2014/main" val="10001"/>
                  </a:ext>
                </a:extLst>
              </a:tr>
              <a:tr h="365125">
                <a:tc>
                  <a:txBody>
                    <a:bodyPr/>
                    <a:lstStyle/>
                    <a:p>
                      <a:pPr marL="0" marR="0" lvl="0" indent="0" algn="l" rtl="0">
                        <a:lnSpc>
                          <a:spcPct val="100000"/>
                        </a:lnSpc>
                        <a:spcBef>
                          <a:spcPts val="0"/>
                        </a:spcBef>
                        <a:spcAft>
                          <a:spcPts val="0"/>
                        </a:spcAft>
                        <a:buClr>
                          <a:srgbClr val="000000"/>
                        </a:buClr>
                        <a:buSzPct val="25000"/>
                        <a:buFont typeface="Calibri"/>
                        <a:buNone/>
                      </a:pPr>
                      <a:r>
                        <a:rPr lang="en-US" sz="1800" b="0" i="0" u="none" strike="noStrike" cap="none" baseline="0" dirty="0">
                          <a:solidFill>
                            <a:srgbClr val="000000"/>
                          </a:solidFill>
                          <a:latin typeface="Calibri"/>
                          <a:ea typeface="Calibri"/>
                          <a:cs typeface="Calibri"/>
                          <a:sym typeface="Calibri"/>
                        </a:rPr>
                        <a:t>Sampling Rate</a:t>
                      </a:r>
                    </a:p>
                  </a:txBody>
                  <a:tcPr marL="0" marR="0" marT="45750" marB="4575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9EDF4"/>
                    </a:solidFill>
                  </a:tcPr>
                </a:tc>
                <a:tc>
                  <a:txBody>
                    <a:bodyPr/>
                    <a:lstStyle/>
                    <a:p>
                      <a:pPr marL="0" marR="0" lvl="0" indent="0" algn="ctr" rtl="0">
                        <a:lnSpc>
                          <a:spcPct val="100000"/>
                        </a:lnSpc>
                        <a:spcBef>
                          <a:spcPts val="0"/>
                        </a:spcBef>
                        <a:spcAft>
                          <a:spcPts val="0"/>
                        </a:spcAft>
                        <a:buClr>
                          <a:srgbClr val="000000"/>
                        </a:buClr>
                        <a:buSzPct val="25000"/>
                        <a:buFont typeface="Calibri"/>
                        <a:buNone/>
                      </a:pPr>
                      <a:r>
                        <a:rPr lang="en-US" sz="1800" b="0" i="0" u="none" strike="noStrike" cap="none" baseline="0" dirty="0">
                          <a:solidFill>
                            <a:srgbClr val="000000"/>
                          </a:solidFill>
                          <a:latin typeface="Calibri"/>
                          <a:ea typeface="Calibri"/>
                          <a:cs typeface="Calibri"/>
                          <a:sym typeface="Calibri"/>
                        </a:rPr>
                        <a:t>2 Hz</a:t>
                      </a:r>
                    </a:p>
                  </a:txBody>
                  <a:tcPr marL="0" marR="0" marT="45750" marB="4575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9EDF4"/>
                    </a:solidFill>
                  </a:tcPr>
                </a:tc>
                <a:tc>
                  <a:txBody>
                    <a:bodyPr/>
                    <a:lstStyle/>
                    <a:p>
                      <a:pPr marL="0" marR="0" lvl="0" indent="0" algn="ctr" rtl="0">
                        <a:lnSpc>
                          <a:spcPct val="100000"/>
                        </a:lnSpc>
                        <a:spcBef>
                          <a:spcPts val="0"/>
                        </a:spcBef>
                        <a:spcAft>
                          <a:spcPts val="0"/>
                        </a:spcAft>
                        <a:buClr>
                          <a:srgbClr val="000000"/>
                        </a:buClr>
                        <a:buSzPct val="25000"/>
                        <a:buFont typeface="Calibri"/>
                        <a:buNone/>
                      </a:pPr>
                      <a:r>
                        <a:rPr lang="en-US" sz="1800" b="0" i="0" u="none" strike="noStrike" cap="none" baseline="0" dirty="0">
                          <a:solidFill>
                            <a:srgbClr val="000000"/>
                          </a:solidFill>
                          <a:latin typeface="Calibri"/>
                          <a:ea typeface="Calibri"/>
                          <a:cs typeface="Calibri"/>
                          <a:sym typeface="Calibri"/>
                        </a:rPr>
                        <a:t>2 Hz</a:t>
                      </a:r>
                    </a:p>
                  </a:txBody>
                  <a:tcPr marL="0" marR="0" marT="45750" marB="4575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9EDF4"/>
                    </a:solidFill>
                  </a:tcPr>
                </a:tc>
                <a:tc>
                  <a:txBody>
                    <a:bodyPr/>
                    <a:lstStyle/>
                    <a:p>
                      <a:pPr marL="0" marR="0" lvl="0" indent="0" algn="ctr" rtl="0">
                        <a:lnSpc>
                          <a:spcPct val="100000"/>
                        </a:lnSpc>
                        <a:spcBef>
                          <a:spcPts val="0"/>
                        </a:spcBef>
                        <a:spcAft>
                          <a:spcPts val="0"/>
                        </a:spcAft>
                        <a:buClr>
                          <a:srgbClr val="000000"/>
                        </a:buClr>
                        <a:buSzPct val="25000"/>
                        <a:buFont typeface="Calibri"/>
                        <a:buNone/>
                      </a:pPr>
                      <a:r>
                        <a:rPr lang="en-US" sz="1800" b="0" i="0" u="none" strike="noStrike" cap="none" baseline="0" dirty="0">
                          <a:solidFill>
                            <a:srgbClr val="000000"/>
                          </a:solidFill>
                          <a:latin typeface="Calibri"/>
                          <a:ea typeface="Calibri"/>
                          <a:cs typeface="Calibri"/>
                          <a:sym typeface="Calibri"/>
                        </a:rPr>
                        <a:t>10 Hz</a:t>
                      </a:r>
                    </a:p>
                  </a:txBody>
                  <a:tcPr marL="0" marR="0" marT="45750" marB="4575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9EDF4"/>
                    </a:solidFill>
                  </a:tcPr>
                </a:tc>
                <a:extLst>
                  <a:ext uri="{0D108BD9-81ED-4DB2-BD59-A6C34878D82A}">
                    <a16:rowId xmlns:a16="http://schemas.microsoft.com/office/drawing/2014/main" val="10002"/>
                  </a:ext>
                </a:extLst>
              </a:tr>
              <a:tr h="366700">
                <a:tc>
                  <a:txBody>
                    <a:bodyPr/>
                    <a:lstStyle/>
                    <a:p>
                      <a:pPr marL="0" marR="0" lvl="0" indent="0" algn="l" rtl="0">
                        <a:lnSpc>
                          <a:spcPct val="100000"/>
                        </a:lnSpc>
                        <a:spcBef>
                          <a:spcPts val="0"/>
                        </a:spcBef>
                        <a:spcAft>
                          <a:spcPts val="0"/>
                        </a:spcAft>
                        <a:buClr>
                          <a:srgbClr val="000000"/>
                        </a:buClr>
                        <a:buSzPct val="25000"/>
                        <a:buFont typeface="Calibri"/>
                        <a:buNone/>
                      </a:pPr>
                      <a:r>
                        <a:rPr lang="en-US" sz="1800" b="0" i="0" u="none" strike="noStrike" cap="none" baseline="0" dirty="0">
                          <a:solidFill>
                            <a:srgbClr val="000000"/>
                          </a:solidFill>
                          <a:latin typeface="Calibri"/>
                          <a:ea typeface="Calibri"/>
                          <a:cs typeface="Calibri"/>
                          <a:sym typeface="Calibri"/>
                        </a:rPr>
                        <a:t>Low-Pass Filter Cutoff</a:t>
                      </a:r>
                    </a:p>
                  </a:txBody>
                  <a:tcPr marL="0" marR="0" marT="45750" marB="4575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D0D8E8"/>
                    </a:solidFill>
                  </a:tcPr>
                </a:tc>
                <a:tc>
                  <a:txBody>
                    <a:bodyPr/>
                    <a:lstStyle/>
                    <a:p>
                      <a:pPr marL="0" marR="0" lvl="0" indent="0" algn="ctr" rtl="0">
                        <a:lnSpc>
                          <a:spcPct val="100000"/>
                        </a:lnSpc>
                        <a:spcBef>
                          <a:spcPts val="0"/>
                        </a:spcBef>
                        <a:spcAft>
                          <a:spcPts val="0"/>
                        </a:spcAft>
                        <a:buClr>
                          <a:srgbClr val="000000"/>
                        </a:buClr>
                        <a:buSzPct val="25000"/>
                        <a:buFont typeface="Calibri"/>
                        <a:buNone/>
                      </a:pPr>
                      <a:r>
                        <a:rPr lang="en-US" sz="1800" b="0" i="0" u="none" strike="noStrike" cap="none" baseline="0" dirty="0">
                          <a:solidFill>
                            <a:srgbClr val="000000"/>
                          </a:solidFill>
                          <a:latin typeface="Calibri"/>
                          <a:ea typeface="Calibri"/>
                          <a:cs typeface="Calibri"/>
                          <a:sym typeface="Calibri"/>
                        </a:rPr>
                        <a:t>0.5 Hz</a:t>
                      </a:r>
                    </a:p>
                  </a:txBody>
                  <a:tcPr marL="0" marR="0" marT="45750" marB="4575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D0D8E8"/>
                    </a:solidFill>
                  </a:tcPr>
                </a:tc>
                <a:tc>
                  <a:txBody>
                    <a:bodyPr/>
                    <a:lstStyle/>
                    <a:p>
                      <a:pPr marL="0" marR="0" lvl="0" indent="0" algn="ctr" rtl="0">
                        <a:lnSpc>
                          <a:spcPct val="100000"/>
                        </a:lnSpc>
                        <a:spcBef>
                          <a:spcPts val="0"/>
                        </a:spcBef>
                        <a:spcAft>
                          <a:spcPts val="0"/>
                        </a:spcAft>
                        <a:buClr>
                          <a:srgbClr val="000000"/>
                        </a:buClr>
                        <a:buSzPct val="25000"/>
                        <a:buFont typeface="Calibri"/>
                        <a:buNone/>
                      </a:pPr>
                      <a:r>
                        <a:rPr lang="en-US" sz="1800" b="0" i="0" u="none" strike="noStrike" cap="none" baseline="0" dirty="0">
                          <a:solidFill>
                            <a:srgbClr val="000000"/>
                          </a:solidFill>
                          <a:latin typeface="Calibri"/>
                          <a:ea typeface="Calibri"/>
                          <a:cs typeface="Calibri"/>
                          <a:sym typeface="Calibri"/>
                        </a:rPr>
                        <a:t>0.5 Hz</a:t>
                      </a:r>
                    </a:p>
                  </a:txBody>
                  <a:tcPr marL="0" marR="0" marT="45750" marB="4575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D0D8E8"/>
                    </a:solidFill>
                  </a:tcPr>
                </a:tc>
                <a:tc>
                  <a:txBody>
                    <a:bodyPr/>
                    <a:lstStyle/>
                    <a:p>
                      <a:pPr marL="0" marR="0" lvl="0" indent="0" algn="ctr" rtl="0">
                        <a:lnSpc>
                          <a:spcPct val="100000"/>
                        </a:lnSpc>
                        <a:spcBef>
                          <a:spcPts val="0"/>
                        </a:spcBef>
                        <a:spcAft>
                          <a:spcPts val="0"/>
                        </a:spcAft>
                        <a:buClr>
                          <a:srgbClr val="000000"/>
                        </a:buClr>
                        <a:buSzPct val="25000"/>
                        <a:buFont typeface="Calibri"/>
                        <a:buNone/>
                      </a:pPr>
                      <a:r>
                        <a:rPr lang="en-US" sz="1800" b="0" i="0" u="none" strike="noStrike" cap="none" baseline="0" dirty="0">
                          <a:solidFill>
                            <a:srgbClr val="000000"/>
                          </a:solidFill>
                          <a:latin typeface="Calibri"/>
                          <a:ea typeface="Calibri"/>
                          <a:cs typeface="Calibri"/>
                          <a:sym typeface="Calibri"/>
                        </a:rPr>
                        <a:t>~2.5 Hz</a:t>
                      </a:r>
                    </a:p>
                  </a:txBody>
                  <a:tcPr marL="0" marR="0" marT="45750" marB="4575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D0D8E8"/>
                    </a:solidFill>
                  </a:tcPr>
                </a:tc>
                <a:extLst>
                  <a:ext uri="{0D108BD9-81ED-4DB2-BD59-A6C34878D82A}">
                    <a16:rowId xmlns:a16="http://schemas.microsoft.com/office/drawing/2014/main" val="10003"/>
                  </a:ext>
                </a:extLst>
              </a:tr>
              <a:tr h="457200">
                <a:tc>
                  <a:txBody>
                    <a:bodyPr/>
                    <a:lstStyle/>
                    <a:p>
                      <a:pPr marL="0" marR="0" lvl="0" indent="0" algn="l" rtl="0">
                        <a:lnSpc>
                          <a:spcPct val="100000"/>
                        </a:lnSpc>
                        <a:spcBef>
                          <a:spcPts val="0"/>
                        </a:spcBef>
                        <a:spcAft>
                          <a:spcPts val="0"/>
                        </a:spcAft>
                        <a:buClr>
                          <a:srgbClr val="000000"/>
                        </a:buClr>
                        <a:buSzPct val="25000"/>
                        <a:buFont typeface="Calibri"/>
                        <a:buNone/>
                      </a:pPr>
                      <a:r>
                        <a:rPr lang="en-US" sz="1800" b="0" i="0" u="none" strike="noStrike" cap="none" baseline="0" dirty="0">
                          <a:solidFill>
                            <a:srgbClr val="000000"/>
                          </a:solidFill>
                          <a:latin typeface="Calibri"/>
                          <a:ea typeface="Calibri"/>
                          <a:cs typeface="Calibri"/>
                          <a:sym typeface="Calibri"/>
                        </a:rPr>
                        <a:t>Boom Length</a:t>
                      </a:r>
                    </a:p>
                  </a:txBody>
                  <a:tcPr marL="0" marR="0" marT="45750" marB="4575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9EDF4"/>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800" b="0" i="0" u="none" strike="noStrike" cap="none" baseline="0" dirty="0">
                          <a:solidFill>
                            <a:schemeClr val="dk1"/>
                          </a:solidFill>
                          <a:latin typeface="Calibri"/>
                          <a:ea typeface="Calibri"/>
                          <a:cs typeface="Calibri"/>
                          <a:sym typeface="Calibri"/>
                        </a:rPr>
                        <a:t>3 m</a:t>
                      </a:r>
                    </a:p>
                  </a:txBody>
                  <a:tcPr marL="0" marR="0" marT="45750" marB="4575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9EDF4"/>
                    </a:solidFill>
                  </a:tcPr>
                </a:tc>
                <a:tc>
                  <a:txBody>
                    <a:bodyPr/>
                    <a:lstStyle/>
                    <a:p>
                      <a:pPr marL="0" marR="0" lvl="0" indent="0" algn="ctr" rtl="0">
                        <a:lnSpc>
                          <a:spcPct val="100000"/>
                        </a:lnSpc>
                        <a:spcBef>
                          <a:spcPts val="0"/>
                        </a:spcBef>
                        <a:spcAft>
                          <a:spcPts val="0"/>
                        </a:spcAft>
                        <a:buClr>
                          <a:srgbClr val="000000"/>
                        </a:buClr>
                        <a:buSzPct val="25000"/>
                        <a:buFont typeface="Calibri"/>
                        <a:buNone/>
                      </a:pPr>
                      <a:r>
                        <a:rPr lang="en-US" sz="1800" b="0" i="0" u="none" strike="noStrike" cap="none" baseline="0" dirty="0">
                          <a:solidFill>
                            <a:srgbClr val="000000"/>
                          </a:solidFill>
                          <a:latin typeface="Calibri"/>
                          <a:ea typeface="Calibri"/>
                          <a:cs typeface="Calibri"/>
                          <a:sym typeface="Calibri"/>
                        </a:rPr>
                        <a:t>8.5 m</a:t>
                      </a:r>
                    </a:p>
                  </a:txBody>
                  <a:tcPr marL="0" marR="0" marT="45750" marB="4575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9EDF4"/>
                    </a:solidFill>
                  </a:tcPr>
                </a:tc>
                <a:tc>
                  <a:txBody>
                    <a:bodyPr/>
                    <a:lstStyle/>
                    <a:p>
                      <a:pPr marL="0" marR="0" lvl="0" indent="0" algn="ctr" rtl="0">
                        <a:lnSpc>
                          <a:spcPct val="100000"/>
                        </a:lnSpc>
                        <a:spcBef>
                          <a:spcPts val="0"/>
                        </a:spcBef>
                        <a:spcAft>
                          <a:spcPts val="0"/>
                        </a:spcAft>
                        <a:buClr>
                          <a:srgbClr val="000000"/>
                        </a:buClr>
                        <a:buSzPct val="25000"/>
                        <a:buFont typeface="Calibri"/>
                        <a:buNone/>
                      </a:pPr>
                      <a:r>
                        <a:rPr lang="en-US" sz="1800" b="0" i="0" u="none" strike="noStrike" cap="none" baseline="0" dirty="0">
                          <a:solidFill>
                            <a:srgbClr val="000000"/>
                          </a:solidFill>
                          <a:latin typeface="Calibri"/>
                          <a:ea typeface="Calibri"/>
                          <a:cs typeface="Calibri"/>
                          <a:sym typeface="Calibri"/>
                        </a:rPr>
                        <a:t>8.5 m</a:t>
                      </a:r>
                    </a:p>
                  </a:txBody>
                  <a:tcPr marL="0" marR="0" marT="45750" marB="4575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9EDF4"/>
                    </a:solidFill>
                  </a:tcPr>
                </a:tc>
                <a:extLst>
                  <a:ext uri="{0D108BD9-81ED-4DB2-BD59-A6C34878D82A}">
                    <a16:rowId xmlns:a16="http://schemas.microsoft.com/office/drawing/2014/main" val="10004"/>
                  </a:ext>
                </a:extLst>
              </a:tr>
            </a:tbl>
          </a:graphicData>
        </a:graphic>
      </p:graphicFrame>
      <p:sp>
        <p:nvSpPr>
          <p:cNvPr id="9" name="TextBox 8"/>
          <p:cNvSpPr txBox="1"/>
          <p:nvPr/>
        </p:nvSpPr>
        <p:spPr>
          <a:xfrm>
            <a:off x="1237835" y="959884"/>
            <a:ext cx="2420264" cy="646331"/>
          </a:xfrm>
          <a:prstGeom prst="rect">
            <a:avLst/>
          </a:prstGeom>
          <a:noFill/>
        </p:spPr>
        <p:txBody>
          <a:bodyPr wrap="square" rtlCol="0">
            <a:spAutoFit/>
          </a:bodyPr>
          <a:lstStyle/>
          <a:p>
            <a:pPr algn="ctr"/>
            <a:r>
              <a:rPr lang="en-US" dirty="0">
                <a:solidFill>
                  <a:schemeClr val="bg1"/>
                </a:solidFill>
              </a:rPr>
              <a:t>Requirements similar to previous GOES series</a:t>
            </a:r>
          </a:p>
        </p:txBody>
      </p:sp>
      <p:sp>
        <p:nvSpPr>
          <p:cNvPr id="10" name="TextBox 9"/>
          <p:cNvSpPr txBox="1"/>
          <p:nvPr/>
        </p:nvSpPr>
        <p:spPr>
          <a:xfrm>
            <a:off x="2880199" y="3405351"/>
            <a:ext cx="6263801" cy="2585323"/>
          </a:xfrm>
          <a:prstGeom prst="rect">
            <a:avLst/>
          </a:prstGeom>
          <a:noFill/>
        </p:spPr>
        <p:txBody>
          <a:bodyPr wrap="square" rtlCol="0">
            <a:spAutoFit/>
          </a:bodyPr>
          <a:lstStyle/>
          <a:p>
            <a:pPr marL="285750" indent="-285750">
              <a:buClr>
                <a:schemeClr val="bg1"/>
              </a:buClr>
              <a:buFont typeface="Arial" charset="0"/>
              <a:buChar char="•"/>
            </a:pPr>
            <a:r>
              <a:rPr lang="en-US" sz="1800" dirty="0">
                <a:solidFill>
                  <a:schemeClr val="bg1"/>
                </a:solidFill>
                <a:latin typeface="+mj-lt"/>
              </a:rPr>
              <a:t>0.3 nT noise requirement.</a:t>
            </a:r>
          </a:p>
          <a:p>
            <a:pPr marL="285750" indent="-285750">
              <a:buClr>
                <a:schemeClr val="bg1"/>
              </a:buClr>
              <a:buFont typeface="Arial" charset="0"/>
              <a:buChar char="•"/>
            </a:pPr>
            <a:r>
              <a:rPr lang="en-US" sz="1800" dirty="0">
                <a:solidFill>
                  <a:schemeClr val="bg1"/>
                </a:solidFill>
                <a:latin typeface="+mj-lt"/>
              </a:rPr>
              <a:t>1 nT accuracy requirement (</a:t>
            </a:r>
            <a:r>
              <a:rPr lang="en-US" dirty="0">
                <a:solidFill>
                  <a:schemeClr val="bg1"/>
                </a:solidFill>
                <a:latin typeface="+mj-lt"/>
              </a:rPr>
              <a:t>but performance requirements for GOES-16/GOES-17 were loosened</a:t>
            </a:r>
            <a:r>
              <a:rPr lang="en-US" sz="1800" dirty="0">
                <a:solidFill>
                  <a:schemeClr val="bg1"/>
                </a:solidFill>
                <a:latin typeface="+mj-lt"/>
              </a:rPr>
              <a:t>).</a:t>
            </a:r>
          </a:p>
          <a:p>
            <a:pPr marL="285750" indent="-285750">
              <a:buClr>
                <a:schemeClr val="bg1"/>
              </a:buClr>
              <a:buFont typeface="Arial" charset="0"/>
              <a:buChar char="•"/>
            </a:pPr>
            <a:r>
              <a:rPr lang="en-US" sz="1800" dirty="0">
                <a:solidFill>
                  <a:schemeClr val="bg1"/>
                </a:solidFill>
              </a:rPr>
              <a:t>Two boom-mounted fluxgate magnetometers - Inboard MAG (IB) 6.3 m from boom base and Outboard MAG (OB) 8.5 m from the base. </a:t>
            </a:r>
            <a:endParaRPr lang="en-US" sz="1800" dirty="0">
              <a:solidFill>
                <a:schemeClr val="bg1"/>
              </a:solidFill>
              <a:latin typeface="+mj-lt"/>
            </a:endParaRPr>
          </a:p>
          <a:p>
            <a:pPr marL="285750" indent="-285750">
              <a:buClr>
                <a:schemeClr val="bg1"/>
              </a:buClr>
              <a:buFont typeface="Arial" charset="0"/>
              <a:buChar char="•"/>
            </a:pPr>
            <a:r>
              <a:rPr lang="en-US" sz="1800" dirty="0">
                <a:solidFill>
                  <a:schemeClr val="bg1"/>
                </a:solidFill>
                <a:latin typeface="+mj-lt"/>
              </a:rPr>
              <a:t>Sensor units built by Macintyre Electronic Design Associates (MEDA) Inc, in Virginia, under contract from the instrument vendor Lockheed Martin.</a:t>
            </a:r>
          </a:p>
        </p:txBody>
      </p:sp>
      <p:pic>
        <p:nvPicPr>
          <p:cNvPr id="11" name="Shape 94"/>
          <p:cNvPicPr preferRelativeResize="0">
            <a:picLocks/>
          </p:cNvPicPr>
          <p:nvPr/>
        </p:nvPicPr>
        <p:blipFill rotWithShape="1">
          <a:blip r:embed="rId2">
            <a:alphaModFix/>
          </a:blip>
          <a:srcRect/>
          <a:stretch/>
        </p:blipFill>
        <p:spPr bwMode="auto">
          <a:xfrm>
            <a:off x="-307" y="509001"/>
            <a:ext cx="3681046" cy="4303253"/>
          </a:xfrm>
          <a:prstGeom prst="rect">
            <a:avLst/>
          </a:prstGeom>
          <a:noFill/>
          <a:ln w="9525">
            <a:noFill/>
            <a:miter lim="800000"/>
            <a:headEnd/>
            <a:tailEnd/>
          </a:ln>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5665" y="1567842"/>
            <a:ext cx="2264604" cy="1407074"/>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976026"/>
            <a:ext cx="2880199" cy="1888449"/>
          </a:xfrm>
          <a:prstGeom prst="rect">
            <a:avLst/>
          </a:prstGeom>
        </p:spPr>
      </p:pic>
    </p:spTree>
    <p:extLst>
      <p:ext uri="{BB962C8B-B14F-4D97-AF65-F5344CB8AC3E}">
        <p14:creationId xmlns:p14="http://schemas.microsoft.com/office/powerpoint/2010/main" val="3478131617"/>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Shape 404"/>
          <p:cNvSpPr txBox="1">
            <a:spLocks noGrp="1"/>
          </p:cNvSpPr>
          <p:nvPr>
            <p:ph type="title"/>
          </p:nvPr>
        </p:nvSpPr>
        <p:spPr>
          <a:xfrm>
            <a:off x="1599862" y="226429"/>
            <a:ext cx="5961300" cy="853799"/>
          </a:xfrm>
          <a:prstGeom prst="rect">
            <a:avLst/>
          </a:prstGeom>
          <a:noFill/>
          <a:ln>
            <a:noFill/>
          </a:ln>
        </p:spPr>
        <p:txBody>
          <a:bodyPr spcFirstLastPara="1" wrap="square" lIns="91425" tIns="91425" rIns="91425" bIns="91425" anchor="ctr" anchorCtr="0">
            <a:noAutofit/>
          </a:bodyPr>
          <a:lstStyle/>
          <a:p>
            <a:pPr lvl="0" algn="ctr">
              <a:buSzPts val="700"/>
            </a:pPr>
            <a:r>
              <a:rPr lang="en-US" sz="3600" b="0" i="0" u="none" strike="noStrike" cap="none" dirty="0">
                <a:solidFill>
                  <a:srgbClr val="FFFFFF"/>
                </a:solidFill>
                <a:latin typeface="Calibri" charset="0"/>
                <a:ea typeface="Calibri" charset="0"/>
                <a:cs typeface="Calibri" charset="0"/>
                <a:sym typeface="Arial"/>
              </a:rPr>
              <a:t>Full Validation Assessment</a:t>
            </a:r>
            <a:endParaRPr sz="3600" dirty="0">
              <a:latin typeface="Calibri" charset="0"/>
              <a:ea typeface="Calibri" charset="0"/>
              <a:cs typeface="Calibri" charset="0"/>
            </a:endParaRPr>
          </a:p>
        </p:txBody>
      </p:sp>
      <p:sp>
        <p:nvSpPr>
          <p:cNvPr id="405" name="Shape 405"/>
          <p:cNvSpPr txBox="1">
            <a:spLocks noGrp="1"/>
          </p:cNvSpPr>
          <p:nvPr>
            <p:ph type="sldNum" idx="12"/>
          </p:nvPr>
        </p:nvSpPr>
        <p:spPr>
          <a:xfrm>
            <a:off x="8472457" y="6217621"/>
            <a:ext cx="548699" cy="524699"/>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350"/>
              <a:buFont typeface="Arial"/>
              <a:buNone/>
            </a:pPr>
            <a:fld id="{00000000-1234-1234-1234-123412341234}" type="slidenum">
              <a:rPr lang="en-US" sz="1400" b="0" i="0" u="none" strike="noStrike" cap="none">
                <a:solidFill>
                  <a:schemeClr val="lt1"/>
                </a:solidFill>
                <a:latin typeface="Arial"/>
                <a:ea typeface="Arial"/>
                <a:cs typeface="Arial"/>
                <a:sym typeface="Arial"/>
              </a:rPr>
              <a:t>40</a:t>
            </a:fld>
            <a:endParaRPr sz="1400" b="0" i="0" u="none" strike="noStrike" cap="none" dirty="0">
              <a:solidFill>
                <a:schemeClr val="lt1"/>
              </a:solidFill>
              <a:latin typeface="Arial"/>
              <a:ea typeface="Arial"/>
              <a:cs typeface="Arial"/>
              <a:sym typeface="Arial"/>
            </a:endParaRPr>
          </a:p>
        </p:txBody>
      </p:sp>
      <p:graphicFrame>
        <p:nvGraphicFramePr>
          <p:cNvPr id="406" name="Shape 406"/>
          <p:cNvGraphicFramePr/>
          <p:nvPr>
            <p:extLst>
              <p:ext uri="{D42A27DB-BD31-4B8C-83A1-F6EECF244321}">
                <p14:modId xmlns:p14="http://schemas.microsoft.com/office/powerpoint/2010/main" val="2719757225"/>
              </p:ext>
            </p:extLst>
          </p:nvPr>
        </p:nvGraphicFramePr>
        <p:xfrm>
          <a:off x="228600" y="1602550"/>
          <a:ext cx="8686800" cy="3609530"/>
        </p:xfrm>
        <a:graphic>
          <a:graphicData uri="http://schemas.openxmlformats.org/drawingml/2006/table">
            <a:tbl>
              <a:tblPr>
                <a:noFill/>
                <a:tableStyleId>{C82DEBC4-4F6B-44C8-AECD-D6E7C8D4A6FB}</a:tableStyleId>
              </a:tblPr>
              <a:tblGrid>
                <a:gridCol w="4343400">
                  <a:extLst>
                    <a:ext uri="{9D8B030D-6E8A-4147-A177-3AD203B41FA5}">
                      <a16:colId xmlns:a16="http://schemas.microsoft.com/office/drawing/2014/main" val="20000"/>
                    </a:ext>
                  </a:extLst>
                </a:gridCol>
                <a:gridCol w="4343400">
                  <a:extLst>
                    <a:ext uri="{9D8B030D-6E8A-4147-A177-3AD203B41FA5}">
                      <a16:colId xmlns:a16="http://schemas.microsoft.com/office/drawing/2014/main" val="20001"/>
                    </a:ext>
                  </a:extLst>
                </a:gridCol>
              </a:tblGrid>
              <a:tr h="409100">
                <a:tc>
                  <a:txBody>
                    <a:bodyPr/>
                    <a:lstStyle/>
                    <a:p>
                      <a:pPr marL="0" marR="0" lvl="0" indent="0" algn="ctr" rtl="0">
                        <a:lnSpc>
                          <a:spcPct val="100000"/>
                        </a:lnSpc>
                        <a:spcBef>
                          <a:spcPts val="0"/>
                        </a:spcBef>
                        <a:spcAft>
                          <a:spcPts val="0"/>
                        </a:spcAft>
                        <a:buClr>
                          <a:srgbClr val="000000"/>
                        </a:buClr>
                        <a:buSzPts val="700"/>
                        <a:buFont typeface="Arial"/>
                        <a:buNone/>
                      </a:pPr>
                      <a:r>
                        <a:rPr lang="en-US" sz="1800" b="1" u="none" strike="noStrike" cap="none" dirty="0">
                          <a:solidFill>
                            <a:srgbClr val="FFFFFF"/>
                          </a:solidFill>
                          <a:latin typeface="Calibri" charset="0"/>
                          <a:ea typeface="Calibri" charset="0"/>
                          <a:cs typeface="Calibri" charset="0"/>
                        </a:rPr>
                        <a:t>Preparation Activities</a:t>
                      </a:r>
                      <a:endParaRPr sz="1800" dirty="0">
                        <a:latin typeface="Calibri" charset="0"/>
                        <a:ea typeface="Calibri" charset="0"/>
                        <a:cs typeface="Calibri" charset="0"/>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4F81BD"/>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US" sz="1800" b="1" u="none" strike="noStrike" cap="none" dirty="0">
                          <a:solidFill>
                            <a:srgbClr val="FFFFFF"/>
                          </a:solidFill>
                          <a:latin typeface="Calibri" charset="0"/>
                          <a:ea typeface="Calibri" charset="0"/>
                          <a:cs typeface="Calibri" charset="0"/>
                        </a:rPr>
                        <a:t>Assessment</a:t>
                      </a:r>
                      <a:endParaRPr sz="1800" dirty="0">
                        <a:latin typeface="Calibri" charset="0"/>
                        <a:ea typeface="Calibri" charset="0"/>
                        <a:cs typeface="Calibri" charset="0"/>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lgn="ctr">
                      <a:solidFill>
                        <a:srgbClr val="FFFFFF"/>
                      </a:solidFill>
                      <a:prstDash val="solid"/>
                      <a:round/>
                      <a:headEnd type="none" w="sm" len="sm"/>
                      <a:tailEnd type="none" w="sm" len="sm"/>
                    </a:lnB>
                    <a:solidFill>
                      <a:srgbClr val="4F81BD"/>
                    </a:solidFill>
                  </a:tcPr>
                </a:tc>
                <a:extLst>
                  <a:ext uri="{0D108BD9-81ED-4DB2-BD59-A6C34878D82A}">
                    <a16:rowId xmlns:a16="http://schemas.microsoft.com/office/drawing/2014/main" val="10000"/>
                  </a:ext>
                </a:extLst>
              </a:tr>
              <a:tr h="470750">
                <a:tc>
                  <a:txBody>
                    <a:bodyPr/>
                    <a:lstStyle/>
                    <a:p>
                      <a:pPr marL="0" marR="0" lvl="0" indent="0" algn="l" rtl="0">
                        <a:lnSpc>
                          <a:spcPct val="100000"/>
                        </a:lnSpc>
                        <a:spcBef>
                          <a:spcPts val="0"/>
                        </a:spcBef>
                        <a:spcAft>
                          <a:spcPts val="0"/>
                        </a:spcAft>
                        <a:buClr>
                          <a:srgbClr val="000000"/>
                        </a:buClr>
                        <a:buSzPts val="500"/>
                        <a:buFont typeface="Arial"/>
                        <a:buNone/>
                      </a:pPr>
                      <a:r>
                        <a:rPr lang="en-US" sz="1600" b="0" i="0" u="none" strike="noStrike" cap="none" dirty="0">
                          <a:solidFill>
                            <a:schemeClr val="dk1"/>
                          </a:solidFill>
                          <a:latin typeface="Calibri" charset="0"/>
                          <a:ea typeface="Calibri" charset="0"/>
                          <a:cs typeface="Calibri" charset="0"/>
                          <a:sym typeface="Calibri"/>
                        </a:rPr>
                        <a:t>Validation, QA, and anomaly resolution activities are ongoing. </a:t>
                      </a:r>
                      <a:endParaRPr sz="1600" u="none" strike="noStrike" cap="none" dirty="0">
                        <a:solidFill>
                          <a:schemeClr val="dk1"/>
                        </a:solidFill>
                        <a:latin typeface="Calibri" charset="0"/>
                        <a:ea typeface="Calibri" charset="0"/>
                        <a:cs typeface="Calibri" charset="0"/>
                      </a:endParaRPr>
                    </a:p>
                  </a:txBody>
                  <a:tcPr marL="91450" marR="91450" marT="45725" marB="45725">
                    <a:lnL w="12700" cap="flat" cmpd="sng">
                      <a:solidFill>
                        <a:srgbClr val="FFFFFF"/>
                      </a:solidFill>
                      <a:prstDash val="solid"/>
                      <a:round/>
                      <a:headEnd type="none" w="sm" len="sm"/>
                      <a:tailEnd type="none" w="sm" len="sm"/>
                    </a:lnL>
                    <a:lnR w="12700" cap="flat" cmpd="sng" algn="ctr">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tc>
                  <a:txBody>
                    <a:bodyPr/>
                    <a:lstStyle/>
                    <a:p>
                      <a:pPr marL="0" marR="0" lvl="0" indent="0" algn="l" rtl="0">
                        <a:lnSpc>
                          <a:spcPct val="100000"/>
                        </a:lnSpc>
                        <a:spcBef>
                          <a:spcPts val="0"/>
                        </a:spcBef>
                        <a:spcAft>
                          <a:spcPts val="0"/>
                        </a:spcAft>
                        <a:buClr>
                          <a:srgbClr val="000000"/>
                        </a:buClr>
                        <a:buSzPts val="500"/>
                        <a:buFont typeface="Arial"/>
                        <a:buNone/>
                      </a:pPr>
                      <a:r>
                        <a:rPr lang="en-US" sz="1600" b="0" i="0" u="none" strike="noStrike" cap="none" dirty="0">
                          <a:solidFill>
                            <a:schemeClr val="dk1"/>
                          </a:solidFill>
                          <a:latin typeface="Calibri" charset="0"/>
                          <a:ea typeface="Calibri" charset="0"/>
                          <a:cs typeface="Calibri" charset="0"/>
                          <a:sym typeface="Calibri"/>
                        </a:rPr>
                        <a:t>Validation activities are ongoing. Results have been discussed with SWPC. L1b</a:t>
                      </a:r>
                      <a:r>
                        <a:rPr lang="en-US" sz="1600" b="0" i="0" u="none" strike="noStrike" cap="none" baseline="0" dirty="0">
                          <a:solidFill>
                            <a:schemeClr val="dk1"/>
                          </a:solidFill>
                          <a:latin typeface="Calibri" charset="0"/>
                          <a:ea typeface="Calibri" charset="0"/>
                          <a:cs typeface="Calibri" charset="0"/>
                          <a:sym typeface="Calibri"/>
                        </a:rPr>
                        <a:t> </a:t>
                      </a:r>
                      <a:r>
                        <a:rPr lang="en-US" sz="1600" b="0" i="0" u="none" strike="noStrike" cap="none" dirty="0">
                          <a:solidFill>
                            <a:schemeClr val="dk1"/>
                          </a:solidFill>
                          <a:latin typeface="Calibri" charset="0"/>
                          <a:ea typeface="Calibri" charset="0"/>
                          <a:cs typeface="Calibri" charset="0"/>
                          <a:sym typeface="Calibri"/>
                        </a:rPr>
                        <a:t>data available</a:t>
                      </a:r>
                      <a:r>
                        <a:rPr lang="en-US" sz="1600" b="0" i="0" u="none" strike="noStrike" cap="none" baseline="0" dirty="0">
                          <a:solidFill>
                            <a:schemeClr val="dk1"/>
                          </a:solidFill>
                          <a:latin typeface="Calibri" charset="0"/>
                          <a:ea typeface="Calibri" charset="0"/>
                          <a:cs typeface="Calibri" charset="0"/>
                          <a:sym typeface="Calibri"/>
                        </a:rPr>
                        <a:t> at</a:t>
                      </a:r>
                      <a:r>
                        <a:rPr lang="en-US" sz="1600" b="0" i="0" u="none" strike="noStrike" cap="none" dirty="0">
                          <a:solidFill>
                            <a:schemeClr val="dk1"/>
                          </a:solidFill>
                          <a:latin typeface="Calibri" charset="0"/>
                          <a:ea typeface="Calibri" charset="0"/>
                          <a:cs typeface="Calibri" charset="0"/>
                          <a:sym typeface="Calibri"/>
                        </a:rPr>
                        <a:t> NCEI website enabling research community participation.</a:t>
                      </a:r>
                      <a:endParaRPr sz="1600" u="none" strike="noStrike" cap="none" dirty="0">
                        <a:solidFill>
                          <a:schemeClr val="dk1"/>
                        </a:solidFill>
                        <a:latin typeface="Calibri" charset="0"/>
                        <a:ea typeface="Calibri" charset="0"/>
                        <a:cs typeface="Calibri" charset="0"/>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extLst>
                  <a:ext uri="{0D108BD9-81ED-4DB2-BD59-A6C34878D82A}">
                    <a16:rowId xmlns:a16="http://schemas.microsoft.com/office/drawing/2014/main" val="10001"/>
                  </a:ext>
                </a:extLst>
              </a:tr>
              <a:tr h="470750">
                <a:tc>
                  <a:txBody>
                    <a:bodyPr/>
                    <a:lstStyle/>
                    <a:p>
                      <a:pPr marL="0" marR="0" lvl="0" indent="0" algn="l" rtl="0">
                        <a:lnSpc>
                          <a:spcPct val="100000"/>
                        </a:lnSpc>
                        <a:spcBef>
                          <a:spcPts val="0"/>
                        </a:spcBef>
                        <a:spcAft>
                          <a:spcPts val="0"/>
                        </a:spcAft>
                        <a:buClr>
                          <a:srgbClr val="000000"/>
                        </a:buClr>
                        <a:buSzPts val="500"/>
                        <a:buFont typeface="Arial"/>
                        <a:buNone/>
                      </a:pPr>
                      <a:r>
                        <a:rPr lang="en-US" sz="1600" b="0" i="0" u="none" strike="noStrike" cap="none" dirty="0">
                          <a:solidFill>
                            <a:schemeClr val="dk1"/>
                          </a:solidFill>
                          <a:latin typeface="Calibri" charset="0"/>
                          <a:ea typeface="Calibri" charset="0"/>
                          <a:cs typeface="Calibri" charset="0"/>
                          <a:sym typeface="Calibri"/>
                        </a:rPr>
                        <a:t>Incremental product improvements may still be occurring.</a:t>
                      </a:r>
                    </a:p>
                  </a:txBody>
                  <a:tcPr marL="91450" marR="91450" marT="45725" marB="45725">
                    <a:lnL w="12700" cap="flat" cmpd="sng">
                      <a:solidFill>
                        <a:srgbClr val="FFFFFF"/>
                      </a:solidFill>
                      <a:prstDash val="solid"/>
                      <a:round/>
                      <a:headEnd type="none" w="sm" len="sm"/>
                      <a:tailEnd type="none" w="sm" len="sm"/>
                    </a:lnL>
                    <a:lnR w="12700" cap="flat" cmpd="sng" algn="ctr">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r>
                        <a:rPr lang="en-US" sz="1600" b="0" i="0" u="none" strike="noStrike" cap="none" dirty="0">
                          <a:solidFill>
                            <a:schemeClr val="dk1"/>
                          </a:solidFill>
                          <a:latin typeface="Calibri" charset="0"/>
                          <a:ea typeface="Calibri" charset="0"/>
                          <a:cs typeface="Calibri" charset="0"/>
                          <a:sym typeface="Calibri"/>
                        </a:rPr>
                        <a:t>Work on science quality data will continue at NCEI for thermal, arcjet and noise related issues. However, some updates relating to this will be implemented at NCEI as </a:t>
                      </a:r>
                      <a:r>
                        <a:rPr lang="en-US" sz="1600" b="0" i="0" u="none" strike="noStrike" cap="none" dirty="0" smtClean="0">
                          <a:solidFill>
                            <a:schemeClr val="dk1"/>
                          </a:solidFill>
                          <a:latin typeface="Calibri" charset="0"/>
                          <a:ea typeface="Calibri" charset="0"/>
                          <a:cs typeface="Calibri" charset="0"/>
                          <a:sym typeface="Calibri"/>
                        </a:rPr>
                        <a:t>post-L1b </a:t>
                      </a:r>
                      <a:r>
                        <a:rPr lang="en-US" sz="1600" b="0" i="0" u="none" strike="noStrike" cap="none" dirty="0">
                          <a:solidFill>
                            <a:schemeClr val="dk1"/>
                          </a:solidFill>
                          <a:latin typeface="Calibri" charset="0"/>
                          <a:ea typeface="Calibri" charset="0"/>
                          <a:cs typeface="Calibri" charset="0"/>
                          <a:sym typeface="Calibri"/>
                        </a:rPr>
                        <a:t>corrections in the L2 system.</a:t>
                      </a:r>
                      <a:endParaRPr sz="1600" dirty="0">
                        <a:latin typeface="Calibri" charset="0"/>
                        <a:ea typeface="Calibri" charset="0"/>
                        <a:cs typeface="Calibri" charset="0"/>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extLst>
                  <a:ext uri="{0D108BD9-81ED-4DB2-BD59-A6C34878D82A}">
                    <a16:rowId xmlns:a16="http://schemas.microsoft.com/office/drawing/2014/main" val="10002"/>
                  </a:ext>
                </a:extLst>
              </a:tr>
              <a:tr h="409100">
                <a:tc>
                  <a:txBody>
                    <a:bodyPr/>
                    <a:lstStyle/>
                    <a:p>
                      <a:pPr marL="0" marR="0" lvl="0" indent="0" algn="l" rtl="0">
                        <a:lnSpc>
                          <a:spcPct val="100000"/>
                        </a:lnSpc>
                        <a:spcBef>
                          <a:spcPts val="0"/>
                        </a:spcBef>
                        <a:spcAft>
                          <a:spcPts val="0"/>
                        </a:spcAft>
                        <a:buClr>
                          <a:srgbClr val="000000"/>
                        </a:buClr>
                        <a:buSzPts val="500"/>
                        <a:buFont typeface="Arial"/>
                        <a:buNone/>
                      </a:pPr>
                      <a:r>
                        <a:rPr lang="en-US" sz="1600" b="0" i="0" u="none" strike="noStrike" cap="none" dirty="0">
                          <a:solidFill>
                            <a:schemeClr val="dk1"/>
                          </a:solidFill>
                          <a:latin typeface="Calibri" charset="0"/>
                          <a:ea typeface="Calibri" charset="0"/>
                          <a:cs typeface="Calibri" charset="0"/>
                          <a:sym typeface="Calibri"/>
                        </a:rPr>
                        <a:t>Users are engaged and user feedback is assessed. </a:t>
                      </a:r>
                      <a:endParaRPr sz="1600" u="none" strike="noStrike" cap="none" dirty="0">
                        <a:solidFill>
                          <a:schemeClr val="dk1"/>
                        </a:solidFill>
                        <a:latin typeface="Calibri" charset="0"/>
                        <a:ea typeface="Calibri" charset="0"/>
                        <a:cs typeface="Calibri" charset="0"/>
                      </a:endParaRPr>
                    </a:p>
                  </a:txBody>
                  <a:tcPr marL="91450" marR="91450" marT="45725" marB="45725">
                    <a:lnL w="12700" cap="flat" cmpd="sng">
                      <a:solidFill>
                        <a:srgbClr val="FFFFFF"/>
                      </a:solidFill>
                      <a:prstDash val="solid"/>
                      <a:round/>
                      <a:headEnd type="none" w="sm" len="sm"/>
                      <a:tailEnd type="none" w="sm" len="sm"/>
                    </a:lnL>
                    <a:lnR w="12700" cap="flat" cmpd="sng" algn="ctr">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lgn="ctr">
                      <a:solidFill>
                        <a:srgbClr val="FFFFFF"/>
                      </a:solidFill>
                      <a:prstDash val="solid"/>
                      <a:round/>
                      <a:headEnd type="none" w="sm" len="sm"/>
                      <a:tailEnd type="none" w="sm" len="sm"/>
                    </a:lnB>
                    <a:solidFill>
                      <a:srgbClr val="CFD7E7"/>
                    </a:solidFill>
                  </a:tcPr>
                </a:tc>
                <a:tc>
                  <a:txBody>
                    <a:bodyPr/>
                    <a:lstStyle/>
                    <a:p>
                      <a:pPr marL="0" marR="0" lvl="0" indent="0" algn="l" rtl="0">
                        <a:lnSpc>
                          <a:spcPct val="100000"/>
                        </a:lnSpc>
                        <a:spcBef>
                          <a:spcPts val="0"/>
                        </a:spcBef>
                        <a:spcAft>
                          <a:spcPts val="0"/>
                        </a:spcAft>
                        <a:buClr>
                          <a:srgbClr val="000000"/>
                        </a:buClr>
                        <a:buSzPts val="500"/>
                        <a:buFont typeface="Arial"/>
                        <a:buNone/>
                      </a:pPr>
                      <a:r>
                        <a:rPr lang="en-US" sz="1600" b="0" i="0" u="none" strike="noStrike" cap="none" dirty="0">
                          <a:solidFill>
                            <a:schemeClr val="dk1"/>
                          </a:solidFill>
                          <a:latin typeface="Calibri" charset="0"/>
                          <a:ea typeface="Calibri" charset="0"/>
                          <a:cs typeface="Calibri" charset="0"/>
                          <a:sym typeface="Calibri"/>
                        </a:rPr>
                        <a:t>Product improvements will result from steps to mitigate known and yet</a:t>
                      </a:r>
                      <a:r>
                        <a:rPr lang="en-US" sz="1600" b="0" i="0" u="none" strike="noStrike" cap="none" baseline="0" dirty="0">
                          <a:solidFill>
                            <a:schemeClr val="dk1"/>
                          </a:solidFill>
                          <a:latin typeface="Calibri" charset="0"/>
                          <a:ea typeface="Calibri" charset="0"/>
                          <a:cs typeface="Calibri" charset="0"/>
                          <a:sym typeface="Calibri"/>
                        </a:rPr>
                        <a:t> to be discovered</a:t>
                      </a:r>
                      <a:r>
                        <a:rPr lang="en-US" sz="1600" b="0" i="0" u="none" strike="noStrike" cap="none" dirty="0">
                          <a:solidFill>
                            <a:schemeClr val="dk1"/>
                          </a:solidFill>
                          <a:latin typeface="Calibri" charset="0"/>
                          <a:ea typeface="Calibri" charset="0"/>
                          <a:cs typeface="Calibri" charset="0"/>
                          <a:sym typeface="Calibri"/>
                        </a:rPr>
                        <a:t> anomalies.</a:t>
                      </a:r>
                      <a:endParaRPr sz="1600" u="none" strike="noStrike" cap="none" dirty="0">
                        <a:solidFill>
                          <a:schemeClr val="dk1"/>
                        </a:solidFill>
                        <a:latin typeface="Calibri" charset="0"/>
                        <a:ea typeface="Calibri" charset="0"/>
                        <a:cs typeface="Calibri" charset="0"/>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lgn="ctr">
                      <a:solidFill>
                        <a:srgbClr val="FFFFFF"/>
                      </a:solidFill>
                      <a:prstDash val="solid"/>
                      <a:round/>
                      <a:headEnd type="none" w="sm" len="sm"/>
                      <a:tailEnd type="none" w="sm" len="sm"/>
                    </a:lnB>
                    <a:solidFill>
                      <a:srgbClr val="CFD7E7"/>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3681250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2" name="Shape 412"/>
          <p:cNvSpPr txBox="1">
            <a:spLocks noGrp="1"/>
          </p:cNvSpPr>
          <p:nvPr>
            <p:ph type="sldNum" idx="12"/>
          </p:nvPr>
        </p:nvSpPr>
        <p:spPr>
          <a:xfrm>
            <a:off x="8472457" y="6217621"/>
            <a:ext cx="548699" cy="524699"/>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350"/>
              <a:buFont typeface="Arial"/>
              <a:buNone/>
            </a:pPr>
            <a:fld id="{00000000-1234-1234-1234-123412341234}" type="slidenum">
              <a:rPr lang="en-US" sz="1400" b="0" i="0" u="none" strike="noStrike" cap="none">
                <a:solidFill>
                  <a:schemeClr val="lt1"/>
                </a:solidFill>
                <a:latin typeface="Arial"/>
                <a:ea typeface="Arial"/>
                <a:cs typeface="Arial"/>
                <a:sym typeface="Arial"/>
              </a:rPr>
              <a:t>41</a:t>
            </a:fld>
            <a:endParaRPr sz="1400" b="0" i="0" u="none" strike="noStrike" cap="none" dirty="0">
              <a:solidFill>
                <a:schemeClr val="lt1"/>
              </a:solidFill>
              <a:latin typeface="Arial"/>
              <a:ea typeface="Arial"/>
              <a:cs typeface="Arial"/>
              <a:sym typeface="Arial"/>
            </a:endParaRPr>
          </a:p>
        </p:txBody>
      </p:sp>
      <p:graphicFrame>
        <p:nvGraphicFramePr>
          <p:cNvPr id="413" name="Shape 413"/>
          <p:cNvGraphicFramePr/>
          <p:nvPr>
            <p:extLst>
              <p:ext uri="{D42A27DB-BD31-4B8C-83A1-F6EECF244321}">
                <p14:modId xmlns:p14="http://schemas.microsoft.com/office/powerpoint/2010/main" val="4111595494"/>
              </p:ext>
            </p:extLst>
          </p:nvPr>
        </p:nvGraphicFramePr>
        <p:xfrm>
          <a:off x="237112" y="1127719"/>
          <a:ext cx="8686800" cy="5164020"/>
        </p:xfrm>
        <a:graphic>
          <a:graphicData uri="http://schemas.openxmlformats.org/drawingml/2006/table">
            <a:tbl>
              <a:tblPr>
                <a:noFill/>
                <a:tableStyleId>{C82DEBC4-4F6B-44C8-AECD-D6E7C8D4A6FB}</a:tableStyleId>
              </a:tblPr>
              <a:tblGrid>
                <a:gridCol w="3725288">
                  <a:extLst>
                    <a:ext uri="{9D8B030D-6E8A-4147-A177-3AD203B41FA5}">
                      <a16:colId xmlns:a16="http://schemas.microsoft.com/office/drawing/2014/main" val="20000"/>
                    </a:ext>
                  </a:extLst>
                </a:gridCol>
                <a:gridCol w="4961512">
                  <a:extLst>
                    <a:ext uri="{9D8B030D-6E8A-4147-A177-3AD203B41FA5}">
                      <a16:colId xmlns:a16="http://schemas.microsoft.com/office/drawing/2014/main" val="20001"/>
                    </a:ext>
                  </a:extLst>
                </a:gridCol>
              </a:tblGrid>
              <a:tr h="409100">
                <a:tc>
                  <a:txBody>
                    <a:bodyPr/>
                    <a:lstStyle/>
                    <a:p>
                      <a:pPr marL="0" marR="0" lvl="0" indent="0" algn="ctr" rtl="0">
                        <a:lnSpc>
                          <a:spcPct val="100000"/>
                        </a:lnSpc>
                        <a:spcBef>
                          <a:spcPts val="0"/>
                        </a:spcBef>
                        <a:spcAft>
                          <a:spcPts val="0"/>
                        </a:spcAft>
                        <a:buClr>
                          <a:schemeClr val="lt1"/>
                        </a:buClr>
                        <a:buSzPts val="600"/>
                        <a:buFont typeface="Arial"/>
                        <a:buNone/>
                      </a:pPr>
                      <a:r>
                        <a:rPr lang="en-US" sz="1800" b="1" u="none" strike="noStrike" cap="none" dirty="0">
                          <a:solidFill>
                            <a:schemeClr val="lt1"/>
                          </a:solidFill>
                          <a:latin typeface="Calibri" charset="0"/>
                          <a:ea typeface="Calibri" charset="0"/>
                          <a:cs typeface="Calibri" charset="0"/>
                        </a:rPr>
                        <a:t>End State</a:t>
                      </a:r>
                      <a:endParaRPr sz="1800" dirty="0">
                        <a:latin typeface="Calibri" charset="0"/>
                        <a:ea typeface="Calibri" charset="0"/>
                        <a:cs typeface="Calibri" charset="0"/>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4F81BD"/>
                    </a:solidFill>
                  </a:tcPr>
                </a:tc>
                <a:tc>
                  <a:txBody>
                    <a:bodyPr/>
                    <a:lstStyle/>
                    <a:p>
                      <a:pPr marL="0" marR="0" lvl="0" indent="0" algn="ctr" rtl="0">
                        <a:lnSpc>
                          <a:spcPct val="100000"/>
                        </a:lnSpc>
                        <a:spcBef>
                          <a:spcPts val="0"/>
                        </a:spcBef>
                        <a:spcAft>
                          <a:spcPts val="0"/>
                        </a:spcAft>
                        <a:buClr>
                          <a:schemeClr val="lt1"/>
                        </a:buClr>
                        <a:buSzPts val="600"/>
                        <a:buFont typeface="Arial"/>
                        <a:buNone/>
                      </a:pPr>
                      <a:r>
                        <a:rPr lang="en-US" sz="1800" b="1" u="none" strike="noStrike" cap="none" dirty="0">
                          <a:solidFill>
                            <a:schemeClr val="lt1"/>
                          </a:solidFill>
                          <a:latin typeface="Calibri" charset="0"/>
                          <a:ea typeface="Calibri" charset="0"/>
                          <a:cs typeface="Calibri" charset="0"/>
                        </a:rPr>
                        <a:t>Assessment</a:t>
                      </a:r>
                      <a:endParaRPr sz="1800" dirty="0">
                        <a:latin typeface="Calibri" charset="0"/>
                        <a:ea typeface="Calibri" charset="0"/>
                        <a:cs typeface="Calibri" charset="0"/>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4F81BD"/>
                    </a:solidFill>
                  </a:tcPr>
                </a:tc>
                <a:extLst>
                  <a:ext uri="{0D108BD9-81ED-4DB2-BD59-A6C34878D82A}">
                    <a16:rowId xmlns:a16="http://schemas.microsoft.com/office/drawing/2014/main" val="10000"/>
                  </a:ext>
                </a:extLst>
              </a:tr>
              <a:tr h="655675">
                <a:tc>
                  <a:txBody>
                    <a:bodyPr/>
                    <a:lstStyle/>
                    <a:p>
                      <a:pPr marL="0" marR="0" lvl="0" indent="0" algn="l" rtl="0">
                        <a:lnSpc>
                          <a:spcPct val="100000"/>
                        </a:lnSpc>
                        <a:spcBef>
                          <a:spcPts val="0"/>
                        </a:spcBef>
                        <a:spcAft>
                          <a:spcPts val="0"/>
                        </a:spcAft>
                        <a:buClr>
                          <a:schemeClr val="lt1"/>
                        </a:buClr>
                        <a:buSzPts val="1800"/>
                        <a:buFont typeface="Arial"/>
                        <a:buNone/>
                      </a:pPr>
                      <a:r>
                        <a:rPr lang="en-US" sz="1600" b="0" i="0" u="none" strike="noStrike" cap="none" dirty="0">
                          <a:solidFill>
                            <a:schemeClr val="dk1"/>
                          </a:solidFill>
                          <a:latin typeface="Calibri" charset="0"/>
                          <a:ea typeface="Calibri" charset="0"/>
                          <a:cs typeface="Calibri" charset="0"/>
                          <a:sym typeface="Calibri"/>
                        </a:rPr>
                        <a:t>Product performance for all products is defined and documented over a </a:t>
                      </a:r>
                      <a:r>
                        <a:rPr lang="en-US" sz="1600" b="0" i="0" u="none" strike="noStrike" cap="none" baseline="0" dirty="0">
                          <a:solidFill>
                            <a:schemeClr val="tx1"/>
                          </a:solidFill>
                          <a:latin typeface="Calibri" charset="0"/>
                          <a:ea typeface="Calibri" charset="0"/>
                          <a:cs typeface="Calibri" charset="0"/>
                          <a:sym typeface="Calibri"/>
                        </a:rPr>
                        <a:t>wide</a:t>
                      </a:r>
                      <a:r>
                        <a:rPr lang="en-US" sz="1600" b="0" i="0" u="none" strike="noStrike" cap="none" dirty="0">
                          <a:solidFill>
                            <a:schemeClr val="dk1"/>
                          </a:solidFill>
                          <a:latin typeface="Calibri" charset="0"/>
                          <a:ea typeface="Calibri" charset="0"/>
                          <a:cs typeface="Calibri" charset="0"/>
                          <a:sym typeface="Calibri"/>
                        </a:rPr>
                        <a:t> range of representative conditions via ongoing ground truth and validation efforts. </a:t>
                      </a:r>
                      <a:endParaRPr lang="en-US" sz="1600" dirty="0">
                        <a:latin typeface="Calibri" charset="0"/>
                        <a:ea typeface="Calibri" charset="0"/>
                        <a:cs typeface="Calibri" charset="0"/>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tc>
                  <a:txBody>
                    <a:bodyPr/>
                    <a:lstStyle/>
                    <a:p>
                      <a:pPr marL="285750" marR="0" lvl="0" indent="-285750" algn="l" rtl="0">
                        <a:lnSpc>
                          <a:spcPct val="100000"/>
                        </a:lnSpc>
                        <a:spcBef>
                          <a:spcPts val="0"/>
                        </a:spcBef>
                        <a:spcAft>
                          <a:spcPts val="0"/>
                        </a:spcAft>
                        <a:buClr>
                          <a:schemeClr val="tx1"/>
                        </a:buClr>
                        <a:buSzPts val="1800"/>
                        <a:buFont typeface="Arial" charset="0"/>
                        <a:buChar char="•"/>
                      </a:pPr>
                      <a:r>
                        <a:rPr lang="en-US" sz="1600" b="0" i="0" u="none" strike="noStrike" cap="none" dirty="0">
                          <a:solidFill>
                            <a:schemeClr val="dk1"/>
                          </a:solidFill>
                          <a:latin typeface="Calibri" charset="0"/>
                          <a:ea typeface="Calibri" charset="0"/>
                          <a:cs typeface="Calibri" charset="0"/>
                          <a:sym typeface="Calibri"/>
                        </a:rPr>
                        <a:t>Performance tests included in provisional PLPT results</a:t>
                      </a:r>
                    </a:p>
                    <a:p>
                      <a:pPr marL="285750" marR="0" lvl="0" indent="-285750" algn="l" rtl="0">
                        <a:lnSpc>
                          <a:spcPct val="100000"/>
                        </a:lnSpc>
                        <a:spcBef>
                          <a:spcPts val="0"/>
                        </a:spcBef>
                        <a:spcAft>
                          <a:spcPts val="0"/>
                        </a:spcAft>
                        <a:buClr>
                          <a:schemeClr val="tx1"/>
                        </a:buClr>
                        <a:buSzPts val="1800"/>
                        <a:buFont typeface="Arial" charset="0"/>
                        <a:buChar char="•"/>
                      </a:pPr>
                      <a:r>
                        <a:rPr lang="en-US" sz="1600" b="0" i="0" u="none" strike="noStrike" cap="none" dirty="0">
                          <a:solidFill>
                            <a:schemeClr val="dk1"/>
                          </a:solidFill>
                          <a:latin typeface="Calibri" charset="0"/>
                          <a:ea typeface="Calibri" charset="0"/>
                          <a:cs typeface="Calibri" charset="0"/>
                          <a:sym typeface="Calibri"/>
                        </a:rPr>
                        <a:t>GOES-16 MAG L1b has been compared to GOES-13, 14 ,15 and 17.</a:t>
                      </a:r>
                    </a:p>
                    <a:p>
                      <a:pPr marL="285750" marR="0" lvl="0" indent="-285750" algn="l" defTabSz="914400" rtl="0" eaLnBrk="1" fontAlgn="auto" latinLnBrk="0" hangingPunct="1">
                        <a:lnSpc>
                          <a:spcPct val="100000"/>
                        </a:lnSpc>
                        <a:spcBef>
                          <a:spcPts val="0"/>
                        </a:spcBef>
                        <a:spcAft>
                          <a:spcPts val="0"/>
                        </a:spcAft>
                        <a:buClr>
                          <a:schemeClr val="tx1"/>
                        </a:buClr>
                        <a:buSzPts val="1800"/>
                        <a:buFont typeface="Arial" charset="0"/>
                        <a:buChar char="•"/>
                        <a:tabLst/>
                        <a:defRPr/>
                      </a:pPr>
                      <a:r>
                        <a:rPr lang="en-US" sz="1600" b="0" i="0" u="none" strike="noStrike" cap="none" dirty="0">
                          <a:solidFill>
                            <a:schemeClr val="dk1"/>
                          </a:solidFill>
                          <a:latin typeface="Calibri" charset="0"/>
                          <a:ea typeface="Calibri" charset="0"/>
                          <a:cs typeface="Calibri" charset="0"/>
                          <a:sym typeface="Calibri"/>
                        </a:rPr>
                        <a:t>GOES-16 MAG L1b has been compared to Op77, T89 and Ts04 magnetic field models. </a:t>
                      </a:r>
                    </a:p>
                    <a:p>
                      <a:pPr marL="285750" marR="0" lvl="0" indent="-285750" algn="l" rtl="0">
                        <a:lnSpc>
                          <a:spcPct val="100000"/>
                        </a:lnSpc>
                        <a:spcBef>
                          <a:spcPts val="0"/>
                        </a:spcBef>
                        <a:spcAft>
                          <a:spcPts val="0"/>
                        </a:spcAft>
                        <a:buClr>
                          <a:schemeClr val="tx1"/>
                        </a:buClr>
                        <a:buSzPts val="1800"/>
                        <a:buFont typeface="Arial" charset="0"/>
                        <a:buChar char="•"/>
                      </a:pPr>
                      <a:r>
                        <a:rPr lang="en-US" sz="1600" b="0" i="0" u="none" strike="noStrike" cap="none" dirty="0">
                          <a:solidFill>
                            <a:schemeClr val="dk1"/>
                          </a:solidFill>
                          <a:latin typeface="Calibri" charset="0"/>
                          <a:ea typeface="Calibri" charset="0"/>
                          <a:cs typeface="Calibri" charset="0"/>
                          <a:sym typeface="Calibri"/>
                        </a:rPr>
                        <a:t>The above were undertaken across different local times.</a:t>
                      </a: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extLst>
                  <a:ext uri="{0D108BD9-81ED-4DB2-BD59-A6C34878D82A}">
                    <a16:rowId xmlns:a16="http://schemas.microsoft.com/office/drawing/2014/main" val="10001"/>
                  </a:ext>
                </a:extLst>
              </a:tr>
              <a:tr h="470750">
                <a:tc>
                  <a:txBody>
                    <a:bodyPr/>
                    <a:lstStyle/>
                    <a:p>
                      <a:pPr marL="0" marR="0" lvl="0" indent="0" algn="l" rtl="0">
                        <a:lnSpc>
                          <a:spcPct val="100000"/>
                        </a:lnSpc>
                        <a:spcBef>
                          <a:spcPts val="0"/>
                        </a:spcBef>
                        <a:spcAft>
                          <a:spcPts val="0"/>
                        </a:spcAft>
                        <a:buClr>
                          <a:srgbClr val="000000"/>
                        </a:buClr>
                        <a:buSzPts val="450"/>
                        <a:buFont typeface="Arial"/>
                        <a:buNone/>
                      </a:pPr>
                      <a:r>
                        <a:rPr lang="en-US" sz="1600" b="0" i="0" u="none" strike="noStrike" cap="none" dirty="0">
                          <a:solidFill>
                            <a:schemeClr val="dk1"/>
                          </a:solidFill>
                          <a:latin typeface="Calibri" charset="0"/>
                          <a:ea typeface="Calibri" charset="0"/>
                          <a:cs typeface="Calibri" charset="0"/>
                          <a:sym typeface="Calibri"/>
                        </a:rPr>
                        <a:t>Products are operationally optimized, as necessary, considering mission parameters of cost</a:t>
                      </a:r>
                      <a:r>
                        <a:rPr lang="en-US" sz="1600" b="0" i="0" u="none" strike="noStrike" cap="none" baseline="0" dirty="0">
                          <a:solidFill>
                            <a:schemeClr val="dk1"/>
                          </a:solidFill>
                          <a:latin typeface="Calibri" charset="0"/>
                          <a:ea typeface="Calibri" charset="0"/>
                          <a:cs typeface="Calibri" charset="0"/>
                          <a:sym typeface="Calibri"/>
                        </a:rPr>
                        <a:t> and</a:t>
                      </a:r>
                      <a:r>
                        <a:rPr lang="en-US" sz="1600" b="0" i="0" u="none" strike="noStrike" cap="none" dirty="0">
                          <a:solidFill>
                            <a:schemeClr val="dk1"/>
                          </a:solidFill>
                          <a:latin typeface="Calibri" charset="0"/>
                          <a:ea typeface="Calibri" charset="0"/>
                          <a:cs typeface="Calibri" charset="0"/>
                          <a:sym typeface="Calibri"/>
                        </a:rPr>
                        <a:t> schedule, as compared to user expectations. </a:t>
                      </a:r>
                      <a:endParaRPr lang="en-US" sz="1600" u="none" strike="noStrike" cap="none" dirty="0">
                        <a:solidFill>
                          <a:schemeClr val="dk1"/>
                        </a:solidFill>
                        <a:latin typeface="Calibri" charset="0"/>
                        <a:ea typeface="Calibri" charset="0"/>
                        <a:cs typeface="Calibri" charset="0"/>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tc>
                  <a:txBody>
                    <a:bodyPr/>
                    <a:lstStyle/>
                    <a:p>
                      <a:pPr marL="0" marR="0" lvl="0" indent="0" algn="l" rtl="0">
                        <a:lnSpc>
                          <a:spcPct val="100000"/>
                        </a:lnSpc>
                        <a:spcBef>
                          <a:spcPts val="0"/>
                        </a:spcBef>
                        <a:spcAft>
                          <a:spcPts val="0"/>
                        </a:spcAft>
                        <a:buClr>
                          <a:srgbClr val="000000"/>
                        </a:buClr>
                        <a:buSzPts val="450"/>
                        <a:buFont typeface="Arial"/>
                        <a:buNone/>
                      </a:pPr>
                      <a:r>
                        <a:rPr lang="en-US" sz="1600" u="none" strike="noStrike" cap="none" dirty="0">
                          <a:solidFill>
                            <a:schemeClr val="dk1"/>
                          </a:solidFill>
                          <a:latin typeface="Calibri" charset="0"/>
                          <a:ea typeface="Calibri" charset="0"/>
                          <a:cs typeface="Calibri" charset="0"/>
                        </a:rPr>
                        <a:t>Yes, </a:t>
                      </a:r>
                      <a:r>
                        <a:rPr lang="en-US" sz="1600" u="none" strike="noStrike" cap="none" dirty="0">
                          <a:solidFill>
                            <a:schemeClr val="tx1"/>
                          </a:solidFill>
                          <a:latin typeface="Calibri" charset="0"/>
                          <a:ea typeface="Calibri" charset="0"/>
                          <a:cs typeface="Calibri" charset="0"/>
                        </a:rPr>
                        <a:t>given</a:t>
                      </a:r>
                      <a:r>
                        <a:rPr lang="en-US" sz="1600" u="none" strike="noStrike" cap="none" baseline="0" dirty="0">
                          <a:solidFill>
                            <a:schemeClr val="tx1"/>
                          </a:solidFill>
                          <a:latin typeface="Calibri" charset="0"/>
                          <a:ea typeface="Calibri" charset="0"/>
                          <a:cs typeface="Calibri" charset="0"/>
                        </a:rPr>
                        <a:t> resources and time.</a:t>
                      </a:r>
                      <a:endParaRPr sz="1600" u="none" strike="noStrike" cap="none" dirty="0">
                        <a:solidFill>
                          <a:schemeClr val="dk1"/>
                        </a:solidFill>
                        <a:latin typeface="Calibri" charset="0"/>
                        <a:ea typeface="Calibri" charset="0"/>
                        <a:cs typeface="Calibri" charset="0"/>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extLst>
                  <a:ext uri="{0D108BD9-81ED-4DB2-BD59-A6C34878D82A}">
                    <a16:rowId xmlns:a16="http://schemas.microsoft.com/office/drawing/2014/main" val="10002"/>
                  </a:ext>
                </a:extLst>
              </a:tr>
              <a:tr h="840600">
                <a:tc>
                  <a:txBody>
                    <a:bodyPr/>
                    <a:lstStyle/>
                    <a:p>
                      <a:pPr marL="0" marR="0" lvl="0" indent="0" algn="l" rtl="0">
                        <a:lnSpc>
                          <a:spcPct val="100000"/>
                        </a:lnSpc>
                        <a:spcBef>
                          <a:spcPts val="0"/>
                        </a:spcBef>
                        <a:spcAft>
                          <a:spcPts val="0"/>
                        </a:spcAft>
                        <a:buClr>
                          <a:srgbClr val="000000"/>
                        </a:buClr>
                        <a:buSzPts val="450"/>
                        <a:buFont typeface="Arial"/>
                        <a:buNone/>
                      </a:pPr>
                      <a:r>
                        <a:rPr lang="en-US" sz="1600" b="0" i="0" u="none" strike="noStrike" cap="none" dirty="0">
                          <a:solidFill>
                            <a:schemeClr val="dk1"/>
                          </a:solidFill>
                          <a:latin typeface="Calibri" charset="0"/>
                          <a:ea typeface="Calibri" charset="0"/>
                          <a:cs typeface="Calibri" charset="0"/>
                          <a:sym typeface="Calibri"/>
                        </a:rPr>
                        <a:t>All known product anomalies are documented, and shared with the user community.</a:t>
                      </a: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tc>
                  <a:txBody>
                    <a:bodyPr/>
                    <a:lstStyle/>
                    <a:p>
                      <a:pPr marL="0" marR="0" lvl="0" indent="0" algn="l" rtl="0">
                        <a:lnSpc>
                          <a:spcPct val="100000"/>
                        </a:lnSpc>
                        <a:spcBef>
                          <a:spcPts val="0"/>
                        </a:spcBef>
                        <a:spcAft>
                          <a:spcPts val="0"/>
                        </a:spcAft>
                        <a:buClr>
                          <a:srgbClr val="000000"/>
                        </a:buClr>
                        <a:buSzPts val="450"/>
                        <a:buFont typeface="Arial"/>
                        <a:buNone/>
                      </a:pPr>
                      <a:r>
                        <a:rPr lang="en-US" sz="1600" b="0" i="0" u="none" strike="noStrike" cap="none" dirty="0">
                          <a:solidFill>
                            <a:schemeClr val="tx1"/>
                          </a:solidFill>
                          <a:latin typeface="Calibri" charset="0"/>
                          <a:ea typeface="Calibri" charset="0"/>
                          <a:cs typeface="Calibri" charset="0"/>
                          <a:sym typeface="Calibri"/>
                        </a:rPr>
                        <a:t>PUG may </a:t>
                      </a:r>
                      <a:r>
                        <a:rPr lang="en-US" sz="1600" b="0" i="0" u="none" strike="noStrike" cap="none" baseline="0" dirty="0">
                          <a:solidFill>
                            <a:schemeClr val="tx1"/>
                          </a:solidFill>
                          <a:latin typeface="Calibri" charset="0"/>
                          <a:ea typeface="Calibri" charset="0"/>
                          <a:cs typeface="Calibri" charset="0"/>
                          <a:sym typeface="Calibri"/>
                        </a:rPr>
                        <a:t>need to be updated to reflect some changes. There are also documentation of recommended remediation in NASA, MIT-LL and NCEI presentations including this one. </a:t>
                      </a:r>
                      <a:endParaRPr lang="en-US" sz="1600" dirty="0">
                        <a:solidFill>
                          <a:schemeClr val="tx1"/>
                        </a:solidFill>
                        <a:latin typeface="Calibri" charset="0"/>
                        <a:ea typeface="Calibri" charset="0"/>
                        <a:cs typeface="Calibri" charset="0"/>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extLst>
                  <a:ext uri="{0D108BD9-81ED-4DB2-BD59-A6C34878D82A}">
                    <a16:rowId xmlns:a16="http://schemas.microsoft.com/office/drawing/2014/main" val="10003"/>
                  </a:ext>
                </a:extLst>
              </a:tr>
              <a:tr h="409100">
                <a:tc>
                  <a:txBody>
                    <a:bodyPr/>
                    <a:lstStyle/>
                    <a:p>
                      <a:pPr marL="0" marR="0" lvl="0" indent="0" algn="l" rtl="0">
                        <a:lnSpc>
                          <a:spcPct val="100000"/>
                        </a:lnSpc>
                        <a:spcBef>
                          <a:spcPts val="0"/>
                        </a:spcBef>
                        <a:spcAft>
                          <a:spcPts val="0"/>
                        </a:spcAft>
                        <a:buClr>
                          <a:schemeClr val="lt1"/>
                        </a:buClr>
                        <a:buSzPts val="1800"/>
                        <a:buFont typeface="Arial"/>
                        <a:buNone/>
                      </a:pPr>
                      <a:r>
                        <a:rPr lang="en-US" sz="1600" b="0" i="0" u="none" strike="noStrike" cap="none" dirty="0">
                          <a:solidFill>
                            <a:srgbClr val="000000"/>
                          </a:solidFill>
                          <a:effectLst/>
                          <a:latin typeface="Calibri" charset="0"/>
                          <a:ea typeface="Calibri" charset="0"/>
                          <a:cs typeface="Calibri" charset="0"/>
                          <a:sym typeface="Arial"/>
                        </a:rPr>
                        <a:t>Product is operational.</a:t>
                      </a:r>
                      <a:r>
                        <a:rPr lang="en-US" sz="1600" dirty="0">
                          <a:effectLst/>
                          <a:latin typeface="Calibri" charset="0"/>
                          <a:ea typeface="Calibri" charset="0"/>
                          <a:cs typeface="Calibri" charset="0"/>
                        </a:rPr>
                        <a:t> </a:t>
                      </a:r>
                      <a:endParaRPr lang="en-US" sz="1600" dirty="0">
                        <a:latin typeface="Calibri" charset="0"/>
                        <a:ea typeface="Calibri" charset="0"/>
                        <a:cs typeface="Calibri" charset="0"/>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450"/>
                        <a:buFont typeface="Arial"/>
                        <a:buNone/>
                        <a:tabLst/>
                        <a:defRPr/>
                      </a:pPr>
                      <a:r>
                        <a:rPr lang="en-US" sz="1600" b="0" i="0" u="none" strike="noStrike" cap="none" dirty="0">
                          <a:solidFill>
                            <a:schemeClr val="tx1"/>
                          </a:solidFill>
                          <a:latin typeface="Calibri" charset="0"/>
                          <a:ea typeface="Calibri" charset="0"/>
                          <a:cs typeface="Calibri" charset="0"/>
                          <a:sym typeface="Calibri"/>
                        </a:rPr>
                        <a:t>L1b going to PDA &amp; GRB.</a:t>
                      </a:r>
                    </a:p>
                    <a:p>
                      <a:pPr marL="0" marR="0" lvl="0" indent="0" algn="l" rtl="0">
                        <a:lnSpc>
                          <a:spcPct val="100000"/>
                        </a:lnSpc>
                        <a:spcBef>
                          <a:spcPts val="0"/>
                        </a:spcBef>
                        <a:spcAft>
                          <a:spcPts val="0"/>
                        </a:spcAft>
                        <a:buClr>
                          <a:srgbClr val="000000"/>
                        </a:buClr>
                        <a:buSzPts val="450"/>
                        <a:buFont typeface="Arial"/>
                        <a:buNone/>
                      </a:pPr>
                      <a:r>
                        <a:rPr lang="en-US" sz="1600" b="0" i="0" u="none" strike="noStrike" cap="none" dirty="0">
                          <a:solidFill>
                            <a:schemeClr val="tx1"/>
                          </a:solidFill>
                          <a:latin typeface="Calibri" charset="0"/>
                          <a:ea typeface="Calibri" charset="0"/>
                          <a:cs typeface="Calibri" charset="0"/>
                          <a:sym typeface="Calibri"/>
                        </a:rPr>
                        <a:t>Only GOES-16 data currently used by SWPC. For GOES-16, only OB sensor useable in operations.</a:t>
                      </a:r>
                      <a:endParaRPr lang="en-US" sz="1600" b="0" i="0" u="none" strike="noStrike" cap="none" baseline="0" dirty="0">
                        <a:solidFill>
                          <a:schemeClr val="tx1"/>
                        </a:solidFill>
                        <a:latin typeface="Calibri" charset="0"/>
                        <a:ea typeface="Calibri" charset="0"/>
                        <a:cs typeface="Calibri" charset="0"/>
                        <a:sym typeface="Calibri"/>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extLst>
                  <a:ext uri="{0D108BD9-81ED-4DB2-BD59-A6C34878D82A}">
                    <a16:rowId xmlns:a16="http://schemas.microsoft.com/office/drawing/2014/main" val="10004"/>
                  </a:ext>
                </a:extLst>
              </a:tr>
            </a:tbl>
          </a:graphicData>
        </a:graphic>
      </p:graphicFrame>
      <p:sp>
        <p:nvSpPr>
          <p:cNvPr id="5" name="Shape 411">
            <a:extLst>
              <a:ext uri="{FF2B5EF4-FFF2-40B4-BE49-F238E27FC236}">
                <a16:creationId xmlns:a16="http://schemas.microsoft.com/office/drawing/2014/main" id="{92AA81A2-33BC-B943-A39D-D1D461CC9F95}"/>
              </a:ext>
            </a:extLst>
          </p:cNvPr>
          <p:cNvSpPr txBox="1">
            <a:spLocks/>
          </p:cNvSpPr>
          <p:nvPr/>
        </p:nvSpPr>
        <p:spPr>
          <a:xfrm>
            <a:off x="1676400" y="87268"/>
            <a:ext cx="5961300" cy="85379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800"/>
              <a:buFont typeface="Arial"/>
              <a:buNone/>
              <a:defRPr sz="2800" b="0" i="0" u="none" strike="noStrike" cap="none">
                <a:solidFill>
                  <a:srgbClr val="FFFFFF"/>
                </a:solidFill>
                <a:latin typeface="Arial"/>
                <a:ea typeface="Arial"/>
                <a:cs typeface="Arial"/>
                <a:sym typeface="Arial"/>
              </a:defRPr>
            </a:lvl1pPr>
            <a:lvl2pPr marR="0" lvl="1" algn="ctr" rtl="0">
              <a:lnSpc>
                <a:spcPct val="100000"/>
              </a:lnSpc>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2pPr>
            <a:lvl3pPr marR="0" lvl="2" algn="ctr" rtl="0">
              <a:lnSpc>
                <a:spcPct val="100000"/>
              </a:lnSpc>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3pPr>
            <a:lvl4pPr marR="0" lvl="3" algn="ctr" rtl="0">
              <a:lnSpc>
                <a:spcPct val="100000"/>
              </a:lnSpc>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4pPr>
            <a:lvl5pPr marR="0" lvl="4" algn="ctr" rtl="0">
              <a:lnSpc>
                <a:spcPct val="100000"/>
              </a:lnSpc>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5pPr>
            <a:lvl6pPr marR="0" lvl="5" algn="ctr" rtl="0">
              <a:lnSpc>
                <a:spcPct val="100000"/>
              </a:lnSpc>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6pPr>
            <a:lvl7pPr marR="0" lvl="6" algn="ctr" rtl="0">
              <a:lnSpc>
                <a:spcPct val="100000"/>
              </a:lnSpc>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7pPr>
            <a:lvl8pPr marR="0" lvl="7" algn="ctr" rtl="0">
              <a:lnSpc>
                <a:spcPct val="100000"/>
              </a:lnSpc>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8pPr>
            <a:lvl9pPr marR="0" lvl="8" algn="ctr" rtl="0">
              <a:lnSpc>
                <a:spcPct val="100000"/>
              </a:lnSpc>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9pPr>
          </a:lstStyle>
          <a:p>
            <a:pPr algn="ctr">
              <a:buSzPts val="700"/>
            </a:pPr>
            <a:r>
              <a:rPr lang="en-US" sz="3600" dirty="0">
                <a:latin typeface="Calibri" charset="0"/>
                <a:ea typeface="Calibri" charset="0"/>
                <a:cs typeface="Calibri" charset="0"/>
              </a:rPr>
              <a:t>Full Validation Assessment</a:t>
            </a:r>
          </a:p>
        </p:txBody>
      </p:sp>
    </p:spTree>
    <p:extLst>
      <p:ext uri="{BB962C8B-B14F-4D97-AF65-F5344CB8AC3E}">
        <p14:creationId xmlns:p14="http://schemas.microsoft.com/office/powerpoint/2010/main" val="73500505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Shape 499"/>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i="0" u="none" strike="noStrike" cap="none" dirty="0">
                <a:solidFill>
                  <a:schemeClr val="lt1"/>
                </a:solidFill>
                <a:latin typeface="Calibri"/>
                <a:ea typeface="Calibri"/>
                <a:cs typeface="Calibri"/>
                <a:sym typeface="Calibri"/>
              </a:rPr>
              <a:t>SUMMARY &amp; RECOMMENDATIONS</a:t>
            </a:r>
            <a:endParaRPr dirty="0"/>
          </a:p>
        </p:txBody>
      </p:sp>
      <p:sp>
        <p:nvSpPr>
          <p:cNvPr id="500" name="Shape 50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888888"/>
              </a:buClr>
              <a:buSzPts val="2000"/>
              <a:buFont typeface="Noto Sans Symbols"/>
              <a:buNone/>
            </a:pPr>
            <a:r>
              <a:rPr lang="en-US" sz="2000" b="0" i="0" u="none" strike="noStrike" cap="none" dirty="0">
                <a:solidFill>
                  <a:srgbClr val="888888"/>
                </a:solidFill>
                <a:latin typeface="Calibri"/>
                <a:ea typeface="Calibri"/>
                <a:cs typeface="Calibri"/>
                <a:sym typeface="Calibri"/>
              </a:rPr>
              <a:t>GOES-16 and -17 </a:t>
            </a:r>
            <a:r>
              <a:rPr lang="en-US" dirty="0"/>
              <a:t>MAG</a:t>
            </a:r>
            <a:r>
              <a:rPr lang="en-US" sz="2000" b="0" i="0" u="none" strike="noStrike" cap="none" dirty="0">
                <a:solidFill>
                  <a:srgbClr val="888888"/>
                </a:solidFill>
                <a:latin typeface="Calibri"/>
                <a:ea typeface="Calibri"/>
                <a:cs typeface="Calibri"/>
                <a:sym typeface="Calibri"/>
              </a:rPr>
              <a:t> L1b Products Full PS-PVR</a:t>
            </a:r>
            <a:endParaRPr dirty="0"/>
          </a:p>
        </p:txBody>
      </p:sp>
      <p:sp>
        <p:nvSpPr>
          <p:cNvPr id="501" name="Shape 501"/>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42</a:t>
            </a:fld>
            <a:endParaRPr sz="1200"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24618559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Shape 506"/>
          <p:cNvSpPr txBox="1">
            <a:spLocks noGrp="1"/>
          </p:cNvSpPr>
          <p:nvPr>
            <p:ph type="title"/>
          </p:nvPr>
        </p:nvSpPr>
        <p:spPr>
          <a:xfrm>
            <a:off x="1371600" y="128337"/>
            <a:ext cx="6408821" cy="968626"/>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i="0" u="none" strike="noStrike" cap="none" dirty="0">
                <a:solidFill>
                  <a:schemeClr val="lt1"/>
                </a:solidFill>
                <a:sym typeface="Calibri"/>
              </a:rPr>
              <a:t>Summary and Recommendations</a:t>
            </a:r>
            <a:endParaRPr dirty="0"/>
          </a:p>
        </p:txBody>
      </p:sp>
      <p:sp>
        <p:nvSpPr>
          <p:cNvPr id="507" name="Shape 507"/>
          <p:cNvSpPr txBox="1">
            <a:spLocks noGrp="1"/>
          </p:cNvSpPr>
          <p:nvPr>
            <p:ph type="body" idx="1"/>
          </p:nvPr>
        </p:nvSpPr>
        <p:spPr>
          <a:xfrm>
            <a:off x="457200" y="1203325"/>
            <a:ext cx="8305800" cy="4054475"/>
          </a:xfrm>
          <a:prstGeom prst="rect">
            <a:avLst/>
          </a:prstGeom>
          <a:noFill/>
          <a:ln>
            <a:noFill/>
          </a:ln>
        </p:spPr>
        <p:txBody>
          <a:bodyPr spcFirstLastPara="1" wrap="square" lIns="91425" tIns="45700" rIns="91425" bIns="45700" anchor="t" anchorCtr="0">
            <a:noAutofit/>
          </a:bodyPr>
          <a:lstStyle/>
          <a:p>
            <a:pPr marL="342900" lvl="0" indent="-342900">
              <a:spcBef>
                <a:spcPts val="0"/>
              </a:spcBef>
              <a:spcAft>
                <a:spcPts val="600"/>
              </a:spcAft>
              <a:buSzPct val="100000"/>
              <a:buFont typeface="Arial"/>
              <a:buChar char="•"/>
            </a:pPr>
            <a:r>
              <a:rPr lang="en-US" sz="2400" dirty="0"/>
              <a:t>Main issues identified:</a:t>
            </a:r>
          </a:p>
          <a:p>
            <a:pPr marL="800100" lvl="1" indent="-342900">
              <a:spcBef>
                <a:spcPts val="0"/>
              </a:spcBef>
              <a:buSzPct val="100000"/>
              <a:buFont typeface=".AppleSystemUIFont" charset="-120"/>
              <a:buChar char="-"/>
            </a:pPr>
            <a:r>
              <a:rPr lang="en-US" sz="2400" dirty="0"/>
              <a:t>Arcjet firing contamination</a:t>
            </a:r>
          </a:p>
          <a:p>
            <a:pPr marL="800100" lvl="1" indent="-342900">
              <a:spcBef>
                <a:spcPts val="0"/>
              </a:spcBef>
              <a:buSzPct val="100000"/>
              <a:buFont typeface=".AppleSystemUIFont" charset="-120"/>
              <a:buChar char="-"/>
            </a:pPr>
            <a:r>
              <a:rPr lang="en-US" sz="2400" dirty="0" smtClean="0"/>
              <a:t>Thermal </a:t>
            </a:r>
            <a:r>
              <a:rPr lang="en-US" sz="2400" dirty="0"/>
              <a:t>Issues</a:t>
            </a:r>
          </a:p>
          <a:p>
            <a:pPr marL="800100" lvl="1" indent="-342900">
              <a:spcBef>
                <a:spcPts val="0"/>
              </a:spcBef>
              <a:buSzPct val="100000"/>
              <a:buFont typeface=".AppleSystemUIFont" charset="-120"/>
              <a:buChar char="-"/>
            </a:pPr>
            <a:r>
              <a:rPr lang="en-US" sz="2400" dirty="0" smtClean="0"/>
              <a:t>Noise</a:t>
            </a:r>
            <a:endParaRPr lang="en-US" sz="2400" dirty="0"/>
          </a:p>
          <a:p>
            <a:pPr marL="342900" lvl="0" indent="-342900">
              <a:spcBef>
                <a:spcPts val="0"/>
              </a:spcBef>
              <a:spcAft>
                <a:spcPts val="600"/>
              </a:spcAft>
              <a:buSzPct val="100000"/>
              <a:buFont typeface="Arial"/>
              <a:buChar char="•"/>
            </a:pPr>
            <a:endParaRPr sz="1800" b="0" i="0" u="none" strike="noStrike" cap="none" dirty="0">
              <a:solidFill>
                <a:schemeClr val="lt1"/>
              </a:solidFill>
              <a:latin typeface="Calibri"/>
              <a:ea typeface="Calibri"/>
              <a:cs typeface="Calibri"/>
              <a:sym typeface="Calibri"/>
            </a:endParaRPr>
          </a:p>
        </p:txBody>
      </p:sp>
      <p:sp>
        <p:nvSpPr>
          <p:cNvPr id="508" name="Shape 508"/>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43</a:t>
            </a:fld>
            <a:endParaRPr sz="1200"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28518827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Shape 506"/>
          <p:cNvSpPr txBox="1">
            <a:spLocks noGrp="1"/>
          </p:cNvSpPr>
          <p:nvPr>
            <p:ph type="title"/>
          </p:nvPr>
        </p:nvSpPr>
        <p:spPr>
          <a:xfrm>
            <a:off x="1371600" y="128337"/>
            <a:ext cx="6408821" cy="968626"/>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i="0" u="none" strike="noStrike" cap="none" dirty="0">
                <a:solidFill>
                  <a:schemeClr val="lt1"/>
                </a:solidFill>
                <a:sym typeface="Calibri"/>
              </a:rPr>
              <a:t>Summary and Recommendations</a:t>
            </a:r>
            <a:endParaRPr dirty="0"/>
          </a:p>
        </p:txBody>
      </p:sp>
      <p:sp>
        <p:nvSpPr>
          <p:cNvPr id="507" name="Shape 507"/>
          <p:cNvSpPr txBox="1">
            <a:spLocks noGrp="1"/>
          </p:cNvSpPr>
          <p:nvPr>
            <p:ph type="body" idx="1"/>
          </p:nvPr>
        </p:nvSpPr>
        <p:spPr>
          <a:xfrm>
            <a:off x="316189" y="1394618"/>
            <a:ext cx="8305800" cy="4068763"/>
          </a:xfrm>
          <a:prstGeom prst="rect">
            <a:avLst/>
          </a:prstGeom>
          <a:noFill/>
          <a:ln>
            <a:noFill/>
          </a:ln>
        </p:spPr>
        <p:txBody>
          <a:bodyPr spcFirstLastPara="1" wrap="square" lIns="91425" tIns="45700" rIns="91425" bIns="45700" anchor="t" anchorCtr="0">
            <a:noAutofit/>
          </a:bodyPr>
          <a:lstStyle/>
          <a:p>
            <a:pPr marL="342900" lvl="0" indent="-342900">
              <a:spcBef>
                <a:spcPts val="0"/>
              </a:spcBef>
              <a:spcAft>
                <a:spcPts val="600"/>
              </a:spcAft>
              <a:buSzPct val="100000"/>
              <a:buFont typeface="Arial"/>
              <a:buChar char="•"/>
            </a:pPr>
            <a:r>
              <a:rPr lang="en-US" sz="2000" dirty="0"/>
              <a:t>Arcjet firing correction algorithm good start but continuing work recommended to improve the algorithm to address: </a:t>
            </a:r>
          </a:p>
          <a:p>
            <a:pPr marL="800100" lvl="1" indent="-342900">
              <a:spcBef>
                <a:spcPts val="0"/>
              </a:spcBef>
              <a:spcAft>
                <a:spcPts val="600"/>
              </a:spcAft>
              <a:buSzPct val="100000"/>
              <a:buFont typeface="Arial"/>
              <a:buChar char="•"/>
            </a:pPr>
            <a:r>
              <a:rPr lang="en-US" sz="1800" dirty="0"/>
              <a:t>Limits good quality MAG data available for operations </a:t>
            </a:r>
          </a:p>
          <a:p>
            <a:pPr marL="800100" lvl="1" indent="-342900">
              <a:spcBef>
                <a:spcPts val="0"/>
              </a:spcBef>
              <a:spcAft>
                <a:spcPts val="600"/>
              </a:spcAft>
              <a:buSzPct val="100000"/>
              <a:buFont typeface="Arial"/>
              <a:buChar char="•"/>
            </a:pPr>
            <a:r>
              <a:rPr lang="en-US" sz="1800" dirty="0"/>
              <a:t>Residual edge effects after correction create false interpretation of data </a:t>
            </a:r>
          </a:p>
          <a:p>
            <a:pPr marL="800100" lvl="1" indent="-342900">
              <a:spcBef>
                <a:spcPts val="0"/>
              </a:spcBef>
              <a:spcAft>
                <a:spcPts val="600"/>
              </a:spcAft>
              <a:buSzPct val="100000"/>
              <a:buFont typeface="Arial"/>
              <a:buChar char="•"/>
            </a:pPr>
            <a:r>
              <a:rPr lang="en-US" sz="1800" dirty="0"/>
              <a:t>Changes to arcjet firing configuration makes the correction invalid </a:t>
            </a:r>
          </a:p>
          <a:p>
            <a:pPr marL="800100" lvl="1" indent="-342900">
              <a:spcBef>
                <a:spcPts val="0"/>
              </a:spcBef>
              <a:spcAft>
                <a:spcPts val="600"/>
              </a:spcAft>
              <a:buSzPct val="100000"/>
              <a:buFont typeface="Arial"/>
              <a:buChar char="•"/>
            </a:pPr>
            <a:r>
              <a:rPr lang="en-US" sz="1800" dirty="0"/>
              <a:t>Increases in the number of firings increases period of invalid data for operations</a:t>
            </a:r>
          </a:p>
          <a:p>
            <a:pPr marL="800100" lvl="1" indent="-342900">
              <a:spcBef>
                <a:spcPts val="0"/>
              </a:spcBef>
              <a:spcAft>
                <a:spcPts val="600"/>
              </a:spcAft>
              <a:buSzPct val="100000"/>
              <a:buFont typeface="Arial"/>
              <a:buChar char="•"/>
            </a:pPr>
            <a:r>
              <a:rPr lang="en-US" sz="1800" dirty="0"/>
              <a:t>Arcjet contamination affects GOES-T/U also with new sensors (GMAG).</a:t>
            </a:r>
          </a:p>
          <a:p>
            <a:pPr marL="800100" lvl="1" indent="-342900">
              <a:spcBef>
                <a:spcPts val="0"/>
              </a:spcBef>
              <a:spcAft>
                <a:spcPts val="600"/>
              </a:spcAft>
              <a:buSzPct val="100000"/>
              <a:buFont typeface="Arial"/>
              <a:buChar char="•"/>
            </a:pPr>
            <a:r>
              <a:rPr lang="en-US" sz="1800" dirty="0"/>
              <a:t>We must better understand the physics of this problem likely that future NOAA-NASA GOES program procurements will utilizes similar arcjet systems and/or electric propulsion systems.</a:t>
            </a:r>
          </a:p>
          <a:p>
            <a:pPr marL="800100" lvl="1" indent="-342900">
              <a:spcBef>
                <a:spcPts val="0"/>
              </a:spcBef>
              <a:spcAft>
                <a:spcPts val="600"/>
              </a:spcAft>
              <a:buSzPct val="100000"/>
              <a:buFont typeface="Arial"/>
              <a:buChar char="•"/>
            </a:pPr>
            <a:r>
              <a:rPr lang="en-US" sz="1800" dirty="0"/>
              <a:t>Improvement required using more sophisticated methods such as machine learning </a:t>
            </a:r>
          </a:p>
        </p:txBody>
      </p:sp>
      <p:sp>
        <p:nvSpPr>
          <p:cNvPr id="508" name="Shape 508"/>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44</a:t>
            </a:fld>
            <a:endParaRPr sz="1200"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53880654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Shape 506"/>
          <p:cNvSpPr txBox="1">
            <a:spLocks noGrp="1"/>
          </p:cNvSpPr>
          <p:nvPr>
            <p:ph type="title"/>
          </p:nvPr>
        </p:nvSpPr>
        <p:spPr>
          <a:xfrm>
            <a:off x="1371600" y="128337"/>
            <a:ext cx="6408821" cy="968626"/>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i="0" u="none" strike="noStrike" cap="none" dirty="0">
                <a:solidFill>
                  <a:schemeClr val="lt1"/>
                </a:solidFill>
                <a:sym typeface="Calibri"/>
              </a:rPr>
              <a:t>Summary and Recommendations</a:t>
            </a:r>
            <a:endParaRPr dirty="0"/>
          </a:p>
        </p:txBody>
      </p:sp>
      <p:sp>
        <p:nvSpPr>
          <p:cNvPr id="507" name="Shape 507"/>
          <p:cNvSpPr txBox="1">
            <a:spLocks noGrp="1"/>
          </p:cNvSpPr>
          <p:nvPr>
            <p:ph type="body" idx="1"/>
          </p:nvPr>
        </p:nvSpPr>
        <p:spPr>
          <a:xfrm>
            <a:off x="457200" y="1203325"/>
            <a:ext cx="8305800" cy="3749675"/>
          </a:xfrm>
          <a:prstGeom prst="rect">
            <a:avLst/>
          </a:prstGeom>
          <a:noFill/>
          <a:ln>
            <a:noFill/>
          </a:ln>
        </p:spPr>
        <p:txBody>
          <a:bodyPr spcFirstLastPara="1" wrap="square" lIns="91425" tIns="45700" rIns="91425" bIns="45700" anchor="t" anchorCtr="0">
            <a:noAutofit/>
          </a:bodyPr>
          <a:lstStyle/>
          <a:p>
            <a:pPr marL="342900" lvl="0" indent="-342900">
              <a:spcBef>
                <a:spcPts val="0"/>
              </a:spcBef>
              <a:spcAft>
                <a:spcPts val="600"/>
              </a:spcAft>
              <a:buSzPct val="100000"/>
              <a:buFont typeface="Arial"/>
              <a:buChar char="•"/>
            </a:pPr>
            <a:r>
              <a:rPr lang="en-US" sz="2000" dirty="0"/>
              <a:t>Recommendation that work continue to understand and correct for thermal and noise related issues that can improve the product. This work includes:</a:t>
            </a:r>
          </a:p>
          <a:p>
            <a:pPr marL="800100" lvl="2" indent="-342900">
              <a:buFont typeface="Arial" panose="020B0604020202020204" pitchFamily="34" charset="0"/>
              <a:buChar char="•"/>
            </a:pPr>
            <a:r>
              <a:rPr lang="en-US" sz="1800" dirty="0"/>
              <a:t>IB sensors not useable in operations</a:t>
            </a:r>
          </a:p>
          <a:p>
            <a:pPr marL="800100" lvl="2" indent="-342900">
              <a:buFont typeface="Arial" panose="020B0604020202020204" pitchFamily="34" charset="0"/>
              <a:buChar char="•"/>
            </a:pPr>
            <a:r>
              <a:rPr lang="en-US" sz="1800" dirty="0"/>
              <a:t>Impacts OB sensors but by how much is not clear</a:t>
            </a:r>
          </a:p>
          <a:p>
            <a:pPr marL="800100" lvl="2" indent="-342900">
              <a:buFont typeface="Arial" panose="020B0604020202020204" pitchFamily="34" charset="0"/>
              <a:buChar char="•"/>
            </a:pPr>
            <a:r>
              <a:rPr lang="en-US" sz="1800" dirty="0"/>
              <a:t>Limit the science useability to develop new operational products </a:t>
            </a:r>
          </a:p>
          <a:p>
            <a:pPr marL="800100" lvl="2" indent="-342900">
              <a:buFont typeface="Arial" panose="020B0604020202020204" pitchFamily="34" charset="0"/>
              <a:buChar char="•"/>
            </a:pPr>
            <a:r>
              <a:rPr lang="en-US" sz="1800" dirty="0">
                <a:solidFill>
                  <a:schemeClr val="bg1">
                    <a:lumMod val="95000"/>
                  </a:schemeClr>
                </a:solidFill>
              </a:rPr>
              <a:t>Machine learning algorithm to remove solar angle dependency  </a:t>
            </a:r>
          </a:p>
          <a:p>
            <a:pPr marL="800100" lvl="2" indent="-342900">
              <a:buFont typeface="Arial" panose="020B0604020202020204" pitchFamily="34" charset="0"/>
              <a:buChar char="•"/>
            </a:pPr>
            <a:r>
              <a:rPr lang="en-US" sz="1800" dirty="0">
                <a:solidFill>
                  <a:schemeClr val="bg1">
                    <a:lumMod val="95000"/>
                  </a:schemeClr>
                </a:solidFill>
              </a:rPr>
              <a:t>Bias stability monitoring and adjustments as required</a:t>
            </a:r>
          </a:p>
          <a:p>
            <a:pPr marL="800100" lvl="2" indent="-342900">
              <a:buFont typeface="Arial" panose="020B0604020202020204" pitchFamily="34" charset="0"/>
              <a:buChar char="•"/>
            </a:pPr>
            <a:r>
              <a:rPr lang="en-US" sz="1800" dirty="0">
                <a:solidFill>
                  <a:schemeClr val="bg1">
                    <a:lumMod val="95000"/>
                  </a:schemeClr>
                </a:solidFill>
              </a:rPr>
              <a:t>Studying anomalies/sudden jumps in data </a:t>
            </a:r>
          </a:p>
          <a:p>
            <a:pPr marL="800100" lvl="2" indent="-342900">
              <a:buFont typeface="Arial" panose="020B0604020202020204" pitchFamily="34" charset="0"/>
              <a:buChar char="•"/>
            </a:pPr>
            <a:r>
              <a:rPr lang="en-US" sz="1800" dirty="0">
                <a:solidFill>
                  <a:schemeClr val="bg1">
                    <a:lumMod val="95000"/>
                  </a:schemeClr>
                </a:solidFill>
              </a:rPr>
              <a:t>Heater and other effects on noise levels</a:t>
            </a:r>
          </a:p>
          <a:p>
            <a:pPr marL="800100" lvl="2" indent="-342900">
              <a:buFont typeface="Arial" panose="020B0604020202020204" pitchFamily="34" charset="0"/>
              <a:buChar char="•"/>
            </a:pPr>
            <a:r>
              <a:rPr lang="en-US" sz="1800" dirty="0">
                <a:solidFill>
                  <a:schemeClr val="bg1">
                    <a:lumMod val="95000"/>
                  </a:schemeClr>
                </a:solidFill>
              </a:rPr>
              <a:t>Studying new temperature compensation curve</a:t>
            </a:r>
          </a:p>
          <a:p>
            <a:pPr marL="800100" lvl="2" indent="-342900">
              <a:buFont typeface="Arial" panose="020B0604020202020204" pitchFamily="34" charset="0"/>
              <a:buChar char="•"/>
            </a:pPr>
            <a:r>
              <a:rPr lang="en-US" sz="1800" dirty="0">
                <a:solidFill>
                  <a:schemeClr val="bg1">
                    <a:lumMod val="95000"/>
                  </a:schemeClr>
                </a:solidFill>
              </a:rPr>
              <a:t>Lessons learned applied to GOES-T/U new instrument - GMAG</a:t>
            </a:r>
            <a:endParaRPr lang="en-US" sz="1800" dirty="0"/>
          </a:p>
          <a:p>
            <a:pPr marL="800100" lvl="1" indent="-342900">
              <a:spcBef>
                <a:spcPts val="0"/>
              </a:spcBef>
              <a:spcAft>
                <a:spcPts val="600"/>
              </a:spcAft>
              <a:buSzPct val="100000"/>
              <a:buFont typeface="Arial"/>
              <a:buChar char="•"/>
            </a:pPr>
            <a:r>
              <a:rPr lang="en-US" sz="1800" dirty="0"/>
              <a:t>Investigations into the usability of the MAG data, given thermal issues, in science research that would lead to new operational products. </a:t>
            </a:r>
          </a:p>
        </p:txBody>
      </p:sp>
      <p:sp>
        <p:nvSpPr>
          <p:cNvPr id="508" name="Shape 508"/>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45</a:t>
            </a:fld>
            <a:endParaRPr sz="1200"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54109023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Shape 506"/>
          <p:cNvSpPr txBox="1">
            <a:spLocks noGrp="1"/>
          </p:cNvSpPr>
          <p:nvPr>
            <p:ph type="title"/>
          </p:nvPr>
        </p:nvSpPr>
        <p:spPr>
          <a:xfrm>
            <a:off x="1371600" y="128337"/>
            <a:ext cx="6408821" cy="968626"/>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i="0" u="none" strike="noStrike" cap="none" dirty="0">
                <a:solidFill>
                  <a:schemeClr val="lt1"/>
                </a:solidFill>
                <a:sym typeface="Calibri"/>
              </a:rPr>
              <a:t>Summary and Recommendations</a:t>
            </a:r>
            <a:endParaRPr dirty="0"/>
          </a:p>
        </p:txBody>
      </p:sp>
      <p:sp>
        <p:nvSpPr>
          <p:cNvPr id="507" name="Shape 507"/>
          <p:cNvSpPr txBox="1">
            <a:spLocks noGrp="1"/>
          </p:cNvSpPr>
          <p:nvPr>
            <p:ph type="body" idx="1"/>
          </p:nvPr>
        </p:nvSpPr>
        <p:spPr>
          <a:xfrm>
            <a:off x="419100" y="1600200"/>
            <a:ext cx="8305800" cy="968627"/>
          </a:xfrm>
          <a:prstGeom prst="rect">
            <a:avLst/>
          </a:prstGeom>
          <a:noFill/>
          <a:ln>
            <a:noFill/>
          </a:ln>
        </p:spPr>
        <p:txBody>
          <a:bodyPr spcFirstLastPara="1" wrap="square" lIns="91425" tIns="45700" rIns="91425" bIns="45700" anchor="t" anchorCtr="0">
            <a:noAutofit/>
          </a:bodyPr>
          <a:lstStyle/>
          <a:p>
            <a:pPr marL="342900" lvl="0" indent="-342900">
              <a:spcBef>
                <a:spcPts val="0"/>
              </a:spcBef>
              <a:spcAft>
                <a:spcPts val="600"/>
              </a:spcAft>
              <a:buSzPct val="100000"/>
              <a:buFont typeface="Arial"/>
              <a:buChar char="•"/>
            </a:pPr>
            <a:r>
              <a:rPr lang="en-US" sz="2000" dirty="0"/>
              <a:t>Recommendation that work continue to develop tools for basic trending and to keep watch on bias stability and thermal issues</a:t>
            </a:r>
            <a:endParaRPr lang="en-US" sz="1800" dirty="0"/>
          </a:p>
        </p:txBody>
      </p:sp>
      <p:sp>
        <p:nvSpPr>
          <p:cNvPr id="508" name="Shape 508"/>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46</a:t>
            </a:fld>
            <a:endParaRPr sz="1200"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73275646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Shape 432"/>
          <p:cNvSpPr txBox="1">
            <a:spLocks noGrp="1"/>
          </p:cNvSpPr>
          <p:nvPr>
            <p:ph type="title"/>
          </p:nvPr>
        </p:nvSpPr>
        <p:spPr>
          <a:xfrm>
            <a:off x="1367589" y="381000"/>
            <a:ext cx="6408821" cy="968626"/>
          </a:xfrm>
          <a:prstGeom prst="rect">
            <a:avLst/>
          </a:prstGeom>
          <a:noFill/>
          <a:ln>
            <a:noFill/>
          </a:ln>
        </p:spPr>
        <p:txBody>
          <a:bodyPr spcFirstLastPara="1" wrap="square" lIns="91425" tIns="45700" rIns="91425" bIns="45700" anchor="ctr" anchorCtr="0">
            <a:noAutofit/>
          </a:bodyPr>
          <a:lstStyle/>
          <a:p>
            <a:pPr lvl="0"/>
            <a:r>
              <a:rPr lang="en-US" dirty="0"/>
              <a:t/>
            </a:r>
            <a:br>
              <a:rPr lang="en-US" dirty="0"/>
            </a:br>
            <a:r>
              <a:rPr lang="en-US" dirty="0"/>
              <a:t>Summary and Recommendations</a:t>
            </a:r>
            <a:br>
              <a:rPr lang="en-US" dirty="0"/>
            </a:br>
            <a:r>
              <a:rPr lang="en-US" dirty="0"/>
              <a:t>GMAG </a:t>
            </a:r>
            <a:r>
              <a:rPr lang="en-US" sz="3600" i="0" u="none" strike="noStrike" cap="none" dirty="0">
                <a:solidFill>
                  <a:schemeClr val="lt1"/>
                </a:solidFill>
                <a:sym typeface="Calibri"/>
              </a:rPr>
              <a:t>versus MAG</a:t>
            </a:r>
            <a:endParaRPr dirty="0"/>
          </a:p>
        </p:txBody>
      </p:sp>
      <p:sp>
        <p:nvSpPr>
          <p:cNvPr id="433" name="Shape 433"/>
          <p:cNvSpPr txBox="1">
            <a:spLocks noGrp="1"/>
          </p:cNvSpPr>
          <p:nvPr>
            <p:ph type="body" idx="1"/>
          </p:nvPr>
        </p:nvSpPr>
        <p:spPr>
          <a:xfrm>
            <a:off x="457199" y="2209800"/>
            <a:ext cx="8229600" cy="161385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400"/>
              <a:buNone/>
            </a:pPr>
            <a:r>
              <a:rPr lang="en-US" sz="2000" dirty="0"/>
              <a:t>GOES-T and GOES-U have new magnetometer sensors called GMAG. We recommend that appropriate levels of expertise/staffing be maintained to account for the fact that GMAG is new, for unknown issues that may arise as a result of differences between MAG and GMAG instruments and to work on GMAG while continuing to improve MAG data.</a:t>
            </a:r>
            <a:endParaRPr sz="2000" dirty="0"/>
          </a:p>
        </p:txBody>
      </p:sp>
      <p:sp>
        <p:nvSpPr>
          <p:cNvPr id="434" name="Shape 434"/>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47</a:t>
            </a:fld>
            <a:endParaRPr sz="1200"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7036868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6"/>
          <p:cNvSpPr txBox="1">
            <a:spLocks noChangeArrowheads="1"/>
          </p:cNvSpPr>
          <p:nvPr/>
        </p:nvSpPr>
        <p:spPr>
          <a:xfrm>
            <a:off x="1002030" y="29352"/>
            <a:ext cx="6862332" cy="8382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b="1" kern="0" dirty="0">
                <a:effectLst>
                  <a:outerShdw blurRad="38100" dist="38100" dir="2700000" algn="tl">
                    <a:srgbClr val="000000">
                      <a:alpha val="43137"/>
                    </a:srgbClr>
                  </a:outerShdw>
                </a:effectLst>
                <a:latin typeface="+mj-lt"/>
                <a:ea typeface="+mj-ea"/>
                <a:cs typeface="+mj-cs"/>
              </a:rPr>
              <a:t>Introduction</a:t>
            </a:r>
            <a:endParaRPr kumimoji="0" lang="en-US" sz="3600" b="1" u="none" strike="noStrike" kern="0" cap="none" spc="0" normalizeH="0" baseline="0" noProof="0" dirty="0">
              <a:ln>
                <a:noFill/>
              </a:ln>
              <a:effectLst>
                <a:outerShdw blurRad="38100" dist="38100" dir="2700000" algn="tl">
                  <a:srgbClr val="000000">
                    <a:alpha val="43137"/>
                  </a:srgbClr>
                </a:outerShdw>
              </a:effectLst>
              <a:uLnTx/>
              <a:uFillTx/>
              <a:latin typeface="+mj-lt"/>
              <a:ea typeface="+mj-ea"/>
              <a:cs typeface="+mj-cs"/>
            </a:endParaRPr>
          </a:p>
        </p:txBody>
      </p:sp>
      <p:sp>
        <p:nvSpPr>
          <p:cNvPr id="15" name="Slide Number Placeholder 65"/>
          <p:cNvSpPr txBox="1">
            <a:spLocks/>
          </p:cNvSpPr>
          <p:nvPr/>
        </p:nvSpPr>
        <p:spPr>
          <a:xfrm>
            <a:off x="6997296" y="6503227"/>
            <a:ext cx="2133600" cy="365125"/>
          </a:xfrm>
          <a:prstGeom prst="rect">
            <a:avLst/>
          </a:prstGeom>
        </p:spPr>
        <p:txBody>
          <a:bodyPr vert="horz" lIns="91440" tIns="45720" rIns="91440" bIns="45720" rtlCol="0" anchor="b"/>
          <a:lstStyle>
            <a:defPPr>
              <a:defRPr lang="en-US"/>
            </a:defPPr>
            <a:lvl1pPr algn="r" rtl="0" fontAlgn="auto">
              <a:spcBef>
                <a:spcPts val="0"/>
              </a:spcBef>
              <a:spcAft>
                <a:spcPts val="0"/>
              </a:spcAft>
              <a:defRPr sz="1200" kern="1200">
                <a:solidFill>
                  <a:schemeClr val="bg1"/>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0D9AC741-1BF0-41AA-9B51-622F501F52CB}" type="slidenum">
              <a:rPr lang="en-US" smtClean="0">
                <a:solidFill>
                  <a:schemeClr val="tx1"/>
                </a:solidFill>
              </a:rPr>
              <a:pPr>
                <a:defRPr/>
              </a:pPr>
              <a:t>5</a:t>
            </a:fld>
            <a:endParaRPr lang="en-US" dirty="0">
              <a:solidFill>
                <a:schemeClr val="tx1"/>
              </a:solidFill>
            </a:endParaRPr>
          </a:p>
        </p:txBody>
      </p:sp>
      <p:sp>
        <p:nvSpPr>
          <p:cNvPr id="2" name="Slide Number Placeholder 1"/>
          <p:cNvSpPr>
            <a:spLocks noGrp="1"/>
          </p:cNvSpPr>
          <p:nvPr>
            <p:ph type="sldNum" sz="quarter" idx="12"/>
          </p:nvPr>
        </p:nvSpPr>
        <p:spPr/>
        <p:txBody>
          <a:bodyPr/>
          <a:lstStyle/>
          <a:p>
            <a:pPr>
              <a:defRPr/>
            </a:pPr>
            <a:fld id="{6ECF5EF8-31B4-4F78-B46E-860652303D3D}" type="slidenum">
              <a:rPr lang="en-US" smtClean="0"/>
              <a:pPr>
                <a:defRPr/>
              </a:pPr>
              <a:t>5</a:t>
            </a:fld>
            <a:endParaRPr lang="en-US" dirty="0"/>
          </a:p>
        </p:txBody>
      </p:sp>
      <p:sp>
        <p:nvSpPr>
          <p:cNvPr id="6" name="TextBox 5"/>
          <p:cNvSpPr txBox="1"/>
          <p:nvPr/>
        </p:nvSpPr>
        <p:spPr>
          <a:xfrm>
            <a:off x="1569626" y="-72154"/>
            <a:ext cx="6294736" cy="1200329"/>
          </a:xfrm>
          <a:prstGeom prst="rect">
            <a:avLst/>
          </a:prstGeom>
          <a:noFill/>
        </p:spPr>
        <p:txBody>
          <a:bodyPr wrap="square" rtlCol="0">
            <a:spAutoFit/>
          </a:bodyPr>
          <a:lstStyle/>
          <a:p>
            <a:pPr algn="ctr"/>
            <a:r>
              <a:rPr lang="en-US" sz="2400" dirty="0">
                <a:solidFill>
                  <a:schemeClr val="bg1"/>
                </a:solidFill>
              </a:rPr>
              <a:t>Example GOES-R Era Product</a:t>
            </a:r>
          </a:p>
          <a:p>
            <a:pPr algn="ctr"/>
            <a:r>
              <a:rPr lang="en-US" sz="2400" dirty="0">
                <a:solidFill>
                  <a:schemeClr val="bg1"/>
                </a:solidFill>
                <a:ea typeface="Calibri"/>
                <a:cs typeface="Calibri"/>
                <a:sym typeface="Calibri"/>
              </a:rPr>
              <a:t>Magnetopause Crossing</a:t>
            </a:r>
            <a:endParaRPr lang="en-US" dirty="0">
              <a:solidFill>
                <a:schemeClr val="bg1"/>
              </a:solidFill>
              <a:ea typeface="Calibri"/>
              <a:cs typeface="Calibri"/>
              <a:sym typeface="Calibri"/>
            </a:endParaRPr>
          </a:p>
          <a:p>
            <a:pPr algn="ctr"/>
            <a:endParaRPr lang="en-US" sz="2400" dirty="0">
              <a:solidFill>
                <a:schemeClr val="bg1"/>
              </a:solidFill>
            </a:endParaRPr>
          </a:p>
        </p:txBody>
      </p:sp>
      <p:sp>
        <p:nvSpPr>
          <p:cNvPr id="7" name="TextBox 6"/>
          <p:cNvSpPr txBox="1"/>
          <p:nvPr/>
        </p:nvSpPr>
        <p:spPr>
          <a:xfrm>
            <a:off x="4740349" y="6503227"/>
            <a:ext cx="184731" cy="369332"/>
          </a:xfrm>
          <a:prstGeom prst="rect">
            <a:avLst/>
          </a:prstGeom>
          <a:noFill/>
        </p:spPr>
        <p:txBody>
          <a:bodyPr wrap="none" rtlCol="0">
            <a:spAutoFit/>
          </a:bodyPr>
          <a:lstStyle/>
          <a:p>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88289"/>
            <a:ext cx="9144000" cy="4100448"/>
          </a:xfrm>
          <a:prstGeom prst="rect">
            <a:avLst/>
          </a:prstGeom>
        </p:spPr>
      </p:pic>
    </p:spTree>
    <p:extLst>
      <p:ext uri="{BB962C8B-B14F-4D97-AF65-F5344CB8AC3E}">
        <p14:creationId xmlns:p14="http://schemas.microsoft.com/office/powerpoint/2010/main" val="37766466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2" name="Shape 102"/>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lt1"/>
                </a:solidFill>
                <a:latin typeface="Calibri"/>
                <a:ea typeface="Calibri"/>
                <a:cs typeface="Calibri"/>
                <a:sym typeface="Calibri"/>
              </a:rPr>
              <a:t>6</a:t>
            </a:fld>
            <a:endParaRPr sz="1200" b="0" i="0" u="none" strike="noStrike" cap="none" dirty="0">
              <a:solidFill>
                <a:schemeClr val="lt1"/>
              </a:solidFill>
              <a:latin typeface="Calibri"/>
              <a:ea typeface="Calibri"/>
              <a:cs typeface="Calibri"/>
              <a:sym typeface="Calibri"/>
            </a:endParaRPr>
          </a:p>
        </p:txBody>
      </p:sp>
      <p:sp>
        <p:nvSpPr>
          <p:cNvPr id="9" name="Shape 100">
            <a:extLst>
              <a:ext uri="{FF2B5EF4-FFF2-40B4-BE49-F238E27FC236}">
                <a16:creationId xmlns:a16="http://schemas.microsoft.com/office/drawing/2014/main" id="{AC8FE8A1-0CB3-DC44-8599-4F18E07BD2AE}"/>
              </a:ext>
            </a:extLst>
          </p:cNvPr>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p>
            <a:pPr marL="461963" lvl="0" indent="-461963"/>
            <a:r>
              <a:rPr lang="en-US" dirty="0"/>
              <a:t>INSTRUMENT STATUS OVERVIEW</a:t>
            </a:r>
            <a:endParaRPr dirty="0"/>
          </a:p>
        </p:txBody>
      </p:sp>
      <p:sp>
        <p:nvSpPr>
          <p:cNvPr id="10" name="Shape 101">
            <a:extLst>
              <a:ext uri="{FF2B5EF4-FFF2-40B4-BE49-F238E27FC236}">
                <a16:creationId xmlns:a16="http://schemas.microsoft.com/office/drawing/2014/main" id="{C2B5302A-86FE-7443-A5AA-E88B6EDE9075}"/>
              </a:ext>
            </a:extLst>
          </p:cNvPr>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888888"/>
              </a:buClr>
              <a:buSzPts val="2000"/>
              <a:buFont typeface="Noto Sans Symbols"/>
              <a:buNone/>
            </a:pPr>
            <a:r>
              <a:rPr lang="en-US" sz="2000" b="0" i="0" u="none" strike="noStrike" cap="none" dirty="0">
                <a:solidFill>
                  <a:srgbClr val="888888"/>
                </a:solidFill>
                <a:latin typeface="Calibri"/>
                <a:ea typeface="Calibri"/>
                <a:cs typeface="Calibri"/>
                <a:sym typeface="Calibri"/>
              </a:rPr>
              <a:t>GOES-16 and -17 </a:t>
            </a:r>
            <a:r>
              <a:rPr lang="en-US" dirty="0"/>
              <a:t>MAG</a:t>
            </a:r>
            <a:r>
              <a:rPr lang="en-US" sz="2000" b="0" i="0" u="none" strike="noStrike" cap="none" dirty="0">
                <a:solidFill>
                  <a:srgbClr val="888888"/>
                </a:solidFill>
                <a:latin typeface="Calibri"/>
                <a:ea typeface="Calibri"/>
                <a:cs typeface="Calibri"/>
                <a:sym typeface="Calibri"/>
              </a:rPr>
              <a:t> L1b Product Full PS-PVR</a:t>
            </a:r>
            <a:endParaRPr dirty="0"/>
          </a:p>
        </p:txBody>
      </p:sp>
    </p:spTree>
    <p:extLst>
      <p:ext uri="{BB962C8B-B14F-4D97-AF65-F5344CB8AC3E}">
        <p14:creationId xmlns:p14="http://schemas.microsoft.com/office/powerpoint/2010/main" val="2679077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15ADB79-25D6-47C0-AB51-22A13A0BBB50}" type="slidenum">
              <a:rPr lang="en-US" altLang="en-US" smtClean="0"/>
              <a:pPr/>
              <a:t>7</a:t>
            </a:fld>
            <a:endParaRPr lang="en-US" altLang="en-US" dirty="0"/>
          </a:p>
        </p:txBody>
      </p:sp>
      <p:sp>
        <p:nvSpPr>
          <p:cNvPr id="6" name="Text Placeholder 2">
            <a:extLst>
              <a:ext uri="{FF2B5EF4-FFF2-40B4-BE49-F238E27FC236}">
                <a16:creationId xmlns:a16="http://schemas.microsoft.com/office/drawing/2014/main" id="{7BE6BF4C-35D7-C54A-8D08-D9B47EA6AD1D}"/>
              </a:ext>
            </a:extLst>
          </p:cNvPr>
          <p:cNvSpPr>
            <a:spLocks noGrp="1"/>
          </p:cNvSpPr>
          <p:nvPr>
            <p:ph type="body" idx="1"/>
          </p:nvPr>
        </p:nvSpPr>
        <p:spPr>
          <a:xfrm>
            <a:off x="457200" y="1021384"/>
            <a:ext cx="8229600" cy="5334966"/>
          </a:xfrm>
        </p:spPr>
        <p:txBody>
          <a:bodyPr/>
          <a:lstStyle/>
          <a:p>
            <a:pPr>
              <a:spcBef>
                <a:spcPts val="0"/>
              </a:spcBef>
              <a:spcAft>
                <a:spcPts val="400"/>
              </a:spcAft>
              <a:buSzPct val="100000"/>
              <a:buFont typeface="Arial" charset="0"/>
              <a:buChar char="•"/>
            </a:pPr>
            <a:r>
              <a:rPr lang="en-US" sz="2000" dirty="0"/>
              <a:t>GOES-16 MAG turned and boom deployment on 07 Dec 2016</a:t>
            </a:r>
          </a:p>
          <a:p>
            <a:pPr>
              <a:spcBef>
                <a:spcPts val="0"/>
              </a:spcBef>
              <a:spcAft>
                <a:spcPts val="400"/>
              </a:spcAft>
              <a:buSzPct val="100000"/>
              <a:buFont typeface="Arial" charset="0"/>
              <a:buChar char="•"/>
            </a:pPr>
            <a:r>
              <a:rPr lang="en-US" sz="2000" dirty="0"/>
              <a:t>GOES-17 MAG turned and boom deployment on 22 Mar 2018</a:t>
            </a:r>
          </a:p>
          <a:p>
            <a:pPr lvl="0">
              <a:spcBef>
                <a:spcPts val="0"/>
              </a:spcBef>
              <a:spcAft>
                <a:spcPts val="400"/>
              </a:spcAft>
              <a:buSzPct val="100000"/>
              <a:buFont typeface="Arial" charset="0"/>
              <a:buChar char="•"/>
            </a:pPr>
            <a:r>
              <a:rPr lang="en-US" sz="2000" dirty="0"/>
              <a:t>Beta level (Vendor) PLTs and (NCEI) PLPTs completed</a:t>
            </a:r>
          </a:p>
          <a:p>
            <a:pPr lvl="1">
              <a:spcBef>
                <a:spcPts val="0"/>
              </a:spcBef>
              <a:spcAft>
                <a:spcPts val="400"/>
              </a:spcAft>
              <a:buSzPct val="100000"/>
              <a:buFont typeface=".AppleSystemUIFont" charset="-120"/>
              <a:buChar char="-"/>
            </a:pPr>
            <a:r>
              <a:rPr lang="en-US" sz="1800" dirty="0"/>
              <a:t>G16 MAG Beta PS-PVR 25 May 2017, G17 MAG Beta PS-PVR 08 </a:t>
            </a:r>
            <a:r>
              <a:rPr lang="nb-NO" sz="1800" dirty="0"/>
              <a:t>Aug 2019</a:t>
            </a:r>
            <a:endParaRPr lang="en-US" sz="1800" dirty="0"/>
          </a:p>
          <a:p>
            <a:pPr>
              <a:spcBef>
                <a:spcPts val="0"/>
              </a:spcBef>
              <a:spcAft>
                <a:spcPts val="400"/>
              </a:spcAft>
              <a:buSzPct val="100000"/>
              <a:buFont typeface="Arial" charset="0"/>
              <a:buChar char="•"/>
            </a:pPr>
            <a:r>
              <a:rPr lang="en-US" sz="2000" dirty="0"/>
              <a:t>Provisional level PLPTs completed </a:t>
            </a:r>
          </a:p>
          <a:p>
            <a:pPr lvl="1">
              <a:spcBef>
                <a:spcPts val="0"/>
              </a:spcBef>
              <a:spcAft>
                <a:spcPts val="400"/>
              </a:spcAft>
              <a:buSzPct val="100000"/>
              <a:buFont typeface=".AppleSystemUIFont" charset="-120"/>
              <a:buChar char="-"/>
            </a:pPr>
            <a:r>
              <a:rPr lang="en-US" sz="1800" dirty="0"/>
              <a:t>G16 MAG Provisional PS-PVR, 28 Aug 2018, G17 MAG Provisional PS-PVR, 01 Nov 2019</a:t>
            </a:r>
          </a:p>
          <a:p>
            <a:pPr>
              <a:spcBef>
                <a:spcPts val="0"/>
              </a:spcBef>
              <a:spcAft>
                <a:spcPts val="400"/>
              </a:spcAft>
              <a:buSzPct val="100000"/>
              <a:buFont typeface="Arial" charset="0"/>
              <a:buChar char="•"/>
            </a:pPr>
            <a:r>
              <a:rPr lang="en-US" sz="2000" dirty="0"/>
              <a:t>Full validation level PLPTs NOT completed but satisfactory for Operations / Scientific use with limitations due to these ongoing work</a:t>
            </a:r>
          </a:p>
          <a:p>
            <a:pPr>
              <a:spcBef>
                <a:spcPts val="0"/>
              </a:spcBef>
              <a:spcAft>
                <a:spcPts val="400"/>
              </a:spcAft>
              <a:buSzPct val="100000"/>
              <a:buFont typeface="Arial" charset="0"/>
              <a:buChar char="•"/>
            </a:pPr>
            <a:r>
              <a:rPr lang="en-US" sz="2000" dirty="0"/>
              <a:t>Ongoing </a:t>
            </a:r>
          </a:p>
          <a:p>
            <a:pPr marL="800100" lvl="2" indent="-342900">
              <a:buFont typeface="Arial" panose="020B0604020202020204" pitchFamily="34" charset="0"/>
              <a:buChar char="•"/>
            </a:pPr>
            <a:r>
              <a:rPr lang="en-US" sz="1600" dirty="0">
                <a:solidFill>
                  <a:schemeClr val="bg1">
                    <a:lumMod val="95000"/>
                  </a:schemeClr>
                </a:solidFill>
              </a:rPr>
              <a:t>Machine learning algorithm to remove solar angle dependency/thermal issue  </a:t>
            </a:r>
          </a:p>
          <a:p>
            <a:pPr marL="800100" lvl="2" indent="-342900">
              <a:buFont typeface="Arial" panose="020B0604020202020204" pitchFamily="34" charset="0"/>
              <a:buChar char="•"/>
            </a:pPr>
            <a:r>
              <a:rPr lang="en-US" sz="1600" dirty="0">
                <a:solidFill>
                  <a:schemeClr val="bg1">
                    <a:lumMod val="95000"/>
                  </a:schemeClr>
                </a:solidFill>
              </a:rPr>
              <a:t>Bias stability monitoring and adjustments as required</a:t>
            </a:r>
          </a:p>
          <a:p>
            <a:pPr marL="800100" lvl="2" indent="-342900">
              <a:buFont typeface="Arial" panose="020B0604020202020204" pitchFamily="34" charset="0"/>
              <a:buChar char="•"/>
            </a:pPr>
            <a:r>
              <a:rPr lang="en-US" sz="1600" dirty="0">
                <a:solidFill>
                  <a:schemeClr val="bg1">
                    <a:lumMod val="95000"/>
                  </a:schemeClr>
                </a:solidFill>
              </a:rPr>
              <a:t>Arcjet correction algorithm needs update for GOES-16</a:t>
            </a:r>
          </a:p>
          <a:p>
            <a:pPr marL="800100" lvl="2" indent="-342900">
              <a:buFont typeface="Arial" panose="020B0604020202020204" pitchFamily="34" charset="0"/>
              <a:buChar char="•"/>
            </a:pPr>
            <a:r>
              <a:rPr lang="en-US" sz="1600" dirty="0">
                <a:solidFill>
                  <a:schemeClr val="bg1">
                    <a:lumMod val="95000"/>
                  </a:schemeClr>
                </a:solidFill>
              </a:rPr>
              <a:t>Heater and other noise effects still being studied</a:t>
            </a:r>
          </a:p>
          <a:p>
            <a:pPr marL="800100" lvl="1" indent="-342900">
              <a:spcBef>
                <a:spcPts val="0"/>
              </a:spcBef>
              <a:spcAft>
                <a:spcPts val="600"/>
              </a:spcAft>
              <a:buSzPct val="100000"/>
              <a:buFont typeface="Arial" panose="020B0604020202020204" pitchFamily="34" charset="0"/>
              <a:buChar char="•"/>
            </a:pPr>
            <a:r>
              <a:rPr lang="en-US" sz="1600" dirty="0"/>
              <a:t>Investigations into the usability of the MAG data, given issues, in science research that would lead to new operational products. </a:t>
            </a:r>
          </a:p>
          <a:p>
            <a:pPr>
              <a:spcBef>
                <a:spcPts val="0"/>
              </a:spcBef>
              <a:spcAft>
                <a:spcPts val="400"/>
              </a:spcAft>
              <a:buSzPct val="100000"/>
              <a:buFont typeface="Arial" charset="0"/>
              <a:buChar char="•"/>
            </a:pPr>
            <a:endParaRPr lang="en-US" sz="2000" dirty="0"/>
          </a:p>
        </p:txBody>
      </p:sp>
      <p:sp>
        <p:nvSpPr>
          <p:cNvPr id="9" name="Title 1">
            <a:extLst>
              <a:ext uri="{FF2B5EF4-FFF2-40B4-BE49-F238E27FC236}">
                <a16:creationId xmlns:a16="http://schemas.microsoft.com/office/drawing/2014/main" id="{5920B6C8-4E63-5D48-AD78-6E7E74FBEED5}"/>
              </a:ext>
            </a:extLst>
          </p:cNvPr>
          <p:cNvSpPr txBox="1">
            <a:spLocks/>
          </p:cNvSpPr>
          <p:nvPr/>
        </p:nvSpPr>
        <p:spPr>
          <a:xfrm>
            <a:off x="1367589" y="52758"/>
            <a:ext cx="6408821" cy="968626"/>
          </a:xfrm>
          <a:prstGeom prst="rect">
            <a:avLst/>
          </a:prstGeom>
          <a:noFill/>
          <a:ln>
            <a:noFill/>
          </a:ln>
        </p:spPr>
        <p:txBody>
          <a:bodyPr spcFirstLastPara="1" wrap="square" lIns="91425" tIns="45700" rIns="91425" bIns="45700" anchor="ctr" anchorCtr="0"/>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9pPr>
          </a:lstStyle>
          <a:p>
            <a:r>
              <a:rPr lang="en-US" sz="3000" dirty="0"/>
              <a:t>Schedule of Previous Maturity Levels</a:t>
            </a:r>
          </a:p>
        </p:txBody>
      </p:sp>
    </p:spTree>
    <p:extLst>
      <p:ext uri="{BB962C8B-B14F-4D97-AF65-F5344CB8AC3E}">
        <p14:creationId xmlns:p14="http://schemas.microsoft.com/office/powerpoint/2010/main" val="8198980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Shape 10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p>
            <a:pPr marL="461963" lvl="0" indent="-461963"/>
            <a:r>
              <a:rPr lang="en-US" dirty="0"/>
              <a:t>PRODUCT QUALITY EVALUATION</a:t>
            </a:r>
            <a:endParaRPr dirty="0"/>
          </a:p>
        </p:txBody>
      </p:sp>
      <p:sp>
        <p:nvSpPr>
          <p:cNvPr id="101" name="Shape 101"/>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p>
            <a:pPr marL="0" lvl="0" indent="0">
              <a:spcBef>
                <a:spcPts val="0"/>
              </a:spcBef>
            </a:pPr>
            <a:r>
              <a:rPr lang="en-US" dirty="0"/>
              <a:t>GOES-16 and -17 MAG L1b Product Full PS-PVR</a:t>
            </a:r>
          </a:p>
        </p:txBody>
      </p:sp>
      <p:sp>
        <p:nvSpPr>
          <p:cNvPr id="102" name="Shape 102"/>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lt1"/>
                </a:solidFill>
                <a:latin typeface="Calibri"/>
                <a:ea typeface="Calibri"/>
                <a:cs typeface="Calibri"/>
                <a:sym typeface="Calibri"/>
              </a:rPr>
              <a:t>8</a:t>
            </a:fld>
            <a:endParaRPr sz="12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4049015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Shape 439"/>
          <p:cNvSpPr txBox="1">
            <a:spLocks noGrp="1"/>
          </p:cNvSpPr>
          <p:nvPr>
            <p:ph type="title"/>
          </p:nvPr>
        </p:nvSpPr>
        <p:spPr>
          <a:xfrm>
            <a:off x="1599862" y="304800"/>
            <a:ext cx="5961300" cy="853799"/>
          </a:xfrm>
          <a:prstGeom prst="rect">
            <a:avLst/>
          </a:prstGeom>
          <a:noFill/>
          <a:ln>
            <a:noFill/>
          </a:ln>
        </p:spPr>
        <p:txBody>
          <a:bodyPr spcFirstLastPara="1" wrap="square" lIns="91425" tIns="91425" rIns="91425" bIns="91425" anchor="ctr" anchorCtr="0">
            <a:noAutofit/>
          </a:bodyPr>
          <a:lstStyle/>
          <a:p>
            <a:pPr lvl="0" algn="ctr">
              <a:buSzPts val="700"/>
            </a:pPr>
            <a:r>
              <a:rPr lang="en-US" dirty="0"/>
              <a:t>MAG Specific</a:t>
            </a:r>
            <a:r>
              <a:rPr lang="en-US" b="0" i="0" u="none" strike="noStrike" cap="none" dirty="0">
                <a:solidFill>
                  <a:srgbClr val="FFFFFF"/>
                </a:solidFill>
                <a:latin typeface="Calibri" charset="0"/>
                <a:ea typeface="Calibri" charset="0"/>
                <a:cs typeface="Calibri" charset="0"/>
                <a:sym typeface="Arial"/>
              </a:rPr>
              <a:t> ADRs/WRs</a:t>
            </a:r>
            <a:br>
              <a:rPr lang="en-US" b="0" i="0" u="none" strike="noStrike" cap="none" dirty="0">
                <a:solidFill>
                  <a:srgbClr val="FFFFFF"/>
                </a:solidFill>
                <a:latin typeface="Calibri" charset="0"/>
                <a:ea typeface="Calibri" charset="0"/>
                <a:cs typeface="Calibri" charset="0"/>
                <a:sym typeface="Arial"/>
              </a:rPr>
            </a:br>
            <a:r>
              <a:rPr lang="en-US" sz="2000" b="0" i="0" u="none" strike="noStrike" cap="none" dirty="0">
                <a:solidFill>
                  <a:srgbClr val="FFFFFF"/>
                </a:solidFill>
                <a:latin typeface="Calibri" charset="0"/>
                <a:ea typeface="Calibri" charset="0"/>
                <a:cs typeface="Calibri" charset="0"/>
                <a:sym typeface="Arial"/>
              </a:rPr>
              <a:t>Full Validation</a:t>
            </a:r>
            <a:endParaRPr sz="2000" b="0" i="0" u="none" strike="noStrike" cap="none" dirty="0">
              <a:solidFill>
                <a:srgbClr val="FFFFFF"/>
              </a:solidFill>
              <a:latin typeface="Calibri" charset="0"/>
              <a:ea typeface="Calibri" charset="0"/>
              <a:cs typeface="Calibri" charset="0"/>
              <a:sym typeface="Arial"/>
            </a:endParaRPr>
          </a:p>
        </p:txBody>
      </p:sp>
      <p:sp>
        <p:nvSpPr>
          <p:cNvPr id="440" name="Shape 440"/>
          <p:cNvSpPr txBox="1">
            <a:spLocks noGrp="1"/>
          </p:cNvSpPr>
          <p:nvPr>
            <p:ph type="sldNum" idx="12"/>
          </p:nvPr>
        </p:nvSpPr>
        <p:spPr>
          <a:xfrm>
            <a:off x="8472457" y="6217621"/>
            <a:ext cx="548699" cy="524699"/>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350"/>
              <a:buFont typeface="Arial"/>
              <a:buNone/>
            </a:pPr>
            <a:fld id="{00000000-1234-1234-1234-123412341234}" type="slidenum">
              <a:rPr lang="en-US" sz="1400" b="0" i="0" u="none" strike="noStrike" cap="none">
                <a:solidFill>
                  <a:schemeClr val="lt1"/>
                </a:solidFill>
                <a:latin typeface="Arial"/>
                <a:ea typeface="Arial"/>
                <a:cs typeface="Arial"/>
                <a:sym typeface="Arial"/>
              </a:rPr>
              <a:t>9</a:t>
            </a:fld>
            <a:endParaRPr sz="1400" b="0" i="0" u="none" strike="noStrike" cap="none" dirty="0">
              <a:solidFill>
                <a:schemeClr val="lt1"/>
              </a:solidFill>
              <a:latin typeface="Arial"/>
              <a:ea typeface="Arial"/>
              <a:cs typeface="Arial"/>
              <a:sym typeface="Arial"/>
            </a:endParaRPr>
          </a:p>
        </p:txBody>
      </p:sp>
      <p:graphicFrame>
        <p:nvGraphicFramePr>
          <p:cNvPr id="441" name="Shape 441"/>
          <p:cNvGraphicFramePr/>
          <p:nvPr>
            <p:extLst>
              <p:ext uri="{D42A27DB-BD31-4B8C-83A1-F6EECF244321}">
                <p14:modId xmlns:p14="http://schemas.microsoft.com/office/powerpoint/2010/main" val="150419512"/>
              </p:ext>
            </p:extLst>
          </p:nvPr>
        </p:nvGraphicFramePr>
        <p:xfrm>
          <a:off x="237112" y="1447800"/>
          <a:ext cx="8686800" cy="4902310"/>
        </p:xfrm>
        <a:graphic>
          <a:graphicData uri="http://schemas.openxmlformats.org/drawingml/2006/table">
            <a:tbl>
              <a:tblPr firstRow="1" bandRow="1">
                <a:noFill/>
                <a:tableStyleId>{2193F556-932D-4B0D-9798-D749DA44B50E}</a:tableStyleId>
              </a:tblPr>
              <a:tblGrid>
                <a:gridCol w="921301">
                  <a:extLst>
                    <a:ext uri="{9D8B030D-6E8A-4147-A177-3AD203B41FA5}">
                      <a16:colId xmlns:a16="http://schemas.microsoft.com/office/drawing/2014/main" val="20000"/>
                    </a:ext>
                  </a:extLst>
                </a:gridCol>
                <a:gridCol w="975187">
                  <a:extLst>
                    <a:ext uri="{9D8B030D-6E8A-4147-A177-3AD203B41FA5}">
                      <a16:colId xmlns:a16="http://schemas.microsoft.com/office/drawing/2014/main" val="20001"/>
                    </a:ext>
                  </a:extLst>
                </a:gridCol>
                <a:gridCol w="2301413">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533400">
                  <a:extLst>
                    <a:ext uri="{9D8B030D-6E8A-4147-A177-3AD203B41FA5}">
                      <a16:colId xmlns:a16="http://schemas.microsoft.com/office/drawing/2014/main" val="1824925196"/>
                    </a:ext>
                  </a:extLst>
                </a:gridCol>
                <a:gridCol w="533400">
                  <a:extLst>
                    <a:ext uri="{9D8B030D-6E8A-4147-A177-3AD203B41FA5}">
                      <a16:colId xmlns:a16="http://schemas.microsoft.com/office/drawing/2014/main" val="3538855551"/>
                    </a:ext>
                  </a:extLst>
                </a:gridCol>
                <a:gridCol w="2202899">
                  <a:extLst>
                    <a:ext uri="{9D8B030D-6E8A-4147-A177-3AD203B41FA5}">
                      <a16:colId xmlns:a16="http://schemas.microsoft.com/office/drawing/2014/main" val="20004"/>
                    </a:ext>
                  </a:extLst>
                </a:gridCol>
              </a:tblGrid>
              <a:tr h="370850">
                <a:tc>
                  <a:txBody>
                    <a:bodyPr/>
                    <a:lstStyle/>
                    <a:p>
                      <a:pPr marL="0" marR="0" lvl="0" indent="0" algn="l" rtl="0">
                        <a:spcBef>
                          <a:spcPts val="0"/>
                        </a:spcBef>
                        <a:spcAft>
                          <a:spcPts val="0"/>
                        </a:spcAft>
                        <a:buNone/>
                      </a:pPr>
                      <a:r>
                        <a:rPr lang="en-US" sz="1600" dirty="0"/>
                        <a:t>ADR Number</a:t>
                      </a:r>
                      <a:endParaRPr sz="1600" dirty="0"/>
                    </a:p>
                  </a:txBody>
                  <a:tcPr marL="91450" marR="91450" marT="45725" marB="45725" anchor="ctr"/>
                </a:tc>
                <a:tc>
                  <a:txBody>
                    <a:bodyPr/>
                    <a:lstStyle/>
                    <a:p>
                      <a:pPr marL="0" marR="0" lvl="0" indent="0" algn="l" rtl="0">
                        <a:spcBef>
                          <a:spcPts val="0"/>
                        </a:spcBef>
                        <a:spcAft>
                          <a:spcPts val="0"/>
                        </a:spcAft>
                        <a:buNone/>
                      </a:pPr>
                      <a:r>
                        <a:rPr lang="en-US" sz="1600" dirty="0"/>
                        <a:t>WR Number</a:t>
                      </a:r>
                      <a:endParaRPr sz="1600" dirty="0"/>
                    </a:p>
                  </a:txBody>
                  <a:tcPr marL="91450" marR="91450" marT="45725" marB="45725" anchor="ctr"/>
                </a:tc>
                <a:tc>
                  <a:txBody>
                    <a:bodyPr/>
                    <a:lstStyle/>
                    <a:p>
                      <a:pPr marL="0" marR="0" lvl="0" indent="0" algn="l" rtl="0">
                        <a:spcBef>
                          <a:spcPts val="0"/>
                        </a:spcBef>
                        <a:spcAft>
                          <a:spcPts val="0"/>
                        </a:spcAft>
                        <a:buNone/>
                      </a:pPr>
                      <a:r>
                        <a:rPr lang="en-US" sz="1600" dirty="0"/>
                        <a:t>Short Description</a:t>
                      </a:r>
                      <a:endParaRPr sz="1600" dirty="0"/>
                    </a:p>
                  </a:txBody>
                  <a:tcPr marL="91450" marR="91450" marT="45725" marB="45725" anchor="ctr"/>
                </a:tc>
                <a:tc>
                  <a:txBody>
                    <a:bodyPr/>
                    <a:lstStyle/>
                    <a:p>
                      <a:pPr marL="0" marR="0" lvl="0" indent="0" algn="l" rtl="0">
                        <a:spcBef>
                          <a:spcPts val="0"/>
                        </a:spcBef>
                        <a:spcAft>
                          <a:spcPts val="0"/>
                        </a:spcAft>
                        <a:buNone/>
                      </a:pPr>
                      <a:r>
                        <a:rPr lang="en-US" sz="1600" dirty="0"/>
                        <a:t>Status</a:t>
                      </a:r>
                      <a:endParaRPr sz="1600" dirty="0"/>
                    </a:p>
                  </a:txBody>
                  <a:tcPr marL="91450" marR="91450" marT="45725" marB="45725" anchor="ctr"/>
                </a:tc>
                <a:tc>
                  <a:txBody>
                    <a:bodyPr/>
                    <a:lstStyle/>
                    <a:p>
                      <a:pPr marL="0" marR="0" lvl="0" indent="0" algn="l" rtl="0">
                        <a:spcBef>
                          <a:spcPts val="0"/>
                        </a:spcBef>
                        <a:spcAft>
                          <a:spcPts val="0"/>
                        </a:spcAft>
                        <a:buNone/>
                      </a:pPr>
                      <a:r>
                        <a:rPr lang="en-US" sz="1600" dirty="0"/>
                        <a:t>G16</a:t>
                      </a:r>
                      <a:endParaRPr sz="1600" dirty="0"/>
                    </a:p>
                  </a:txBody>
                  <a:tcPr marL="91450" marR="91450" marT="45725" marB="45725" anchor="ctr"/>
                </a:tc>
                <a:tc>
                  <a:txBody>
                    <a:bodyPr/>
                    <a:lstStyle/>
                    <a:p>
                      <a:pPr marL="0" marR="0" lvl="0" indent="0" algn="l" rtl="0">
                        <a:spcBef>
                          <a:spcPts val="0"/>
                        </a:spcBef>
                        <a:spcAft>
                          <a:spcPts val="0"/>
                        </a:spcAft>
                        <a:buNone/>
                      </a:pPr>
                      <a:r>
                        <a:rPr lang="en-US" sz="1600" dirty="0"/>
                        <a:t>G17</a:t>
                      </a:r>
                      <a:endParaRPr sz="1600" dirty="0"/>
                    </a:p>
                  </a:txBody>
                  <a:tcPr marL="91450" marR="91450" marT="45725" marB="45725" anchor="ctr"/>
                </a:tc>
                <a:tc>
                  <a:txBody>
                    <a:bodyPr/>
                    <a:lstStyle/>
                    <a:p>
                      <a:pPr marL="0" marR="0" lvl="0" indent="0" algn="l" rtl="0">
                        <a:spcBef>
                          <a:spcPts val="0"/>
                        </a:spcBef>
                        <a:spcAft>
                          <a:spcPts val="0"/>
                        </a:spcAft>
                        <a:buNone/>
                      </a:pPr>
                      <a:r>
                        <a:rPr lang="en-US" sz="1600" dirty="0"/>
                        <a:t>Expected Closure</a:t>
                      </a:r>
                      <a:endParaRPr sz="1600" dirty="0"/>
                    </a:p>
                  </a:txBody>
                  <a:tcPr marL="91450" marR="91450" marT="45725" marB="45725" anchor="ctr"/>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is-IS" sz="1200" b="0" i="0" u="none" strike="noStrike" cap="none">
                          <a:solidFill>
                            <a:schemeClr val="dk1"/>
                          </a:solidFill>
                          <a:effectLst/>
                          <a:latin typeface="Calibri"/>
                          <a:ea typeface="Calibri"/>
                          <a:cs typeface="Calibri"/>
                          <a:sym typeface="Arial"/>
                        </a:rPr>
                        <a:t>610</a:t>
                      </a:r>
                      <a:endParaRPr sz="1200" dirty="0"/>
                    </a:p>
                  </a:txBody>
                  <a:tcPr marL="91450" marR="91450" marT="45725" marB="45725" anchor="ctr"/>
                </a:tc>
                <a:tc>
                  <a:txBody>
                    <a:bodyPr/>
                    <a:lstStyle/>
                    <a:p>
                      <a:pPr marL="0" marR="0" indent="0" algn="l" defTabSz="457200" rtl="0" eaLnBrk="1" fontAlgn="ctr" latinLnBrk="0" hangingPunct="1">
                        <a:lnSpc>
                          <a:spcPct val="100000"/>
                        </a:lnSpc>
                        <a:spcBef>
                          <a:spcPts val="0"/>
                        </a:spcBef>
                        <a:spcAft>
                          <a:spcPts val="0"/>
                        </a:spcAft>
                        <a:buClrTx/>
                        <a:buSzTx/>
                        <a:buFontTx/>
                        <a:buNone/>
                        <a:tabLst/>
                        <a:defRPr/>
                      </a:pPr>
                      <a:r>
                        <a:rPr lang="en-US" sz="1200" b="0" i="0" u="none" strike="noStrike" cap="none" dirty="0">
                          <a:solidFill>
                            <a:srgbClr val="000000"/>
                          </a:solidFill>
                          <a:effectLst/>
                          <a:latin typeface="Calibri"/>
                          <a:ea typeface="Calibri"/>
                          <a:cs typeface="Calibri"/>
                          <a:sym typeface="Arial"/>
                        </a:rPr>
                        <a:t>6136</a:t>
                      </a:r>
                    </a:p>
                  </a:txBody>
                  <a:tcPr marL="91450" marR="91450" marT="45725" marB="45725" anchor="ctr"/>
                </a:tc>
                <a:tc>
                  <a:txBody>
                    <a:bodyPr/>
                    <a:lstStyle/>
                    <a:p>
                      <a:pPr marL="0" marR="0" lvl="0" indent="0" algn="l" rtl="0">
                        <a:spcBef>
                          <a:spcPts val="0"/>
                        </a:spcBef>
                        <a:spcAft>
                          <a:spcPts val="0"/>
                        </a:spcAft>
                        <a:buNone/>
                      </a:pPr>
                      <a:r>
                        <a:rPr lang="en-US" sz="1200" b="0" i="0" u="none" strike="noStrike" cap="none" dirty="0">
                          <a:solidFill>
                            <a:schemeClr val="dk1"/>
                          </a:solidFill>
                          <a:effectLst/>
                          <a:latin typeface="Calibri"/>
                          <a:ea typeface="Calibri"/>
                          <a:cs typeface="Calibri"/>
                          <a:sym typeface="Arial"/>
                        </a:rPr>
                        <a:t>Arcjet correction </a:t>
                      </a:r>
                      <a:endParaRPr sz="1200" dirty="0"/>
                    </a:p>
                  </a:txBody>
                  <a:tcPr marL="91450" marR="91450" marT="45725" marB="45725" anchor="ctr"/>
                </a:tc>
                <a:tc>
                  <a:txBody>
                    <a:bodyPr/>
                    <a:lstStyle/>
                    <a:p>
                      <a:pPr marL="0" marR="0" lvl="0" indent="0" algn="l" rtl="0">
                        <a:spcBef>
                          <a:spcPts val="0"/>
                        </a:spcBef>
                        <a:spcAft>
                          <a:spcPts val="0"/>
                        </a:spcAft>
                        <a:buNone/>
                      </a:pPr>
                      <a:r>
                        <a:rPr lang="en-US" sz="1200" b="0" i="0" u="none" strike="noStrike" cap="none" dirty="0">
                          <a:solidFill>
                            <a:schemeClr val="dk1"/>
                          </a:solidFill>
                          <a:effectLst/>
                          <a:latin typeface="Calibri"/>
                          <a:ea typeface="Calibri"/>
                          <a:cs typeface="Calibri"/>
                          <a:sym typeface="Arial"/>
                        </a:rPr>
                        <a:t>closed</a:t>
                      </a:r>
                      <a:endParaRPr lang="en-US" sz="1200" dirty="0"/>
                    </a:p>
                  </a:txBody>
                  <a:tcPr marL="91450" marR="91450" marT="45725" marB="45725" anchor="ctr"/>
                </a:tc>
                <a:tc>
                  <a:txBody>
                    <a:bodyPr/>
                    <a:lstStyle/>
                    <a:p>
                      <a:pPr marL="0" marR="0" lvl="0" indent="0" algn="l" rtl="0">
                        <a:spcBef>
                          <a:spcPts val="0"/>
                        </a:spcBef>
                        <a:spcAft>
                          <a:spcPts val="0"/>
                        </a:spcAft>
                        <a:buNone/>
                      </a:pPr>
                      <a:r>
                        <a:rPr lang="en-US" sz="1200" dirty="0"/>
                        <a:t>✓</a:t>
                      </a: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t>✓</a:t>
                      </a:r>
                    </a:p>
                  </a:txBody>
                  <a:tcPr marL="91450" marR="91450" marT="45725" marB="45725" anchor="ctr"/>
                </a:tc>
                <a:tc>
                  <a:txBody>
                    <a:bodyPr/>
                    <a:lstStyle/>
                    <a:p>
                      <a:pPr marL="0" marR="0" lvl="0" indent="0" algn="l" rtl="0">
                        <a:spcBef>
                          <a:spcPts val="0"/>
                        </a:spcBef>
                        <a:spcAft>
                          <a:spcPts val="0"/>
                        </a:spcAft>
                        <a:buNone/>
                      </a:pPr>
                      <a:r>
                        <a:rPr lang="hr-HR" sz="1200" b="0" i="0" u="none" strike="noStrike" cap="none" dirty="0">
                          <a:solidFill>
                            <a:schemeClr val="dk1"/>
                          </a:solidFill>
                          <a:effectLst/>
                          <a:latin typeface="Calibri"/>
                          <a:ea typeface="Calibri"/>
                          <a:cs typeface="Calibri"/>
                          <a:sym typeface="Arial"/>
                        </a:rPr>
                        <a:t>DO.08.00.00</a:t>
                      </a:r>
                    </a:p>
                  </a:txBody>
                  <a:tcPr marL="91450" marR="91450" marT="45725" marB="45725" anchor="ctr"/>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None/>
                      </a:pPr>
                      <a:r>
                        <a:rPr lang="en-US" sz="1200" dirty="0"/>
                        <a:t>890/1102</a:t>
                      </a:r>
                      <a:endParaRPr sz="1200" dirty="0"/>
                    </a:p>
                  </a:txBody>
                  <a:tcPr marL="91450" marR="91450" marT="45725" marB="45725" anchor="ctr"/>
                </a:tc>
                <a:tc>
                  <a:txBody>
                    <a:bodyPr/>
                    <a:lstStyle/>
                    <a:p>
                      <a:pPr marL="0" marR="0" indent="0" algn="l" defTabSz="457200" rtl="0" eaLnBrk="1" fontAlgn="ctr" latinLnBrk="0" hangingPunct="1">
                        <a:lnSpc>
                          <a:spcPct val="100000"/>
                        </a:lnSpc>
                        <a:spcBef>
                          <a:spcPts val="0"/>
                        </a:spcBef>
                        <a:spcAft>
                          <a:spcPts val="0"/>
                        </a:spcAft>
                        <a:buClrTx/>
                        <a:buSzTx/>
                        <a:buFontTx/>
                        <a:buNone/>
                        <a:tabLst/>
                        <a:defRPr/>
                      </a:pPr>
                      <a:r>
                        <a:rPr lang="en-US" sz="1200" b="0" i="0" u="none" strike="noStrike" cap="none" dirty="0">
                          <a:solidFill>
                            <a:srgbClr val="000000"/>
                          </a:solidFill>
                          <a:effectLst/>
                          <a:latin typeface="Calibri"/>
                          <a:ea typeface="Calibri"/>
                          <a:cs typeface="Calibri"/>
                          <a:sym typeface="Arial"/>
                        </a:rPr>
                        <a:t>6880</a:t>
                      </a:r>
                    </a:p>
                  </a:txBody>
                  <a:tcPr marL="91450" marR="91450" marT="45725" marB="45725" anchor="ctr"/>
                </a:tc>
                <a:tc>
                  <a:txBody>
                    <a:bodyPr/>
                    <a:lstStyle/>
                    <a:p>
                      <a:pPr marL="0" marR="0" lvl="0" indent="0" algn="l" rtl="0">
                        <a:spcBef>
                          <a:spcPts val="0"/>
                        </a:spcBef>
                        <a:spcAft>
                          <a:spcPts val="0"/>
                        </a:spcAft>
                        <a:buNone/>
                      </a:pPr>
                      <a:r>
                        <a:rPr lang="en-US" sz="1200" dirty="0"/>
                        <a:t>Update to arcjet correction</a:t>
                      </a:r>
                    </a:p>
                  </a:txBody>
                  <a:tcPr marL="91450" marR="91450" marT="45725" marB="45725" anchor="ctr"/>
                </a:tc>
                <a:tc>
                  <a:txBody>
                    <a:bodyPr/>
                    <a:lstStyle/>
                    <a:p>
                      <a:pPr marL="0" marR="0" lvl="0" indent="0" algn="l" rtl="0">
                        <a:spcBef>
                          <a:spcPts val="0"/>
                        </a:spcBef>
                        <a:spcAft>
                          <a:spcPts val="0"/>
                        </a:spcAft>
                        <a:buNone/>
                      </a:pPr>
                      <a:r>
                        <a:rPr lang="en-US" sz="1200" dirty="0"/>
                        <a:t>closed</a:t>
                      </a: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t>✓</a:t>
                      </a: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t>✓</a:t>
                      </a:r>
                    </a:p>
                  </a:txBody>
                  <a:tcPr marL="91450" marR="91450" marT="45725" marB="45725" anchor="ctr"/>
                </a:tc>
                <a:tc>
                  <a:txBody>
                    <a:bodyPr/>
                    <a:lstStyle/>
                    <a:p>
                      <a:pPr marL="0" marR="0" lvl="0" indent="0" algn="l" rtl="0">
                        <a:spcBef>
                          <a:spcPts val="0"/>
                        </a:spcBef>
                        <a:spcAft>
                          <a:spcPts val="0"/>
                        </a:spcAft>
                        <a:buNone/>
                      </a:pPr>
                      <a:r>
                        <a:rPr lang="en-US" sz="1200" dirty="0"/>
                        <a:t>DO.09.03.00/PR.09.06.01</a:t>
                      </a:r>
                      <a:endParaRPr sz="1200" dirty="0"/>
                    </a:p>
                  </a:txBody>
                  <a:tcPr marL="91450" marR="91450" marT="45725" marB="45725" anchor="ctr"/>
                </a:tc>
                <a:extLst>
                  <a:ext uri="{0D108BD9-81ED-4DB2-BD59-A6C34878D82A}">
                    <a16:rowId xmlns:a16="http://schemas.microsoft.com/office/drawing/2014/main" val="1511207733"/>
                  </a:ext>
                </a:extLst>
              </a:tr>
              <a:tr h="370850">
                <a:tc>
                  <a:txBody>
                    <a:bodyPr/>
                    <a:lstStyle/>
                    <a:p>
                      <a:pPr marL="0" marR="0" lvl="0" indent="0" algn="l" rtl="0">
                        <a:spcBef>
                          <a:spcPts val="0"/>
                        </a:spcBef>
                        <a:spcAft>
                          <a:spcPts val="0"/>
                        </a:spcAft>
                        <a:buNone/>
                      </a:pPr>
                      <a:r>
                        <a:rPr lang="en-US" sz="1200" dirty="0"/>
                        <a:t>1104</a:t>
                      </a:r>
                      <a:endParaRPr sz="1200" dirty="0"/>
                    </a:p>
                  </a:txBody>
                  <a:tcPr marL="91450" marR="91450" marT="45725" marB="45725" anchor="ctr"/>
                </a:tc>
                <a:tc>
                  <a:txBody>
                    <a:bodyPr/>
                    <a:lstStyle/>
                    <a:p>
                      <a:pPr marL="0" marR="0" indent="0" algn="l" defTabSz="457200" rtl="0" eaLnBrk="1" fontAlgn="ctr" latinLnBrk="0" hangingPunct="1">
                        <a:lnSpc>
                          <a:spcPct val="100000"/>
                        </a:lnSpc>
                        <a:spcBef>
                          <a:spcPts val="0"/>
                        </a:spcBef>
                        <a:spcAft>
                          <a:spcPts val="0"/>
                        </a:spcAft>
                        <a:buClrTx/>
                        <a:buSzTx/>
                        <a:buFontTx/>
                        <a:buNone/>
                        <a:tabLst/>
                        <a:defRPr/>
                      </a:pPr>
                      <a:r>
                        <a:rPr lang="en-US" sz="1200" b="0" i="0" u="none" strike="noStrike" cap="none" dirty="0">
                          <a:solidFill>
                            <a:srgbClr val="000000"/>
                          </a:solidFill>
                          <a:effectLst/>
                          <a:latin typeface="Calibri"/>
                          <a:ea typeface="Calibri"/>
                          <a:cs typeface="Calibri"/>
                          <a:sym typeface="Arial"/>
                        </a:rPr>
                        <a:t>N/A</a:t>
                      </a:r>
                    </a:p>
                  </a:txBody>
                  <a:tcPr marL="91450" marR="91450" marT="45725" marB="45725" anchor="ctr"/>
                </a:tc>
                <a:tc>
                  <a:txBody>
                    <a:bodyPr/>
                    <a:lstStyle/>
                    <a:p>
                      <a:pPr marL="0" marR="0" lvl="0" indent="0" algn="l" rtl="0">
                        <a:spcBef>
                          <a:spcPts val="0"/>
                        </a:spcBef>
                        <a:spcAft>
                          <a:spcPts val="0"/>
                        </a:spcAft>
                        <a:buNone/>
                      </a:pPr>
                      <a:r>
                        <a:rPr lang="en-US" sz="1200" dirty="0"/>
                        <a:t>Arcjet correction update for GOES-16 arcjet firing configuration changes</a:t>
                      </a:r>
                    </a:p>
                  </a:txBody>
                  <a:tcPr marL="91450" marR="91450" marT="45725" marB="45725" anchor="ctr"/>
                </a:tc>
                <a:tc>
                  <a:txBody>
                    <a:bodyPr/>
                    <a:lstStyle/>
                    <a:p>
                      <a:pPr marL="0" marR="0" lvl="0" indent="0" algn="l" rtl="0">
                        <a:spcBef>
                          <a:spcPts val="0"/>
                        </a:spcBef>
                        <a:spcAft>
                          <a:spcPts val="0"/>
                        </a:spcAft>
                        <a:buNone/>
                      </a:pPr>
                      <a:r>
                        <a:rPr lang="en-US" sz="1200" dirty="0"/>
                        <a:t>closed</a:t>
                      </a: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t>✓</a:t>
                      </a: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t>N/A</a:t>
                      </a:r>
                    </a:p>
                  </a:txBody>
                  <a:tcPr marL="91450" marR="91450" marT="45725" marB="45725" anchor="ctr"/>
                </a:tc>
                <a:tc>
                  <a:txBody>
                    <a:bodyPr/>
                    <a:lstStyle/>
                    <a:p>
                      <a:pPr marL="0" marR="0" lvl="0" indent="0" algn="l" rtl="0">
                        <a:spcBef>
                          <a:spcPts val="0"/>
                        </a:spcBef>
                        <a:spcAft>
                          <a:spcPts val="0"/>
                        </a:spcAft>
                        <a:buNone/>
                      </a:pPr>
                      <a:endParaRPr sz="1200" dirty="0"/>
                    </a:p>
                  </a:txBody>
                  <a:tcPr marL="91450" marR="91450" marT="45725" marB="45725" anchor="ctr"/>
                </a:tc>
                <a:extLst>
                  <a:ext uri="{0D108BD9-81ED-4DB2-BD59-A6C34878D82A}">
                    <a16:rowId xmlns:a16="http://schemas.microsoft.com/office/drawing/2014/main" val="3763095797"/>
                  </a:ext>
                </a:extLst>
              </a:tr>
              <a:tr h="370850">
                <a:tc>
                  <a:txBody>
                    <a:bodyPr/>
                    <a:lstStyle/>
                    <a:p>
                      <a:pPr marL="0" marR="0" lvl="0" indent="0" algn="l" rtl="0">
                        <a:spcBef>
                          <a:spcPts val="0"/>
                        </a:spcBef>
                        <a:spcAft>
                          <a:spcPts val="0"/>
                        </a:spcAft>
                        <a:buNone/>
                      </a:pPr>
                      <a:r>
                        <a:rPr lang="en-US" sz="1200" dirty="0"/>
                        <a:t>1050</a:t>
                      </a:r>
                      <a:endParaRPr sz="1200" dirty="0"/>
                    </a:p>
                  </a:txBody>
                  <a:tcPr marL="91450" marR="91450" marT="45725" marB="45725" anchor="ctr"/>
                </a:tc>
                <a:tc>
                  <a:txBody>
                    <a:bodyPr/>
                    <a:lstStyle/>
                    <a:p>
                      <a:pPr marL="0" marR="0" indent="0" algn="l" defTabSz="457200" rtl="0" eaLnBrk="1" fontAlgn="ctr" latinLnBrk="0" hangingPunct="1">
                        <a:lnSpc>
                          <a:spcPct val="100000"/>
                        </a:lnSpc>
                        <a:spcBef>
                          <a:spcPts val="0"/>
                        </a:spcBef>
                        <a:spcAft>
                          <a:spcPts val="0"/>
                        </a:spcAft>
                        <a:buClrTx/>
                        <a:buSzTx/>
                        <a:buFontTx/>
                        <a:buNone/>
                        <a:tabLst/>
                        <a:defRPr/>
                      </a:pPr>
                      <a:r>
                        <a:rPr lang="en-US" sz="1200" b="0" i="0" u="none" strike="noStrike" cap="none" dirty="0">
                          <a:solidFill>
                            <a:srgbClr val="000000"/>
                          </a:solidFill>
                          <a:effectLst/>
                          <a:latin typeface="Calibri"/>
                          <a:ea typeface="Calibri"/>
                          <a:cs typeface="Calibri"/>
                          <a:sym typeface="Arial"/>
                        </a:rPr>
                        <a:t>N/A</a:t>
                      </a:r>
                    </a:p>
                  </a:txBody>
                  <a:tcPr marL="91450" marR="91450" marT="45725" marB="45725" anchor="ctr"/>
                </a:tc>
                <a:tc>
                  <a:txBody>
                    <a:bodyPr/>
                    <a:lstStyle/>
                    <a:p>
                      <a:pPr marL="0" marR="0" lvl="0" indent="0" algn="l" rtl="0">
                        <a:spcBef>
                          <a:spcPts val="0"/>
                        </a:spcBef>
                        <a:spcAft>
                          <a:spcPts val="0"/>
                        </a:spcAft>
                        <a:buNone/>
                      </a:pPr>
                      <a:r>
                        <a:rPr lang="en-US" sz="1200" dirty="0"/>
                        <a:t>Update arcjet correction to use inverse matrices</a:t>
                      </a:r>
                    </a:p>
                  </a:txBody>
                  <a:tcPr marL="91450" marR="91450" marT="45725" marB="45725" anchor="ctr"/>
                </a:tc>
                <a:tc>
                  <a:txBody>
                    <a:bodyPr/>
                    <a:lstStyle/>
                    <a:p>
                      <a:pPr marL="0" marR="0" lvl="0" indent="0" algn="l" rtl="0">
                        <a:spcBef>
                          <a:spcPts val="0"/>
                        </a:spcBef>
                        <a:spcAft>
                          <a:spcPts val="0"/>
                        </a:spcAft>
                        <a:buNone/>
                      </a:pPr>
                      <a:r>
                        <a:rPr lang="en-US" sz="1200" dirty="0"/>
                        <a:t>closed</a:t>
                      </a: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t>✓</a:t>
                      </a: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t>✓</a:t>
                      </a:r>
                    </a:p>
                  </a:txBody>
                  <a:tcPr marL="91450" marR="91450" marT="45725" marB="45725" anchor="ctr"/>
                </a:tc>
                <a:tc>
                  <a:txBody>
                    <a:bodyPr/>
                    <a:lstStyle/>
                    <a:p>
                      <a:pPr marL="0" marR="0" lvl="0" indent="0" algn="l" rtl="0">
                        <a:spcBef>
                          <a:spcPts val="0"/>
                        </a:spcBef>
                        <a:spcAft>
                          <a:spcPts val="0"/>
                        </a:spcAft>
                        <a:buNone/>
                      </a:pPr>
                      <a:r>
                        <a:rPr lang="en-US" sz="1200" dirty="0"/>
                        <a:t>DO.09.03.00</a:t>
                      </a:r>
                      <a:endParaRPr sz="1200" dirty="0"/>
                    </a:p>
                  </a:txBody>
                  <a:tcPr marL="91450" marR="91450" marT="45725" marB="45725" anchor="ctr"/>
                </a:tc>
                <a:extLst>
                  <a:ext uri="{0D108BD9-81ED-4DB2-BD59-A6C34878D82A}">
                    <a16:rowId xmlns:a16="http://schemas.microsoft.com/office/drawing/2014/main" val="3961517952"/>
                  </a:ext>
                </a:extLst>
              </a:tr>
              <a:tr h="370850">
                <a:tc>
                  <a:txBody>
                    <a:bodyPr/>
                    <a:lstStyle/>
                    <a:p>
                      <a:pPr marL="0" marR="0" lvl="0" indent="0" algn="l" rtl="0">
                        <a:spcBef>
                          <a:spcPts val="0"/>
                        </a:spcBef>
                        <a:spcAft>
                          <a:spcPts val="0"/>
                        </a:spcAft>
                        <a:buNone/>
                      </a:pPr>
                      <a:r>
                        <a:rPr lang="en-US" sz="1200" b="0" i="0" u="none" strike="noStrike" cap="none" dirty="0">
                          <a:solidFill>
                            <a:schemeClr val="dk1"/>
                          </a:solidFill>
                          <a:effectLst/>
                          <a:latin typeface="Calibri"/>
                          <a:ea typeface="Calibri"/>
                          <a:cs typeface="Calibri"/>
                          <a:sym typeface="Arial"/>
                        </a:rPr>
                        <a:t>449</a:t>
                      </a:r>
                      <a:endParaRPr sz="1200" dirty="0"/>
                    </a:p>
                  </a:txBody>
                  <a:tcPr marL="91450" marR="91450" marT="45725" marB="45725" anchor="ctr"/>
                </a:tc>
                <a:tc>
                  <a:txBody>
                    <a:bodyPr/>
                    <a:lstStyle/>
                    <a:p>
                      <a:pPr marL="0" marR="0" indent="0" algn="l" defTabSz="457200" rtl="0" eaLnBrk="1" fontAlgn="ctr" latinLnBrk="0" hangingPunct="1">
                        <a:lnSpc>
                          <a:spcPct val="100000"/>
                        </a:lnSpc>
                        <a:spcBef>
                          <a:spcPts val="0"/>
                        </a:spcBef>
                        <a:spcAft>
                          <a:spcPts val="0"/>
                        </a:spcAft>
                        <a:buClrTx/>
                        <a:buSzTx/>
                        <a:buFontTx/>
                        <a:buNone/>
                        <a:tabLst/>
                        <a:defRPr/>
                      </a:pPr>
                      <a:r>
                        <a:rPr lang="en-US" sz="1200" b="0" i="0" u="none" strike="noStrike" cap="none" dirty="0">
                          <a:solidFill>
                            <a:srgbClr val="000000"/>
                          </a:solidFill>
                          <a:effectLst/>
                          <a:latin typeface="Calibri"/>
                          <a:ea typeface="Calibri"/>
                          <a:cs typeface="Calibri"/>
                          <a:sym typeface="Arial"/>
                        </a:rPr>
                        <a:t>5133</a:t>
                      </a:r>
                    </a:p>
                  </a:txBody>
                  <a:tcPr marL="91450" marR="91450" marT="45725" marB="45725" anchor="ctr"/>
                </a:tc>
                <a:tc>
                  <a:txBody>
                    <a:bodyPr/>
                    <a:lstStyle/>
                    <a:p>
                      <a:pPr marL="0" marR="0" lvl="0" indent="0" algn="l" rtl="0">
                        <a:spcBef>
                          <a:spcPts val="0"/>
                        </a:spcBef>
                        <a:spcAft>
                          <a:spcPts val="0"/>
                        </a:spcAft>
                        <a:buNone/>
                      </a:pPr>
                      <a:r>
                        <a:rPr lang="en-US" sz="1200" b="0" i="0" u="none" strike="noStrike" cap="none" dirty="0">
                          <a:solidFill>
                            <a:schemeClr val="dk1"/>
                          </a:solidFill>
                          <a:effectLst/>
                          <a:latin typeface="Calibri"/>
                          <a:ea typeface="Calibri"/>
                          <a:cs typeface="Calibri"/>
                          <a:sym typeface="Arial"/>
                        </a:rPr>
                        <a:t>Arcjet flag</a:t>
                      </a:r>
                      <a:endParaRPr lang="en-US" sz="1200" dirty="0"/>
                    </a:p>
                  </a:txBody>
                  <a:tcPr marL="91450" marR="91450" marT="45725" marB="45725" anchor="ctr"/>
                </a:tc>
                <a:tc>
                  <a:txBody>
                    <a:bodyPr/>
                    <a:lstStyle/>
                    <a:p>
                      <a:pPr marL="0" marR="0" lvl="0" indent="0" algn="l" rtl="0">
                        <a:spcBef>
                          <a:spcPts val="0"/>
                        </a:spcBef>
                        <a:spcAft>
                          <a:spcPts val="0"/>
                        </a:spcAft>
                        <a:buNone/>
                      </a:pPr>
                      <a:r>
                        <a:rPr lang="en-US" sz="1200" b="0" i="0" u="none" strike="noStrike" cap="none" dirty="0">
                          <a:solidFill>
                            <a:schemeClr val="dk1"/>
                          </a:solidFill>
                          <a:effectLst/>
                          <a:latin typeface="Calibri"/>
                          <a:ea typeface="Calibri"/>
                          <a:cs typeface="Calibri"/>
                          <a:sym typeface="Arial"/>
                        </a:rPr>
                        <a:t>closed</a:t>
                      </a:r>
                      <a:endParaRPr lang="en-US" sz="1200" dirty="0"/>
                    </a:p>
                  </a:txBody>
                  <a:tcPr marL="91450" marR="91450" marT="45725" marB="45725" anchor="ctr"/>
                </a:tc>
                <a:tc>
                  <a:txBody>
                    <a:bodyPr/>
                    <a:lstStyle/>
                    <a:p>
                      <a:pPr marL="0" marR="0" lvl="0" indent="0" algn="l" rtl="0">
                        <a:spcBef>
                          <a:spcPts val="0"/>
                        </a:spcBef>
                        <a:spcAft>
                          <a:spcPts val="0"/>
                        </a:spcAft>
                        <a:buNone/>
                      </a:pPr>
                      <a:r>
                        <a:rPr lang="en-US" sz="1200" dirty="0"/>
                        <a:t>✓</a:t>
                      </a: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t>✓</a:t>
                      </a:r>
                    </a:p>
                  </a:txBody>
                  <a:tcPr marL="91450" marR="91450" marT="45725" marB="45725" anchor="ctr"/>
                </a:tc>
                <a:tc>
                  <a:txBody>
                    <a:bodyPr/>
                    <a:lstStyle/>
                    <a:p>
                      <a:pPr marL="0" marR="0" lvl="0" indent="0" algn="l" rtl="0">
                        <a:spcBef>
                          <a:spcPts val="0"/>
                        </a:spcBef>
                        <a:spcAft>
                          <a:spcPts val="0"/>
                        </a:spcAft>
                        <a:buNone/>
                      </a:pPr>
                      <a:r>
                        <a:rPr lang="en-US" sz="1200" dirty="0"/>
                        <a:t>PR.06.17.04</a:t>
                      </a:r>
                      <a:endParaRPr sz="1200" dirty="0"/>
                    </a:p>
                  </a:txBody>
                  <a:tcPr marL="91450" marR="91450" marT="45725" marB="45725" anchor="ctr"/>
                </a:tc>
                <a:extLst>
                  <a:ext uri="{0D108BD9-81ED-4DB2-BD59-A6C34878D82A}">
                    <a16:rowId xmlns:a16="http://schemas.microsoft.com/office/drawing/2014/main" val="10002"/>
                  </a:ext>
                </a:extLst>
              </a:tr>
              <a:tr h="370850">
                <a:tc>
                  <a:txBody>
                    <a:bodyPr/>
                    <a:lstStyle/>
                    <a:p>
                      <a:pPr marL="0" marR="0" lvl="0" indent="0" algn="l" rtl="0">
                        <a:spcBef>
                          <a:spcPts val="0"/>
                        </a:spcBef>
                        <a:spcAft>
                          <a:spcPts val="0"/>
                        </a:spcAft>
                        <a:buNone/>
                      </a:pPr>
                      <a:r>
                        <a:rPr lang="en-US" sz="1200" dirty="0"/>
                        <a:t>450</a:t>
                      </a:r>
                      <a:endParaRPr sz="1200" dirty="0"/>
                    </a:p>
                  </a:txBody>
                  <a:tcPr marL="91450" marR="91450" marT="45725" marB="45725" anchor="ctr"/>
                </a:tc>
                <a:tc>
                  <a:txBody>
                    <a:bodyPr/>
                    <a:lstStyle/>
                    <a:p>
                      <a:pPr marL="0" marR="0" lvl="0" indent="0" algn="l" rtl="0">
                        <a:spcBef>
                          <a:spcPts val="0"/>
                        </a:spcBef>
                        <a:spcAft>
                          <a:spcPts val="0"/>
                        </a:spcAft>
                        <a:buNone/>
                      </a:pPr>
                      <a:r>
                        <a:rPr lang="en-US" sz="1200" dirty="0"/>
                        <a:t>5134</a:t>
                      </a:r>
                      <a:endParaRPr sz="1200" dirty="0"/>
                    </a:p>
                  </a:txBody>
                  <a:tcPr marL="91450" marR="91450" marT="45725" marB="45725" anchor="ctr"/>
                </a:tc>
                <a:tc>
                  <a:txBody>
                    <a:bodyPr/>
                    <a:lstStyle/>
                    <a:p>
                      <a:pPr marL="0" marR="0" lvl="0" indent="0" algn="l" rtl="0">
                        <a:spcBef>
                          <a:spcPts val="0"/>
                        </a:spcBef>
                        <a:spcAft>
                          <a:spcPts val="0"/>
                        </a:spcAft>
                        <a:buNone/>
                      </a:pPr>
                      <a:r>
                        <a:rPr lang="en-US" sz="1200" dirty="0">
                          <a:solidFill>
                            <a:schemeClr val="dk1"/>
                          </a:solidFill>
                        </a:rPr>
                        <a:t>IB shadow flag</a:t>
                      </a:r>
                    </a:p>
                  </a:txBody>
                  <a:tcPr marL="91450" marR="91450" marT="45725" marB="45725" anchor="ctr"/>
                </a:tc>
                <a:tc>
                  <a:txBody>
                    <a:bodyPr/>
                    <a:lstStyle/>
                    <a:p>
                      <a:pPr marL="0" marR="0" lvl="0" indent="0" algn="l" rtl="0">
                        <a:spcBef>
                          <a:spcPts val="0"/>
                        </a:spcBef>
                        <a:spcAft>
                          <a:spcPts val="0"/>
                        </a:spcAft>
                        <a:buNone/>
                      </a:pPr>
                      <a:r>
                        <a:rPr lang="en-US" sz="1200" b="0" i="0" u="none" strike="noStrike" cap="none" dirty="0">
                          <a:solidFill>
                            <a:schemeClr val="dk1"/>
                          </a:solidFill>
                          <a:effectLst/>
                          <a:latin typeface="Calibri"/>
                          <a:ea typeface="Calibri"/>
                          <a:cs typeface="Calibri"/>
                          <a:sym typeface="Arial"/>
                        </a:rPr>
                        <a:t>closed</a:t>
                      </a:r>
                      <a:endParaRPr lang="en-US" sz="1200" dirty="0"/>
                    </a:p>
                  </a:txBody>
                  <a:tcPr marL="91450" marR="91450" marT="45725" marB="45725" anchor="ctr"/>
                </a:tc>
                <a:tc>
                  <a:txBody>
                    <a:bodyPr/>
                    <a:lstStyle/>
                    <a:p>
                      <a:pPr marL="0" marR="0" lvl="0" indent="0" algn="l" rtl="0">
                        <a:spcBef>
                          <a:spcPts val="0"/>
                        </a:spcBef>
                        <a:spcAft>
                          <a:spcPts val="0"/>
                        </a:spcAft>
                        <a:buNone/>
                      </a:pPr>
                      <a:r>
                        <a:rPr lang="en-US" sz="1200" dirty="0"/>
                        <a:t>✓</a:t>
                      </a: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t>✓</a:t>
                      </a: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t>PR.06.17.04</a:t>
                      </a:r>
                    </a:p>
                  </a:txBody>
                  <a:tcPr marL="91450" marR="91450" marT="45725" marB="45725" anchor="ctr"/>
                </a:tc>
                <a:extLst>
                  <a:ext uri="{0D108BD9-81ED-4DB2-BD59-A6C34878D82A}">
                    <a16:rowId xmlns:a16="http://schemas.microsoft.com/office/drawing/2014/main" val="10003"/>
                  </a:ext>
                </a:extLst>
              </a:tr>
              <a:tr h="370850">
                <a:tc>
                  <a:txBody>
                    <a:bodyPr/>
                    <a:lstStyle/>
                    <a:p>
                      <a:pPr marL="0" marR="0" lvl="0" indent="0" algn="l" rtl="0">
                        <a:spcBef>
                          <a:spcPts val="0"/>
                        </a:spcBef>
                        <a:spcAft>
                          <a:spcPts val="0"/>
                        </a:spcAft>
                        <a:buNone/>
                      </a:pPr>
                      <a:r>
                        <a:rPr lang="en-US" sz="1200" dirty="0"/>
                        <a:t>430</a:t>
                      </a:r>
                      <a:endParaRPr sz="1200" dirty="0"/>
                    </a:p>
                  </a:txBody>
                  <a:tcPr marL="91450" marR="91450" marT="45725" marB="45725" anchor="ctr"/>
                </a:tc>
                <a:tc>
                  <a:txBody>
                    <a:bodyPr/>
                    <a:lstStyle/>
                    <a:p>
                      <a:pPr marL="0" marR="0" lvl="0" indent="0" algn="l" rtl="0">
                        <a:spcBef>
                          <a:spcPts val="0"/>
                        </a:spcBef>
                        <a:spcAft>
                          <a:spcPts val="0"/>
                        </a:spcAft>
                        <a:buNone/>
                      </a:pPr>
                      <a:r>
                        <a:rPr lang="en-US" sz="1200" dirty="0"/>
                        <a:t>4164</a:t>
                      </a:r>
                      <a:endParaRPr sz="1200" dirty="0"/>
                    </a:p>
                  </a:txBody>
                  <a:tcPr marL="91450" marR="91450" marT="45725" marB="45725" anchor="ctr"/>
                </a:tc>
                <a:tc>
                  <a:txBody>
                    <a:bodyPr/>
                    <a:lstStyle/>
                    <a:p>
                      <a:pPr marL="0" marR="0" lvl="0" indent="0" algn="l" rtl="0">
                        <a:spcBef>
                          <a:spcPts val="0"/>
                        </a:spcBef>
                        <a:spcAft>
                          <a:spcPts val="0"/>
                        </a:spcAft>
                        <a:buNone/>
                      </a:pPr>
                      <a:r>
                        <a:rPr lang="en-US" sz="1200" dirty="0">
                          <a:solidFill>
                            <a:schemeClr val="dk1"/>
                          </a:solidFill>
                        </a:rPr>
                        <a:t>Eclipse flag</a:t>
                      </a: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0" i="0" u="none" strike="noStrike" cap="none" dirty="0">
                          <a:solidFill>
                            <a:schemeClr val="dk1"/>
                          </a:solidFill>
                          <a:effectLst/>
                          <a:latin typeface="Calibri"/>
                          <a:cs typeface="Calibri"/>
                          <a:sym typeface="Arial"/>
                        </a:rPr>
                        <a:t>closed</a:t>
                      </a:r>
                      <a:endParaRPr lang="en-US" sz="1200" dirty="0"/>
                    </a:p>
                  </a:txBody>
                  <a:tcPr marL="91450" marR="91450" marT="45725" marB="45725" anchor="ctr"/>
                </a:tc>
                <a:tc>
                  <a:txBody>
                    <a:bodyPr/>
                    <a:lstStyle/>
                    <a:p>
                      <a:pPr marL="0" marR="0" lvl="0" indent="0" algn="l" rtl="0">
                        <a:spcBef>
                          <a:spcPts val="0"/>
                        </a:spcBef>
                        <a:spcAft>
                          <a:spcPts val="0"/>
                        </a:spcAft>
                        <a:buNone/>
                      </a:pPr>
                      <a:r>
                        <a:rPr lang="en-US" sz="1200" dirty="0"/>
                        <a:t>✓</a:t>
                      </a: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t>✓</a:t>
                      </a:r>
                    </a:p>
                  </a:txBody>
                  <a:tcPr marL="91450" marR="91450" marT="45725" marB="45725" anchor="ctr"/>
                </a:tc>
                <a:tc>
                  <a:txBody>
                    <a:bodyPr/>
                    <a:lstStyle/>
                    <a:p>
                      <a:pPr marL="0" marR="0" lvl="0" indent="0" algn="l" rtl="0">
                        <a:spcBef>
                          <a:spcPts val="0"/>
                        </a:spcBef>
                        <a:spcAft>
                          <a:spcPts val="0"/>
                        </a:spcAft>
                        <a:buNone/>
                      </a:pPr>
                      <a:endParaRPr sz="1200" dirty="0"/>
                    </a:p>
                  </a:txBody>
                  <a:tcPr marL="91450" marR="91450" marT="45725" marB="45725" anchor="ctr"/>
                </a:tc>
                <a:extLst>
                  <a:ext uri="{0D108BD9-81ED-4DB2-BD59-A6C34878D82A}">
                    <a16:rowId xmlns:a16="http://schemas.microsoft.com/office/drawing/2014/main" val="2848104671"/>
                  </a:ext>
                </a:extLst>
              </a:tr>
              <a:tr h="370850">
                <a:tc>
                  <a:txBody>
                    <a:bodyPr/>
                    <a:lstStyle/>
                    <a:p>
                      <a:pPr marL="0" marR="0" lvl="0" indent="0" algn="l" rtl="0">
                        <a:spcBef>
                          <a:spcPts val="0"/>
                        </a:spcBef>
                        <a:spcAft>
                          <a:spcPts val="0"/>
                        </a:spcAft>
                        <a:buNone/>
                      </a:pPr>
                      <a:r>
                        <a:rPr lang="en-US" sz="1200" dirty="0"/>
                        <a:t>204</a:t>
                      </a:r>
                      <a:endParaRPr sz="1200" dirty="0"/>
                    </a:p>
                  </a:txBody>
                  <a:tcPr marL="91450" marR="91450" marT="45725" marB="45725" anchor="ctr"/>
                </a:tc>
                <a:tc>
                  <a:txBody>
                    <a:bodyPr/>
                    <a:lstStyle/>
                    <a:p>
                      <a:pPr marL="0" marR="0" lvl="0" indent="0" algn="l" rtl="0">
                        <a:spcBef>
                          <a:spcPts val="0"/>
                        </a:spcBef>
                        <a:spcAft>
                          <a:spcPts val="0"/>
                        </a:spcAft>
                        <a:buNone/>
                      </a:pPr>
                      <a:r>
                        <a:rPr lang="en-US" sz="1200" dirty="0"/>
                        <a:t>5134/6235</a:t>
                      </a:r>
                      <a:endParaRPr sz="1200" dirty="0"/>
                    </a:p>
                  </a:txBody>
                  <a:tcPr marL="91450" marR="91450" marT="45725" marB="45725" anchor="ctr"/>
                </a:tc>
                <a:tc>
                  <a:txBody>
                    <a:bodyPr/>
                    <a:lstStyle/>
                    <a:p>
                      <a:pPr marL="0" marR="0" lvl="0" indent="0" algn="l" rtl="0">
                        <a:spcBef>
                          <a:spcPts val="0"/>
                        </a:spcBef>
                        <a:spcAft>
                          <a:spcPts val="0"/>
                        </a:spcAft>
                        <a:buNone/>
                      </a:pPr>
                      <a:r>
                        <a:rPr lang="en-US" sz="1200" dirty="0">
                          <a:solidFill>
                            <a:schemeClr val="dk1"/>
                          </a:solidFill>
                        </a:rPr>
                        <a:t>Reformat L1b variables with _unsigned attribute-</a:t>
                      </a: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t>closed</a:t>
                      </a:r>
                    </a:p>
                  </a:txBody>
                  <a:tcPr marL="91450" marR="91450" marT="45725" marB="45725" anchor="ctr"/>
                </a:tc>
                <a:tc>
                  <a:txBody>
                    <a:bodyPr/>
                    <a:lstStyle/>
                    <a:p>
                      <a:pPr marL="0" marR="0" lvl="0" indent="0" algn="l" rtl="0">
                        <a:spcBef>
                          <a:spcPts val="0"/>
                        </a:spcBef>
                        <a:spcAft>
                          <a:spcPts val="0"/>
                        </a:spcAft>
                        <a:buNone/>
                      </a:pPr>
                      <a:r>
                        <a:rPr lang="en-US" sz="1200" dirty="0"/>
                        <a:t>✓</a:t>
                      </a: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t>✓</a:t>
                      </a: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hr-HR" sz="1200" b="0" i="0" u="none" strike="noStrike" cap="none" dirty="0">
                          <a:solidFill>
                            <a:schemeClr val="dk1"/>
                          </a:solidFill>
                          <a:effectLst/>
                          <a:latin typeface="Calibri"/>
                          <a:ea typeface="Calibri"/>
                          <a:cs typeface="Calibri"/>
                          <a:sym typeface="Arial"/>
                        </a:rPr>
                        <a:t>DO.07.00.00/DO.08.00.00</a:t>
                      </a:r>
                      <a:endParaRPr lang="hr-HR" sz="1200" dirty="0"/>
                    </a:p>
                  </a:txBody>
                  <a:tcPr marL="91450" marR="91450" marT="45725" marB="45725" anchor="ctr"/>
                </a:tc>
                <a:extLst>
                  <a:ext uri="{0D108BD9-81ED-4DB2-BD59-A6C34878D82A}">
                    <a16:rowId xmlns:a16="http://schemas.microsoft.com/office/drawing/2014/main" val="4093763876"/>
                  </a:ext>
                </a:extLst>
              </a:tr>
              <a:tr h="370850">
                <a:tc>
                  <a:txBody>
                    <a:bodyPr/>
                    <a:lstStyle/>
                    <a:p>
                      <a:pPr marL="0" marR="0" lvl="0" indent="0" algn="l" rtl="0">
                        <a:spcBef>
                          <a:spcPts val="0"/>
                        </a:spcBef>
                        <a:spcAft>
                          <a:spcPts val="0"/>
                        </a:spcAft>
                        <a:buNone/>
                      </a:pPr>
                      <a:r>
                        <a:rPr lang="en-US" sz="1200" dirty="0"/>
                        <a:t>267</a:t>
                      </a:r>
                      <a:endParaRPr sz="1200" dirty="0"/>
                    </a:p>
                  </a:txBody>
                  <a:tcPr marL="91450" marR="91450" marT="45725" marB="45725" anchor="ctr"/>
                </a:tc>
                <a:tc>
                  <a:txBody>
                    <a:bodyPr/>
                    <a:lstStyle/>
                    <a:p>
                      <a:pPr marL="0" marR="0" lvl="0" indent="0" algn="l" rtl="0">
                        <a:spcBef>
                          <a:spcPts val="0"/>
                        </a:spcBef>
                        <a:spcAft>
                          <a:spcPts val="0"/>
                        </a:spcAft>
                        <a:buNone/>
                      </a:pPr>
                      <a:r>
                        <a:rPr lang="en-US" sz="1200" dirty="0"/>
                        <a:t>5370</a:t>
                      </a:r>
                      <a:endParaRPr sz="1200" dirty="0"/>
                    </a:p>
                  </a:txBody>
                  <a:tcPr marL="91450" marR="91450" marT="45725" marB="45725" anchor="ctr"/>
                </a:tc>
                <a:tc>
                  <a:txBody>
                    <a:bodyPr/>
                    <a:lstStyle/>
                    <a:p>
                      <a:pPr marL="0" marR="0" lvl="0" indent="0" algn="l" rtl="0">
                        <a:spcBef>
                          <a:spcPts val="0"/>
                        </a:spcBef>
                        <a:spcAft>
                          <a:spcPts val="0"/>
                        </a:spcAft>
                        <a:buNone/>
                      </a:pPr>
                      <a:r>
                        <a:rPr lang="en-US" sz="1200" dirty="0">
                          <a:solidFill>
                            <a:schemeClr val="dk1"/>
                          </a:solidFill>
                        </a:rPr>
                        <a:t>LUT Filenames not Traceable to Metadata</a:t>
                      </a: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t>closed</a:t>
                      </a:r>
                    </a:p>
                  </a:txBody>
                  <a:tcPr marL="91450" marR="91450" marT="45725" marB="45725" anchor="ctr"/>
                </a:tc>
                <a:tc>
                  <a:txBody>
                    <a:bodyPr/>
                    <a:lstStyle/>
                    <a:p>
                      <a:pPr marL="0" marR="0" lvl="0" indent="0" algn="l" rtl="0">
                        <a:spcBef>
                          <a:spcPts val="0"/>
                        </a:spcBef>
                        <a:spcAft>
                          <a:spcPts val="0"/>
                        </a:spcAft>
                        <a:buNone/>
                      </a:pPr>
                      <a:r>
                        <a:rPr lang="en-US" sz="1200" dirty="0"/>
                        <a:t>✓</a:t>
                      </a: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t>✓</a:t>
                      </a: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hr-HR" sz="1200" b="0" i="0" u="none" strike="noStrike" cap="none" dirty="0">
                          <a:solidFill>
                            <a:schemeClr val="dk1"/>
                          </a:solidFill>
                          <a:effectLst/>
                          <a:latin typeface="Calibri"/>
                          <a:ea typeface="Calibri"/>
                          <a:cs typeface="Calibri"/>
                          <a:sym typeface="Arial"/>
                        </a:rPr>
                        <a:t>DO.07.00.00</a:t>
                      </a:r>
                      <a:endParaRPr lang="hr-HR" sz="1200" dirty="0"/>
                    </a:p>
                  </a:txBody>
                  <a:tcPr marL="91450" marR="91450" marT="45725" marB="45725" anchor="ctr"/>
                </a:tc>
                <a:extLst>
                  <a:ext uri="{0D108BD9-81ED-4DB2-BD59-A6C34878D82A}">
                    <a16:rowId xmlns:a16="http://schemas.microsoft.com/office/drawing/2014/main" val="1750982152"/>
                  </a:ext>
                </a:extLst>
              </a:tr>
              <a:tr h="370850">
                <a:tc>
                  <a:txBody>
                    <a:bodyPr/>
                    <a:lstStyle/>
                    <a:p>
                      <a:pPr marL="0" marR="0" lvl="0" indent="0" algn="l" rtl="0">
                        <a:spcBef>
                          <a:spcPts val="0"/>
                        </a:spcBef>
                        <a:spcAft>
                          <a:spcPts val="0"/>
                        </a:spcAft>
                        <a:buNone/>
                      </a:pPr>
                      <a:r>
                        <a:rPr lang="en-US" sz="1200" dirty="0"/>
                        <a:t>565</a:t>
                      </a:r>
                      <a:endParaRPr sz="1200" dirty="0"/>
                    </a:p>
                  </a:txBody>
                  <a:tcPr marL="91450" marR="91450" marT="45725" marB="45725" anchor="ctr"/>
                </a:tc>
                <a:tc>
                  <a:txBody>
                    <a:bodyPr/>
                    <a:lstStyle/>
                    <a:p>
                      <a:pPr marL="0" marR="0" lvl="0" indent="0" algn="l" rtl="0">
                        <a:spcBef>
                          <a:spcPts val="0"/>
                        </a:spcBef>
                        <a:spcAft>
                          <a:spcPts val="0"/>
                        </a:spcAft>
                        <a:buNone/>
                      </a:pPr>
                      <a:r>
                        <a:rPr lang="en-US" sz="1200" dirty="0"/>
                        <a:t>5637</a:t>
                      </a:r>
                      <a:endParaRPr sz="1200" dirty="0"/>
                    </a:p>
                  </a:txBody>
                  <a:tcPr marL="91450" marR="91450" marT="45725" marB="45725" anchor="ctr"/>
                </a:tc>
                <a:tc>
                  <a:txBody>
                    <a:bodyPr/>
                    <a:lstStyle/>
                    <a:p>
                      <a:pPr marL="0" marR="0" lvl="0" indent="0" algn="l" rtl="0">
                        <a:spcBef>
                          <a:spcPts val="0"/>
                        </a:spcBef>
                        <a:spcAft>
                          <a:spcPts val="0"/>
                        </a:spcAft>
                        <a:buNone/>
                      </a:pPr>
                      <a:r>
                        <a:rPr lang="en-US" sz="1200" dirty="0">
                          <a:solidFill>
                            <a:schemeClr val="dk1"/>
                          </a:solidFill>
                        </a:rPr>
                        <a:t>MAG in EPN coords does not match LM algorithm</a:t>
                      </a: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t>closed</a:t>
                      </a:r>
                    </a:p>
                  </a:txBody>
                  <a:tcPr marL="91450" marR="91450" marT="45725" marB="45725" anchor="ctr"/>
                </a:tc>
                <a:tc>
                  <a:txBody>
                    <a:bodyPr/>
                    <a:lstStyle/>
                    <a:p>
                      <a:pPr marL="0" marR="0" lvl="0" indent="0" algn="l" rtl="0">
                        <a:spcBef>
                          <a:spcPts val="0"/>
                        </a:spcBef>
                        <a:spcAft>
                          <a:spcPts val="0"/>
                        </a:spcAft>
                        <a:buNone/>
                      </a:pPr>
                      <a:r>
                        <a:rPr lang="en-US" sz="1200" dirty="0"/>
                        <a:t>✓</a:t>
                      </a: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t>✓</a:t>
                      </a: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hr-HR" sz="1200" b="0" i="0" u="none" strike="noStrike" cap="none" dirty="0">
                          <a:solidFill>
                            <a:schemeClr val="dk1"/>
                          </a:solidFill>
                          <a:effectLst/>
                          <a:latin typeface="Calibri"/>
                          <a:ea typeface="Calibri"/>
                          <a:cs typeface="Calibri"/>
                          <a:sym typeface="Arial"/>
                        </a:rPr>
                        <a:t>DO.07.00.00</a:t>
                      </a:r>
                      <a:endParaRPr lang="hr-HR" sz="1200" dirty="0"/>
                    </a:p>
                  </a:txBody>
                  <a:tcPr marL="91450" marR="91450" marT="45725" marB="45725" anchor="ctr"/>
                </a:tc>
                <a:extLst>
                  <a:ext uri="{0D108BD9-81ED-4DB2-BD59-A6C34878D82A}">
                    <a16:rowId xmlns:a16="http://schemas.microsoft.com/office/drawing/2014/main" val="3542753354"/>
                  </a:ext>
                </a:extLst>
              </a:tr>
            </a:tbl>
          </a:graphicData>
        </a:graphic>
      </p:graphicFrame>
    </p:spTree>
    <p:extLst>
      <p:ext uri="{BB962C8B-B14F-4D97-AF65-F5344CB8AC3E}">
        <p14:creationId xmlns:p14="http://schemas.microsoft.com/office/powerpoint/2010/main" val="3069179299"/>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77109</TotalTime>
  <Words>4548</Words>
  <Application>Microsoft Office PowerPoint</Application>
  <PresentationFormat>On-screen Show (4:3)</PresentationFormat>
  <Paragraphs>728</Paragraphs>
  <Slides>47</Slides>
  <Notes>45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47</vt:i4>
      </vt:variant>
    </vt:vector>
  </HeadingPairs>
  <TitlesOfParts>
    <vt:vector size="59" baseType="lpstr">
      <vt:lpstr>.AppleSystemUIFont</vt:lpstr>
      <vt:lpstr>-apple-system</vt:lpstr>
      <vt:lpstr>Arial</vt:lpstr>
      <vt:lpstr>Calibri</vt:lpstr>
      <vt:lpstr>Cambria Math</vt:lpstr>
      <vt:lpstr>Courier New</vt:lpstr>
      <vt:lpstr>Helvetica</vt:lpstr>
      <vt:lpstr>Noto Sans Symbols</vt:lpstr>
      <vt:lpstr>Open Sans</vt:lpstr>
      <vt:lpstr>Symbol</vt:lpstr>
      <vt:lpstr>Times New Roman</vt:lpstr>
      <vt:lpstr>Custom Design</vt:lpstr>
      <vt:lpstr>Peer Stakeholder-Product Validation Review (PS-PVR)  For the Full Maturity of GOES-16 and GOES-17 MAG L1b Product</vt:lpstr>
      <vt:lpstr>Outline</vt:lpstr>
      <vt:lpstr>MAG OVERVIEW</vt:lpstr>
      <vt:lpstr>Instrument Description</vt:lpstr>
      <vt:lpstr>PowerPoint Presentation</vt:lpstr>
      <vt:lpstr>INSTRUMENT STATUS OVERVIEW</vt:lpstr>
      <vt:lpstr>PowerPoint Presentation</vt:lpstr>
      <vt:lpstr>PRODUCT QUALITY EVALUATION</vt:lpstr>
      <vt:lpstr>MAG Specific ADRs/WRs Full Validation</vt:lpstr>
      <vt:lpstr>MAG Specific ADRs/WRs continued…</vt:lpstr>
      <vt:lpstr>Summary of Major Anomalies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Full Validation - PLPTs</vt:lpstr>
      <vt:lpstr>RIMP v1.1 PLPT-MAG-002</vt:lpstr>
      <vt:lpstr>RIMP v1.1 PLPT-MAG-003</vt:lpstr>
      <vt:lpstr>RIMP v1.1 PLPT-MAG-004</vt:lpstr>
      <vt:lpstr>RIMP v1.1 PLPT-MAG-004</vt:lpstr>
      <vt:lpstr>RIMP v2 PLPT-MAG-003 A3.3 Noise Performance </vt:lpstr>
      <vt:lpstr>RIMP v2 PLPT-MAG-003 A3.3 Noise Performance </vt:lpstr>
      <vt:lpstr>RIMP v2 PLPT-MAG-003 A3.3 Noise Performance </vt:lpstr>
      <vt:lpstr>RIMP v2 PLPT-MAG-003 A3.3 Noise Performance</vt:lpstr>
      <vt:lpstr>FULL MATURITY ASSESSMENT</vt:lpstr>
      <vt:lpstr>PowerPoint Presentation</vt:lpstr>
      <vt:lpstr>PowerPoint Presentation</vt:lpstr>
      <vt:lpstr>Full Validation Assessment</vt:lpstr>
      <vt:lpstr>PowerPoint Presentation</vt:lpstr>
      <vt:lpstr>SUMMARY &amp; RECOMMENDATIONS</vt:lpstr>
      <vt:lpstr>Summary and Recommendations</vt:lpstr>
      <vt:lpstr>Summary and Recommendations</vt:lpstr>
      <vt:lpstr>Summary and Recommendations</vt:lpstr>
      <vt:lpstr>Summary and Recommendations</vt:lpstr>
      <vt:lpstr> Summary and Recommendations GMAG versus MAG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Peer Stakeholder-Product Validation Review (PS-PVR)  For the Provisional Maturity of GOES-16 SEISS  SGPS L1b Product</dc:title>
  <cp:lastModifiedBy>Kline, Elizabeth (GSFC-416.0)[NOAA]</cp:lastModifiedBy>
  <cp:revision>631</cp:revision>
  <dcterms:modified xsi:type="dcterms:W3CDTF">2021-02-25T20:25:07Z</dcterms:modified>
</cp:coreProperties>
</file>