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48"/>
  </p:notesMasterIdLst>
  <p:sldIdLst>
    <p:sldId id="256" r:id="rId2"/>
    <p:sldId id="342" r:id="rId3"/>
    <p:sldId id="346" r:id="rId4"/>
    <p:sldId id="275" r:id="rId5"/>
    <p:sldId id="315" r:id="rId6"/>
    <p:sldId id="347" r:id="rId7"/>
    <p:sldId id="348" r:id="rId8"/>
    <p:sldId id="349" r:id="rId9"/>
    <p:sldId id="350" r:id="rId10"/>
    <p:sldId id="351" r:id="rId11"/>
    <p:sldId id="352" r:id="rId12"/>
    <p:sldId id="390" r:id="rId13"/>
    <p:sldId id="355" r:id="rId14"/>
    <p:sldId id="389"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88" r:id="rId36"/>
    <p:sldId id="377" r:id="rId37"/>
    <p:sldId id="378" r:id="rId38"/>
    <p:sldId id="379" r:id="rId39"/>
    <p:sldId id="380" r:id="rId40"/>
    <p:sldId id="384" r:id="rId41"/>
    <p:sldId id="385" r:id="rId42"/>
    <p:sldId id="386" r:id="rId43"/>
    <p:sldId id="391" r:id="rId44"/>
    <p:sldId id="392" r:id="rId45"/>
    <p:sldId id="394" r:id="rId46"/>
    <p:sldId id="393"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2DEBC4-4F6B-44C8-AECD-D6E7C8D4A6FB}">
  <a:tblStyle styleId="{C82DEBC4-4F6B-44C8-AECD-D6E7C8D4A6F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93F556-932D-4B0D-9798-D749DA44B50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0"/>
    <p:restoredTop sz="94753" autoAdjust="0"/>
  </p:normalViewPr>
  <p:slideViewPr>
    <p:cSldViewPr>
      <p:cViewPr varScale="1">
        <p:scale>
          <a:sx n="109" d="100"/>
          <a:sy n="109" d="100"/>
        </p:scale>
        <p:origin x="2112" y="108"/>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52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550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7726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623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3148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5639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7538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9774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1633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274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4167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9957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258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118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7361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3145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2273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4904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7522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9052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110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138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085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9058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7062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6481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370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ADR 596 – not relevant to MAG data product</a:t>
            </a:r>
            <a:endParaRPr sz="1200" b="0" i="0" u="none" strike="noStrike" cap="none" dirty="0">
              <a:solidFill>
                <a:schemeClr val="dk1"/>
              </a:solidFill>
              <a:latin typeface="Calibri"/>
              <a:ea typeface="Calibri"/>
              <a:cs typeface="Calibri"/>
              <a:sym typeface="Calibri"/>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7742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to note these updates need to be made to the RIMP v1.1</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269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8776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to show value from FM2 performance baseline</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4021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578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117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853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953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5058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521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33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DD63F669-F331-4B46-8CAF-B9F51DA282A4}" type="slidenum">
              <a:rPr lang="en-US" smtClean="0"/>
              <a:pPr/>
              <a:t>5</a:t>
            </a:fld>
            <a:endParaRPr lang="en-US" dirty="0"/>
          </a:p>
        </p:txBody>
      </p:sp>
      <p:sp>
        <p:nvSpPr>
          <p:cNvPr id="10243" name="Rectangle 2"/>
          <p:cNvSpPr>
            <a:spLocks noGrp="1" noRot="1" noChangeAspect="1" noChangeArrowheads="1" noTextEdit="1"/>
          </p:cNvSpPr>
          <p:nvPr>
            <p:ph type="sldImg"/>
          </p:nvPr>
        </p:nvSpPr>
        <p:spPr>
          <a:xfrm>
            <a:off x="1212850" y="701675"/>
            <a:ext cx="4665663" cy="3498850"/>
          </a:xfrm>
          <a:ln/>
        </p:spPr>
      </p:sp>
      <p:sp>
        <p:nvSpPr>
          <p:cNvPr id="102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3333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60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7</a:t>
            </a:fld>
            <a:endParaRPr lang="en-US"/>
          </a:p>
        </p:txBody>
      </p:sp>
    </p:spTree>
    <p:extLst>
      <p:ext uri="{BB962C8B-B14F-4D97-AF65-F5344CB8AC3E}">
        <p14:creationId xmlns:p14="http://schemas.microsoft.com/office/powerpoint/2010/main" val="64036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7220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550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Noto Sans Symbols"/>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53441" y="88777"/>
            <a:ext cx="6675120" cy="72796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0" i="0" u="none" strike="noStrike" cap="none">
                <a:solidFill>
                  <a:srgbClr val="CF102D"/>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fld id="{17710303-F197-41E0-BA9C-30E6F2FDDE01}" type="datetime1">
              <a:rPr lang="en-US" altLang="en-US" smtClean="0"/>
              <a:t>3/22/2019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pPr/>
              <a:t>‹#›</a:t>
            </a:fld>
            <a:endParaRPr lang="en-US" altLang="en-US"/>
          </a:p>
        </p:txBody>
      </p:sp>
    </p:spTree>
    <p:extLst>
      <p:ext uri="{BB962C8B-B14F-4D97-AF65-F5344CB8AC3E}">
        <p14:creationId xmlns:p14="http://schemas.microsoft.com/office/powerpoint/2010/main" val="207700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R="0" lvl="1"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2pPr>
            <a:lvl3pPr marR="0" lvl="2"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3pPr>
            <a:lvl4pPr marR="0" lvl="3"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4pPr>
            <a:lvl5pPr marR="0" lvl="4"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5pPr>
            <a:lvl6pPr marR="0" lvl="5"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6pPr>
            <a:lvl7pPr marR="0" lvl="6"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7pPr>
            <a:lvl8pPr marR="0" lvl="7"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8pPr>
            <a:lvl9pPr marR="0" lvl="8"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519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8">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922421" y="6356350"/>
            <a:ext cx="7331242"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7" r:id="rId5"/>
    <p:sldLayoutId id="214748365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85800" y="1835205"/>
            <a:ext cx="7772400" cy="176524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30" b="0" i="0" u="none" strike="noStrike" cap="none" dirty="0">
                <a:solidFill>
                  <a:schemeClr val="lt1"/>
                </a:solidFill>
                <a:latin typeface="Calibri"/>
                <a:ea typeface="Calibri"/>
                <a:cs typeface="Calibri"/>
                <a:sym typeface="Calibri"/>
              </a:rPr>
              <a:t>Peer Stakeholder-Product Validation Review (PS-PVR) </a:t>
            </a:r>
            <a:br>
              <a:rPr lang="en-US" sz="2430" b="0" i="0" u="none" strike="noStrike" cap="none" dirty="0">
                <a:solidFill>
                  <a:schemeClr val="lt1"/>
                </a:solidFill>
                <a:latin typeface="Calibri"/>
                <a:ea typeface="Calibri"/>
                <a:cs typeface="Calibri"/>
                <a:sym typeface="Calibri"/>
              </a:rPr>
            </a:br>
            <a:r>
              <a:rPr lang="en-US" sz="4860" b="0" i="0" u="none" strike="noStrike" cap="none" dirty="0">
                <a:solidFill>
                  <a:schemeClr val="lt1"/>
                </a:solidFill>
                <a:latin typeface="Calibri"/>
                <a:ea typeface="Calibri"/>
                <a:cs typeface="Calibri"/>
                <a:sym typeface="Calibri"/>
              </a:rPr>
              <a:t>For the Provisional Maturity of GOES-17 MAG L1b Product</a:t>
            </a:r>
            <a:endParaRPr dirty="0"/>
          </a:p>
        </p:txBody>
      </p:sp>
      <p:sp>
        <p:nvSpPr>
          <p:cNvPr id="54" name="Shape 54"/>
          <p:cNvSpPr txBox="1">
            <a:spLocks noGrp="1"/>
          </p:cNvSpPr>
          <p:nvPr>
            <p:ph type="subTitle" idx="1"/>
          </p:nvPr>
        </p:nvSpPr>
        <p:spPr>
          <a:xfrm>
            <a:off x="609600" y="3886200"/>
            <a:ext cx="8077200" cy="24384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888888"/>
              </a:buClr>
              <a:buSzPts val="2240"/>
              <a:buFont typeface="Noto Sans Symbols"/>
              <a:buNone/>
            </a:pPr>
            <a:endParaRPr sz="2240" b="0" i="0" u="none" strike="noStrike" cap="none" dirty="0">
              <a:solidFill>
                <a:srgbClr val="FFFF00"/>
              </a:solidFill>
              <a:latin typeface="Calibri"/>
              <a:ea typeface="Calibri"/>
              <a:cs typeface="Calibri"/>
              <a:sym typeface="Calibri"/>
            </a:endParaRPr>
          </a:p>
          <a:p>
            <a:pPr marL="0" marR="0" lvl="0" indent="0" algn="ctr" rtl="0">
              <a:lnSpc>
                <a:spcPct val="80000"/>
              </a:lnSpc>
              <a:spcBef>
                <a:spcPts val="448"/>
              </a:spcBef>
              <a:spcAft>
                <a:spcPts val="0"/>
              </a:spcAft>
              <a:buClr>
                <a:srgbClr val="FFFF00"/>
              </a:buClr>
              <a:buSzPts val="2240"/>
              <a:buFont typeface="Noto Sans Symbols"/>
              <a:buNone/>
            </a:pPr>
            <a:r>
              <a:rPr lang="en-US" sz="2240" b="0" i="0" u="none" strike="noStrike" cap="none" dirty="0">
                <a:solidFill>
                  <a:srgbClr val="FFFF00"/>
                </a:solidFill>
                <a:latin typeface="Calibri"/>
                <a:ea typeface="Calibri"/>
                <a:cs typeface="Calibri"/>
                <a:sym typeface="Calibri"/>
              </a:rPr>
              <a:t>March 14, 2019</a:t>
            </a:r>
            <a:endParaRPr dirty="0"/>
          </a:p>
          <a:p>
            <a:pPr marL="0" marR="0" lvl="0" indent="0" algn="ctr" rtl="0">
              <a:lnSpc>
                <a:spcPct val="80000"/>
              </a:lnSpc>
              <a:spcBef>
                <a:spcPts val="448"/>
              </a:spcBef>
              <a:spcAft>
                <a:spcPts val="0"/>
              </a:spcAft>
              <a:buClr>
                <a:srgbClr val="FFFF00"/>
              </a:buClr>
              <a:buSzPts val="2240"/>
              <a:buFont typeface="Noto Sans Symbols"/>
              <a:buNone/>
            </a:pPr>
            <a:r>
              <a:rPr lang="en-US" sz="2240" b="0" i="0" u="none" strike="noStrike" cap="none" dirty="0">
                <a:solidFill>
                  <a:srgbClr val="FFFF00"/>
                </a:solidFill>
                <a:latin typeface="Calibri"/>
                <a:ea typeface="Calibri"/>
                <a:cs typeface="Calibri"/>
                <a:sym typeface="Calibri"/>
              </a:rPr>
              <a:t>GOES-R Calibration Working Group (CWG)</a:t>
            </a:r>
            <a:endParaRPr dirty="0"/>
          </a:p>
          <a:p>
            <a:pPr marL="0" marR="0" lvl="0" indent="0" algn="ctr" rtl="0">
              <a:lnSpc>
                <a:spcPct val="80000"/>
              </a:lnSpc>
              <a:spcBef>
                <a:spcPts val="448"/>
              </a:spcBef>
              <a:spcAft>
                <a:spcPts val="0"/>
              </a:spcAft>
              <a:buClr>
                <a:srgbClr val="888888"/>
              </a:buClr>
              <a:buSzPts val="2240"/>
              <a:buFont typeface="Noto Sans Symbols"/>
              <a:buNone/>
            </a:pPr>
            <a:endParaRPr sz="2240" b="0" i="0" u="none" strike="noStrike" cap="none" dirty="0">
              <a:solidFill>
                <a:srgbClr val="888888"/>
              </a:solidFill>
              <a:latin typeface="Calibri"/>
              <a:ea typeface="Calibri"/>
              <a:cs typeface="Calibri"/>
              <a:sym typeface="Calibri"/>
            </a:endParaRPr>
          </a:p>
          <a:p>
            <a:pPr marL="0" indent="0">
              <a:lnSpc>
                <a:spcPct val="80000"/>
              </a:lnSpc>
              <a:spcBef>
                <a:spcPts val="406"/>
              </a:spcBef>
              <a:buClr>
                <a:srgbClr val="FF9900"/>
              </a:buClr>
              <a:buSzPts val="2029"/>
            </a:pPr>
            <a:r>
              <a:rPr lang="en-US" sz="2029" b="0" i="0" u="none" strike="noStrike" cap="none" dirty="0">
                <a:solidFill>
                  <a:srgbClr val="FF9900"/>
                </a:solidFill>
                <a:latin typeface="Calibri"/>
                <a:ea typeface="Calibri"/>
                <a:cs typeface="Calibri"/>
                <a:sym typeface="Calibri"/>
              </a:rPr>
              <a:t>Presenter</a:t>
            </a:r>
            <a:r>
              <a:rPr lang="en-US" sz="2029" dirty="0">
                <a:solidFill>
                  <a:srgbClr val="FF9900"/>
                </a:solidFill>
              </a:rPr>
              <a:t>: Sam Califf</a:t>
            </a:r>
          </a:p>
          <a:p>
            <a:pPr marL="0" indent="0">
              <a:lnSpc>
                <a:spcPct val="80000"/>
              </a:lnSpc>
              <a:spcBef>
                <a:spcPts val="406"/>
              </a:spcBef>
              <a:buClr>
                <a:srgbClr val="FF9900"/>
              </a:buClr>
              <a:buSzPts val="2029"/>
            </a:pPr>
            <a:r>
              <a:rPr lang="en-US" sz="2029" b="0" i="0" u="none" strike="noStrike" cap="none" dirty="0">
                <a:solidFill>
                  <a:srgbClr val="FF9900"/>
                </a:solidFill>
                <a:latin typeface="Calibri"/>
                <a:ea typeface="Calibri"/>
                <a:cs typeface="Calibri"/>
                <a:sym typeface="Calibri"/>
              </a:rPr>
              <a:t>Contributors: </a:t>
            </a:r>
            <a:r>
              <a:rPr lang="en-US" sz="2029" dirty="0">
                <a:solidFill>
                  <a:srgbClr val="FF9900"/>
                </a:solidFill>
              </a:rPr>
              <a:t>Paul </a:t>
            </a:r>
            <a:r>
              <a:rPr lang="en-US" sz="2029" dirty="0" err="1">
                <a:solidFill>
                  <a:srgbClr val="FF9900"/>
                </a:solidFill>
              </a:rPr>
              <a:t>Loto’aniu</a:t>
            </a:r>
            <a:endParaRPr dirty="0"/>
          </a:p>
          <a:p>
            <a:pPr marL="0" marR="0" lvl="0" indent="0" algn="ctr" rtl="0">
              <a:lnSpc>
                <a:spcPct val="80000"/>
              </a:lnSpc>
              <a:spcBef>
                <a:spcPts val="406"/>
              </a:spcBef>
              <a:spcAft>
                <a:spcPts val="0"/>
              </a:spcAft>
              <a:buClr>
                <a:srgbClr val="FF9900"/>
              </a:buClr>
              <a:buSzPts val="2029"/>
              <a:buFont typeface="Noto Sans Symbols"/>
              <a:buNone/>
            </a:pPr>
            <a:r>
              <a:rPr lang="en-US" sz="2029" b="0" i="0" u="none" strike="noStrike" cap="none" dirty="0">
                <a:solidFill>
                  <a:srgbClr val="FF9900"/>
                </a:solidFill>
                <a:latin typeface="Calibri"/>
                <a:ea typeface="Calibri"/>
                <a:cs typeface="Calibri"/>
                <a:sym typeface="Calibri"/>
              </a:rPr>
              <a:t>NOAA NCEI / CIRES</a:t>
            </a:r>
            <a:endParaRPr dirty="0"/>
          </a:p>
          <a:p>
            <a:pPr marL="0" marR="0" lvl="0" indent="0" algn="ctr" rtl="0">
              <a:lnSpc>
                <a:spcPct val="80000"/>
              </a:lnSpc>
              <a:spcBef>
                <a:spcPts val="448"/>
              </a:spcBef>
              <a:spcAft>
                <a:spcPts val="0"/>
              </a:spcAft>
              <a:buClr>
                <a:srgbClr val="888888"/>
              </a:buClr>
              <a:buSzPts val="2240"/>
              <a:buFont typeface="Noto Sans Symbols"/>
              <a:buNone/>
            </a:pPr>
            <a:endParaRPr sz="2240" b="0" i="0" u="none" strike="noStrike" cap="none" dirty="0">
              <a:solidFill>
                <a:srgbClr val="888888"/>
              </a:solidFill>
              <a:latin typeface="Calibri"/>
              <a:ea typeface="Calibri"/>
              <a:cs typeface="Calibri"/>
              <a:sym typeface="Calibri"/>
            </a:endParaRPr>
          </a:p>
        </p:txBody>
      </p:sp>
      <p:sp>
        <p:nvSpPr>
          <p:cNvPr id="55" name="Shape 55"/>
          <p:cNvSpPr txBox="1"/>
          <p:nvPr/>
        </p:nvSpPr>
        <p:spPr>
          <a:xfrm>
            <a:off x="152400" y="6400800"/>
            <a:ext cx="8763000" cy="338554"/>
          </a:xfrm>
          <a:prstGeom prst="rect">
            <a:avLst/>
          </a:prstGeom>
          <a:solidFill>
            <a:schemeClr val="lt1"/>
          </a:solidFill>
          <a:ln>
            <a:noFill/>
          </a:ln>
        </p:spPr>
        <p:txBody>
          <a:bodyPr spcFirstLastPara="1" wrap="square" lIns="91425" tIns="45700" rIns="91425" bIns="45700" anchor="t" anchorCtr="0">
            <a:noAutofit/>
          </a:bodyPr>
          <a:lstStyle/>
          <a:p>
            <a:pPr algn="ctr"/>
            <a:r>
              <a:rPr lang="en-US" sz="1600" b="0" i="1" u="none" strike="noStrike" cap="none" dirty="0">
                <a:solidFill>
                  <a:srgbClr val="008000"/>
                </a:solidFill>
                <a:latin typeface="Calibri"/>
                <a:ea typeface="Calibri"/>
                <a:cs typeface="Calibri"/>
                <a:sym typeface="Calibri"/>
              </a:rPr>
              <a:t>This review incorporates results from NASA, PLTs, and MIT.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896977"/>
            <a:ext cx="5687334" cy="5882328"/>
          </a:xfrm>
          <a:prstGeom prst="rect">
            <a:avLst/>
          </a:prstGeom>
        </p:spPr>
      </p:pic>
      <p:sp>
        <p:nvSpPr>
          <p:cNvPr id="102" name="Shape 102"/>
          <p:cNvSpPr txBox="1">
            <a:spLocks noGrp="1"/>
          </p:cNvSpPr>
          <p:nvPr>
            <p:ph type="sldNum" idx="12"/>
          </p:nvPr>
        </p:nvSpPr>
        <p:spPr>
          <a:xfrm>
            <a:off x="8305800" y="637608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10</a:t>
            </a:fld>
            <a:endParaRPr sz="1200" b="0" i="0" u="none" strike="noStrike" cap="none" dirty="0">
              <a:solidFill>
                <a:schemeClr val="lt1"/>
              </a:solidFill>
              <a:latin typeface="Calibri"/>
              <a:ea typeface="Calibri"/>
              <a:cs typeface="Calibri"/>
              <a:sym typeface="Calibri"/>
            </a:endParaRPr>
          </a:p>
        </p:txBody>
      </p:sp>
      <p:cxnSp>
        <p:nvCxnSpPr>
          <p:cNvPr id="10" name="Straight Arrow Connector 9">
            <a:extLst>
              <a:ext uri="{FF2B5EF4-FFF2-40B4-BE49-F238E27FC236}">
                <a16:creationId xmlns:a16="http://schemas.microsoft.com/office/drawing/2014/main" id="{BDEDD8A7-2119-274B-8012-AEA8883D330A}"/>
              </a:ext>
            </a:extLst>
          </p:cNvPr>
          <p:cNvCxnSpPr>
            <a:cxnSpLocks/>
          </p:cNvCxnSpPr>
          <p:nvPr/>
        </p:nvCxnSpPr>
        <p:spPr>
          <a:xfrm flipV="1">
            <a:off x="2895600" y="2037634"/>
            <a:ext cx="93428" cy="791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1D0601-C021-A640-A61F-AE6E3F22B434}"/>
              </a:ext>
            </a:extLst>
          </p:cNvPr>
          <p:cNvSpPr txBox="1"/>
          <p:nvPr/>
        </p:nvSpPr>
        <p:spPr>
          <a:xfrm>
            <a:off x="2377130" y="2829222"/>
            <a:ext cx="1608133" cy="400110"/>
          </a:xfrm>
          <a:prstGeom prst="rect">
            <a:avLst/>
          </a:prstGeom>
          <a:noFill/>
        </p:spPr>
        <p:txBody>
          <a:bodyPr wrap="none" rtlCol="0">
            <a:spAutoFit/>
          </a:bodyPr>
          <a:lstStyle/>
          <a:p>
            <a:r>
              <a:rPr lang="en-US" sz="2000" dirty="0" err="1">
                <a:solidFill>
                  <a:schemeClr val="tx1"/>
                </a:solidFill>
              </a:rPr>
              <a:t>Arcjets</a:t>
            </a:r>
            <a:r>
              <a:rPr lang="en-US" sz="2000" dirty="0">
                <a:solidFill>
                  <a:schemeClr val="tx1"/>
                </a:solidFill>
              </a:rPr>
              <a:t> fired </a:t>
            </a:r>
          </a:p>
        </p:txBody>
      </p:sp>
      <p:sp>
        <p:nvSpPr>
          <p:cNvPr id="19" name="TextBox 18">
            <a:extLst>
              <a:ext uri="{FF2B5EF4-FFF2-40B4-BE49-F238E27FC236}">
                <a16:creationId xmlns:a16="http://schemas.microsoft.com/office/drawing/2014/main" id="{645CA22E-ADDA-3740-92DA-0F0DCF41CEFA}"/>
              </a:ext>
            </a:extLst>
          </p:cNvPr>
          <p:cNvSpPr txBox="1"/>
          <p:nvPr/>
        </p:nvSpPr>
        <p:spPr>
          <a:xfrm>
            <a:off x="4175459" y="4249818"/>
            <a:ext cx="1657826" cy="307777"/>
          </a:xfrm>
          <a:prstGeom prst="rect">
            <a:avLst/>
          </a:prstGeom>
          <a:noFill/>
        </p:spPr>
        <p:txBody>
          <a:bodyPr wrap="none" rtlCol="0">
            <a:spAutoFit/>
          </a:bodyPr>
          <a:lstStyle/>
          <a:p>
            <a:r>
              <a:rPr lang="en-US" dirty="0"/>
              <a:t>Data Quality Flags</a:t>
            </a:r>
          </a:p>
        </p:txBody>
      </p:sp>
      <p:sp>
        <p:nvSpPr>
          <p:cNvPr id="25" name="TextBox 24">
            <a:extLst>
              <a:ext uri="{FF2B5EF4-FFF2-40B4-BE49-F238E27FC236}">
                <a16:creationId xmlns:a16="http://schemas.microsoft.com/office/drawing/2014/main" id="{2E2EEB81-F360-A443-BFFA-6F4E3F37E225}"/>
              </a:ext>
            </a:extLst>
          </p:cNvPr>
          <p:cNvSpPr txBox="1"/>
          <p:nvPr/>
        </p:nvSpPr>
        <p:spPr>
          <a:xfrm>
            <a:off x="3381784" y="1422009"/>
            <a:ext cx="1957587" cy="307777"/>
          </a:xfrm>
          <a:prstGeom prst="rect">
            <a:avLst/>
          </a:prstGeom>
          <a:noFill/>
        </p:spPr>
        <p:txBody>
          <a:bodyPr wrap="none" rtlCol="0">
            <a:spAutoFit/>
          </a:bodyPr>
          <a:lstStyle/>
          <a:p>
            <a:r>
              <a:rPr lang="en-US" dirty="0"/>
              <a:t>Magnetic Field in EPN</a:t>
            </a:r>
          </a:p>
        </p:txBody>
      </p:sp>
      <p:sp>
        <p:nvSpPr>
          <p:cNvPr id="23" name="TextBox 22">
            <a:extLst>
              <a:ext uri="{FF2B5EF4-FFF2-40B4-BE49-F238E27FC236}">
                <a16:creationId xmlns:a16="http://schemas.microsoft.com/office/drawing/2014/main" id="{5E042B1D-B5C6-3343-8E74-11D332926D23}"/>
              </a:ext>
            </a:extLst>
          </p:cNvPr>
          <p:cNvSpPr txBox="1"/>
          <p:nvPr/>
        </p:nvSpPr>
        <p:spPr>
          <a:xfrm>
            <a:off x="1873017" y="34408"/>
            <a:ext cx="4980851" cy="646331"/>
          </a:xfrm>
          <a:prstGeom prst="rect">
            <a:avLst/>
          </a:prstGeom>
          <a:noFill/>
        </p:spPr>
        <p:txBody>
          <a:bodyPr wrap="none" rtlCol="0">
            <a:spAutoFit/>
          </a:bodyPr>
          <a:lstStyle/>
          <a:p>
            <a:r>
              <a:rPr lang="en-US" sz="3600" dirty="0">
                <a:solidFill>
                  <a:schemeClr val="bg1"/>
                </a:solidFill>
              </a:rPr>
              <a:t>Verification of ADR 449</a:t>
            </a:r>
          </a:p>
        </p:txBody>
      </p:sp>
      <p:sp>
        <p:nvSpPr>
          <p:cNvPr id="2" name="TextBox 1">
            <a:extLst>
              <a:ext uri="{FF2B5EF4-FFF2-40B4-BE49-F238E27FC236}">
                <a16:creationId xmlns:a16="http://schemas.microsoft.com/office/drawing/2014/main" id="{E29254AF-17FB-F041-9B4B-BA05D47F35FC}"/>
              </a:ext>
            </a:extLst>
          </p:cNvPr>
          <p:cNvSpPr txBox="1"/>
          <p:nvPr/>
        </p:nvSpPr>
        <p:spPr>
          <a:xfrm>
            <a:off x="2895600" y="573016"/>
            <a:ext cx="3230372" cy="307777"/>
          </a:xfrm>
          <a:prstGeom prst="rect">
            <a:avLst/>
          </a:prstGeom>
          <a:noFill/>
        </p:spPr>
        <p:txBody>
          <a:bodyPr wrap="none" rtlCol="0">
            <a:spAutoFit/>
          </a:bodyPr>
          <a:lstStyle/>
          <a:p>
            <a:r>
              <a:rPr lang="en-US" dirty="0" err="1">
                <a:solidFill>
                  <a:schemeClr val="bg1"/>
                </a:solidFill>
              </a:rPr>
              <a:t>Arcjet</a:t>
            </a:r>
            <a:r>
              <a:rPr lang="en-US" dirty="0">
                <a:solidFill>
                  <a:schemeClr val="bg1"/>
                </a:solidFill>
              </a:rPr>
              <a:t> firing flag in L1b (NCEI L2 Data)</a:t>
            </a:r>
          </a:p>
        </p:txBody>
      </p:sp>
    </p:spTree>
    <p:extLst>
      <p:ext uri="{BB962C8B-B14F-4D97-AF65-F5344CB8AC3E}">
        <p14:creationId xmlns:p14="http://schemas.microsoft.com/office/powerpoint/2010/main" val="85579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lvl="0" indent="-461963"/>
            <a:r>
              <a:rPr lang="en-US"/>
              <a:t>PRODUCT QUALITY EVALUATION</a:t>
            </a:r>
            <a:endParaRPr/>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GOES-17 MAG L1b Product Provisional PS-PVR</a:t>
            </a:r>
            <a:endParaRPr dirty="0"/>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11</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433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12</a:t>
            </a:fld>
            <a:endParaRPr lang="uk-UA"/>
          </a:p>
        </p:txBody>
      </p:sp>
      <p:sp>
        <p:nvSpPr>
          <p:cNvPr id="5" name="Content Placeholder 2"/>
          <p:cNvSpPr txBox="1">
            <a:spLocks/>
          </p:cNvSpPr>
          <p:nvPr/>
        </p:nvSpPr>
        <p:spPr>
          <a:xfrm>
            <a:off x="457200" y="1390156"/>
            <a:ext cx="8102184" cy="531226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marL="571500" indent="-342900">
              <a:buFont typeface="Arial" charset="0"/>
              <a:buChar char="•"/>
            </a:pPr>
            <a:r>
              <a:rPr lang="en-US" sz="2400" dirty="0">
                <a:solidFill>
                  <a:schemeClr val="bg1"/>
                </a:solidFill>
              </a:rPr>
              <a:t>Current GOES-17 LUT</a:t>
            </a:r>
          </a:p>
          <a:p>
            <a:pPr marL="1028700" lvl="1" indent="-342900">
              <a:buFont typeface="Arial" charset="0"/>
              <a:buChar char="•"/>
            </a:pPr>
            <a:r>
              <a:rPr lang="en-US" sz="2400" dirty="0" err="1">
                <a:solidFill>
                  <a:schemeClr val="bg1"/>
                </a:solidFill>
              </a:rPr>
              <a:t>MAG_CALINR_Parameters</a:t>
            </a:r>
            <a:r>
              <a:rPr lang="en-US" sz="2400" dirty="0">
                <a:solidFill>
                  <a:schemeClr val="bg1"/>
                </a:solidFill>
              </a:rPr>
              <a:t>(FM2A_RevE_PR_07_07_02)-603441800.0.h5</a:t>
            </a:r>
          </a:p>
          <a:p>
            <a:pPr marL="571500" indent="-342900">
              <a:buFont typeface="Arial" charset="0"/>
              <a:buChar char="•"/>
            </a:pPr>
            <a:r>
              <a:rPr lang="en-US" sz="2400" dirty="0">
                <a:solidFill>
                  <a:schemeClr val="bg1"/>
                </a:solidFill>
              </a:rPr>
              <a:t>There are two versions of the biases that correspond to the 10 </a:t>
            </a:r>
            <a:r>
              <a:rPr lang="en-US" sz="2400" dirty="0" err="1">
                <a:solidFill>
                  <a:schemeClr val="bg1"/>
                </a:solidFill>
              </a:rPr>
              <a:t>deg</a:t>
            </a:r>
            <a:r>
              <a:rPr lang="en-US" sz="2400" dirty="0">
                <a:solidFill>
                  <a:schemeClr val="bg1"/>
                </a:solidFill>
              </a:rPr>
              <a:t> C and 20 </a:t>
            </a:r>
            <a:r>
              <a:rPr lang="en-US" sz="2400" dirty="0" err="1">
                <a:solidFill>
                  <a:schemeClr val="bg1"/>
                </a:solidFill>
              </a:rPr>
              <a:t>deg</a:t>
            </a:r>
            <a:r>
              <a:rPr lang="en-US" sz="2400" dirty="0">
                <a:solidFill>
                  <a:schemeClr val="bg1"/>
                </a:solidFill>
              </a:rPr>
              <a:t> C Outboard MAG </a:t>
            </a:r>
            <a:r>
              <a:rPr lang="en-US" sz="2400" dirty="0" err="1">
                <a:solidFill>
                  <a:schemeClr val="bg1"/>
                </a:solidFill>
              </a:rPr>
              <a:t>setpoints</a:t>
            </a:r>
            <a:endParaRPr lang="en-US" sz="2400" dirty="0">
              <a:solidFill>
                <a:schemeClr val="bg1"/>
              </a:solidFill>
            </a:endParaRPr>
          </a:p>
          <a:p>
            <a:pPr marL="1028700" lvl="1" indent="-342900">
              <a:buFont typeface="Arial" charset="0"/>
              <a:buChar char="•"/>
            </a:pPr>
            <a:r>
              <a:rPr lang="en-US" sz="2200" dirty="0">
                <a:solidFill>
                  <a:schemeClr val="bg1"/>
                </a:solidFill>
              </a:rPr>
              <a:t>No SU temperature compensation is applied</a:t>
            </a:r>
          </a:p>
        </p:txBody>
      </p:sp>
      <p:sp>
        <p:nvSpPr>
          <p:cNvPr id="6" name="Title 1"/>
          <p:cNvSpPr>
            <a:spLocks noGrp="1"/>
          </p:cNvSpPr>
          <p:nvPr>
            <p:ph type="title"/>
          </p:nvPr>
        </p:nvSpPr>
        <p:spPr>
          <a:xfrm>
            <a:off x="457200" y="304800"/>
            <a:ext cx="8229600" cy="792163"/>
          </a:xfrm>
        </p:spPr>
        <p:txBody>
          <a:bodyPr/>
          <a:lstStyle/>
          <a:p>
            <a:pPr algn="ctr"/>
            <a:r>
              <a:rPr lang="en-US" dirty="0"/>
              <a:t>Look Up Table</a:t>
            </a:r>
          </a:p>
        </p:txBody>
      </p:sp>
    </p:spTree>
    <p:extLst>
      <p:ext uri="{BB962C8B-B14F-4D97-AF65-F5344CB8AC3E}">
        <p14:creationId xmlns:p14="http://schemas.microsoft.com/office/powerpoint/2010/main" val="148139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14"/>
            <a:ext cx="7772400" cy="1362075"/>
          </a:xfrm>
        </p:spPr>
        <p:txBody>
          <a:bodyPr/>
          <a:lstStyle/>
          <a:p>
            <a:pPr algn="ctr"/>
            <a:r>
              <a:rPr lang="en-US" sz="3600" dirty="0"/>
              <a:t>Summary of MAG Performance</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13</a:t>
            </a:fld>
            <a:endParaRPr lang="uk-UA"/>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5143500"/>
          </a:xfrm>
          <a:prstGeom prst="rect">
            <a:avLst/>
          </a:prstGeom>
        </p:spPr>
      </p:pic>
      <p:sp>
        <p:nvSpPr>
          <p:cNvPr id="3" name="TextBox 2"/>
          <p:cNvSpPr txBox="1"/>
          <p:nvPr/>
        </p:nvSpPr>
        <p:spPr>
          <a:xfrm>
            <a:off x="3352800" y="695682"/>
            <a:ext cx="2895600" cy="307777"/>
          </a:xfrm>
          <a:prstGeom prst="rect">
            <a:avLst/>
          </a:prstGeom>
          <a:solidFill>
            <a:schemeClr val="bg1"/>
          </a:solidFill>
        </p:spPr>
        <p:txBody>
          <a:bodyPr wrap="square" rtlCol="0">
            <a:spAutoFit/>
          </a:bodyPr>
          <a:lstStyle/>
          <a:p>
            <a:r>
              <a:rPr lang="en-US" dirty="0"/>
              <a:t>Flight Analysis from modified L1b</a:t>
            </a:r>
          </a:p>
        </p:txBody>
      </p:sp>
    </p:spTree>
    <p:extLst>
      <p:ext uri="{BB962C8B-B14F-4D97-AF65-F5344CB8AC3E}">
        <p14:creationId xmlns:p14="http://schemas.microsoft.com/office/powerpoint/2010/main" val="78970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14"/>
            <a:ext cx="7772400" cy="1362075"/>
          </a:xfrm>
        </p:spPr>
        <p:txBody>
          <a:bodyPr/>
          <a:lstStyle/>
          <a:p>
            <a:pPr algn="ctr"/>
            <a:r>
              <a:rPr lang="en-US" sz="3600" dirty="0"/>
              <a:t>Summary of MAG Performance</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14</a:t>
            </a:fld>
            <a:endParaRPr lang="uk-UA"/>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24925"/>
          <a:stretch/>
        </p:blipFill>
        <p:spPr>
          <a:xfrm>
            <a:off x="4572000" y="1235075"/>
            <a:ext cx="3991205" cy="5486400"/>
          </a:xfrm>
          <a:prstGeom prst="rect">
            <a:avLst/>
          </a:prstGeom>
        </p:spPr>
      </p:pic>
      <p:sp>
        <p:nvSpPr>
          <p:cNvPr id="3" name="TextBox 2"/>
          <p:cNvSpPr txBox="1"/>
          <p:nvPr/>
        </p:nvSpPr>
        <p:spPr>
          <a:xfrm>
            <a:off x="1414076" y="603531"/>
            <a:ext cx="2971800" cy="769441"/>
          </a:xfrm>
          <a:prstGeom prst="rect">
            <a:avLst/>
          </a:prstGeom>
          <a:noFill/>
        </p:spPr>
        <p:txBody>
          <a:bodyPr wrap="square" rtlCol="0">
            <a:spAutoFit/>
          </a:bodyPr>
          <a:lstStyle/>
          <a:p>
            <a:r>
              <a:rPr lang="en-US" sz="2200" dirty="0">
                <a:solidFill>
                  <a:schemeClr val="bg1"/>
                </a:solidFill>
              </a:rPr>
              <a:t>GOES-17 (Correct LUTs from Flight) </a:t>
            </a:r>
          </a:p>
        </p:txBody>
      </p:sp>
      <p:sp>
        <p:nvSpPr>
          <p:cNvPr id="13" name="TextBox 12"/>
          <p:cNvSpPr txBox="1"/>
          <p:nvPr/>
        </p:nvSpPr>
        <p:spPr>
          <a:xfrm>
            <a:off x="5638800" y="804188"/>
            <a:ext cx="1676400" cy="430887"/>
          </a:xfrm>
          <a:prstGeom prst="rect">
            <a:avLst/>
          </a:prstGeom>
          <a:noFill/>
        </p:spPr>
        <p:txBody>
          <a:bodyPr wrap="square" rtlCol="0">
            <a:spAutoFit/>
          </a:bodyPr>
          <a:lstStyle/>
          <a:p>
            <a:r>
              <a:rPr lang="en-US" sz="2200" dirty="0">
                <a:solidFill>
                  <a:schemeClr val="bg1"/>
                </a:solidFill>
              </a:rPr>
              <a:t>GOES-14</a:t>
            </a:r>
          </a:p>
        </p:txBody>
      </p:sp>
      <p:pic>
        <p:nvPicPr>
          <p:cNvPr id="8" name="Picture 7">
            <a:extLst>
              <a:ext uri="{FF2B5EF4-FFF2-40B4-BE49-F238E27FC236}">
                <a16:creationId xmlns:a16="http://schemas.microsoft.com/office/drawing/2014/main" id="{2D0F2EE0-222D-6A46-A789-8B255B1ABD20}"/>
              </a:ext>
            </a:extLst>
          </p:cNvPr>
          <p:cNvPicPr>
            <a:picLocks noChangeAspect="1"/>
          </p:cNvPicPr>
          <p:nvPr/>
        </p:nvPicPr>
        <p:blipFill>
          <a:blip r:embed="rId4"/>
          <a:stretch>
            <a:fillRect/>
          </a:stretch>
        </p:blipFill>
        <p:spPr>
          <a:xfrm>
            <a:off x="76200" y="3138054"/>
            <a:ext cx="4454002" cy="1737879"/>
          </a:xfrm>
          <a:prstGeom prst="rect">
            <a:avLst/>
          </a:prstGeom>
        </p:spPr>
      </p:pic>
      <p:pic>
        <p:nvPicPr>
          <p:cNvPr id="9" name="Picture 8">
            <a:extLst>
              <a:ext uri="{FF2B5EF4-FFF2-40B4-BE49-F238E27FC236}">
                <a16:creationId xmlns:a16="http://schemas.microsoft.com/office/drawing/2014/main" id="{9A65950F-B3F9-204F-86AC-BFD3C45E1C30}"/>
              </a:ext>
            </a:extLst>
          </p:cNvPr>
          <p:cNvPicPr>
            <a:picLocks noChangeAspect="1"/>
          </p:cNvPicPr>
          <p:nvPr/>
        </p:nvPicPr>
        <p:blipFill>
          <a:blip r:embed="rId5"/>
          <a:stretch>
            <a:fillRect/>
          </a:stretch>
        </p:blipFill>
        <p:spPr>
          <a:xfrm>
            <a:off x="86774" y="4870434"/>
            <a:ext cx="4454002" cy="1647485"/>
          </a:xfrm>
          <a:prstGeom prst="rect">
            <a:avLst/>
          </a:prstGeom>
        </p:spPr>
      </p:pic>
      <p:pic>
        <p:nvPicPr>
          <p:cNvPr id="10" name="Picture 9">
            <a:extLst>
              <a:ext uri="{FF2B5EF4-FFF2-40B4-BE49-F238E27FC236}">
                <a16:creationId xmlns:a16="http://schemas.microsoft.com/office/drawing/2014/main" id="{EC9C620B-BC6E-0E4E-BFB1-7B3F29A5E44C}"/>
              </a:ext>
            </a:extLst>
          </p:cNvPr>
          <p:cNvPicPr>
            <a:picLocks noChangeAspect="1"/>
          </p:cNvPicPr>
          <p:nvPr/>
        </p:nvPicPr>
        <p:blipFill>
          <a:blip r:embed="rId6"/>
          <a:stretch>
            <a:fillRect/>
          </a:stretch>
        </p:blipFill>
        <p:spPr>
          <a:xfrm>
            <a:off x="76200" y="1359468"/>
            <a:ext cx="4475151" cy="1797276"/>
          </a:xfrm>
          <a:prstGeom prst="rect">
            <a:avLst/>
          </a:prstGeom>
        </p:spPr>
      </p:pic>
      <p:sp>
        <p:nvSpPr>
          <p:cNvPr id="5" name="TextBox 4"/>
          <p:cNvSpPr txBox="1"/>
          <p:nvPr/>
        </p:nvSpPr>
        <p:spPr>
          <a:xfrm>
            <a:off x="3824362" y="2721543"/>
            <a:ext cx="2971800" cy="1107996"/>
          </a:xfrm>
          <a:prstGeom prst="rect">
            <a:avLst/>
          </a:prstGeom>
          <a:solidFill>
            <a:schemeClr val="lt1"/>
          </a:solidFill>
          <a:ln>
            <a:solidFill>
              <a:srgbClr val="FF0000"/>
            </a:solidFill>
          </a:ln>
        </p:spPr>
        <p:txBody>
          <a:bodyPr wrap="square" rtlCol="0">
            <a:spAutoFit/>
          </a:bodyPr>
          <a:lstStyle/>
          <a:p>
            <a:r>
              <a:rPr lang="en-US" sz="2200" dirty="0"/>
              <a:t>Are the biases stable?</a:t>
            </a:r>
          </a:p>
          <a:p>
            <a:r>
              <a:rPr lang="en-US" sz="2200" dirty="0"/>
              <a:t>Will they repeat next year?</a:t>
            </a:r>
          </a:p>
        </p:txBody>
      </p:sp>
      <p:cxnSp>
        <p:nvCxnSpPr>
          <p:cNvPr id="7" name="Straight Arrow Connector 6"/>
          <p:cNvCxnSpPr/>
          <p:nvPr/>
        </p:nvCxnSpPr>
        <p:spPr>
          <a:xfrm flipH="1" flipV="1">
            <a:off x="3124200" y="2442936"/>
            <a:ext cx="609600" cy="505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031138" y="3182116"/>
            <a:ext cx="762000" cy="327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16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14"/>
            <a:ext cx="7772400" cy="1362075"/>
          </a:xfrm>
        </p:spPr>
        <p:txBody>
          <a:bodyPr/>
          <a:lstStyle/>
          <a:p>
            <a:pPr algn="ctr"/>
            <a:r>
              <a:rPr lang="en-US" sz="3600" dirty="0"/>
              <a:t>Summary of MAG Performance</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15</a:t>
            </a:fld>
            <a:endParaRPr lang="uk-UA"/>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5143500"/>
          </a:xfrm>
          <a:prstGeom prst="rect">
            <a:avLst/>
          </a:prstGeom>
        </p:spPr>
      </p:pic>
      <p:cxnSp>
        <p:nvCxnSpPr>
          <p:cNvPr id="5" name="Straight Connector 4"/>
          <p:cNvCxnSpPr/>
          <p:nvPr/>
        </p:nvCxnSpPr>
        <p:spPr>
          <a:xfrm>
            <a:off x="466725" y="3171825"/>
            <a:ext cx="822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4029075"/>
            <a:ext cx="822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0600" y="4967149"/>
            <a:ext cx="6934200" cy="1754326"/>
          </a:xfrm>
          <a:prstGeom prst="rect">
            <a:avLst/>
          </a:prstGeom>
          <a:solidFill>
            <a:schemeClr val="lt1"/>
          </a:solidFill>
          <a:ln w="38100">
            <a:solidFill>
              <a:srgbClr val="FF0000"/>
            </a:solidFill>
          </a:ln>
        </p:spPr>
        <p:txBody>
          <a:bodyPr wrap="square" rtlCol="0">
            <a:spAutoFit/>
          </a:bodyPr>
          <a:lstStyle/>
          <a:p>
            <a:r>
              <a:rPr lang="en-US" sz="3600" dirty="0"/>
              <a:t>Accuracy Requirement: 1 </a:t>
            </a:r>
            <a:r>
              <a:rPr lang="en-US" sz="3600" dirty="0" err="1"/>
              <a:t>nT</a:t>
            </a:r>
            <a:endParaRPr lang="en-US" sz="3600" dirty="0"/>
          </a:p>
          <a:p>
            <a:r>
              <a:rPr lang="en-US" sz="3600" dirty="0"/>
              <a:t>Known bias offset + 3 sigma uncertainty</a:t>
            </a:r>
          </a:p>
        </p:txBody>
      </p:sp>
      <p:sp>
        <p:nvSpPr>
          <p:cNvPr id="11" name="TextBox 10"/>
          <p:cNvSpPr txBox="1"/>
          <p:nvPr/>
        </p:nvSpPr>
        <p:spPr>
          <a:xfrm>
            <a:off x="3352800" y="695682"/>
            <a:ext cx="2895600" cy="307777"/>
          </a:xfrm>
          <a:prstGeom prst="rect">
            <a:avLst/>
          </a:prstGeom>
          <a:solidFill>
            <a:schemeClr val="bg1"/>
          </a:solidFill>
        </p:spPr>
        <p:txBody>
          <a:bodyPr wrap="square" rtlCol="0">
            <a:spAutoFit/>
          </a:bodyPr>
          <a:lstStyle/>
          <a:p>
            <a:r>
              <a:rPr lang="en-US" dirty="0"/>
              <a:t>Flight Analysis </a:t>
            </a:r>
            <a:r>
              <a:rPr lang="en-US"/>
              <a:t>from modified L1b</a:t>
            </a:r>
            <a:endParaRPr lang="en-US" dirty="0"/>
          </a:p>
        </p:txBody>
      </p:sp>
    </p:spTree>
    <p:extLst>
      <p:ext uri="{BB962C8B-B14F-4D97-AF65-F5344CB8AC3E}">
        <p14:creationId xmlns:p14="http://schemas.microsoft.com/office/powerpoint/2010/main" val="1057684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14"/>
            <a:ext cx="7772400" cy="1362075"/>
          </a:xfrm>
        </p:spPr>
        <p:txBody>
          <a:bodyPr/>
          <a:lstStyle/>
          <a:p>
            <a:pPr algn="ctr"/>
            <a:r>
              <a:rPr lang="en-US" sz="3600" dirty="0"/>
              <a:t>MAG Issues:</a:t>
            </a:r>
            <a:br>
              <a:rPr lang="en-US" sz="3600" dirty="0"/>
            </a:br>
            <a:r>
              <a:rPr lang="en-US" sz="3600" dirty="0"/>
              <a:t>IB X Axis Bias Anomaly</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16</a:t>
            </a:fld>
            <a:endParaRPr lang="uk-UA"/>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46" y="2513350"/>
            <a:ext cx="7978599" cy="4297680"/>
          </a:xfrm>
          <a:prstGeom prst="rect">
            <a:avLst/>
          </a:prstGeom>
        </p:spPr>
      </p:pic>
      <p:sp>
        <p:nvSpPr>
          <p:cNvPr id="8" name="Content Placeholder 2"/>
          <p:cNvSpPr txBox="1">
            <a:spLocks/>
          </p:cNvSpPr>
          <p:nvPr/>
        </p:nvSpPr>
        <p:spPr>
          <a:xfrm>
            <a:off x="648984" y="1090038"/>
            <a:ext cx="8227371" cy="1284664"/>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marL="342900" indent="-342900">
              <a:buFont typeface="Arial" charset="0"/>
              <a:buChar char="•"/>
            </a:pPr>
            <a:r>
              <a:rPr lang="en-US" sz="2400" dirty="0">
                <a:solidFill>
                  <a:schemeClr val="bg1"/>
                </a:solidFill>
              </a:rPr>
              <a:t>Anomaly starting in July exceeds 1.0 </a:t>
            </a:r>
            <a:r>
              <a:rPr lang="en-US" sz="2400" dirty="0" err="1">
                <a:solidFill>
                  <a:schemeClr val="bg1"/>
                </a:solidFill>
              </a:rPr>
              <a:t>nT</a:t>
            </a:r>
            <a:r>
              <a:rPr lang="en-US" sz="2400" dirty="0">
                <a:solidFill>
                  <a:schemeClr val="bg1"/>
                </a:solidFill>
              </a:rPr>
              <a:t> accuracy requirement</a:t>
            </a:r>
          </a:p>
          <a:p>
            <a:pPr marL="342900" indent="-342900">
              <a:buFont typeface="Arial" charset="0"/>
              <a:buChar char="•"/>
            </a:pPr>
            <a:r>
              <a:rPr lang="en-US" sz="2400" dirty="0">
                <a:solidFill>
                  <a:schemeClr val="bg1"/>
                </a:solidFill>
              </a:rPr>
              <a:t>Initial assessment indicates the issue is an inboard MAG problem</a:t>
            </a:r>
          </a:p>
          <a:p>
            <a:pPr marL="342900" indent="-342900">
              <a:buFont typeface="Arial" charset="0"/>
              <a:buChar char="•"/>
            </a:pPr>
            <a:r>
              <a:rPr lang="en-US" sz="2400" dirty="0">
                <a:solidFill>
                  <a:schemeClr val="bg1"/>
                </a:solidFill>
              </a:rPr>
              <a:t>WR 6271</a:t>
            </a:r>
          </a:p>
        </p:txBody>
      </p:sp>
      <p:sp>
        <p:nvSpPr>
          <p:cNvPr id="6" name="TextBox 5"/>
          <p:cNvSpPr txBox="1"/>
          <p:nvPr/>
        </p:nvSpPr>
        <p:spPr>
          <a:xfrm>
            <a:off x="3581400" y="3194016"/>
            <a:ext cx="1981200" cy="307777"/>
          </a:xfrm>
          <a:prstGeom prst="rect">
            <a:avLst/>
          </a:prstGeom>
          <a:solidFill>
            <a:schemeClr val="bg1"/>
          </a:solidFill>
        </p:spPr>
        <p:txBody>
          <a:bodyPr wrap="square" rtlCol="0">
            <a:spAutoFit/>
          </a:bodyPr>
          <a:lstStyle/>
          <a:p>
            <a:r>
              <a:rPr lang="en-US"/>
              <a:t>Flight Analysis from L0</a:t>
            </a:r>
            <a:endParaRPr lang="en-US" dirty="0"/>
          </a:p>
        </p:txBody>
      </p:sp>
    </p:spTree>
    <p:extLst>
      <p:ext uri="{BB962C8B-B14F-4D97-AF65-F5344CB8AC3E}">
        <p14:creationId xmlns:p14="http://schemas.microsoft.com/office/powerpoint/2010/main" val="1781883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14"/>
            <a:ext cx="7772400" cy="1362075"/>
          </a:xfrm>
        </p:spPr>
        <p:txBody>
          <a:bodyPr/>
          <a:lstStyle/>
          <a:p>
            <a:pPr algn="ctr"/>
            <a:r>
              <a:rPr lang="en-US" sz="3600" dirty="0"/>
              <a:t>MAG Issues:</a:t>
            </a:r>
            <a:br>
              <a:rPr lang="en-US" sz="3600" dirty="0"/>
            </a:br>
            <a:r>
              <a:rPr lang="en-US" sz="3600" dirty="0"/>
              <a:t>IB Z Axis Bias Anomaly</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17</a:t>
            </a:fld>
            <a:endParaRPr lang="uk-U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263650"/>
            <a:ext cx="5303310" cy="5486400"/>
          </a:xfrm>
          <a:prstGeom prst="rect">
            <a:avLst/>
          </a:prstGeom>
        </p:spPr>
      </p:pic>
      <p:sp>
        <p:nvSpPr>
          <p:cNvPr id="6" name="Content Placeholder 2"/>
          <p:cNvSpPr txBox="1">
            <a:spLocks/>
          </p:cNvSpPr>
          <p:nvPr/>
        </p:nvSpPr>
        <p:spPr>
          <a:xfrm>
            <a:off x="-97176" y="1447800"/>
            <a:ext cx="3373775" cy="5262939"/>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IB X Anomaly also present on Z axis</a:t>
            </a:r>
          </a:p>
          <a:p>
            <a:pPr marL="1028700" lvl="1" indent="-342900">
              <a:spcBef>
                <a:spcPts val="0"/>
              </a:spcBef>
              <a:buClrTx/>
              <a:buSzTx/>
              <a:buFont typeface="Arial" charset="0"/>
              <a:buChar char="•"/>
              <a:defRPr/>
            </a:pPr>
            <a:r>
              <a:rPr lang="en-US" sz="2200" dirty="0">
                <a:solidFill>
                  <a:schemeClr val="bg1"/>
                </a:solidFill>
              </a:rPr>
              <a:t>Issue is discussed along with WR 6271</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This example persists for hours during a ULF wave event</a:t>
            </a:r>
          </a:p>
          <a:p>
            <a:pPr marL="571500" indent="-342900">
              <a:spcBef>
                <a:spcPts val="0"/>
              </a:spcBef>
              <a:buClrTx/>
              <a:buSzTx/>
              <a:buFont typeface="Arial" charset="0"/>
              <a:buChar char="•"/>
            </a:pPr>
            <a:endParaRPr lang="en-US" sz="2400" dirty="0">
              <a:solidFill>
                <a:srgbClr val="FFFF00"/>
              </a:solidFill>
            </a:endParaRPr>
          </a:p>
          <a:p>
            <a:pPr marL="571500" indent="-342900">
              <a:spcBef>
                <a:spcPts val="0"/>
              </a:spcBef>
              <a:buClrTx/>
              <a:buSzTx/>
              <a:buFont typeface="Arial" charset="0"/>
              <a:buChar char="•"/>
            </a:pPr>
            <a:r>
              <a:rPr lang="en-US" sz="2400" dirty="0">
                <a:solidFill>
                  <a:srgbClr val="FFFF00"/>
                </a:solidFill>
              </a:rPr>
              <a:t>Important measurement for radiation belt dynamics</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Rapid shifts in the Z axis bias</a:t>
            </a:r>
          </a:p>
        </p:txBody>
      </p:sp>
      <p:cxnSp>
        <p:nvCxnSpPr>
          <p:cNvPr id="8" name="Straight Arrow Connector 7"/>
          <p:cNvCxnSpPr/>
          <p:nvPr/>
        </p:nvCxnSpPr>
        <p:spPr>
          <a:xfrm>
            <a:off x="5711952" y="4967288"/>
            <a:ext cx="76200" cy="5334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111752" y="5348288"/>
            <a:ext cx="3429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47183" y="934188"/>
            <a:ext cx="1306479" cy="307777"/>
          </a:xfrm>
          <a:prstGeom prst="rect">
            <a:avLst/>
          </a:prstGeom>
          <a:solidFill>
            <a:schemeClr val="bg1"/>
          </a:solidFill>
        </p:spPr>
        <p:txBody>
          <a:bodyPr wrap="square" rtlCol="0">
            <a:spAutoFit/>
          </a:bodyPr>
          <a:lstStyle/>
          <a:p>
            <a:r>
              <a:rPr lang="en-US" dirty="0"/>
              <a:t>NCEI L0 Data</a:t>
            </a:r>
          </a:p>
        </p:txBody>
      </p:sp>
    </p:spTree>
    <p:extLst>
      <p:ext uri="{BB962C8B-B14F-4D97-AF65-F5344CB8AC3E}">
        <p14:creationId xmlns:p14="http://schemas.microsoft.com/office/powerpoint/2010/main" val="146403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14"/>
            <a:ext cx="7772400" cy="1362075"/>
          </a:xfrm>
        </p:spPr>
        <p:txBody>
          <a:bodyPr/>
          <a:lstStyle/>
          <a:p>
            <a:pPr algn="ctr"/>
            <a:r>
              <a:rPr lang="en-US" sz="3600" dirty="0"/>
              <a:t>MAG Issues:</a:t>
            </a:r>
            <a:br>
              <a:rPr lang="en-US" sz="3600" dirty="0"/>
            </a:br>
            <a:r>
              <a:rPr lang="en-US" sz="3600" dirty="0"/>
              <a:t>IB Z Axis Bias Anomaly</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18</a:t>
            </a:fld>
            <a:endParaRPr lang="uk-U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848" y="1219200"/>
            <a:ext cx="5303309" cy="5486400"/>
          </a:xfrm>
          <a:prstGeom prst="rect">
            <a:avLst/>
          </a:prstGeom>
        </p:spPr>
      </p:pic>
      <p:sp>
        <p:nvSpPr>
          <p:cNvPr id="6" name="Content Placeholder 2"/>
          <p:cNvSpPr txBox="1">
            <a:spLocks/>
          </p:cNvSpPr>
          <p:nvPr/>
        </p:nvSpPr>
        <p:spPr>
          <a:xfrm>
            <a:off x="-97176" y="1447800"/>
            <a:ext cx="3373775" cy="4572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IB X Anomaly also present on Z axis</a:t>
            </a:r>
          </a:p>
          <a:p>
            <a:pPr marL="1028700" lvl="1" indent="-342900">
              <a:spcBef>
                <a:spcPts val="0"/>
              </a:spcBef>
              <a:buClrTx/>
              <a:buSzTx/>
              <a:buFont typeface="Arial" charset="0"/>
              <a:buChar char="•"/>
              <a:defRPr/>
            </a:pPr>
            <a:r>
              <a:rPr lang="en-US" sz="2200" dirty="0">
                <a:solidFill>
                  <a:schemeClr val="bg1"/>
                </a:solidFill>
              </a:rPr>
              <a:t>Issue is discussed along with WR 6271</a:t>
            </a:r>
            <a:endParaRPr lang="en-US" sz="2400" dirty="0">
              <a:solidFill>
                <a:schemeClr val="bg1"/>
              </a:solidFill>
            </a:endParaRPr>
          </a:p>
          <a:p>
            <a:pPr marL="1028700" lvl="1" indent="-342900">
              <a:spcBef>
                <a:spcPts val="0"/>
              </a:spcBef>
              <a:buClrTx/>
              <a:buSzTx/>
              <a:buFont typeface="Arial" charset="0"/>
              <a:buChar char="•"/>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Bias shifts lasting for several minutes</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200" dirty="0">
                <a:solidFill>
                  <a:srgbClr val="FFFF00"/>
                </a:solidFill>
              </a:rPr>
              <a:t>Impacts radiation belt frequencies and future use for prediction and </a:t>
            </a:r>
            <a:r>
              <a:rPr lang="en-US" sz="2200" dirty="0" err="1">
                <a:solidFill>
                  <a:srgbClr val="FFFF00"/>
                </a:solidFill>
              </a:rPr>
              <a:t>nowcast</a:t>
            </a:r>
            <a:r>
              <a:rPr lang="en-US" sz="2200" dirty="0">
                <a:solidFill>
                  <a:srgbClr val="FFFF00"/>
                </a:solidFill>
              </a:rPr>
              <a:t> models</a:t>
            </a:r>
          </a:p>
        </p:txBody>
      </p:sp>
      <p:sp>
        <p:nvSpPr>
          <p:cNvPr id="3" name="Rectangle 2"/>
          <p:cNvSpPr/>
          <p:nvPr/>
        </p:nvSpPr>
        <p:spPr>
          <a:xfrm>
            <a:off x="4114800" y="5300472"/>
            <a:ext cx="3429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47183" y="934188"/>
            <a:ext cx="1306479" cy="307777"/>
          </a:xfrm>
          <a:prstGeom prst="rect">
            <a:avLst/>
          </a:prstGeom>
          <a:solidFill>
            <a:schemeClr val="bg1"/>
          </a:solidFill>
        </p:spPr>
        <p:txBody>
          <a:bodyPr wrap="square" rtlCol="0">
            <a:spAutoFit/>
          </a:bodyPr>
          <a:lstStyle/>
          <a:p>
            <a:r>
              <a:rPr lang="en-US" dirty="0"/>
              <a:t>NCEI L0 Data</a:t>
            </a:r>
          </a:p>
        </p:txBody>
      </p:sp>
    </p:spTree>
    <p:extLst>
      <p:ext uri="{BB962C8B-B14F-4D97-AF65-F5344CB8AC3E}">
        <p14:creationId xmlns:p14="http://schemas.microsoft.com/office/powerpoint/2010/main" val="24952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14"/>
            <a:ext cx="7772400" cy="1362075"/>
          </a:xfrm>
        </p:spPr>
        <p:txBody>
          <a:bodyPr/>
          <a:lstStyle/>
          <a:p>
            <a:pPr algn="ctr"/>
            <a:r>
              <a:rPr lang="en-US" sz="3600" dirty="0"/>
              <a:t>MAG Issues:</a:t>
            </a:r>
            <a:br>
              <a:rPr lang="en-US" sz="3600" dirty="0"/>
            </a:br>
            <a:r>
              <a:rPr lang="en-US" sz="3600" dirty="0"/>
              <a:t>OB Y Axis Bias Shifts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19</a:t>
            </a:fld>
            <a:endParaRPr lang="uk-UA"/>
          </a:p>
        </p:txBody>
      </p:sp>
      <p:sp>
        <p:nvSpPr>
          <p:cNvPr id="6" name="Content Placeholder 2"/>
          <p:cNvSpPr txBox="1">
            <a:spLocks/>
          </p:cNvSpPr>
          <p:nvPr/>
        </p:nvSpPr>
        <p:spPr>
          <a:xfrm>
            <a:off x="36816" y="1447800"/>
            <a:ext cx="3315984" cy="4908550"/>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OB Y bias shifts ~0.3 </a:t>
            </a:r>
            <a:r>
              <a:rPr lang="en-US" sz="2400" dirty="0" err="1">
                <a:solidFill>
                  <a:schemeClr val="bg1"/>
                </a:solidFill>
              </a:rPr>
              <a:t>nT</a:t>
            </a: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Issue is discussed in anomaly meetings, but no WR</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Thought to be related to temperature </a:t>
            </a:r>
            <a:r>
              <a:rPr lang="en-US" sz="2400" dirty="0" err="1">
                <a:solidFill>
                  <a:schemeClr val="bg1"/>
                </a:solidFill>
              </a:rPr>
              <a:t>setpoint</a:t>
            </a:r>
            <a:endParaRPr lang="en-US" sz="2400" dirty="0">
              <a:solidFill>
                <a:schemeClr val="bg1"/>
              </a:solidFill>
            </a:endParaRPr>
          </a:p>
          <a:p>
            <a:pPr marL="1028700" lvl="1" indent="-342900">
              <a:spcBef>
                <a:spcPts val="0"/>
              </a:spcBef>
              <a:buClrTx/>
              <a:buSzTx/>
              <a:buFont typeface="Arial" charset="0"/>
              <a:buChar char="•"/>
              <a:defRPr/>
            </a:pPr>
            <a:r>
              <a:rPr lang="en-US" sz="2200" dirty="0">
                <a:solidFill>
                  <a:schemeClr val="bg1"/>
                </a:solidFill>
              </a:rPr>
              <a:t>Heater induces temperature gradients</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Still present after </a:t>
            </a:r>
            <a:r>
              <a:rPr lang="en-US" sz="2400" dirty="0" err="1">
                <a:solidFill>
                  <a:schemeClr val="bg1"/>
                </a:solidFill>
              </a:rPr>
              <a:t>setpoint</a:t>
            </a:r>
            <a:r>
              <a:rPr lang="en-US" sz="2400" dirty="0">
                <a:solidFill>
                  <a:schemeClr val="bg1"/>
                </a:solidFill>
              </a:rPr>
              <a:t> was changed back to 20 </a:t>
            </a:r>
            <a:r>
              <a:rPr lang="en-US" sz="2400" dirty="0" err="1">
                <a:solidFill>
                  <a:schemeClr val="bg1"/>
                </a:solidFill>
              </a:rPr>
              <a:t>deg</a:t>
            </a:r>
            <a:r>
              <a:rPr lang="en-US" sz="2400" dirty="0">
                <a:solidFill>
                  <a:schemeClr val="bg1"/>
                </a:solidFill>
              </a:rPr>
              <a:t> C</a:t>
            </a:r>
            <a:endParaRPr lang="en-US" sz="2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252764"/>
            <a:ext cx="5299139" cy="5468711"/>
          </a:xfrm>
          <a:prstGeom prst="rect">
            <a:avLst/>
          </a:prstGeom>
        </p:spPr>
      </p:pic>
      <p:cxnSp>
        <p:nvCxnSpPr>
          <p:cNvPr id="8" name="Straight Arrow Connector 7"/>
          <p:cNvCxnSpPr/>
          <p:nvPr/>
        </p:nvCxnSpPr>
        <p:spPr>
          <a:xfrm>
            <a:off x="5791200" y="3354288"/>
            <a:ext cx="0" cy="19812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52900" y="4362450"/>
            <a:ext cx="914400" cy="307777"/>
          </a:xfrm>
          <a:prstGeom prst="rect">
            <a:avLst/>
          </a:prstGeom>
          <a:noFill/>
        </p:spPr>
        <p:txBody>
          <a:bodyPr wrap="square" rtlCol="0">
            <a:spAutoFit/>
          </a:bodyPr>
          <a:lstStyle/>
          <a:p>
            <a:r>
              <a:rPr lang="en-US" dirty="0"/>
              <a:t>Inboard</a:t>
            </a:r>
          </a:p>
        </p:txBody>
      </p:sp>
      <p:sp>
        <p:nvSpPr>
          <p:cNvPr id="10" name="TextBox 9"/>
          <p:cNvSpPr txBox="1"/>
          <p:nvPr/>
        </p:nvSpPr>
        <p:spPr>
          <a:xfrm>
            <a:off x="6078569" y="5486400"/>
            <a:ext cx="1143000" cy="307777"/>
          </a:xfrm>
          <a:prstGeom prst="rect">
            <a:avLst/>
          </a:prstGeom>
          <a:noFill/>
        </p:spPr>
        <p:txBody>
          <a:bodyPr wrap="square" rtlCol="0">
            <a:spAutoFit/>
          </a:bodyPr>
          <a:lstStyle/>
          <a:p>
            <a:r>
              <a:rPr lang="en-US"/>
              <a:t>Outboard</a:t>
            </a:r>
            <a:endParaRPr lang="en-US" dirty="0"/>
          </a:p>
        </p:txBody>
      </p:sp>
      <p:sp>
        <p:nvSpPr>
          <p:cNvPr id="11" name="TextBox 10"/>
          <p:cNvSpPr txBox="1"/>
          <p:nvPr/>
        </p:nvSpPr>
        <p:spPr>
          <a:xfrm>
            <a:off x="4495800" y="1928394"/>
            <a:ext cx="1828800" cy="307777"/>
          </a:xfrm>
          <a:prstGeom prst="rect">
            <a:avLst/>
          </a:prstGeom>
          <a:noFill/>
        </p:spPr>
        <p:txBody>
          <a:bodyPr wrap="square" rtlCol="0">
            <a:spAutoFit/>
          </a:bodyPr>
          <a:lstStyle/>
          <a:p>
            <a:r>
              <a:rPr lang="en-US"/>
              <a:t>Outboard - Inboard</a:t>
            </a:r>
            <a:endParaRPr lang="en-US" dirty="0"/>
          </a:p>
        </p:txBody>
      </p:sp>
      <p:sp>
        <p:nvSpPr>
          <p:cNvPr id="12" name="TextBox 11"/>
          <p:cNvSpPr txBox="1"/>
          <p:nvPr/>
        </p:nvSpPr>
        <p:spPr>
          <a:xfrm>
            <a:off x="6947183" y="934188"/>
            <a:ext cx="1306479" cy="307777"/>
          </a:xfrm>
          <a:prstGeom prst="rect">
            <a:avLst/>
          </a:prstGeom>
          <a:solidFill>
            <a:schemeClr val="bg1"/>
          </a:solidFill>
        </p:spPr>
        <p:txBody>
          <a:bodyPr wrap="square" rtlCol="0">
            <a:spAutoFit/>
          </a:bodyPr>
          <a:lstStyle/>
          <a:p>
            <a:r>
              <a:rPr lang="en-US" dirty="0"/>
              <a:t>NCEI L0 Data</a:t>
            </a:r>
          </a:p>
        </p:txBody>
      </p:sp>
    </p:spTree>
    <p:extLst>
      <p:ext uri="{BB962C8B-B14F-4D97-AF65-F5344CB8AC3E}">
        <p14:creationId xmlns:p14="http://schemas.microsoft.com/office/powerpoint/2010/main" val="190501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Text Placeholder 2"/>
          <p:cNvSpPr>
            <a:spLocks noGrp="1"/>
          </p:cNvSpPr>
          <p:nvPr>
            <p:ph type="body" idx="1"/>
          </p:nvPr>
        </p:nvSpPr>
        <p:spPr>
          <a:xfrm>
            <a:off x="457200" y="1465263"/>
            <a:ext cx="8229600" cy="3640137"/>
          </a:xfrm>
        </p:spPr>
        <p:txBody>
          <a:bodyPr/>
          <a:lstStyle/>
          <a:p>
            <a:pPr>
              <a:buFont typeface="Arial" charset="0"/>
              <a:buChar char="•"/>
            </a:pPr>
            <a:r>
              <a:rPr lang="en-US" sz="2800" dirty="0"/>
              <a:t>MAG Overview</a:t>
            </a:r>
          </a:p>
          <a:p>
            <a:pPr lvl="1">
              <a:buFont typeface="Arial" charset="0"/>
              <a:buChar char="•"/>
            </a:pPr>
            <a:r>
              <a:rPr lang="en-US" sz="2400" dirty="0"/>
              <a:t>Instrument Description and Products</a:t>
            </a:r>
          </a:p>
          <a:p>
            <a:pPr>
              <a:buFont typeface="Arial" charset="0"/>
              <a:buChar char="•"/>
            </a:pPr>
            <a:r>
              <a:rPr lang="en-US" sz="2800" dirty="0"/>
              <a:t>Review of Beta Maturity</a:t>
            </a:r>
          </a:p>
          <a:p>
            <a:pPr lvl="0">
              <a:buFont typeface="Arial" charset="0"/>
              <a:buChar char="•"/>
            </a:pPr>
            <a:r>
              <a:rPr lang="en-US" sz="2800" dirty="0"/>
              <a:t>Product Quality Evaluation</a:t>
            </a:r>
          </a:p>
          <a:p>
            <a:pPr lvl="1">
              <a:buFont typeface=".AppleSystemUIFont" charset="-120"/>
              <a:buChar char="-"/>
            </a:pPr>
            <a:r>
              <a:rPr lang="en-US" sz="2000" dirty="0"/>
              <a:t>Summary of MAG Anomalies</a:t>
            </a:r>
          </a:p>
          <a:p>
            <a:pPr lvl="1">
              <a:buFont typeface=".AppleSystemUIFont" charset="-120"/>
              <a:buChar char="-"/>
            </a:pPr>
            <a:r>
              <a:rPr lang="en-US" sz="2000" dirty="0"/>
              <a:t>PLPTs Supporting Assessment for Provisional Status</a:t>
            </a:r>
          </a:p>
          <a:p>
            <a:pPr>
              <a:buFont typeface="Arial" charset="0"/>
              <a:buChar char="•"/>
            </a:pPr>
            <a:r>
              <a:rPr lang="en-US" sz="2800" dirty="0"/>
              <a:t>Provisional Maturity Assessment</a:t>
            </a:r>
          </a:p>
          <a:p>
            <a:pPr>
              <a:buFont typeface="Arial" charset="0"/>
              <a:buChar char="•"/>
            </a:pPr>
            <a:r>
              <a:rPr lang="en-US" sz="2800" dirty="0"/>
              <a:t>Path to Full Validation Maturity</a:t>
            </a:r>
          </a:p>
          <a:p>
            <a:pPr>
              <a:buFont typeface="Arial" charset="0"/>
              <a:buChar char="•"/>
            </a:pPr>
            <a:r>
              <a:rPr lang="en-US" sz="2800" dirty="0"/>
              <a:t>Summary and Recommendations</a:t>
            </a:r>
          </a:p>
          <a:p>
            <a:pPr>
              <a:buFont typeface="Arial" charset="0"/>
              <a:buChar char="•"/>
            </a:pPr>
            <a:r>
              <a:rPr lang="en-US" sz="2800" dirty="0"/>
              <a:t>SWPC Statement</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a:t>
            </a:fld>
            <a:endParaRPr lang="uk-UA"/>
          </a:p>
        </p:txBody>
      </p:sp>
    </p:spTree>
    <p:extLst>
      <p:ext uri="{BB962C8B-B14F-4D97-AF65-F5344CB8AC3E}">
        <p14:creationId xmlns:p14="http://schemas.microsoft.com/office/powerpoint/2010/main" val="70546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14"/>
            <a:ext cx="7772400" cy="1362075"/>
          </a:xfrm>
        </p:spPr>
        <p:txBody>
          <a:bodyPr/>
          <a:lstStyle/>
          <a:p>
            <a:pPr algn="ctr"/>
            <a:r>
              <a:rPr lang="en-US" sz="3600" dirty="0"/>
              <a:t>MAG Issues:</a:t>
            </a:r>
            <a:br>
              <a:rPr lang="en-US" sz="3600" dirty="0"/>
            </a:br>
            <a:r>
              <a:rPr lang="en-US" sz="3600" dirty="0"/>
              <a:t>Bias Anomalies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20</a:t>
            </a:fld>
            <a:endParaRPr lang="uk-UA"/>
          </a:p>
        </p:txBody>
      </p:sp>
      <p:pic>
        <p:nvPicPr>
          <p:cNvPr id="5" name="Picture 4" descr="MAG_MATLAB_figure_lifetime_anomaly_data.jpg"/>
          <p:cNvPicPr>
            <a:picLocks noChangeAspect="1"/>
          </p:cNvPicPr>
          <p:nvPr/>
        </p:nvPicPr>
        <p:blipFill>
          <a:blip r:embed="rId3"/>
          <a:stretch>
            <a:fillRect/>
          </a:stretch>
        </p:blipFill>
        <p:spPr>
          <a:xfrm>
            <a:off x="990600" y="2052239"/>
            <a:ext cx="7595395" cy="4654041"/>
          </a:xfrm>
          <a:prstGeom prst="rect">
            <a:avLst/>
          </a:prstGeom>
        </p:spPr>
      </p:pic>
      <p:sp>
        <p:nvSpPr>
          <p:cNvPr id="6" name="Content Placeholder 2"/>
          <p:cNvSpPr txBox="1">
            <a:spLocks/>
          </p:cNvSpPr>
          <p:nvPr/>
        </p:nvSpPr>
        <p:spPr>
          <a:xfrm>
            <a:off x="1295400" y="1049857"/>
            <a:ext cx="8227371" cy="128466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marL="342900" indent="-342900">
              <a:buFont typeface="Arial" charset="0"/>
              <a:buChar char="•"/>
            </a:pPr>
            <a:r>
              <a:rPr lang="en-US" sz="2400" dirty="0">
                <a:solidFill>
                  <a:schemeClr val="bg1"/>
                </a:solidFill>
              </a:rPr>
              <a:t>Bias transients exist in all 3 axes</a:t>
            </a:r>
          </a:p>
          <a:p>
            <a:pPr marL="342900" indent="-342900">
              <a:buFont typeface="Arial" charset="0"/>
              <a:buChar char="•"/>
            </a:pPr>
            <a:r>
              <a:rPr lang="en-US" sz="2400" dirty="0">
                <a:solidFill>
                  <a:schemeClr val="bg1"/>
                </a:solidFill>
              </a:rPr>
              <a:t>Seasonal dependence to transient occurrence</a:t>
            </a:r>
          </a:p>
        </p:txBody>
      </p:sp>
    </p:spTree>
    <p:extLst>
      <p:ext uri="{BB962C8B-B14F-4D97-AF65-F5344CB8AC3E}">
        <p14:creationId xmlns:p14="http://schemas.microsoft.com/office/powerpoint/2010/main" val="781311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14"/>
            <a:ext cx="7772400" cy="1362075"/>
          </a:xfrm>
        </p:spPr>
        <p:txBody>
          <a:bodyPr/>
          <a:lstStyle/>
          <a:p>
            <a:pPr algn="ctr"/>
            <a:r>
              <a:rPr lang="en-US" sz="3600" dirty="0"/>
              <a:t>MAG Issues:</a:t>
            </a:r>
            <a:br>
              <a:rPr lang="en-US" sz="3600" dirty="0"/>
            </a:br>
            <a:r>
              <a:rPr lang="en-US" sz="3600" dirty="0" err="1"/>
              <a:t>Arcjet</a:t>
            </a:r>
            <a:r>
              <a:rPr lang="en-US" sz="3600" dirty="0"/>
              <a:t> and EU Temperature</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21</a:t>
            </a:fld>
            <a:endParaRPr lang="uk-UA"/>
          </a:p>
        </p:txBody>
      </p:sp>
      <p:sp>
        <p:nvSpPr>
          <p:cNvPr id="5" name="Content Placeholder 2"/>
          <p:cNvSpPr txBox="1">
            <a:spLocks/>
          </p:cNvSpPr>
          <p:nvPr/>
        </p:nvSpPr>
        <p:spPr>
          <a:xfrm>
            <a:off x="-97176" y="1447800"/>
            <a:ext cx="3744640" cy="4908550"/>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err="1">
                <a:solidFill>
                  <a:schemeClr val="bg1"/>
                </a:solidFill>
              </a:rPr>
              <a:t>Arcjet</a:t>
            </a:r>
            <a:r>
              <a:rPr lang="en-US" sz="2400" dirty="0">
                <a:solidFill>
                  <a:schemeClr val="bg1"/>
                </a:solidFill>
              </a:rPr>
              <a:t> creates large contamination signal.  Correction algorithm will be implemented.</a:t>
            </a:r>
          </a:p>
          <a:p>
            <a:pPr marL="1028700" lvl="1" indent="-342900">
              <a:spcBef>
                <a:spcPts val="0"/>
              </a:spcBef>
              <a:buClrTx/>
              <a:buSzTx/>
              <a:buFont typeface="Arial" charset="0"/>
              <a:buChar char="•"/>
              <a:defRPr/>
            </a:pPr>
            <a:r>
              <a:rPr lang="en-US" sz="1900" dirty="0">
                <a:solidFill>
                  <a:schemeClr val="bg1"/>
                </a:solidFill>
              </a:rPr>
              <a:t>WR 6136 (DO.09), 6880 (TBD)</a:t>
            </a:r>
          </a:p>
          <a:p>
            <a:pPr marL="1028700" lvl="1" indent="-342900">
              <a:spcBef>
                <a:spcPts val="0"/>
              </a:spcBef>
              <a:buClrTx/>
              <a:buSzTx/>
              <a:buFont typeface="Arial" charset="0"/>
              <a:buChar char="•"/>
              <a:defRPr/>
            </a:pPr>
            <a:endParaRPr lang="en-US" sz="22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Biases affected after </a:t>
            </a:r>
            <a:r>
              <a:rPr lang="en-US" sz="2400" dirty="0" err="1">
                <a:solidFill>
                  <a:schemeClr val="bg1"/>
                </a:solidFill>
              </a:rPr>
              <a:t>arcjet</a:t>
            </a:r>
            <a:r>
              <a:rPr lang="en-US" sz="2400" dirty="0">
                <a:solidFill>
                  <a:schemeClr val="bg1"/>
                </a:solidFill>
              </a:rPr>
              <a:t> firing for 2-3 </a:t>
            </a:r>
            <a:r>
              <a:rPr lang="en-US" sz="2400" dirty="0" err="1">
                <a:solidFill>
                  <a:schemeClr val="bg1"/>
                </a:solidFill>
              </a:rPr>
              <a:t>hrs</a:t>
            </a:r>
            <a:endParaRPr lang="en-US" sz="2400" dirty="0">
              <a:solidFill>
                <a:schemeClr val="bg1"/>
              </a:solidFill>
            </a:endParaRPr>
          </a:p>
          <a:p>
            <a:pPr marL="1028700" lvl="1" indent="-342900">
              <a:spcBef>
                <a:spcPts val="0"/>
              </a:spcBef>
              <a:buClrTx/>
              <a:buSzTx/>
              <a:buFont typeface="Arial" charset="0"/>
              <a:buChar char="•"/>
              <a:defRPr/>
            </a:pPr>
            <a:r>
              <a:rPr lang="en-US" sz="1900" dirty="0">
                <a:solidFill>
                  <a:schemeClr val="bg1"/>
                </a:solidFill>
              </a:rPr>
              <a:t>WR 6290</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EU temperature effect is variable, probably less than 1-2 </a:t>
            </a:r>
            <a:r>
              <a:rPr lang="en-US" sz="2400" dirty="0" err="1">
                <a:solidFill>
                  <a:schemeClr val="bg1"/>
                </a:solidFill>
              </a:rPr>
              <a:t>nT</a:t>
            </a: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Thought to be related to EU heating, delay between temperature sensor and critical EU components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464" y="1181100"/>
            <a:ext cx="4947093" cy="5105400"/>
          </a:xfrm>
          <a:prstGeom prst="rect">
            <a:avLst/>
          </a:prstGeom>
          <a:solidFill>
            <a:schemeClr val="bg1"/>
          </a:solidFill>
        </p:spPr>
      </p:pic>
      <p:sp>
        <p:nvSpPr>
          <p:cNvPr id="6" name="Rectangle 5"/>
          <p:cNvSpPr/>
          <p:nvPr/>
        </p:nvSpPr>
        <p:spPr>
          <a:xfrm>
            <a:off x="7010400" y="3581400"/>
            <a:ext cx="838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7162800" y="4114800"/>
            <a:ext cx="76200" cy="6096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53000" y="1981200"/>
            <a:ext cx="1676400" cy="307777"/>
          </a:xfrm>
          <a:prstGeom prst="rect">
            <a:avLst/>
          </a:prstGeom>
          <a:solidFill>
            <a:schemeClr val="bg1"/>
          </a:solidFill>
          <a:ln>
            <a:solidFill>
              <a:srgbClr val="FF0000"/>
            </a:solidFill>
          </a:ln>
        </p:spPr>
        <p:txBody>
          <a:bodyPr wrap="square" rtlCol="0">
            <a:spAutoFit/>
          </a:bodyPr>
          <a:lstStyle/>
          <a:p>
            <a:r>
              <a:rPr lang="en-US" dirty="0"/>
              <a:t>X Axis IB Anomaly</a:t>
            </a:r>
          </a:p>
        </p:txBody>
      </p:sp>
      <p:sp>
        <p:nvSpPr>
          <p:cNvPr id="10" name="TextBox 9"/>
          <p:cNvSpPr txBox="1"/>
          <p:nvPr/>
        </p:nvSpPr>
        <p:spPr>
          <a:xfrm>
            <a:off x="4953000" y="2543175"/>
            <a:ext cx="1676400" cy="523220"/>
          </a:xfrm>
          <a:prstGeom prst="rect">
            <a:avLst/>
          </a:prstGeom>
          <a:solidFill>
            <a:schemeClr val="bg1"/>
          </a:solidFill>
          <a:ln>
            <a:solidFill>
              <a:srgbClr val="FF0000"/>
            </a:solidFill>
          </a:ln>
        </p:spPr>
        <p:txBody>
          <a:bodyPr wrap="square" rtlCol="0">
            <a:spAutoFit/>
          </a:bodyPr>
          <a:lstStyle/>
          <a:p>
            <a:r>
              <a:rPr lang="en-US" dirty="0"/>
              <a:t>Y Axis OB “Popcorn Noise”</a:t>
            </a:r>
          </a:p>
        </p:txBody>
      </p:sp>
      <p:cxnSp>
        <p:nvCxnSpPr>
          <p:cNvPr id="12" name="Straight Arrow Connector 11"/>
          <p:cNvCxnSpPr/>
          <p:nvPr/>
        </p:nvCxnSpPr>
        <p:spPr>
          <a:xfrm>
            <a:off x="6705600" y="2743200"/>
            <a:ext cx="83820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0" y="3320593"/>
            <a:ext cx="2047875" cy="523220"/>
          </a:xfrm>
          <a:prstGeom prst="rect">
            <a:avLst/>
          </a:prstGeom>
          <a:solidFill>
            <a:schemeClr val="bg1"/>
          </a:solidFill>
          <a:ln>
            <a:solidFill>
              <a:srgbClr val="FF0000"/>
            </a:solidFill>
          </a:ln>
        </p:spPr>
        <p:txBody>
          <a:bodyPr wrap="square" rtlCol="0">
            <a:spAutoFit/>
          </a:bodyPr>
          <a:lstStyle/>
          <a:p>
            <a:r>
              <a:rPr lang="en-US" dirty="0"/>
              <a:t>Post-</a:t>
            </a:r>
            <a:r>
              <a:rPr lang="en-US" dirty="0" err="1"/>
              <a:t>Arcjet</a:t>
            </a:r>
            <a:r>
              <a:rPr lang="en-US" dirty="0"/>
              <a:t> EU Temperature Effect</a:t>
            </a:r>
          </a:p>
        </p:txBody>
      </p:sp>
      <p:sp>
        <p:nvSpPr>
          <p:cNvPr id="14" name="TextBox 13"/>
          <p:cNvSpPr txBox="1"/>
          <p:nvPr/>
        </p:nvSpPr>
        <p:spPr>
          <a:xfrm>
            <a:off x="4600575" y="4484004"/>
            <a:ext cx="2047875" cy="307777"/>
          </a:xfrm>
          <a:prstGeom prst="rect">
            <a:avLst/>
          </a:prstGeom>
          <a:solidFill>
            <a:schemeClr val="bg1"/>
          </a:solidFill>
          <a:ln>
            <a:solidFill>
              <a:srgbClr val="FF0000"/>
            </a:solidFill>
          </a:ln>
        </p:spPr>
        <p:txBody>
          <a:bodyPr wrap="square" rtlCol="0">
            <a:spAutoFit/>
          </a:bodyPr>
          <a:lstStyle/>
          <a:p>
            <a:r>
              <a:rPr lang="en-US" dirty="0" err="1"/>
              <a:t>Arcjet</a:t>
            </a:r>
            <a:r>
              <a:rPr lang="en-US" dirty="0"/>
              <a:t> Firing Heats EU</a:t>
            </a:r>
          </a:p>
        </p:txBody>
      </p:sp>
      <p:sp>
        <p:nvSpPr>
          <p:cNvPr id="15" name="TextBox 14">
            <a:extLst>
              <a:ext uri="{FF2B5EF4-FFF2-40B4-BE49-F238E27FC236}">
                <a16:creationId xmlns:a16="http://schemas.microsoft.com/office/drawing/2014/main" id="{47AE0F9C-E1F6-8D4B-9265-8D71C9DE6F1C}"/>
              </a:ext>
            </a:extLst>
          </p:cNvPr>
          <p:cNvSpPr txBox="1"/>
          <p:nvPr/>
        </p:nvSpPr>
        <p:spPr>
          <a:xfrm>
            <a:off x="7405436" y="2215356"/>
            <a:ext cx="1676400" cy="307777"/>
          </a:xfrm>
          <a:prstGeom prst="rect">
            <a:avLst/>
          </a:prstGeom>
          <a:solidFill>
            <a:schemeClr val="bg1"/>
          </a:solidFill>
          <a:ln>
            <a:solidFill>
              <a:srgbClr val="FF0000"/>
            </a:solidFill>
          </a:ln>
        </p:spPr>
        <p:txBody>
          <a:bodyPr wrap="square" rtlCol="0">
            <a:spAutoFit/>
          </a:bodyPr>
          <a:lstStyle/>
          <a:p>
            <a:r>
              <a:rPr lang="en-US" dirty="0" err="1">
                <a:solidFill>
                  <a:schemeClr val="tx1"/>
                </a:solidFill>
              </a:rPr>
              <a:t>Arcjet</a:t>
            </a:r>
            <a:r>
              <a:rPr lang="en-US" dirty="0">
                <a:solidFill>
                  <a:schemeClr val="tx1"/>
                </a:solidFill>
              </a:rPr>
              <a:t> signature</a:t>
            </a:r>
          </a:p>
        </p:txBody>
      </p:sp>
      <p:cxnSp>
        <p:nvCxnSpPr>
          <p:cNvPr id="16" name="Straight Arrow Connector 15">
            <a:extLst>
              <a:ext uri="{FF2B5EF4-FFF2-40B4-BE49-F238E27FC236}">
                <a16:creationId xmlns:a16="http://schemas.microsoft.com/office/drawing/2014/main" id="{8A00D123-1E95-8A4E-8C5F-361106BA88F1}"/>
              </a:ext>
            </a:extLst>
          </p:cNvPr>
          <p:cNvCxnSpPr>
            <a:cxnSpLocks/>
          </p:cNvCxnSpPr>
          <p:nvPr/>
        </p:nvCxnSpPr>
        <p:spPr>
          <a:xfrm flipH="1">
            <a:off x="7010400" y="2379634"/>
            <a:ext cx="395036" cy="2111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239000" y="4114800"/>
            <a:ext cx="166436" cy="14478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39000" y="814812"/>
            <a:ext cx="1306479" cy="307777"/>
          </a:xfrm>
          <a:prstGeom prst="rect">
            <a:avLst/>
          </a:prstGeom>
          <a:solidFill>
            <a:schemeClr val="bg1"/>
          </a:solidFill>
        </p:spPr>
        <p:txBody>
          <a:bodyPr wrap="square" rtlCol="0">
            <a:spAutoFit/>
          </a:bodyPr>
          <a:lstStyle/>
          <a:p>
            <a:r>
              <a:rPr lang="en-US" dirty="0"/>
              <a:t>NCEI L0 Data</a:t>
            </a:r>
          </a:p>
        </p:txBody>
      </p:sp>
    </p:spTree>
    <p:extLst>
      <p:ext uri="{BB962C8B-B14F-4D97-AF65-F5344CB8AC3E}">
        <p14:creationId xmlns:p14="http://schemas.microsoft.com/office/powerpoint/2010/main" val="178731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14"/>
            <a:ext cx="7772400" cy="1362075"/>
          </a:xfrm>
        </p:spPr>
        <p:txBody>
          <a:bodyPr/>
          <a:lstStyle/>
          <a:p>
            <a:pPr algn="ctr"/>
            <a:r>
              <a:rPr lang="en-US" sz="3600" dirty="0"/>
              <a:t>MAG Issues:</a:t>
            </a:r>
            <a:br>
              <a:rPr lang="en-US" sz="3600" dirty="0"/>
            </a:br>
            <a:r>
              <a:rPr lang="en-US" sz="3600" dirty="0"/>
              <a:t>Yaw Flip Bias Discontinuity</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22</a:t>
            </a:fld>
            <a:endParaRPr lang="uk-UA"/>
          </a:p>
        </p:txBody>
      </p:sp>
      <p:sp>
        <p:nvSpPr>
          <p:cNvPr id="5" name="Content Placeholder 2"/>
          <p:cNvSpPr txBox="1">
            <a:spLocks/>
          </p:cNvSpPr>
          <p:nvPr/>
        </p:nvSpPr>
        <p:spPr>
          <a:xfrm>
            <a:off x="-97176" y="1447800"/>
            <a:ext cx="3526176" cy="464820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Biases settle to new diurnal pattern after yaw flips</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WR 6290</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EU temperature changes by ~20 </a:t>
            </a:r>
            <a:r>
              <a:rPr lang="en-US" sz="2400" dirty="0" err="1">
                <a:solidFill>
                  <a:schemeClr val="bg1"/>
                </a:solidFill>
              </a:rPr>
              <a:t>deg</a:t>
            </a:r>
            <a:r>
              <a:rPr lang="en-US" sz="2400" dirty="0">
                <a:solidFill>
                  <a:schemeClr val="bg1"/>
                </a:solidFill>
              </a:rPr>
              <a:t> C</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Possible EU temperature correction error</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SU thermal gradients also change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661" y="1236889"/>
            <a:ext cx="5299139" cy="5468711"/>
          </a:xfrm>
          <a:prstGeom prst="rect">
            <a:avLst/>
          </a:prstGeom>
        </p:spPr>
      </p:pic>
      <p:sp>
        <p:nvSpPr>
          <p:cNvPr id="6" name="Rectangle 5"/>
          <p:cNvSpPr/>
          <p:nvPr/>
        </p:nvSpPr>
        <p:spPr>
          <a:xfrm>
            <a:off x="7083361" y="3702050"/>
            <a:ext cx="12573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7502461" y="4464050"/>
            <a:ext cx="15907" cy="6096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54461" y="4965243"/>
            <a:ext cx="2047875" cy="523220"/>
          </a:xfrm>
          <a:prstGeom prst="rect">
            <a:avLst/>
          </a:prstGeom>
          <a:solidFill>
            <a:schemeClr val="bg1"/>
          </a:solidFill>
          <a:ln>
            <a:solidFill>
              <a:srgbClr val="FF0000"/>
            </a:solidFill>
          </a:ln>
        </p:spPr>
        <p:txBody>
          <a:bodyPr wrap="square" rtlCol="0">
            <a:spAutoFit/>
          </a:bodyPr>
          <a:lstStyle/>
          <a:p>
            <a:r>
              <a:rPr lang="en-US" dirty="0"/>
              <a:t>EU Temperatures change after Yaw Flip</a:t>
            </a:r>
          </a:p>
        </p:txBody>
      </p:sp>
      <p:sp>
        <p:nvSpPr>
          <p:cNvPr id="9" name="TextBox 8"/>
          <p:cNvSpPr txBox="1"/>
          <p:nvPr/>
        </p:nvSpPr>
        <p:spPr>
          <a:xfrm>
            <a:off x="4378261" y="3663950"/>
            <a:ext cx="2047875" cy="523220"/>
          </a:xfrm>
          <a:prstGeom prst="rect">
            <a:avLst/>
          </a:prstGeom>
          <a:solidFill>
            <a:schemeClr val="bg1"/>
          </a:solidFill>
          <a:ln>
            <a:solidFill>
              <a:srgbClr val="FF0000"/>
            </a:solidFill>
          </a:ln>
        </p:spPr>
        <p:txBody>
          <a:bodyPr wrap="square" rtlCol="0">
            <a:spAutoFit/>
          </a:bodyPr>
          <a:lstStyle/>
          <a:p>
            <a:r>
              <a:rPr lang="en-US" dirty="0"/>
              <a:t>Biases Drift after Yaw Flip</a:t>
            </a:r>
          </a:p>
        </p:txBody>
      </p:sp>
      <p:sp>
        <p:nvSpPr>
          <p:cNvPr id="12" name="TextBox 11"/>
          <p:cNvSpPr txBox="1"/>
          <p:nvPr/>
        </p:nvSpPr>
        <p:spPr>
          <a:xfrm>
            <a:off x="4302061" y="1767114"/>
            <a:ext cx="2047875" cy="307777"/>
          </a:xfrm>
          <a:prstGeom prst="rect">
            <a:avLst/>
          </a:prstGeom>
          <a:solidFill>
            <a:schemeClr val="bg1"/>
          </a:solidFill>
          <a:ln>
            <a:solidFill>
              <a:srgbClr val="FF0000"/>
            </a:solidFill>
          </a:ln>
        </p:spPr>
        <p:txBody>
          <a:bodyPr wrap="square" rtlCol="0">
            <a:spAutoFit/>
          </a:bodyPr>
          <a:lstStyle/>
          <a:p>
            <a:r>
              <a:rPr lang="en-US" dirty="0"/>
              <a:t>Yaw Flip ~18:00</a:t>
            </a:r>
          </a:p>
        </p:txBody>
      </p:sp>
      <p:cxnSp>
        <p:nvCxnSpPr>
          <p:cNvPr id="14" name="Straight Arrow Connector 13"/>
          <p:cNvCxnSpPr/>
          <p:nvPr/>
        </p:nvCxnSpPr>
        <p:spPr>
          <a:xfrm>
            <a:off x="6426136" y="1797050"/>
            <a:ext cx="657225" cy="1239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02218" y="890240"/>
            <a:ext cx="1306479" cy="307777"/>
          </a:xfrm>
          <a:prstGeom prst="rect">
            <a:avLst/>
          </a:prstGeom>
          <a:solidFill>
            <a:schemeClr val="bg1"/>
          </a:solidFill>
        </p:spPr>
        <p:txBody>
          <a:bodyPr wrap="square" rtlCol="0">
            <a:spAutoFit/>
          </a:bodyPr>
          <a:lstStyle/>
          <a:p>
            <a:r>
              <a:rPr lang="en-US" dirty="0"/>
              <a:t>NCEI L0 Data</a:t>
            </a:r>
          </a:p>
        </p:txBody>
      </p:sp>
    </p:spTree>
    <p:extLst>
      <p:ext uri="{BB962C8B-B14F-4D97-AF65-F5344CB8AC3E}">
        <p14:creationId xmlns:p14="http://schemas.microsoft.com/office/powerpoint/2010/main" val="356924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14"/>
            <a:ext cx="7772400" cy="1362075"/>
          </a:xfrm>
        </p:spPr>
        <p:txBody>
          <a:bodyPr/>
          <a:lstStyle/>
          <a:p>
            <a:pPr algn="ctr"/>
            <a:r>
              <a:rPr lang="en-US" sz="3600" dirty="0"/>
              <a:t>MAG Issues:</a:t>
            </a:r>
            <a:br>
              <a:rPr lang="en-US" sz="3600" dirty="0"/>
            </a:br>
            <a:r>
              <a:rPr lang="en-US" sz="3600" dirty="0"/>
              <a:t>Heater Impact on Biases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23</a:t>
            </a:fld>
            <a:endParaRPr lang="uk-UA"/>
          </a:p>
        </p:txBody>
      </p:sp>
      <p:sp>
        <p:nvSpPr>
          <p:cNvPr id="5" name="Content Placeholder 2"/>
          <p:cNvSpPr txBox="1">
            <a:spLocks/>
          </p:cNvSpPr>
          <p:nvPr/>
        </p:nvSpPr>
        <p:spPr>
          <a:xfrm>
            <a:off x="-97176" y="1447800"/>
            <a:ext cx="3373775" cy="4572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Outboard SU </a:t>
            </a:r>
            <a:r>
              <a:rPr lang="en-US" sz="2400" dirty="0" err="1">
                <a:solidFill>
                  <a:schemeClr val="bg1"/>
                </a:solidFill>
              </a:rPr>
              <a:t>setpoint</a:t>
            </a:r>
            <a:r>
              <a:rPr lang="en-US" sz="2400" dirty="0">
                <a:solidFill>
                  <a:schemeClr val="bg1"/>
                </a:solidFill>
              </a:rPr>
              <a:t> change from 10 to 20 </a:t>
            </a:r>
            <a:r>
              <a:rPr lang="en-US" sz="2400" dirty="0" err="1">
                <a:solidFill>
                  <a:schemeClr val="bg1"/>
                </a:solidFill>
              </a:rPr>
              <a:t>deg</a:t>
            </a:r>
            <a:r>
              <a:rPr lang="en-US" sz="2400" dirty="0">
                <a:solidFill>
                  <a:schemeClr val="bg1"/>
                </a:solidFill>
              </a:rPr>
              <a:t> C</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Bias transient ~2 </a:t>
            </a:r>
            <a:r>
              <a:rPr lang="en-US" sz="2400" dirty="0" err="1">
                <a:solidFill>
                  <a:schemeClr val="bg1"/>
                </a:solidFill>
              </a:rPr>
              <a:t>nT</a:t>
            </a:r>
            <a:r>
              <a:rPr lang="en-US" sz="2400" dirty="0">
                <a:solidFill>
                  <a:schemeClr val="bg1"/>
                </a:solidFill>
              </a:rPr>
              <a:t> related to temperature gradient induced by heater</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New biases might be related to harness temperature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7344" y="1329645"/>
            <a:ext cx="4873256" cy="5029200"/>
          </a:xfrm>
          <a:prstGeom prst="rect">
            <a:avLst/>
          </a:prstGeom>
        </p:spPr>
      </p:pic>
      <p:sp>
        <p:nvSpPr>
          <p:cNvPr id="6" name="TextBox 5"/>
          <p:cNvSpPr txBox="1"/>
          <p:nvPr/>
        </p:nvSpPr>
        <p:spPr>
          <a:xfrm>
            <a:off x="4191000" y="4953000"/>
            <a:ext cx="1524000" cy="954107"/>
          </a:xfrm>
          <a:prstGeom prst="rect">
            <a:avLst/>
          </a:prstGeom>
          <a:solidFill>
            <a:schemeClr val="bg1"/>
          </a:solidFill>
          <a:ln>
            <a:solidFill>
              <a:srgbClr val="FF0000"/>
            </a:solidFill>
          </a:ln>
        </p:spPr>
        <p:txBody>
          <a:bodyPr wrap="square" rtlCol="0">
            <a:spAutoFit/>
          </a:bodyPr>
          <a:lstStyle/>
          <a:p>
            <a:r>
              <a:rPr lang="en-US" dirty="0"/>
              <a:t>OB SU Heater is On During Temperature Ramp</a:t>
            </a:r>
          </a:p>
        </p:txBody>
      </p:sp>
      <p:cxnSp>
        <p:nvCxnSpPr>
          <p:cNvPr id="9" name="Straight Connector 8"/>
          <p:cNvCxnSpPr/>
          <p:nvPr/>
        </p:nvCxnSpPr>
        <p:spPr>
          <a:xfrm>
            <a:off x="5715000" y="1676400"/>
            <a:ext cx="0" cy="320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96000" y="1676400"/>
            <a:ext cx="0" cy="320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88004" y="3430318"/>
            <a:ext cx="2047875" cy="307777"/>
          </a:xfrm>
          <a:prstGeom prst="rect">
            <a:avLst/>
          </a:prstGeom>
          <a:solidFill>
            <a:schemeClr val="bg1"/>
          </a:solidFill>
          <a:ln>
            <a:solidFill>
              <a:srgbClr val="FF0000"/>
            </a:solidFill>
          </a:ln>
        </p:spPr>
        <p:txBody>
          <a:bodyPr wrap="square" rtlCol="0">
            <a:spAutoFit/>
          </a:bodyPr>
          <a:lstStyle/>
          <a:p>
            <a:r>
              <a:rPr lang="en-US"/>
              <a:t>New Biases</a:t>
            </a:r>
            <a:endParaRPr lang="en-US" dirty="0"/>
          </a:p>
        </p:txBody>
      </p:sp>
      <p:cxnSp>
        <p:nvCxnSpPr>
          <p:cNvPr id="16" name="Straight Arrow Connector 15"/>
          <p:cNvCxnSpPr/>
          <p:nvPr/>
        </p:nvCxnSpPr>
        <p:spPr>
          <a:xfrm>
            <a:off x="6781800" y="3733800"/>
            <a:ext cx="76200" cy="273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720640" y="3067688"/>
            <a:ext cx="61160" cy="2851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086600" y="2362200"/>
            <a:ext cx="115803" cy="9884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43400" y="2197179"/>
            <a:ext cx="1115929" cy="523220"/>
          </a:xfrm>
          <a:prstGeom prst="rect">
            <a:avLst/>
          </a:prstGeom>
          <a:solidFill>
            <a:schemeClr val="bg1"/>
          </a:solidFill>
          <a:ln>
            <a:solidFill>
              <a:srgbClr val="FF0000"/>
            </a:solidFill>
          </a:ln>
        </p:spPr>
        <p:txBody>
          <a:bodyPr wrap="square" rtlCol="0">
            <a:spAutoFit/>
          </a:bodyPr>
          <a:lstStyle/>
          <a:p>
            <a:r>
              <a:rPr lang="en-US"/>
              <a:t>Heater Transient</a:t>
            </a:r>
            <a:endParaRPr lang="en-US" dirty="0"/>
          </a:p>
        </p:txBody>
      </p:sp>
      <p:cxnSp>
        <p:nvCxnSpPr>
          <p:cNvPr id="25" name="Straight Arrow Connector 24"/>
          <p:cNvCxnSpPr/>
          <p:nvPr/>
        </p:nvCxnSpPr>
        <p:spPr>
          <a:xfrm>
            <a:off x="5508961" y="2504756"/>
            <a:ext cx="395036" cy="860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88078" y="944503"/>
            <a:ext cx="1306479" cy="307777"/>
          </a:xfrm>
          <a:prstGeom prst="rect">
            <a:avLst/>
          </a:prstGeom>
          <a:solidFill>
            <a:schemeClr val="bg1"/>
          </a:solidFill>
        </p:spPr>
        <p:txBody>
          <a:bodyPr wrap="square" rtlCol="0">
            <a:spAutoFit/>
          </a:bodyPr>
          <a:lstStyle/>
          <a:p>
            <a:r>
              <a:rPr lang="en-US" dirty="0"/>
              <a:t>NCEI L0 Data</a:t>
            </a:r>
          </a:p>
        </p:txBody>
      </p:sp>
    </p:spTree>
    <p:extLst>
      <p:ext uri="{BB962C8B-B14F-4D97-AF65-F5344CB8AC3E}">
        <p14:creationId xmlns:p14="http://schemas.microsoft.com/office/powerpoint/2010/main" val="913472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8821" cy="968626"/>
          </a:xfrm>
        </p:spPr>
        <p:txBody>
          <a:bodyPr/>
          <a:lstStyle/>
          <a:p>
            <a:r>
              <a:rPr lang="en-US" dirty="0"/>
              <a:t>MAG PLPTs Supporting Provisional Maturity </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24</a:t>
            </a:fld>
            <a:endParaRPr lang="uk-UA"/>
          </a:p>
        </p:txBody>
      </p:sp>
      <p:graphicFrame>
        <p:nvGraphicFramePr>
          <p:cNvPr id="7" name="Content Placeholder 3">
            <a:extLst>
              <a:ext uri="{FF2B5EF4-FFF2-40B4-BE49-F238E27FC236}">
                <a16:creationId xmlns:a16="http://schemas.microsoft.com/office/drawing/2014/main" id="{04FF6CAA-6B17-0540-A4FA-2D1610587C0A}"/>
              </a:ext>
            </a:extLst>
          </p:cNvPr>
          <p:cNvGraphicFramePr>
            <a:graphicFrameLocks/>
          </p:cNvGraphicFramePr>
          <p:nvPr>
            <p:extLst>
              <p:ext uri="{D42A27DB-BD31-4B8C-83A1-F6EECF244321}">
                <p14:modId xmlns:p14="http://schemas.microsoft.com/office/powerpoint/2010/main" val="738665819"/>
              </p:ext>
            </p:extLst>
          </p:nvPr>
        </p:nvGraphicFramePr>
        <p:xfrm>
          <a:off x="677779" y="1515505"/>
          <a:ext cx="6408822" cy="2376171"/>
        </p:xfrm>
        <a:graphic>
          <a:graphicData uri="http://schemas.openxmlformats.org/drawingml/2006/table">
            <a:tbl>
              <a:tblPr firstRow="1" bandRow="1">
                <a:tableStyleId>{5940675A-B579-460E-94D1-54222C63F5DA}</a:tableStyleId>
              </a:tblPr>
              <a:tblGrid>
                <a:gridCol w="1723567">
                  <a:extLst>
                    <a:ext uri="{9D8B030D-6E8A-4147-A177-3AD203B41FA5}">
                      <a16:colId xmlns:a16="http://schemas.microsoft.com/office/drawing/2014/main" val="20000"/>
                    </a:ext>
                  </a:extLst>
                </a:gridCol>
                <a:gridCol w="4685255">
                  <a:extLst>
                    <a:ext uri="{9D8B030D-6E8A-4147-A177-3AD203B41FA5}">
                      <a16:colId xmlns:a16="http://schemas.microsoft.com/office/drawing/2014/main" val="20001"/>
                    </a:ext>
                  </a:extLst>
                </a:gridCol>
              </a:tblGrid>
              <a:tr h="512507">
                <a:tc>
                  <a:txBody>
                    <a:bodyPr/>
                    <a:lstStyle/>
                    <a:p>
                      <a:pPr algn="ctr"/>
                      <a:r>
                        <a:rPr lang="en-US" sz="1600" b="1" i="0" dirty="0"/>
                        <a:t>Name</a:t>
                      </a:r>
                    </a:p>
                  </a:txBody>
                  <a:tcPr>
                    <a:solidFill>
                      <a:schemeClr val="bg1">
                        <a:lumMod val="75000"/>
                      </a:schemeClr>
                    </a:solidFill>
                  </a:tcPr>
                </a:tc>
                <a:tc>
                  <a:txBody>
                    <a:bodyPr/>
                    <a:lstStyle/>
                    <a:p>
                      <a:pPr algn="ctr"/>
                      <a:r>
                        <a:rPr lang="en-US" sz="1600" b="1" i="0" dirty="0"/>
                        <a:t>Description</a:t>
                      </a:r>
                    </a:p>
                  </a:txBody>
                  <a:tcPr>
                    <a:solidFill>
                      <a:schemeClr val="bg1">
                        <a:lumMod val="75000"/>
                      </a:schemeClr>
                    </a:solidFill>
                  </a:tcPr>
                </a:tc>
                <a:extLst>
                  <a:ext uri="{0D108BD9-81ED-4DB2-BD59-A6C34878D82A}">
                    <a16:rowId xmlns:a16="http://schemas.microsoft.com/office/drawing/2014/main" val="10000"/>
                  </a:ext>
                </a:extLst>
              </a:tr>
              <a:tr h="465916">
                <a:tc>
                  <a:txBody>
                    <a:bodyPr/>
                    <a:lstStyle/>
                    <a:p>
                      <a:pPr algn="ctr"/>
                      <a:r>
                        <a:rPr lang="en-US" sz="1400" dirty="0"/>
                        <a:t>PLPT-MAG-001</a:t>
                      </a: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Comparison</a:t>
                      </a:r>
                      <a:r>
                        <a:rPr lang="en-US" sz="1400" baseline="0" dirty="0"/>
                        <a:t> to quiet (and active) field models</a:t>
                      </a:r>
                      <a:endParaRPr lang="en-US" sz="1400" dirty="0"/>
                    </a:p>
                  </a:txBody>
                  <a:tcPr>
                    <a:solidFill>
                      <a:schemeClr val="bg1"/>
                    </a:solidFill>
                  </a:tcPr>
                </a:tc>
                <a:extLst>
                  <a:ext uri="{0D108BD9-81ED-4DB2-BD59-A6C34878D82A}">
                    <a16:rowId xmlns:a16="http://schemas.microsoft.com/office/drawing/2014/main" val="10001"/>
                  </a:ext>
                </a:extLst>
              </a:tr>
              <a:tr h="465916">
                <a:tc>
                  <a:txBody>
                    <a:bodyPr/>
                    <a:lstStyle/>
                    <a:p>
                      <a:pPr algn="ctr"/>
                      <a:r>
                        <a:rPr lang="en-US" sz="1400" dirty="0"/>
                        <a:t>PLPT-MAG-002</a:t>
                      </a: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Cross-satellite </a:t>
                      </a:r>
                      <a:r>
                        <a:rPr lang="en-US" sz="1400" dirty="0" err="1"/>
                        <a:t>intercalibration</a:t>
                      </a:r>
                      <a:endParaRPr lang="en-US" sz="1400" dirty="0"/>
                    </a:p>
                  </a:txBody>
                  <a:tcPr>
                    <a:solidFill>
                      <a:schemeClr val="bg1"/>
                    </a:solidFill>
                  </a:tcPr>
                </a:tc>
                <a:extLst>
                  <a:ext uri="{0D108BD9-81ED-4DB2-BD59-A6C34878D82A}">
                    <a16:rowId xmlns:a16="http://schemas.microsoft.com/office/drawing/2014/main" val="10002"/>
                  </a:ext>
                </a:extLst>
              </a:tr>
              <a:tr h="465916">
                <a:tc>
                  <a:txBody>
                    <a:bodyPr/>
                    <a:lstStyle/>
                    <a:p>
                      <a:pPr algn="ctr"/>
                      <a:r>
                        <a:rPr lang="en-US" sz="1400" dirty="0"/>
                        <a:t>PLPT-MAG-003</a:t>
                      </a:r>
                    </a:p>
                  </a:txBody>
                  <a:tcPr>
                    <a:solidFill>
                      <a:schemeClr val="bg1"/>
                    </a:solidFill>
                  </a:tcPr>
                </a:tc>
                <a:tc>
                  <a:txBody>
                    <a:bodyPr/>
                    <a:lstStyle/>
                    <a:p>
                      <a:pPr algn="ctr"/>
                      <a:r>
                        <a:rPr lang="en-US" sz="1400" dirty="0" err="1"/>
                        <a:t>Intercalibration</a:t>
                      </a:r>
                      <a:r>
                        <a:rPr lang="en-US" sz="1400" dirty="0"/>
                        <a:t> per Magnetic Local Time</a:t>
                      </a:r>
                      <a:r>
                        <a:rPr lang="en-US" sz="1400" baseline="0" dirty="0"/>
                        <a:t> (MLT)</a:t>
                      </a:r>
                      <a:endParaRPr lang="en-US" sz="1400" dirty="0"/>
                    </a:p>
                  </a:txBody>
                  <a:tcPr>
                    <a:solidFill>
                      <a:schemeClr val="bg1"/>
                    </a:solidFill>
                  </a:tcPr>
                </a:tc>
                <a:extLst>
                  <a:ext uri="{0D108BD9-81ED-4DB2-BD59-A6C34878D82A}">
                    <a16:rowId xmlns:a16="http://schemas.microsoft.com/office/drawing/2014/main" val="10003"/>
                  </a:ext>
                </a:extLst>
              </a:tr>
              <a:tr h="465916">
                <a:tc>
                  <a:txBody>
                    <a:bodyPr/>
                    <a:lstStyle/>
                    <a:p>
                      <a:pPr algn="ctr"/>
                      <a:r>
                        <a:rPr lang="en-US" sz="1400" dirty="0"/>
                        <a:t>PLPT-MAG-004</a:t>
                      </a:r>
                    </a:p>
                  </a:txBody>
                  <a:tcPr>
                    <a:solidFill>
                      <a:schemeClr val="bg1"/>
                    </a:solidFill>
                  </a:tcPr>
                </a:tc>
                <a:tc>
                  <a:txBody>
                    <a:bodyPr/>
                    <a:lstStyle/>
                    <a:p>
                      <a:pPr algn="ct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Diurnal/Eclipse effects</a:t>
                      </a:r>
                      <a:endParaRPr lang="en-US" sz="1400" dirty="0"/>
                    </a:p>
                  </a:txBody>
                  <a:tcPr>
                    <a:solidFill>
                      <a:schemeClr val="bg1"/>
                    </a:solid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7ADB0D54-2E2D-A047-A596-81F75BEBF2AC}"/>
              </a:ext>
            </a:extLst>
          </p:cNvPr>
          <p:cNvSpPr txBox="1"/>
          <p:nvPr/>
        </p:nvSpPr>
        <p:spPr>
          <a:xfrm>
            <a:off x="1152145" y="3933700"/>
            <a:ext cx="7047122" cy="400110"/>
          </a:xfrm>
          <a:prstGeom prst="rect">
            <a:avLst/>
          </a:prstGeom>
          <a:noFill/>
        </p:spPr>
        <p:txBody>
          <a:bodyPr wrap="none" rtlCol="0">
            <a:spAutoFit/>
          </a:bodyPr>
          <a:lstStyle/>
          <a:p>
            <a:r>
              <a:rPr lang="en-US" sz="2000" dirty="0">
                <a:solidFill>
                  <a:schemeClr val="bg1"/>
                </a:solidFill>
              </a:rPr>
              <a:t>These PLPTs are more often used together for data analysis</a:t>
            </a:r>
          </a:p>
        </p:txBody>
      </p:sp>
      <p:graphicFrame>
        <p:nvGraphicFramePr>
          <p:cNvPr id="9" name="Content Placeholder 3">
            <a:extLst>
              <a:ext uri="{FF2B5EF4-FFF2-40B4-BE49-F238E27FC236}">
                <a16:creationId xmlns:a16="http://schemas.microsoft.com/office/drawing/2014/main" id="{FEF60B5E-3CF4-0447-A516-520835787100}"/>
              </a:ext>
            </a:extLst>
          </p:cNvPr>
          <p:cNvGraphicFramePr>
            <a:graphicFrameLocks/>
          </p:cNvGraphicFramePr>
          <p:nvPr>
            <p:extLst>
              <p:ext uri="{D42A27DB-BD31-4B8C-83A1-F6EECF244321}">
                <p14:modId xmlns:p14="http://schemas.microsoft.com/office/powerpoint/2010/main" val="17653135"/>
              </p:ext>
            </p:extLst>
          </p:nvPr>
        </p:nvGraphicFramePr>
        <p:xfrm>
          <a:off x="677779" y="4447028"/>
          <a:ext cx="6408822" cy="978423"/>
        </p:xfrm>
        <a:graphic>
          <a:graphicData uri="http://schemas.openxmlformats.org/drawingml/2006/table">
            <a:tbl>
              <a:tblPr firstRow="1" bandRow="1">
                <a:tableStyleId>{5940675A-B579-460E-94D1-54222C63F5DA}</a:tableStyleId>
              </a:tblPr>
              <a:tblGrid>
                <a:gridCol w="1723567">
                  <a:extLst>
                    <a:ext uri="{9D8B030D-6E8A-4147-A177-3AD203B41FA5}">
                      <a16:colId xmlns:a16="http://schemas.microsoft.com/office/drawing/2014/main" val="20000"/>
                    </a:ext>
                  </a:extLst>
                </a:gridCol>
                <a:gridCol w="4685255">
                  <a:extLst>
                    <a:ext uri="{9D8B030D-6E8A-4147-A177-3AD203B41FA5}">
                      <a16:colId xmlns:a16="http://schemas.microsoft.com/office/drawing/2014/main" val="20001"/>
                    </a:ext>
                  </a:extLst>
                </a:gridCol>
              </a:tblGrid>
              <a:tr h="512507">
                <a:tc>
                  <a:txBody>
                    <a:bodyPr/>
                    <a:lstStyle/>
                    <a:p>
                      <a:pPr algn="ctr"/>
                      <a:r>
                        <a:rPr lang="en-US" sz="1600" b="1" i="0" dirty="0"/>
                        <a:t>Name</a:t>
                      </a:r>
                    </a:p>
                  </a:txBody>
                  <a:tcPr>
                    <a:solidFill>
                      <a:schemeClr val="bg1">
                        <a:lumMod val="75000"/>
                      </a:schemeClr>
                    </a:solidFill>
                  </a:tcPr>
                </a:tc>
                <a:tc>
                  <a:txBody>
                    <a:bodyPr/>
                    <a:lstStyle/>
                    <a:p>
                      <a:pPr algn="ctr"/>
                      <a:r>
                        <a:rPr lang="en-US" sz="1600" b="1" i="0" dirty="0"/>
                        <a:t>Description</a:t>
                      </a:r>
                    </a:p>
                  </a:txBody>
                  <a:tcPr>
                    <a:solidFill>
                      <a:schemeClr val="bg1">
                        <a:lumMod val="75000"/>
                      </a:schemeClr>
                    </a:solidFill>
                  </a:tcPr>
                </a:tc>
                <a:extLst>
                  <a:ext uri="{0D108BD9-81ED-4DB2-BD59-A6C34878D82A}">
                    <a16:rowId xmlns:a16="http://schemas.microsoft.com/office/drawing/2014/main" val="10000"/>
                  </a:ext>
                </a:extLst>
              </a:tr>
              <a:tr h="465916">
                <a:tc>
                  <a:txBody>
                    <a:bodyPr/>
                    <a:lstStyle/>
                    <a:p>
                      <a:pPr algn="ctr"/>
                      <a:r>
                        <a:rPr lang="en-US" sz="1400" dirty="0"/>
                        <a:t>PLPT-MAG-009*</a:t>
                      </a: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Noise performance</a:t>
                      </a:r>
                      <a:r>
                        <a:rPr lang="en-US" sz="1400" dirty="0">
                          <a:solidFill>
                            <a:schemeClr val="tx1"/>
                          </a:solidFill>
                        </a:rPr>
                        <a:t>*</a:t>
                      </a:r>
                    </a:p>
                  </a:txBody>
                  <a:tcPr>
                    <a:solidFill>
                      <a:schemeClr val="bg1"/>
                    </a:solidFill>
                  </a:tcPr>
                </a:tc>
                <a:extLst>
                  <a:ext uri="{0D108BD9-81ED-4DB2-BD59-A6C34878D82A}">
                    <a16:rowId xmlns:a16="http://schemas.microsoft.com/office/drawing/2014/main" val="10001"/>
                  </a:ext>
                </a:extLst>
              </a:tr>
            </a:tbl>
          </a:graphicData>
        </a:graphic>
      </p:graphicFrame>
      <p:sp>
        <p:nvSpPr>
          <p:cNvPr id="10" name="Rectangle 9">
            <a:extLst>
              <a:ext uri="{FF2B5EF4-FFF2-40B4-BE49-F238E27FC236}">
                <a16:creationId xmlns:a16="http://schemas.microsoft.com/office/drawing/2014/main" id="{7F2285BF-C535-FF48-9768-8A2A568F087C}"/>
              </a:ext>
            </a:extLst>
          </p:cNvPr>
          <p:cNvSpPr/>
          <p:nvPr/>
        </p:nvSpPr>
        <p:spPr>
          <a:xfrm>
            <a:off x="2057400" y="5601499"/>
            <a:ext cx="4572000" cy="523220"/>
          </a:xfrm>
          <a:prstGeom prst="rect">
            <a:avLst/>
          </a:prstGeom>
        </p:spPr>
        <p:txBody>
          <a:bodyPr>
            <a:spAutoFit/>
          </a:bodyPr>
          <a:lstStyle/>
          <a:p>
            <a:pPr algn="ctr"/>
            <a:r>
              <a:rPr lang="en-US" dirty="0">
                <a:solidFill>
                  <a:srgbClr val="FFFF00"/>
                </a:solidFill>
              </a:rPr>
              <a:t>*Additional analysis we are undertaking because of instrument post launch performance issues</a:t>
            </a:r>
          </a:p>
        </p:txBody>
      </p:sp>
      <p:sp>
        <p:nvSpPr>
          <p:cNvPr id="11" name="TextBox 10"/>
          <p:cNvSpPr txBox="1"/>
          <p:nvPr/>
        </p:nvSpPr>
        <p:spPr>
          <a:xfrm>
            <a:off x="7467600" y="2195037"/>
            <a:ext cx="984624" cy="707886"/>
          </a:xfrm>
          <a:prstGeom prst="rect">
            <a:avLst/>
          </a:prstGeom>
          <a:solidFill>
            <a:srgbClr val="FFFF00"/>
          </a:solidFill>
        </p:spPr>
        <p:txBody>
          <a:bodyPr wrap="square" rtlCol="0">
            <a:spAutoFit/>
          </a:bodyPr>
          <a:lstStyle/>
          <a:p>
            <a:pPr algn="ctr"/>
            <a:r>
              <a:rPr lang="en-US" sz="2000" dirty="0"/>
              <a:t>Partial Pass</a:t>
            </a:r>
          </a:p>
        </p:txBody>
      </p:sp>
      <p:sp>
        <p:nvSpPr>
          <p:cNvPr id="12" name="TextBox 11"/>
          <p:cNvSpPr txBox="1"/>
          <p:nvPr/>
        </p:nvSpPr>
        <p:spPr>
          <a:xfrm>
            <a:off x="7467600" y="4582296"/>
            <a:ext cx="984624" cy="707886"/>
          </a:xfrm>
          <a:prstGeom prst="rect">
            <a:avLst/>
          </a:prstGeom>
          <a:solidFill>
            <a:srgbClr val="FFFF00"/>
          </a:solidFill>
        </p:spPr>
        <p:txBody>
          <a:bodyPr wrap="square" rtlCol="0">
            <a:spAutoFit/>
          </a:bodyPr>
          <a:lstStyle/>
          <a:p>
            <a:pPr algn="ctr"/>
            <a:r>
              <a:rPr lang="en-US" sz="2000" dirty="0"/>
              <a:t>Partial Pass</a:t>
            </a:r>
          </a:p>
        </p:txBody>
      </p:sp>
    </p:spTree>
    <p:extLst>
      <p:ext uri="{BB962C8B-B14F-4D97-AF65-F5344CB8AC3E}">
        <p14:creationId xmlns:p14="http://schemas.microsoft.com/office/powerpoint/2010/main" val="370135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897"/>
            <a:ext cx="6408821" cy="968626"/>
          </a:xfrm>
        </p:spPr>
        <p:txBody>
          <a:bodyPr/>
          <a:lstStyle/>
          <a:p>
            <a:r>
              <a:rPr lang="en-US" dirty="0"/>
              <a:t>PLPT-MAG-001</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25</a:t>
            </a:fld>
            <a:endParaRPr lang="uk-UA"/>
          </a:p>
        </p:txBody>
      </p:sp>
      <p:sp>
        <p:nvSpPr>
          <p:cNvPr id="3" name="TextBox 2">
            <a:extLst>
              <a:ext uri="{FF2B5EF4-FFF2-40B4-BE49-F238E27FC236}">
                <a16:creationId xmlns:a16="http://schemas.microsoft.com/office/drawing/2014/main" id="{1A8E817D-443B-5146-87B0-161BD972B31E}"/>
              </a:ext>
            </a:extLst>
          </p:cNvPr>
          <p:cNvSpPr txBox="1"/>
          <p:nvPr/>
        </p:nvSpPr>
        <p:spPr>
          <a:xfrm>
            <a:off x="2819400" y="774468"/>
            <a:ext cx="3433953" cy="400110"/>
          </a:xfrm>
          <a:prstGeom prst="rect">
            <a:avLst/>
          </a:prstGeom>
          <a:noFill/>
        </p:spPr>
        <p:txBody>
          <a:bodyPr wrap="none" rtlCol="0">
            <a:spAutoFit/>
          </a:bodyPr>
          <a:lstStyle/>
          <a:p>
            <a:r>
              <a:rPr lang="en-US" sz="2000" dirty="0">
                <a:solidFill>
                  <a:schemeClr val="bg1"/>
                </a:solidFill>
              </a:rPr>
              <a:t>Comparison to TS04 Model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060" y="1169252"/>
            <a:ext cx="5284463" cy="5465645"/>
          </a:xfrm>
          <a:prstGeom prst="rect">
            <a:avLst/>
          </a:prstGeom>
        </p:spPr>
      </p:pic>
      <p:sp>
        <p:nvSpPr>
          <p:cNvPr id="7" name="Content Placeholder 2"/>
          <p:cNvSpPr txBox="1">
            <a:spLocks/>
          </p:cNvSpPr>
          <p:nvPr/>
        </p:nvSpPr>
        <p:spPr>
          <a:xfrm>
            <a:off x="0" y="1447800"/>
            <a:ext cx="3276599" cy="49085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Trend of GOES-17 follows TS04 for this day</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There is uncertainty in the model</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Do not yet have long-term comparison to model, </a:t>
            </a:r>
            <a:r>
              <a:rPr lang="en-US" sz="2200" dirty="0">
                <a:solidFill>
                  <a:schemeClr val="bg1"/>
                </a:solidFill>
              </a:rPr>
              <a:t>instrument is still changing</a:t>
            </a:r>
          </a:p>
        </p:txBody>
      </p:sp>
      <p:sp>
        <p:nvSpPr>
          <p:cNvPr id="8" name="TextBox 7"/>
          <p:cNvSpPr txBox="1"/>
          <p:nvPr/>
        </p:nvSpPr>
        <p:spPr>
          <a:xfrm>
            <a:off x="4195204" y="4495800"/>
            <a:ext cx="2047875" cy="523220"/>
          </a:xfrm>
          <a:prstGeom prst="rect">
            <a:avLst/>
          </a:prstGeom>
          <a:solidFill>
            <a:schemeClr val="bg1"/>
          </a:solidFill>
          <a:ln>
            <a:solidFill>
              <a:srgbClr val="FF0000"/>
            </a:solidFill>
          </a:ln>
        </p:spPr>
        <p:txBody>
          <a:bodyPr wrap="square" rtlCol="0">
            <a:spAutoFit/>
          </a:bodyPr>
          <a:lstStyle/>
          <a:p>
            <a:r>
              <a:rPr lang="en-US" dirty="0" err="1"/>
              <a:t>Substorm</a:t>
            </a:r>
            <a:r>
              <a:rPr lang="en-US" dirty="0"/>
              <a:t> effects not captured by model</a:t>
            </a:r>
          </a:p>
        </p:txBody>
      </p:sp>
      <p:cxnSp>
        <p:nvCxnSpPr>
          <p:cNvPr id="9" name="Straight Arrow Connector 8"/>
          <p:cNvCxnSpPr/>
          <p:nvPr/>
        </p:nvCxnSpPr>
        <p:spPr>
          <a:xfrm>
            <a:off x="4191000" y="5181600"/>
            <a:ext cx="30881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345405" y="6214760"/>
            <a:ext cx="345376" cy="336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562601" y="5867400"/>
            <a:ext cx="228599"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320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897"/>
            <a:ext cx="6408821" cy="968626"/>
          </a:xfrm>
        </p:spPr>
        <p:txBody>
          <a:bodyPr/>
          <a:lstStyle/>
          <a:p>
            <a:r>
              <a:rPr lang="en-US" dirty="0"/>
              <a:t>PLPT-MAG-002</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26</a:t>
            </a:fld>
            <a:endParaRPr lang="uk-UA"/>
          </a:p>
        </p:txBody>
      </p:sp>
      <p:sp>
        <p:nvSpPr>
          <p:cNvPr id="3" name="TextBox 2">
            <a:extLst>
              <a:ext uri="{FF2B5EF4-FFF2-40B4-BE49-F238E27FC236}">
                <a16:creationId xmlns:a16="http://schemas.microsoft.com/office/drawing/2014/main" id="{1A8E817D-443B-5146-87B0-161BD972B31E}"/>
              </a:ext>
            </a:extLst>
          </p:cNvPr>
          <p:cNvSpPr txBox="1"/>
          <p:nvPr/>
        </p:nvSpPr>
        <p:spPr>
          <a:xfrm>
            <a:off x="2819400" y="774468"/>
            <a:ext cx="4713150" cy="400110"/>
          </a:xfrm>
          <a:prstGeom prst="rect">
            <a:avLst/>
          </a:prstGeom>
          <a:noFill/>
        </p:spPr>
        <p:txBody>
          <a:bodyPr wrap="none" rtlCol="0">
            <a:spAutoFit/>
          </a:bodyPr>
          <a:lstStyle/>
          <a:p>
            <a:r>
              <a:rPr lang="en-US" sz="2000" dirty="0">
                <a:solidFill>
                  <a:schemeClr val="bg1"/>
                </a:solidFill>
              </a:rPr>
              <a:t>Comparison to GOES-14 and GOES-15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963" y="1306574"/>
            <a:ext cx="5229070" cy="5396400"/>
          </a:xfrm>
          <a:prstGeom prst="rect">
            <a:avLst/>
          </a:prstGeom>
        </p:spPr>
      </p:pic>
      <p:sp>
        <p:nvSpPr>
          <p:cNvPr id="8" name="Content Placeholder 2"/>
          <p:cNvSpPr txBox="1">
            <a:spLocks/>
          </p:cNvSpPr>
          <p:nvPr/>
        </p:nvSpPr>
        <p:spPr>
          <a:xfrm>
            <a:off x="45819" y="1227315"/>
            <a:ext cx="3276599" cy="3116085"/>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GOES-17 observes similar variations to GOES-14 and GOES-15</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Direct </a:t>
            </a:r>
            <a:r>
              <a:rPr lang="en-US" sz="2400" dirty="0" err="1">
                <a:solidFill>
                  <a:schemeClr val="bg1"/>
                </a:solidFill>
              </a:rPr>
              <a:t>interspacecraft</a:t>
            </a:r>
            <a:r>
              <a:rPr lang="en-US" sz="2400" dirty="0">
                <a:solidFill>
                  <a:schemeClr val="bg1"/>
                </a:solidFill>
              </a:rPr>
              <a:t> comparison is difficult because of spatial separation</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p:txBody>
      </p:sp>
      <p:sp>
        <p:nvSpPr>
          <p:cNvPr id="9" name="TextBox 8"/>
          <p:cNvSpPr txBox="1"/>
          <p:nvPr/>
        </p:nvSpPr>
        <p:spPr>
          <a:xfrm>
            <a:off x="6887578" y="2057400"/>
            <a:ext cx="2047875" cy="738664"/>
          </a:xfrm>
          <a:prstGeom prst="rect">
            <a:avLst/>
          </a:prstGeom>
          <a:solidFill>
            <a:schemeClr val="bg1"/>
          </a:solidFill>
          <a:ln>
            <a:solidFill>
              <a:srgbClr val="FF0000"/>
            </a:solidFill>
          </a:ln>
        </p:spPr>
        <p:txBody>
          <a:bodyPr wrap="square" rtlCol="0">
            <a:spAutoFit/>
          </a:bodyPr>
          <a:lstStyle/>
          <a:p>
            <a:r>
              <a:rPr lang="en-US" dirty="0"/>
              <a:t>GOES-15 is closer to geomagnetic equator, so B</a:t>
            </a:r>
            <a:r>
              <a:rPr lang="en-US" baseline="-25000" dirty="0"/>
              <a:t>E</a:t>
            </a:r>
            <a:r>
              <a:rPr lang="en-US" dirty="0"/>
              <a:t> is smaller</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9101" r="15560" b="8572"/>
          <a:stretch/>
        </p:blipFill>
        <p:spPr>
          <a:xfrm>
            <a:off x="603062" y="4396137"/>
            <a:ext cx="2216338" cy="2325338"/>
          </a:xfrm>
          <a:prstGeom prst="rect">
            <a:avLst/>
          </a:prstGeom>
        </p:spPr>
      </p:pic>
    </p:spTree>
    <p:extLst>
      <p:ext uri="{BB962C8B-B14F-4D97-AF65-F5344CB8AC3E}">
        <p14:creationId xmlns:p14="http://schemas.microsoft.com/office/powerpoint/2010/main" val="1399949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897"/>
            <a:ext cx="6408821" cy="968626"/>
          </a:xfrm>
        </p:spPr>
        <p:txBody>
          <a:bodyPr/>
          <a:lstStyle/>
          <a:p>
            <a:r>
              <a:rPr lang="en-US" dirty="0"/>
              <a:t>PLPT-MAG-002</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27</a:t>
            </a:fld>
            <a:endParaRPr lang="uk-UA"/>
          </a:p>
        </p:txBody>
      </p:sp>
      <p:sp>
        <p:nvSpPr>
          <p:cNvPr id="3" name="TextBox 2">
            <a:extLst>
              <a:ext uri="{FF2B5EF4-FFF2-40B4-BE49-F238E27FC236}">
                <a16:creationId xmlns:a16="http://schemas.microsoft.com/office/drawing/2014/main" id="{1A8E817D-443B-5146-87B0-161BD972B31E}"/>
              </a:ext>
            </a:extLst>
          </p:cNvPr>
          <p:cNvSpPr txBox="1"/>
          <p:nvPr/>
        </p:nvSpPr>
        <p:spPr>
          <a:xfrm>
            <a:off x="1588293" y="752141"/>
            <a:ext cx="5896166" cy="400110"/>
          </a:xfrm>
          <a:prstGeom prst="rect">
            <a:avLst/>
          </a:prstGeom>
          <a:noFill/>
        </p:spPr>
        <p:txBody>
          <a:bodyPr wrap="none" rtlCol="0">
            <a:spAutoFit/>
          </a:bodyPr>
          <a:lstStyle/>
          <a:p>
            <a:r>
              <a:rPr lang="en-US" sz="2000" dirty="0">
                <a:solidFill>
                  <a:schemeClr val="bg1"/>
                </a:solidFill>
              </a:rPr>
              <a:t>Comparison to GOES NOP with </a:t>
            </a:r>
            <a:r>
              <a:rPr lang="en-US" sz="2000">
                <a:solidFill>
                  <a:schemeClr val="bg1"/>
                </a:solidFill>
              </a:rPr>
              <a:t>Model Subtracted</a:t>
            </a:r>
            <a:endParaRPr lang="en-US" sz="20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290637"/>
            <a:ext cx="5058356" cy="5257800"/>
          </a:xfrm>
          <a:prstGeom prst="rect">
            <a:avLst/>
          </a:prstGeom>
        </p:spPr>
      </p:pic>
      <p:sp>
        <p:nvSpPr>
          <p:cNvPr id="8" name="Content Placeholder 2"/>
          <p:cNvSpPr txBox="1">
            <a:spLocks/>
          </p:cNvSpPr>
          <p:nvPr/>
        </p:nvSpPr>
        <p:spPr>
          <a:xfrm>
            <a:off x="0" y="1447800"/>
            <a:ext cx="3276599" cy="49085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Subtracting the model helps remove the mapping differences</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The spacecraft observe similar differences relative to the model for the time period shown</a:t>
            </a:r>
          </a:p>
        </p:txBody>
      </p:sp>
    </p:spTree>
    <p:extLst>
      <p:ext uri="{BB962C8B-B14F-4D97-AF65-F5344CB8AC3E}">
        <p14:creationId xmlns:p14="http://schemas.microsoft.com/office/powerpoint/2010/main" val="1117401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897"/>
            <a:ext cx="6408821" cy="968626"/>
          </a:xfrm>
        </p:spPr>
        <p:txBody>
          <a:bodyPr/>
          <a:lstStyle/>
          <a:p>
            <a:r>
              <a:rPr lang="en-US" dirty="0"/>
              <a:t>PLPT-MAG-002</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28</a:t>
            </a:fld>
            <a:endParaRPr lang="uk-UA"/>
          </a:p>
        </p:txBody>
      </p:sp>
      <p:sp>
        <p:nvSpPr>
          <p:cNvPr id="3" name="TextBox 2">
            <a:extLst>
              <a:ext uri="{FF2B5EF4-FFF2-40B4-BE49-F238E27FC236}">
                <a16:creationId xmlns:a16="http://schemas.microsoft.com/office/drawing/2014/main" id="{1A8E817D-443B-5146-87B0-161BD972B31E}"/>
              </a:ext>
            </a:extLst>
          </p:cNvPr>
          <p:cNvSpPr txBox="1"/>
          <p:nvPr/>
        </p:nvSpPr>
        <p:spPr>
          <a:xfrm>
            <a:off x="1851488" y="737885"/>
            <a:ext cx="5296643" cy="400110"/>
          </a:xfrm>
          <a:prstGeom prst="rect">
            <a:avLst/>
          </a:prstGeom>
          <a:noFill/>
        </p:spPr>
        <p:txBody>
          <a:bodyPr wrap="none" rtlCol="0">
            <a:spAutoFit/>
          </a:bodyPr>
          <a:lstStyle/>
          <a:p>
            <a:r>
              <a:rPr lang="en-US" sz="2000" dirty="0">
                <a:solidFill>
                  <a:schemeClr val="bg1"/>
                </a:solidFill>
              </a:rPr>
              <a:t>Spacecraft differences with model subtracted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917" y="1174578"/>
            <a:ext cx="4895597" cy="5088623"/>
          </a:xfrm>
          <a:prstGeom prst="rect">
            <a:avLst/>
          </a:prstGeom>
        </p:spPr>
      </p:pic>
      <p:sp>
        <p:nvSpPr>
          <p:cNvPr id="8" name="Content Placeholder 2"/>
          <p:cNvSpPr txBox="1">
            <a:spLocks/>
          </p:cNvSpPr>
          <p:nvPr/>
        </p:nvSpPr>
        <p:spPr>
          <a:xfrm>
            <a:off x="0" y="1264614"/>
            <a:ext cx="3886200" cy="559338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400" dirty="0">
                <a:solidFill>
                  <a:schemeClr val="bg1"/>
                </a:solidFill>
              </a:rPr>
              <a:t>GOES-17 shows reasonable comparison with GOES-14 in this example</a:t>
            </a:r>
          </a:p>
          <a:p>
            <a:pPr marL="5715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1028700" lvl="1" indent="-342900">
              <a:spcBef>
                <a:spcPts val="0"/>
              </a:spcBef>
              <a:buClrTx/>
              <a:buSzTx/>
              <a:buFont typeface="Arial" charset="0"/>
              <a:buChar char="•"/>
              <a:defRPr/>
            </a:pPr>
            <a:endParaRPr lang="en-US" sz="2200" dirty="0">
              <a:solidFill>
                <a:schemeClr val="bg1"/>
              </a:solidFill>
            </a:endParaRPr>
          </a:p>
          <a:p>
            <a:pPr marL="571500" indent="-342900">
              <a:spcBef>
                <a:spcPts val="0"/>
              </a:spcBef>
              <a:buClrTx/>
              <a:buSzTx/>
              <a:buFont typeface="Arial" charset="0"/>
              <a:buChar char="•"/>
              <a:defRPr/>
            </a:pPr>
            <a:r>
              <a:rPr lang="en-US" sz="2400" dirty="0">
                <a:solidFill>
                  <a:schemeClr val="bg1"/>
                </a:solidFill>
              </a:rPr>
              <a:t>Accuracy estimate requires ongoing analysis, instrument configuration and biases are still changing</a:t>
            </a:r>
          </a:p>
        </p:txBody>
      </p:sp>
    </p:spTree>
    <p:extLst>
      <p:ext uri="{BB962C8B-B14F-4D97-AF65-F5344CB8AC3E}">
        <p14:creationId xmlns:p14="http://schemas.microsoft.com/office/powerpoint/2010/main" val="422769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8821" cy="968626"/>
          </a:xfrm>
        </p:spPr>
        <p:txBody>
          <a:bodyPr/>
          <a:lstStyle/>
          <a:p>
            <a:r>
              <a:rPr lang="en-US" dirty="0"/>
              <a:t>PLPT-MAG-009</a:t>
            </a:r>
            <a:br>
              <a:rPr lang="en-US" dirty="0"/>
            </a:br>
            <a:r>
              <a:rPr lang="en-US" dirty="0"/>
              <a:t>Noise Performance</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29</a:t>
            </a:fld>
            <a:endParaRPr lang="uk-UA"/>
          </a:p>
        </p:txBody>
      </p:sp>
      <p:sp>
        <p:nvSpPr>
          <p:cNvPr id="6" name="TextBox 5">
            <a:extLst>
              <a:ext uri="{FF2B5EF4-FFF2-40B4-BE49-F238E27FC236}">
                <a16:creationId xmlns:a16="http://schemas.microsoft.com/office/drawing/2014/main" id="{33EB11E5-D680-CD4E-B54A-F96DC0CA2EA7}"/>
              </a:ext>
            </a:extLst>
          </p:cNvPr>
          <p:cNvSpPr txBox="1"/>
          <p:nvPr/>
        </p:nvSpPr>
        <p:spPr>
          <a:xfrm>
            <a:off x="228600" y="3767048"/>
            <a:ext cx="883575" cy="215444"/>
          </a:xfrm>
          <a:prstGeom prst="rect">
            <a:avLst/>
          </a:prstGeom>
          <a:noFill/>
        </p:spPr>
        <p:txBody>
          <a:bodyPr wrap="none" rtlCol="0">
            <a:spAutoFit/>
          </a:bodyPr>
          <a:lstStyle/>
          <a:p>
            <a:r>
              <a:rPr lang="en-US" sz="800" dirty="0">
                <a:solidFill>
                  <a:schemeClr val="tx1"/>
                </a:solidFill>
              </a:rPr>
              <a:t>Courtesy of LM</a:t>
            </a:r>
          </a:p>
        </p:txBody>
      </p:sp>
      <p:sp>
        <p:nvSpPr>
          <p:cNvPr id="12" name="TextBox 11">
            <a:extLst>
              <a:ext uri="{FF2B5EF4-FFF2-40B4-BE49-F238E27FC236}">
                <a16:creationId xmlns:a16="http://schemas.microsoft.com/office/drawing/2014/main" id="{B6BA77B4-0458-C743-8CB4-688B5897EFFA}"/>
              </a:ext>
            </a:extLst>
          </p:cNvPr>
          <p:cNvSpPr txBox="1"/>
          <p:nvPr/>
        </p:nvSpPr>
        <p:spPr>
          <a:xfrm>
            <a:off x="507137" y="2216093"/>
            <a:ext cx="1539204" cy="307777"/>
          </a:xfrm>
          <a:prstGeom prst="rect">
            <a:avLst/>
          </a:prstGeom>
          <a:noFill/>
        </p:spPr>
        <p:txBody>
          <a:bodyPr wrap="none" rtlCol="0">
            <a:spAutoFit/>
          </a:bodyPr>
          <a:lstStyle/>
          <a:p>
            <a:r>
              <a:rPr lang="en-US" dirty="0">
                <a:solidFill>
                  <a:schemeClr val="bg1"/>
                </a:solidFill>
              </a:rPr>
              <a:t>Reaction Wheels</a:t>
            </a:r>
          </a:p>
        </p:txBody>
      </p:sp>
      <p:sp>
        <p:nvSpPr>
          <p:cNvPr id="14" name="TextBox 13">
            <a:extLst>
              <a:ext uri="{FF2B5EF4-FFF2-40B4-BE49-F238E27FC236}">
                <a16:creationId xmlns:a16="http://schemas.microsoft.com/office/drawing/2014/main" id="{E21ADEA3-17CF-4B44-B7BD-27A98948F026}"/>
              </a:ext>
            </a:extLst>
          </p:cNvPr>
          <p:cNvSpPr txBox="1"/>
          <p:nvPr/>
        </p:nvSpPr>
        <p:spPr>
          <a:xfrm>
            <a:off x="378635" y="4422916"/>
            <a:ext cx="1915909" cy="307777"/>
          </a:xfrm>
          <a:prstGeom prst="rect">
            <a:avLst/>
          </a:prstGeom>
          <a:noFill/>
        </p:spPr>
        <p:txBody>
          <a:bodyPr wrap="none" rtlCol="0">
            <a:spAutoFit/>
          </a:bodyPr>
          <a:lstStyle/>
          <a:p>
            <a:r>
              <a:rPr lang="en-US" dirty="0">
                <a:solidFill>
                  <a:schemeClr val="tx1"/>
                </a:solidFill>
              </a:rPr>
              <a:t>ADC preferred counts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1" y="1505992"/>
            <a:ext cx="4799419" cy="495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6151" y="2914736"/>
            <a:ext cx="3738785" cy="3886200"/>
          </a:xfrm>
          <a:prstGeom prst="rect">
            <a:avLst/>
          </a:prstGeom>
        </p:spPr>
      </p:pic>
      <p:sp>
        <p:nvSpPr>
          <p:cNvPr id="13" name="Content Placeholder 2"/>
          <p:cNvSpPr txBox="1">
            <a:spLocks/>
          </p:cNvSpPr>
          <p:nvPr/>
        </p:nvSpPr>
        <p:spPr>
          <a:xfrm>
            <a:off x="5028018" y="1222911"/>
            <a:ext cx="4039781" cy="1612364"/>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r>
              <a:rPr lang="en-US" sz="2800" dirty="0">
                <a:solidFill>
                  <a:schemeClr val="bg1"/>
                </a:solidFill>
              </a:rPr>
              <a:t>Noise contributions:</a:t>
            </a:r>
            <a:endParaRPr lang="en-US" sz="2400" dirty="0">
              <a:solidFill>
                <a:schemeClr val="bg1"/>
              </a:solidFill>
            </a:endParaRPr>
          </a:p>
          <a:p>
            <a:pPr marL="342900" indent="-342900">
              <a:buAutoNum type="arabicParenR"/>
            </a:pPr>
            <a:r>
              <a:rPr lang="en-US" sz="2400" dirty="0">
                <a:solidFill>
                  <a:schemeClr val="bg1"/>
                </a:solidFill>
              </a:rPr>
              <a:t>Sensor: 0.1 </a:t>
            </a:r>
            <a:r>
              <a:rPr lang="en-US" sz="2400" dirty="0" err="1">
                <a:solidFill>
                  <a:schemeClr val="bg1"/>
                </a:solidFill>
              </a:rPr>
              <a:t>nT</a:t>
            </a:r>
            <a:endParaRPr lang="en-US" sz="2400" dirty="0">
              <a:solidFill>
                <a:schemeClr val="bg1"/>
              </a:solidFill>
            </a:endParaRPr>
          </a:p>
          <a:p>
            <a:pPr marL="342900" indent="-342900">
              <a:buAutoNum type="arabicParenR"/>
            </a:pPr>
            <a:r>
              <a:rPr lang="en-US" sz="2400" dirty="0">
                <a:solidFill>
                  <a:schemeClr val="bg1"/>
                </a:solidFill>
              </a:rPr>
              <a:t>Reaction Wheels: 0.1-0.2 </a:t>
            </a:r>
            <a:r>
              <a:rPr lang="en-US" sz="2400" dirty="0" err="1">
                <a:solidFill>
                  <a:schemeClr val="bg1"/>
                </a:solidFill>
              </a:rPr>
              <a:t>nT</a:t>
            </a:r>
            <a:endParaRPr lang="en-US" sz="2400" dirty="0">
              <a:solidFill>
                <a:schemeClr val="bg1"/>
              </a:solidFill>
            </a:endParaRPr>
          </a:p>
          <a:p>
            <a:pPr marL="342900" indent="-342900">
              <a:buAutoNum type="arabicParenR"/>
            </a:pPr>
            <a:r>
              <a:rPr lang="en-US" sz="2400" dirty="0">
                <a:solidFill>
                  <a:schemeClr val="bg1"/>
                </a:solidFill>
              </a:rPr>
              <a:t>Heaters: Still in analysis, 0-0.5 </a:t>
            </a:r>
            <a:r>
              <a:rPr lang="en-US" sz="2400" dirty="0" err="1">
                <a:solidFill>
                  <a:schemeClr val="bg1"/>
                </a:solidFill>
              </a:rPr>
              <a:t>nT</a:t>
            </a:r>
            <a:endParaRPr lang="en-US" sz="2400" dirty="0">
              <a:solidFill>
                <a:schemeClr val="bg1"/>
              </a:solidFill>
            </a:endParaRPr>
          </a:p>
        </p:txBody>
      </p:sp>
      <p:sp>
        <p:nvSpPr>
          <p:cNvPr id="15" name="TextBox 14"/>
          <p:cNvSpPr txBox="1"/>
          <p:nvPr/>
        </p:nvSpPr>
        <p:spPr>
          <a:xfrm>
            <a:off x="2971800" y="2832150"/>
            <a:ext cx="2857479" cy="1200329"/>
          </a:xfrm>
          <a:prstGeom prst="rect">
            <a:avLst/>
          </a:prstGeom>
          <a:solidFill>
            <a:schemeClr val="bg1"/>
          </a:solidFill>
          <a:ln>
            <a:solidFill>
              <a:srgbClr val="FF0000"/>
            </a:solidFill>
          </a:ln>
        </p:spPr>
        <p:txBody>
          <a:bodyPr wrap="square" rtlCol="0">
            <a:spAutoFit/>
          </a:bodyPr>
          <a:lstStyle/>
          <a:p>
            <a:pPr marL="285750" indent="-285750">
              <a:buFont typeface="Arial" charset="0"/>
              <a:buChar char="•"/>
            </a:pPr>
            <a:r>
              <a:rPr lang="en-US" sz="1800" dirty="0"/>
              <a:t>Standard Deviation of OB-IB ~ 0.15 </a:t>
            </a:r>
            <a:r>
              <a:rPr lang="en-US" sz="1800" dirty="0" err="1"/>
              <a:t>nT</a:t>
            </a:r>
            <a:endParaRPr lang="en-US" sz="1800" dirty="0"/>
          </a:p>
          <a:p>
            <a:pPr marL="285750" indent="-285750">
              <a:buFont typeface="Arial" charset="0"/>
              <a:buChar char="•"/>
            </a:pPr>
            <a:r>
              <a:rPr lang="en-US" sz="1800" dirty="0"/>
              <a:t>3 Sigma ~ 0.3 </a:t>
            </a:r>
            <a:r>
              <a:rPr lang="en-US" sz="1800" dirty="0" err="1"/>
              <a:t>nT</a:t>
            </a:r>
            <a:r>
              <a:rPr lang="en-US" sz="1800" dirty="0"/>
              <a:t> per sensor</a:t>
            </a:r>
          </a:p>
        </p:txBody>
      </p:sp>
    </p:spTree>
    <p:extLst>
      <p:ext uri="{BB962C8B-B14F-4D97-AF65-F5344CB8AC3E}">
        <p14:creationId xmlns:p14="http://schemas.microsoft.com/office/powerpoint/2010/main" val="161259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marR="0" lvl="0" indent="-461963" algn="l" rtl="0">
              <a:spcBef>
                <a:spcPts val="0"/>
              </a:spcBef>
              <a:spcAft>
                <a:spcPts val="0"/>
              </a:spcAft>
              <a:buNone/>
            </a:pPr>
            <a:r>
              <a:rPr lang="en-US" dirty="0"/>
              <a:t>MAG OVERVIEW</a:t>
            </a:r>
            <a:endParaRPr dirty="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GOES-17 MAG L1b Product Provisional PS-PVR</a:t>
            </a:r>
            <a:endParaRPr dirty="0"/>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25392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PROVISIONAL MATURITY ASSESSMENT</a:t>
            </a:r>
            <a:endParaRPr dirty="0"/>
          </a:p>
        </p:txBody>
      </p:sp>
      <p:sp>
        <p:nvSpPr>
          <p:cNvPr id="398" name="Shape 39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GOES-17 </a:t>
            </a:r>
            <a:r>
              <a:rPr lang="en-US" dirty="0"/>
              <a:t>MAG</a:t>
            </a:r>
            <a:r>
              <a:rPr lang="en-US" sz="2000" b="0" i="0" u="none" strike="noStrike" cap="none" dirty="0">
                <a:solidFill>
                  <a:srgbClr val="888888"/>
                </a:solidFill>
                <a:latin typeface="Calibri"/>
                <a:ea typeface="Calibri"/>
                <a:cs typeface="Calibri"/>
                <a:sym typeface="Calibri"/>
              </a:rPr>
              <a:t> L1b Product Provisional PS-PVR</a:t>
            </a:r>
            <a:endParaRPr dirty="0"/>
          </a:p>
        </p:txBody>
      </p:sp>
      <p:sp>
        <p:nvSpPr>
          <p:cNvPr id="399" name="Shape 399"/>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30</a:t>
            </a:fld>
            <a:endParaRPr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8085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1599862" y="226429"/>
            <a:ext cx="5961300" cy="62035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dirty="0">
                <a:solidFill>
                  <a:srgbClr val="FFFFFF"/>
                </a:solidFill>
                <a:latin typeface="Calibri" charset="0"/>
                <a:ea typeface="Calibri" charset="0"/>
                <a:cs typeface="Calibri" charset="0"/>
                <a:sym typeface="Arial"/>
              </a:rPr>
              <a:t>GOES 17 Provisional Validation</a:t>
            </a:r>
            <a:endParaRPr sz="3600" dirty="0">
              <a:latin typeface="Calibri" charset="0"/>
              <a:ea typeface="Calibri" charset="0"/>
              <a:cs typeface="Calibri" charset="0"/>
            </a:endParaRPr>
          </a:p>
        </p:txBody>
      </p:sp>
      <p:sp>
        <p:nvSpPr>
          <p:cNvPr id="405" name="Shape 405"/>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31</a:t>
            </a:fld>
            <a:endParaRPr sz="1400" b="0" i="0" u="none" strike="noStrike" cap="none">
              <a:solidFill>
                <a:schemeClr val="lt1"/>
              </a:solidFill>
              <a:latin typeface="Arial"/>
              <a:ea typeface="Arial"/>
              <a:cs typeface="Arial"/>
              <a:sym typeface="Arial"/>
            </a:endParaRPr>
          </a:p>
        </p:txBody>
      </p:sp>
      <p:graphicFrame>
        <p:nvGraphicFramePr>
          <p:cNvPr id="406" name="Shape 406"/>
          <p:cNvGraphicFramePr/>
          <p:nvPr>
            <p:extLst>
              <p:ext uri="{D42A27DB-BD31-4B8C-83A1-F6EECF244321}">
                <p14:modId xmlns:p14="http://schemas.microsoft.com/office/powerpoint/2010/main" val="1426981126"/>
              </p:ext>
            </p:extLst>
          </p:nvPr>
        </p:nvGraphicFramePr>
        <p:xfrm>
          <a:off x="228600" y="1219200"/>
          <a:ext cx="8686800" cy="3335220"/>
        </p:xfrm>
        <a:graphic>
          <a:graphicData uri="http://schemas.openxmlformats.org/drawingml/2006/table">
            <a:tbl>
              <a:tblPr>
                <a:noFill/>
                <a:tableStyleId>{C82DEBC4-4F6B-44C8-AECD-D6E7C8D4A6FB}</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rgbClr val="000000"/>
                        </a:buClr>
                        <a:buSzPts val="700"/>
                        <a:buFont typeface="Arial"/>
                        <a:buNone/>
                      </a:pPr>
                      <a:r>
                        <a:rPr lang="en-US" sz="1200" b="1" u="none" strike="noStrike" cap="none">
                          <a:solidFill>
                            <a:srgbClr val="FFFFFF"/>
                          </a:solidFill>
                          <a:latin typeface="Calibri" panose="020F0502020204030204" pitchFamily="34" charset="0"/>
                          <a:cs typeface="Calibri" panose="020F0502020204030204" pitchFamily="34" charset="0"/>
                        </a:rPr>
                        <a:t>Preparation Activities</a:t>
                      </a:r>
                      <a:endParaRPr sz="1200">
                        <a:latin typeface="Calibri" panose="020F0502020204030204" pitchFamily="34" charset="0"/>
                        <a:cs typeface="Calibri" panose="020F0502020204030204" pitchFamily="34"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1200" b="1" u="none" strike="noStrike" cap="none">
                          <a:solidFill>
                            <a:srgbClr val="FFFFFF"/>
                          </a:solidFill>
                          <a:latin typeface="Calibri" panose="020F0502020204030204" pitchFamily="34" charset="0"/>
                          <a:cs typeface="Calibri" panose="020F0502020204030204" pitchFamily="34" charset="0"/>
                        </a:rPr>
                        <a:t>Assessment</a:t>
                      </a:r>
                      <a:endParaRPr sz="1200">
                        <a:latin typeface="Calibri" panose="020F0502020204030204" pitchFamily="34" charset="0"/>
                        <a:cs typeface="Calibri" panose="020F0502020204030204" pitchFamily="34"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200" b="0" i="0" u="none" strike="noStrike" cap="none" dirty="0">
                          <a:solidFill>
                            <a:schemeClr val="dk1"/>
                          </a:solidFill>
                          <a:latin typeface="Calibri" panose="020F0502020204030204" pitchFamily="34" charset="0"/>
                          <a:ea typeface="Calibri"/>
                          <a:cs typeface="Calibri" panose="020F0502020204030204" pitchFamily="34" charset="0"/>
                          <a:sym typeface="Calibri"/>
                        </a:rPr>
                        <a:t>Validation activities are ongoing and the general research community is now encouraged to participate.</a:t>
                      </a:r>
                      <a:endParaRPr sz="120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200" b="0" i="0" u="none" strike="noStrike" cap="none" dirty="0">
                          <a:solidFill>
                            <a:schemeClr val="dk1"/>
                          </a:solidFill>
                          <a:latin typeface="Calibri" panose="020F0502020204030204" pitchFamily="34" charset="0"/>
                          <a:ea typeface="Calibri"/>
                          <a:cs typeface="Calibri" panose="020F0502020204030204" pitchFamily="34" charset="0"/>
                          <a:sym typeface="Calibri"/>
                        </a:rPr>
                        <a:t>Validation activities are ongoing. Results have been discussed with SWPC. Release of data by NCEI will enable research community participation.</a:t>
                      </a:r>
                      <a:endParaRPr sz="120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1"/>
                  </a:ext>
                </a:extLst>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200" b="0" i="0" u="none" strike="noStrike" cap="none" dirty="0">
                          <a:solidFill>
                            <a:schemeClr val="dk1"/>
                          </a:solidFill>
                          <a:latin typeface="Calibri" panose="020F0502020204030204" pitchFamily="34" charset="0"/>
                          <a:ea typeface="Calibri"/>
                          <a:cs typeface="Calibri" panose="020F0502020204030204" pitchFamily="34" charset="0"/>
                          <a:sym typeface="Calibri"/>
                        </a:rPr>
                        <a:t>Severe algorithm anomalies are identified and under analysis. Solutions to anomalies are in development and testing.</a:t>
                      </a:r>
                      <a:endParaRPr sz="120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285750" marR="0" lvl="0" indent="-285750" algn="l" rtl="0">
                        <a:lnSpc>
                          <a:spcPct val="100000"/>
                        </a:lnSpc>
                        <a:spcBef>
                          <a:spcPts val="0"/>
                        </a:spcBef>
                        <a:spcAft>
                          <a:spcPts val="0"/>
                        </a:spcAft>
                        <a:buClr>
                          <a:srgbClr val="000000"/>
                        </a:buClr>
                        <a:buSzPts val="500"/>
                        <a:buFont typeface=".AppleSystemUIFont" charset="-120"/>
                        <a:buChar char="o"/>
                      </a:pPr>
                      <a:r>
                        <a:rPr lang="en-US" sz="1200" b="0" i="0" u="none" strike="noStrike" cap="none" dirty="0">
                          <a:solidFill>
                            <a:schemeClr val="tx1"/>
                          </a:solidFill>
                          <a:latin typeface="Calibri" panose="020F0502020204030204" pitchFamily="34" charset="0"/>
                          <a:ea typeface="Calibri" charset="0"/>
                          <a:cs typeface="Calibri" panose="020F0502020204030204" pitchFamily="34" charset="0"/>
                          <a:sym typeface="Calibri"/>
                        </a:rPr>
                        <a:t>Inboard MAG sensor will not be used in operations (same as GOES-16,</a:t>
                      </a:r>
                      <a:r>
                        <a:rPr lang="en-US" sz="1200" b="0" i="0" u="none" strike="noStrike" cap="none" baseline="0" dirty="0">
                          <a:solidFill>
                            <a:schemeClr val="tx1"/>
                          </a:solidFill>
                          <a:latin typeface="Calibri" panose="020F0502020204030204" pitchFamily="34" charset="0"/>
                          <a:ea typeface="Calibri" charset="0"/>
                          <a:cs typeface="Calibri" panose="020F0502020204030204" pitchFamily="34" charset="0"/>
                          <a:sym typeface="Calibri"/>
                        </a:rPr>
                        <a:t> not an optimal situation)</a:t>
                      </a:r>
                      <a:endParaRPr lang="en-US" sz="1200" b="0" i="0" u="none" strike="noStrike" cap="none" dirty="0">
                        <a:solidFill>
                          <a:schemeClr val="tx1"/>
                        </a:solidFill>
                        <a:latin typeface="Calibri" panose="020F0502020204030204" pitchFamily="34" charset="0"/>
                        <a:ea typeface="Calibri" charset="0"/>
                        <a:cs typeface="Calibri" panose="020F0502020204030204" pitchFamily="34" charset="0"/>
                        <a:sym typeface="Calibri"/>
                      </a:endParaRPr>
                    </a:p>
                    <a:p>
                      <a:pPr marL="285750" marR="0" lvl="0" indent="-285750" algn="l" rtl="0">
                        <a:lnSpc>
                          <a:spcPct val="100000"/>
                        </a:lnSpc>
                        <a:spcBef>
                          <a:spcPts val="0"/>
                        </a:spcBef>
                        <a:spcAft>
                          <a:spcPts val="0"/>
                        </a:spcAft>
                        <a:buClr>
                          <a:srgbClr val="000000"/>
                        </a:buClr>
                        <a:buSzPts val="500"/>
                        <a:buFont typeface=".AppleSystemUIFont" charset="-120"/>
                        <a:buChar char="o"/>
                      </a:pPr>
                      <a:r>
                        <a:rPr lang="en-US" sz="1200" dirty="0" err="1">
                          <a:latin typeface="Calibri" panose="020F0502020204030204" pitchFamily="34" charset="0"/>
                          <a:ea typeface="Calibri" charset="0"/>
                          <a:cs typeface="Calibri" panose="020F0502020204030204" pitchFamily="34" charset="0"/>
                        </a:rPr>
                        <a:t>Arcjet</a:t>
                      </a:r>
                      <a:r>
                        <a:rPr lang="en-US" sz="1200" dirty="0">
                          <a:latin typeface="Calibri" panose="020F0502020204030204" pitchFamily="34" charset="0"/>
                          <a:ea typeface="Calibri" charset="0"/>
                          <a:cs typeface="Calibri" panose="020F0502020204030204" pitchFamily="34" charset="0"/>
                        </a:rPr>
                        <a:t> Flag implemented (ADR449)</a:t>
                      </a:r>
                    </a:p>
                    <a:p>
                      <a:pPr marL="285750" marR="0" lvl="0" indent="-285750" algn="l" rtl="0">
                        <a:lnSpc>
                          <a:spcPct val="100000"/>
                        </a:lnSpc>
                        <a:spcBef>
                          <a:spcPts val="0"/>
                        </a:spcBef>
                        <a:spcAft>
                          <a:spcPts val="0"/>
                        </a:spcAft>
                        <a:buClr>
                          <a:srgbClr val="000000"/>
                        </a:buClr>
                        <a:buSzPts val="500"/>
                        <a:buFont typeface=".AppleSystemUIFont" charset="-120"/>
                        <a:buChar char="o"/>
                      </a:pPr>
                      <a:r>
                        <a:rPr lang="en-US" sz="1200" dirty="0" err="1">
                          <a:latin typeface="Calibri" panose="020F0502020204030204" pitchFamily="34" charset="0"/>
                          <a:ea typeface="Calibri" charset="0"/>
                          <a:cs typeface="Calibri" panose="020F0502020204030204" pitchFamily="34" charset="0"/>
                        </a:rPr>
                        <a:t>Arcjet</a:t>
                      </a:r>
                      <a:r>
                        <a:rPr lang="en-US" sz="1200" dirty="0">
                          <a:latin typeface="Calibri" panose="020F0502020204030204" pitchFamily="34" charset="0"/>
                          <a:ea typeface="Calibri" charset="0"/>
                          <a:cs typeface="Calibri" panose="020F0502020204030204" pitchFamily="34" charset="0"/>
                        </a:rPr>
                        <a:t> correction algorithm currently being implemented (ADR610)</a:t>
                      </a:r>
                      <a:endParaRPr sz="1200" dirty="0">
                        <a:latin typeface="Calibri" panose="020F0502020204030204" pitchFamily="34" charset="0"/>
                        <a:ea typeface="Calibri" charset="0"/>
                        <a:cs typeface="Calibri" panose="020F0502020204030204" pitchFamily="34" charset="0"/>
                      </a:endParaRPr>
                    </a:p>
                    <a:p>
                      <a:pPr marL="285750" marR="0" lvl="0" indent="-285750" algn="l" rtl="0">
                        <a:lnSpc>
                          <a:spcPct val="100000"/>
                        </a:lnSpc>
                        <a:spcBef>
                          <a:spcPts val="0"/>
                        </a:spcBef>
                        <a:spcAft>
                          <a:spcPts val="0"/>
                        </a:spcAft>
                        <a:buClr>
                          <a:srgbClr val="000000"/>
                        </a:buClr>
                        <a:buSzPts val="500"/>
                        <a:buFont typeface=".AppleSystemUIFont" charset="-120"/>
                        <a:buChar char="o"/>
                      </a:pPr>
                      <a:r>
                        <a:rPr lang="en-US" sz="1200" b="0" i="0" u="none" strike="noStrike" cap="none" dirty="0">
                          <a:solidFill>
                            <a:schemeClr val="tx1"/>
                          </a:solidFill>
                          <a:latin typeface="Calibri" panose="020F0502020204030204" pitchFamily="34" charset="0"/>
                          <a:ea typeface="Calibri" charset="0"/>
                          <a:cs typeface="Calibri" panose="020F0502020204030204" pitchFamily="34" charset="0"/>
                          <a:sym typeface="Calibri"/>
                        </a:rPr>
                        <a:t>Thermal instability, bias shifts, thermal compensation,</a:t>
                      </a:r>
                      <a:r>
                        <a:rPr lang="en-US" sz="1200" b="0" i="0" u="none" strike="noStrike" cap="none" baseline="0" dirty="0">
                          <a:solidFill>
                            <a:schemeClr val="tx1"/>
                          </a:solidFill>
                          <a:latin typeface="Calibri" panose="020F0502020204030204" pitchFamily="34" charset="0"/>
                          <a:ea typeface="Calibri" charset="0"/>
                          <a:cs typeface="Calibri" panose="020F0502020204030204" pitchFamily="34" charset="0"/>
                          <a:sym typeface="Calibri"/>
                        </a:rPr>
                        <a:t> noise still a concern, will require continued effort</a:t>
                      </a:r>
                      <a:endParaRPr lang="en-US" sz="1200" b="0" i="0" u="none" strike="noStrike" cap="none" dirty="0">
                        <a:solidFill>
                          <a:schemeClr val="tx1"/>
                        </a:solidFill>
                        <a:latin typeface="Calibri" panose="020F0502020204030204" pitchFamily="34" charset="0"/>
                        <a:ea typeface="Calibri" charset="0"/>
                        <a:cs typeface="Calibri" panose="020F0502020204030204" pitchFamily="34" charset="0"/>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2"/>
                  </a:ext>
                </a:extLst>
              </a:tr>
              <a:tr h="409100">
                <a:tc>
                  <a:txBody>
                    <a:bodyPr/>
                    <a:lstStyle/>
                    <a:p>
                      <a:pPr marL="0" marR="0" lvl="0" indent="0" algn="l" rtl="0">
                        <a:lnSpc>
                          <a:spcPct val="100000"/>
                        </a:lnSpc>
                        <a:spcBef>
                          <a:spcPts val="0"/>
                        </a:spcBef>
                        <a:spcAft>
                          <a:spcPts val="0"/>
                        </a:spcAft>
                        <a:buClr>
                          <a:srgbClr val="000000"/>
                        </a:buClr>
                        <a:buSzPts val="500"/>
                        <a:buFont typeface="Arial"/>
                        <a:buNone/>
                      </a:pPr>
                      <a:r>
                        <a:rPr lang="en-US" sz="1200" b="0" i="0" u="none" strike="noStrike" cap="none" dirty="0">
                          <a:solidFill>
                            <a:schemeClr val="dk1"/>
                          </a:solidFill>
                          <a:latin typeface="Calibri" panose="020F0502020204030204" pitchFamily="34" charset="0"/>
                          <a:ea typeface="Calibri"/>
                          <a:cs typeface="Calibri" panose="020F0502020204030204" pitchFamily="34" charset="0"/>
                          <a:sym typeface="Calibri"/>
                        </a:rPr>
                        <a:t>Incremental product improvements may still be occurring.</a:t>
                      </a:r>
                      <a:endParaRPr sz="120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200" b="0" i="0" u="none" strike="noStrike" cap="none" dirty="0">
                          <a:solidFill>
                            <a:schemeClr val="dk1"/>
                          </a:solidFill>
                          <a:latin typeface="Calibri" panose="020F0502020204030204" pitchFamily="34" charset="0"/>
                          <a:ea typeface="Calibri"/>
                          <a:cs typeface="Calibri" panose="020F0502020204030204" pitchFamily="34" charset="0"/>
                          <a:sym typeface="Calibri"/>
                        </a:rPr>
                        <a:t>Product improvements will result from steps to mitigate anomalies listed in “Path to Full Validation” charts</a:t>
                      </a:r>
                      <a:r>
                        <a:rPr lang="en-US" sz="1200" b="0" i="0" u="none" strike="noStrike" cap="none" baseline="0" dirty="0">
                          <a:solidFill>
                            <a:schemeClr val="dk1"/>
                          </a:solidFill>
                          <a:latin typeface="Calibri" panose="020F0502020204030204" pitchFamily="34" charset="0"/>
                          <a:ea typeface="Calibri"/>
                          <a:cs typeface="Calibri" panose="020F0502020204030204" pitchFamily="34" charset="0"/>
                          <a:sym typeface="Calibri"/>
                        </a:rPr>
                        <a:t> </a:t>
                      </a:r>
                      <a:r>
                        <a:rPr lang="en-US" sz="1200" b="0" i="0" u="none" strike="noStrike" cap="none" dirty="0">
                          <a:solidFill>
                            <a:schemeClr val="dk1"/>
                          </a:solidFill>
                          <a:latin typeface="Calibri" panose="020F0502020204030204" pitchFamily="34" charset="0"/>
                          <a:ea typeface="Calibri"/>
                          <a:cs typeface="Calibri" panose="020F0502020204030204" pitchFamily="34" charset="0"/>
                          <a:sym typeface="Calibri"/>
                        </a:rPr>
                        <a:t>below.</a:t>
                      </a:r>
                      <a:endParaRPr sz="120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3"/>
                  </a:ext>
                </a:extLst>
              </a:tr>
              <a:tr h="409100">
                <a:tc>
                  <a:txBody>
                    <a:bodyPr/>
                    <a:lstStyle/>
                    <a:p>
                      <a:pPr marL="0" marR="0" lvl="0" indent="0" algn="l" rtl="0">
                        <a:lnSpc>
                          <a:spcPct val="100000"/>
                        </a:lnSpc>
                        <a:spcBef>
                          <a:spcPts val="0"/>
                        </a:spcBef>
                        <a:spcAft>
                          <a:spcPts val="0"/>
                        </a:spcAft>
                        <a:buClr>
                          <a:srgbClr val="000000"/>
                        </a:buClr>
                        <a:buSzPts val="500"/>
                        <a:buFont typeface="Arial"/>
                        <a:buNone/>
                      </a:pPr>
                      <a:r>
                        <a:rPr lang="en-US" sz="1200" u="none" strike="noStrike" cap="none" dirty="0">
                          <a:solidFill>
                            <a:schemeClr val="dk1"/>
                          </a:solidFill>
                          <a:latin typeface="Calibri" panose="020F0502020204030204" pitchFamily="34" charset="0"/>
                          <a:cs typeface="Calibri" panose="020F0502020204030204" pitchFamily="34" charset="0"/>
                        </a:rPr>
                        <a:t>L2+ only: Users are engaged in the Product Feedback Forums (PFF) and user feedback is assessed.</a:t>
                      </a:r>
                    </a:p>
                  </a:txBody>
                  <a:tcPr marL="91450" marR="91450" marT="45725" marB="45725">
                    <a:lnL w="12700" cap="flat" cmpd="sng">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200" u="none" strike="noStrike" cap="none" dirty="0">
                          <a:solidFill>
                            <a:schemeClr val="dk1"/>
                          </a:solidFill>
                          <a:latin typeface="Calibri" panose="020F0502020204030204" pitchFamily="34" charset="0"/>
                          <a:cs typeface="Calibri" panose="020F0502020204030204" pitchFamily="34" charset="0"/>
                        </a:rPr>
                        <a:t>NCEI continues to be engaged with SWPC for feedback on MAG L1b data quality.</a:t>
                      </a:r>
                      <a:endParaRPr sz="120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4024605711"/>
                  </a:ext>
                </a:extLst>
              </a:tr>
            </a:tbl>
          </a:graphicData>
        </a:graphic>
      </p:graphicFrame>
    </p:spTree>
    <p:extLst>
      <p:ext uri="{BB962C8B-B14F-4D97-AF65-F5344CB8AC3E}">
        <p14:creationId xmlns:p14="http://schemas.microsoft.com/office/powerpoint/2010/main" val="977160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1599862" y="226429"/>
            <a:ext cx="5961300" cy="45937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dirty="0">
                <a:solidFill>
                  <a:srgbClr val="FFFFFF"/>
                </a:solidFill>
                <a:latin typeface="Calibri" charset="0"/>
                <a:ea typeface="Calibri" charset="0"/>
                <a:cs typeface="Calibri" charset="0"/>
                <a:sym typeface="Arial"/>
              </a:rPr>
              <a:t>GOES 17 Provisional Validation</a:t>
            </a:r>
            <a:endParaRPr sz="3600" dirty="0">
              <a:latin typeface="Calibri" charset="0"/>
              <a:ea typeface="Calibri" charset="0"/>
              <a:cs typeface="Calibri" charset="0"/>
            </a:endParaRPr>
          </a:p>
        </p:txBody>
      </p:sp>
      <p:sp>
        <p:nvSpPr>
          <p:cNvPr id="412" name="Shape 412"/>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32</a:t>
            </a:fld>
            <a:endParaRPr sz="1400" b="0" i="0" u="none" strike="noStrike" cap="none">
              <a:solidFill>
                <a:schemeClr val="lt1"/>
              </a:solidFill>
              <a:latin typeface="Arial"/>
              <a:ea typeface="Arial"/>
              <a:cs typeface="Arial"/>
              <a:sym typeface="Arial"/>
            </a:endParaRPr>
          </a:p>
        </p:txBody>
      </p:sp>
      <p:graphicFrame>
        <p:nvGraphicFramePr>
          <p:cNvPr id="413" name="Shape 413"/>
          <p:cNvGraphicFramePr/>
          <p:nvPr>
            <p:extLst>
              <p:ext uri="{D42A27DB-BD31-4B8C-83A1-F6EECF244321}">
                <p14:modId xmlns:p14="http://schemas.microsoft.com/office/powerpoint/2010/main" val="2677443283"/>
              </p:ext>
            </p:extLst>
          </p:nvPr>
        </p:nvGraphicFramePr>
        <p:xfrm>
          <a:off x="237112" y="1127719"/>
          <a:ext cx="8686800" cy="3954280"/>
        </p:xfrm>
        <a:graphic>
          <a:graphicData uri="http://schemas.openxmlformats.org/drawingml/2006/table">
            <a:tbl>
              <a:tblPr>
                <a:noFill/>
                <a:tableStyleId>{C82DEBC4-4F6B-44C8-AECD-D6E7C8D4A6FB}</a:tableStyleId>
              </a:tblPr>
              <a:tblGrid>
                <a:gridCol w="4639688">
                  <a:extLst>
                    <a:ext uri="{9D8B030D-6E8A-4147-A177-3AD203B41FA5}">
                      <a16:colId xmlns:a16="http://schemas.microsoft.com/office/drawing/2014/main" val="20000"/>
                    </a:ext>
                  </a:extLst>
                </a:gridCol>
                <a:gridCol w="4047112">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chemeClr val="lt1"/>
                        </a:buClr>
                        <a:buSzPts val="600"/>
                        <a:buFont typeface="Arial"/>
                        <a:buNone/>
                      </a:pPr>
                      <a:r>
                        <a:rPr lang="en-US" sz="1200" b="1" u="none" strike="noStrike" cap="none" dirty="0">
                          <a:solidFill>
                            <a:schemeClr val="lt1"/>
                          </a:solidFill>
                          <a:latin typeface="Calibri" charset="0"/>
                          <a:ea typeface="Calibri" charset="0"/>
                          <a:cs typeface="Calibri" charset="0"/>
                        </a:rPr>
                        <a:t>End State</a:t>
                      </a:r>
                      <a:endParaRPr sz="1200" dirty="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chemeClr val="lt1"/>
                        </a:buClr>
                        <a:buSzPts val="600"/>
                        <a:buFont typeface="Arial"/>
                        <a:buNone/>
                      </a:pPr>
                      <a:r>
                        <a:rPr lang="en-US" sz="1200" b="1" u="none" strike="noStrike" cap="none">
                          <a:solidFill>
                            <a:schemeClr val="lt1"/>
                          </a:solidFill>
                          <a:latin typeface="Calibri" charset="0"/>
                          <a:ea typeface="Calibri" charset="0"/>
                          <a:cs typeface="Calibri" charset="0"/>
                        </a:rPr>
                        <a:t>Assessment</a:t>
                      </a:r>
                      <a:endParaRPr sz="120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655675">
                <a:tc>
                  <a:txBody>
                    <a:bodyPr/>
                    <a:lstStyle/>
                    <a:p>
                      <a:pPr marL="0" marR="0" lvl="0" indent="0" algn="l" rtl="0">
                        <a:lnSpc>
                          <a:spcPct val="100000"/>
                        </a:lnSpc>
                        <a:spcBef>
                          <a:spcPts val="0"/>
                        </a:spcBef>
                        <a:spcAft>
                          <a:spcPts val="0"/>
                        </a:spcAft>
                        <a:buClr>
                          <a:schemeClr val="lt1"/>
                        </a:buClr>
                        <a:buSzPts val="1800"/>
                        <a:buFont typeface="Arial"/>
                        <a:buNone/>
                      </a:pPr>
                      <a:r>
                        <a:rPr lang="en-US" sz="1200" b="0" i="0" u="none" strike="noStrike" cap="none" dirty="0">
                          <a:solidFill>
                            <a:schemeClr val="dk1"/>
                          </a:solidFill>
                          <a:latin typeface="Calibri" charset="0"/>
                          <a:ea typeface="Calibri" charset="0"/>
                          <a:cs typeface="Calibri" charset="0"/>
                          <a:sym typeface="Calibri"/>
                        </a:rPr>
                        <a:t>Product performance has been demonstrated through analysis of independent measurements obtained from select locations, periods, and associated ground truth or field campaign efforts.</a:t>
                      </a:r>
                      <a:endParaRPr sz="12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285750" marR="0" lvl="0" indent="-285750" algn="l" rtl="0">
                        <a:lnSpc>
                          <a:spcPct val="100000"/>
                        </a:lnSpc>
                        <a:spcBef>
                          <a:spcPts val="0"/>
                        </a:spcBef>
                        <a:spcAft>
                          <a:spcPts val="0"/>
                        </a:spcAft>
                        <a:buClr>
                          <a:schemeClr val="tx1"/>
                        </a:buClr>
                        <a:buSzPts val="1800"/>
                        <a:buFont typeface="Arial" charset="0"/>
                        <a:buChar char="•"/>
                      </a:pPr>
                      <a:r>
                        <a:rPr lang="en-US" sz="1200" b="0" i="0" u="none" strike="noStrike" cap="none" dirty="0">
                          <a:solidFill>
                            <a:schemeClr val="dk1"/>
                          </a:solidFill>
                          <a:latin typeface="Calibri" charset="0"/>
                          <a:ea typeface="Calibri" charset="0"/>
                          <a:cs typeface="Calibri" charset="0"/>
                          <a:sym typeface="Calibri"/>
                        </a:rPr>
                        <a:t>GOES-17 MAG L1b has been compared to GOES-13, 14, 15 and 16.</a:t>
                      </a:r>
                    </a:p>
                    <a:p>
                      <a:pPr marL="285750" marR="0" lvl="0" indent="-285750" algn="l" defTabSz="914400" rtl="0" eaLnBrk="1" fontAlgn="auto" latinLnBrk="0" hangingPunct="1">
                        <a:lnSpc>
                          <a:spcPct val="100000"/>
                        </a:lnSpc>
                        <a:spcBef>
                          <a:spcPts val="0"/>
                        </a:spcBef>
                        <a:spcAft>
                          <a:spcPts val="0"/>
                        </a:spcAft>
                        <a:buClr>
                          <a:schemeClr val="tx1"/>
                        </a:buClr>
                        <a:buSzPts val="1800"/>
                        <a:buFont typeface="Arial" charset="0"/>
                        <a:buChar char="•"/>
                        <a:tabLst/>
                        <a:defRPr/>
                      </a:pPr>
                      <a:r>
                        <a:rPr lang="en-US" sz="1200" b="0" i="0" u="none" strike="noStrike" cap="none" dirty="0">
                          <a:solidFill>
                            <a:schemeClr val="dk1"/>
                          </a:solidFill>
                          <a:latin typeface="Calibri" charset="0"/>
                          <a:ea typeface="Calibri" charset="0"/>
                          <a:cs typeface="Calibri" charset="0"/>
                          <a:sym typeface="Calibri"/>
                        </a:rPr>
                        <a:t>GOES-17 MAG L1b has been compared to Op77, T89 and TS04 magnetic field models. </a:t>
                      </a:r>
                    </a:p>
                    <a:p>
                      <a:pPr marL="285750" marR="0" lvl="0" indent="-285750" algn="l" rtl="0">
                        <a:lnSpc>
                          <a:spcPct val="100000"/>
                        </a:lnSpc>
                        <a:spcBef>
                          <a:spcPts val="0"/>
                        </a:spcBef>
                        <a:spcAft>
                          <a:spcPts val="0"/>
                        </a:spcAft>
                        <a:buClr>
                          <a:schemeClr val="tx1"/>
                        </a:buClr>
                        <a:buSzPts val="1800"/>
                        <a:buFont typeface="Arial" charset="0"/>
                        <a:buChar char="•"/>
                      </a:pPr>
                      <a:r>
                        <a:rPr lang="en-US" sz="1200" b="0" i="0" u="none" strike="noStrike" cap="none" dirty="0">
                          <a:solidFill>
                            <a:schemeClr val="dk1"/>
                          </a:solidFill>
                          <a:latin typeface="Calibri" charset="0"/>
                          <a:ea typeface="Calibri" charset="0"/>
                          <a:cs typeface="Calibri" charset="0"/>
                          <a:sym typeface="Calibri"/>
                        </a:rPr>
                        <a:t>The above were undertaken across different local times.</a:t>
                      </a:r>
                    </a:p>
                    <a:p>
                      <a:pPr marL="285750" marR="0" lvl="0" indent="-285750" algn="l" rtl="0">
                        <a:lnSpc>
                          <a:spcPct val="100000"/>
                        </a:lnSpc>
                        <a:spcBef>
                          <a:spcPts val="0"/>
                        </a:spcBef>
                        <a:spcAft>
                          <a:spcPts val="0"/>
                        </a:spcAft>
                        <a:buClr>
                          <a:schemeClr val="tx1"/>
                        </a:buClr>
                        <a:buSzPts val="1800"/>
                        <a:buFont typeface="Arial" charset="0"/>
                        <a:buChar char="•"/>
                      </a:pPr>
                      <a:r>
                        <a:rPr lang="en-US" sz="1200" b="0" i="0" u="none" strike="noStrike" cap="none" dirty="0">
                          <a:solidFill>
                            <a:schemeClr val="dk1"/>
                          </a:solidFill>
                          <a:latin typeface="Calibri" charset="0"/>
                          <a:ea typeface="Calibri" charset="0"/>
                          <a:cs typeface="Calibri" charset="0"/>
                          <a:sym typeface="Calibri"/>
                        </a:rPr>
                        <a:t>Analysis ongoing.</a:t>
                      </a:r>
                      <a:endParaRPr sz="12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1"/>
                  </a:ext>
                </a:extLst>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200" b="0" i="0" u="none" strike="noStrike" cap="none" dirty="0">
                          <a:solidFill>
                            <a:schemeClr val="dk1"/>
                          </a:solidFill>
                          <a:latin typeface="Calibri" charset="0"/>
                          <a:ea typeface="Calibri" charset="0"/>
                          <a:cs typeface="Calibri" charset="0"/>
                          <a:sym typeface="Calibri"/>
                        </a:rPr>
                        <a:t>Product analysis is sufficient to communicate product performance to users relative to expectations (Performance Baseline).</a:t>
                      </a:r>
                      <a:endParaRPr sz="1200" u="none" strike="noStrike" cap="none" dirty="0">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200" u="none" strike="noStrike" cap="none" dirty="0">
                          <a:solidFill>
                            <a:schemeClr val="dk1"/>
                          </a:solidFill>
                          <a:latin typeface="Calibri" charset="0"/>
                          <a:ea typeface="Calibri" charset="0"/>
                          <a:cs typeface="Calibri" charset="0"/>
                        </a:rPr>
                        <a:t>Yes, but instrument performance</a:t>
                      </a:r>
                      <a:r>
                        <a:rPr lang="en-US" sz="1200" u="none" strike="noStrike" cap="none" baseline="0" dirty="0">
                          <a:solidFill>
                            <a:schemeClr val="dk1"/>
                          </a:solidFill>
                          <a:latin typeface="Calibri" charset="0"/>
                          <a:ea typeface="Calibri" charset="0"/>
                          <a:cs typeface="Calibri" charset="0"/>
                        </a:rPr>
                        <a:t> continues to evolve.</a:t>
                      </a:r>
                      <a:endParaRPr sz="1200" u="none" strike="noStrike" cap="none" dirty="0">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2"/>
                  </a:ext>
                </a:extLst>
              </a:tr>
              <a:tr h="840600">
                <a:tc>
                  <a:txBody>
                    <a:bodyPr/>
                    <a:lstStyle/>
                    <a:p>
                      <a:pPr marL="0" marR="0" lvl="0" indent="0" algn="l" rtl="0">
                        <a:lnSpc>
                          <a:spcPct val="100000"/>
                        </a:lnSpc>
                        <a:spcBef>
                          <a:spcPts val="0"/>
                        </a:spcBef>
                        <a:spcAft>
                          <a:spcPts val="0"/>
                        </a:spcAft>
                        <a:buClr>
                          <a:srgbClr val="000000"/>
                        </a:buClr>
                        <a:buSzPts val="450"/>
                        <a:buFont typeface="Arial"/>
                        <a:buNone/>
                      </a:pPr>
                      <a:r>
                        <a:rPr lang="en-US" sz="1200" b="0" i="0" u="none" strike="noStrike" cap="none" dirty="0">
                          <a:solidFill>
                            <a:schemeClr val="dk1"/>
                          </a:solidFill>
                          <a:latin typeface="Calibri" charset="0"/>
                          <a:ea typeface="Calibri" charset="0"/>
                          <a:cs typeface="Calibri" charset="0"/>
                          <a:sym typeface="Calibri"/>
                        </a:rPr>
                        <a:t>Documentation of product performance exists that includes recommended remediation strategies for all anomalies and weaknesses. Any algorithm changes associated with severe anomalies have been documented, implemented, tested, and shared with the user community.</a:t>
                      </a:r>
                      <a:endParaRPr sz="12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200" b="0" i="0" u="none" strike="noStrike" cap="none" dirty="0">
                          <a:solidFill>
                            <a:schemeClr val="tx1"/>
                          </a:solidFill>
                          <a:latin typeface="Calibri" charset="0"/>
                          <a:ea typeface="Calibri" charset="0"/>
                          <a:cs typeface="Calibri" charset="0"/>
                          <a:sym typeface="Calibri"/>
                        </a:rPr>
                        <a:t>PUG was </a:t>
                      </a:r>
                      <a:r>
                        <a:rPr lang="en-US" sz="1200" b="0" i="0" u="none" strike="noStrike" cap="none" baseline="0" dirty="0">
                          <a:solidFill>
                            <a:schemeClr val="tx1"/>
                          </a:solidFill>
                          <a:latin typeface="Calibri" charset="0"/>
                          <a:ea typeface="Calibri" charset="0"/>
                          <a:cs typeface="Calibri" charset="0"/>
                          <a:sym typeface="Calibri"/>
                        </a:rPr>
                        <a:t>updated to reflect changes (e.g., </a:t>
                      </a:r>
                      <a:r>
                        <a:rPr lang="en-US" sz="1200" b="0" i="0" u="none" strike="noStrike" cap="none" baseline="0" dirty="0" err="1">
                          <a:solidFill>
                            <a:schemeClr val="tx1"/>
                          </a:solidFill>
                          <a:latin typeface="Calibri" charset="0"/>
                          <a:ea typeface="Calibri" charset="0"/>
                          <a:cs typeface="Calibri" charset="0"/>
                          <a:sym typeface="Calibri"/>
                        </a:rPr>
                        <a:t>Arcjet</a:t>
                      </a:r>
                      <a:r>
                        <a:rPr lang="en-US" sz="1200" b="0" i="0" u="none" strike="noStrike" cap="none" baseline="0" dirty="0">
                          <a:solidFill>
                            <a:schemeClr val="tx1"/>
                          </a:solidFill>
                          <a:latin typeface="Calibri" charset="0"/>
                          <a:ea typeface="Calibri" charset="0"/>
                          <a:cs typeface="Calibri" charset="0"/>
                          <a:sym typeface="Calibri"/>
                        </a:rPr>
                        <a:t> flag details). There is also documentation of recommended remediation in NASA, MIT-LL and NCEI presentations including this one. </a:t>
                      </a:r>
                      <a:endParaRPr lang="en-US" sz="1200" dirty="0">
                        <a:solidFill>
                          <a:schemeClr val="tx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3"/>
                  </a:ext>
                </a:extLst>
              </a:tr>
              <a:tr h="409100">
                <a:tc>
                  <a:txBody>
                    <a:bodyPr/>
                    <a:lstStyle/>
                    <a:p>
                      <a:pPr marL="0" marR="0" lvl="0" indent="0" algn="l" rtl="0">
                        <a:lnSpc>
                          <a:spcPct val="100000"/>
                        </a:lnSpc>
                        <a:spcBef>
                          <a:spcPts val="0"/>
                        </a:spcBef>
                        <a:spcAft>
                          <a:spcPts val="0"/>
                        </a:spcAft>
                        <a:buClr>
                          <a:schemeClr val="lt1"/>
                        </a:buClr>
                        <a:buSzPts val="1800"/>
                        <a:buFont typeface="Arial"/>
                        <a:buNone/>
                      </a:pPr>
                      <a:r>
                        <a:rPr lang="en-US" sz="1200" b="0" i="0" u="none" strike="noStrike" cap="none" dirty="0">
                          <a:solidFill>
                            <a:schemeClr val="dk1"/>
                          </a:solidFill>
                          <a:latin typeface="Calibri" charset="0"/>
                          <a:ea typeface="Calibri" charset="0"/>
                          <a:cs typeface="Calibri" charset="0"/>
                          <a:sym typeface="Calibri"/>
                        </a:rPr>
                        <a:t>Testing has been fully documented.</a:t>
                      </a:r>
                      <a:endParaRPr sz="12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200" b="0" i="0" u="none" strike="noStrike" cap="none" dirty="0">
                          <a:solidFill>
                            <a:schemeClr val="dk1"/>
                          </a:solidFill>
                          <a:latin typeface="Calibri" charset="0"/>
                          <a:ea typeface="Calibri" charset="0"/>
                          <a:cs typeface="Calibri" charset="0"/>
                          <a:sym typeface="Calibri"/>
                        </a:rPr>
                        <a:t>In this presentation and supplemental materials.</a:t>
                      </a:r>
                      <a:endParaRPr lang="en-US" sz="12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4"/>
                  </a:ext>
                </a:extLst>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200" b="0" i="0" u="none" strike="noStrike" cap="none" dirty="0">
                          <a:solidFill>
                            <a:schemeClr val="dk1"/>
                          </a:solidFill>
                          <a:latin typeface="Calibri" charset="0"/>
                          <a:ea typeface="Calibri" charset="0"/>
                          <a:cs typeface="Calibri" charset="0"/>
                          <a:sym typeface="Calibri"/>
                        </a:rPr>
                        <a:t>Product is ready for operational use and for use in comprehensive </a:t>
                      </a:r>
                      <a:r>
                        <a:rPr lang="en-US" sz="1200" b="0" i="0" u="none" strike="noStrike" cap="none" dirty="0" err="1">
                          <a:solidFill>
                            <a:schemeClr val="dk1"/>
                          </a:solidFill>
                          <a:latin typeface="Calibri" charset="0"/>
                          <a:ea typeface="Calibri" charset="0"/>
                          <a:cs typeface="Calibri" charset="0"/>
                          <a:sym typeface="Calibri"/>
                        </a:rPr>
                        <a:t>cal</a:t>
                      </a:r>
                      <a:r>
                        <a:rPr lang="en-US" sz="1200" b="0" i="0" u="none" strike="noStrike" cap="none" dirty="0">
                          <a:solidFill>
                            <a:schemeClr val="dk1"/>
                          </a:solidFill>
                          <a:latin typeface="Calibri" charset="0"/>
                          <a:ea typeface="Calibri" charset="0"/>
                          <a:cs typeface="Calibri" charset="0"/>
                          <a:sym typeface="Calibri"/>
                        </a:rPr>
                        <a:t>/</a:t>
                      </a:r>
                      <a:r>
                        <a:rPr lang="en-US" sz="1200" b="0" i="0" u="none" strike="noStrike" cap="none" dirty="0" err="1">
                          <a:solidFill>
                            <a:schemeClr val="dk1"/>
                          </a:solidFill>
                          <a:latin typeface="Calibri" charset="0"/>
                          <a:ea typeface="Calibri" charset="0"/>
                          <a:cs typeface="Calibri" charset="0"/>
                          <a:sym typeface="Calibri"/>
                        </a:rPr>
                        <a:t>val</a:t>
                      </a:r>
                      <a:r>
                        <a:rPr lang="en-US" sz="1200" b="0" i="0" u="none" strike="noStrike" cap="none" dirty="0">
                          <a:solidFill>
                            <a:schemeClr val="dk1"/>
                          </a:solidFill>
                          <a:latin typeface="Calibri" charset="0"/>
                          <a:ea typeface="Calibri" charset="0"/>
                          <a:cs typeface="Calibri" charset="0"/>
                          <a:sym typeface="Calibri"/>
                        </a:rPr>
                        <a:t> activities and product optimization.</a:t>
                      </a:r>
                      <a:endParaRPr sz="12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200" b="0" i="0" u="none" strike="noStrike" cap="none" dirty="0">
                          <a:solidFill>
                            <a:schemeClr val="tx1"/>
                          </a:solidFill>
                          <a:latin typeface="Calibri" charset="0"/>
                          <a:ea typeface="Calibri" charset="0"/>
                          <a:cs typeface="Calibri" charset="0"/>
                          <a:sym typeface="Calibri"/>
                        </a:rPr>
                        <a:t>Yes</a:t>
                      </a:r>
                      <a:endParaRPr sz="1200" b="0" i="0" u="none" strike="noStrike" cap="none" dirty="0">
                        <a:solidFill>
                          <a:schemeClr val="tx1"/>
                        </a:solidFill>
                        <a:latin typeface="Calibri" charset="0"/>
                        <a:ea typeface="Calibri" charset="0"/>
                        <a:cs typeface="Calibri" charset="0"/>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01805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r>
              <a:rPr lang="en-US" sz="4000" b="1" i="0" u="none" strike="noStrike" cap="none">
                <a:solidFill>
                  <a:schemeClr val="lt1"/>
                </a:solidFill>
                <a:latin typeface="Calibri"/>
                <a:ea typeface="Calibri"/>
                <a:cs typeface="Calibri"/>
                <a:sym typeface="Calibri"/>
              </a:rPr>
              <a:t>PATH TO FULL VALIDATION MATURITY</a:t>
            </a:r>
            <a:endParaRPr/>
          </a:p>
        </p:txBody>
      </p:sp>
      <p:sp>
        <p:nvSpPr>
          <p:cNvPr id="426" name="Shape 4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GOES-17 MAG L1b Product Provisional PS-PVR</a:t>
            </a:r>
            <a:endParaRPr dirty="0"/>
          </a:p>
        </p:txBody>
      </p:sp>
      <p:sp>
        <p:nvSpPr>
          <p:cNvPr id="427" name="Shape 427"/>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33</a:t>
            </a:fld>
            <a:endParaRPr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84940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a:solidFill>
                  <a:schemeClr val="lt1"/>
                </a:solidFill>
                <a:sym typeface="Calibri"/>
              </a:rPr>
              <a:t>Path to Full Validation</a:t>
            </a:r>
            <a:endParaRPr/>
          </a:p>
        </p:txBody>
      </p:sp>
      <p:sp>
        <p:nvSpPr>
          <p:cNvPr id="433" name="Shape 433"/>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ADRs/WRs to be resolved prior to Full Validation</a:t>
            </a:r>
            <a:endParaRPr dirty="0"/>
          </a:p>
          <a:p>
            <a:pPr marL="342900" marR="0" lvl="0" indent="-342900" algn="l" rtl="0">
              <a:spcBef>
                <a:spcPts val="48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PLPTs to be conducted prior to Full Validation</a:t>
            </a:r>
            <a:endParaRPr dirty="0"/>
          </a:p>
          <a:p>
            <a:pPr marL="342900" marR="0" lvl="0" indent="-342900" algn="l" rtl="0">
              <a:spcBef>
                <a:spcPts val="48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Performance Baseline status</a:t>
            </a:r>
            <a:endParaRPr dirty="0"/>
          </a:p>
          <a:p>
            <a:pPr marL="342900" marR="0" lvl="0" indent="-342900" algn="l" rtl="0">
              <a:spcBef>
                <a:spcPts val="48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Risks to getting to Full, both from L1b product definition and user (SWPC) feedback</a:t>
            </a:r>
            <a:endParaRPr dirty="0"/>
          </a:p>
        </p:txBody>
      </p:sp>
      <p:sp>
        <p:nvSpPr>
          <p:cNvPr id="434" name="Shape 434"/>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34</a:t>
            </a:fld>
            <a:endParaRPr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8360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1599862" y="304800"/>
            <a:ext cx="5961300" cy="8537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dirty="0">
                <a:solidFill>
                  <a:srgbClr val="FFFFFF"/>
                </a:solidFill>
                <a:latin typeface="Calibri" charset="0"/>
                <a:ea typeface="Calibri" charset="0"/>
                <a:cs typeface="Calibri" charset="0"/>
                <a:sym typeface="Arial"/>
              </a:rPr>
              <a:t>ADRs/WRs Impacting </a:t>
            </a:r>
            <a:br>
              <a:rPr lang="en-US" sz="3600" b="0" i="0" u="none" strike="noStrike" cap="none" dirty="0">
                <a:solidFill>
                  <a:srgbClr val="FFFFFF"/>
                </a:solidFill>
                <a:latin typeface="Calibri" charset="0"/>
                <a:ea typeface="Calibri" charset="0"/>
                <a:cs typeface="Calibri" charset="0"/>
                <a:sym typeface="Arial"/>
              </a:rPr>
            </a:br>
            <a:r>
              <a:rPr lang="en-US" sz="3600" b="0" i="0" u="none" strike="noStrike" cap="none" dirty="0">
                <a:solidFill>
                  <a:srgbClr val="FFFFFF"/>
                </a:solidFill>
                <a:latin typeface="Calibri" charset="0"/>
                <a:ea typeface="Calibri" charset="0"/>
                <a:cs typeface="Calibri" charset="0"/>
                <a:sym typeface="Arial"/>
              </a:rPr>
              <a:t>Full Validation of MAG L1b</a:t>
            </a:r>
            <a:endParaRPr sz="3600" b="0" i="0" u="none" strike="noStrike" cap="none" dirty="0">
              <a:solidFill>
                <a:srgbClr val="FFFFFF"/>
              </a:solidFill>
              <a:latin typeface="Calibri" charset="0"/>
              <a:ea typeface="Calibri" charset="0"/>
              <a:cs typeface="Calibri" charset="0"/>
              <a:sym typeface="Arial"/>
            </a:endParaRPr>
          </a:p>
        </p:txBody>
      </p:sp>
      <p:sp>
        <p:nvSpPr>
          <p:cNvPr id="440" name="Shape 440"/>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35</a:t>
            </a:fld>
            <a:endParaRPr sz="1400" b="0" i="0" u="none" strike="noStrike" cap="none">
              <a:solidFill>
                <a:schemeClr val="lt1"/>
              </a:solidFill>
              <a:latin typeface="Arial"/>
              <a:ea typeface="Arial"/>
              <a:cs typeface="Arial"/>
              <a:sym typeface="Arial"/>
            </a:endParaRPr>
          </a:p>
        </p:txBody>
      </p:sp>
      <p:sp>
        <p:nvSpPr>
          <p:cNvPr id="6" name="Text Placeholder 2"/>
          <p:cNvSpPr>
            <a:spLocks noGrp="1"/>
          </p:cNvSpPr>
          <p:nvPr>
            <p:ph type="body" idx="1"/>
          </p:nvPr>
        </p:nvSpPr>
        <p:spPr>
          <a:xfrm>
            <a:off x="381000" y="5175549"/>
            <a:ext cx="8382000" cy="1453851"/>
          </a:xfrm>
        </p:spPr>
        <p:txBody>
          <a:bodyPr/>
          <a:lstStyle/>
          <a:p>
            <a:pPr marL="0" lvl="0" indent="0" algn="ctr">
              <a:buClr>
                <a:schemeClr val="lt1"/>
              </a:buClr>
              <a:buSzPts val="2400"/>
            </a:pPr>
            <a:r>
              <a:rPr lang="en-US" sz="1400" dirty="0">
                <a:solidFill>
                  <a:schemeClr val="bg1"/>
                </a:solidFill>
              </a:rPr>
              <a:t>Note: Not all GOES-17 MAG L1b variables have been validated. E.g., most of the error flags have not been validated. Additional ADRs may come from more detailed analysis of L1b files.</a:t>
            </a:r>
          </a:p>
          <a:p>
            <a:pPr marL="285750" indent="-285750" algn="ctr">
              <a:buFont typeface="Arial" charset="0"/>
              <a:buChar char="•"/>
            </a:pPr>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22205211"/>
              </p:ext>
            </p:extLst>
          </p:nvPr>
        </p:nvGraphicFramePr>
        <p:xfrm>
          <a:off x="381000" y="1295400"/>
          <a:ext cx="8382000" cy="3836921"/>
        </p:xfrm>
        <a:graphic>
          <a:graphicData uri="http://schemas.openxmlformats.org/drawingml/2006/table">
            <a:tbl>
              <a:tblPr>
                <a:tableStyleId>{C82DEBC4-4F6B-44C8-AECD-D6E7C8D4A6FB}</a:tableStyleId>
              </a:tblPr>
              <a:tblGrid>
                <a:gridCol w="641089">
                  <a:extLst>
                    <a:ext uri="{9D8B030D-6E8A-4147-A177-3AD203B41FA5}">
                      <a16:colId xmlns:a16="http://schemas.microsoft.com/office/drawing/2014/main" val="20000"/>
                    </a:ext>
                  </a:extLst>
                </a:gridCol>
                <a:gridCol w="654311">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3685436">
                  <a:extLst>
                    <a:ext uri="{9D8B030D-6E8A-4147-A177-3AD203B41FA5}">
                      <a16:colId xmlns:a16="http://schemas.microsoft.com/office/drawing/2014/main" val="20003"/>
                    </a:ext>
                  </a:extLst>
                </a:gridCol>
                <a:gridCol w="1387431">
                  <a:extLst>
                    <a:ext uri="{9D8B030D-6E8A-4147-A177-3AD203B41FA5}">
                      <a16:colId xmlns:a16="http://schemas.microsoft.com/office/drawing/2014/main" val="20004"/>
                    </a:ext>
                  </a:extLst>
                </a:gridCol>
                <a:gridCol w="870733">
                  <a:extLst>
                    <a:ext uri="{9D8B030D-6E8A-4147-A177-3AD203B41FA5}">
                      <a16:colId xmlns:a16="http://schemas.microsoft.com/office/drawing/2014/main" val="20005"/>
                    </a:ext>
                  </a:extLst>
                </a:gridCol>
              </a:tblGrid>
              <a:tr h="291781">
                <a:tc>
                  <a:txBody>
                    <a:bodyPr/>
                    <a:lstStyle/>
                    <a:p>
                      <a:pPr algn="ctr" fontAlgn="b"/>
                      <a:r>
                        <a:rPr lang="da-DK" sz="1200" u="none" strike="noStrike" dirty="0">
                          <a:effectLst/>
                        </a:rPr>
                        <a:t>ADR #</a:t>
                      </a:r>
                      <a:endParaRPr lang="da-DK" sz="1200" b="1" i="0" u="none" strike="noStrike" dirty="0">
                        <a:solidFill>
                          <a:srgbClr val="000000"/>
                        </a:solidFill>
                        <a:effectLst/>
                        <a:latin typeface="Arial" charset="0"/>
                      </a:endParaRPr>
                    </a:p>
                  </a:txBody>
                  <a:tcPr marL="6263" marR="6263" marT="6263" marB="0" anchor="b">
                    <a:solidFill>
                      <a:schemeClr val="bg1">
                        <a:lumMod val="65000"/>
                      </a:schemeClr>
                    </a:solidFill>
                  </a:tcPr>
                </a:tc>
                <a:tc>
                  <a:txBody>
                    <a:bodyPr/>
                    <a:lstStyle/>
                    <a:p>
                      <a:pPr algn="ctr" fontAlgn="b"/>
                      <a:r>
                        <a:rPr lang="en-US" sz="1200" u="none" strike="noStrike" dirty="0">
                          <a:effectLst/>
                        </a:rPr>
                        <a:t>WR #</a:t>
                      </a:r>
                      <a:endParaRPr lang="en-US" sz="1200" b="1" i="0" u="none" strike="noStrike" dirty="0">
                        <a:solidFill>
                          <a:srgbClr val="000000"/>
                        </a:solidFill>
                        <a:effectLst/>
                        <a:latin typeface="Arial" charset="0"/>
                      </a:endParaRPr>
                    </a:p>
                  </a:txBody>
                  <a:tcPr marL="6263" marR="6263" marT="6263" marB="0" anchor="b">
                    <a:solidFill>
                      <a:schemeClr val="bg1">
                        <a:lumMod val="65000"/>
                      </a:schemeClr>
                    </a:solidFill>
                  </a:tcPr>
                </a:tc>
                <a:tc>
                  <a:txBody>
                    <a:bodyPr/>
                    <a:lstStyle/>
                    <a:p>
                      <a:pPr algn="ctr" fontAlgn="b"/>
                      <a:r>
                        <a:rPr lang="en-US" sz="1200" u="none" strike="noStrike" dirty="0">
                          <a:effectLst/>
                        </a:rPr>
                        <a:t>Delivery Date</a:t>
                      </a:r>
                      <a:endParaRPr lang="en-US" sz="1200" b="1" i="0" u="none" strike="noStrike" dirty="0">
                        <a:solidFill>
                          <a:srgbClr val="000000"/>
                        </a:solidFill>
                        <a:effectLst/>
                        <a:latin typeface="Arial" charset="0"/>
                      </a:endParaRPr>
                    </a:p>
                  </a:txBody>
                  <a:tcPr marL="6263" marR="6263" marT="6263" marB="0" anchor="b">
                    <a:solidFill>
                      <a:schemeClr val="bg1">
                        <a:lumMod val="65000"/>
                      </a:schemeClr>
                    </a:solidFill>
                  </a:tcPr>
                </a:tc>
                <a:tc>
                  <a:txBody>
                    <a:bodyPr/>
                    <a:lstStyle/>
                    <a:p>
                      <a:pPr algn="ctr" fontAlgn="b"/>
                      <a:r>
                        <a:rPr lang="en-US" sz="1200" u="none" strike="noStrike" dirty="0">
                          <a:effectLst/>
                        </a:rPr>
                        <a:t>Title</a:t>
                      </a:r>
                      <a:endParaRPr lang="en-US" sz="1200" b="1" i="0" u="none" strike="noStrike" dirty="0">
                        <a:solidFill>
                          <a:srgbClr val="000000"/>
                        </a:solidFill>
                        <a:effectLst/>
                        <a:latin typeface="Arial" charset="0"/>
                      </a:endParaRPr>
                    </a:p>
                  </a:txBody>
                  <a:tcPr marL="6263" marR="6263" marT="6263" marB="0" anchor="b">
                    <a:solidFill>
                      <a:schemeClr val="bg1">
                        <a:lumMod val="65000"/>
                      </a:schemeClr>
                    </a:solidFill>
                  </a:tcPr>
                </a:tc>
                <a:tc>
                  <a:txBody>
                    <a:bodyPr/>
                    <a:lstStyle/>
                    <a:p>
                      <a:pPr algn="ctr" fontAlgn="b"/>
                      <a:r>
                        <a:rPr lang="en-US" sz="1200" u="none" strike="noStrike" dirty="0">
                          <a:effectLst/>
                        </a:rPr>
                        <a:t>ADR State</a:t>
                      </a:r>
                      <a:endParaRPr lang="en-US" sz="1200" b="1" i="0" u="none" strike="noStrike" dirty="0">
                        <a:solidFill>
                          <a:srgbClr val="000000"/>
                        </a:solidFill>
                        <a:effectLst/>
                        <a:latin typeface="Arial" charset="0"/>
                      </a:endParaRPr>
                    </a:p>
                  </a:txBody>
                  <a:tcPr marL="6263" marR="6263" marT="6263" marB="0" anchor="b">
                    <a:solidFill>
                      <a:schemeClr val="bg1">
                        <a:lumMod val="65000"/>
                      </a:schemeClr>
                    </a:solidFill>
                  </a:tcPr>
                </a:tc>
                <a:tc>
                  <a:txBody>
                    <a:bodyPr/>
                    <a:lstStyle/>
                    <a:p>
                      <a:pPr algn="ctr" fontAlgn="b"/>
                      <a:r>
                        <a:rPr lang="en-US" sz="1200" u="none" strike="noStrike" dirty="0">
                          <a:effectLst/>
                        </a:rPr>
                        <a:t>WR State</a:t>
                      </a:r>
                      <a:endParaRPr lang="en-US" sz="1200" b="1" i="0" u="none" strike="noStrike" dirty="0">
                        <a:solidFill>
                          <a:srgbClr val="000000"/>
                        </a:solidFill>
                        <a:effectLst/>
                        <a:latin typeface="Arial" charset="0"/>
                      </a:endParaRPr>
                    </a:p>
                  </a:txBody>
                  <a:tcPr marL="6263" marR="6263" marT="6263" marB="0" anchor="b">
                    <a:solidFill>
                      <a:schemeClr val="bg1">
                        <a:lumMod val="65000"/>
                      </a:schemeClr>
                    </a:solidFill>
                  </a:tcPr>
                </a:tc>
                <a:extLst>
                  <a:ext uri="{0D108BD9-81ED-4DB2-BD59-A6C34878D82A}">
                    <a16:rowId xmlns:a16="http://schemas.microsoft.com/office/drawing/2014/main" val="10000"/>
                  </a:ext>
                </a:extLst>
              </a:tr>
              <a:tr h="291781">
                <a:tc>
                  <a:txBody>
                    <a:bodyPr/>
                    <a:lstStyle/>
                    <a:p>
                      <a:pPr algn="ctr" fontAlgn="b"/>
                      <a:r>
                        <a:rPr lang="is-IS" sz="1200" u="none" strike="noStrike" dirty="0">
                          <a:effectLst/>
                        </a:rPr>
                        <a:t>204</a:t>
                      </a:r>
                      <a:endParaRPr lang="is-I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ctr" fontAlgn="b"/>
                      <a:r>
                        <a:rPr lang="is-IS" sz="1200" u="none" strike="noStrike">
                          <a:effectLst/>
                        </a:rPr>
                        <a:t>6235</a:t>
                      </a:r>
                      <a:endParaRPr lang="is-I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ctr" fontAlgn="b"/>
                      <a:r>
                        <a:rPr lang="hr-HR" sz="1200" u="none" strike="noStrike" dirty="0">
                          <a:effectLst/>
                        </a:rPr>
                        <a:t>DO.08.00.00</a:t>
                      </a:r>
                      <a:endParaRPr lang="hr-HR"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dirty="0">
                          <a:effectLst/>
                        </a:rPr>
                        <a:t>Reformat L1b variables with _Unsigned Attribute</a:t>
                      </a:r>
                      <a:endParaRPr lang="en-U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dirty="0" err="1">
                          <a:effectLst/>
                        </a:rPr>
                        <a:t>In_Work</a:t>
                      </a:r>
                      <a:endParaRPr lang="en-U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In_Work</a:t>
                      </a:r>
                      <a:endParaRPr lang="en-US" sz="1200" b="0" i="0" u="none" strike="noStrike">
                        <a:solidFill>
                          <a:srgbClr val="000000"/>
                        </a:solidFill>
                        <a:effectLst/>
                        <a:latin typeface="Arial" charset="0"/>
                      </a:endParaRPr>
                    </a:p>
                  </a:txBody>
                  <a:tcPr marL="6263" marR="6263" marT="6263" marB="0" anchor="b">
                    <a:solidFill>
                      <a:schemeClr val="bg1"/>
                    </a:solidFill>
                  </a:tcPr>
                </a:tc>
                <a:extLst>
                  <a:ext uri="{0D108BD9-81ED-4DB2-BD59-A6C34878D82A}">
                    <a16:rowId xmlns:a16="http://schemas.microsoft.com/office/drawing/2014/main" val="10001"/>
                  </a:ext>
                </a:extLst>
              </a:tr>
              <a:tr h="291781">
                <a:tc>
                  <a:txBody>
                    <a:bodyPr/>
                    <a:lstStyle/>
                    <a:p>
                      <a:pPr algn="ctr" fontAlgn="b"/>
                      <a:r>
                        <a:rPr lang="uk-UA" sz="1200" u="none" strike="noStrike" dirty="0">
                          <a:effectLst/>
                        </a:rPr>
                        <a:t>397</a:t>
                      </a:r>
                      <a:endParaRPr lang="uk-UA"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ctr" fontAlgn="b"/>
                      <a:r>
                        <a:rPr lang="en-US" sz="1200" u="none" strike="noStrike">
                          <a:effectLst/>
                        </a:rPr>
                        <a:t>4431</a:t>
                      </a:r>
                      <a:endParaRPr lang="en-U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ctr" fontAlgn="b"/>
                      <a:r>
                        <a:rPr lang="hr-HR" sz="1200" u="none" strike="noStrike" dirty="0">
                          <a:effectLst/>
                        </a:rPr>
                        <a:t>DO.06.03.00</a:t>
                      </a:r>
                      <a:endParaRPr lang="hr-HR"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SWx - Negative percent_uncorrectable_L0_errors</a:t>
                      </a:r>
                      <a:endParaRPr lang="en-U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Analysis_Complete</a:t>
                      </a:r>
                      <a:endParaRPr lang="en-U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Closed</a:t>
                      </a:r>
                      <a:endParaRPr lang="en-US" sz="1200" b="0" i="0" u="none" strike="noStrike">
                        <a:solidFill>
                          <a:srgbClr val="000000"/>
                        </a:solidFill>
                        <a:effectLst/>
                        <a:latin typeface="Arial" charset="0"/>
                      </a:endParaRPr>
                    </a:p>
                  </a:txBody>
                  <a:tcPr marL="6263" marR="6263" marT="6263" marB="0" anchor="b">
                    <a:solidFill>
                      <a:schemeClr val="bg1"/>
                    </a:solidFill>
                  </a:tcPr>
                </a:tc>
                <a:extLst>
                  <a:ext uri="{0D108BD9-81ED-4DB2-BD59-A6C34878D82A}">
                    <a16:rowId xmlns:a16="http://schemas.microsoft.com/office/drawing/2014/main" val="10002"/>
                  </a:ext>
                </a:extLst>
              </a:tr>
              <a:tr h="291781">
                <a:tc>
                  <a:txBody>
                    <a:bodyPr/>
                    <a:lstStyle/>
                    <a:p>
                      <a:pPr algn="ctr" fontAlgn="b"/>
                      <a:r>
                        <a:rPr lang="is-IS" sz="1200" u="none" strike="noStrike" dirty="0">
                          <a:effectLst/>
                        </a:rPr>
                        <a:t>523</a:t>
                      </a:r>
                      <a:endParaRPr lang="is-I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ctr" fontAlgn="b"/>
                      <a:r>
                        <a:rPr lang="is-IS" sz="1200" u="none" strike="noStrike">
                          <a:effectLst/>
                        </a:rPr>
                        <a:t>5512</a:t>
                      </a:r>
                      <a:endParaRPr lang="is-I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ctr" fontAlgn="b"/>
                      <a:r>
                        <a:rPr lang="hr-HR" sz="1200" u="none" strike="noStrike" dirty="0">
                          <a:effectLst/>
                        </a:rPr>
                        <a:t>DO.08.00.00</a:t>
                      </a:r>
                      <a:endParaRPr lang="hr-HR"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Eliminate SpWx L1b dependency on APID 384</a:t>
                      </a:r>
                      <a:endParaRPr lang="en-U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In_Work</a:t>
                      </a:r>
                      <a:endParaRPr lang="en-U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In_Test</a:t>
                      </a:r>
                      <a:endParaRPr lang="en-US" sz="1200" b="0" i="0" u="none" strike="noStrike">
                        <a:solidFill>
                          <a:srgbClr val="000000"/>
                        </a:solidFill>
                        <a:effectLst/>
                        <a:latin typeface="Arial" charset="0"/>
                      </a:endParaRPr>
                    </a:p>
                  </a:txBody>
                  <a:tcPr marL="6263" marR="6263" marT="6263" marB="0" anchor="b">
                    <a:solidFill>
                      <a:schemeClr val="bg1"/>
                    </a:solidFill>
                  </a:tcPr>
                </a:tc>
                <a:extLst>
                  <a:ext uri="{0D108BD9-81ED-4DB2-BD59-A6C34878D82A}">
                    <a16:rowId xmlns:a16="http://schemas.microsoft.com/office/drawing/2014/main" val="10003"/>
                  </a:ext>
                </a:extLst>
              </a:tr>
              <a:tr h="291781">
                <a:tc>
                  <a:txBody>
                    <a:bodyPr/>
                    <a:lstStyle/>
                    <a:p>
                      <a:pPr algn="ctr" fontAlgn="b"/>
                      <a:r>
                        <a:rPr lang="en-US" sz="1200" u="none" strike="sngStrike" dirty="0">
                          <a:effectLst/>
                        </a:rPr>
                        <a:t>596</a:t>
                      </a:r>
                      <a:endParaRPr lang="en-US" sz="1200" b="0" i="0" u="none" strike="sngStrike" dirty="0">
                        <a:solidFill>
                          <a:srgbClr val="000000"/>
                        </a:solidFill>
                        <a:effectLst/>
                        <a:latin typeface="Arial" charset="0"/>
                      </a:endParaRPr>
                    </a:p>
                  </a:txBody>
                  <a:tcPr marL="6263" marR="6263" marT="6263" marB="0" anchor="b">
                    <a:solidFill>
                      <a:schemeClr val="bg1"/>
                    </a:solidFill>
                  </a:tcPr>
                </a:tc>
                <a:tc>
                  <a:txBody>
                    <a:bodyPr/>
                    <a:lstStyle/>
                    <a:p>
                      <a:pPr algn="ctr" fontAlgn="b"/>
                      <a:r>
                        <a:rPr lang="is-IS" sz="1200" u="none" strike="sngStrike" dirty="0">
                          <a:effectLst/>
                        </a:rPr>
                        <a:t>5800</a:t>
                      </a:r>
                      <a:endParaRPr lang="is-IS" sz="1200" b="0" i="0" u="none" strike="sngStrike" dirty="0">
                        <a:solidFill>
                          <a:srgbClr val="000000"/>
                        </a:solidFill>
                        <a:effectLst/>
                        <a:latin typeface="Arial" charset="0"/>
                      </a:endParaRPr>
                    </a:p>
                  </a:txBody>
                  <a:tcPr marL="6263" marR="6263" marT="6263" marB="0" anchor="b">
                    <a:solidFill>
                      <a:schemeClr val="bg1"/>
                    </a:solidFill>
                  </a:tcPr>
                </a:tc>
                <a:tc>
                  <a:txBody>
                    <a:bodyPr/>
                    <a:lstStyle/>
                    <a:p>
                      <a:pPr algn="ctr" fontAlgn="b"/>
                      <a:r>
                        <a:rPr lang="hr-HR" sz="1200" u="none" strike="sngStrike" dirty="0">
                          <a:effectLst/>
                        </a:rPr>
                        <a:t>DO.09.00.00</a:t>
                      </a:r>
                      <a:endParaRPr lang="hr-HR" sz="1200" b="0" i="0" u="none" strike="sng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sngStrike" dirty="0">
                          <a:effectLst/>
                        </a:rPr>
                        <a:t>Make Arc Jet Flag available for SEISS MPS-Lo</a:t>
                      </a:r>
                      <a:endParaRPr lang="en-US" sz="1200" b="0" i="0" u="none" strike="sng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sngStrike" dirty="0" err="1">
                          <a:effectLst/>
                        </a:rPr>
                        <a:t>In_Work</a:t>
                      </a:r>
                      <a:endParaRPr lang="en-US" sz="1200" b="0" i="0" u="none" strike="sng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sngStrike" dirty="0" err="1">
                          <a:effectLst/>
                        </a:rPr>
                        <a:t>In_Work</a:t>
                      </a:r>
                      <a:endParaRPr lang="en-US" sz="1200" b="0" i="0" u="none" strike="sngStrike" dirty="0">
                        <a:solidFill>
                          <a:srgbClr val="000000"/>
                        </a:solidFill>
                        <a:effectLst/>
                        <a:latin typeface="Arial" charset="0"/>
                      </a:endParaRPr>
                    </a:p>
                  </a:txBody>
                  <a:tcPr marL="6263" marR="6263" marT="6263" marB="0" anchor="b">
                    <a:solidFill>
                      <a:schemeClr val="bg1"/>
                    </a:solidFill>
                  </a:tcPr>
                </a:tc>
                <a:extLst>
                  <a:ext uri="{0D108BD9-81ED-4DB2-BD59-A6C34878D82A}">
                    <a16:rowId xmlns:a16="http://schemas.microsoft.com/office/drawing/2014/main" val="10004"/>
                  </a:ext>
                </a:extLst>
              </a:tr>
              <a:tr h="291781">
                <a:tc>
                  <a:txBody>
                    <a:bodyPr/>
                    <a:lstStyle/>
                    <a:p>
                      <a:pPr algn="ctr" fontAlgn="b"/>
                      <a:r>
                        <a:rPr lang="en-US" sz="1200" u="none" strike="noStrike">
                          <a:effectLst/>
                        </a:rPr>
                        <a:t>610</a:t>
                      </a:r>
                      <a:endParaRPr lang="en-U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ctr" fontAlgn="b"/>
                      <a:r>
                        <a:rPr lang="cs-CZ" sz="1200" u="none" strike="noStrike">
                          <a:effectLst/>
                        </a:rPr>
                        <a:t>6136</a:t>
                      </a:r>
                      <a:endParaRPr lang="cs-CZ" sz="1200" b="0" i="0" u="none" strike="noStrike">
                        <a:solidFill>
                          <a:srgbClr val="000000"/>
                        </a:solidFill>
                        <a:effectLst/>
                        <a:latin typeface="Arial" charset="0"/>
                      </a:endParaRPr>
                    </a:p>
                  </a:txBody>
                  <a:tcPr marL="6263" marR="6263" marT="6263" marB="0" anchor="b">
                    <a:solidFill>
                      <a:schemeClr val="bg1"/>
                    </a:solidFill>
                  </a:tcPr>
                </a:tc>
                <a:tc>
                  <a:txBody>
                    <a:bodyPr/>
                    <a:lstStyle/>
                    <a:p>
                      <a:pPr algn="ctr" fontAlgn="b"/>
                      <a:r>
                        <a:rPr lang="hr-HR" sz="1200" u="none" strike="noStrike" dirty="0">
                          <a:effectLst/>
                        </a:rPr>
                        <a:t>DO.09.00.00</a:t>
                      </a:r>
                      <a:endParaRPr lang="hr-HR"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dirty="0">
                          <a:effectLst/>
                        </a:rPr>
                        <a:t>MAG Arc Jet Correction</a:t>
                      </a:r>
                      <a:endParaRPr lang="en-U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In_Work</a:t>
                      </a:r>
                      <a:endParaRPr lang="en-U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In_Work</a:t>
                      </a:r>
                      <a:endParaRPr lang="en-US" sz="1200" b="0" i="0" u="none" strike="noStrike">
                        <a:solidFill>
                          <a:srgbClr val="000000"/>
                        </a:solidFill>
                        <a:effectLst/>
                        <a:latin typeface="Arial" charset="0"/>
                      </a:endParaRPr>
                    </a:p>
                  </a:txBody>
                  <a:tcPr marL="6263" marR="6263" marT="6263" marB="0" anchor="b">
                    <a:solidFill>
                      <a:schemeClr val="bg1"/>
                    </a:solidFill>
                  </a:tcPr>
                </a:tc>
                <a:extLst>
                  <a:ext uri="{0D108BD9-81ED-4DB2-BD59-A6C34878D82A}">
                    <a16:rowId xmlns:a16="http://schemas.microsoft.com/office/drawing/2014/main" val="10005"/>
                  </a:ext>
                </a:extLst>
              </a:tr>
              <a:tr h="302723">
                <a:tc>
                  <a:txBody>
                    <a:bodyPr/>
                    <a:lstStyle/>
                    <a:p>
                      <a:pPr algn="ctr" fontAlgn="b"/>
                      <a:r>
                        <a:rPr lang="is-IS" sz="1200" u="none" strike="noStrike">
                          <a:effectLst/>
                        </a:rPr>
                        <a:t>612</a:t>
                      </a:r>
                      <a:endParaRPr lang="is-I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ctr" fontAlgn="b"/>
                      <a:r>
                        <a:rPr lang="is-IS" sz="1200" u="none" strike="noStrike">
                          <a:effectLst/>
                        </a:rPr>
                        <a:t>6065</a:t>
                      </a:r>
                      <a:endParaRPr lang="is-I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ctr" fontAlgn="b"/>
                      <a:endParaRPr lang="en-US" sz="1200" b="0" i="0" u="none" strike="noStrike" dirty="0">
                        <a:solidFill>
                          <a:srgbClr val="000000"/>
                        </a:solidFill>
                        <a:effectLst/>
                        <a:latin typeface="Arial" charset="0"/>
                      </a:endParaRPr>
                    </a:p>
                  </a:txBody>
                  <a:tcPr marL="6263" marR="6263" marT="12526" marB="12526" anchor="b">
                    <a:solidFill>
                      <a:schemeClr val="bg1"/>
                    </a:solidFill>
                  </a:tcPr>
                </a:tc>
                <a:tc>
                  <a:txBody>
                    <a:bodyPr/>
                    <a:lstStyle/>
                    <a:p>
                      <a:pPr algn="l" fontAlgn="b"/>
                      <a:r>
                        <a:rPr lang="en-US" sz="1200" u="none" strike="noStrike" dirty="0">
                          <a:effectLst/>
                        </a:rPr>
                        <a:t>Revise </a:t>
                      </a:r>
                      <a:r>
                        <a:rPr lang="en-US" sz="1200" u="none" strike="noStrike" dirty="0" err="1">
                          <a:effectLst/>
                        </a:rPr>
                        <a:t>algorithm_container</a:t>
                      </a:r>
                      <a:r>
                        <a:rPr lang="en-US" sz="1200" u="none" strike="noStrike" dirty="0">
                          <a:effectLst/>
                        </a:rPr>
                        <a:t> attributes</a:t>
                      </a:r>
                      <a:endParaRPr lang="en-U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In_Development</a:t>
                      </a:r>
                      <a:endParaRPr lang="en-U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In_Analysis</a:t>
                      </a:r>
                      <a:endParaRPr lang="en-US" sz="1200" b="0" i="0" u="none" strike="noStrike">
                        <a:solidFill>
                          <a:srgbClr val="000000"/>
                        </a:solidFill>
                        <a:effectLst/>
                        <a:latin typeface="Arial" charset="0"/>
                      </a:endParaRPr>
                    </a:p>
                  </a:txBody>
                  <a:tcPr marL="6263" marR="6263" marT="6263" marB="0" anchor="b">
                    <a:solidFill>
                      <a:schemeClr val="bg1"/>
                    </a:solidFill>
                  </a:tcPr>
                </a:tc>
                <a:extLst>
                  <a:ext uri="{0D108BD9-81ED-4DB2-BD59-A6C34878D82A}">
                    <a16:rowId xmlns:a16="http://schemas.microsoft.com/office/drawing/2014/main" val="10006"/>
                  </a:ext>
                </a:extLst>
              </a:tr>
              <a:tr h="302723">
                <a:tc>
                  <a:txBody>
                    <a:bodyPr/>
                    <a:lstStyle/>
                    <a:p>
                      <a:pPr algn="ctr" fontAlgn="b"/>
                      <a:r>
                        <a:rPr lang="is-IS" sz="1200" u="none" strike="noStrike">
                          <a:effectLst/>
                        </a:rPr>
                        <a:t>624</a:t>
                      </a:r>
                      <a:endParaRPr lang="is-I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ctr" fontAlgn="b"/>
                      <a:endParaRPr lang="en-US" sz="1200" b="0" i="0" u="none" strike="noStrike">
                        <a:solidFill>
                          <a:srgbClr val="000000"/>
                        </a:solidFill>
                        <a:effectLst/>
                        <a:latin typeface="Arial" charset="0"/>
                      </a:endParaRPr>
                    </a:p>
                  </a:txBody>
                  <a:tcPr marL="6263" marR="6263" marT="12526" marB="12526" anchor="b">
                    <a:solidFill>
                      <a:schemeClr val="bg1"/>
                    </a:solidFill>
                  </a:tcPr>
                </a:tc>
                <a:tc>
                  <a:txBody>
                    <a:bodyPr/>
                    <a:lstStyle/>
                    <a:p>
                      <a:pPr algn="ctr" fontAlgn="b"/>
                      <a:endParaRPr lang="en-US" sz="1200" b="0" i="0" u="none" strike="noStrike" dirty="0">
                        <a:solidFill>
                          <a:srgbClr val="000000"/>
                        </a:solidFill>
                        <a:effectLst/>
                        <a:latin typeface="Arial" charset="0"/>
                      </a:endParaRPr>
                    </a:p>
                  </a:txBody>
                  <a:tcPr marL="6263" marR="6263" marT="12526" marB="12526" anchor="b">
                    <a:solidFill>
                      <a:schemeClr val="bg1"/>
                    </a:solidFill>
                  </a:tcPr>
                </a:tc>
                <a:tc>
                  <a:txBody>
                    <a:bodyPr/>
                    <a:lstStyle/>
                    <a:p>
                      <a:pPr algn="l" fontAlgn="b"/>
                      <a:r>
                        <a:rPr lang="en-US" sz="1200" u="none" strike="noStrike" dirty="0">
                          <a:effectLst/>
                        </a:rPr>
                        <a:t>Update Mag </a:t>
                      </a:r>
                      <a:r>
                        <a:rPr lang="en-US" sz="1200" u="none" strike="noStrike" dirty="0" err="1">
                          <a:effectLst/>
                        </a:rPr>
                        <a:t>Matadata</a:t>
                      </a:r>
                      <a:r>
                        <a:rPr lang="en-US" sz="1200" u="none" strike="noStrike" dirty="0">
                          <a:effectLst/>
                        </a:rPr>
                        <a:t> for </a:t>
                      </a:r>
                      <a:r>
                        <a:rPr lang="en-US" sz="1200" u="none" strike="noStrike" dirty="0" err="1">
                          <a:effectLst/>
                        </a:rPr>
                        <a:t>LeapSeconds</a:t>
                      </a:r>
                      <a:endParaRPr lang="en-U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In_Development</a:t>
                      </a:r>
                      <a:endParaRPr lang="en-U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l" fontAlgn="b"/>
                      <a:endParaRPr lang="en-US" sz="1200" b="0" i="0" u="none" strike="noStrike">
                        <a:solidFill>
                          <a:srgbClr val="000000"/>
                        </a:solidFill>
                        <a:effectLst/>
                        <a:latin typeface="Arial" charset="0"/>
                      </a:endParaRPr>
                    </a:p>
                  </a:txBody>
                  <a:tcPr marL="6263" marR="6263" marT="12526" marB="12526" anchor="b">
                    <a:solidFill>
                      <a:schemeClr val="bg1"/>
                    </a:solidFill>
                  </a:tcPr>
                </a:tc>
                <a:extLst>
                  <a:ext uri="{0D108BD9-81ED-4DB2-BD59-A6C34878D82A}">
                    <a16:rowId xmlns:a16="http://schemas.microsoft.com/office/drawing/2014/main" val="10007"/>
                  </a:ext>
                </a:extLst>
              </a:tr>
              <a:tr h="302723">
                <a:tc>
                  <a:txBody>
                    <a:bodyPr/>
                    <a:lstStyle/>
                    <a:p>
                      <a:pPr algn="ctr" fontAlgn="b"/>
                      <a:r>
                        <a:rPr lang="is-IS" sz="1200" u="none" strike="noStrike">
                          <a:effectLst/>
                        </a:rPr>
                        <a:t>706</a:t>
                      </a:r>
                      <a:endParaRPr lang="is-I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ctr" fontAlgn="b"/>
                      <a:endParaRPr lang="en-US" sz="1200" b="0" i="0" u="none" strike="noStrike">
                        <a:solidFill>
                          <a:srgbClr val="000000"/>
                        </a:solidFill>
                        <a:effectLst/>
                        <a:latin typeface="Arial" charset="0"/>
                      </a:endParaRPr>
                    </a:p>
                  </a:txBody>
                  <a:tcPr marL="6263" marR="6263" marT="12526" marB="12526" anchor="b">
                    <a:solidFill>
                      <a:schemeClr val="bg1"/>
                    </a:solidFill>
                  </a:tcPr>
                </a:tc>
                <a:tc>
                  <a:txBody>
                    <a:bodyPr/>
                    <a:lstStyle/>
                    <a:p>
                      <a:pPr algn="ctr" fontAlgn="b"/>
                      <a:endParaRPr lang="en-US" sz="1200" b="0" i="0" u="none" strike="noStrike" dirty="0">
                        <a:solidFill>
                          <a:srgbClr val="000000"/>
                        </a:solidFill>
                        <a:effectLst/>
                        <a:latin typeface="Arial" charset="0"/>
                      </a:endParaRPr>
                    </a:p>
                  </a:txBody>
                  <a:tcPr marL="6263" marR="6263" marT="12526" marB="12526" anchor="b">
                    <a:solidFill>
                      <a:schemeClr val="bg1"/>
                    </a:solidFill>
                  </a:tcPr>
                </a:tc>
                <a:tc>
                  <a:txBody>
                    <a:bodyPr/>
                    <a:lstStyle/>
                    <a:p>
                      <a:pPr algn="l" fontAlgn="b"/>
                      <a:r>
                        <a:rPr lang="en-US" sz="1200" u="none" strike="noStrike" dirty="0">
                          <a:effectLst/>
                        </a:rPr>
                        <a:t>GOES-S Mag LUT update for </a:t>
                      </a:r>
                      <a:r>
                        <a:rPr lang="en-US" sz="1200" u="none" strike="noStrike" dirty="0" err="1">
                          <a:effectLst/>
                        </a:rPr>
                        <a:t>Arcjet</a:t>
                      </a:r>
                      <a:r>
                        <a:rPr lang="en-US" sz="1200" u="none" strike="noStrike" dirty="0">
                          <a:effectLst/>
                        </a:rPr>
                        <a:t> </a:t>
                      </a:r>
                      <a:r>
                        <a:rPr lang="en-US" sz="1200" u="none" strike="noStrike" dirty="0" err="1">
                          <a:effectLst/>
                        </a:rPr>
                        <a:t>Corr</a:t>
                      </a:r>
                      <a:r>
                        <a:rPr lang="en-US" sz="1200" u="none" strike="noStrike" dirty="0">
                          <a:effectLst/>
                        </a:rPr>
                        <a:t> &amp; Flag</a:t>
                      </a:r>
                      <a:endParaRPr lang="en-U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Hold</a:t>
                      </a:r>
                      <a:endParaRPr lang="en-U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l" fontAlgn="b"/>
                      <a:endParaRPr lang="en-US" sz="1200" b="0" i="0" u="none" strike="noStrike">
                        <a:solidFill>
                          <a:srgbClr val="000000"/>
                        </a:solidFill>
                        <a:effectLst/>
                        <a:latin typeface="Arial" charset="0"/>
                      </a:endParaRPr>
                    </a:p>
                  </a:txBody>
                  <a:tcPr marL="6263" marR="6263" marT="12526" marB="12526" anchor="b">
                    <a:solidFill>
                      <a:schemeClr val="bg1"/>
                    </a:solidFill>
                  </a:tcPr>
                </a:tc>
                <a:extLst>
                  <a:ext uri="{0D108BD9-81ED-4DB2-BD59-A6C34878D82A}">
                    <a16:rowId xmlns:a16="http://schemas.microsoft.com/office/drawing/2014/main" val="10008"/>
                  </a:ext>
                </a:extLst>
              </a:tr>
              <a:tr h="291781">
                <a:tc>
                  <a:txBody>
                    <a:bodyPr/>
                    <a:lstStyle/>
                    <a:p>
                      <a:pPr algn="ctr" fontAlgn="b"/>
                      <a:r>
                        <a:rPr lang="en-US" sz="1200" u="none" strike="noStrike">
                          <a:effectLst/>
                        </a:rPr>
                        <a:t>750</a:t>
                      </a:r>
                      <a:endParaRPr lang="en-U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ctr" fontAlgn="b"/>
                      <a:r>
                        <a:rPr lang="ru-RU" sz="1200" u="none" strike="noStrike">
                          <a:effectLst/>
                        </a:rPr>
                        <a:t>6576</a:t>
                      </a:r>
                      <a:endParaRPr lang="ru-RU" sz="1200" b="0" i="0" u="none" strike="noStrike">
                        <a:solidFill>
                          <a:srgbClr val="000000"/>
                        </a:solidFill>
                        <a:effectLst/>
                        <a:latin typeface="Arial" charset="0"/>
                      </a:endParaRPr>
                    </a:p>
                  </a:txBody>
                  <a:tcPr marL="6263" marR="6263" marT="6263" marB="0" anchor="b">
                    <a:solidFill>
                      <a:schemeClr val="bg1"/>
                    </a:solidFill>
                  </a:tcPr>
                </a:tc>
                <a:tc>
                  <a:txBody>
                    <a:bodyPr/>
                    <a:lstStyle/>
                    <a:p>
                      <a:pPr algn="ctr" fontAlgn="b"/>
                      <a:r>
                        <a:rPr lang="hr-HR" sz="1200" u="none" strike="noStrike" dirty="0">
                          <a:effectLst/>
                        </a:rPr>
                        <a:t>DO.08.01.00</a:t>
                      </a:r>
                      <a:endParaRPr lang="hr-HR"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dirty="0">
                          <a:effectLst/>
                        </a:rPr>
                        <a:t>G17 MAG - Frequent spikes in EPN</a:t>
                      </a:r>
                      <a:endParaRPr lang="en-U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In_Analysis</a:t>
                      </a:r>
                      <a:endParaRPr lang="en-U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In_Analysis</a:t>
                      </a:r>
                      <a:endParaRPr lang="en-US" sz="1200" b="0" i="0" u="none" strike="noStrike">
                        <a:solidFill>
                          <a:srgbClr val="000000"/>
                        </a:solidFill>
                        <a:effectLst/>
                        <a:latin typeface="Arial" charset="0"/>
                      </a:endParaRPr>
                    </a:p>
                  </a:txBody>
                  <a:tcPr marL="6263" marR="6263" marT="6263" marB="0" anchor="b">
                    <a:solidFill>
                      <a:schemeClr val="bg1"/>
                    </a:solidFill>
                  </a:tcPr>
                </a:tc>
                <a:extLst>
                  <a:ext uri="{0D108BD9-81ED-4DB2-BD59-A6C34878D82A}">
                    <a16:rowId xmlns:a16="http://schemas.microsoft.com/office/drawing/2014/main" val="10009"/>
                  </a:ext>
                </a:extLst>
              </a:tr>
              <a:tr h="302723">
                <a:tc>
                  <a:txBody>
                    <a:bodyPr/>
                    <a:lstStyle/>
                    <a:p>
                      <a:pPr algn="ctr" fontAlgn="b"/>
                      <a:r>
                        <a:rPr lang="cs-CZ" sz="1200" u="none" strike="noStrike" dirty="0">
                          <a:effectLst/>
                        </a:rPr>
                        <a:t>890</a:t>
                      </a:r>
                      <a:endParaRPr lang="cs-CZ"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ctr" fontAlgn="b"/>
                      <a:r>
                        <a:rPr lang="is-IS" sz="1200" u="none" strike="noStrike">
                          <a:effectLst/>
                        </a:rPr>
                        <a:t>6880</a:t>
                      </a:r>
                      <a:endParaRPr lang="is-I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ctr" fontAlgn="b"/>
                      <a:endParaRPr lang="en-US" sz="1200" b="0" i="0" u="none" strike="noStrike" dirty="0">
                        <a:solidFill>
                          <a:srgbClr val="000000"/>
                        </a:solidFill>
                        <a:effectLst/>
                        <a:latin typeface="Arial" charset="0"/>
                      </a:endParaRPr>
                    </a:p>
                  </a:txBody>
                  <a:tcPr marL="6263" marR="6263" marT="12526" marB="12526" anchor="b">
                    <a:solidFill>
                      <a:schemeClr val="bg1"/>
                    </a:solidFill>
                  </a:tcPr>
                </a:tc>
                <a:tc>
                  <a:txBody>
                    <a:bodyPr/>
                    <a:lstStyle/>
                    <a:p>
                      <a:pPr algn="l" fontAlgn="b"/>
                      <a:r>
                        <a:rPr lang="en-US" sz="1200" u="none" strike="noStrike" dirty="0">
                          <a:effectLst/>
                        </a:rPr>
                        <a:t>Updated MAG Arc Jet Correction</a:t>
                      </a:r>
                      <a:endParaRPr lang="en-U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In_Analysis</a:t>
                      </a:r>
                      <a:endParaRPr lang="en-US" sz="1200" b="0" i="0" u="none" strike="noStrike">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a:effectLst/>
                        </a:rPr>
                        <a:t>In_Analysis</a:t>
                      </a:r>
                      <a:endParaRPr lang="en-US" sz="1200" b="0" i="0" u="none" strike="noStrike">
                        <a:solidFill>
                          <a:srgbClr val="000000"/>
                        </a:solidFill>
                        <a:effectLst/>
                        <a:latin typeface="Arial" charset="0"/>
                      </a:endParaRPr>
                    </a:p>
                  </a:txBody>
                  <a:tcPr marL="6263" marR="6263" marT="6263" marB="0" anchor="b">
                    <a:solidFill>
                      <a:schemeClr val="bg1"/>
                    </a:solidFill>
                  </a:tcPr>
                </a:tc>
                <a:extLst>
                  <a:ext uri="{0D108BD9-81ED-4DB2-BD59-A6C34878D82A}">
                    <a16:rowId xmlns:a16="http://schemas.microsoft.com/office/drawing/2014/main" val="10010"/>
                  </a:ext>
                </a:extLst>
              </a:tr>
              <a:tr h="291781">
                <a:tc>
                  <a:txBody>
                    <a:bodyPr/>
                    <a:lstStyle/>
                    <a:p>
                      <a:pPr algn="ctr" fontAlgn="b"/>
                      <a:r>
                        <a:rPr lang="en-US" sz="1200" b="0" i="0" u="none" strike="noStrike" dirty="0">
                          <a:solidFill>
                            <a:srgbClr val="000000"/>
                          </a:solidFill>
                          <a:effectLst/>
                          <a:latin typeface="Arial" charset="0"/>
                        </a:rPr>
                        <a:t>621</a:t>
                      </a:r>
                    </a:p>
                  </a:txBody>
                  <a:tcPr marL="6263" marR="6263" marT="6263" marB="0" anchor="b">
                    <a:solidFill>
                      <a:schemeClr val="bg1"/>
                    </a:solidFill>
                  </a:tcPr>
                </a:tc>
                <a:tc>
                  <a:txBody>
                    <a:bodyPr/>
                    <a:lstStyle/>
                    <a:p>
                      <a:pPr algn="ctr" fontAlgn="b"/>
                      <a:r>
                        <a:rPr lang="is-IS" sz="1200" u="none" strike="noStrike" dirty="0">
                          <a:effectLst/>
                        </a:rPr>
                        <a:t>6099</a:t>
                      </a:r>
                      <a:endParaRPr lang="is-I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ctr" fontAlgn="b"/>
                      <a:r>
                        <a:rPr lang="en-US" sz="1200" u="none" strike="noStrike" dirty="0">
                          <a:effectLst/>
                        </a:rPr>
                        <a:t>PR.06.12.00</a:t>
                      </a:r>
                      <a:endParaRPr lang="hr-HR"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dirty="0">
                          <a:effectLst/>
                        </a:rPr>
                        <a:t>MAG - Disable 1.6Hz Filter - ADR 621 - PRO Type1</a:t>
                      </a:r>
                      <a:endParaRPr lang="en-U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endParaRPr lang="en-U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u="none" strike="noStrike" dirty="0" err="1">
                          <a:effectLst/>
                        </a:rPr>
                        <a:t>In_Work</a:t>
                      </a:r>
                      <a:endParaRPr lang="en-US" sz="1200" b="0" i="0" u="none" strike="noStrike" dirty="0">
                        <a:solidFill>
                          <a:srgbClr val="000000"/>
                        </a:solidFill>
                        <a:effectLst/>
                        <a:latin typeface="Arial" charset="0"/>
                      </a:endParaRPr>
                    </a:p>
                  </a:txBody>
                  <a:tcPr marL="6263" marR="6263" marT="6263" marB="0" anchor="b">
                    <a:solidFill>
                      <a:schemeClr val="bg1"/>
                    </a:solidFill>
                  </a:tcPr>
                </a:tc>
                <a:extLst>
                  <a:ext uri="{0D108BD9-81ED-4DB2-BD59-A6C34878D82A}">
                    <a16:rowId xmlns:a16="http://schemas.microsoft.com/office/drawing/2014/main" val="10011"/>
                  </a:ext>
                </a:extLst>
              </a:tr>
              <a:tr h="291781">
                <a:tc>
                  <a:txBody>
                    <a:bodyPr/>
                    <a:lstStyle/>
                    <a:p>
                      <a:pPr algn="ctr" fontAlgn="b"/>
                      <a:endParaRPr lang="en-U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ctr" fontAlgn="b"/>
                      <a:r>
                        <a:rPr lang="is-IS" sz="1200" b="0" i="0" u="none" strike="noStrike" dirty="0">
                          <a:solidFill>
                            <a:srgbClr val="000000"/>
                          </a:solidFill>
                          <a:effectLst/>
                          <a:latin typeface="Arial" charset="0"/>
                        </a:rPr>
                        <a:t>6290</a:t>
                      </a:r>
                    </a:p>
                  </a:txBody>
                  <a:tcPr marL="6263" marR="6263" marT="6263" marB="0" anchor="b">
                    <a:solidFill>
                      <a:schemeClr val="bg1"/>
                    </a:solidFill>
                  </a:tcPr>
                </a:tc>
                <a:tc>
                  <a:txBody>
                    <a:bodyPr/>
                    <a:lstStyle/>
                    <a:p>
                      <a:pPr algn="ctr" fontAlgn="b"/>
                      <a:endParaRPr lang="hr-HR"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r>
                        <a:rPr lang="en-US" sz="1200" b="0" i="0" u="none" strike="noStrike" dirty="0">
                          <a:solidFill>
                            <a:srgbClr val="000000"/>
                          </a:solidFill>
                          <a:effectLst/>
                          <a:latin typeface="Arial" charset="0"/>
                        </a:rPr>
                        <a:t>Yaw Flip and </a:t>
                      </a:r>
                      <a:r>
                        <a:rPr lang="en-US" sz="1200" b="0" i="0" u="none" strike="noStrike" dirty="0" err="1">
                          <a:solidFill>
                            <a:srgbClr val="000000"/>
                          </a:solidFill>
                          <a:effectLst/>
                          <a:latin typeface="Arial" charset="0"/>
                        </a:rPr>
                        <a:t>Arcjet</a:t>
                      </a:r>
                      <a:r>
                        <a:rPr lang="en-US" sz="1200" b="0" i="0" u="none" strike="noStrike" baseline="0" dirty="0">
                          <a:solidFill>
                            <a:srgbClr val="000000"/>
                          </a:solidFill>
                          <a:effectLst/>
                          <a:latin typeface="Arial" charset="0"/>
                        </a:rPr>
                        <a:t> EU temperature compensation</a:t>
                      </a:r>
                      <a:endParaRPr lang="en-U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algn="l" fontAlgn="b"/>
                      <a:endParaRPr lang="en-US" sz="1200" b="0" i="0" u="none" strike="noStrike" dirty="0">
                        <a:solidFill>
                          <a:srgbClr val="000000"/>
                        </a:solidFill>
                        <a:effectLst/>
                        <a:latin typeface="Arial" charset="0"/>
                      </a:endParaRPr>
                    </a:p>
                  </a:txBody>
                  <a:tcPr marL="6263" marR="6263" marT="6263" marB="0" anchor="b">
                    <a:solidFill>
                      <a:schemeClr val="bg1"/>
                    </a:solidFill>
                  </a:tcPr>
                </a:tc>
                <a:tc>
                  <a:txBody>
                    <a:bodyPr/>
                    <a:lstStyle/>
                    <a:p>
                      <a:pPr marL="0" marR="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dirty="0">
                          <a:solidFill>
                            <a:srgbClr val="000000"/>
                          </a:solidFill>
                          <a:effectLst/>
                          <a:latin typeface="Arial" charset="0"/>
                        </a:rPr>
                        <a:t>Submitted</a:t>
                      </a:r>
                    </a:p>
                  </a:txBody>
                  <a:tcPr marL="6263" marR="6263" marT="6263" marB="0" anchor="b">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29318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900" y="365401"/>
            <a:ext cx="5961300" cy="853799"/>
          </a:xfrm>
        </p:spPr>
        <p:txBody>
          <a:bodyPr/>
          <a:lstStyle/>
          <a:p>
            <a:r>
              <a:rPr lang="en-US" sz="3600">
                <a:latin typeface="Calibri" charset="0"/>
                <a:ea typeface="Calibri" charset="0"/>
                <a:cs typeface="Calibri" charset="0"/>
              </a:rPr>
              <a:t>Path to Full Validation - PLPTs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solidFill>
                  <a:schemeClr val="bg1"/>
                </a:solidFill>
              </a:rPr>
              <a:t>36</a:t>
            </a:fld>
            <a:endParaRPr lang="uk-UA" dirty="0">
              <a:solidFill>
                <a:schemeClr val="bg1"/>
              </a:solidFill>
            </a:endParaRPr>
          </a:p>
        </p:txBody>
      </p:sp>
      <p:sp>
        <p:nvSpPr>
          <p:cNvPr id="8" name="Shape 478"/>
          <p:cNvSpPr txBox="1"/>
          <p:nvPr/>
        </p:nvSpPr>
        <p:spPr>
          <a:xfrm>
            <a:off x="2762423" y="5456682"/>
            <a:ext cx="3753853" cy="40371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Need to update RIMP v1.1</a:t>
            </a:r>
          </a:p>
        </p:txBody>
      </p:sp>
      <p:graphicFrame>
        <p:nvGraphicFramePr>
          <p:cNvPr id="7" name="Content Placeholder 3">
            <a:extLst>
              <a:ext uri="{FF2B5EF4-FFF2-40B4-BE49-F238E27FC236}">
                <a16:creationId xmlns:a16="http://schemas.microsoft.com/office/drawing/2014/main" id="{2CF5AF9E-6E2E-A24C-A09A-C26468762B93}"/>
              </a:ext>
            </a:extLst>
          </p:cNvPr>
          <p:cNvGraphicFramePr>
            <a:graphicFrameLocks/>
          </p:cNvGraphicFramePr>
          <p:nvPr>
            <p:extLst>
              <p:ext uri="{D42A27DB-BD31-4B8C-83A1-F6EECF244321}">
                <p14:modId xmlns:p14="http://schemas.microsoft.com/office/powerpoint/2010/main" val="860000934"/>
              </p:ext>
            </p:extLst>
          </p:nvPr>
        </p:nvGraphicFramePr>
        <p:xfrm>
          <a:off x="1219200" y="1479675"/>
          <a:ext cx="6629400" cy="3339117"/>
        </p:xfrm>
        <a:graphic>
          <a:graphicData uri="http://schemas.openxmlformats.org/drawingml/2006/table">
            <a:tbl>
              <a:tblPr firstRow="1" bandRow="1">
                <a:tableStyleId>{5940675A-B579-460E-94D1-54222C63F5DA}</a:tableStyleId>
              </a:tblPr>
              <a:tblGrid>
                <a:gridCol w="2224656">
                  <a:extLst>
                    <a:ext uri="{9D8B030D-6E8A-4147-A177-3AD203B41FA5}">
                      <a16:colId xmlns:a16="http://schemas.microsoft.com/office/drawing/2014/main" val="20000"/>
                    </a:ext>
                  </a:extLst>
                </a:gridCol>
                <a:gridCol w="4404744">
                  <a:extLst>
                    <a:ext uri="{9D8B030D-6E8A-4147-A177-3AD203B41FA5}">
                      <a16:colId xmlns:a16="http://schemas.microsoft.com/office/drawing/2014/main" val="113679790"/>
                    </a:ext>
                  </a:extLst>
                </a:gridCol>
              </a:tblGrid>
              <a:tr h="403629">
                <a:tc>
                  <a:txBody>
                    <a:bodyPr/>
                    <a:lstStyle/>
                    <a:p>
                      <a:pPr algn="ctr"/>
                      <a:r>
                        <a:rPr lang="en-US" sz="1400" b="1" i="0" dirty="0"/>
                        <a:t>Name</a:t>
                      </a:r>
                    </a:p>
                  </a:txBody>
                  <a:tcPr>
                    <a:solidFill>
                      <a:schemeClr val="bg1">
                        <a:lumMod val="75000"/>
                      </a:schemeClr>
                    </a:solidFill>
                  </a:tcPr>
                </a:tc>
                <a:tc>
                  <a:txBody>
                    <a:bodyPr/>
                    <a:lstStyle/>
                    <a:p>
                      <a:pPr algn="ctr"/>
                      <a:r>
                        <a:rPr lang="en-US" sz="1400" b="1" i="0" dirty="0"/>
                        <a:t>Description</a:t>
                      </a:r>
                    </a:p>
                  </a:txBody>
                  <a:tcPr>
                    <a:solidFill>
                      <a:schemeClr val="bg1">
                        <a:lumMod val="75000"/>
                      </a:schemeClr>
                    </a:solidFill>
                  </a:tcPr>
                </a:tc>
                <a:extLst>
                  <a:ext uri="{0D108BD9-81ED-4DB2-BD59-A6C34878D82A}">
                    <a16:rowId xmlns:a16="http://schemas.microsoft.com/office/drawing/2014/main" val="10000"/>
                  </a:ext>
                </a:extLst>
              </a:tr>
              <a:tr h="366936">
                <a:tc>
                  <a:txBody>
                    <a:bodyPr/>
                    <a:lstStyle/>
                    <a:p>
                      <a:pPr algn="ctr"/>
                      <a:r>
                        <a:rPr lang="en-US" sz="1400" dirty="0"/>
                        <a:t>PLPT-MAG-001</a:t>
                      </a: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Comparison</a:t>
                      </a:r>
                      <a:r>
                        <a:rPr lang="en-US" sz="1400" baseline="0" dirty="0"/>
                        <a:t> to quiet (and active) field models</a:t>
                      </a:r>
                      <a:endParaRPr lang="en-US" sz="1400" dirty="0"/>
                    </a:p>
                  </a:txBody>
                  <a:tcPr>
                    <a:solidFill>
                      <a:schemeClr val="bg1"/>
                    </a:solidFill>
                  </a:tcPr>
                </a:tc>
                <a:extLst>
                  <a:ext uri="{0D108BD9-81ED-4DB2-BD59-A6C34878D82A}">
                    <a16:rowId xmlns:a16="http://schemas.microsoft.com/office/drawing/2014/main" val="10001"/>
                  </a:ext>
                </a:extLst>
              </a:tr>
              <a:tr h="366936">
                <a:tc>
                  <a:txBody>
                    <a:bodyPr/>
                    <a:lstStyle/>
                    <a:p>
                      <a:pPr algn="ctr"/>
                      <a:r>
                        <a:rPr lang="en-US" sz="1400" dirty="0"/>
                        <a:t>PLPT-MAG-002</a:t>
                      </a: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Cross-satellite </a:t>
                      </a:r>
                      <a:r>
                        <a:rPr lang="en-US" sz="1400" dirty="0" err="1"/>
                        <a:t>intercalibration</a:t>
                      </a:r>
                      <a:endParaRPr lang="en-US" sz="1400" dirty="0"/>
                    </a:p>
                  </a:txBody>
                  <a:tcPr>
                    <a:solidFill>
                      <a:schemeClr val="bg1"/>
                    </a:solidFill>
                  </a:tcPr>
                </a:tc>
                <a:extLst>
                  <a:ext uri="{0D108BD9-81ED-4DB2-BD59-A6C34878D82A}">
                    <a16:rowId xmlns:a16="http://schemas.microsoft.com/office/drawing/2014/main" val="10002"/>
                  </a:ext>
                </a:extLst>
              </a:tr>
              <a:tr h="366936">
                <a:tc>
                  <a:txBody>
                    <a:bodyPr/>
                    <a:lstStyle/>
                    <a:p>
                      <a:pPr algn="ctr"/>
                      <a:r>
                        <a:rPr lang="en-US" sz="1400" dirty="0"/>
                        <a:t>PLPT-MAG-003</a:t>
                      </a:r>
                    </a:p>
                  </a:txBody>
                  <a:tcPr>
                    <a:solidFill>
                      <a:schemeClr val="bg1"/>
                    </a:solidFill>
                  </a:tcPr>
                </a:tc>
                <a:tc>
                  <a:txBody>
                    <a:bodyPr/>
                    <a:lstStyle/>
                    <a:p>
                      <a:pPr algn="ctr"/>
                      <a:r>
                        <a:rPr lang="en-US" sz="1400" dirty="0" err="1"/>
                        <a:t>Intercalibration</a:t>
                      </a:r>
                      <a:r>
                        <a:rPr lang="en-US" sz="1400" dirty="0"/>
                        <a:t> per Magnetic Local Time</a:t>
                      </a:r>
                      <a:r>
                        <a:rPr lang="en-US" sz="1400" baseline="0" dirty="0"/>
                        <a:t> (MLT)</a:t>
                      </a:r>
                      <a:endParaRPr lang="en-US" sz="1400" dirty="0"/>
                    </a:p>
                  </a:txBody>
                  <a:tcPr>
                    <a:solidFill>
                      <a:schemeClr val="bg1"/>
                    </a:solidFill>
                  </a:tcPr>
                </a:tc>
                <a:extLst>
                  <a:ext uri="{0D108BD9-81ED-4DB2-BD59-A6C34878D82A}">
                    <a16:rowId xmlns:a16="http://schemas.microsoft.com/office/drawing/2014/main" val="10003"/>
                  </a:ext>
                </a:extLst>
              </a:tr>
              <a:tr h="366936">
                <a:tc>
                  <a:txBody>
                    <a:bodyPr/>
                    <a:lstStyle/>
                    <a:p>
                      <a:pPr algn="ctr"/>
                      <a:r>
                        <a:rPr lang="en-US" sz="1400" dirty="0"/>
                        <a:t>PLPT-MAG-004</a:t>
                      </a:r>
                    </a:p>
                  </a:txBody>
                  <a:tcPr>
                    <a:solidFill>
                      <a:schemeClr val="bg1"/>
                    </a:solidFill>
                  </a:tcPr>
                </a:tc>
                <a:tc>
                  <a:txBody>
                    <a:bodyPr/>
                    <a:lstStyle/>
                    <a:p>
                      <a:pPr algn="ct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Diurnal/Eclipse effects</a:t>
                      </a:r>
                      <a:endParaRPr lang="en-US" sz="1400" dirty="0"/>
                    </a:p>
                  </a:txBody>
                  <a:tcPr>
                    <a:solidFill>
                      <a:schemeClr val="bg1"/>
                    </a:solidFill>
                  </a:tcPr>
                </a:tc>
                <a:extLst>
                  <a:ext uri="{0D108BD9-81ED-4DB2-BD59-A6C34878D82A}">
                    <a16:rowId xmlns:a16="http://schemas.microsoft.com/office/drawing/2014/main" val="10004"/>
                  </a:ext>
                </a:extLst>
              </a:tr>
              <a:tr h="366936">
                <a:tc>
                  <a:txBody>
                    <a:bodyPr/>
                    <a:lstStyle/>
                    <a:p>
                      <a:pPr algn="ctr"/>
                      <a:r>
                        <a:rPr lang="en-US" sz="1400" dirty="0"/>
                        <a:t>PLPT-MAG-006</a:t>
                      </a:r>
                    </a:p>
                  </a:txBody>
                  <a:tcPr>
                    <a:solidFill>
                      <a:schemeClr val="bg1"/>
                    </a:solidFill>
                  </a:tcPr>
                </a:tc>
                <a:tc>
                  <a:txBody>
                    <a:bodyPr/>
                    <a:lstStyle/>
                    <a:p>
                      <a:pPr algn="ctr"/>
                      <a:r>
                        <a:rPr lang="en-US" sz="1400" dirty="0"/>
                        <a:t>Temperature</a:t>
                      </a:r>
                      <a:r>
                        <a:rPr lang="en-US" sz="1400" baseline="0" dirty="0"/>
                        <a:t> effect compensation*</a:t>
                      </a:r>
                      <a:endParaRPr lang="en-US" sz="1400" dirty="0"/>
                    </a:p>
                  </a:txBody>
                  <a:tcPr>
                    <a:solidFill>
                      <a:schemeClr val="bg1"/>
                    </a:solidFill>
                  </a:tcPr>
                </a:tc>
                <a:extLst>
                  <a:ext uri="{0D108BD9-81ED-4DB2-BD59-A6C34878D82A}">
                    <a16:rowId xmlns:a16="http://schemas.microsoft.com/office/drawing/2014/main" val="991629124"/>
                  </a:ext>
                </a:extLst>
              </a:tr>
              <a:tr h="366936">
                <a:tc>
                  <a:txBody>
                    <a:bodyPr/>
                    <a:lstStyle/>
                    <a:p>
                      <a:pPr algn="ctr"/>
                      <a:r>
                        <a:rPr lang="en-US" sz="1400" dirty="0"/>
                        <a:t>PLPT-MAG-007</a:t>
                      </a:r>
                    </a:p>
                  </a:txBody>
                  <a:tcPr>
                    <a:solidFill>
                      <a:schemeClr val="bg1"/>
                    </a:solidFill>
                  </a:tcPr>
                </a:tc>
                <a:tc>
                  <a:txBody>
                    <a:bodyPr/>
                    <a:lstStyle/>
                    <a:p>
                      <a:pPr algn="ctr"/>
                      <a:r>
                        <a:rPr lang="en-US" sz="1400" dirty="0"/>
                        <a:t>Thermal electric effect compensation*</a:t>
                      </a:r>
                    </a:p>
                  </a:txBody>
                  <a:tcPr>
                    <a:solidFill>
                      <a:schemeClr val="bg1"/>
                    </a:solidFill>
                  </a:tcPr>
                </a:tc>
                <a:extLst>
                  <a:ext uri="{0D108BD9-81ED-4DB2-BD59-A6C34878D82A}">
                    <a16:rowId xmlns:a16="http://schemas.microsoft.com/office/drawing/2014/main" val="817591385"/>
                  </a:ext>
                </a:extLst>
              </a:tr>
              <a:tr h="366936">
                <a:tc>
                  <a:txBody>
                    <a:bodyPr/>
                    <a:lstStyle/>
                    <a:p>
                      <a:pPr algn="ctr"/>
                      <a:r>
                        <a:rPr lang="en-US" sz="1400" dirty="0"/>
                        <a:t>PLPT-MAG-008</a:t>
                      </a:r>
                    </a:p>
                  </a:txBody>
                  <a:tcPr>
                    <a:solidFill>
                      <a:schemeClr val="bg1"/>
                    </a:solidFill>
                  </a:tcPr>
                </a:tc>
                <a:tc>
                  <a:txBody>
                    <a:bodyPr/>
                    <a:lstStyle/>
                    <a:p>
                      <a:pPr algn="ctr"/>
                      <a:r>
                        <a:rPr lang="en-US" sz="1400" dirty="0"/>
                        <a:t>Accuracy stability determination* </a:t>
                      </a:r>
                    </a:p>
                  </a:txBody>
                  <a:tcPr>
                    <a:solidFill>
                      <a:schemeClr val="bg1"/>
                    </a:solidFill>
                  </a:tcPr>
                </a:tc>
                <a:extLst>
                  <a:ext uri="{0D108BD9-81ED-4DB2-BD59-A6C34878D82A}">
                    <a16:rowId xmlns:a16="http://schemas.microsoft.com/office/drawing/2014/main" val="312257582"/>
                  </a:ext>
                </a:extLst>
              </a:tr>
              <a:tr h="366936">
                <a:tc>
                  <a:txBody>
                    <a:bodyPr/>
                    <a:lstStyle/>
                    <a:p>
                      <a:pPr algn="ctr"/>
                      <a:r>
                        <a:rPr lang="en-US" sz="1400" dirty="0"/>
                        <a:t>PLPT-MAG-009</a:t>
                      </a:r>
                    </a:p>
                  </a:txBody>
                  <a:tcPr>
                    <a:solidFill>
                      <a:schemeClr val="bg1"/>
                    </a:solidFill>
                  </a:tcPr>
                </a:tc>
                <a:tc>
                  <a:txBody>
                    <a:bodyPr/>
                    <a:lstStyle/>
                    <a:p>
                      <a:pPr algn="ctr"/>
                      <a:r>
                        <a:rPr lang="en-US" sz="1400" dirty="0"/>
                        <a:t>Noise performance*</a:t>
                      </a:r>
                    </a:p>
                  </a:txBody>
                  <a:tcPr>
                    <a:solidFill>
                      <a:schemeClr val="bg1"/>
                    </a:solidFill>
                  </a:tcPr>
                </a:tc>
                <a:extLst>
                  <a:ext uri="{0D108BD9-81ED-4DB2-BD59-A6C34878D82A}">
                    <a16:rowId xmlns:a16="http://schemas.microsoft.com/office/drawing/2014/main" val="839175960"/>
                  </a:ext>
                </a:extLst>
              </a:tr>
            </a:tbl>
          </a:graphicData>
        </a:graphic>
      </p:graphicFrame>
      <p:sp>
        <p:nvSpPr>
          <p:cNvPr id="9" name="TextBox 8">
            <a:extLst>
              <a:ext uri="{FF2B5EF4-FFF2-40B4-BE49-F238E27FC236}">
                <a16:creationId xmlns:a16="http://schemas.microsoft.com/office/drawing/2014/main" id="{45A05735-B2AC-2541-857B-B3B052ECC1CF}"/>
              </a:ext>
            </a:extLst>
          </p:cNvPr>
          <p:cNvSpPr txBox="1"/>
          <p:nvPr/>
        </p:nvSpPr>
        <p:spPr>
          <a:xfrm>
            <a:off x="3429000" y="5079268"/>
            <a:ext cx="1630575" cy="307777"/>
          </a:xfrm>
          <a:prstGeom prst="rect">
            <a:avLst/>
          </a:prstGeom>
          <a:noFill/>
        </p:spPr>
        <p:txBody>
          <a:bodyPr wrap="none" rtlCol="0">
            <a:spAutoFit/>
          </a:bodyPr>
          <a:lstStyle/>
          <a:p>
            <a:r>
              <a:rPr lang="en-US" dirty="0">
                <a:highlight>
                  <a:srgbClr val="FFFF00"/>
                </a:highlight>
              </a:rPr>
              <a:t>*Post-Beta PLPTs</a:t>
            </a:r>
          </a:p>
        </p:txBody>
      </p:sp>
    </p:spTree>
    <p:extLst>
      <p:ext uri="{BB962C8B-B14F-4D97-AF65-F5344CB8AC3E}">
        <p14:creationId xmlns:p14="http://schemas.microsoft.com/office/powerpoint/2010/main" val="1592792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350" y="289201"/>
            <a:ext cx="5961300" cy="853799"/>
          </a:xfrm>
        </p:spPr>
        <p:txBody>
          <a:bodyPr/>
          <a:lstStyle/>
          <a:p>
            <a:pPr lvl="0" algn="ctr"/>
            <a:r>
              <a:rPr lang="en-US" sz="3200" dirty="0">
                <a:solidFill>
                  <a:schemeClr val="lt1"/>
                </a:solidFill>
                <a:latin typeface="Calibri" charset="0"/>
                <a:ea typeface="Calibri" charset="0"/>
                <a:cs typeface="Calibri" charset="0"/>
              </a:rPr>
              <a:t>MAG Performance Baseline Status</a:t>
            </a:r>
            <a:endParaRPr lang="en-US" sz="3200" dirty="0">
              <a:latin typeface="Calibri" charset="0"/>
              <a:ea typeface="Calibri" charset="0"/>
              <a:cs typeface="Calibri" charset="0"/>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solidFill>
                  <a:schemeClr val="bg1"/>
                </a:solidFill>
              </a:rPr>
              <a:t>37</a:t>
            </a:fld>
            <a:endParaRPr lang="uk-UA" dirty="0">
              <a:solidFill>
                <a:schemeClr val="bg1"/>
              </a:solidFill>
            </a:endParaRPr>
          </a:p>
        </p:txBody>
      </p:sp>
      <p:graphicFrame>
        <p:nvGraphicFramePr>
          <p:cNvPr id="5" name="Shape 485"/>
          <p:cNvGraphicFramePr/>
          <p:nvPr>
            <p:extLst>
              <p:ext uri="{D42A27DB-BD31-4B8C-83A1-F6EECF244321}">
                <p14:modId xmlns:p14="http://schemas.microsoft.com/office/powerpoint/2010/main" val="1396987010"/>
              </p:ext>
            </p:extLst>
          </p:nvPr>
        </p:nvGraphicFramePr>
        <p:xfrm>
          <a:off x="76200" y="1704262"/>
          <a:ext cx="8944956" cy="1565194"/>
        </p:xfrm>
        <a:graphic>
          <a:graphicData uri="http://schemas.openxmlformats.org/drawingml/2006/table">
            <a:tbl>
              <a:tblPr firstRow="1" bandRow="1">
                <a:noFill/>
                <a:tableStyleId>{2193F556-932D-4B0D-9798-D749DA44B50E}</a:tableStyleId>
              </a:tblPr>
              <a:tblGrid>
                <a:gridCol w="1219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3153756">
                  <a:extLst>
                    <a:ext uri="{9D8B030D-6E8A-4147-A177-3AD203B41FA5}">
                      <a16:colId xmlns:a16="http://schemas.microsoft.com/office/drawing/2014/main" val="20003"/>
                    </a:ext>
                  </a:extLst>
                </a:gridCol>
              </a:tblGrid>
              <a:tr h="162396">
                <a:tc>
                  <a:txBody>
                    <a:bodyPr/>
                    <a:lstStyle/>
                    <a:p>
                      <a:pPr marL="0" marR="0" lvl="0" indent="0" algn="ctr" rtl="0">
                        <a:spcBef>
                          <a:spcPts val="0"/>
                        </a:spcBef>
                        <a:spcAft>
                          <a:spcPts val="0"/>
                        </a:spcAft>
                        <a:buNone/>
                      </a:pPr>
                      <a:r>
                        <a:rPr lang="en-US" sz="1200" b="1" dirty="0">
                          <a:solidFill>
                            <a:schemeClr val="dk1"/>
                          </a:solidFill>
                        </a:rPr>
                        <a:t>MRD ID</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93B3D7"/>
                    </a:solidFill>
                  </a:tcPr>
                </a:tc>
                <a:tc>
                  <a:txBody>
                    <a:bodyPr/>
                    <a:lstStyle/>
                    <a:p>
                      <a:pPr marL="0" marR="0" lvl="0" indent="0" algn="ctr" rtl="0">
                        <a:spcBef>
                          <a:spcPts val="0"/>
                        </a:spcBef>
                        <a:spcAft>
                          <a:spcPts val="0"/>
                        </a:spcAft>
                        <a:buNone/>
                      </a:pPr>
                      <a:r>
                        <a:rPr lang="en-US" sz="1200" b="1" dirty="0">
                          <a:solidFill>
                            <a:schemeClr val="dk1"/>
                          </a:solidFill>
                        </a:rPr>
                        <a:t>Description</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dirty="0">
                          <a:solidFill>
                            <a:schemeClr val="dk1"/>
                          </a:solidFill>
                        </a:rPr>
                        <a:t>Related PLPTs</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a:solidFill>
                            <a:schemeClr val="dk1"/>
                          </a:solidFill>
                        </a:rPr>
                        <a:t>Status</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93B3D7"/>
                    </a:solidFill>
                  </a:tcPr>
                </a:tc>
                <a:extLst>
                  <a:ext uri="{0D108BD9-81ED-4DB2-BD59-A6C34878D82A}">
                    <a16:rowId xmlns:a16="http://schemas.microsoft.com/office/drawing/2014/main" val="10000"/>
                  </a:ext>
                </a:extLst>
              </a:tr>
              <a:tr h="433040">
                <a:tc>
                  <a:txBody>
                    <a:bodyPr/>
                    <a:lstStyle/>
                    <a:p>
                      <a:pPr algn="ctr"/>
                      <a:r>
                        <a:rPr lang="en-US" dirty="0"/>
                        <a:t>2019</a:t>
                      </a: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MAG Product Measurement Accuracy</a:t>
                      </a: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dirty="0"/>
                        <a:t>-01, -02, -03,</a:t>
                      </a:r>
                      <a:r>
                        <a:rPr lang="en-US" baseline="0" dirty="0"/>
                        <a:t> -04, -05</a:t>
                      </a:r>
                      <a:endParaRPr lang="en-US" dirty="0"/>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PLPTs underway (currently does not</a:t>
                      </a:r>
                      <a:r>
                        <a:rPr lang="en-US" baseline="0" dirty="0"/>
                        <a:t> meet </a:t>
                      </a:r>
                      <a:r>
                        <a:rPr lang="en-US" dirty="0"/>
                        <a:t>requirements),</a:t>
                      </a:r>
                      <a:r>
                        <a:rPr lang="en-US" baseline="0" dirty="0"/>
                        <a:t> GOES-17 has not been waivered.</a:t>
                      </a:r>
                      <a:endParaRPr lang="en-US" dirty="0"/>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59344">
                <a:tc>
                  <a:txBody>
                    <a:bodyPr/>
                    <a:lstStyle/>
                    <a:p>
                      <a:pPr algn="ctr"/>
                      <a:r>
                        <a:rPr lang="en-US" dirty="0"/>
                        <a:t>662</a:t>
                      </a: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MAG Product</a:t>
                      </a:r>
                      <a:r>
                        <a:rPr lang="en-US" baseline="0" dirty="0"/>
                        <a:t> Noise</a:t>
                      </a:r>
                      <a:endParaRPr lang="en-US" dirty="0"/>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dirty="0"/>
                        <a:t>-09</a:t>
                      </a: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PLPTs underway (currently does not meet requirements)</a:t>
                      </a:r>
                    </a:p>
                  </a:txBody>
                  <a:tcPr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3" name="Rectangle 2">
            <a:extLst>
              <a:ext uri="{FF2B5EF4-FFF2-40B4-BE49-F238E27FC236}">
                <a16:creationId xmlns:a16="http://schemas.microsoft.com/office/drawing/2014/main" id="{65771767-7AB4-6647-B768-8816D1A8135B}"/>
              </a:ext>
            </a:extLst>
          </p:cNvPr>
          <p:cNvSpPr/>
          <p:nvPr/>
        </p:nvSpPr>
        <p:spPr>
          <a:xfrm>
            <a:off x="3200400" y="835223"/>
            <a:ext cx="2286203" cy="307777"/>
          </a:xfrm>
          <a:prstGeom prst="rect">
            <a:avLst/>
          </a:prstGeom>
        </p:spPr>
        <p:txBody>
          <a:bodyPr wrap="none">
            <a:spAutoFit/>
          </a:bodyPr>
          <a:lstStyle/>
          <a:p>
            <a:pPr algn="ctr"/>
            <a:r>
              <a:rPr lang="en-US" i="1" dirty="0">
                <a:solidFill>
                  <a:schemeClr val="bg1"/>
                </a:solidFill>
              </a:rPr>
              <a:t>Assessment at Provisional</a:t>
            </a:r>
          </a:p>
        </p:txBody>
      </p:sp>
    </p:spTree>
    <p:extLst>
      <p:ext uri="{BB962C8B-B14F-4D97-AF65-F5344CB8AC3E}">
        <p14:creationId xmlns:p14="http://schemas.microsoft.com/office/powerpoint/2010/main" val="1678744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38</a:t>
            </a:fld>
            <a:endParaRPr lang="uk-UA"/>
          </a:p>
        </p:txBody>
      </p:sp>
      <p:sp>
        <p:nvSpPr>
          <p:cNvPr id="11" name="Title 1">
            <a:extLst>
              <a:ext uri="{FF2B5EF4-FFF2-40B4-BE49-F238E27FC236}">
                <a16:creationId xmlns:a16="http://schemas.microsoft.com/office/drawing/2014/main" id="{43D2DAAC-D47D-D249-9877-4ACDCF1FA61D}"/>
              </a:ext>
            </a:extLst>
          </p:cNvPr>
          <p:cNvSpPr>
            <a:spLocks noGrp="1"/>
          </p:cNvSpPr>
          <p:nvPr>
            <p:ph type="title"/>
          </p:nvPr>
        </p:nvSpPr>
        <p:spPr>
          <a:xfrm>
            <a:off x="1599373" y="152400"/>
            <a:ext cx="5985711" cy="799645"/>
          </a:xfrm>
        </p:spPr>
        <p:txBody>
          <a:bodyPr/>
          <a:lstStyle/>
          <a:p>
            <a:pPr algn="ctr"/>
            <a:r>
              <a:rPr lang="en-US" dirty="0"/>
              <a:t>GOES-17 Performance Baseline Validation Status</a:t>
            </a:r>
            <a:endParaRPr lang="en-US" dirty="0">
              <a:solidFill>
                <a:srgbClr val="FF0000"/>
              </a:solidFill>
            </a:endParaRPr>
          </a:p>
        </p:txBody>
      </p:sp>
      <p:graphicFrame>
        <p:nvGraphicFramePr>
          <p:cNvPr id="12" name="Table 11">
            <a:extLst>
              <a:ext uri="{FF2B5EF4-FFF2-40B4-BE49-F238E27FC236}">
                <a16:creationId xmlns:a16="http://schemas.microsoft.com/office/drawing/2014/main" id="{0B7F53C4-99D3-994A-9E4B-6F01F13BF959}"/>
              </a:ext>
            </a:extLst>
          </p:cNvPr>
          <p:cNvGraphicFramePr>
            <a:graphicFrameLocks noGrp="1"/>
          </p:cNvGraphicFramePr>
          <p:nvPr>
            <p:extLst>
              <p:ext uri="{D42A27DB-BD31-4B8C-83A1-F6EECF244321}">
                <p14:modId xmlns:p14="http://schemas.microsoft.com/office/powerpoint/2010/main" val="3554717226"/>
              </p:ext>
            </p:extLst>
          </p:nvPr>
        </p:nvGraphicFramePr>
        <p:xfrm>
          <a:off x="380999" y="1219200"/>
          <a:ext cx="8270058" cy="1752600"/>
        </p:xfrm>
        <a:graphic>
          <a:graphicData uri="http://schemas.openxmlformats.org/drawingml/2006/table">
            <a:tbl>
              <a:tblPr firstRow="1" bandRow="1">
                <a:tableStyleId>{2D5ABB26-0587-4C30-8999-92F81FD0307C}</a:tableStyleId>
              </a:tblPr>
              <a:tblGrid>
                <a:gridCol w="1282415">
                  <a:extLst>
                    <a:ext uri="{9D8B030D-6E8A-4147-A177-3AD203B41FA5}">
                      <a16:colId xmlns:a16="http://schemas.microsoft.com/office/drawing/2014/main" val="20000"/>
                    </a:ext>
                  </a:extLst>
                </a:gridCol>
                <a:gridCol w="1841785">
                  <a:extLst>
                    <a:ext uri="{9D8B030D-6E8A-4147-A177-3AD203B41FA5}">
                      <a16:colId xmlns:a16="http://schemas.microsoft.com/office/drawing/2014/main" val="20001"/>
                    </a:ext>
                  </a:extLst>
                </a:gridCol>
                <a:gridCol w="3443470">
                  <a:extLst>
                    <a:ext uri="{9D8B030D-6E8A-4147-A177-3AD203B41FA5}">
                      <a16:colId xmlns:a16="http://schemas.microsoft.com/office/drawing/2014/main" val="20002"/>
                    </a:ext>
                  </a:extLst>
                </a:gridCol>
                <a:gridCol w="1702388">
                  <a:extLst>
                    <a:ext uri="{9D8B030D-6E8A-4147-A177-3AD203B41FA5}">
                      <a16:colId xmlns:a16="http://schemas.microsoft.com/office/drawing/2014/main" val="20003"/>
                    </a:ext>
                  </a:extLst>
                </a:gridCol>
              </a:tblGrid>
              <a:tr h="273867">
                <a:tc gridSpan="4">
                  <a:txBody>
                    <a:bodyPr/>
                    <a:lstStyle/>
                    <a:p>
                      <a:pPr algn="ctr"/>
                      <a:r>
                        <a:rPr lang="en-US" sz="1600" b="1" dirty="0">
                          <a:solidFill>
                            <a:schemeClr val="tx1"/>
                          </a:solidFill>
                        </a:rPr>
                        <a:t>MRD2019:</a:t>
                      </a:r>
                      <a:r>
                        <a:rPr lang="en-US" sz="1600" b="1" baseline="0" dirty="0">
                          <a:solidFill>
                            <a:schemeClr val="tx1"/>
                          </a:solidFill>
                        </a:rPr>
                        <a:t> Product Measurement Accuracy</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3250">
                <a:tc>
                  <a:txBody>
                    <a:bodyPr/>
                    <a:lstStyle/>
                    <a:p>
                      <a:r>
                        <a:rPr lang="en-US" b="1" dirty="0">
                          <a:solidFill>
                            <a:schemeClr val="tx1"/>
                          </a:solidFill>
                        </a:rPr>
                        <a:t>Quantity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b="1" dirty="0">
                          <a:solidFill>
                            <a:schemeClr val="tx1"/>
                          </a:solidFill>
                        </a:rPr>
                        <a:t>MRD Requirement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b="1" dirty="0">
                          <a:solidFill>
                            <a:schemeClr val="tx1"/>
                          </a:solidFill>
                        </a:rPr>
                        <a:t>Performance Baseline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b="1" dirty="0">
                          <a:solidFill>
                            <a:schemeClr val="tx1"/>
                          </a:solidFill>
                        </a:rPr>
                        <a:t>PLPT Measurement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899160">
                <a:tc>
                  <a:txBody>
                    <a:bodyPr/>
                    <a:lstStyle/>
                    <a:p>
                      <a:r>
                        <a:rPr lang="en-US" dirty="0">
                          <a:solidFill>
                            <a:schemeClr val="tx1"/>
                          </a:solidFill>
                        </a:rPr>
                        <a:t>Product Measurement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dirty="0">
                          <a:solidFill>
                            <a:schemeClr val="tx1"/>
                          </a:solidFill>
                        </a:rPr>
                        <a:t>1 </a:t>
                      </a:r>
                      <a:r>
                        <a:rPr lang="en-US" dirty="0" err="1">
                          <a:solidFill>
                            <a:schemeClr val="tx1"/>
                          </a:solidFill>
                        </a:rPr>
                        <a:t>nT</a:t>
                      </a:r>
                      <a:r>
                        <a:rPr lang="en-US" dirty="0">
                          <a:solidFill>
                            <a:schemeClr val="tx1"/>
                          </a:solidFill>
                        </a:rPr>
                        <a:t> per axis</a:t>
                      </a:r>
                      <a:endParaRPr lang="en-US"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dirty="0">
                          <a:solidFill>
                            <a:schemeClr val="tx1"/>
                          </a:solidFill>
                        </a:rPr>
                        <a:t>(3</a:t>
                      </a:r>
                      <a:r>
                        <a:rPr lang="el-GR" dirty="0">
                          <a:solidFill>
                            <a:schemeClr val="tx1"/>
                          </a:solidFill>
                        </a:rPr>
                        <a:t>σ</a:t>
                      </a:r>
                      <a:r>
                        <a:rPr lang="en-US" baseline="-25000" dirty="0">
                          <a:solidFill>
                            <a:schemeClr val="tx1"/>
                          </a:solidFill>
                        </a:rPr>
                        <a:t>x</a:t>
                      </a:r>
                      <a:r>
                        <a:rPr lang="en-US" dirty="0">
                          <a:solidFill>
                            <a:schemeClr val="tx1"/>
                          </a:solidFill>
                        </a:rPr>
                        <a:t>,3</a:t>
                      </a:r>
                      <a:r>
                        <a:rPr lang="el-GR" dirty="0">
                          <a:solidFill>
                            <a:schemeClr val="tx1"/>
                          </a:solidFill>
                        </a:rPr>
                        <a:t>σ</a:t>
                      </a:r>
                      <a:r>
                        <a:rPr lang="en-US" baseline="-25000" dirty="0">
                          <a:solidFill>
                            <a:schemeClr val="tx1"/>
                          </a:solidFill>
                        </a:rPr>
                        <a:t>y</a:t>
                      </a:r>
                      <a:r>
                        <a:rPr lang="en-US" dirty="0">
                          <a:solidFill>
                            <a:schemeClr val="tx1"/>
                          </a:solidFill>
                        </a:rPr>
                        <a:t>,3</a:t>
                      </a:r>
                      <a:r>
                        <a:rPr lang="el-GR" dirty="0">
                          <a:solidFill>
                            <a:schemeClr val="tx1"/>
                          </a:solidFill>
                        </a:rPr>
                        <a:t>σ</a:t>
                      </a:r>
                      <a:r>
                        <a:rPr lang="en-US" baseline="-25000" dirty="0">
                          <a:solidFill>
                            <a:schemeClr val="tx1"/>
                          </a:solidFill>
                        </a:rPr>
                        <a:t>z</a:t>
                      </a:r>
                      <a:r>
                        <a:rPr lang="en-US" dirty="0">
                          <a:solidFill>
                            <a:schemeClr val="tx1"/>
                          </a:solidFill>
                        </a:rPr>
                        <a:t>) &gt;2.3</a:t>
                      </a:r>
                      <a:r>
                        <a:rPr lang="en-US" baseline="0" dirty="0">
                          <a:solidFill>
                            <a:schemeClr val="tx1"/>
                          </a:solidFill>
                        </a:rPr>
                        <a:t> </a:t>
                      </a:r>
                      <a:r>
                        <a:rPr lang="en-US" dirty="0" err="1">
                          <a:solidFill>
                            <a:schemeClr val="tx1"/>
                          </a:solidFill>
                        </a:rPr>
                        <a:t>nT</a:t>
                      </a:r>
                      <a:r>
                        <a:rPr lang="en-US" dirty="0">
                          <a:solidFill>
                            <a:schemeClr val="tx1"/>
                          </a:solidFill>
                        </a:rPr>
                        <a:t> per axis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dirty="0">
                          <a:solidFill>
                            <a:schemeClr val="tx1"/>
                          </a:solidFill>
                        </a:rPr>
                        <a:t>± 3 </a:t>
                      </a:r>
                      <a:r>
                        <a:rPr lang="en-US" dirty="0" err="1">
                          <a:solidFill>
                            <a:schemeClr val="tx1"/>
                          </a:solidFill>
                        </a:rPr>
                        <a:t>nT</a:t>
                      </a:r>
                      <a:r>
                        <a:rPr lang="en-US" baseline="0" dirty="0">
                          <a:solidFill>
                            <a:schemeClr val="tx1"/>
                          </a:solidFill>
                        </a:rPr>
                        <a:t> (per axis). Still in analysis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bl>
          </a:graphicData>
        </a:graphic>
      </p:graphicFrame>
      <p:graphicFrame>
        <p:nvGraphicFramePr>
          <p:cNvPr id="14" name="Table 13">
            <a:extLst>
              <a:ext uri="{FF2B5EF4-FFF2-40B4-BE49-F238E27FC236}">
                <a16:creationId xmlns:a16="http://schemas.microsoft.com/office/drawing/2014/main" id="{0D061049-B002-454D-A9AE-9B9CD9FEF7A0}"/>
              </a:ext>
            </a:extLst>
          </p:cNvPr>
          <p:cNvGraphicFramePr>
            <a:graphicFrameLocks noGrp="1"/>
          </p:cNvGraphicFramePr>
          <p:nvPr>
            <p:extLst>
              <p:ext uri="{D42A27DB-BD31-4B8C-83A1-F6EECF244321}">
                <p14:modId xmlns:p14="http://schemas.microsoft.com/office/powerpoint/2010/main" val="3101307759"/>
              </p:ext>
            </p:extLst>
          </p:nvPr>
        </p:nvGraphicFramePr>
        <p:xfrm>
          <a:off x="380999" y="5018568"/>
          <a:ext cx="8270059" cy="1259840"/>
        </p:xfrm>
        <a:graphic>
          <a:graphicData uri="http://schemas.openxmlformats.org/drawingml/2006/table">
            <a:tbl>
              <a:tblPr firstRow="1" bandRow="1">
                <a:tableStyleId>{2D5ABB26-0587-4C30-8999-92F81FD0307C}</a:tableStyleId>
              </a:tblPr>
              <a:tblGrid>
                <a:gridCol w="954859">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gridSpan="4">
                  <a:txBody>
                    <a:bodyPr/>
                    <a:lstStyle/>
                    <a:p>
                      <a:pPr algn="ctr"/>
                      <a:r>
                        <a:rPr lang="en-US" sz="1600" b="1" dirty="0"/>
                        <a:t>MRD662:</a:t>
                      </a:r>
                      <a:r>
                        <a:rPr lang="en-US" sz="1600" b="1" baseline="0" dirty="0"/>
                        <a:t> Noise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b="1" dirty="0"/>
                        <a:t>Quantity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b="1" dirty="0"/>
                        <a:t>MRD Requirement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b="1" dirty="0"/>
                        <a:t>Performance Baseline</a:t>
                      </a:r>
                      <a:endParaRPr lang="en-US" b="1"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b="1" dirty="0"/>
                        <a:t>PLPT Measurement</a:t>
                      </a:r>
                      <a:endParaRPr lang="en-US" b="1"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438963">
                <a:tc>
                  <a:txBody>
                    <a:bodyPr/>
                    <a:lstStyle/>
                    <a:p>
                      <a:r>
                        <a:rPr lang="en-US" dirty="0"/>
                        <a:t>Product</a:t>
                      </a:r>
                      <a:r>
                        <a:rPr lang="en-US" baseline="0" dirty="0"/>
                        <a:t> Noise: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dirty="0"/>
                        <a:t>Fluctuations</a:t>
                      </a:r>
                      <a:r>
                        <a:rPr lang="en-US" baseline="0" dirty="0"/>
                        <a:t> &lt; </a:t>
                      </a:r>
                      <a:r>
                        <a:rPr lang="en-US" dirty="0"/>
                        <a:t>0.3 </a:t>
                      </a:r>
                      <a:r>
                        <a:rPr lang="en-US" dirty="0" err="1"/>
                        <a:t>nT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dirty="0"/>
                        <a:t>Low pass filter removes all transients with frequencies ≥ 2.5 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285750" indent="-285750">
                        <a:buFont typeface="Arial" panose="020B0604020202020204" pitchFamily="34" charset="0"/>
                        <a:buChar char="•"/>
                      </a:pPr>
                      <a:r>
                        <a:rPr lang="en-US" dirty="0"/>
                        <a:t>&gt; </a:t>
                      </a:r>
                      <a:r>
                        <a:rPr lang="en-US" dirty="0" smtClean="0"/>
                        <a:t>0.3 </a:t>
                      </a:r>
                      <a:r>
                        <a:rPr lang="en-US" dirty="0" err="1"/>
                        <a:t>nT</a:t>
                      </a:r>
                      <a:r>
                        <a:rPr lang="en-US" dirty="0"/>
                        <a:t> at </a:t>
                      </a:r>
                      <a:r>
                        <a:rPr lang="en-US" baseline="0" dirty="0">
                          <a:latin typeface="+mj-lt"/>
                        </a:rPr>
                        <a:t>&lt;</a:t>
                      </a:r>
                      <a:r>
                        <a:rPr lang="en-US" dirty="0"/>
                        <a:t> 2.5 </a:t>
                      </a:r>
                      <a:r>
                        <a:rPr lang="en-US" dirty="0" smtClean="0"/>
                        <a:t>Hz </a:t>
                      </a:r>
                      <a:endParaRPr lang="en-US" dirty="0"/>
                    </a:p>
                    <a:p>
                      <a:pPr marL="285750" indent="-285750">
                        <a:buFont typeface="Arial" panose="020B0604020202020204" pitchFamily="34" charset="0"/>
                        <a:buChar char="•"/>
                      </a:pPr>
                      <a:r>
                        <a:rPr lang="en-US" dirty="0"/>
                        <a:t>&gt;</a:t>
                      </a:r>
                      <a:r>
                        <a:rPr lang="en-US" dirty="0" smtClean="0"/>
                        <a:t> </a:t>
                      </a:r>
                      <a:r>
                        <a:rPr lang="en-US" dirty="0"/>
                        <a:t>0.3 </a:t>
                      </a:r>
                      <a:r>
                        <a:rPr lang="en-US" dirty="0" err="1"/>
                        <a:t>nT</a:t>
                      </a:r>
                      <a:r>
                        <a:rPr lang="en-US" dirty="0"/>
                        <a:t> at ≥ 2.5 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35D70C85-3BB8-B445-AC48-2ECCC76F296E}"/>
              </a:ext>
            </a:extLst>
          </p:cNvPr>
          <p:cNvGraphicFramePr>
            <a:graphicFrameLocks noGrp="1"/>
          </p:cNvGraphicFramePr>
          <p:nvPr>
            <p:extLst>
              <p:ext uri="{D42A27DB-BD31-4B8C-83A1-F6EECF244321}">
                <p14:modId xmlns:p14="http://schemas.microsoft.com/office/powerpoint/2010/main" val="4022392590"/>
              </p:ext>
            </p:extLst>
          </p:nvPr>
        </p:nvGraphicFramePr>
        <p:xfrm>
          <a:off x="380999" y="2976408"/>
          <a:ext cx="8270059" cy="2047240"/>
        </p:xfrm>
        <a:graphic>
          <a:graphicData uri="http://schemas.openxmlformats.org/drawingml/2006/table">
            <a:tbl>
              <a:tblPr firstRow="1" bandRow="1">
                <a:tableStyleId>{2D5ABB26-0587-4C30-8999-92F81FD0307C}</a:tableStyleId>
              </a:tblPr>
              <a:tblGrid>
                <a:gridCol w="1287369">
                  <a:extLst>
                    <a:ext uri="{9D8B030D-6E8A-4147-A177-3AD203B41FA5}">
                      <a16:colId xmlns:a16="http://schemas.microsoft.com/office/drawing/2014/main" val="20000"/>
                    </a:ext>
                  </a:extLst>
                </a:gridCol>
                <a:gridCol w="1747465">
                  <a:extLst>
                    <a:ext uri="{9D8B030D-6E8A-4147-A177-3AD203B41FA5}">
                      <a16:colId xmlns:a16="http://schemas.microsoft.com/office/drawing/2014/main" val="20001"/>
                    </a:ext>
                  </a:extLst>
                </a:gridCol>
                <a:gridCol w="3541508">
                  <a:extLst>
                    <a:ext uri="{9D8B030D-6E8A-4147-A177-3AD203B41FA5}">
                      <a16:colId xmlns:a16="http://schemas.microsoft.com/office/drawing/2014/main" val="20002"/>
                    </a:ext>
                  </a:extLst>
                </a:gridCol>
                <a:gridCol w="1693717">
                  <a:extLst>
                    <a:ext uri="{9D8B030D-6E8A-4147-A177-3AD203B41FA5}">
                      <a16:colId xmlns:a16="http://schemas.microsoft.com/office/drawing/2014/main" val="20003"/>
                    </a:ext>
                  </a:extLst>
                </a:gridCol>
              </a:tblGrid>
              <a:tr h="370840">
                <a:tc gridSpan="4">
                  <a:txBody>
                    <a:bodyPr/>
                    <a:lstStyle/>
                    <a:p>
                      <a:pPr algn="ctr"/>
                      <a:r>
                        <a:rPr lang="en-US" sz="1600" b="1" dirty="0"/>
                        <a:t>MRD2022:</a:t>
                      </a:r>
                      <a:r>
                        <a:rPr lang="en-US" sz="1600" b="1" baseline="0" dirty="0"/>
                        <a:t> Product Measurement Precision</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b="1" dirty="0"/>
                        <a:t>Quantity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b="1" dirty="0"/>
                        <a:t>MRD Requirement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b="1" dirty="0"/>
                        <a:t>Performance Baseline</a:t>
                      </a:r>
                      <a:r>
                        <a:rPr lang="en-US" b="1" baseline="0" dirty="0"/>
                        <a:t>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b="1" dirty="0"/>
                        <a:t>PLPT Measurement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370840">
                <a:tc>
                  <a:txBody>
                    <a:bodyPr/>
                    <a:lstStyle/>
                    <a:p>
                      <a:r>
                        <a:rPr lang="en-US" dirty="0"/>
                        <a:t>Product Measurement Precision: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dirty="0"/>
                        <a:t>≤ 0.016 </a:t>
                      </a:r>
                      <a:r>
                        <a:rPr lang="en-US" dirty="0" err="1"/>
                        <a:t>nT</a:t>
                      </a:r>
                      <a:r>
                        <a:rPr lang="en-US" dirty="0"/>
                        <a:t> (per axis)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r>
                        <a:rPr lang="en-US" dirty="0"/>
                        <a:t>One bit resolution = 0.016 </a:t>
                      </a:r>
                      <a:r>
                        <a:rPr lang="en-US" dirty="0" err="1"/>
                        <a:t>nT</a:t>
                      </a:r>
                      <a:r>
                        <a:rPr lang="en-US" dirty="0"/>
                        <a:t>/axis.</a:t>
                      </a:r>
                    </a:p>
                    <a:p>
                      <a:r>
                        <a:rPr lang="en-US" dirty="0"/>
                        <a:t>Precision ≥ sensor noise level = 0.100 </a:t>
                      </a:r>
                      <a:r>
                        <a:rPr lang="en-US" dirty="0" err="1"/>
                        <a:t>nT</a:t>
                      </a:r>
                      <a:r>
                        <a:rPr lang="en-US" dirty="0"/>
                        <a:t>/axis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Not performed</a:t>
                      </a:r>
                      <a:r>
                        <a:rPr lang="en-US" baseline="0" dirty="0"/>
                        <a:t> for G17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370840">
                <a:tc gridSpan="4">
                  <a:txBody>
                    <a:bodyPr/>
                    <a:lstStyle/>
                    <a:p>
                      <a:r>
                        <a:rPr lang="en-US" sz="1200" dirty="0"/>
                        <a:t>¹</a:t>
                      </a:r>
                      <a:r>
                        <a:rPr lang="en-US" sz="1000" dirty="0"/>
                        <a:t>This requirement has flowed down to the magnetometer instrument to mean that the magnetic field shall have a resolution of 0.016 </a:t>
                      </a:r>
                      <a:r>
                        <a:rPr lang="en-US" sz="1000" dirty="0" err="1"/>
                        <a:t>nT</a:t>
                      </a:r>
                      <a:r>
                        <a:rPr lang="en-US" sz="1000" dirty="0"/>
                        <a:t> per axis.</a:t>
                      </a:r>
                    </a:p>
                    <a:p>
                      <a:r>
                        <a:rPr lang="en-US" sz="1000" dirty="0"/>
                        <a:t>Based on the MRD definition of precision, the product with vary by at least the noise level of the sensor.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23178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793"/>
            <a:ext cx="5961300" cy="535089"/>
          </a:xfrm>
        </p:spPr>
        <p:txBody>
          <a:bodyPr/>
          <a:lstStyle/>
          <a:p>
            <a:r>
              <a:rPr lang="en-US" sz="3600" dirty="0">
                <a:latin typeface="Calibri" charset="0"/>
                <a:ea typeface="Calibri" charset="0"/>
                <a:cs typeface="Calibri" charset="0"/>
              </a:rPr>
              <a:t>Path to Full Validation – Risks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39</a:t>
            </a:fld>
            <a:endParaRPr lang="uk-UA" dirty="0"/>
          </a:p>
        </p:txBody>
      </p:sp>
      <p:graphicFrame>
        <p:nvGraphicFramePr>
          <p:cNvPr id="6" name="Shape 494"/>
          <p:cNvGraphicFramePr/>
          <p:nvPr>
            <p:extLst>
              <p:ext uri="{D42A27DB-BD31-4B8C-83A1-F6EECF244321}">
                <p14:modId xmlns:p14="http://schemas.microsoft.com/office/powerpoint/2010/main" val="869675272"/>
              </p:ext>
            </p:extLst>
          </p:nvPr>
        </p:nvGraphicFramePr>
        <p:xfrm>
          <a:off x="155456" y="1217593"/>
          <a:ext cx="8865700" cy="5394246"/>
        </p:xfrm>
        <a:graphic>
          <a:graphicData uri="http://schemas.openxmlformats.org/drawingml/2006/table">
            <a:tbl>
              <a:tblPr firstRow="1" bandRow="1">
                <a:noFill/>
                <a:tableStyleId>{2193F556-932D-4B0D-9798-D749DA44B50E}</a:tableStyleId>
              </a:tblPr>
              <a:tblGrid>
                <a:gridCol w="1467676">
                  <a:extLst>
                    <a:ext uri="{9D8B030D-6E8A-4147-A177-3AD203B41FA5}">
                      <a16:colId xmlns:a16="http://schemas.microsoft.com/office/drawing/2014/main" val="20000"/>
                    </a:ext>
                  </a:extLst>
                </a:gridCol>
                <a:gridCol w="2415468">
                  <a:extLst>
                    <a:ext uri="{9D8B030D-6E8A-4147-A177-3AD203B41FA5}">
                      <a16:colId xmlns:a16="http://schemas.microsoft.com/office/drawing/2014/main" val="20001"/>
                    </a:ext>
                  </a:extLst>
                </a:gridCol>
                <a:gridCol w="2308931">
                  <a:extLst>
                    <a:ext uri="{9D8B030D-6E8A-4147-A177-3AD203B41FA5}">
                      <a16:colId xmlns:a16="http://schemas.microsoft.com/office/drawing/2014/main" val="20002"/>
                    </a:ext>
                  </a:extLst>
                </a:gridCol>
                <a:gridCol w="2673625">
                  <a:extLst>
                    <a:ext uri="{9D8B030D-6E8A-4147-A177-3AD203B41FA5}">
                      <a16:colId xmlns:a16="http://schemas.microsoft.com/office/drawing/2014/main" val="20003"/>
                    </a:ext>
                  </a:extLst>
                </a:gridCol>
              </a:tblGrid>
              <a:tr h="364996">
                <a:tc>
                  <a:txBody>
                    <a:bodyPr/>
                    <a:lstStyle/>
                    <a:p>
                      <a:pPr marL="0" marR="0" lvl="0" indent="0" algn="ctr" rtl="0">
                        <a:spcBef>
                          <a:spcPts val="0"/>
                        </a:spcBef>
                        <a:spcAft>
                          <a:spcPts val="0"/>
                        </a:spcAft>
                        <a:buNone/>
                      </a:pPr>
                      <a:r>
                        <a:rPr lang="en-US" sz="1600" dirty="0"/>
                        <a:t>Risk Name</a:t>
                      </a:r>
                      <a:endParaRPr sz="1600"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Description</a:t>
                      </a:r>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Impact</a:t>
                      </a:r>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Mitigation and Schedule</a:t>
                      </a:r>
                      <a:endParaRPr sz="1600"/>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2998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Bias anomaly on</a:t>
                      </a:r>
                      <a:r>
                        <a:rPr lang="en-US" sz="1200" baseline="0" dirty="0"/>
                        <a:t> inboard MAG</a:t>
                      </a:r>
                      <a:endParaRPr lang="en-US" sz="1200" dirty="0"/>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If the bias anomaly on the inboard</a:t>
                      </a:r>
                      <a:r>
                        <a:rPr lang="en-US" sz="1200" baseline="0" dirty="0"/>
                        <a:t> MAG gets worse, our ability to quickly identify outboard problems thought OB-IB comparisons could be lost.</a:t>
                      </a:r>
                      <a:endParaRPr lang="en-US" sz="1200"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Could delay detection of problems with operational</a:t>
                      </a:r>
                      <a:r>
                        <a:rPr lang="en-US" sz="1200" baseline="0" dirty="0"/>
                        <a:t> outboard MAG</a:t>
                      </a:r>
                      <a:endParaRPr lang="en-US" sz="1200"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128588" algn="l" rtl="0">
                        <a:spcBef>
                          <a:spcPts val="0"/>
                        </a:spcBef>
                        <a:spcAft>
                          <a:spcPts val="0"/>
                        </a:spcAft>
                        <a:buClr>
                          <a:schemeClr val="dk1"/>
                        </a:buClr>
                        <a:buSzPts val="1600"/>
                        <a:buFont typeface="Arial"/>
                        <a:buNone/>
                      </a:pPr>
                      <a:r>
                        <a:rPr lang="en-US" sz="1200" dirty="0"/>
                        <a:t>NCEI will continuously monitor inboard MAG performance.  (WR 6290)</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809980">
                <a:tc>
                  <a:txBody>
                    <a:bodyPr/>
                    <a:lstStyle/>
                    <a:p>
                      <a:pPr marL="0" marR="0" lvl="0" indent="0" algn="ctr" rtl="0">
                        <a:spcBef>
                          <a:spcPts val="0"/>
                        </a:spcBef>
                        <a:spcAft>
                          <a:spcPts val="0"/>
                        </a:spcAft>
                        <a:buNone/>
                      </a:pPr>
                      <a:r>
                        <a:rPr lang="en-US" sz="1200" dirty="0"/>
                        <a:t>If outboard sensor fails or performance significantly degraded</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dk1"/>
                          </a:solidFill>
                        </a:rPr>
                        <a:t>Since inboard sensor will not be used in operations, failure or significant performance degradation in outboard sensor will make operations with GOES-17 impossible.</a:t>
                      </a:r>
                      <a:endParaRPr sz="1200" dirty="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Will degrade accuracy</a:t>
                      </a:r>
                      <a:r>
                        <a:rPr lang="en-US" sz="1200" baseline="0" dirty="0"/>
                        <a:t> of instrument or result in non-operational instrument</a:t>
                      </a:r>
                      <a:endParaRPr lang="en-US" sz="1200"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128588" algn="l" defTabSz="914400" rtl="0" eaLnBrk="1" fontAlgn="auto" latinLnBrk="0" hangingPunct="1">
                        <a:lnSpc>
                          <a:spcPct val="100000"/>
                        </a:lnSpc>
                        <a:spcBef>
                          <a:spcPts val="0"/>
                        </a:spcBef>
                        <a:spcAft>
                          <a:spcPts val="0"/>
                        </a:spcAft>
                        <a:buClr>
                          <a:schemeClr val="dk1"/>
                        </a:buClr>
                        <a:buSzPts val="1600"/>
                        <a:buFont typeface="Arial"/>
                        <a:buNone/>
                        <a:tabLst/>
                        <a:defRPr/>
                      </a:pPr>
                      <a:r>
                        <a:rPr lang="en-US" sz="1200" dirty="0"/>
                        <a:t>NCEI will study the inboard sensor in order to understand</a:t>
                      </a:r>
                      <a:r>
                        <a:rPr lang="en-US" sz="1200" baseline="0" dirty="0"/>
                        <a:t> whether it can</a:t>
                      </a:r>
                      <a:r>
                        <a:rPr lang="en-US" sz="1200" dirty="0"/>
                        <a:t> be used in operations in the event that outboard sensor fails or degrades.</a:t>
                      </a:r>
                    </a:p>
                    <a:p>
                      <a:pPr marL="0" marR="0" lvl="0" indent="-128588" algn="l" defTabSz="914400" rtl="0" eaLnBrk="1" fontAlgn="auto" latinLnBrk="0" hangingPunct="1">
                        <a:lnSpc>
                          <a:spcPct val="100000"/>
                        </a:lnSpc>
                        <a:spcBef>
                          <a:spcPts val="0"/>
                        </a:spcBef>
                        <a:spcAft>
                          <a:spcPts val="0"/>
                        </a:spcAft>
                        <a:buClr>
                          <a:schemeClr val="dk1"/>
                        </a:buClr>
                        <a:buSzPts val="1600"/>
                        <a:buFont typeface="Arial"/>
                        <a:buNone/>
                        <a:tabLst/>
                        <a:defRPr/>
                      </a:pPr>
                      <a:endParaRPr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809980">
                <a:tc>
                  <a:txBody>
                    <a:bodyPr/>
                    <a:lstStyle/>
                    <a:p>
                      <a:pPr marL="0" marR="0" lvl="0" indent="0" algn="ctr" rtl="0">
                        <a:spcBef>
                          <a:spcPts val="0"/>
                        </a:spcBef>
                        <a:spcAft>
                          <a:spcPts val="0"/>
                        </a:spcAft>
                        <a:buNone/>
                      </a:pPr>
                      <a:r>
                        <a:rPr lang="en-US" sz="1200" dirty="0" err="1"/>
                        <a:t>Arcjet</a:t>
                      </a:r>
                      <a:r>
                        <a:rPr lang="en-US" sz="1200" dirty="0"/>
                        <a:t> flag and correction</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dk1"/>
                          </a:solidFill>
                        </a:rPr>
                        <a:t>Analysis of how well the </a:t>
                      </a:r>
                      <a:r>
                        <a:rPr lang="en-US" sz="1200" dirty="0" err="1">
                          <a:solidFill>
                            <a:schemeClr val="dk1"/>
                          </a:solidFill>
                        </a:rPr>
                        <a:t>arcjet</a:t>
                      </a:r>
                      <a:r>
                        <a:rPr lang="en-US" sz="1200" dirty="0">
                          <a:solidFill>
                            <a:schemeClr val="dk1"/>
                          </a:solidFill>
                        </a:rPr>
                        <a:t> flag and correction algorithm worked over next months could show flag and algorithm did not work so well. </a:t>
                      </a:r>
                      <a:endParaRPr sz="1200" dirty="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Risk MAG L1b not getting through Full validation </a:t>
                      </a: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128588" algn="l" defTabSz="914400" rtl="0" eaLnBrk="1" fontAlgn="auto" latinLnBrk="0" hangingPunct="1">
                        <a:lnSpc>
                          <a:spcPct val="100000"/>
                        </a:lnSpc>
                        <a:spcBef>
                          <a:spcPts val="0"/>
                        </a:spcBef>
                        <a:spcAft>
                          <a:spcPts val="0"/>
                        </a:spcAft>
                        <a:buClr>
                          <a:schemeClr val="dk1"/>
                        </a:buClr>
                        <a:buSzPts val="1600"/>
                        <a:buFont typeface="Arial"/>
                        <a:buNone/>
                        <a:tabLst/>
                        <a:defRPr/>
                      </a:pPr>
                      <a:r>
                        <a:rPr lang="en-US" sz="1200" dirty="0"/>
                        <a:t>NCEI will undertake detailed analysis of the </a:t>
                      </a:r>
                      <a:r>
                        <a:rPr lang="en-US" sz="1200" dirty="0" err="1"/>
                        <a:t>arcjet</a:t>
                      </a:r>
                      <a:r>
                        <a:rPr lang="en-US" sz="1200" dirty="0"/>
                        <a:t> flag and correction outputs after implementation in L1b product. If there is an issue, research another correction algorithm and implement it.  (WR 6136)</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843268402"/>
                  </a:ext>
                </a:extLst>
              </a:tr>
              <a:tr h="809980">
                <a:tc>
                  <a:txBody>
                    <a:bodyPr/>
                    <a:lstStyle/>
                    <a:p>
                      <a:pPr marL="0" marR="0" lvl="0" indent="0" algn="ctr" rtl="0">
                        <a:spcBef>
                          <a:spcPts val="0"/>
                        </a:spcBef>
                        <a:spcAft>
                          <a:spcPts val="0"/>
                        </a:spcAft>
                        <a:buNone/>
                      </a:pPr>
                      <a:r>
                        <a:rPr lang="en-US" sz="1200" dirty="0"/>
                        <a:t>Inadequate EU Temperature Compensation</a:t>
                      </a:r>
                      <a:endParaRPr sz="1200" dirty="0"/>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a:solidFill>
                            <a:schemeClr val="tx1"/>
                          </a:solidFill>
                        </a:rPr>
                        <a:t>Temperature calibration curves do not adequately calibrate data</a:t>
                      </a:r>
                      <a:r>
                        <a:rPr lang="en-US" sz="1200" baseline="0" dirty="0">
                          <a:solidFill>
                            <a:schemeClr val="tx1"/>
                          </a:solidFill>
                        </a:rPr>
                        <a:t> after </a:t>
                      </a:r>
                      <a:r>
                        <a:rPr lang="en-US" sz="1200" baseline="0" dirty="0" err="1">
                          <a:solidFill>
                            <a:schemeClr val="tx1"/>
                          </a:solidFill>
                        </a:rPr>
                        <a:t>arcjet</a:t>
                      </a:r>
                      <a:r>
                        <a:rPr lang="en-US" sz="1200" baseline="0" dirty="0">
                          <a:solidFill>
                            <a:schemeClr val="tx1"/>
                          </a:solidFill>
                        </a:rPr>
                        <a:t> firings, yaw flips, and long-term EU temperature fluctuations</a:t>
                      </a:r>
                      <a:endParaRPr sz="1200" dirty="0">
                        <a:solidFill>
                          <a:schemeClr val="tx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a:solidFill>
                            <a:schemeClr val="tx1"/>
                          </a:solidFill>
                        </a:rPr>
                        <a:t>Variations due to temperature in the data,</a:t>
                      </a:r>
                      <a:r>
                        <a:rPr lang="en-US" sz="1200" baseline="0" dirty="0">
                          <a:solidFill>
                            <a:schemeClr val="tx1"/>
                          </a:solidFill>
                        </a:rPr>
                        <a:t> i</a:t>
                      </a:r>
                      <a:r>
                        <a:rPr lang="en-US" sz="1200" dirty="0">
                          <a:solidFill>
                            <a:schemeClr val="tx1"/>
                          </a:solidFill>
                        </a:rPr>
                        <a:t>mpacts accuracy of L1b</a:t>
                      </a:r>
                      <a:endParaRPr sz="1200" dirty="0">
                        <a:solidFill>
                          <a:schemeClr val="tx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600"/>
                        <a:buFont typeface="Arial"/>
                        <a:buNone/>
                      </a:pPr>
                      <a:r>
                        <a:rPr lang="en-US" sz="1200" dirty="0"/>
                        <a:t>Ground tests are being</a:t>
                      </a:r>
                      <a:r>
                        <a:rPr lang="en-US" sz="1200" baseline="0" dirty="0"/>
                        <a:t> discussed to understand the EU thermal effects.  (WR 6290)</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809980">
                <a:tc>
                  <a:txBody>
                    <a:bodyPr/>
                    <a:lstStyle/>
                    <a:p>
                      <a:pPr marL="0" marR="0" lvl="0" indent="0" algn="ctr" rtl="0">
                        <a:spcBef>
                          <a:spcPts val="0"/>
                        </a:spcBef>
                        <a:spcAft>
                          <a:spcPts val="0"/>
                        </a:spcAft>
                        <a:buNone/>
                      </a:pPr>
                      <a:r>
                        <a:rPr lang="en-US" sz="1200" dirty="0"/>
                        <a:t>MAG operating temperature / Heater affecting observations</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a:t>Outboard</a:t>
                      </a:r>
                      <a:r>
                        <a:rPr lang="en-US" sz="1200" baseline="0" dirty="0"/>
                        <a:t> Y sensor has bias shifts that appear to be related to the heater</a:t>
                      </a:r>
                      <a:endParaRPr lang="en-US" sz="1200"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a:t>Affects accuracy of L1b</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128588" algn="l" rtl="0">
                        <a:spcBef>
                          <a:spcPts val="0"/>
                        </a:spcBef>
                        <a:spcAft>
                          <a:spcPts val="0"/>
                        </a:spcAft>
                        <a:buClr>
                          <a:schemeClr val="dk1"/>
                        </a:buClr>
                        <a:buSzPts val="1600"/>
                        <a:buFont typeface="Arial"/>
                        <a:buNone/>
                      </a:pPr>
                      <a:r>
                        <a:rPr lang="en-US" sz="1200" dirty="0"/>
                        <a:t>Recently decided to return to 20 C.</a:t>
                      </a:r>
                      <a:r>
                        <a:rPr lang="en-US" sz="1200" baseline="0" dirty="0"/>
                        <a:t> </a:t>
                      </a:r>
                      <a:r>
                        <a:rPr lang="en-US" sz="1200" dirty="0"/>
                        <a:t>NCEI will be monitoring how temperature </a:t>
                      </a:r>
                      <a:r>
                        <a:rPr lang="en-US" sz="1200" dirty="0" err="1"/>
                        <a:t>setpoint</a:t>
                      </a:r>
                      <a:r>
                        <a:rPr lang="en-US" sz="1200" dirty="0"/>
                        <a:t> of the MAG sensors affect performance.</a:t>
                      </a: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5607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6181" y="46769"/>
            <a:ext cx="6361471" cy="913113"/>
          </a:xfrm>
          <a:prstGeom prst="rect">
            <a:avLst/>
          </a:prstGeom>
        </p:spPr>
        <p:txBody>
          <a:bodyPr/>
          <a:lstStyle/>
          <a:p>
            <a:r>
              <a:rPr lang="en-US" sz="3200" b="1" dirty="0">
                <a:cs typeface="Arial" pitchFamily="34" charset="0"/>
              </a:rPr>
              <a:t>Instrument Description</a:t>
            </a:r>
          </a:p>
        </p:txBody>
      </p:sp>
      <p:sp>
        <p:nvSpPr>
          <p:cNvPr id="2" name="Slide Number Placeholder 1"/>
          <p:cNvSpPr>
            <a:spLocks noGrp="1"/>
          </p:cNvSpPr>
          <p:nvPr>
            <p:ph type="sldNum" sz="quarter" idx="12"/>
          </p:nvPr>
        </p:nvSpPr>
        <p:spPr/>
        <p:txBody>
          <a:bodyPr/>
          <a:lstStyle/>
          <a:p>
            <a:fld id="{3121078A-E944-47F9-B7BA-CEAF4D470424}" type="slidenum">
              <a:rPr lang="en-US" altLang="en-US" smtClean="0"/>
              <a:pPr/>
              <a:t>4</a:t>
            </a:fld>
            <a:endParaRPr lang="en-US" altLang="en-US" dirty="0"/>
          </a:p>
        </p:txBody>
      </p:sp>
      <p:sp>
        <p:nvSpPr>
          <p:cNvPr id="6" name="Shape 95"/>
          <p:cNvSpPr txBox="1"/>
          <p:nvPr/>
        </p:nvSpPr>
        <p:spPr>
          <a:xfrm>
            <a:off x="671921" y="4606141"/>
            <a:ext cx="2493961"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dirty="0">
                <a:solidFill>
                  <a:srgbClr val="FFFFFF"/>
                </a:solidFill>
                <a:latin typeface="Times New Roman"/>
                <a:ea typeface="Times New Roman"/>
                <a:cs typeface="Times New Roman"/>
                <a:sym typeface="Times New Roman"/>
              </a:rPr>
              <a:t>Outboard MAG</a:t>
            </a:r>
          </a:p>
        </p:txBody>
      </p:sp>
      <p:sp>
        <p:nvSpPr>
          <p:cNvPr id="7" name="Shape 96"/>
          <p:cNvSpPr txBox="1"/>
          <p:nvPr/>
        </p:nvSpPr>
        <p:spPr>
          <a:xfrm>
            <a:off x="196892" y="3926522"/>
            <a:ext cx="2251075"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dirty="0">
                <a:solidFill>
                  <a:srgbClr val="FFFFFF"/>
                </a:solidFill>
                <a:latin typeface="Times New Roman"/>
                <a:ea typeface="Times New Roman"/>
                <a:cs typeface="Times New Roman"/>
                <a:sym typeface="Times New Roman"/>
              </a:rPr>
              <a:t>Inboard MAG</a:t>
            </a:r>
          </a:p>
        </p:txBody>
      </p:sp>
      <p:graphicFrame>
        <p:nvGraphicFramePr>
          <p:cNvPr id="8" name="Shape 97"/>
          <p:cNvGraphicFramePr/>
          <p:nvPr>
            <p:extLst/>
          </p:nvPr>
        </p:nvGraphicFramePr>
        <p:xfrm>
          <a:off x="3680739" y="1126547"/>
          <a:ext cx="5302183" cy="2195680"/>
        </p:xfrm>
        <a:graphic>
          <a:graphicData uri="http://schemas.openxmlformats.org/drawingml/2006/table">
            <a:tbl>
              <a:tblPr>
                <a:noFill/>
              </a:tblPr>
              <a:tblGrid>
                <a:gridCol w="1735016">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89538">
                  <a:extLst>
                    <a:ext uri="{9D8B030D-6E8A-4147-A177-3AD203B41FA5}">
                      <a16:colId xmlns:a16="http://schemas.microsoft.com/office/drawing/2014/main" val="20002"/>
                    </a:ext>
                  </a:extLst>
                </a:gridCol>
                <a:gridCol w="1058429">
                  <a:extLst>
                    <a:ext uri="{9D8B030D-6E8A-4147-A177-3AD203B41FA5}">
                      <a16:colId xmlns:a16="http://schemas.microsoft.com/office/drawing/2014/main" val="20003"/>
                    </a:ext>
                  </a:extLst>
                </a:gridCol>
              </a:tblGrid>
              <a:tr h="365125">
                <a:tc>
                  <a:txBody>
                    <a:bodyPr/>
                    <a:lstStyle/>
                    <a:p>
                      <a:pPr marL="0" marR="0" lvl="0" indent="0" algn="ctr" rtl="0">
                        <a:spcBef>
                          <a:spcPts val="0"/>
                        </a:spcBef>
                        <a:buNone/>
                      </a:pPr>
                      <a:r>
                        <a:rPr lang="en-US" sz="1800" b="1" u="none" strike="noStrike" cap="none" baseline="0" dirty="0">
                          <a:solidFill>
                            <a:schemeClr val="tx1"/>
                          </a:solidFill>
                          <a:latin typeface="Calibri"/>
                          <a:ea typeface="Calibri"/>
                          <a:cs typeface="Calibri"/>
                          <a:sym typeface="Calibri"/>
                        </a:rPr>
                        <a:t>Characteristics</a:t>
                      </a:r>
                      <a:endParaRPr sz="1800" b="1" u="none" strike="noStrike" cap="none" baseline="0" dirty="0">
                        <a:solidFill>
                          <a:schemeClr val="tx1"/>
                        </a:solidFill>
                        <a:latin typeface="Calibri"/>
                        <a:ea typeface="Calibri"/>
                        <a:cs typeface="Calibri"/>
                        <a:sym typeface="Calibri"/>
                      </a:endParaRP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1800" b="1" i="0" u="none" strike="noStrike" cap="none" baseline="0">
                          <a:solidFill>
                            <a:srgbClr val="FFFFFF"/>
                          </a:solidFill>
                          <a:latin typeface="Calibri"/>
                          <a:ea typeface="Calibri"/>
                          <a:cs typeface="Calibri"/>
                          <a:sym typeface="Calibri"/>
                        </a:rPr>
                        <a:t>GOES 8-12</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1800" b="1" i="0" u="none" strike="noStrike" cap="none" baseline="0">
                          <a:solidFill>
                            <a:srgbClr val="FFFFFF"/>
                          </a:solidFill>
                          <a:latin typeface="Calibri"/>
                          <a:ea typeface="Calibri"/>
                          <a:cs typeface="Calibri"/>
                          <a:sym typeface="Calibri"/>
                        </a:rPr>
                        <a:t>GOES 13-15</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1800" b="1" i="0" u="none" strike="noStrike" cap="none" baseline="0">
                          <a:solidFill>
                            <a:srgbClr val="FFFFFF"/>
                          </a:solidFill>
                          <a:latin typeface="Calibri"/>
                          <a:ea typeface="Calibri"/>
                          <a:cs typeface="Calibri"/>
                          <a:sym typeface="Calibri"/>
                        </a:rPr>
                        <a:t>GOES R-U</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6700">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3-axis fluxgates</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2</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2</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2</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6512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Sampling Rate</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2 Hz</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2 Hz</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10 Hz</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366700">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Low-Pass Filter Cutoff</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0.5 Hz</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0.5 Hz</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~2.5 Hz</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457200">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Boom Length</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3 m</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8.5 m</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8.5 m</a:t>
                      </a:r>
                    </a:p>
                  </a:txBody>
                  <a:tcPr marL="0" marR="0" marT="45750" marB="457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9" name="TextBox 8"/>
          <p:cNvSpPr txBox="1"/>
          <p:nvPr/>
        </p:nvSpPr>
        <p:spPr>
          <a:xfrm>
            <a:off x="1237835" y="959884"/>
            <a:ext cx="2420264" cy="646331"/>
          </a:xfrm>
          <a:prstGeom prst="rect">
            <a:avLst/>
          </a:prstGeom>
          <a:noFill/>
        </p:spPr>
        <p:txBody>
          <a:bodyPr wrap="square" rtlCol="0">
            <a:spAutoFit/>
          </a:bodyPr>
          <a:lstStyle/>
          <a:p>
            <a:pPr algn="ctr"/>
            <a:r>
              <a:rPr lang="en-US" dirty="0">
                <a:solidFill>
                  <a:schemeClr val="bg1"/>
                </a:solidFill>
              </a:rPr>
              <a:t>Requirements similar to previous GOES series</a:t>
            </a:r>
          </a:p>
        </p:txBody>
      </p:sp>
      <p:sp>
        <p:nvSpPr>
          <p:cNvPr id="10" name="TextBox 9"/>
          <p:cNvSpPr txBox="1"/>
          <p:nvPr/>
        </p:nvSpPr>
        <p:spPr>
          <a:xfrm>
            <a:off x="2880199" y="3405351"/>
            <a:ext cx="6263801" cy="2585323"/>
          </a:xfrm>
          <a:prstGeom prst="rect">
            <a:avLst/>
          </a:prstGeom>
          <a:noFill/>
        </p:spPr>
        <p:txBody>
          <a:bodyPr wrap="square" rtlCol="0">
            <a:spAutoFit/>
          </a:bodyPr>
          <a:lstStyle/>
          <a:p>
            <a:pPr marL="285750" indent="-285750">
              <a:buFont typeface="Arial" charset="0"/>
              <a:buChar char="•"/>
            </a:pPr>
            <a:r>
              <a:rPr lang="en-US" sz="1800" dirty="0">
                <a:solidFill>
                  <a:schemeClr val="bg1"/>
                </a:solidFill>
                <a:latin typeface="+mj-lt"/>
              </a:rPr>
              <a:t>0.3 </a:t>
            </a:r>
            <a:r>
              <a:rPr lang="en-US" sz="1800" dirty="0" err="1">
                <a:solidFill>
                  <a:schemeClr val="bg1"/>
                </a:solidFill>
                <a:latin typeface="+mj-lt"/>
              </a:rPr>
              <a:t>nT</a:t>
            </a:r>
            <a:r>
              <a:rPr lang="en-US" sz="1800" dirty="0">
                <a:solidFill>
                  <a:schemeClr val="bg1"/>
                </a:solidFill>
                <a:latin typeface="+mj-lt"/>
              </a:rPr>
              <a:t> noise requirement.</a:t>
            </a:r>
          </a:p>
          <a:p>
            <a:pPr marL="285750" indent="-285750">
              <a:buFont typeface="Arial" charset="0"/>
              <a:buChar char="•"/>
            </a:pPr>
            <a:r>
              <a:rPr lang="en-US" sz="1800" dirty="0">
                <a:solidFill>
                  <a:schemeClr val="bg1"/>
                </a:solidFill>
                <a:latin typeface="+mj-lt"/>
              </a:rPr>
              <a:t>0.016 </a:t>
            </a:r>
            <a:r>
              <a:rPr lang="en-US" sz="1800" dirty="0" err="1">
                <a:solidFill>
                  <a:schemeClr val="bg1"/>
                </a:solidFill>
                <a:latin typeface="+mj-lt"/>
              </a:rPr>
              <a:t>nT</a:t>
            </a:r>
            <a:r>
              <a:rPr lang="en-US" sz="1800" dirty="0">
                <a:solidFill>
                  <a:schemeClr val="bg1"/>
                </a:solidFill>
                <a:latin typeface="+mj-lt"/>
              </a:rPr>
              <a:t> digital resolution requirement.</a:t>
            </a:r>
          </a:p>
          <a:p>
            <a:pPr marL="285750" indent="-285750">
              <a:buFont typeface="Arial" charset="0"/>
              <a:buChar char="•"/>
            </a:pPr>
            <a:r>
              <a:rPr lang="en-US" sz="1800" dirty="0">
                <a:solidFill>
                  <a:schemeClr val="bg1"/>
                </a:solidFill>
                <a:latin typeface="+mj-lt"/>
              </a:rPr>
              <a:t>1.0 </a:t>
            </a:r>
            <a:r>
              <a:rPr lang="en-US" sz="1800" dirty="0" err="1">
                <a:solidFill>
                  <a:schemeClr val="bg1"/>
                </a:solidFill>
                <a:latin typeface="+mj-lt"/>
              </a:rPr>
              <a:t>nT</a:t>
            </a:r>
            <a:r>
              <a:rPr lang="en-US" sz="1800" dirty="0">
                <a:solidFill>
                  <a:schemeClr val="bg1"/>
                </a:solidFill>
                <a:latin typeface="+mj-lt"/>
              </a:rPr>
              <a:t> accuracy performance requirement.</a:t>
            </a:r>
          </a:p>
          <a:p>
            <a:pPr marL="285750" indent="-285750">
              <a:buFont typeface="Arial" charset="0"/>
              <a:buChar char="•"/>
            </a:pPr>
            <a:r>
              <a:rPr lang="en-US" sz="1800" dirty="0">
                <a:solidFill>
                  <a:schemeClr val="bg1"/>
                </a:solidFill>
                <a:latin typeface="+mj-lt"/>
              </a:rPr>
              <a:t> </a:t>
            </a:r>
            <a:r>
              <a:rPr lang="en-US" sz="1800" dirty="0">
                <a:solidFill>
                  <a:schemeClr val="bg1"/>
                </a:solidFill>
              </a:rPr>
              <a:t>Two boom-mounted fluxgate magnetometers - Inboard MAG (IB) 6.3 m from boom base and Outboard MAG (OB) 8.5 m from the base. </a:t>
            </a:r>
            <a:endParaRPr lang="en-US" sz="1800" dirty="0">
              <a:solidFill>
                <a:schemeClr val="bg1"/>
              </a:solidFill>
              <a:latin typeface="+mj-lt"/>
            </a:endParaRPr>
          </a:p>
          <a:p>
            <a:pPr marL="285750" indent="-285750">
              <a:buFont typeface="Arial" charset="0"/>
              <a:buChar char="•"/>
            </a:pPr>
            <a:r>
              <a:rPr lang="en-US" sz="1800" dirty="0">
                <a:solidFill>
                  <a:schemeClr val="bg1"/>
                </a:solidFill>
                <a:latin typeface="+mj-lt"/>
              </a:rPr>
              <a:t>Sensor units built by Macintyre Electronic Design Associates (MEDA) </a:t>
            </a:r>
            <a:r>
              <a:rPr lang="en-US" sz="1800" dirty="0" err="1">
                <a:solidFill>
                  <a:schemeClr val="bg1"/>
                </a:solidFill>
                <a:latin typeface="+mj-lt"/>
              </a:rPr>
              <a:t>Inc</a:t>
            </a:r>
            <a:r>
              <a:rPr lang="en-US" sz="1800" dirty="0">
                <a:solidFill>
                  <a:schemeClr val="bg1"/>
                </a:solidFill>
                <a:latin typeface="+mj-lt"/>
              </a:rPr>
              <a:t>, in Virginia, under contract from the instrument vendor Lockheed Martin.</a:t>
            </a:r>
          </a:p>
        </p:txBody>
      </p:sp>
      <p:pic>
        <p:nvPicPr>
          <p:cNvPr id="11" name="Shape 94"/>
          <p:cNvPicPr preferRelativeResize="0">
            <a:picLocks/>
          </p:cNvPicPr>
          <p:nvPr/>
        </p:nvPicPr>
        <p:blipFill rotWithShape="1">
          <a:blip r:embed="rId3">
            <a:alphaModFix/>
          </a:blip>
          <a:srcRect/>
          <a:stretch/>
        </p:blipFill>
        <p:spPr bwMode="auto">
          <a:xfrm>
            <a:off x="-307" y="509001"/>
            <a:ext cx="3681046" cy="4303253"/>
          </a:xfrm>
          <a:prstGeom prst="rect">
            <a:avLst/>
          </a:prstGeom>
          <a:noFill/>
          <a:ln w="9525">
            <a:noFill/>
            <a:miter lim="800000"/>
            <a:headEnd/>
            <a:tailEnd/>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5665" y="1567842"/>
            <a:ext cx="2264604" cy="140707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976026"/>
            <a:ext cx="2880199" cy="1888449"/>
          </a:xfrm>
          <a:prstGeom prst="rect">
            <a:avLst/>
          </a:prstGeom>
        </p:spPr>
      </p:pic>
    </p:spTree>
    <p:extLst>
      <p:ext uri="{BB962C8B-B14F-4D97-AF65-F5344CB8AC3E}">
        <p14:creationId xmlns:p14="http://schemas.microsoft.com/office/powerpoint/2010/main" val="3478131617"/>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SUMMARY &amp; RECOMMENDATIONS</a:t>
            </a:r>
            <a:endParaRPr/>
          </a:p>
        </p:txBody>
      </p:sp>
      <p:sp>
        <p:nvSpPr>
          <p:cNvPr id="500" name="Shape 50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GOES-17 MAG L1b Products Provisional PS-PVR</a:t>
            </a:r>
            <a:endParaRPr dirty="0"/>
          </a:p>
        </p:txBody>
      </p:sp>
      <p:sp>
        <p:nvSpPr>
          <p:cNvPr id="501" name="Shape 501"/>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40</a:t>
            </a:fld>
            <a:endParaRPr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66929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dirty="0">
                <a:solidFill>
                  <a:schemeClr val="lt1"/>
                </a:solidFill>
                <a:sym typeface="Calibri"/>
              </a:rPr>
              <a:t>Summary and Recommendations</a:t>
            </a:r>
            <a:endParaRPr dirty="0"/>
          </a:p>
        </p:txBody>
      </p:sp>
      <p:sp>
        <p:nvSpPr>
          <p:cNvPr id="507" name="Shape 507"/>
          <p:cNvSpPr txBox="1">
            <a:spLocks noGrp="1"/>
          </p:cNvSpPr>
          <p:nvPr>
            <p:ph type="body" idx="1"/>
          </p:nvPr>
        </p:nvSpPr>
        <p:spPr>
          <a:xfrm>
            <a:off x="457200" y="1203325"/>
            <a:ext cx="8305800" cy="5654675"/>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spcBef>
                <a:spcPts val="0"/>
              </a:spcBef>
              <a:spcAft>
                <a:spcPts val="600"/>
              </a:spcAft>
              <a:buSzPct val="100000"/>
              <a:buFont typeface="Arial"/>
              <a:buChar char="•"/>
            </a:pPr>
            <a:r>
              <a:rPr lang="en-US" sz="2000" dirty="0"/>
              <a:t>Main issues identified:</a:t>
            </a:r>
          </a:p>
          <a:p>
            <a:pPr marL="800100" lvl="1" indent="-342900">
              <a:spcBef>
                <a:spcPts val="0"/>
              </a:spcBef>
              <a:buSzPct val="100000"/>
              <a:buFont typeface="Arial" charset="0"/>
              <a:buChar char="•"/>
            </a:pPr>
            <a:r>
              <a:rPr lang="en-US" sz="1800" dirty="0" err="1"/>
              <a:t>Arcjet</a:t>
            </a:r>
            <a:r>
              <a:rPr lang="en-US" sz="1800" dirty="0"/>
              <a:t> firing – flag implemented and correction algorithm being implemented</a:t>
            </a:r>
          </a:p>
          <a:p>
            <a:pPr marL="800100" lvl="1" indent="-342900">
              <a:spcBef>
                <a:spcPts val="0"/>
              </a:spcBef>
              <a:buSzPct val="100000"/>
              <a:buFont typeface="Arial" charset="0"/>
              <a:buChar char="•"/>
            </a:pPr>
            <a:r>
              <a:rPr lang="en-US" sz="1800" dirty="0"/>
              <a:t>Similar to GOES-16, continuing thermal issues are affecting accuracy</a:t>
            </a:r>
          </a:p>
          <a:p>
            <a:pPr marL="800100" lvl="1" indent="-342900">
              <a:spcBef>
                <a:spcPts val="0"/>
              </a:spcBef>
              <a:buSzPct val="100000"/>
              <a:buFont typeface="Arial" charset="0"/>
              <a:buChar char="•"/>
            </a:pPr>
            <a:r>
              <a:rPr lang="en-US" sz="1800" dirty="0"/>
              <a:t>IB X anomaly also present on IB Z axis</a:t>
            </a:r>
          </a:p>
          <a:p>
            <a:pPr marL="800100" lvl="1" indent="-342900">
              <a:spcBef>
                <a:spcPts val="0"/>
              </a:spcBef>
              <a:buSzPct val="100000"/>
              <a:buFont typeface="Arial" charset="0"/>
              <a:buChar char="•"/>
            </a:pPr>
            <a:r>
              <a:rPr lang="en-US" sz="1800" dirty="0"/>
              <a:t>OB Y axis has ~0.3 </a:t>
            </a:r>
            <a:r>
              <a:rPr lang="en-US" sz="1800" dirty="0" err="1"/>
              <a:t>nT</a:t>
            </a:r>
            <a:r>
              <a:rPr lang="en-US" sz="1800" dirty="0"/>
              <a:t> bias shifts</a:t>
            </a:r>
            <a:endParaRPr lang="en-US" sz="2200" dirty="0"/>
          </a:p>
          <a:p>
            <a:pPr marL="342900" lvl="0" indent="-342900">
              <a:spcBef>
                <a:spcPts val="0"/>
              </a:spcBef>
              <a:spcAft>
                <a:spcPts val="600"/>
              </a:spcAft>
              <a:buSzPct val="100000"/>
              <a:buFont typeface="Arial"/>
              <a:buChar char="•"/>
            </a:pPr>
            <a:endParaRPr lang="en-US" sz="2000" dirty="0"/>
          </a:p>
          <a:p>
            <a:pPr marL="342900" lvl="0" indent="-342900">
              <a:spcBef>
                <a:spcPts val="0"/>
              </a:spcBef>
              <a:spcAft>
                <a:spcPts val="600"/>
              </a:spcAft>
              <a:buSzPct val="100000"/>
              <a:buFont typeface="Arial"/>
              <a:buChar char="•"/>
            </a:pPr>
            <a:r>
              <a:rPr lang="en-US" sz="2000" dirty="0"/>
              <a:t>GOES-17 MAG shows some improvement over GOES-16 MAG, but it still does not meet requirements</a:t>
            </a:r>
          </a:p>
          <a:p>
            <a:pPr marL="800100" lvl="1" indent="-342900">
              <a:spcBef>
                <a:spcPts val="0"/>
              </a:spcBef>
              <a:spcAft>
                <a:spcPts val="600"/>
              </a:spcAft>
              <a:buSzPct val="100000"/>
              <a:buFont typeface="Arial"/>
              <a:buChar char="•"/>
            </a:pPr>
            <a:r>
              <a:rPr lang="en-US" sz="1600" dirty="0"/>
              <a:t>Issues will very likely to propagate to GOES-T and U</a:t>
            </a:r>
          </a:p>
          <a:p>
            <a:pPr marL="800100" lvl="1" indent="-342900">
              <a:spcBef>
                <a:spcPts val="0"/>
              </a:spcBef>
              <a:spcAft>
                <a:spcPts val="600"/>
              </a:spcAft>
              <a:buSzPct val="100000"/>
              <a:buFont typeface="Arial"/>
              <a:buChar char="•"/>
            </a:pPr>
            <a:r>
              <a:rPr lang="en-US" sz="1600" dirty="0"/>
              <a:t>Root cause of anomalous bias shifts is undetermined</a:t>
            </a:r>
          </a:p>
          <a:p>
            <a:pPr marL="342900" indent="-342900">
              <a:spcBef>
                <a:spcPts val="0"/>
              </a:spcBef>
              <a:spcAft>
                <a:spcPts val="600"/>
              </a:spcAft>
              <a:buSzPct val="100000"/>
              <a:buFont typeface="Arial"/>
              <a:buChar char="•"/>
            </a:pPr>
            <a:endParaRPr lang="en-US" sz="2000" dirty="0"/>
          </a:p>
          <a:p>
            <a:pPr marL="342900" indent="-342900">
              <a:spcBef>
                <a:spcPts val="0"/>
              </a:spcBef>
              <a:spcAft>
                <a:spcPts val="600"/>
              </a:spcAft>
              <a:buSzPct val="100000"/>
              <a:buFont typeface="Arial"/>
              <a:buChar char="•"/>
            </a:pPr>
            <a:r>
              <a:rPr lang="en-US" sz="2000" dirty="0"/>
              <a:t>Data will be usable for operations today to detect geomagnetic storms, but larger purpose of the measurement is significantly degraded</a:t>
            </a:r>
          </a:p>
          <a:p>
            <a:pPr marL="800100" lvl="1" indent="-342900">
              <a:spcBef>
                <a:spcPts val="0"/>
              </a:spcBef>
              <a:spcAft>
                <a:spcPts val="600"/>
              </a:spcAft>
              <a:buSzPct val="100000"/>
              <a:buFont typeface="Arial"/>
              <a:buChar char="•"/>
            </a:pPr>
            <a:r>
              <a:rPr lang="en-US" sz="1600" dirty="0"/>
              <a:t>Future geomagnetic field models, in situ wave measurements for radiation belt models, scientific research to enable better prediction of space weather</a:t>
            </a:r>
          </a:p>
          <a:p>
            <a:pPr marL="800100" lvl="1" indent="-342900">
              <a:spcBef>
                <a:spcPts val="0"/>
              </a:spcBef>
              <a:spcAft>
                <a:spcPts val="600"/>
              </a:spcAft>
              <a:buSzPct val="100000"/>
              <a:buFont typeface="Arial"/>
              <a:buChar char="•"/>
            </a:pPr>
            <a:r>
              <a:rPr lang="en-US" sz="1600" dirty="0"/>
              <a:t>Applications and user needs that will develop over the next 10-20 years</a:t>
            </a:r>
          </a:p>
          <a:p>
            <a:pPr marL="342900" indent="-342900">
              <a:spcBef>
                <a:spcPts val="0"/>
              </a:spcBef>
              <a:spcAft>
                <a:spcPts val="600"/>
              </a:spcAft>
              <a:buSzPct val="100000"/>
              <a:buFont typeface="Arial"/>
              <a:buChar char="•"/>
            </a:pPr>
            <a:endParaRPr lang="en-US" sz="2000" dirty="0"/>
          </a:p>
          <a:p>
            <a:pPr marL="342900" indent="-342900">
              <a:spcBef>
                <a:spcPts val="0"/>
              </a:spcBef>
              <a:spcAft>
                <a:spcPts val="600"/>
              </a:spcAft>
              <a:buSzPct val="100000"/>
              <a:buFont typeface="Arial"/>
              <a:buChar char="•"/>
            </a:pPr>
            <a:r>
              <a:rPr lang="en-US" sz="2000" dirty="0"/>
              <a:t>Inboard MAG should not be used in operations due to bias anomaly</a:t>
            </a:r>
          </a:p>
          <a:p>
            <a:pPr marL="800100" lvl="1" indent="-342900">
              <a:spcBef>
                <a:spcPts val="0"/>
              </a:spcBef>
              <a:spcAft>
                <a:spcPts val="600"/>
              </a:spcAft>
              <a:buSzPct val="100000"/>
              <a:buFont typeface="Arial"/>
              <a:buChar char="•"/>
            </a:pPr>
            <a:r>
              <a:rPr lang="en-US" sz="1600" dirty="0"/>
              <a:t>We now have two GOES-R series satellites with only one sensor that is suitable for operations</a:t>
            </a:r>
          </a:p>
          <a:p>
            <a:pPr marL="800100" lvl="1" indent="-342900">
              <a:spcBef>
                <a:spcPts val="0"/>
              </a:spcBef>
              <a:spcAft>
                <a:spcPts val="600"/>
              </a:spcAft>
              <a:buSzPct val="100000"/>
              <a:buFont typeface="Arial"/>
              <a:buChar char="•"/>
            </a:pPr>
            <a:r>
              <a:rPr lang="en-US" sz="1600" dirty="0"/>
              <a:t>There is concern that GOES-T and U will have the same problems</a:t>
            </a:r>
          </a:p>
          <a:p>
            <a:pPr marL="800100" lvl="1" indent="-342900">
              <a:spcBef>
                <a:spcPts val="0"/>
              </a:spcBef>
              <a:spcAft>
                <a:spcPts val="600"/>
              </a:spcAft>
              <a:buSzPct val="100000"/>
              <a:buFont typeface="Arial"/>
              <a:buChar char="•"/>
            </a:pPr>
            <a:r>
              <a:rPr lang="en-US" sz="1600" dirty="0"/>
              <a:t>Outboard MAG needs to be continuously monitored for similar issues</a:t>
            </a:r>
          </a:p>
        </p:txBody>
      </p:sp>
      <p:sp>
        <p:nvSpPr>
          <p:cNvPr id="508" name="Shape 508"/>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41</a:t>
            </a:fld>
            <a:endParaRPr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7089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dirty="0">
                <a:solidFill>
                  <a:schemeClr val="lt1"/>
                </a:solidFill>
                <a:sym typeface="Calibri"/>
              </a:rPr>
              <a:t>Summary and Recommendations</a:t>
            </a:r>
            <a:endParaRPr dirty="0"/>
          </a:p>
        </p:txBody>
      </p:sp>
      <p:sp>
        <p:nvSpPr>
          <p:cNvPr id="515" name="Shape 5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42</a:t>
            </a:fld>
            <a:endParaRPr sz="1200">
              <a:solidFill>
                <a:schemeClr val="lt1"/>
              </a:solidFill>
              <a:latin typeface="Calibri"/>
              <a:ea typeface="Calibri"/>
              <a:cs typeface="Calibri"/>
              <a:sym typeface="Calibri"/>
            </a:endParaRPr>
          </a:p>
        </p:txBody>
      </p:sp>
      <p:sp>
        <p:nvSpPr>
          <p:cNvPr id="5" name="Shape 419"/>
          <p:cNvSpPr txBox="1">
            <a:spLocks noGrp="1"/>
          </p:cNvSpPr>
          <p:nvPr>
            <p:ph type="body" idx="1"/>
          </p:nvPr>
        </p:nvSpPr>
        <p:spPr>
          <a:xfrm>
            <a:off x="499310" y="1219200"/>
            <a:ext cx="8153400" cy="5334000"/>
          </a:xfrm>
          <a:prstGeom prst="rect">
            <a:avLst/>
          </a:prstGeom>
          <a:noFill/>
          <a:ln>
            <a:noFill/>
          </a:ln>
        </p:spPr>
        <p:txBody>
          <a:bodyPr spcFirstLastPara="1" wrap="square" lIns="91425" tIns="45700" rIns="91425" bIns="45700" anchor="t" anchorCtr="0">
            <a:normAutofit lnSpcReduction="10000"/>
          </a:bodyPr>
          <a:lstStyle/>
          <a:p>
            <a:pPr marL="342900" lvl="0" indent="-342900">
              <a:spcBef>
                <a:spcPts val="0"/>
              </a:spcBef>
              <a:spcAft>
                <a:spcPts val="600"/>
              </a:spcAft>
              <a:buSzPct val="100000"/>
              <a:buFont typeface="Arial"/>
              <a:buChar char="•"/>
            </a:pPr>
            <a:r>
              <a:rPr lang="en-US" sz="2000" dirty="0"/>
              <a:t>Recommend investigations into the usability of the MAG data in both operations and in science research that will lead to new operational products</a:t>
            </a:r>
          </a:p>
          <a:p>
            <a:pPr marL="342900" lvl="0" indent="-342900">
              <a:spcBef>
                <a:spcPts val="0"/>
              </a:spcBef>
              <a:spcAft>
                <a:spcPts val="600"/>
              </a:spcAft>
              <a:buSzPct val="100000"/>
              <a:buFont typeface="Arial"/>
              <a:buChar char="•"/>
            </a:pPr>
            <a:endParaRPr lang="en-US" sz="2000" dirty="0"/>
          </a:p>
          <a:p>
            <a:pPr marL="342900" lvl="0" indent="-342900">
              <a:spcBef>
                <a:spcPts val="0"/>
              </a:spcBef>
              <a:spcAft>
                <a:spcPts val="600"/>
              </a:spcAft>
              <a:buSzPct val="100000"/>
              <a:buFont typeface="Arial"/>
              <a:buChar char="•"/>
            </a:pPr>
            <a:r>
              <a:rPr lang="en-US" sz="2000" dirty="0"/>
              <a:t>Recommend annual calibration maneuvers to check stability of the biases</a:t>
            </a:r>
          </a:p>
          <a:p>
            <a:pPr marL="342900" indent="-342900">
              <a:spcBef>
                <a:spcPts val="0"/>
              </a:spcBef>
              <a:spcAft>
                <a:spcPts val="600"/>
              </a:spcAft>
              <a:buSzPct val="100000"/>
              <a:buFont typeface="Arial"/>
              <a:buChar char="•"/>
            </a:pPr>
            <a:endParaRPr lang="en-US" sz="2000" dirty="0"/>
          </a:p>
          <a:p>
            <a:pPr marL="342900" indent="-342900">
              <a:spcBef>
                <a:spcPts val="0"/>
              </a:spcBef>
              <a:spcAft>
                <a:spcPts val="600"/>
              </a:spcAft>
              <a:buSzPct val="100000"/>
              <a:buFont typeface="Arial"/>
              <a:buChar char="•"/>
            </a:pPr>
            <a:r>
              <a:rPr lang="en-US" sz="2000" dirty="0"/>
              <a:t>NCEI recommends GOES-17 MAG L1b for transition to Provisional status</a:t>
            </a:r>
          </a:p>
          <a:p>
            <a:pPr marL="800100" lvl="1" indent="-342900">
              <a:spcBef>
                <a:spcPts val="0"/>
              </a:spcBef>
              <a:spcAft>
                <a:spcPts val="600"/>
              </a:spcAft>
              <a:buSzPct val="100000"/>
              <a:buFont typeface="Arial"/>
              <a:buChar char="•"/>
            </a:pPr>
            <a:r>
              <a:rPr lang="en-US" sz="1600" dirty="0"/>
              <a:t>Need to continue to monitor bias anomalies and thermal stability</a:t>
            </a:r>
          </a:p>
          <a:p>
            <a:pPr marL="342900" indent="-342900">
              <a:spcBef>
                <a:spcPts val="0"/>
              </a:spcBef>
              <a:spcAft>
                <a:spcPts val="600"/>
              </a:spcAft>
              <a:buSzPct val="100000"/>
              <a:buFont typeface="Arial"/>
              <a:buChar char="•"/>
            </a:pPr>
            <a:endParaRPr lang="en-US" sz="2000" dirty="0"/>
          </a:p>
          <a:p>
            <a:pPr marL="342900" indent="-342900">
              <a:spcBef>
                <a:spcPts val="0"/>
              </a:spcBef>
              <a:spcAft>
                <a:spcPts val="600"/>
              </a:spcAft>
              <a:buSzPct val="100000"/>
              <a:buFont typeface="Arial"/>
              <a:buChar char="•"/>
            </a:pPr>
            <a:r>
              <a:rPr lang="en-US" sz="2000" dirty="0">
                <a:solidFill>
                  <a:schemeClr val="bg1"/>
                </a:solidFill>
              </a:rPr>
              <a:t>Recommend studies and tests be commissioned to comprehensively understand the issues on  the GOES-R series MAGs and that corrective action be applied to the GOES-T and U MAGs. </a:t>
            </a:r>
          </a:p>
          <a:p>
            <a:pPr marL="800100" lvl="1" indent="-342900">
              <a:spcBef>
                <a:spcPts val="0"/>
              </a:spcBef>
              <a:spcAft>
                <a:spcPts val="600"/>
              </a:spcAft>
              <a:buSzPct val="100000"/>
              <a:buFont typeface="Arial"/>
              <a:buChar char="•"/>
            </a:pPr>
            <a:r>
              <a:rPr lang="en-US" sz="1600" dirty="0">
                <a:solidFill>
                  <a:schemeClr val="bg1"/>
                </a:solidFill>
              </a:rPr>
              <a:t>There is concern that MAGs on all four GOES-R satellites will have issues resulting in one or both MAGs not meeting operational usability criteria, and where all MAGs will not meet performance requirements.</a:t>
            </a:r>
          </a:p>
          <a:p>
            <a:pPr marL="800100" lvl="1" indent="-342900">
              <a:spcBef>
                <a:spcPts val="0"/>
              </a:spcBef>
              <a:spcAft>
                <a:spcPts val="600"/>
              </a:spcAft>
              <a:buSzPct val="100000"/>
              <a:buFont typeface="Arial"/>
              <a:buChar char="•"/>
            </a:pPr>
            <a:r>
              <a:rPr lang="en-US" sz="1600" dirty="0">
                <a:solidFill>
                  <a:schemeClr val="bg1"/>
                </a:solidFill>
              </a:rPr>
              <a:t>There is concern that the science utility (that can lead to operational products) of all MAGs on all four GOES-R satellites will be limited.</a:t>
            </a:r>
          </a:p>
          <a:p>
            <a:pPr marL="342900" indent="-342900">
              <a:spcBef>
                <a:spcPts val="0"/>
              </a:spcBef>
              <a:spcAft>
                <a:spcPts val="600"/>
              </a:spcAft>
              <a:buSzPct val="100000"/>
              <a:buFont typeface="Arial"/>
              <a:buChar char="•"/>
            </a:pPr>
            <a:endParaRPr lang="en-US" sz="2000" dirty="0"/>
          </a:p>
        </p:txBody>
      </p:sp>
    </p:spTree>
    <p:extLst>
      <p:ext uri="{BB962C8B-B14F-4D97-AF65-F5344CB8AC3E}">
        <p14:creationId xmlns:p14="http://schemas.microsoft.com/office/powerpoint/2010/main" val="381642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dirty="0">
                <a:solidFill>
                  <a:schemeClr val="lt1"/>
                </a:solidFill>
                <a:sym typeface="Calibri"/>
              </a:rPr>
              <a:t>SWPC Statement</a:t>
            </a:r>
            <a:endParaRPr dirty="0"/>
          </a:p>
        </p:txBody>
      </p:sp>
      <p:sp>
        <p:nvSpPr>
          <p:cNvPr id="515" name="Shape 5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43</a:t>
            </a:fld>
            <a:endParaRPr sz="1200">
              <a:solidFill>
                <a:schemeClr val="lt1"/>
              </a:solidFill>
              <a:latin typeface="Calibri"/>
              <a:ea typeface="Calibri"/>
              <a:cs typeface="Calibri"/>
              <a:sym typeface="Calibri"/>
            </a:endParaRPr>
          </a:p>
        </p:txBody>
      </p:sp>
      <p:sp>
        <p:nvSpPr>
          <p:cNvPr id="5" name="Shape 419"/>
          <p:cNvSpPr txBox="1">
            <a:spLocks noGrp="1"/>
          </p:cNvSpPr>
          <p:nvPr>
            <p:ph type="body" idx="1"/>
          </p:nvPr>
        </p:nvSpPr>
        <p:spPr>
          <a:xfrm>
            <a:off x="499310" y="1219200"/>
            <a:ext cx="8153400" cy="5334000"/>
          </a:xfrm>
          <a:prstGeom prst="rect">
            <a:avLst/>
          </a:prstGeom>
          <a:noFill/>
          <a:ln>
            <a:noFill/>
          </a:ln>
        </p:spPr>
        <p:txBody>
          <a:bodyPr spcFirstLastPara="1" wrap="square" lIns="91425" tIns="45700" rIns="91425" bIns="45700" anchor="t" anchorCtr="0">
            <a:normAutofit/>
          </a:bodyPr>
          <a:lstStyle/>
          <a:p>
            <a:pPr marL="25400" indent="0">
              <a:buNone/>
            </a:pPr>
            <a:r>
              <a:rPr lang="en-US" sz="2000" dirty="0"/>
              <a:t>SWPC is highly appreciative of the work and contributions provided by NCEI, as well as the support provided by NASA, NOAA, LM and the entire GOES project. </a:t>
            </a:r>
            <a:br>
              <a:rPr lang="en-US" sz="2000" dirty="0"/>
            </a:br>
            <a:endParaRPr lang="en-US" sz="2000" dirty="0"/>
          </a:p>
          <a:p>
            <a:pPr marL="25400" indent="0">
              <a:buNone/>
            </a:pPr>
            <a:r>
              <a:rPr lang="en-US" sz="2000" dirty="0"/>
              <a:t>SWPC concurs with NCEI’s recommendation for MAG to transition to provisional status, with the understanding that testing, tuning, and assessment are still required.</a:t>
            </a:r>
          </a:p>
          <a:p>
            <a:pPr marL="25400" indent="0">
              <a:buNone/>
            </a:pPr>
            <a:r>
              <a:rPr lang="en-US" sz="2000" dirty="0"/>
              <a:t>   --Howard Singer, NOAA NWS SWPC Chief Scientist</a:t>
            </a:r>
          </a:p>
        </p:txBody>
      </p:sp>
    </p:spTree>
    <p:extLst>
      <p:ext uri="{BB962C8B-B14F-4D97-AF65-F5344CB8AC3E}">
        <p14:creationId xmlns:p14="http://schemas.microsoft.com/office/powerpoint/2010/main" val="1037560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Addendum</a:t>
            </a:r>
          </a:p>
        </p:txBody>
      </p:sp>
      <p:sp>
        <p:nvSpPr>
          <p:cNvPr id="3" name="Text Placeholder 2"/>
          <p:cNvSpPr>
            <a:spLocks noGrp="1"/>
          </p:cNvSpPr>
          <p:nvPr>
            <p:ph type="body" idx="1"/>
          </p:nvPr>
        </p:nvSpPr>
        <p:spPr>
          <a:xfrm>
            <a:off x="842210" y="2514600"/>
            <a:ext cx="7467600" cy="1752600"/>
          </a:xfrm>
        </p:spPr>
        <p:txBody>
          <a:bodyPr/>
          <a:lstStyle/>
          <a:p>
            <a:pPr marL="25400" indent="0" algn="just">
              <a:buNone/>
            </a:pPr>
            <a:r>
              <a:rPr lang="en-US" sz="2800" dirty="0"/>
              <a:t>The following slides were added after the PS-PVR by the Program Office to provide clarification on the status of the G17 Magnetometer waivers.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44</a:t>
            </a:fld>
            <a:endParaRPr lang="en-US"/>
          </a:p>
        </p:txBody>
      </p:sp>
    </p:spTree>
    <p:extLst>
      <p:ext uri="{BB962C8B-B14F-4D97-AF65-F5344CB8AC3E}">
        <p14:creationId xmlns:p14="http://schemas.microsoft.com/office/powerpoint/2010/main" val="2674569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Waivers</a:t>
            </a:r>
          </a:p>
        </p:txBody>
      </p:sp>
      <p:sp>
        <p:nvSpPr>
          <p:cNvPr id="3" name="Text Placeholder 2"/>
          <p:cNvSpPr>
            <a:spLocks noGrp="1"/>
          </p:cNvSpPr>
          <p:nvPr>
            <p:ph type="body" idx="1"/>
          </p:nvPr>
        </p:nvSpPr>
        <p:spPr/>
        <p:txBody>
          <a:bodyPr/>
          <a:lstStyle/>
          <a:p>
            <a:pPr>
              <a:buFont typeface="Arial" panose="020B0604020202020204" pitchFamily="34" charset="0"/>
              <a:buChar char="•"/>
            </a:pPr>
            <a:r>
              <a:rPr lang="en-US" sz="2400" dirty="0"/>
              <a:t>Magnetometer Accuracy &amp; Magnetometer Noise</a:t>
            </a:r>
          </a:p>
          <a:p>
            <a:pPr>
              <a:buFont typeface="Arial" panose="020B0604020202020204" pitchFamily="34" charset="0"/>
              <a:buChar char="•"/>
            </a:pPr>
            <a:r>
              <a:rPr lang="en-US" sz="2400" dirty="0"/>
              <a:t>Waivers are in analysis and will be finalized after the yaw flip, which is scheduled for March 27, 2019.</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2828122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88" y="415413"/>
            <a:ext cx="6408821" cy="968626"/>
          </a:xfrm>
        </p:spPr>
        <p:txBody>
          <a:bodyPr/>
          <a:lstStyle/>
          <a:p>
            <a:r>
              <a:rPr lang="en-US" sz="2400" b="1" dirty="0"/>
              <a:t>Best Magnetometer Reference for </a:t>
            </a:r>
            <a:r>
              <a:rPr lang="en-US" sz="2400" b="1" dirty="0" smtClean="0"/>
              <a:t>GOES-17 </a:t>
            </a:r>
            <a:r>
              <a:rPr lang="en-US" sz="2400" b="1" dirty="0"/>
              <a:t>Outboard Mag is GOES-14 Outboard Mag: </a:t>
            </a:r>
            <a:br>
              <a:rPr lang="en-US" sz="2400" b="1" dirty="0"/>
            </a:br>
            <a:r>
              <a:rPr lang="en-US" sz="2400" b="1" dirty="0"/>
              <a:t>(GOES14OB - model) minus (GOES17OB - model) </a:t>
            </a:r>
            <a:r>
              <a:rPr lang="en-US" sz="3200" b="1" dirty="0"/>
              <a:t/>
            </a:r>
            <a:br>
              <a:rPr lang="en-US" sz="3200" b="1" dirty="0"/>
            </a:b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46</a:t>
            </a:fld>
            <a:endParaRPr lang="en-US"/>
          </a:p>
        </p:txBody>
      </p:sp>
      <p:pic>
        <p:nvPicPr>
          <p:cNvPr id="5" name="Picture 4"/>
          <p:cNvPicPr>
            <a:picLocks noChangeAspect="1"/>
          </p:cNvPicPr>
          <p:nvPr/>
        </p:nvPicPr>
        <p:blipFill>
          <a:blip r:embed="rId3"/>
          <a:stretch>
            <a:fillRect/>
          </a:stretch>
        </p:blipFill>
        <p:spPr>
          <a:xfrm>
            <a:off x="1483319" y="1654151"/>
            <a:ext cx="6177361" cy="4211533"/>
          </a:xfrm>
          <a:prstGeom prst="rect">
            <a:avLst/>
          </a:prstGeom>
        </p:spPr>
      </p:pic>
      <p:cxnSp>
        <p:nvCxnSpPr>
          <p:cNvPr id="8" name="Straight Arrow Connector 7"/>
          <p:cNvCxnSpPr/>
          <p:nvPr/>
        </p:nvCxnSpPr>
        <p:spPr>
          <a:xfrm flipH="1" flipV="1">
            <a:off x="6760126" y="5865684"/>
            <a:ext cx="749" cy="270112"/>
          </a:xfrm>
          <a:prstGeom prst="straightConnector1">
            <a:avLst/>
          </a:prstGeom>
          <a:ln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9900" y="6135796"/>
            <a:ext cx="7304196" cy="338554"/>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cs typeface="Calibri" panose="020F0502020204030204" pitchFamily="34" charset="0"/>
              </a:rPr>
              <a:t>Awaiting yaw flip in late March 2019 to confirm calibration validity before waiver </a:t>
            </a:r>
          </a:p>
        </p:txBody>
      </p:sp>
    </p:spTree>
    <p:extLst>
      <p:ext uri="{BB962C8B-B14F-4D97-AF65-F5344CB8AC3E}">
        <p14:creationId xmlns:p14="http://schemas.microsoft.com/office/powerpoint/2010/main" val="118124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6"/>
          <p:cNvSpPr txBox="1">
            <a:spLocks noChangeArrowheads="1"/>
          </p:cNvSpPr>
          <p:nvPr/>
        </p:nvSpPr>
        <p:spPr>
          <a:xfrm>
            <a:off x="1002030" y="29352"/>
            <a:ext cx="6862332"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dirty="0">
                <a:effectLst>
                  <a:outerShdw blurRad="38100" dist="38100" dir="2700000" algn="tl">
                    <a:srgbClr val="000000">
                      <a:alpha val="43137"/>
                    </a:srgbClr>
                  </a:outerShdw>
                </a:effectLst>
                <a:latin typeface="+mj-lt"/>
                <a:ea typeface="+mj-ea"/>
                <a:cs typeface="+mj-cs"/>
              </a:rPr>
              <a:t>Introduction</a:t>
            </a:r>
            <a:endParaRPr kumimoji="0" lang="en-US" sz="3600" b="1" u="none"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sp>
        <p:nvSpPr>
          <p:cNvPr id="15" name="Slide Number Placeholder 65"/>
          <p:cNvSpPr txBox="1">
            <a:spLocks/>
          </p:cNvSpPr>
          <p:nvPr/>
        </p:nvSpPr>
        <p:spPr>
          <a:xfrm>
            <a:off x="6997296" y="6503227"/>
            <a:ext cx="2133600" cy="365125"/>
          </a:xfrm>
          <a:prstGeom prst="rect">
            <a:avLst/>
          </a:prstGeom>
        </p:spPr>
        <p:txBody>
          <a:bodyPr vert="horz" lIns="91440" tIns="45720" rIns="91440" bIns="45720" rtlCol="0" anchor="b"/>
          <a:lstStyle>
            <a:defPPr>
              <a:defRPr lang="en-US"/>
            </a:defPPr>
            <a:lvl1pPr algn="r" rtl="0" fontAlgn="auto">
              <a:spcBef>
                <a:spcPts val="0"/>
              </a:spcBef>
              <a:spcAft>
                <a:spcPts val="0"/>
              </a:spcAft>
              <a:defRPr sz="12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0D9AC741-1BF0-41AA-9B51-622F501F52CB}" type="slidenum">
              <a:rPr lang="en-US" smtClean="0">
                <a:solidFill>
                  <a:schemeClr val="tx1"/>
                </a:solidFill>
              </a:rPr>
              <a:pPr>
                <a:defRPr/>
              </a:pPr>
              <a:t>5</a:t>
            </a:fld>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6ECF5EF8-31B4-4F78-B46E-860652303D3D}" type="slidenum">
              <a:rPr lang="en-US" smtClean="0"/>
              <a:pPr>
                <a:defRPr/>
              </a:pPr>
              <a:t>5</a:t>
            </a:fld>
            <a:endParaRPr lang="en-US" dirty="0"/>
          </a:p>
        </p:txBody>
      </p:sp>
      <p:sp>
        <p:nvSpPr>
          <p:cNvPr id="6" name="TextBox 5"/>
          <p:cNvSpPr txBox="1"/>
          <p:nvPr/>
        </p:nvSpPr>
        <p:spPr>
          <a:xfrm>
            <a:off x="1569626" y="-72154"/>
            <a:ext cx="6294736" cy="1200329"/>
          </a:xfrm>
          <a:prstGeom prst="rect">
            <a:avLst/>
          </a:prstGeom>
          <a:noFill/>
        </p:spPr>
        <p:txBody>
          <a:bodyPr wrap="square" rtlCol="0">
            <a:spAutoFit/>
          </a:bodyPr>
          <a:lstStyle/>
          <a:p>
            <a:pPr algn="ctr"/>
            <a:r>
              <a:rPr lang="en-US" sz="2400" dirty="0">
                <a:solidFill>
                  <a:schemeClr val="bg1"/>
                </a:solidFill>
              </a:rPr>
              <a:t>Example GOES-R Era Product</a:t>
            </a:r>
          </a:p>
          <a:p>
            <a:pPr algn="ctr"/>
            <a:r>
              <a:rPr lang="en-US" sz="2400" dirty="0">
                <a:solidFill>
                  <a:schemeClr val="bg1"/>
                </a:solidFill>
                <a:ea typeface="Calibri"/>
                <a:cs typeface="Calibri"/>
                <a:sym typeface="Calibri"/>
              </a:rPr>
              <a:t>Magnetopause Crossing</a:t>
            </a:r>
            <a:endParaRPr lang="en-US" dirty="0">
              <a:solidFill>
                <a:schemeClr val="bg1"/>
              </a:solidFill>
              <a:ea typeface="Calibri"/>
              <a:cs typeface="Calibri"/>
              <a:sym typeface="Calibri"/>
            </a:endParaRPr>
          </a:p>
          <a:p>
            <a:pPr algn="ctr"/>
            <a:endParaRPr lang="en-US" sz="2400" dirty="0">
              <a:solidFill>
                <a:schemeClr val="bg1"/>
              </a:solidFill>
            </a:endParaRPr>
          </a:p>
        </p:txBody>
      </p:sp>
      <p:sp>
        <p:nvSpPr>
          <p:cNvPr id="7" name="TextBox 6"/>
          <p:cNvSpPr txBox="1"/>
          <p:nvPr/>
        </p:nvSpPr>
        <p:spPr>
          <a:xfrm>
            <a:off x="4740349" y="6503227"/>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8289"/>
            <a:ext cx="9144000" cy="4100448"/>
          </a:xfrm>
          <a:prstGeom prst="rect">
            <a:avLst/>
          </a:prstGeom>
        </p:spPr>
      </p:pic>
    </p:spTree>
    <p:extLst>
      <p:ext uri="{BB962C8B-B14F-4D97-AF65-F5344CB8AC3E}">
        <p14:creationId xmlns:p14="http://schemas.microsoft.com/office/powerpoint/2010/main" val="377664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marR="0" lvl="0" indent="-461963"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REVIEW OF BETA MATURITY</a:t>
            </a:r>
            <a:br>
              <a:rPr lang="en-US" sz="4000" b="1" i="0" u="none" strike="noStrike" cap="none" dirty="0">
                <a:solidFill>
                  <a:schemeClr val="lt1"/>
                </a:solidFill>
                <a:latin typeface="Calibri"/>
                <a:ea typeface="Calibri"/>
                <a:cs typeface="Calibri"/>
                <a:sym typeface="Calibri"/>
              </a:rPr>
            </a:br>
            <a:r>
              <a:rPr lang="en-US" sz="3200" dirty="0"/>
              <a:t>(MAG Beta PS-PVR, Aug. 2018)</a:t>
            </a:r>
            <a:r>
              <a:rPr lang="en-US" sz="3200" b="1" i="0" u="none" strike="noStrike" cap="none" dirty="0">
                <a:solidFill>
                  <a:schemeClr val="lt1"/>
                </a:solidFill>
                <a:sym typeface="Calibri"/>
              </a:rPr>
              <a:t> </a:t>
            </a:r>
            <a:endParaRPr sz="3200" dirty="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GOES-17 </a:t>
            </a:r>
            <a:r>
              <a:rPr lang="en-US" dirty="0"/>
              <a:t>MAG</a:t>
            </a:r>
            <a:r>
              <a:rPr lang="en-US" sz="2000" b="0" i="0" u="none" strike="noStrike" cap="none" dirty="0">
                <a:solidFill>
                  <a:srgbClr val="888888"/>
                </a:solidFill>
                <a:latin typeface="Calibri"/>
                <a:ea typeface="Calibri"/>
                <a:cs typeface="Calibri"/>
                <a:sym typeface="Calibri"/>
              </a:rPr>
              <a:t> L1b Product Provisional PS-PVR</a:t>
            </a:r>
            <a:endParaRPr dirty="0"/>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6</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6841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78"/>
            <a:ext cx="8229600" cy="1143001"/>
          </a:xfrm>
        </p:spPr>
        <p:txBody>
          <a:bodyPr/>
          <a:lstStyle/>
          <a:p>
            <a:r>
              <a:rPr lang="en-US" sz="3200" dirty="0"/>
              <a:t>Post-Launch Test (PLT)</a:t>
            </a:r>
            <a:br>
              <a:rPr lang="en-US" sz="3200" dirty="0"/>
            </a:br>
            <a:r>
              <a:rPr lang="en-US" sz="3200" dirty="0"/>
              <a:t> Timeline</a:t>
            </a:r>
          </a:p>
        </p:txBody>
      </p:sp>
      <p:sp>
        <p:nvSpPr>
          <p:cNvPr id="3" name="Slide Number Placeholder 2"/>
          <p:cNvSpPr>
            <a:spLocks noGrp="1"/>
          </p:cNvSpPr>
          <p:nvPr>
            <p:ph type="sldNum" sz="quarter" idx="12"/>
          </p:nvPr>
        </p:nvSpPr>
        <p:spPr/>
        <p:txBody>
          <a:bodyPr/>
          <a:lstStyle/>
          <a:p>
            <a:fld id="{615ADB79-25D6-47C0-AB51-22A13A0BBB50}" type="slidenum">
              <a:rPr lang="en-US" altLang="en-US" smtClean="0"/>
              <a:pPr/>
              <a:t>7</a:t>
            </a:fld>
            <a:endParaRPr lang="en-US" altLang="en-US"/>
          </a:p>
        </p:txBody>
      </p:sp>
      <p:graphicFrame>
        <p:nvGraphicFramePr>
          <p:cNvPr id="6" name="Table 5"/>
          <p:cNvGraphicFramePr>
            <a:graphicFrameLocks noGrp="1"/>
          </p:cNvGraphicFramePr>
          <p:nvPr>
            <p:extLst/>
          </p:nvPr>
        </p:nvGraphicFramePr>
        <p:xfrm>
          <a:off x="609600" y="1143000"/>
          <a:ext cx="7924801" cy="5615027"/>
        </p:xfrm>
        <a:graphic>
          <a:graphicData uri="http://schemas.openxmlformats.org/drawingml/2006/table">
            <a:tbl>
              <a:tblPr>
                <a:tableStyleId>{C82DEBC4-4F6B-44C8-AECD-D6E7C8D4A6FB}</a:tableStyleId>
              </a:tblPr>
              <a:tblGrid>
                <a:gridCol w="822793">
                  <a:extLst>
                    <a:ext uri="{9D8B030D-6E8A-4147-A177-3AD203B41FA5}">
                      <a16:colId xmlns:a16="http://schemas.microsoft.com/office/drawing/2014/main" val="20000"/>
                    </a:ext>
                  </a:extLst>
                </a:gridCol>
                <a:gridCol w="3999252">
                  <a:extLst>
                    <a:ext uri="{9D8B030D-6E8A-4147-A177-3AD203B41FA5}">
                      <a16:colId xmlns:a16="http://schemas.microsoft.com/office/drawing/2014/main" val="20001"/>
                    </a:ext>
                  </a:extLst>
                </a:gridCol>
                <a:gridCol w="1665549">
                  <a:extLst>
                    <a:ext uri="{9D8B030D-6E8A-4147-A177-3AD203B41FA5}">
                      <a16:colId xmlns:a16="http://schemas.microsoft.com/office/drawing/2014/main" val="20002"/>
                    </a:ext>
                  </a:extLst>
                </a:gridCol>
                <a:gridCol w="1437207">
                  <a:extLst>
                    <a:ext uri="{9D8B030D-6E8A-4147-A177-3AD203B41FA5}">
                      <a16:colId xmlns:a16="http://schemas.microsoft.com/office/drawing/2014/main" val="20003"/>
                    </a:ext>
                  </a:extLst>
                </a:gridCol>
              </a:tblGrid>
              <a:tr h="228600">
                <a:tc>
                  <a:txBody>
                    <a:bodyPr/>
                    <a:lstStyle/>
                    <a:p>
                      <a:pPr algn="ctr" fontAlgn="b"/>
                      <a:r>
                        <a:rPr lang="en-US" sz="1200" b="1" u="none" strike="noStrike" dirty="0">
                          <a:solidFill>
                            <a:schemeClr val="tx1"/>
                          </a:solidFill>
                          <a:effectLst/>
                        </a:rPr>
                        <a:t>Event</a:t>
                      </a:r>
                      <a:endParaRPr lang="en-US" sz="1200" b="1" i="0" u="none" strike="noStrike" dirty="0">
                        <a:solidFill>
                          <a:schemeClr val="tx1"/>
                        </a:solidFill>
                        <a:effectLst/>
                        <a:latin typeface="Calibri" charset="0"/>
                      </a:endParaRPr>
                    </a:p>
                  </a:txBody>
                  <a:tcPr marL="4403" marR="4403" marT="4403" marB="0" anchor="b">
                    <a:solidFill>
                      <a:schemeClr val="tx2"/>
                    </a:solidFill>
                  </a:tcPr>
                </a:tc>
                <a:tc>
                  <a:txBody>
                    <a:bodyPr/>
                    <a:lstStyle/>
                    <a:p>
                      <a:pPr algn="ctr" fontAlgn="b"/>
                      <a:r>
                        <a:rPr lang="en-US" sz="1200" b="1" u="none" strike="noStrike" dirty="0">
                          <a:solidFill>
                            <a:schemeClr val="tx1"/>
                          </a:solidFill>
                          <a:effectLst/>
                        </a:rPr>
                        <a:t>Description</a:t>
                      </a:r>
                      <a:endParaRPr lang="en-US" sz="1200" b="1" i="0" u="none" strike="noStrike" dirty="0">
                        <a:solidFill>
                          <a:schemeClr val="tx1"/>
                        </a:solidFill>
                        <a:effectLst/>
                        <a:latin typeface="Calibri" charset="0"/>
                      </a:endParaRPr>
                    </a:p>
                  </a:txBody>
                  <a:tcPr marL="4403" marR="4403" marT="4403" marB="0" anchor="b">
                    <a:solidFill>
                      <a:schemeClr val="tx2"/>
                    </a:solidFill>
                  </a:tcPr>
                </a:tc>
                <a:tc>
                  <a:txBody>
                    <a:bodyPr/>
                    <a:lstStyle/>
                    <a:p>
                      <a:pPr algn="ctr" fontAlgn="b"/>
                      <a:r>
                        <a:rPr lang="en-US" sz="1200" b="1" u="none" strike="noStrike" dirty="0">
                          <a:solidFill>
                            <a:schemeClr val="tx1"/>
                          </a:solidFill>
                          <a:effectLst/>
                        </a:rPr>
                        <a:t>Start</a:t>
                      </a:r>
                      <a:endParaRPr lang="en-US" sz="1200" b="1" i="0" u="none" strike="noStrike" dirty="0">
                        <a:solidFill>
                          <a:schemeClr val="tx1"/>
                        </a:solidFill>
                        <a:effectLst/>
                        <a:latin typeface="Calibri" charset="0"/>
                      </a:endParaRPr>
                    </a:p>
                  </a:txBody>
                  <a:tcPr marL="4403" marR="4403" marT="4403" marB="0" anchor="b">
                    <a:solidFill>
                      <a:schemeClr val="tx2"/>
                    </a:solidFill>
                  </a:tcPr>
                </a:tc>
                <a:tc>
                  <a:txBody>
                    <a:bodyPr/>
                    <a:lstStyle/>
                    <a:p>
                      <a:pPr algn="ctr" fontAlgn="b"/>
                      <a:r>
                        <a:rPr lang="en-US" sz="1200" b="1" u="none" strike="noStrike" dirty="0">
                          <a:solidFill>
                            <a:schemeClr val="tx1"/>
                          </a:solidFill>
                          <a:effectLst/>
                        </a:rPr>
                        <a:t>End</a:t>
                      </a:r>
                      <a:endParaRPr lang="en-US" sz="1200" b="1" i="0" u="none" strike="noStrike" dirty="0">
                        <a:solidFill>
                          <a:schemeClr val="tx1"/>
                        </a:solidFill>
                        <a:effectLst/>
                        <a:latin typeface="Calibri" charset="0"/>
                      </a:endParaRPr>
                    </a:p>
                  </a:txBody>
                  <a:tcPr marL="4403" marR="4403" marT="4403" marB="0" anchor="b">
                    <a:solidFill>
                      <a:schemeClr val="tx2"/>
                    </a:solidFill>
                  </a:tcPr>
                </a:tc>
                <a:extLst>
                  <a:ext uri="{0D108BD9-81ED-4DB2-BD59-A6C34878D82A}">
                    <a16:rowId xmlns:a16="http://schemas.microsoft.com/office/drawing/2014/main" val="10000"/>
                  </a:ext>
                </a:extLst>
              </a:tr>
              <a:tr h="324202">
                <a:tc>
                  <a:txBody>
                    <a:bodyPr/>
                    <a:lstStyle/>
                    <a:p>
                      <a:pPr algn="ctr" fontAlgn="b"/>
                      <a:r>
                        <a:rPr lang="en-US" sz="1200" u="none" strike="noStrike">
                          <a:solidFill>
                            <a:schemeClr val="tx1"/>
                          </a:solidFill>
                          <a:effectLst/>
                        </a:rPr>
                        <a:t>1</a:t>
                      </a:r>
                      <a:endParaRPr lang="en-U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(002) MAG Health Test - Part 1 [SLT 12PM]</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3/26/18 17:56</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dirty="0">
                          <a:solidFill>
                            <a:schemeClr val="tx1"/>
                          </a:solidFill>
                          <a:effectLst/>
                        </a:rPr>
                        <a:t>3/26/18 18:03</a:t>
                      </a:r>
                      <a:endParaRPr lang="mr-IN" sz="1200" b="0" i="0" u="none" strike="noStrike" dirty="0">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01"/>
                  </a:ext>
                </a:extLst>
              </a:tr>
              <a:tr h="324202">
                <a:tc>
                  <a:txBody>
                    <a:bodyPr/>
                    <a:lstStyle/>
                    <a:p>
                      <a:pPr algn="ctr" fontAlgn="b"/>
                      <a:r>
                        <a:rPr lang="is-IS" sz="1200" u="none" strike="noStrike">
                          <a:solidFill>
                            <a:schemeClr val="tx1"/>
                          </a:solidFill>
                          <a:effectLst/>
                        </a:rPr>
                        <a:t>2</a:t>
                      </a:r>
                      <a:endParaRPr lang="is-I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(002) MAG Health Test - Part 2-ATS</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3/27/18 22:56</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3/27/18 23:02</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02"/>
                  </a:ext>
                </a:extLst>
              </a:tr>
              <a:tr h="324202">
                <a:tc>
                  <a:txBody>
                    <a:bodyPr/>
                    <a:lstStyle/>
                    <a:p>
                      <a:pPr algn="ctr" fontAlgn="b"/>
                      <a:r>
                        <a:rPr lang="en-US" sz="1200" u="none" strike="noStrike">
                          <a:solidFill>
                            <a:schemeClr val="tx1"/>
                          </a:solidFill>
                          <a:effectLst/>
                        </a:rPr>
                        <a:t>3</a:t>
                      </a:r>
                      <a:endParaRPr lang="en-U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(004) MAG Sensor Difference Comparison [Start]</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3/28/18 16:00</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3/29/18 16:00</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03"/>
                  </a:ext>
                </a:extLst>
              </a:tr>
              <a:tr h="324202">
                <a:tc>
                  <a:txBody>
                    <a:bodyPr/>
                    <a:lstStyle/>
                    <a:p>
                      <a:pPr algn="ctr" fontAlgn="b"/>
                      <a:r>
                        <a:rPr lang="en-US" sz="1200" u="none" strike="noStrike">
                          <a:solidFill>
                            <a:schemeClr val="tx1"/>
                          </a:solidFill>
                          <a:effectLst/>
                        </a:rPr>
                        <a:t>4</a:t>
                      </a:r>
                      <a:endParaRPr lang="en-U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a:solidFill>
                            <a:schemeClr val="tx1"/>
                          </a:solidFill>
                          <a:effectLst/>
                        </a:rPr>
                        <a:t>   (002) MAG Health Test - Part 3-ATS</a:t>
                      </a:r>
                      <a:endParaRPr lang="en-US"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3/29/18 5:00</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3/29/18 5:06</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04"/>
                  </a:ext>
                </a:extLst>
              </a:tr>
              <a:tr h="324202">
                <a:tc>
                  <a:txBody>
                    <a:bodyPr/>
                    <a:lstStyle/>
                    <a:p>
                      <a:pPr algn="ctr" fontAlgn="b"/>
                      <a:r>
                        <a:rPr lang="en-US" sz="1200" u="none" strike="noStrike">
                          <a:solidFill>
                            <a:schemeClr val="tx1"/>
                          </a:solidFill>
                          <a:effectLst/>
                        </a:rPr>
                        <a:t>5</a:t>
                      </a:r>
                      <a:endParaRPr lang="en-U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a:solidFill>
                            <a:schemeClr val="tx1"/>
                          </a:solidFill>
                          <a:effectLst/>
                        </a:rPr>
                        <a:t>   (002) MAG Health Test - Part 4-ATS</a:t>
                      </a:r>
                      <a:endParaRPr lang="en-US"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3/30/18 11:00</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3/30/18 11:06</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05"/>
                  </a:ext>
                </a:extLst>
              </a:tr>
              <a:tr h="324202">
                <a:tc>
                  <a:txBody>
                    <a:bodyPr/>
                    <a:lstStyle/>
                    <a:p>
                      <a:pPr algn="ctr" fontAlgn="b"/>
                      <a:r>
                        <a:rPr lang="en-US" sz="1200" u="none" strike="noStrike">
                          <a:solidFill>
                            <a:schemeClr val="tx1"/>
                          </a:solidFill>
                          <a:effectLst/>
                        </a:rPr>
                        <a:t>6</a:t>
                      </a:r>
                      <a:endParaRPr lang="en-U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(002) MAG Health Test - Part 5-ATS</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3/31/18 17:00</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3/31/18 17:06</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06"/>
                  </a:ext>
                </a:extLst>
              </a:tr>
              <a:tr h="324202">
                <a:tc>
                  <a:txBody>
                    <a:bodyPr/>
                    <a:lstStyle/>
                    <a:p>
                      <a:pPr algn="ctr" fontAlgn="b"/>
                      <a:r>
                        <a:rPr lang="en-US" sz="1200" u="none" strike="noStrike">
                          <a:solidFill>
                            <a:schemeClr val="tx1"/>
                          </a:solidFill>
                          <a:effectLst/>
                        </a:rPr>
                        <a:t>7</a:t>
                      </a:r>
                      <a:endParaRPr lang="en-U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(002) MAG Health Test - Part 6-ATS</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4/1/18 23:00</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4/1/18 23:06</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07"/>
                  </a:ext>
                </a:extLst>
              </a:tr>
              <a:tr h="324202">
                <a:tc>
                  <a:txBody>
                    <a:bodyPr/>
                    <a:lstStyle/>
                    <a:p>
                      <a:pPr algn="ctr" fontAlgn="b"/>
                      <a:r>
                        <a:rPr lang="en-US" sz="1200" u="none" strike="noStrike">
                          <a:solidFill>
                            <a:schemeClr val="tx1"/>
                          </a:solidFill>
                          <a:effectLst/>
                        </a:rPr>
                        <a:t>8</a:t>
                      </a:r>
                      <a:endParaRPr lang="en-U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(004) MAG Sensor Difference Comparison [End]</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4/26/18 16:00</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4/27/18 16:00</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08"/>
                  </a:ext>
                </a:extLst>
              </a:tr>
              <a:tr h="324202">
                <a:tc>
                  <a:txBody>
                    <a:bodyPr/>
                    <a:lstStyle/>
                    <a:p>
                      <a:pPr algn="ctr" fontAlgn="b"/>
                      <a:r>
                        <a:rPr lang="en-US" sz="1200" u="none" strike="noStrike">
                          <a:solidFill>
                            <a:schemeClr val="tx1"/>
                          </a:solidFill>
                          <a:effectLst/>
                        </a:rPr>
                        <a:t>9</a:t>
                      </a:r>
                      <a:endParaRPr lang="en-U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(003) MAG Sensitivity to Interference (End)</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5/11/18 14:00</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5/11/18 15:00</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09"/>
                  </a:ext>
                </a:extLst>
              </a:tr>
              <a:tr h="400099">
                <a:tc>
                  <a:txBody>
                    <a:bodyPr/>
                    <a:lstStyle/>
                    <a:p>
                      <a:pPr algn="ctr" fontAlgn="b"/>
                      <a:r>
                        <a:rPr lang="en-US" sz="1200" u="none" strike="noStrike">
                          <a:solidFill>
                            <a:schemeClr val="tx1"/>
                          </a:solidFill>
                          <a:effectLst/>
                        </a:rPr>
                        <a:t>10</a:t>
                      </a:r>
                      <a:endParaRPr lang="en-U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(001) MAG Initial Bias and Calibration Part 1 [SLT 11AM]</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7/12/18 15:33</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7/12/18 20:15</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10"/>
                  </a:ext>
                </a:extLst>
              </a:tr>
              <a:tr h="172908">
                <a:tc>
                  <a:txBody>
                    <a:bodyPr/>
                    <a:lstStyle/>
                    <a:p>
                      <a:pPr algn="ctr" fontAlgn="b"/>
                      <a:r>
                        <a:rPr lang="cs-CZ" sz="1200" u="none" strike="noStrike">
                          <a:solidFill>
                            <a:schemeClr val="tx1"/>
                          </a:solidFill>
                          <a:effectLst/>
                        </a:rPr>
                        <a:t>11</a:t>
                      </a:r>
                      <a:endParaRPr lang="cs-CZ"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MAG Beta PS-PVR</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8/8/18 12:00</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8/8/18 12:00</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11"/>
                  </a:ext>
                </a:extLst>
              </a:tr>
              <a:tr h="172908">
                <a:tc>
                  <a:txBody>
                    <a:bodyPr/>
                    <a:lstStyle/>
                    <a:p>
                      <a:pPr algn="ctr" fontAlgn="b"/>
                      <a:r>
                        <a:rPr lang="is-IS" sz="1200" u="none" strike="noStrike">
                          <a:solidFill>
                            <a:schemeClr val="tx1"/>
                          </a:solidFill>
                          <a:effectLst/>
                        </a:rPr>
                        <a:t>12</a:t>
                      </a:r>
                      <a:endParaRPr lang="is-I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RTS for MAG CCR6807 {No NSSK}</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8/8/18 14:57</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8/8/18 14:58</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12"/>
                  </a:ext>
                </a:extLst>
              </a:tr>
              <a:tr h="235034">
                <a:tc>
                  <a:txBody>
                    <a:bodyPr/>
                    <a:lstStyle/>
                    <a:p>
                      <a:pPr algn="ctr" fontAlgn="b"/>
                      <a:r>
                        <a:rPr lang="is-IS" sz="1200" u="none" strike="noStrike">
                          <a:solidFill>
                            <a:schemeClr val="tx1"/>
                          </a:solidFill>
                          <a:effectLst/>
                        </a:rPr>
                        <a:t>13</a:t>
                      </a:r>
                      <a:endParaRPr lang="is-I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MAG Data in GRB</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8/9/18 15:00</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8/9/18 15:00</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13"/>
                  </a:ext>
                </a:extLst>
              </a:tr>
              <a:tr h="486304">
                <a:tc>
                  <a:txBody>
                    <a:bodyPr/>
                    <a:lstStyle/>
                    <a:p>
                      <a:pPr algn="ctr" fontAlgn="b"/>
                      <a:r>
                        <a:rPr lang="en-US" sz="1200" u="none" strike="noStrike">
                          <a:solidFill>
                            <a:schemeClr val="tx1"/>
                          </a:solidFill>
                          <a:effectLst/>
                        </a:rPr>
                        <a:t>14</a:t>
                      </a:r>
                      <a:endParaRPr lang="en-U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(001) MAG Initial Bias and Calibration Part 2 [SLT 11AM]</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8/20/18 15:35</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8/20/18 19:36</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14"/>
                  </a:ext>
                </a:extLst>
              </a:tr>
              <a:tr h="324202">
                <a:tc>
                  <a:txBody>
                    <a:bodyPr/>
                    <a:lstStyle/>
                    <a:p>
                      <a:pPr algn="ctr" fontAlgn="b"/>
                      <a:r>
                        <a:rPr lang="en-US" sz="1200" u="none" strike="noStrike">
                          <a:solidFill>
                            <a:schemeClr val="tx1"/>
                          </a:solidFill>
                          <a:effectLst/>
                        </a:rPr>
                        <a:t>15</a:t>
                      </a:r>
                      <a:endParaRPr lang="en-U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(001) MAG Update LUTs to Ground System</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9/19/18 13:00</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9/19/18 14:00</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15"/>
                  </a:ext>
                </a:extLst>
              </a:tr>
              <a:tr h="324202">
                <a:tc>
                  <a:txBody>
                    <a:bodyPr/>
                    <a:lstStyle/>
                    <a:p>
                      <a:pPr algn="ctr" fontAlgn="b"/>
                      <a:r>
                        <a:rPr lang="en-US" sz="1200" u="none" strike="noStrike">
                          <a:solidFill>
                            <a:schemeClr val="tx1"/>
                          </a:solidFill>
                          <a:effectLst/>
                        </a:rPr>
                        <a:t>16</a:t>
                      </a:r>
                      <a:endParaRPr lang="en-U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(001) MAG Ground System Implementation</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9/19/18 14:00</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10/12/18 10:00</a:t>
                      </a:r>
                      <a:endParaRPr lang="mr-IN" sz="1200" b="0" i="0" u="none" strike="noStrike">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16"/>
                  </a:ext>
                </a:extLst>
              </a:tr>
              <a:tr h="324202">
                <a:tc>
                  <a:txBody>
                    <a:bodyPr/>
                    <a:lstStyle/>
                    <a:p>
                      <a:pPr algn="ctr" fontAlgn="b"/>
                      <a:r>
                        <a:rPr lang="en-US" sz="1200" u="none" strike="noStrike">
                          <a:solidFill>
                            <a:schemeClr val="tx1"/>
                          </a:solidFill>
                          <a:effectLst/>
                        </a:rPr>
                        <a:t>17</a:t>
                      </a:r>
                      <a:endParaRPr lang="en-US" sz="1200" b="0" i="0" u="none" strike="noStrike">
                        <a:solidFill>
                          <a:schemeClr val="tx1"/>
                        </a:solidFill>
                        <a:effectLst/>
                        <a:latin typeface="Calibri" charset="0"/>
                      </a:endParaRPr>
                    </a:p>
                  </a:txBody>
                  <a:tcPr marL="4403" marR="4403" marT="4403" marB="0" anchor="b">
                    <a:solidFill>
                      <a:schemeClr val="bg1"/>
                    </a:solidFill>
                  </a:tcPr>
                </a:tc>
                <a:tc>
                  <a:txBody>
                    <a:bodyPr/>
                    <a:lstStyle/>
                    <a:p>
                      <a:pPr algn="ctr" fontAlgn="ctr"/>
                      <a:r>
                        <a:rPr lang="en-US" sz="1200" u="none" strike="noStrike" dirty="0">
                          <a:solidFill>
                            <a:schemeClr val="tx1"/>
                          </a:solidFill>
                          <a:effectLst/>
                        </a:rPr>
                        <a:t>   (001) MAG LUTs Implemented in GPA</a:t>
                      </a:r>
                      <a:endParaRPr lang="en-US" sz="1200" b="0" i="0" u="none" strike="noStrike" dirty="0">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a:solidFill>
                            <a:schemeClr val="tx1"/>
                          </a:solidFill>
                          <a:effectLst/>
                        </a:rPr>
                        <a:t>10/12/18 10:00</a:t>
                      </a:r>
                      <a:endParaRPr lang="mr-IN" sz="1200" b="0" i="0" u="none" strike="noStrike">
                        <a:solidFill>
                          <a:schemeClr val="tx1"/>
                        </a:solidFill>
                        <a:effectLst/>
                        <a:latin typeface="Calibri" charset="0"/>
                      </a:endParaRPr>
                    </a:p>
                  </a:txBody>
                  <a:tcPr marL="4403" marR="4403" marT="4403" marB="0" anchor="ctr">
                    <a:solidFill>
                      <a:schemeClr val="bg1"/>
                    </a:solidFill>
                  </a:tcPr>
                </a:tc>
                <a:tc>
                  <a:txBody>
                    <a:bodyPr/>
                    <a:lstStyle/>
                    <a:p>
                      <a:pPr algn="ctr" fontAlgn="ctr"/>
                      <a:r>
                        <a:rPr lang="mr-IN" sz="1200" u="none" strike="noStrike" dirty="0">
                          <a:solidFill>
                            <a:schemeClr val="tx1"/>
                          </a:solidFill>
                          <a:effectLst/>
                        </a:rPr>
                        <a:t>10/12/18 11:00</a:t>
                      </a:r>
                      <a:endParaRPr lang="mr-IN" sz="1200" b="0" i="0" u="none" strike="noStrike" dirty="0">
                        <a:solidFill>
                          <a:schemeClr val="tx1"/>
                        </a:solidFill>
                        <a:effectLst/>
                        <a:latin typeface="Calibri" charset="0"/>
                      </a:endParaRPr>
                    </a:p>
                  </a:txBody>
                  <a:tcPr marL="4403" marR="4403" marT="4403" marB="0" anchor="ctr">
                    <a:solidFill>
                      <a:schemeClr val="bg1"/>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83166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8</a:t>
            </a:fld>
            <a:endParaRPr lang="uk-UA"/>
          </a:p>
        </p:txBody>
      </p:sp>
      <p:sp>
        <p:nvSpPr>
          <p:cNvPr id="5" name="Content Placeholder 2"/>
          <p:cNvSpPr txBox="1">
            <a:spLocks/>
          </p:cNvSpPr>
          <p:nvPr/>
        </p:nvSpPr>
        <p:spPr>
          <a:xfrm>
            <a:off x="457200" y="1390156"/>
            <a:ext cx="8102184" cy="5312269"/>
          </a:xfrm>
          <a:prstGeom prst="rect">
            <a:avLst/>
          </a:prstGeom>
          <a:noFill/>
          <a:ln>
            <a:noFill/>
          </a:ln>
        </p:spPr>
        <p:txBody>
          <a:bodyPr spcFirstLastPara="1" wrap="square" lIns="91425" tIns="45700" rIns="91425" bIns="45700" anchor="b" anchorCtr="0">
            <a:normAutofit fontScale="92500" lnSpcReduction="20000"/>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marL="571500" indent="-342900">
              <a:buFont typeface="Arial" charset="0"/>
              <a:buChar char="•"/>
            </a:pPr>
            <a:r>
              <a:rPr lang="en-US" sz="2400" dirty="0">
                <a:solidFill>
                  <a:schemeClr val="bg1"/>
                </a:solidFill>
              </a:rPr>
              <a:t>GOES-17 MAG shows improved performance relative to GOES-16 MAG</a:t>
            </a:r>
          </a:p>
          <a:p>
            <a:pPr marL="1028700" lvl="1" indent="-342900">
              <a:buFont typeface="Arial" charset="0"/>
              <a:buChar char="•"/>
            </a:pPr>
            <a:r>
              <a:rPr lang="en-US" sz="2400" dirty="0">
                <a:solidFill>
                  <a:schemeClr val="bg1"/>
                </a:solidFill>
              </a:rPr>
              <a:t>No large initial biases on orbit</a:t>
            </a:r>
          </a:p>
          <a:p>
            <a:pPr marL="1428750" lvl="2" indent="-285750">
              <a:buFont typeface="Arial" charset="0"/>
              <a:buChar char="•"/>
            </a:pPr>
            <a:r>
              <a:rPr lang="en-US" dirty="0">
                <a:solidFill>
                  <a:schemeClr val="bg1"/>
                </a:solidFill>
              </a:rPr>
              <a:t>Improved magnetic cleanliness</a:t>
            </a:r>
          </a:p>
          <a:p>
            <a:pPr marL="1028700" lvl="1" indent="-342900">
              <a:buFont typeface="Arial" charset="0"/>
              <a:buChar char="•"/>
            </a:pPr>
            <a:r>
              <a:rPr lang="en-US" sz="2400" dirty="0">
                <a:solidFill>
                  <a:schemeClr val="bg1"/>
                </a:solidFill>
              </a:rPr>
              <a:t>No large (&gt; 10 </a:t>
            </a:r>
            <a:r>
              <a:rPr lang="en-US" sz="2400" dirty="0" err="1">
                <a:solidFill>
                  <a:schemeClr val="bg1"/>
                </a:solidFill>
              </a:rPr>
              <a:t>nT</a:t>
            </a:r>
            <a:r>
              <a:rPr lang="en-US" sz="2400" dirty="0">
                <a:solidFill>
                  <a:schemeClr val="bg1"/>
                </a:solidFill>
              </a:rPr>
              <a:t>) transient magnetic contamination signals, reduced diurnal bias variation</a:t>
            </a:r>
          </a:p>
          <a:p>
            <a:pPr marL="1428750" lvl="2" indent="-285750">
              <a:buFont typeface="Arial" charset="0"/>
              <a:buChar char="•"/>
            </a:pPr>
            <a:r>
              <a:rPr lang="en-US" dirty="0">
                <a:solidFill>
                  <a:schemeClr val="bg1"/>
                </a:solidFill>
              </a:rPr>
              <a:t>Improved thermal control</a:t>
            </a:r>
          </a:p>
          <a:p>
            <a:pPr marL="1428750" lvl="2" indent="-285750">
              <a:buFont typeface="Arial" charset="0"/>
              <a:buChar char="•"/>
            </a:pPr>
            <a:r>
              <a:rPr lang="en-US" dirty="0">
                <a:solidFill>
                  <a:schemeClr val="bg1"/>
                </a:solidFill>
              </a:rPr>
              <a:t>Eliminated potential current loops</a:t>
            </a:r>
          </a:p>
          <a:p>
            <a:pPr marL="1028700" lvl="1" indent="-342900">
              <a:buFont typeface="Arial" charset="0"/>
              <a:buChar char="•"/>
            </a:pPr>
            <a:r>
              <a:rPr lang="en-US" sz="2400" dirty="0">
                <a:solidFill>
                  <a:schemeClr val="bg1"/>
                </a:solidFill>
              </a:rPr>
              <a:t>No ADC sticking</a:t>
            </a:r>
          </a:p>
          <a:p>
            <a:pPr marL="1428750" lvl="2" indent="-285750">
              <a:buFont typeface="Arial" charset="0"/>
              <a:buChar char="•"/>
            </a:pPr>
            <a:r>
              <a:rPr lang="en-US" dirty="0">
                <a:solidFill>
                  <a:schemeClr val="bg1"/>
                </a:solidFill>
              </a:rPr>
              <a:t>Fixed circuit design</a:t>
            </a:r>
          </a:p>
          <a:p>
            <a:pPr marL="571500" indent="-342900">
              <a:buFont typeface="Arial" charset="0"/>
              <a:buChar char="•"/>
            </a:pPr>
            <a:r>
              <a:rPr lang="en-US" sz="2400" dirty="0">
                <a:solidFill>
                  <a:schemeClr val="bg1"/>
                </a:solidFill>
              </a:rPr>
              <a:t>GOES-17 MAG still has problems</a:t>
            </a:r>
          </a:p>
          <a:p>
            <a:pPr marL="1028700" lvl="1" indent="-342900">
              <a:buFont typeface="Arial" charset="0"/>
              <a:buChar char="•"/>
            </a:pPr>
            <a:r>
              <a:rPr lang="en-US" sz="2400" dirty="0">
                <a:solidFill>
                  <a:schemeClr val="bg1"/>
                </a:solidFill>
              </a:rPr>
              <a:t>Thermal instability (e.g., temperature gradients, temperature compensation)</a:t>
            </a:r>
          </a:p>
          <a:p>
            <a:pPr marL="1485900" lvl="2" indent="-342900">
              <a:buFont typeface="Arial" charset="0"/>
              <a:buChar char="•"/>
            </a:pPr>
            <a:r>
              <a:rPr lang="en-US" sz="2200" dirty="0">
                <a:solidFill>
                  <a:schemeClr val="bg1"/>
                </a:solidFill>
              </a:rPr>
              <a:t>Slowly drifting biases</a:t>
            </a:r>
          </a:p>
          <a:p>
            <a:pPr marL="1485900" lvl="2" indent="-342900">
              <a:buFont typeface="Arial" charset="0"/>
              <a:buChar char="•"/>
            </a:pPr>
            <a:r>
              <a:rPr lang="en-US" sz="2200" dirty="0">
                <a:solidFill>
                  <a:schemeClr val="bg1"/>
                </a:solidFill>
              </a:rPr>
              <a:t>Uncertain thermal/heater influence</a:t>
            </a:r>
          </a:p>
          <a:p>
            <a:pPr marL="1028700" lvl="1" indent="-342900">
              <a:buFont typeface="Arial" charset="0"/>
              <a:buChar char="•"/>
            </a:pPr>
            <a:r>
              <a:rPr lang="en-US" sz="2400" dirty="0">
                <a:solidFill>
                  <a:schemeClr val="bg1"/>
                </a:solidFill>
              </a:rPr>
              <a:t>Recent anomaly in diurnal bias trend (possibly only inboard MAG)</a:t>
            </a:r>
          </a:p>
          <a:p>
            <a:pPr marL="1028700" lvl="1" indent="-342900">
              <a:buFont typeface="Arial" charset="0"/>
              <a:buChar char="•"/>
            </a:pPr>
            <a:r>
              <a:rPr lang="en-US" sz="2400" dirty="0" err="1">
                <a:solidFill>
                  <a:schemeClr val="bg1"/>
                </a:solidFill>
              </a:rPr>
              <a:t>Arcjet</a:t>
            </a:r>
            <a:r>
              <a:rPr lang="en-US" sz="2400" dirty="0">
                <a:solidFill>
                  <a:schemeClr val="bg1"/>
                </a:solidFill>
              </a:rPr>
              <a:t> contamination</a:t>
            </a:r>
          </a:p>
          <a:p>
            <a:pPr marL="571500" indent="-342900">
              <a:buFont typeface="Arial" charset="0"/>
              <a:buChar char="•"/>
            </a:pPr>
            <a:endParaRPr lang="en-US" sz="2400" dirty="0">
              <a:solidFill>
                <a:schemeClr val="bg1"/>
              </a:solidFill>
            </a:endParaRPr>
          </a:p>
        </p:txBody>
      </p:sp>
      <p:sp>
        <p:nvSpPr>
          <p:cNvPr id="6" name="Title 1"/>
          <p:cNvSpPr>
            <a:spLocks noGrp="1"/>
          </p:cNvSpPr>
          <p:nvPr>
            <p:ph type="title"/>
          </p:nvPr>
        </p:nvSpPr>
        <p:spPr>
          <a:xfrm>
            <a:off x="457200" y="304800"/>
            <a:ext cx="8229600" cy="792163"/>
          </a:xfrm>
        </p:spPr>
        <p:txBody>
          <a:bodyPr/>
          <a:lstStyle/>
          <a:p>
            <a:pPr algn="ctr"/>
            <a:r>
              <a:rPr lang="en-US" dirty="0"/>
              <a:t>Beta Summary</a:t>
            </a:r>
          </a:p>
        </p:txBody>
      </p:sp>
    </p:spTree>
    <p:extLst>
      <p:ext uri="{BB962C8B-B14F-4D97-AF65-F5344CB8AC3E}">
        <p14:creationId xmlns:p14="http://schemas.microsoft.com/office/powerpoint/2010/main" val="158374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GOES 17 Risks to Provisional</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9</a:t>
            </a:fld>
            <a:endParaRPr lang="en-US" altLang="en-US"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795237935"/>
              </p:ext>
            </p:extLst>
          </p:nvPr>
        </p:nvGraphicFramePr>
        <p:xfrm>
          <a:off x="844825" y="1620077"/>
          <a:ext cx="7285385" cy="3249964"/>
        </p:xfrm>
        <a:graphic>
          <a:graphicData uri="http://schemas.openxmlformats.org/drawingml/2006/table">
            <a:tbl>
              <a:tblPr firstRow="1" bandRow="1">
                <a:tableStyleId>{5C22544A-7EE6-4342-B048-85BDC9FD1C3A}</a:tableStyleId>
              </a:tblPr>
              <a:tblGrid>
                <a:gridCol w="626166">
                  <a:extLst>
                    <a:ext uri="{9D8B030D-6E8A-4147-A177-3AD203B41FA5}">
                      <a16:colId xmlns:a16="http://schemas.microsoft.com/office/drawing/2014/main" val="20000"/>
                    </a:ext>
                  </a:extLst>
                </a:gridCol>
                <a:gridCol w="467139">
                  <a:extLst>
                    <a:ext uri="{9D8B030D-6E8A-4147-A177-3AD203B41FA5}">
                      <a16:colId xmlns:a16="http://schemas.microsoft.com/office/drawing/2014/main" val="20001"/>
                    </a:ext>
                  </a:extLst>
                </a:gridCol>
                <a:gridCol w="2852532">
                  <a:extLst>
                    <a:ext uri="{9D8B030D-6E8A-4147-A177-3AD203B41FA5}">
                      <a16:colId xmlns:a16="http://schemas.microsoft.com/office/drawing/2014/main" val="20002"/>
                    </a:ext>
                  </a:extLst>
                </a:gridCol>
                <a:gridCol w="884582">
                  <a:extLst>
                    <a:ext uri="{9D8B030D-6E8A-4147-A177-3AD203B41FA5}">
                      <a16:colId xmlns:a16="http://schemas.microsoft.com/office/drawing/2014/main" val="20003"/>
                    </a:ext>
                  </a:extLst>
                </a:gridCol>
                <a:gridCol w="1669774">
                  <a:extLst>
                    <a:ext uri="{9D8B030D-6E8A-4147-A177-3AD203B41FA5}">
                      <a16:colId xmlns:a16="http://schemas.microsoft.com/office/drawing/2014/main" val="20004"/>
                    </a:ext>
                  </a:extLst>
                </a:gridCol>
                <a:gridCol w="785192">
                  <a:extLst>
                    <a:ext uri="{9D8B030D-6E8A-4147-A177-3AD203B41FA5}">
                      <a16:colId xmlns:a16="http://schemas.microsoft.com/office/drawing/2014/main" val="20005"/>
                    </a:ext>
                  </a:extLst>
                </a:gridCol>
              </a:tblGrid>
              <a:tr h="268563">
                <a:tc>
                  <a:txBody>
                    <a:bodyPr/>
                    <a:lstStyle/>
                    <a:p>
                      <a:pPr algn="l" fontAlgn="b"/>
                      <a:r>
                        <a:rPr lang="da-DK" sz="1200" b="1" i="0" u="none" strike="noStrike" dirty="0">
                          <a:solidFill>
                            <a:srgbClr val="000000"/>
                          </a:solidFill>
                          <a:effectLst/>
                          <a:latin typeface="Calibri" charset="0"/>
                          <a:ea typeface="Calibri" charset="0"/>
                          <a:cs typeface="Calibri" charset="0"/>
                        </a:rPr>
                        <a:t>ADR #</a:t>
                      </a:r>
                    </a:p>
                  </a:txBody>
                  <a:tcPr marL="6350" marR="6350" marT="6350" marB="0" anchor="b"/>
                </a:tc>
                <a:tc>
                  <a:txBody>
                    <a:bodyPr/>
                    <a:lstStyle/>
                    <a:p>
                      <a:pPr algn="l" fontAlgn="b"/>
                      <a:r>
                        <a:rPr lang="en-US" sz="1200" b="1" i="0" u="none" strike="noStrike">
                          <a:solidFill>
                            <a:srgbClr val="000000"/>
                          </a:solidFill>
                          <a:effectLst/>
                          <a:latin typeface="Calibri" charset="0"/>
                          <a:ea typeface="Calibri" charset="0"/>
                          <a:cs typeface="Calibri" charset="0"/>
                        </a:rPr>
                        <a:t>WR #</a:t>
                      </a:r>
                    </a:p>
                  </a:txBody>
                  <a:tcPr marL="6350" marR="6350" marT="6350" marB="0" anchor="b"/>
                </a:tc>
                <a:tc>
                  <a:txBody>
                    <a:bodyPr/>
                    <a:lstStyle/>
                    <a:p>
                      <a:pPr algn="l" fontAlgn="b"/>
                      <a:r>
                        <a:rPr lang="en-US" sz="1200" b="1" i="0" u="none" strike="noStrike">
                          <a:solidFill>
                            <a:srgbClr val="000000"/>
                          </a:solidFill>
                          <a:effectLst/>
                          <a:latin typeface="Calibri" charset="0"/>
                          <a:ea typeface="Calibri" charset="0"/>
                          <a:cs typeface="Calibri" charset="0"/>
                        </a:rPr>
                        <a:t>Title</a:t>
                      </a:r>
                    </a:p>
                  </a:txBody>
                  <a:tcPr marL="6350" marR="6350" marT="6350" marB="0" anchor="b"/>
                </a:tc>
                <a:tc>
                  <a:txBody>
                    <a:bodyPr/>
                    <a:lstStyle/>
                    <a:p>
                      <a:pPr algn="l" fontAlgn="b"/>
                      <a:r>
                        <a:rPr lang="en-US" sz="1200" b="1" i="0" u="none" strike="noStrike" dirty="0">
                          <a:solidFill>
                            <a:srgbClr val="000000"/>
                          </a:solidFill>
                          <a:effectLst/>
                          <a:latin typeface="Calibri" charset="0"/>
                          <a:ea typeface="Calibri" charset="0"/>
                          <a:cs typeface="Calibri" charset="0"/>
                        </a:rPr>
                        <a:t>WR Status</a:t>
                      </a:r>
                    </a:p>
                  </a:txBody>
                  <a:tcPr marL="6350" marR="6350" marT="6350" marB="0" anchor="b"/>
                </a:tc>
                <a:tc>
                  <a:txBody>
                    <a:bodyPr/>
                    <a:lstStyle/>
                    <a:p>
                      <a:pPr algn="l" fontAlgn="b"/>
                      <a:r>
                        <a:rPr lang="en-US" sz="1200" b="1" i="0" u="none" strike="noStrike">
                          <a:solidFill>
                            <a:srgbClr val="000000"/>
                          </a:solidFill>
                          <a:effectLst/>
                          <a:latin typeface="Calibri" charset="0"/>
                          <a:ea typeface="Calibri" charset="0"/>
                          <a:cs typeface="Calibri" charset="0"/>
                        </a:rPr>
                        <a:t>Delivery </a:t>
                      </a:r>
                    </a:p>
                  </a:txBody>
                  <a:tcPr marL="6350" marR="6350" marT="6350" marB="0" anchor="b"/>
                </a:tc>
                <a:tc>
                  <a:txBody>
                    <a:bodyPr/>
                    <a:lstStyle/>
                    <a:p>
                      <a:pPr algn="l" fontAlgn="b"/>
                      <a:r>
                        <a:rPr lang="en-US" sz="1200" b="1" i="0" u="none" strike="noStrike" dirty="0">
                          <a:solidFill>
                            <a:srgbClr val="000000"/>
                          </a:solidFill>
                          <a:effectLst/>
                          <a:latin typeface="Calibri" charset="0"/>
                          <a:ea typeface="Calibri" charset="0"/>
                          <a:cs typeface="Calibri" charset="0"/>
                        </a:rPr>
                        <a:t>Comments</a:t>
                      </a:r>
                    </a:p>
                  </a:txBody>
                  <a:tcPr marL="6350" marR="6350" marT="6350" marB="0" anchor="b"/>
                </a:tc>
                <a:extLst>
                  <a:ext uri="{0D108BD9-81ED-4DB2-BD59-A6C34878D82A}">
                    <a16:rowId xmlns:a16="http://schemas.microsoft.com/office/drawing/2014/main" val="10000"/>
                  </a:ext>
                </a:extLst>
              </a:tr>
              <a:tr h="350698">
                <a:tc>
                  <a:txBody>
                    <a:bodyPr/>
                    <a:lstStyle/>
                    <a:p>
                      <a:pPr algn="r" fontAlgn="b"/>
                      <a:r>
                        <a:rPr lang="cs-CZ" sz="1200" b="0" i="0" u="none" strike="noStrike" dirty="0">
                          <a:solidFill>
                            <a:srgbClr val="000000"/>
                          </a:solidFill>
                          <a:effectLst/>
                          <a:latin typeface="Calibri" charset="0"/>
                          <a:ea typeface="Calibri" charset="0"/>
                          <a:cs typeface="Calibri" charset="0"/>
                        </a:rPr>
                        <a:t>449</a:t>
                      </a:r>
                    </a:p>
                  </a:txBody>
                  <a:tcPr marL="6350" marR="6350" marT="6350" marB="0" anchor="b"/>
                </a:tc>
                <a:tc>
                  <a:txBody>
                    <a:bodyPr/>
                    <a:lstStyle/>
                    <a:p>
                      <a:pPr algn="r" fontAlgn="b"/>
                      <a:r>
                        <a:rPr lang="is-IS" sz="1200" b="0" i="0" u="none" strike="noStrike">
                          <a:solidFill>
                            <a:srgbClr val="000000"/>
                          </a:solidFill>
                          <a:effectLst/>
                          <a:latin typeface="Calibri" charset="0"/>
                          <a:ea typeface="Calibri" charset="0"/>
                          <a:cs typeface="Calibri" charset="0"/>
                        </a:rPr>
                        <a:t>5133</a:t>
                      </a:r>
                    </a:p>
                  </a:txBody>
                  <a:tcPr marL="6350" marR="6350" marT="6350" marB="0" anchor="b"/>
                </a:tc>
                <a:tc>
                  <a:txBody>
                    <a:bodyPr/>
                    <a:lstStyle/>
                    <a:p>
                      <a:pPr algn="l" fontAlgn="b"/>
                      <a:r>
                        <a:rPr lang="en-US" sz="1200" b="0" i="0" u="none" strike="noStrike" dirty="0">
                          <a:solidFill>
                            <a:srgbClr val="000000"/>
                          </a:solidFill>
                          <a:effectLst/>
                          <a:latin typeface="Calibri" charset="0"/>
                          <a:ea typeface="Calibri" charset="0"/>
                          <a:cs typeface="Calibri" charset="0"/>
                        </a:rPr>
                        <a:t>Add MAG DQF for </a:t>
                      </a:r>
                      <a:r>
                        <a:rPr lang="en-US" sz="1200" b="0" i="0" u="none" strike="noStrike" dirty="0" err="1">
                          <a:solidFill>
                            <a:srgbClr val="000000"/>
                          </a:solidFill>
                          <a:effectLst/>
                          <a:latin typeface="Calibri" charset="0"/>
                          <a:ea typeface="Calibri" charset="0"/>
                          <a:cs typeface="Calibri" charset="0"/>
                        </a:rPr>
                        <a:t>arcjet</a:t>
                      </a:r>
                      <a:r>
                        <a:rPr lang="en-US" sz="1200" b="0" i="0" u="none" strike="noStrike" dirty="0">
                          <a:solidFill>
                            <a:srgbClr val="000000"/>
                          </a:solidFill>
                          <a:effectLst/>
                          <a:latin typeface="Calibri" charset="0"/>
                          <a:ea typeface="Calibri" charset="0"/>
                          <a:cs typeface="Calibri" charset="0"/>
                        </a:rPr>
                        <a:t> firing</a:t>
                      </a:r>
                    </a:p>
                  </a:txBody>
                  <a:tcPr marL="6350" marR="6350" marT="6350" marB="0" anchor="b"/>
                </a:tc>
                <a:tc>
                  <a:txBody>
                    <a:bodyPr/>
                    <a:lstStyle/>
                    <a:p>
                      <a:pPr algn="l" fontAlgn="b"/>
                      <a:r>
                        <a:rPr lang="en-US" sz="1200" b="0" i="0" u="none" strike="noStrike" dirty="0">
                          <a:solidFill>
                            <a:srgbClr val="000000"/>
                          </a:solidFill>
                          <a:effectLst/>
                          <a:latin typeface="Calibri" charset="0"/>
                          <a:ea typeface="Calibri" charset="0"/>
                          <a:cs typeface="Calibri" charset="0"/>
                        </a:rPr>
                        <a:t>Closed</a:t>
                      </a:r>
                    </a:p>
                  </a:txBody>
                  <a:tcPr marL="6350" marR="6350" marT="6350" marB="0" anchor="b"/>
                </a:tc>
                <a:tc>
                  <a:txBody>
                    <a:bodyPr/>
                    <a:lstStyle/>
                    <a:p>
                      <a:pPr algn="l" fontAlgn="b"/>
                      <a:r>
                        <a:rPr lang="en-US" sz="1200" b="0" i="0" u="none" strike="noStrike" dirty="0">
                          <a:solidFill>
                            <a:srgbClr val="000000"/>
                          </a:solidFill>
                          <a:effectLst/>
                          <a:latin typeface="Calibri" charset="0"/>
                          <a:ea typeface="Calibri" charset="0"/>
                          <a:cs typeface="Calibri" charset="0"/>
                        </a:rPr>
                        <a:t>Moderate priority.  Alerts user to unusable data</a:t>
                      </a:r>
                    </a:p>
                  </a:txBody>
                  <a:tcPr marL="6350" marR="6350" marT="6350" marB="0" anchor="b"/>
                </a:tc>
                <a:tc>
                  <a:txBody>
                    <a:bodyPr/>
                    <a:lstStyle/>
                    <a:p>
                      <a:pPr algn="l" fontAlgn="b"/>
                      <a:r>
                        <a:rPr lang="en-US" sz="1200" b="0" i="0" u="none" strike="noStrike" dirty="0">
                          <a:solidFill>
                            <a:srgbClr val="000000"/>
                          </a:solidFill>
                          <a:effectLst/>
                          <a:latin typeface="Calibri" charset="0"/>
                          <a:ea typeface="Calibri" charset="0"/>
                          <a:cs typeface="Calibri" charset="0"/>
                        </a:rPr>
                        <a:t>Provisional</a:t>
                      </a:r>
                    </a:p>
                  </a:txBody>
                  <a:tcPr marL="6350" marR="6350" marT="6350" marB="0" anchor="b"/>
                </a:tc>
                <a:extLst>
                  <a:ext uri="{0D108BD9-81ED-4DB2-BD59-A6C34878D82A}">
                    <a16:rowId xmlns:a16="http://schemas.microsoft.com/office/drawing/2014/main" val="10001"/>
                  </a:ext>
                </a:extLst>
              </a:tr>
              <a:tr h="523055">
                <a:tc>
                  <a:txBody>
                    <a:bodyPr/>
                    <a:lstStyle/>
                    <a:p>
                      <a:pPr algn="r" fontAlgn="b"/>
                      <a:r>
                        <a:rPr lang="sk-SK" sz="1200" b="0" i="0" u="none" strike="noStrike" dirty="0">
                          <a:solidFill>
                            <a:srgbClr val="000000"/>
                          </a:solidFill>
                          <a:effectLst/>
                          <a:latin typeface="Calibri" charset="0"/>
                          <a:ea typeface="Calibri" charset="0"/>
                          <a:cs typeface="Calibri" charset="0"/>
                        </a:rPr>
                        <a:t>786 </a:t>
                      </a:r>
                    </a:p>
                  </a:txBody>
                  <a:tcPr marL="6350" marR="6350" marT="6350" marB="0" anchor="b"/>
                </a:tc>
                <a:tc>
                  <a:txBody>
                    <a:bodyPr/>
                    <a:lstStyle/>
                    <a:p>
                      <a:pPr algn="r" fontAlgn="b"/>
                      <a:r>
                        <a:rPr lang="is-IS" sz="1200" b="0" i="0" u="none" strike="noStrike">
                          <a:solidFill>
                            <a:srgbClr val="000000"/>
                          </a:solidFill>
                          <a:effectLst/>
                          <a:latin typeface="Calibri" charset="0"/>
                          <a:ea typeface="Calibri" charset="0"/>
                          <a:cs typeface="Calibri" charset="0"/>
                        </a:rPr>
                        <a:t>6321</a:t>
                      </a:r>
                    </a:p>
                  </a:txBody>
                  <a:tcPr marL="6350" marR="6350" marT="6350" marB="0" anchor="b"/>
                </a:tc>
                <a:tc>
                  <a:txBody>
                    <a:bodyPr/>
                    <a:lstStyle/>
                    <a:p>
                      <a:pPr algn="l" fontAlgn="b"/>
                      <a:r>
                        <a:rPr lang="en-US" sz="1200" b="0" i="0" u="none" strike="noStrike" dirty="0">
                          <a:solidFill>
                            <a:srgbClr val="222222"/>
                          </a:solidFill>
                          <a:effectLst/>
                          <a:latin typeface="Calibri" charset="0"/>
                          <a:ea typeface="Calibri" charset="0"/>
                          <a:cs typeface="Calibri" charset="0"/>
                        </a:rPr>
                        <a:t>Update MAG PG Processing for APID202 update - PRO Type 2</a:t>
                      </a:r>
                    </a:p>
                  </a:txBody>
                  <a:tcPr marL="6350" marR="6350" marT="6350" marB="0" anchor="b"/>
                </a:tc>
                <a:tc>
                  <a:txBody>
                    <a:bodyPr/>
                    <a:lstStyle/>
                    <a:p>
                      <a:pPr algn="l" fontAlgn="b"/>
                      <a:r>
                        <a:rPr lang="en-US" sz="1200" b="0" i="0" u="none" strike="noStrike" dirty="0">
                          <a:solidFill>
                            <a:srgbClr val="000000"/>
                          </a:solidFill>
                          <a:effectLst/>
                          <a:latin typeface="Calibri" charset="0"/>
                          <a:ea typeface="Calibri" charset="0"/>
                          <a:cs typeface="Calibri" charset="0"/>
                        </a:rPr>
                        <a:t>Closed</a:t>
                      </a:r>
                    </a:p>
                  </a:txBody>
                  <a:tcPr marL="6350" marR="6350" marT="6350" marB="0" anchor="b"/>
                </a:tc>
                <a:tc>
                  <a:txBody>
                    <a:bodyPr/>
                    <a:lstStyle/>
                    <a:p>
                      <a:pPr algn="l" fontAlgn="b"/>
                      <a:r>
                        <a:rPr lang="sk-SK" sz="1200" b="0" i="0" u="none" strike="noStrike" dirty="0">
                          <a:solidFill>
                            <a:srgbClr val="000000"/>
                          </a:solidFill>
                          <a:effectLst/>
                          <a:latin typeface="Calibri" charset="0"/>
                          <a:ea typeface="Calibri" charset="0"/>
                          <a:cs typeface="Calibri" charset="0"/>
                        </a:rPr>
                        <a:t> </a:t>
                      </a:r>
                      <a:r>
                        <a:rPr lang="en-US" sz="1200" b="0" i="0" u="none" strike="noStrike" dirty="0">
                          <a:solidFill>
                            <a:srgbClr val="000000"/>
                          </a:solidFill>
                          <a:effectLst/>
                          <a:latin typeface="Calibri" charset="0"/>
                          <a:ea typeface="Calibri" charset="0"/>
                          <a:cs typeface="Calibri" charset="0"/>
                        </a:rPr>
                        <a:t>PR.07.00.00</a:t>
                      </a:r>
                      <a:endParaRPr lang="sk-SK" sz="1200" b="0" i="0" u="none" strike="noStrike" dirty="0">
                        <a:solidFill>
                          <a:srgbClr val="000000"/>
                        </a:solidFill>
                        <a:effectLst/>
                        <a:latin typeface="Calibri" charset="0"/>
                        <a:ea typeface="Calibri" charset="0"/>
                        <a:cs typeface="Calibri" charset="0"/>
                      </a:endParaRPr>
                    </a:p>
                  </a:txBody>
                  <a:tcPr marL="6350" marR="6350" marT="6350"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charset="0"/>
                          <a:ea typeface="Calibri" charset="0"/>
                          <a:cs typeface="Calibri" charset="0"/>
                        </a:rPr>
                        <a:t>Provisional</a:t>
                      </a:r>
                    </a:p>
                    <a:p>
                      <a:pPr algn="l" fontAlgn="b"/>
                      <a:endParaRPr lang="sk-SK" sz="1200" b="0" i="0" u="none" strike="noStrike" dirty="0">
                        <a:solidFill>
                          <a:srgbClr val="000000"/>
                        </a:solidFill>
                        <a:effectLst/>
                        <a:latin typeface="Calibri" charset="0"/>
                        <a:ea typeface="Calibri" charset="0"/>
                        <a:cs typeface="Calibri" charset="0"/>
                      </a:endParaRPr>
                    </a:p>
                  </a:txBody>
                  <a:tcPr marL="6350" marR="6350" marT="6350" marB="0" anchor="b"/>
                </a:tc>
                <a:extLst>
                  <a:ext uri="{0D108BD9-81ED-4DB2-BD59-A6C34878D82A}">
                    <a16:rowId xmlns:a16="http://schemas.microsoft.com/office/drawing/2014/main" val="10002"/>
                  </a:ext>
                </a:extLst>
              </a:tr>
              <a:tr h="695412">
                <a:tc>
                  <a:txBody>
                    <a:bodyPr/>
                    <a:lstStyle/>
                    <a:p>
                      <a:pPr algn="r" fontAlgn="b"/>
                      <a:r>
                        <a:rPr lang="sk-SK" sz="1200" b="0" i="0" u="none" strike="noStrike" dirty="0">
                          <a:solidFill>
                            <a:srgbClr val="000000"/>
                          </a:solidFill>
                          <a:effectLst/>
                          <a:latin typeface="Calibri" charset="0"/>
                          <a:ea typeface="Calibri" charset="0"/>
                          <a:cs typeface="Calibri" charset="0"/>
                        </a:rPr>
                        <a:t> </a:t>
                      </a:r>
                    </a:p>
                  </a:txBody>
                  <a:tcPr marL="6350" marR="6350" marT="6350" marB="0" anchor="b"/>
                </a:tc>
                <a:tc>
                  <a:txBody>
                    <a:bodyPr/>
                    <a:lstStyle/>
                    <a:p>
                      <a:pPr algn="r" fontAlgn="b"/>
                      <a:r>
                        <a:rPr lang="is-IS" sz="1200" b="0" i="0" u="none" strike="noStrike">
                          <a:solidFill>
                            <a:srgbClr val="000000"/>
                          </a:solidFill>
                          <a:effectLst/>
                          <a:latin typeface="Calibri" charset="0"/>
                          <a:ea typeface="Calibri" charset="0"/>
                          <a:cs typeface="Calibri" charset="0"/>
                        </a:rPr>
                        <a:t>6269</a:t>
                      </a:r>
                    </a:p>
                  </a:txBody>
                  <a:tcPr marL="6350" marR="6350" marT="6350" marB="0" anchor="b"/>
                </a:tc>
                <a:tc>
                  <a:txBody>
                    <a:bodyPr/>
                    <a:lstStyle/>
                    <a:p>
                      <a:pPr algn="l" fontAlgn="b"/>
                      <a:r>
                        <a:rPr lang="en-US" sz="1200" b="0" i="0" u="none" strike="noStrike" dirty="0">
                          <a:solidFill>
                            <a:srgbClr val="000000"/>
                          </a:solidFill>
                          <a:effectLst/>
                          <a:latin typeface="Calibri" charset="0"/>
                          <a:ea typeface="Calibri" charset="0"/>
                          <a:cs typeface="Calibri" charset="0"/>
                        </a:rPr>
                        <a:t>Bias of difference between G17 MAG IB and OB measurements changes from day-to-day</a:t>
                      </a:r>
                    </a:p>
                  </a:txBody>
                  <a:tcPr marL="6350" marR="6350" marT="6350" marB="0" anchor="b"/>
                </a:tc>
                <a:tc>
                  <a:txBody>
                    <a:bodyPr/>
                    <a:lstStyle/>
                    <a:p>
                      <a:pPr algn="l" fontAlgn="b"/>
                      <a:r>
                        <a:rPr lang="en-US" sz="1200" b="0" i="0" u="none" strike="noStrike" dirty="0">
                          <a:solidFill>
                            <a:srgbClr val="000000"/>
                          </a:solidFill>
                          <a:effectLst/>
                          <a:latin typeface="Calibri" charset="0"/>
                          <a:ea typeface="Calibri" charset="0"/>
                          <a:cs typeface="Calibri" charset="0"/>
                        </a:rPr>
                        <a:t>Closed</a:t>
                      </a:r>
                    </a:p>
                  </a:txBody>
                  <a:tcPr marL="6350" marR="6350" marT="6350" marB="0" anchor="b"/>
                </a:tc>
                <a:tc>
                  <a:txBody>
                    <a:bodyPr/>
                    <a:lstStyle/>
                    <a:p>
                      <a:pPr algn="l" fontAlgn="b"/>
                      <a:r>
                        <a:rPr lang="en-US" sz="1200" b="0" i="0" u="none" strike="noStrike" dirty="0">
                          <a:solidFill>
                            <a:srgbClr val="000000"/>
                          </a:solidFill>
                          <a:effectLst/>
                          <a:latin typeface="Calibri" charset="0"/>
                          <a:ea typeface="Calibri" charset="0"/>
                          <a:cs typeface="Calibri" charset="0"/>
                        </a:rPr>
                        <a:t>Flight/G17</a:t>
                      </a:r>
                    </a:p>
                  </a:txBody>
                  <a:tcPr marL="6350" marR="6350" marT="6350"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charset="0"/>
                          <a:ea typeface="Calibri" charset="0"/>
                          <a:cs typeface="Calibri" charset="0"/>
                        </a:rPr>
                        <a:t>Provisional</a:t>
                      </a:r>
                    </a:p>
                    <a:p>
                      <a:pPr algn="l" fontAlgn="b"/>
                      <a:endParaRPr lang="sk-SK" sz="1200" b="0" i="0" u="none" strike="noStrike" dirty="0">
                        <a:solidFill>
                          <a:srgbClr val="000000"/>
                        </a:solidFill>
                        <a:effectLst/>
                        <a:latin typeface="Calibri" charset="0"/>
                        <a:ea typeface="Calibri" charset="0"/>
                        <a:cs typeface="Calibri" charset="0"/>
                      </a:endParaRPr>
                    </a:p>
                  </a:txBody>
                  <a:tcPr marL="6350" marR="6350" marT="6350" marB="0" anchor="b"/>
                </a:tc>
                <a:extLst>
                  <a:ext uri="{0D108BD9-81ED-4DB2-BD59-A6C34878D82A}">
                    <a16:rowId xmlns:a16="http://schemas.microsoft.com/office/drawing/2014/main" val="10003"/>
                  </a:ext>
                </a:extLst>
              </a:tr>
              <a:tr h="695412">
                <a:tc>
                  <a:txBody>
                    <a:bodyPr/>
                    <a:lstStyle/>
                    <a:p>
                      <a:pPr algn="r" fontAlgn="b"/>
                      <a:r>
                        <a:rPr lang="sk-SK" sz="1200" b="0" i="0" u="none" strike="noStrike" dirty="0">
                          <a:solidFill>
                            <a:srgbClr val="000000"/>
                          </a:solidFill>
                          <a:effectLst/>
                          <a:latin typeface="Calibri" charset="0"/>
                          <a:ea typeface="Calibri" charset="0"/>
                          <a:cs typeface="Calibri" charset="0"/>
                        </a:rPr>
                        <a:t> </a:t>
                      </a:r>
                    </a:p>
                  </a:txBody>
                  <a:tcPr marL="6350" marR="6350" marT="6350" marB="0" anchor="b"/>
                </a:tc>
                <a:tc>
                  <a:txBody>
                    <a:bodyPr/>
                    <a:lstStyle/>
                    <a:p>
                      <a:pPr algn="r" fontAlgn="b"/>
                      <a:r>
                        <a:rPr lang="is-IS" sz="1200" b="0" i="0" u="none" strike="noStrike" dirty="0">
                          <a:solidFill>
                            <a:srgbClr val="000000"/>
                          </a:solidFill>
                          <a:effectLst/>
                          <a:latin typeface="Calibri" charset="0"/>
                          <a:ea typeface="Calibri" charset="0"/>
                          <a:cs typeface="Calibri" charset="0"/>
                        </a:rPr>
                        <a:t>6271</a:t>
                      </a:r>
                    </a:p>
                    <a:p>
                      <a:pPr algn="r" fontAlgn="b"/>
                      <a:r>
                        <a:rPr lang="is-IS" sz="1200" b="0" i="0" u="none" strike="noStrike" dirty="0">
                          <a:solidFill>
                            <a:srgbClr val="000000"/>
                          </a:solidFill>
                          <a:effectLst/>
                          <a:latin typeface="Calibri" charset="0"/>
                          <a:ea typeface="Calibri" charset="0"/>
                          <a:cs typeface="Calibri" charset="0"/>
                        </a:rPr>
                        <a:t>(Flight)</a:t>
                      </a:r>
                    </a:p>
                  </a:txBody>
                  <a:tcPr marL="6350" marR="6350" marT="6350" marB="0" anchor="b"/>
                </a:tc>
                <a:tc>
                  <a:txBody>
                    <a:bodyPr/>
                    <a:lstStyle/>
                    <a:p>
                      <a:pPr algn="l" fontAlgn="b"/>
                      <a:r>
                        <a:rPr lang="en-US" sz="1200" b="0" i="0" u="none" strike="noStrike" dirty="0">
                          <a:solidFill>
                            <a:srgbClr val="000000"/>
                          </a:solidFill>
                          <a:effectLst/>
                          <a:latin typeface="Calibri" charset="0"/>
                          <a:ea typeface="Calibri" charset="0"/>
                          <a:cs typeface="Calibri" charset="0"/>
                        </a:rPr>
                        <a:t>Beginning 2018D187, G17 MAG IB/OB x and y-axis differences show excursions during part of the day</a:t>
                      </a:r>
                    </a:p>
                  </a:txBody>
                  <a:tcPr marL="6350" marR="6350" marT="6350" marB="0" anchor="b"/>
                </a:tc>
                <a:tc>
                  <a:txBody>
                    <a:bodyPr/>
                    <a:lstStyle/>
                    <a:p>
                      <a:pPr algn="l" fontAlgn="b"/>
                      <a:r>
                        <a:rPr lang="en-US" sz="1200" b="0" i="0" u="none" strike="noStrike" dirty="0">
                          <a:solidFill>
                            <a:srgbClr val="000000"/>
                          </a:solidFill>
                          <a:effectLst/>
                          <a:latin typeface="Calibri" charset="0"/>
                          <a:ea typeface="Calibri" charset="0"/>
                          <a:cs typeface="Calibri" charset="0"/>
                        </a:rPr>
                        <a:t>Submitted</a:t>
                      </a:r>
                    </a:p>
                  </a:txBody>
                  <a:tcPr marL="6350" marR="6350" marT="6350" marB="0" anchor="b"/>
                </a:tc>
                <a:tc>
                  <a:txBody>
                    <a:bodyPr/>
                    <a:lstStyle/>
                    <a:p>
                      <a:pPr algn="l" fontAlgn="b"/>
                      <a:r>
                        <a:rPr lang="en-US" sz="1200" b="0" i="0" u="none" strike="noStrike" dirty="0">
                          <a:solidFill>
                            <a:srgbClr val="000000"/>
                          </a:solidFill>
                          <a:effectLst/>
                          <a:latin typeface="Calibri" charset="0"/>
                          <a:ea typeface="Calibri" charset="0"/>
                          <a:cs typeface="Calibri" charset="0"/>
                        </a:rPr>
                        <a:t>Flight/G17</a:t>
                      </a:r>
                    </a:p>
                  </a:txBody>
                  <a:tcPr marL="6350" marR="6350" marT="6350"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charset="0"/>
                          <a:ea typeface="Calibri" charset="0"/>
                          <a:cs typeface="Calibri" charset="0"/>
                        </a:rPr>
                        <a:t>Provisional</a:t>
                      </a:r>
                    </a:p>
                    <a:p>
                      <a:pPr algn="l" fontAlgn="b"/>
                      <a:endParaRPr lang="sk-SK" sz="1200" b="0" i="0" u="none" strike="noStrike" dirty="0">
                        <a:solidFill>
                          <a:srgbClr val="000000"/>
                        </a:solidFill>
                        <a:effectLst/>
                        <a:latin typeface="Calibri" charset="0"/>
                        <a:ea typeface="Calibri" charset="0"/>
                        <a:cs typeface="Calibri" charset="0"/>
                      </a:endParaRPr>
                    </a:p>
                  </a:txBody>
                  <a:tcPr marL="6350" marR="6350" marT="6350" marB="0" anchor="b"/>
                </a:tc>
                <a:extLst>
                  <a:ext uri="{0D108BD9-81ED-4DB2-BD59-A6C34878D82A}">
                    <a16:rowId xmlns:a16="http://schemas.microsoft.com/office/drawing/2014/main" val="10004"/>
                  </a:ext>
                </a:extLst>
              </a:tr>
              <a:tr h="695412">
                <a:tc>
                  <a:txBody>
                    <a:bodyPr/>
                    <a:lstStyle/>
                    <a:p>
                      <a:pPr algn="r" fontAlgn="b"/>
                      <a:r>
                        <a:rPr lang="sk-SK" sz="1200" b="0" i="0" u="none" strike="noStrike" dirty="0">
                          <a:solidFill>
                            <a:srgbClr val="000000"/>
                          </a:solidFill>
                          <a:effectLst/>
                          <a:latin typeface="Calibri" charset="0"/>
                          <a:ea typeface="Calibri" charset="0"/>
                          <a:cs typeface="Calibri" charset="0"/>
                        </a:rPr>
                        <a:t> </a:t>
                      </a:r>
                    </a:p>
                  </a:txBody>
                  <a:tcPr marL="6350" marR="6350" marT="6350" marB="0" anchor="b"/>
                </a:tc>
                <a:tc>
                  <a:txBody>
                    <a:bodyPr/>
                    <a:lstStyle/>
                    <a:p>
                      <a:pPr algn="r" fontAlgn="b"/>
                      <a:r>
                        <a:rPr lang="is-IS" sz="1200" b="0" i="0" u="none" strike="noStrike" dirty="0">
                          <a:solidFill>
                            <a:srgbClr val="000000"/>
                          </a:solidFill>
                          <a:effectLst/>
                          <a:latin typeface="Calibri" charset="0"/>
                          <a:ea typeface="Calibri" charset="0"/>
                          <a:cs typeface="Calibri" charset="0"/>
                        </a:rPr>
                        <a:t>6290</a:t>
                      </a:r>
                    </a:p>
                    <a:p>
                      <a:pPr algn="r" fontAlgn="b"/>
                      <a:r>
                        <a:rPr lang="is-IS" sz="1200" b="0" i="0" u="none" strike="noStrike" dirty="0">
                          <a:solidFill>
                            <a:srgbClr val="000000"/>
                          </a:solidFill>
                          <a:effectLst/>
                          <a:latin typeface="Calibri" charset="0"/>
                          <a:ea typeface="Calibri" charset="0"/>
                          <a:cs typeface="Calibri" charset="0"/>
                        </a:rPr>
                        <a:t>(Flight)</a:t>
                      </a:r>
                    </a:p>
                  </a:txBody>
                  <a:tcPr marL="6350" marR="6350" marT="6350" marB="0" anchor="b"/>
                </a:tc>
                <a:tc>
                  <a:txBody>
                    <a:bodyPr/>
                    <a:lstStyle/>
                    <a:p>
                      <a:pPr algn="l" fontAlgn="b"/>
                      <a:r>
                        <a:rPr lang="en-US" sz="1200" b="0" i="0" u="none" strike="noStrike" dirty="0">
                          <a:solidFill>
                            <a:srgbClr val="000000"/>
                          </a:solidFill>
                          <a:effectLst/>
                          <a:latin typeface="Calibri" charset="0"/>
                          <a:ea typeface="Calibri" charset="0"/>
                          <a:cs typeface="Calibri" charset="0"/>
                        </a:rPr>
                        <a:t>Trending of G17 MAG IB/OB differences has discontinuities after yaw flips</a:t>
                      </a:r>
                    </a:p>
                  </a:txBody>
                  <a:tcPr marL="6350" marR="6350" marT="6350" marB="0" anchor="b"/>
                </a:tc>
                <a:tc>
                  <a:txBody>
                    <a:bodyPr/>
                    <a:lstStyle/>
                    <a:p>
                      <a:pPr algn="l" fontAlgn="b"/>
                      <a:r>
                        <a:rPr lang="en-US" sz="1200" b="0" i="0" u="none" strike="noStrike" dirty="0">
                          <a:solidFill>
                            <a:srgbClr val="000000"/>
                          </a:solidFill>
                          <a:effectLst/>
                          <a:latin typeface="Calibri" charset="0"/>
                          <a:ea typeface="Calibri" charset="0"/>
                          <a:cs typeface="Calibri" charset="0"/>
                        </a:rPr>
                        <a:t>Submitted</a:t>
                      </a:r>
                    </a:p>
                  </a:txBody>
                  <a:tcPr marL="6350" marR="6350" marT="6350" marB="0" anchor="b"/>
                </a:tc>
                <a:tc>
                  <a:txBody>
                    <a:bodyPr/>
                    <a:lstStyle/>
                    <a:p>
                      <a:pPr algn="l" fontAlgn="b"/>
                      <a:r>
                        <a:rPr lang="en-US" sz="1200" b="0" i="0" u="none" strike="noStrike" dirty="0">
                          <a:solidFill>
                            <a:srgbClr val="000000"/>
                          </a:solidFill>
                          <a:effectLst/>
                          <a:latin typeface="Calibri" charset="0"/>
                          <a:ea typeface="Calibri" charset="0"/>
                          <a:cs typeface="Calibri" charset="0"/>
                        </a:rPr>
                        <a:t>Flight/G17</a:t>
                      </a:r>
                    </a:p>
                  </a:txBody>
                  <a:tcPr marL="6350" marR="6350" marT="6350"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charset="0"/>
                          <a:ea typeface="Calibri" charset="0"/>
                          <a:cs typeface="Calibri" charset="0"/>
                        </a:rPr>
                        <a:t>Provisional</a:t>
                      </a:r>
                    </a:p>
                    <a:p>
                      <a:pPr algn="l" fontAlgn="b"/>
                      <a:endParaRPr lang="sk-SK" sz="1200" b="0" i="0" u="none" strike="noStrike" dirty="0">
                        <a:solidFill>
                          <a:srgbClr val="000000"/>
                        </a:solidFill>
                        <a:effectLst/>
                        <a:latin typeface="Calibri" charset="0"/>
                        <a:ea typeface="Calibri" charset="0"/>
                        <a:cs typeface="Calibri" charset="0"/>
                      </a:endParaRPr>
                    </a:p>
                  </a:txBody>
                  <a:tcPr marL="6350" marR="6350" marT="635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39357083"/>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26662</TotalTime>
  <Words>3169</Words>
  <Application>Microsoft Office PowerPoint</Application>
  <PresentationFormat>On-screen Show (4:3)</PresentationFormat>
  <Paragraphs>659</Paragraphs>
  <Slides>46</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.AppleSystemUIFont</vt:lpstr>
      <vt:lpstr>Arial</vt:lpstr>
      <vt:lpstr>Calibri</vt:lpstr>
      <vt:lpstr>Courier New</vt:lpstr>
      <vt:lpstr>Noto Sans Symbols</vt:lpstr>
      <vt:lpstr>Times New Roman</vt:lpstr>
      <vt:lpstr>Custom Design</vt:lpstr>
      <vt:lpstr>Peer Stakeholder-Product Validation Review (PS-PVR)  For the Provisional Maturity of GOES-17 MAG L1b Product</vt:lpstr>
      <vt:lpstr>Outline</vt:lpstr>
      <vt:lpstr>MAG OVERVIEW</vt:lpstr>
      <vt:lpstr>Instrument Description</vt:lpstr>
      <vt:lpstr>PowerPoint Presentation</vt:lpstr>
      <vt:lpstr>REVIEW OF BETA MATURITY (MAG Beta PS-PVR, Aug. 2018) </vt:lpstr>
      <vt:lpstr>Post-Launch Test (PLT)  Timeline</vt:lpstr>
      <vt:lpstr>Beta Summary</vt:lpstr>
      <vt:lpstr>GOES 17 Risks to Provisional</vt:lpstr>
      <vt:lpstr>PowerPoint Presentation</vt:lpstr>
      <vt:lpstr>PRODUCT QUALITY EVALUATION</vt:lpstr>
      <vt:lpstr>Look Up Table</vt:lpstr>
      <vt:lpstr>Summary of MAG Performance</vt:lpstr>
      <vt:lpstr>Summary of MAG Performance</vt:lpstr>
      <vt:lpstr>Summary of MAG Performance</vt:lpstr>
      <vt:lpstr>MAG Issues: IB X Axis Bias Anomaly</vt:lpstr>
      <vt:lpstr>MAG Issues: IB Z Axis Bias Anomaly</vt:lpstr>
      <vt:lpstr>MAG Issues: IB Z Axis Bias Anomaly</vt:lpstr>
      <vt:lpstr>MAG Issues: OB Y Axis Bias Shifts</vt:lpstr>
      <vt:lpstr>MAG Issues: Bias Anomalies</vt:lpstr>
      <vt:lpstr>MAG Issues: Arcjet and EU Temperature</vt:lpstr>
      <vt:lpstr>MAG Issues: Yaw Flip Bias Discontinuity</vt:lpstr>
      <vt:lpstr>MAG Issues: Heater Impact on Biases</vt:lpstr>
      <vt:lpstr>MAG PLPTs Supporting Provisional Maturity </vt:lpstr>
      <vt:lpstr>PLPT-MAG-001</vt:lpstr>
      <vt:lpstr>PLPT-MAG-002</vt:lpstr>
      <vt:lpstr>PLPT-MAG-002</vt:lpstr>
      <vt:lpstr>PLPT-MAG-002</vt:lpstr>
      <vt:lpstr>PLPT-MAG-009 Noise Performance</vt:lpstr>
      <vt:lpstr>PROVISIONAL MATURITY ASSESSMENT</vt:lpstr>
      <vt:lpstr>GOES 17 Provisional Validation</vt:lpstr>
      <vt:lpstr>GOES 17 Provisional Validation</vt:lpstr>
      <vt:lpstr>PATH TO FULL VALIDATION MATURITY</vt:lpstr>
      <vt:lpstr>Path to Full Validation</vt:lpstr>
      <vt:lpstr>ADRs/WRs Impacting  Full Validation of MAG L1b</vt:lpstr>
      <vt:lpstr>Path to Full Validation - PLPTs</vt:lpstr>
      <vt:lpstr>MAG Performance Baseline Status</vt:lpstr>
      <vt:lpstr>GOES-17 Performance Baseline Validation Status</vt:lpstr>
      <vt:lpstr>Path to Full Validation – Risks</vt:lpstr>
      <vt:lpstr>SUMMARY &amp; RECOMMENDATIONS</vt:lpstr>
      <vt:lpstr>Summary and Recommendations</vt:lpstr>
      <vt:lpstr>Summary and Recommendations</vt:lpstr>
      <vt:lpstr>SWPC Statement</vt:lpstr>
      <vt:lpstr>Addendum</vt:lpstr>
      <vt:lpstr>Waivers</vt:lpstr>
      <vt:lpstr>Best Magnetometer Reference for GOES-17 Outboard Mag is GOES-14 Outboard Mag:  (GOES14OB - model) minus (GOES17OB - model)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Stakeholder-Product Validation Review (PS-PVR)  For the Provisional Maturity of GOES-16 SEISS  SGPS L1b Product</dc:title>
  <dc:creator>Kline, Elizabeth (GSFC-416.0)[NOAA]</dc:creator>
  <cp:lastModifiedBy>Kline, Elizabeth (GSFC-416.0)[NOAA]</cp:lastModifiedBy>
  <cp:revision>382</cp:revision>
  <dcterms:modified xsi:type="dcterms:W3CDTF">2019-03-22T16:14:25Z</dcterms:modified>
</cp:coreProperties>
</file>