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7"/>
  </p:notesMasterIdLst>
  <p:sldIdLst>
    <p:sldId id="257" r:id="rId2"/>
    <p:sldId id="258" r:id="rId3"/>
    <p:sldId id="670" r:id="rId4"/>
    <p:sldId id="803" r:id="rId5"/>
    <p:sldId id="522" r:id="rId6"/>
    <p:sldId id="572" r:id="rId7"/>
    <p:sldId id="738" r:id="rId8"/>
    <p:sldId id="814" r:id="rId9"/>
    <p:sldId id="746" r:id="rId10"/>
    <p:sldId id="675" r:id="rId11"/>
    <p:sldId id="524" r:id="rId12"/>
    <p:sldId id="822" r:id="rId13"/>
    <p:sldId id="719" r:id="rId14"/>
    <p:sldId id="806" r:id="rId15"/>
    <p:sldId id="804" r:id="rId16"/>
    <p:sldId id="760" r:id="rId17"/>
    <p:sldId id="797" r:id="rId18"/>
    <p:sldId id="807" r:id="rId19"/>
    <p:sldId id="813" r:id="rId20"/>
    <p:sldId id="809" r:id="rId21"/>
    <p:sldId id="810" r:id="rId22"/>
    <p:sldId id="811" r:id="rId23"/>
    <p:sldId id="812" r:id="rId24"/>
    <p:sldId id="802" r:id="rId25"/>
    <p:sldId id="536" r:id="rId26"/>
    <p:sldId id="473" r:id="rId27"/>
    <p:sldId id="538" r:id="rId28"/>
    <p:sldId id="551" r:id="rId29"/>
    <p:sldId id="576" r:id="rId30"/>
    <p:sldId id="657" r:id="rId31"/>
    <p:sldId id="259" r:id="rId32"/>
    <p:sldId id="659" r:id="rId33"/>
    <p:sldId id="616" r:id="rId34"/>
    <p:sldId id="750" r:id="rId35"/>
    <p:sldId id="580" r:id="rId36"/>
    <p:sldId id="815" r:id="rId37"/>
    <p:sldId id="821" r:id="rId38"/>
    <p:sldId id="817" r:id="rId39"/>
    <p:sldId id="816" r:id="rId40"/>
    <p:sldId id="818" r:id="rId41"/>
    <p:sldId id="820" r:id="rId42"/>
    <p:sldId id="819" r:id="rId43"/>
    <p:sldId id="552" r:id="rId44"/>
    <p:sldId id="577" r:id="rId45"/>
    <p:sldId id="80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an Rodriguez" initials="JR" lastIdx="3" clrIdx="0">
    <p:extLst>
      <p:ext uri="{19B8F6BF-5375-455C-9EA6-DF929625EA0E}">
        <p15:presenceInfo xmlns:p15="http://schemas.microsoft.com/office/powerpoint/2012/main" userId="S-1-5-21-2352823706-2924403312-716997183-1511" providerId="AD"/>
      </p:ext>
    </p:extLst>
  </p:cmAuthor>
  <p:cmAuthor id="2" name="Fulbright, Jon P. (GSFC-416.0)[COLUMBUS TECHNOLOGIES AND SERVICES INC]" initials="FJP(TASI" lastIdx="33" clrIdx="1">
    <p:extLst>
      <p:ext uri="{19B8F6BF-5375-455C-9EA6-DF929625EA0E}">
        <p15:presenceInfo xmlns:p15="http://schemas.microsoft.com/office/powerpoint/2012/main" userId="S-1-5-21-330711430-3775241029-4075259233-578260" providerId="AD"/>
      </p:ext>
    </p:extLst>
  </p:cmAuthor>
  <p:cmAuthor id="3" name="Juan Rodriguez" initials="JVR" lastIdx="2" clrIdx="2">
    <p:extLst>
      <p:ext uri="{19B8F6BF-5375-455C-9EA6-DF929625EA0E}">
        <p15:presenceInfo xmlns:p15="http://schemas.microsoft.com/office/powerpoint/2012/main" userId="Juan Rodrigu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8000"/>
    <a:srgbClr val="FFFF00"/>
    <a:srgbClr val="FF0000"/>
    <a:srgbClr val="C00000"/>
    <a:srgbClr val="000000"/>
    <a:srgbClr val="99FF66"/>
    <a:srgbClr val="FF3399"/>
    <a:srgbClr val="006600"/>
    <a:srgbClr val="9C37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2" autoAdjust="0"/>
    <p:restoredTop sz="86574" autoAdjust="0"/>
  </p:normalViewPr>
  <p:slideViewPr>
    <p:cSldViewPr>
      <p:cViewPr varScale="1">
        <p:scale>
          <a:sx n="96" d="100"/>
          <a:sy n="96" d="100"/>
        </p:scale>
        <p:origin x="1632" y="16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1B0F8A6-59ED-4CA0-85FA-2B051A81B926}" type="datetimeFigureOut">
              <a:rPr lang="en-US" smtClean="0"/>
              <a:pPr/>
              <a:t>5/21/19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03C173-D336-4429-BE64-F6CFCEA9010A}" type="slidenum">
              <a:rPr lang="en-US" smtClean="0"/>
              <a:pPr/>
              <a:t>‹#›</a:t>
            </a:fld>
            <a:endParaRPr lang="en-US" dirty="0"/>
          </a:p>
        </p:txBody>
      </p:sp>
    </p:spTree>
    <p:extLst>
      <p:ext uri="{BB962C8B-B14F-4D97-AF65-F5344CB8AC3E}">
        <p14:creationId xmlns:p14="http://schemas.microsoft.com/office/powerpoint/2010/main" val="294131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a:t>
            </a:fld>
            <a:endParaRPr lang="en-US" dirty="0"/>
          </a:p>
        </p:txBody>
      </p:sp>
    </p:spTree>
    <p:extLst>
      <p:ext uri="{BB962C8B-B14F-4D97-AF65-F5344CB8AC3E}">
        <p14:creationId xmlns:p14="http://schemas.microsoft.com/office/powerpoint/2010/main" val="3625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34</a:t>
            </a:fld>
            <a:endParaRPr lang="en-US" dirty="0"/>
          </a:p>
        </p:txBody>
      </p:sp>
    </p:spTree>
    <p:extLst>
      <p:ext uri="{BB962C8B-B14F-4D97-AF65-F5344CB8AC3E}">
        <p14:creationId xmlns:p14="http://schemas.microsoft.com/office/powerpoint/2010/main" val="23650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35</a:t>
            </a:fld>
            <a:endParaRPr lang="en-US" dirty="0"/>
          </a:p>
        </p:txBody>
      </p:sp>
    </p:spTree>
    <p:extLst>
      <p:ext uri="{BB962C8B-B14F-4D97-AF65-F5344CB8AC3E}">
        <p14:creationId xmlns:p14="http://schemas.microsoft.com/office/powerpoint/2010/main" val="42147838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37</a:t>
            </a:fld>
            <a:endParaRPr lang="en-US" dirty="0"/>
          </a:p>
        </p:txBody>
      </p:sp>
    </p:spTree>
    <p:extLst>
      <p:ext uri="{BB962C8B-B14F-4D97-AF65-F5344CB8AC3E}">
        <p14:creationId xmlns:p14="http://schemas.microsoft.com/office/powerpoint/2010/main" val="1113069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3</a:t>
            </a:fld>
            <a:endParaRPr lang="en-US" dirty="0"/>
          </a:p>
        </p:txBody>
      </p:sp>
    </p:spTree>
    <p:extLst>
      <p:ext uri="{BB962C8B-B14F-4D97-AF65-F5344CB8AC3E}">
        <p14:creationId xmlns:p14="http://schemas.microsoft.com/office/powerpoint/2010/main" val="1116799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243" name="Shape 243"/>
          <p:cNvSpPr txBox="1">
            <a:spLocks noGrp="1"/>
          </p:cNvSpPr>
          <p:nvPr>
            <p:ph type="body" idx="1"/>
          </p:nvPr>
        </p:nvSpPr>
        <p:spPr>
          <a:xfrm>
            <a:off x="685800" y="4400550"/>
            <a:ext cx="5486400" cy="36006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3" y="8685213"/>
            <a:ext cx="2971800" cy="4587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pPr marL="0" marR="0" lvl="0" indent="0" algn="r" rtl="0">
                <a:spcBef>
                  <a:spcPts val="0"/>
                </a:spcBef>
                <a:buSzPct val="25000"/>
                <a:buNone/>
              </a:p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109232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15</a:t>
            </a:fld>
            <a:endParaRPr lang="en-US" dirty="0"/>
          </a:p>
        </p:txBody>
      </p:sp>
    </p:spTree>
    <p:extLst>
      <p:ext uri="{BB962C8B-B14F-4D97-AF65-F5344CB8AC3E}">
        <p14:creationId xmlns:p14="http://schemas.microsoft.com/office/powerpoint/2010/main" val="894922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22</a:t>
            </a:fld>
            <a:endParaRPr lang="en-US" dirty="0"/>
          </a:p>
        </p:txBody>
      </p:sp>
    </p:spTree>
    <p:extLst>
      <p:ext uri="{BB962C8B-B14F-4D97-AF65-F5344CB8AC3E}">
        <p14:creationId xmlns:p14="http://schemas.microsoft.com/office/powerpoint/2010/main" val="365130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03C173-D336-4429-BE64-F6CFCEA9010A}" type="slidenum">
              <a:rPr lang="en-US" smtClean="0"/>
              <a:pPr/>
              <a:t>23</a:t>
            </a:fld>
            <a:endParaRPr lang="en-US" dirty="0"/>
          </a:p>
        </p:txBody>
      </p:sp>
    </p:spTree>
    <p:extLst>
      <p:ext uri="{BB962C8B-B14F-4D97-AF65-F5344CB8AC3E}">
        <p14:creationId xmlns:p14="http://schemas.microsoft.com/office/powerpoint/2010/main" val="337733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25</a:t>
            </a:fld>
            <a:endParaRPr lang="en-US" dirty="0"/>
          </a:p>
        </p:txBody>
      </p:sp>
    </p:spTree>
    <p:extLst>
      <p:ext uri="{BB962C8B-B14F-4D97-AF65-F5344CB8AC3E}">
        <p14:creationId xmlns:p14="http://schemas.microsoft.com/office/powerpoint/2010/main" val="16519785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03C173-D336-4429-BE64-F6CFCEA9010A}" type="slidenum">
              <a:rPr lang="en-US" smtClean="0"/>
              <a:pPr/>
              <a:t>26</a:t>
            </a:fld>
            <a:endParaRPr lang="en-US" dirty="0"/>
          </a:p>
        </p:txBody>
      </p:sp>
    </p:spTree>
    <p:extLst>
      <p:ext uri="{BB962C8B-B14F-4D97-AF65-F5344CB8AC3E}">
        <p14:creationId xmlns:p14="http://schemas.microsoft.com/office/powerpoint/2010/main" val="38277698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Shape 19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dirty="0"/>
          </a:p>
        </p:txBody>
      </p:sp>
      <p:sp>
        <p:nvSpPr>
          <p:cNvPr id="198" name="Shape 1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400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2226124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mtClean="0"/>
            </a:lvl1pPr>
          </a:lstStyle>
          <a:p>
            <a:r>
              <a:rPr lang="en-US" altLang="en-US"/>
              <a:t>2/28/2017</a:t>
            </a:r>
            <a:endParaRPr lang="en-US" altLang="en-US" dirty="0"/>
          </a:p>
        </p:txBody>
      </p:sp>
      <p:sp>
        <p:nvSpPr>
          <p:cNvPr id="6" name="Slide Number Placeholder 5"/>
          <p:cNvSpPr>
            <a:spLocks noGrp="1"/>
          </p:cNvSpPr>
          <p:nvPr>
            <p:ph type="sldNum" sz="quarter" idx="12"/>
          </p:nvPr>
        </p:nvSpPr>
        <p:spPr/>
        <p:txBody>
          <a:bodyPr/>
          <a:lstStyle>
            <a:lvl1pPr>
              <a:defRPr/>
            </a:lvl1pPr>
          </a:lstStyle>
          <a:p>
            <a:fld id="{4AB52BE0-4CA4-4BD3-BC9F-B41F86E8D2EE}" type="slidenum">
              <a:rPr lang="en-US" altLang="en-US"/>
              <a:pPr/>
              <a:t>‹#›</a:t>
            </a:fld>
            <a:endParaRPr lang="en-US" altLang="en-US" dirty="0"/>
          </a:p>
        </p:txBody>
      </p:sp>
    </p:spTree>
    <p:extLst>
      <p:ext uri="{BB962C8B-B14F-4D97-AF65-F5344CB8AC3E}">
        <p14:creationId xmlns:p14="http://schemas.microsoft.com/office/powerpoint/2010/main" val="4090953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240632" y="6356350"/>
            <a:ext cx="914400" cy="365125"/>
          </a:xfrm>
        </p:spPr>
        <p:txBody>
          <a:bodyPr/>
          <a:lstStyle>
            <a:lvl1pPr>
              <a:defRPr smtClean="0"/>
            </a:lvl1pPr>
          </a:lstStyle>
          <a:p>
            <a:r>
              <a:rPr lang="en-US" altLang="en-US"/>
              <a:t>2/28/2017</a:t>
            </a:r>
            <a:endParaRPr lang="en-US" altLang="en-US" dirty="0"/>
          </a:p>
        </p:txBody>
      </p:sp>
      <p:sp>
        <p:nvSpPr>
          <p:cNvPr id="6" name="Slide Number Placeholder 5"/>
          <p:cNvSpPr>
            <a:spLocks noGrp="1"/>
          </p:cNvSpPr>
          <p:nvPr>
            <p:ph type="sldNum" sz="quarter" idx="12"/>
          </p:nvPr>
        </p:nvSpPr>
        <p:spPr/>
        <p:txBody>
          <a:bodyPr/>
          <a:lstStyle>
            <a:lvl1pPr>
              <a:defRPr/>
            </a:lvl1pPr>
          </a:lstStyle>
          <a:p>
            <a:fld id="{615ADB79-25D6-47C0-AB51-22A13A0BBB50}" type="slidenum">
              <a:rPr lang="en-US" altLang="en-US"/>
              <a:pPr/>
              <a:t>‹#›</a:t>
            </a:fld>
            <a:endParaRPr lang="en-US" altLang="en-US" dirty="0"/>
          </a:p>
        </p:txBody>
      </p:sp>
    </p:spTree>
    <p:extLst>
      <p:ext uri="{BB962C8B-B14F-4D97-AF65-F5344CB8AC3E}">
        <p14:creationId xmlns:p14="http://schemas.microsoft.com/office/powerpoint/2010/main" val="2287504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smtClean="0"/>
            </a:lvl1pPr>
          </a:lstStyle>
          <a:p>
            <a:r>
              <a:rPr lang="en-US" altLang="en-US"/>
              <a:t>2/28/2017</a:t>
            </a:r>
            <a:endParaRPr lang="en-US" altLang="en-US" dirty="0"/>
          </a:p>
        </p:txBody>
      </p:sp>
      <p:sp>
        <p:nvSpPr>
          <p:cNvPr id="4" name="Slide Number Placeholder 5"/>
          <p:cNvSpPr>
            <a:spLocks noGrp="1"/>
          </p:cNvSpPr>
          <p:nvPr>
            <p:ph type="sldNum" sz="quarter" idx="12"/>
          </p:nvPr>
        </p:nvSpPr>
        <p:spPr/>
        <p:txBody>
          <a:bodyPr/>
          <a:lstStyle>
            <a:lvl1pPr>
              <a:defRPr/>
            </a:lvl1pPr>
          </a:lstStyle>
          <a:p>
            <a:fld id="{3121078A-E944-47F9-B7BA-CEAF4D470424}" type="slidenum">
              <a:rPr lang="en-US" altLang="en-US"/>
              <a:pPr/>
              <a:t>‹#›</a:t>
            </a:fld>
            <a:endParaRPr lang="en-US" altLang="en-US" dirty="0"/>
          </a:p>
        </p:txBody>
      </p:sp>
    </p:spTree>
    <p:extLst>
      <p:ext uri="{BB962C8B-B14F-4D97-AF65-F5344CB8AC3E}">
        <p14:creationId xmlns:p14="http://schemas.microsoft.com/office/powerpoint/2010/main" val="4162146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le and two content">
    <p:spTree>
      <p:nvGrpSpPr>
        <p:cNvPr id="1" name=""/>
        <p:cNvGrpSpPr/>
        <p:nvPr/>
      </p:nvGrpSpPr>
      <p:grpSpPr>
        <a:xfrm>
          <a:off x="0" y="0"/>
          <a:ext cx="0" cy="0"/>
          <a:chOff x="0" y="0"/>
          <a:chExt cx="0" cy="0"/>
        </a:xfrm>
      </p:grpSpPr>
      <p:sp>
        <p:nvSpPr>
          <p:cNvPr id="5" name="Content Placeholder 7"/>
          <p:cNvSpPr>
            <a:spLocks noGrp="1"/>
          </p:cNvSpPr>
          <p:nvPr>
            <p:ph sz="quarter" idx="12"/>
          </p:nvPr>
        </p:nvSpPr>
        <p:spPr>
          <a:xfrm>
            <a:off x="468052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10" name="Content Placeholder 7"/>
          <p:cNvSpPr>
            <a:spLocks noGrp="1"/>
          </p:cNvSpPr>
          <p:nvPr>
            <p:ph sz="quarter" idx="10"/>
          </p:nvPr>
        </p:nvSpPr>
        <p:spPr>
          <a:xfrm>
            <a:off x="354013" y="958850"/>
            <a:ext cx="4111455" cy="5281613"/>
          </a:xfrm>
          <a:prstGeom prst="rect">
            <a:avLst/>
          </a:prstGeom>
        </p:spPr>
        <p:txBody>
          <a:bodyPr/>
          <a:lstStyle>
            <a:lvl1pPr marL="0" indent="0">
              <a:buNone/>
              <a:defRPr sz="2000" b="1">
                <a:latin typeface="Arial" panose="020B0604020202020204" pitchFamily="34" charset="0"/>
                <a:cs typeface="Arial" panose="020B0604020202020204" pitchFamily="34" charset="0"/>
              </a:defRPr>
            </a:lvl1pPr>
            <a:lvl2pPr marL="231775" indent="-231775">
              <a:buFont typeface="Arial" panose="020B0604020202020204" pitchFamily="34" charset="0"/>
              <a:buChar char="•"/>
              <a:defRPr sz="2000">
                <a:latin typeface="Arial" panose="020B0604020202020204" pitchFamily="34" charset="0"/>
                <a:cs typeface="Arial" panose="020B0604020202020204" pitchFamily="34" charset="0"/>
              </a:defRPr>
            </a:lvl2pPr>
            <a:lvl3pPr marL="457200" indent="-225425">
              <a:buFont typeface="Arial" panose="020B0604020202020204" pitchFamily="34" charset="0"/>
              <a:buChar char="‒"/>
              <a:defRPr sz="1800">
                <a:latin typeface="Arial" panose="020B0604020202020204" pitchFamily="34" charset="0"/>
                <a:cs typeface="Arial" panose="020B0604020202020204" pitchFamily="34" charset="0"/>
              </a:defRPr>
            </a:lvl3pPr>
            <a:lvl4pPr marL="688975" indent="-231775">
              <a:buFont typeface="Arial" panose="020B0604020202020204" pitchFamily="34" charset="0"/>
              <a:buChar char="•"/>
              <a:defRPr sz="1600">
                <a:latin typeface="Arial" panose="020B0604020202020204" pitchFamily="34" charset="0"/>
                <a:cs typeface="Arial" panose="020B0604020202020204" pitchFamily="34" charset="0"/>
              </a:defRPr>
            </a:lvl4pPr>
            <a:lvl5pPr marL="914400" indent="-225425">
              <a:buFont typeface="Arial" panose="020B0604020202020204" pitchFamily="34" charset="0"/>
              <a:buChar char="‒"/>
              <a:defRPr sz="160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1324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353441" y="88777"/>
            <a:ext cx="6675120" cy="727969"/>
          </a:xfrm>
          <a:prstGeom prst="rect">
            <a:avLst/>
          </a:prstGeom>
        </p:spPr>
        <p:txBody>
          <a:bodyPr anchor="ctr">
            <a:normAutofit/>
          </a:bodyPr>
          <a:lstStyle>
            <a:lvl1pPr>
              <a:defRPr sz="2400" b="0">
                <a:solidFill>
                  <a:srgbClr val="CF102D"/>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1667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1564350" y="288575"/>
            <a:ext cx="5961300" cy="853799"/>
          </a:xfrm>
          <a:prstGeom prst="rect">
            <a:avLst/>
          </a:prstGeom>
          <a:noFill/>
          <a:ln>
            <a:noFill/>
          </a:ln>
        </p:spPr>
        <p:txBody>
          <a:bodyPr lIns="91425" tIns="91425" rIns="91425" bIns="91425" anchor="t" anchorCtr="0"/>
          <a:lstStyle>
            <a:lvl1pPr marL="0" marR="0" lvl="0" indent="0" algn="l" rtl="0">
              <a:lnSpc>
                <a:spcPct val="100000"/>
              </a:lnSpc>
              <a:spcBef>
                <a:spcPts val="0"/>
              </a:spcBef>
              <a:spcAft>
                <a:spcPts val="0"/>
              </a:spcAft>
              <a:buClr>
                <a:srgbClr val="FFFFFF"/>
              </a:buClr>
              <a:buFont typeface="Arial"/>
              <a:buNone/>
              <a:defRPr sz="2800" b="0" i="0" u="none" strike="noStrike" cap="none">
                <a:solidFill>
                  <a:srgbClr val="FFFFFF"/>
                </a:solidFill>
                <a:latin typeface="Arial"/>
                <a:ea typeface="Arial"/>
                <a:cs typeface="Arial"/>
                <a:sym typeface="Arial"/>
              </a:defRPr>
            </a:lvl1pPr>
            <a:lvl2pPr lvl="1" indent="0">
              <a:spcBef>
                <a:spcPts val="0"/>
              </a:spcBef>
              <a:buClr>
                <a:srgbClr val="FFFFFF"/>
              </a:buClr>
              <a:buFont typeface="Arial"/>
              <a:buNone/>
              <a:defRPr sz="2800">
                <a:solidFill>
                  <a:srgbClr val="FFFFFF"/>
                </a:solidFill>
              </a:defRPr>
            </a:lvl2pPr>
            <a:lvl3pPr lvl="2" indent="0">
              <a:spcBef>
                <a:spcPts val="0"/>
              </a:spcBef>
              <a:buClr>
                <a:srgbClr val="FFFFFF"/>
              </a:buClr>
              <a:buFont typeface="Arial"/>
              <a:buNone/>
              <a:defRPr sz="2800">
                <a:solidFill>
                  <a:srgbClr val="FFFFFF"/>
                </a:solidFill>
              </a:defRPr>
            </a:lvl3pPr>
            <a:lvl4pPr lvl="3" indent="0">
              <a:spcBef>
                <a:spcPts val="0"/>
              </a:spcBef>
              <a:buClr>
                <a:srgbClr val="FFFFFF"/>
              </a:buClr>
              <a:buFont typeface="Arial"/>
              <a:buNone/>
              <a:defRPr sz="2800">
                <a:solidFill>
                  <a:srgbClr val="FFFFFF"/>
                </a:solidFill>
              </a:defRPr>
            </a:lvl4pPr>
            <a:lvl5pPr lvl="4" indent="0">
              <a:spcBef>
                <a:spcPts val="0"/>
              </a:spcBef>
              <a:buClr>
                <a:srgbClr val="FFFFFF"/>
              </a:buClr>
              <a:buFont typeface="Arial"/>
              <a:buNone/>
              <a:defRPr sz="2800">
                <a:solidFill>
                  <a:srgbClr val="FFFFFF"/>
                </a:solidFill>
              </a:defRPr>
            </a:lvl5pPr>
            <a:lvl6pPr lvl="5" indent="0">
              <a:spcBef>
                <a:spcPts val="0"/>
              </a:spcBef>
              <a:buClr>
                <a:srgbClr val="FFFFFF"/>
              </a:buClr>
              <a:buFont typeface="Arial"/>
              <a:buNone/>
              <a:defRPr sz="2800">
                <a:solidFill>
                  <a:srgbClr val="FFFFFF"/>
                </a:solidFill>
              </a:defRPr>
            </a:lvl6pPr>
            <a:lvl7pPr lvl="6" indent="0">
              <a:spcBef>
                <a:spcPts val="0"/>
              </a:spcBef>
              <a:buClr>
                <a:srgbClr val="FFFFFF"/>
              </a:buClr>
              <a:buFont typeface="Arial"/>
              <a:buNone/>
              <a:defRPr sz="2800">
                <a:solidFill>
                  <a:srgbClr val="FFFFFF"/>
                </a:solidFill>
              </a:defRPr>
            </a:lvl7pPr>
            <a:lvl8pPr lvl="7" indent="0">
              <a:spcBef>
                <a:spcPts val="0"/>
              </a:spcBef>
              <a:buClr>
                <a:srgbClr val="FFFFFF"/>
              </a:buClr>
              <a:buFont typeface="Arial"/>
              <a:buNone/>
              <a:defRPr sz="2800">
                <a:solidFill>
                  <a:srgbClr val="FFFFFF"/>
                </a:solidFill>
              </a:defRPr>
            </a:lvl8pPr>
            <a:lvl9pPr lvl="8" indent="0">
              <a:spcBef>
                <a:spcPts val="0"/>
              </a:spcBef>
              <a:buClr>
                <a:srgbClr val="FFFFFF"/>
              </a:buClr>
              <a:buFont typeface="Arial"/>
              <a:buNone/>
              <a:defRPr sz="2800">
                <a:solidFill>
                  <a:srgbClr val="FFFFFF"/>
                </a:solidFill>
              </a:defRPr>
            </a:lvl9pPr>
          </a:lstStyle>
          <a:p>
            <a:endParaRPr/>
          </a:p>
        </p:txBody>
      </p:sp>
      <p:sp>
        <p:nvSpPr>
          <p:cNvPr id="15" name="Shape 15"/>
          <p:cNvSpPr txBox="1">
            <a:spLocks noGrp="1"/>
          </p:cNvSpPr>
          <p:nvPr>
            <p:ph type="body" idx="1"/>
          </p:nvPr>
        </p:nvSpPr>
        <p:spPr>
          <a:xfrm>
            <a:off x="311700" y="1536633"/>
            <a:ext cx="8520599" cy="4555199"/>
          </a:xfrm>
          <a:prstGeom prst="rect">
            <a:avLst/>
          </a:prstGeom>
          <a:noFill/>
          <a:ln>
            <a:noFill/>
          </a:ln>
        </p:spPr>
        <p:txBody>
          <a:bodyPr lIns="91425" tIns="91425" rIns="91425" bIns="91425" anchor="t" anchorCtr="0"/>
          <a:lstStyle>
            <a:lvl1pPr marL="0" marR="0" lvl="0" indent="0" algn="l" rtl="0">
              <a:lnSpc>
                <a:spcPct val="115000"/>
              </a:lnSpc>
              <a:spcBef>
                <a:spcPts val="0"/>
              </a:spcBef>
              <a:spcAft>
                <a:spcPts val="1600"/>
              </a:spcAft>
              <a:buClr>
                <a:srgbClr val="FFFFFF"/>
              </a:buClr>
              <a:buFont typeface="Arial"/>
              <a:buNone/>
              <a:defRPr sz="1800" b="0" i="0" u="none" strike="noStrike" cap="none">
                <a:solidFill>
                  <a:srgbClr val="FFFFFF"/>
                </a:solidFill>
                <a:latin typeface="Arial"/>
                <a:ea typeface="Arial"/>
                <a:cs typeface="Arial"/>
                <a:sym typeface="Arial"/>
              </a:defRPr>
            </a:lvl1pPr>
            <a:lvl2pPr marL="457200" marR="0" lvl="1"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2pPr>
            <a:lvl3pPr marL="914400" marR="0" lvl="2"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3pPr>
            <a:lvl4pPr marL="1371600" marR="0" lvl="3"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4pPr>
            <a:lvl5pPr marL="1828800" marR="0" lvl="4"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5pPr>
            <a:lvl6pPr marL="2286000" marR="0" lvl="5"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6pPr>
            <a:lvl7pPr marL="2743200" marR="0" lvl="6"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7pPr>
            <a:lvl8pPr marL="3200400" marR="0" lvl="7"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8pPr>
            <a:lvl9pPr marL="3657600" marR="0" lvl="8" indent="0" algn="l" rtl="0">
              <a:lnSpc>
                <a:spcPct val="115000"/>
              </a:lnSpc>
              <a:spcBef>
                <a:spcPts val="0"/>
              </a:spcBef>
              <a:spcAft>
                <a:spcPts val="1600"/>
              </a:spcAft>
              <a:buClr>
                <a:srgbClr val="FFFFFF"/>
              </a:buClr>
              <a:buFont typeface="Arial"/>
              <a:buNone/>
              <a:defRPr sz="1400" b="0" i="0" u="none" strike="noStrike" cap="none">
                <a:solidFill>
                  <a:srgbClr val="FFFFFF"/>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a:t>
            </a:fld>
            <a:endParaRPr lang="en"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smtClean="0"/>
            </a:lvl1pPr>
          </a:lstStyle>
          <a:p>
            <a:fld id="{E830F9AD-B0CA-47A0-A405-A9EABD5BF0AA}" type="datetime1">
              <a:rPr lang="en-US" altLang="en-US" smtClean="0"/>
              <a:t>5/21/19</a:t>
            </a:fld>
            <a:endParaRPr lang="en-US" altLang="en-US"/>
          </a:p>
        </p:txBody>
      </p:sp>
      <p:sp>
        <p:nvSpPr>
          <p:cNvPr id="6" name="Footer Placeholder 4"/>
          <p:cNvSpPr>
            <a:spLocks noGrp="1"/>
          </p:cNvSpPr>
          <p:nvPr>
            <p:ph type="ftr" sz="quarter" idx="11"/>
          </p:nvPr>
        </p:nvSpPr>
        <p:spPr/>
        <p:txBody>
          <a:bodyPr/>
          <a:lstStyle>
            <a:lvl1pPr>
              <a:defRPr/>
            </a:lvl1pPr>
          </a:lstStyle>
          <a:p>
            <a:pPr>
              <a:defRPr/>
            </a:pPr>
            <a:r>
              <a:rPr lang="en-US"/>
              <a:t>These GOES-16 data are preliminary, non-operational data and are undergoing testing. Users bear all responsibility for inspecting the data prior to use and for the manner in which the data are utilized.</a:t>
            </a:r>
          </a:p>
        </p:txBody>
      </p:sp>
      <p:sp>
        <p:nvSpPr>
          <p:cNvPr id="7" name="Slide Number Placeholder 5"/>
          <p:cNvSpPr>
            <a:spLocks noGrp="1"/>
          </p:cNvSpPr>
          <p:nvPr>
            <p:ph type="sldNum" sz="quarter" idx="12"/>
          </p:nvPr>
        </p:nvSpPr>
        <p:spPr/>
        <p:txBody>
          <a:bodyPr/>
          <a:lstStyle>
            <a:lvl1pPr>
              <a:defRPr/>
            </a:lvl1pPr>
          </a:lstStyle>
          <a:p>
            <a:fld id="{A5D0E245-9D50-4F3E-AC26-7B9CB19F70AC}" type="slidenum">
              <a:rPr lang="en-US" altLang="en-US"/>
              <a:pPr/>
              <a:t>‹#›</a:t>
            </a:fld>
            <a:endParaRPr lang="en-US" altLang="en-US"/>
          </a:p>
        </p:txBody>
      </p:sp>
    </p:spTree>
    <p:extLst>
      <p:ext uri="{BB962C8B-B14F-4D97-AF65-F5344CB8AC3E}">
        <p14:creationId xmlns:p14="http://schemas.microsoft.com/office/powerpoint/2010/main" val="2324577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7" descr="Mandt_SOO-DOH-Presentation_NO-TEXT_5.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itle Placeholder 1"/>
          <p:cNvSpPr>
            <a:spLocks noGrp="1"/>
          </p:cNvSpPr>
          <p:nvPr>
            <p:ph type="title"/>
          </p:nvPr>
        </p:nvSpPr>
        <p:spPr bwMode="auto">
          <a:xfrm>
            <a:off x="1371600" y="128337"/>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2052" name="Text Placeholder 2"/>
          <p:cNvSpPr>
            <a:spLocks noGrp="1"/>
          </p:cNvSpPr>
          <p:nvPr>
            <p:ph type="body" idx="1"/>
          </p:nvPr>
        </p:nvSpPr>
        <p:spPr bwMode="auto">
          <a:xfrm>
            <a:off x="457200" y="14652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p:cNvSpPr>
            <a:spLocks noGrp="1"/>
          </p:cNvSpPr>
          <p:nvPr>
            <p:ph type="dt" sz="half" idx="2"/>
          </p:nvPr>
        </p:nvSpPr>
        <p:spPr>
          <a:xfrm>
            <a:off x="240632" y="6356350"/>
            <a:ext cx="914400" cy="365125"/>
          </a:xfrm>
          <a:prstGeom prst="rect">
            <a:avLst/>
          </a:prstGeom>
        </p:spPr>
        <p:txBody>
          <a:bodyPr vert="horz" wrap="square" lIns="91440" tIns="45720" rIns="91440" bIns="45720" numCol="1" anchor="ctr" anchorCtr="0" compatLnSpc="1">
            <a:prstTxWarp prst="textNoShape">
              <a:avLst/>
            </a:prstTxWarp>
          </a:bodyPr>
          <a:lstStyle>
            <a:lvl1pPr>
              <a:defRPr sz="1200" dirty="0">
                <a:solidFill>
                  <a:schemeClr val="bg1"/>
                </a:solidFill>
              </a:defRPr>
            </a:lvl1pPr>
          </a:lstStyle>
          <a:p>
            <a:pPr>
              <a:defRPr/>
            </a:pPr>
            <a:r>
              <a:rPr lang="en-US" altLang="en-US"/>
              <a:t>2/28/2017</a:t>
            </a:r>
            <a:endParaRPr lang="en-US" altLang="en-US" dirty="0"/>
          </a:p>
        </p:txBody>
      </p:sp>
      <p:sp>
        <p:nvSpPr>
          <p:cNvPr id="5" name="Footer Placeholder 4"/>
          <p:cNvSpPr>
            <a:spLocks noGrp="1"/>
          </p:cNvSpPr>
          <p:nvPr>
            <p:ph type="ftr" sz="quarter" idx="3"/>
          </p:nvPr>
        </p:nvSpPr>
        <p:spPr>
          <a:xfrm>
            <a:off x="922421" y="6356350"/>
            <a:ext cx="7331242"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defRPr>
            </a:lvl1pPr>
          </a:lstStyle>
          <a:p>
            <a:pPr>
              <a:defRPr/>
            </a:pPr>
            <a:endParaRPr lang="en-US" dirty="0"/>
          </a:p>
        </p:txBody>
      </p:sp>
      <p:sp>
        <p:nvSpPr>
          <p:cNvPr id="6" name="Slide Number Placeholder 5"/>
          <p:cNvSpPr>
            <a:spLocks noGrp="1"/>
          </p:cNvSpPr>
          <p:nvPr>
            <p:ph type="sldNum" sz="quarter" idx="4"/>
          </p:nvPr>
        </p:nvSpPr>
        <p:spPr>
          <a:xfrm>
            <a:off x="8253662" y="6356350"/>
            <a:ext cx="681791"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chemeClr val="bg1"/>
                </a:solidFill>
              </a:defRPr>
            </a:lvl1pPr>
          </a:lstStyle>
          <a:p>
            <a:fld id="{9D60F4D7-1FAC-41F5-8B13-40B192A29539}" type="slidenum">
              <a:rPr lang="en-US" altLang="en-US"/>
              <a:pPr/>
              <a:t>‹#›</a:t>
            </a:fld>
            <a:endParaRPr lang="en-US" altLang="en-US" dirty="0"/>
          </a:p>
        </p:txBody>
      </p:sp>
    </p:spTree>
    <p:extLst>
      <p:ext uri="{BB962C8B-B14F-4D97-AF65-F5344CB8AC3E}">
        <p14:creationId xmlns:p14="http://schemas.microsoft.com/office/powerpoint/2010/main" val="70036484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Lst>
  <p:hf hdr="0" ftr="0" dt="0"/>
  <p:txStyles>
    <p:title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p:titleStyle>
    <p:body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20.tiff"/><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35205"/>
            <a:ext cx="7772400" cy="1765245"/>
          </a:xfrm>
        </p:spPr>
        <p:txBody>
          <a:bodyPr>
            <a:normAutofit fontScale="90000"/>
          </a:bodyPr>
          <a:lstStyle/>
          <a:p>
            <a:r>
              <a:rPr lang="en-US" sz="2700" dirty="0"/>
              <a:t>Peer Stakeholder-Product Validation Review (PS-PVR) </a:t>
            </a:r>
            <a:br>
              <a:rPr lang="en-US" sz="2700" dirty="0"/>
            </a:br>
            <a:r>
              <a:rPr lang="en-US" sz="5400" dirty="0"/>
              <a:t>For the Provisional Maturity of GOES-17 SEISS </a:t>
            </a:r>
            <a:br>
              <a:rPr lang="en-US" sz="5400" dirty="0"/>
            </a:br>
            <a:r>
              <a:rPr lang="en-US" sz="5400" dirty="0"/>
              <a:t>EHIS L1b Product</a:t>
            </a:r>
          </a:p>
        </p:txBody>
      </p:sp>
      <p:sp>
        <p:nvSpPr>
          <p:cNvPr id="3" name="Subtitle 2"/>
          <p:cNvSpPr>
            <a:spLocks noGrp="1"/>
          </p:cNvSpPr>
          <p:nvPr>
            <p:ph type="subTitle" idx="1"/>
          </p:nvPr>
        </p:nvSpPr>
        <p:spPr>
          <a:xfrm>
            <a:off x="609600" y="3886200"/>
            <a:ext cx="8077200" cy="2438400"/>
          </a:xfrm>
        </p:spPr>
        <p:txBody>
          <a:bodyPr>
            <a:normAutofit fontScale="85000" lnSpcReduction="20000"/>
          </a:bodyPr>
          <a:lstStyle/>
          <a:p>
            <a:endParaRPr lang="en-US" dirty="0">
              <a:solidFill>
                <a:srgbClr val="FFFF00"/>
              </a:solidFill>
            </a:endParaRPr>
          </a:p>
          <a:p>
            <a:r>
              <a:rPr lang="en-US" dirty="0">
                <a:solidFill>
                  <a:srgbClr val="FFFF00"/>
                </a:solidFill>
              </a:rPr>
              <a:t>May 21, 2019</a:t>
            </a:r>
          </a:p>
          <a:p>
            <a:r>
              <a:rPr lang="en-US" dirty="0">
                <a:solidFill>
                  <a:srgbClr val="FFFF00"/>
                </a:solidFill>
              </a:rPr>
              <a:t>GOES-R Calibration Working Group (CWG)</a:t>
            </a:r>
          </a:p>
          <a:p>
            <a:endParaRPr lang="en-US" dirty="0"/>
          </a:p>
          <a:p>
            <a:r>
              <a:rPr lang="en-US" sz="2900" dirty="0">
                <a:solidFill>
                  <a:srgbClr val="FF9900"/>
                </a:solidFill>
              </a:rPr>
              <a:t>Juan Rodriguez </a:t>
            </a:r>
          </a:p>
          <a:p>
            <a:r>
              <a:rPr lang="en-US" sz="2900" dirty="0">
                <a:solidFill>
                  <a:srgbClr val="FF9900"/>
                </a:solidFill>
              </a:rPr>
              <a:t>NOAA NCEI / CIRES</a:t>
            </a:r>
          </a:p>
          <a:p>
            <a:endParaRPr lang="en-US" dirty="0"/>
          </a:p>
        </p:txBody>
      </p:sp>
      <p:sp>
        <p:nvSpPr>
          <p:cNvPr id="4" name="TextBox 3"/>
          <p:cNvSpPr txBox="1"/>
          <p:nvPr/>
        </p:nvSpPr>
        <p:spPr>
          <a:xfrm>
            <a:off x="152400" y="6400800"/>
            <a:ext cx="8763000" cy="338554"/>
          </a:xfrm>
          <a:prstGeom prst="rect">
            <a:avLst/>
          </a:prstGeom>
          <a:solidFill>
            <a:schemeClr val="bg1"/>
          </a:solidFill>
        </p:spPr>
        <p:txBody>
          <a:bodyPr wrap="square" rtlCol="0">
            <a:spAutoFit/>
          </a:bodyPr>
          <a:lstStyle/>
          <a:p>
            <a:pPr algn="ctr"/>
            <a:r>
              <a:rPr lang="en-US" sz="1600" i="1" dirty="0">
                <a:solidFill>
                  <a:srgbClr val="008000"/>
                </a:solidFill>
              </a:rPr>
              <a:t>We thank the University of New Hampshire for their guidance in the analysis of the pulse-height data.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to Provisional - PLPTs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6954004"/>
              </p:ext>
            </p:extLst>
          </p:nvPr>
        </p:nvGraphicFramePr>
        <p:xfrm>
          <a:off x="304799" y="1096963"/>
          <a:ext cx="8630654" cy="2697036"/>
        </p:xfrm>
        <a:graphic>
          <a:graphicData uri="http://schemas.openxmlformats.org/drawingml/2006/table">
            <a:tbl>
              <a:tblPr firstRow="1" firstCol="1" bandRow="1">
                <a:tableStyleId>{5C22544A-7EE6-4342-B048-85BDC9FD1C3A}</a:tableStyleId>
              </a:tblPr>
              <a:tblGrid>
                <a:gridCol w="1752601">
                  <a:extLst>
                    <a:ext uri="{9D8B030D-6E8A-4147-A177-3AD203B41FA5}">
                      <a16:colId xmlns:a16="http://schemas.microsoft.com/office/drawing/2014/main" val="20000"/>
                    </a:ext>
                  </a:extLst>
                </a:gridCol>
                <a:gridCol w="3066629">
                  <a:extLst>
                    <a:ext uri="{9D8B030D-6E8A-4147-A177-3AD203B41FA5}">
                      <a16:colId xmlns:a16="http://schemas.microsoft.com/office/drawing/2014/main" val="20001"/>
                    </a:ext>
                  </a:extLst>
                </a:gridCol>
                <a:gridCol w="1205943">
                  <a:extLst>
                    <a:ext uri="{9D8B030D-6E8A-4147-A177-3AD203B41FA5}">
                      <a16:colId xmlns:a16="http://schemas.microsoft.com/office/drawing/2014/main" val="20002"/>
                    </a:ext>
                  </a:extLst>
                </a:gridCol>
                <a:gridCol w="2605481">
                  <a:extLst>
                    <a:ext uri="{9D8B030D-6E8A-4147-A177-3AD203B41FA5}">
                      <a16:colId xmlns:a16="http://schemas.microsoft.com/office/drawing/2014/main" val="20003"/>
                    </a:ext>
                  </a:extLst>
                </a:gridCol>
              </a:tblGrid>
              <a:tr h="141436">
                <a:tc>
                  <a:txBody>
                    <a:bodyPr/>
                    <a:lstStyle/>
                    <a:p>
                      <a:pPr marL="0" marR="0">
                        <a:lnSpc>
                          <a:spcPct val="115000"/>
                        </a:lnSpc>
                        <a:spcBef>
                          <a:spcPts val="0"/>
                        </a:spcBef>
                        <a:spcAft>
                          <a:spcPts val="0"/>
                        </a:spcAft>
                      </a:pPr>
                      <a:r>
                        <a:rPr lang="en-US" sz="1200" dirty="0">
                          <a:effectLst/>
                          <a:latin typeface="+mn-lt"/>
                        </a:rPr>
                        <a:t>Title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Activity</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Data Needed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Success Criteria</a:t>
                      </a:r>
                      <a:endParaRPr lang="en-US" sz="1200">
                        <a:effectLst/>
                        <a:latin typeface="+mn-lt"/>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val="10000"/>
                  </a:ext>
                </a:extLst>
              </a:tr>
              <a:tr h="565745">
                <a:tc>
                  <a:txBody>
                    <a:bodyPr/>
                    <a:lstStyle/>
                    <a:p>
                      <a:pPr marL="0" marR="0">
                        <a:lnSpc>
                          <a:spcPct val="115000"/>
                        </a:lnSpc>
                        <a:spcBef>
                          <a:spcPts val="0"/>
                        </a:spcBef>
                        <a:spcAft>
                          <a:spcPts val="0"/>
                        </a:spcAft>
                      </a:pPr>
                      <a:r>
                        <a:rPr lang="en-US" sz="1200" dirty="0">
                          <a:effectLst/>
                          <a:latin typeface="+mn-lt"/>
                        </a:rPr>
                        <a:t>A.2.4 SEP Channel Cross-Comparison [PLPT-SEI-004]</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On-orbit cross-calibration of EHIS with SGPS above 10 MeV, and with GOES 13-15 EPEAD.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One Solar Energetic Particle (SEP) event.</a:t>
                      </a:r>
                      <a:endParaRPr lang="en-US" sz="120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[Provisional] Differences quantified on data taken through Provisional phase.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val="10001"/>
                  </a:ext>
                </a:extLst>
              </a:tr>
              <a:tr h="990054">
                <a:tc>
                  <a:txBody>
                    <a:bodyPr/>
                    <a:lstStyle/>
                    <a:p>
                      <a:pPr marL="0" marR="0">
                        <a:lnSpc>
                          <a:spcPct val="115000"/>
                        </a:lnSpc>
                        <a:spcBef>
                          <a:spcPts val="0"/>
                        </a:spcBef>
                        <a:spcAft>
                          <a:spcPts val="0"/>
                        </a:spcAft>
                      </a:pPr>
                      <a:r>
                        <a:rPr lang="en-US" sz="1200" dirty="0">
                          <a:effectLst/>
                          <a:latin typeface="+mn-lt"/>
                        </a:rPr>
                        <a:t>A.2.6 Backgrounds Trending [PLPT-SEI-006]</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Evaluate</a:t>
                      </a:r>
                      <a:r>
                        <a:rPr lang="en-US" sz="1200" baseline="0" dirty="0">
                          <a:effectLst/>
                          <a:latin typeface="+mn-lt"/>
                        </a:rPr>
                        <a:t> EHIS backgrounds in terms of expected galactic cosmic ray (GCR) fluxes. The analysis of EHIS heavy ion data will require long-term averages of L0 histograms. The analysis of EHIS proton and alpha particle rates as well as rates from the other two instruments could convert L1b fluxes back to counts, but it would be less ambiguous simply to average the L0 count rates.</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Two months of continuous data.</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[Provisional] Natural backgrounds preliminarily correlated with solar protons and GCRs.</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10</a:t>
            </a:fld>
            <a:endParaRPr lang="en-US" altLang="en-US" dirty="0"/>
          </a:p>
        </p:txBody>
      </p:sp>
      <p:sp>
        <p:nvSpPr>
          <p:cNvPr id="6" name="TextBox 5"/>
          <p:cNvSpPr txBox="1"/>
          <p:nvPr/>
        </p:nvSpPr>
        <p:spPr>
          <a:xfrm>
            <a:off x="5562600" y="2819400"/>
            <a:ext cx="2819400" cy="646331"/>
          </a:xfrm>
          <a:prstGeom prst="rect">
            <a:avLst/>
          </a:prstGeom>
          <a:solidFill>
            <a:schemeClr val="bg1"/>
          </a:solidFill>
        </p:spPr>
        <p:txBody>
          <a:bodyPr wrap="square" rtlCol="0">
            <a:spAutoFit/>
          </a:bodyPr>
          <a:lstStyle/>
          <a:p>
            <a:pPr algn="ctr"/>
            <a:r>
              <a:rPr lang="en-US" i="1" dirty="0">
                <a:solidFill>
                  <a:srgbClr val="008000"/>
                </a:solidFill>
              </a:rPr>
              <a:t>EHIS PLPTs from RIMP v 1.0 (02 June 2016)</a:t>
            </a:r>
          </a:p>
        </p:txBody>
      </p:sp>
      <p:sp>
        <p:nvSpPr>
          <p:cNvPr id="7" name="Content Placeholder 2">
            <a:extLst>
              <a:ext uri="{FF2B5EF4-FFF2-40B4-BE49-F238E27FC236}">
                <a16:creationId xmlns:a16="http://schemas.microsoft.com/office/drawing/2014/main" id="{F6CB6CCF-FC9E-7B40-BF00-E4044E72AACB}"/>
              </a:ext>
            </a:extLst>
          </p:cNvPr>
          <p:cNvSpPr txBox="1">
            <a:spLocks/>
          </p:cNvSpPr>
          <p:nvPr/>
        </p:nvSpPr>
        <p:spPr bwMode="auto">
          <a:xfrm>
            <a:off x="228600" y="3962524"/>
            <a:ext cx="8706853" cy="2758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t>Data requirements for PLPT-SEI-004 at Provisional maturity have </a:t>
            </a:r>
            <a:r>
              <a:rPr lang="en-US" sz="1800" u="sng" dirty="0"/>
              <a:t>not</a:t>
            </a:r>
            <a:r>
              <a:rPr lang="en-US" sz="1800" dirty="0"/>
              <a:t> been met</a:t>
            </a:r>
          </a:p>
          <a:p>
            <a:pPr lvl="1">
              <a:buFont typeface="Arial" panose="020B0604020202020204" pitchFamily="34" charset="0"/>
              <a:buChar char="•"/>
            </a:pPr>
            <a:r>
              <a:rPr lang="en-US" sz="1600" dirty="0"/>
              <a:t>One SEP event required vs. zero SEP events since G17 launch</a:t>
            </a:r>
          </a:p>
          <a:p>
            <a:pPr>
              <a:buFont typeface="Arial" panose="020B0604020202020204" pitchFamily="34" charset="0"/>
              <a:buChar char="•"/>
            </a:pPr>
            <a:r>
              <a:rPr lang="en-US" sz="1800" dirty="0"/>
              <a:t>Data requirements for PLPT-SEI-006 at Provisional maturity have been exceeded</a:t>
            </a:r>
          </a:p>
          <a:p>
            <a:pPr lvl="1">
              <a:buFont typeface="Arial" panose="020B0604020202020204" pitchFamily="34" charset="0"/>
              <a:buChar char="•"/>
            </a:pPr>
            <a:r>
              <a:rPr lang="en-US" sz="1600" dirty="0"/>
              <a:t>Two months of continuous data required vs. 135 days (5 solar rotations) used</a:t>
            </a:r>
          </a:p>
          <a:p>
            <a:pPr>
              <a:buFont typeface="Arial" panose="020B0604020202020204" pitchFamily="34" charset="0"/>
              <a:buChar char="•"/>
            </a:pPr>
            <a:r>
              <a:rPr lang="en-US" sz="1800" dirty="0"/>
              <a:t>Provisional success criteria require identification of calibration differences without necessarily resolving them</a:t>
            </a:r>
          </a:p>
          <a:p>
            <a:pPr lvl="1">
              <a:buFont typeface="Arial" panose="020B0604020202020204" pitchFamily="34" charset="0"/>
              <a:buChar char="•"/>
            </a:pPr>
            <a:r>
              <a:rPr lang="en-US" sz="1600" dirty="0"/>
              <a:t>Success requires sufficient analysis to reveal the important issues that need to be pursued in Full Validation phase</a:t>
            </a:r>
          </a:p>
        </p:txBody>
      </p:sp>
    </p:spTree>
    <p:extLst>
      <p:ext uri="{BB962C8B-B14F-4D97-AF65-F5344CB8AC3E}">
        <p14:creationId xmlns:p14="http://schemas.microsoft.com/office/powerpoint/2010/main" val="28521304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quality assessment</a:t>
            </a:r>
          </a:p>
        </p:txBody>
      </p:sp>
      <p:sp>
        <p:nvSpPr>
          <p:cNvPr id="3" name="Text Placeholder 2"/>
          <p:cNvSpPr>
            <a:spLocks noGrp="1"/>
          </p:cNvSpPr>
          <p:nvPr>
            <p:ph type="body" idx="1"/>
          </p:nvPr>
        </p:nvSpPr>
        <p:spPr/>
        <p:txBody>
          <a:bodyPr/>
          <a:lstStyle/>
          <a:p>
            <a:r>
              <a:rPr lang="en-US" dirty="0"/>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Product Quality Assessment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PLPTs for Provisional</a:t>
            </a:r>
          </a:p>
          <a:p>
            <a:pPr>
              <a:buFont typeface="Arial" panose="020B0604020202020204" pitchFamily="34" charset="0"/>
              <a:buChar char="•"/>
            </a:pPr>
            <a:r>
              <a:rPr lang="en-US" dirty="0"/>
              <a:t>Top Level Evaluation</a:t>
            </a:r>
          </a:p>
          <a:p>
            <a:pPr>
              <a:buFont typeface="Arial" panose="020B0604020202020204" pitchFamily="34" charset="0"/>
              <a:buChar char="•"/>
            </a:pPr>
            <a:r>
              <a:rPr lang="en-US" dirty="0"/>
              <a:t>Provisional Performance Baseline Status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12</a:t>
            </a:fld>
            <a:endParaRPr lang="en-US" altLang="en-US" dirty="0"/>
          </a:p>
        </p:txBody>
      </p:sp>
    </p:spTree>
    <p:extLst>
      <p:ext uri="{BB962C8B-B14F-4D97-AF65-F5344CB8AC3E}">
        <p14:creationId xmlns:p14="http://schemas.microsoft.com/office/powerpoint/2010/main" val="1897654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PLPTs for Provisional</a:t>
            </a:r>
          </a:p>
        </p:txBody>
      </p:sp>
      <p:sp>
        <p:nvSpPr>
          <p:cNvPr id="3" name="Content Placeholder 2"/>
          <p:cNvSpPr>
            <a:spLocks noGrp="1"/>
          </p:cNvSpPr>
          <p:nvPr>
            <p:ph idx="1"/>
          </p:nvPr>
        </p:nvSpPr>
        <p:spPr>
          <a:xfrm>
            <a:off x="457200" y="1465262"/>
            <a:ext cx="8229600" cy="5011737"/>
          </a:xfrm>
        </p:spPr>
        <p:txBody>
          <a:bodyPr/>
          <a:lstStyle/>
          <a:p>
            <a:pPr>
              <a:buFont typeface="Arial" panose="020B0604020202020204" pitchFamily="34" charset="0"/>
              <a:buChar char="•"/>
            </a:pPr>
            <a:r>
              <a:rPr lang="en-US" dirty="0"/>
              <a:t>PLPT-SEI-004: Solar Energetic Particle (SEP) Cross-Comparison</a:t>
            </a:r>
          </a:p>
          <a:p>
            <a:pPr lvl="1">
              <a:buFont typeface="Arial" panose="020B0604020202020204" pitchFamily="34" charset="0"/>
              <a:buChar char="•"/>
            </a:pPr>
            <a:r>
              <a:rPr lang="en-US" dirty="0"/>
              <a:t>Cannot be performed until a large SEP event takes place</a:t>
            </a:r>
          </a:p>
          <a:p>
            <a:pPr>
              <a:buFont typeface="Arial" panose="020B0604020202020204" pitchFamily="34" charset="0"/>
              <a:buChar char="•"/>
            </a:pPr>
            <a:r>
              <a:rPr lang="en-US" dirty="0"/>
              <a:t>PLPT-SEI-006: Backgrounds</a:t>
            </a:r>
          </a:p>
          <a:p>
            <a:pPr lvl="1">
              <a:buFont typeface="Arial" panose="020B0604020202020204" pitchFamily="34" charset="0"/>
              <a:buChar char="•"/>
            </a:pPr>
            <a:r>
              <a:rPr lang="en-US" dirty="0"/>
              <a:t>Presumably galactic cosmic ray (GCR) fluxes</a:t>
            </a:r>
          </a:p>
          <a:p>
            <a:pPr lvl="1">
              <a:buFont typeface="Arial" panose="020B0604020202020204" pitchFamily="34" charset="0"/>
              <a:buChar char="•"/>
            </a:pPr>
            <a:r>
              <a:rPr lang="en-US" dirty="0"/>
              <a:t>Space </a:t>
            </a:r>
            <a:r>
              <a:rPr lang="en-US" i="1" dirty="0"/>
              <a:t>climate</a:t>
            </a:r>
            <a:r>
              <a:rPr lang="en-US" dirty="0"/>
              <a:t> rather than space </a:t>
            </a:r>
            <a:r>
              <a:rPr lang="en-US" i="1" dirty="0"/>
              <a:t>weather</a:t>
            </a:r>
            <a:r>
              <a:rPr lang="en-US" dirty="0"/>
              <a:t> – a retrospective application</a:t>
            </a:r>
          </a:p>
          <a:p>
            <a:pPr lvl="1">
              <a:buFont typeface="Arial" panose="020B0604020202020204" pitchFamily="34" charset="0"/>
              <a:buChar char="•"/>
            </a:pPr>
            <a:r>
              <a:rPr lang="en-US" dirty="0"/>
              <a:t>Important indicator of instrument performance</a:t>
            </a:r>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13</a:t>
            </a:fld>
            <a:endParaRPr lang="en-US" altLang="en-US" dirty="0"/>
          </a:p>
        </p:txBody>
      </p:sp>
    </p:spTree>
    <p:extLst>
      <p:ext uri="{BB962C8B-B14F-4D97-AF65-F5344CB8AC3E}">
        <p14:creationId xmlns:p14="http://schemas.microsoft.com/office/powerpoint/2010/main" val="755760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891DE-718F-2846-9816-7A35A9CC3B76}"/>
              </a:ext>
            </a:extLst>
          </p:cNvPr>
          <p:cNvSpPr>
            <a:spLocks noGrp="1"/>
          </p:cNvSpPr>
          <p:nvPr>
            <p:ph type="title"/>
          </p:nvPr>
        </p:nvSpPr>
        <p:spPr>
          <a:xfrm>
            <a:off x="2057399" y="39029"/>
            <a:ext cx="5181600" cy="968626"/>
          </a:xfrm>
        </p:spPr>
        <p:txBody>
          <a:bodyPr/>
          <a:lstStyle/>
          <a:p>
            <a:r>
              <a:rPr lang="en-US" dirty="0"/>
              <a:t>Geometrical Factors for SEPs vs. GCRs</a:t>
            </a:r>
          </a:p>
        </p:txBody>
      </p:sp>
      <p:sp>
        <p:nvSpPr>
          <p:cNvPr id="5" name="Slide Number Placeholder 4">
            <a:extLst>
              <a:ext uri="{FF2B5EF4-FFF2-40B4-BE49-F238E27FC236}">
                <a16:creationId xmlns:a16="http://schemas.microsoft.com/office/drawing/2014/main" id="{2074CBFC-5345-1749-84A2-7DF9DF509986}"/>
              </a:ext>
            </a:extLst>
          </p:cNvPr>
          <p:cNvSpPr>
            <a:spLocks noGrp="1"/>
          </p:cNvSpPr>
          <p:nvPr>
            <p:ph type="sldNum" sz="quarter" idx="12"/>
          </p:nvPr>
        </p:nvSpPr>
        <p:spPr/>
        <p:txBody>
          <a:bodyPr/>
          <a:lstStyle/>
          <a:p>
            <a:fld id="{A5D0E245-9D50-4F3E-AC26-7B9CB19F70AC}" type="slidenum">
              <a:rPr lang="en-US" altLang="en-US" smtClean="0"/>
              <a:pPr/>
              <a:t>14</a:t>
            </a:fld>
            <a:endParaRPr lang="en-US" altLang="en-US"/>
          </a:p>
        </p:txBody>
      </p:sp>
      <p:pic>
        <p:nvPicPr>
          <p:cNvPr id="6" name="Content Placeholder 3">
            <a:extLst>
              <a:ext uri="{FF2B5EF4-FFF2-40B4-BE49-F238E27FC236}">
                <a16:creationId xmlns:a16="http://schemas.microsoft.com/office/drawing/2014/main" id="{2CC837DD-B3E9-234F-9263-3B7594A58ADD}"/>
              </a:ext>
            </a:extLst>
          </p:cNvPr>
          <p:cNvPicPr>
            <a:picLocks noGrp="1" noChangeAspect="1"/>
          </p:cNvPicPr>
          <p:nvPr>
            <p:ph sz="half" idx="1"/>
          </p:nvPr>
        </p:nvPicPr>
        <p:blipFill>
          <a:blip r:embed="rId2"/>
          <a:stretch>
            <a:fillRect/>
          </a:stretch>
        </p:blipFill>
        <p:spPr>
          <a:xfrm>
            <a:off x="152400" y="1752600"/>
            <a:ext cx="4421378" cy="3410966"/>
          </a:xfrm>
          <a:prstGeom prst="rect">
            <a:avLst/>
          </a:prstGeom>
        </p:spPr>
      </p:pic>
      <p:pic>
        <p:nvPicPr>
          <p:cNvPr id="7" name="Content Placeholder 5">
            <a:extLst>
              <a:ext uri="{FF2B5EF4-FFF2-40B4-BE49-F238E27FC236}">
                <a16:creationId xmlns:a16="http://schemas.microsoft.com/office/drawing/2014/main" id="{F1B24FF4-27BA-BF4A-B97D-3DA027EEE291}"/>
              </a:ext>
            </a:extLst>
          </p:cNvPr>
          <p:cNvPicPr>
            <a:picLocks noGrp="1" noChangeAspect="1"/>
          </p:cNvPicPr>
          <p:nvPr>
            <p:ph sz="half" idx="2"/>
          </p:nvPr>
        </p:nvPicPr>
        <p:blipFill>
          <a:blip r:embed="rId3"/>
          <a:stretch>
            <a:fillRect/>
          </a:stretch>
        </p:blipFill>
        <p:spPr>
          <a:xfrm>
            <a:off x="4648199" y="1752600"/>
            <a:ext cx="4421378" cy="3410966"/>
          </a:xfrm>
          <a:prstGeom prst="rect">
            <a:avLst/>
          </a:prstGeom>
        </p:spPr>
      </p:pic>
      <p:grpSp>
        <p:nvGrpSpPr>
          <p:cNvPr id="8" name="Group 7">
            <a:extLst>
              <a:ext uri="{FF2B5EF4-FFF2-40B4-BE49-F238E27FC236}">
                <a16:creationId xmlns:a16="http://schemas.microsoft.com/office/drawing/2014/main" id="{8A1C348E-F010-2740-A826-7DF795BEB879}"/>
              </a:ext>
            </a:extLst>
          </p:cNvPr>
          <p:cNvGrpSpPr/>
          <p:nvPr/>
        </p:nvGrpSpPr>
        <p:grpSpPr>
          <a:xfrm>
            <a:off x="7258877" y="5499100"/>
            <a:ext cx="1467346" cy="857250"/>
            <a:chOff x="6781979" y="5656472"/>
            <a:chExt cx="1467346" cy="857250"/>
          </a:xfrm>
        </p:grpSpPr>
        <p:sp>
          <p:nvSpPr>
            <p:cNvPr id="9" name="TextBox 8">
              <a:extLst>
                <a:ext uri="{FF2B5EF4-FFF2-40B4-BE49-F238E27FC236}">
                  <a16:creationId xmlns:a16="http://schemas.microsoft.com/office/drawing/2014/main" id="{DC5DF6BD-48BF-D341-8CCC-34780940024E}"/>
                </a:ext>
              </a:extLst>
            </p:cNvPr>
            <p:cNvSpPr txBox="1"/>
            <p:nvPr/>
          </p:nvSpPr>
          <p:spPr>
            <a:xfrm>
              <a:off x="7491942" y="5730236"/>
              <a:ext cx="757383" cy="533400"/>
            </a:xfrm>
            <a:prstGeom prst="rect">
              <a:avLst/>
            </a:prstGeom>
            <a:solidFill>
              <a:schemeClr val="bg1"/>
            </a:solidFill>
          </p:spPr>
          <p:txBody>
            <a:bodyPr wrap="square" rtlCol="0">
              <a:spAutoFit/>
            </a:bodyPr>
            <a:lstStyle/>
            <a:p>
              <a:endParaRPr lang="en-US" dirty="0"/>
            </a:p>
          </p:txBody>
        </p:sp>
        <p:grpSp>
          <p:nvGrpSpPr>
            <p:cNvPr id="10" name="Group 15">
              <a:extLst>
                <a:ext uri="{FF2B5EF4-FFF2-40B4-BE49-F238E27FC236}">
                  <a16:creationId xmlns:a16="http://schemas.microsoft.com/office/drawing/2014/main" id="{D6C2A364-A4A7-0640-A742-DB5C2000B8EC}"/>
                </a:ext>
              </a:extLst>
            </p:cNvPr>
            <p:cNvGrpSpPr>
              <a:grpSpLocks/>
            </p:cNvGrpSpPr>
            <p:nvPr/>
          </p:nvGrpSpPr>
          <p:grpSpPr bwMode="auto">
            <a:xfrm>
              <a:off x="7549986" y="5908776"/>
              <a:ext cx="639763" cy="179387"/>
              <a:chOff x="126" y="4260"/>
              <a:chExt cx="417" cy="117"/>
            </a:xfrm>
          </p:grpSpPr>
          <p:sp>
            <p:nvSpPr>
              <p:cNvPr id="12" name="Freeform 16">
                <a:extLst>
                  <a:ext uri="{FF2B5EF4-FFF2-40B4-BE49-F238E27FC236}">
                    <a16:creationId xmlns:a16="http://schemas.microsoft.com/office/drawing/2014/main" id="{61F63B94-5F0E-DA4C-8E27-4224BFCEC8D7}"/>
                  </a:ext>
                </a:extLst>
              </p:cNvPr>
              <p:cNvSpPr>
                <a:spLocks/>
              </p:cNvSpPr>
              <p:nvPr/>
            </p:nvSpPr>
            <p:spPr bwMode="auto">
              <a:xfrm>
                <a:off x="126" y="4260"/>
                <a:ext cx="157" cy="115"/>
              </a:xfrm>
              <a:custGeom>
                <a:avLst/>
                <a:gdLst/>
                <a:ahLst/>
                <a:cxnLst>
                  <a:cxn ang="0">
                    <a:pos x="0" y="113"/>
                  </a:cxn>
                  <a:cxn ang="0">
                    <a:pos x="70" y="0"/>
                  </a:cxn>
                  <a:cxn ang="0">
                    <a:pos x="87" y="0"/>
                  </a:cxn>
                  <a:cxn ang="0">
                    <a:pos x="156" y="114"/>
                  </a:cxn>
                  <a:cxn ang="0">
                    <a:pos x="132" y="114"/>
                  </a:cxn>
                  <a:cxn ang="0">
                    <a:pos x="121" y="99"/>
                  </a:cxn>
                  <a:cxn ang="0">
                    <a:pos x="36" y="99"/>
                  </a:cxn>
                  <a:cxn ang="0">
                    <a:pos x="27" y="113"/>
                  </a:cxn>
                  <a:cxn ang="0">
                    <a:pos x="0" y="113"/>
                  </a:cxn>
                </a:cxnLst>
                <a:rect l="0" t="0" r="r" b="b"/>
                <a:pathLst>
                  <a:path w="157" h="115">
                    <a:moveTo>
                      <a:pt x="0" y="113"/>
                    </a:moveTo>
                    <a:lnTo>
                      <a:pt x="70" y="0"/>
                    </a:lnTo>
                    <a:lnTo>
                      <a:pt x="87" y="0"/>
                    </a:lnTo>
                    <a:lnTo>
                      <a:pt x="156" y="114"/>
                    </a:lnTo>
                    <a:lnTo>
                      <a:pt x="132" y="114"/>
                    </a:lnTo>
                    <a:lnTo>
                      <a:pt x="121" y="99"/>
                    </a:lnTo>
                    <a:lnTo>
                      <a:pt x="36" y="99"/>
                    </a:lnTo>
                    <a:lnTo>
                      <a:pt x="27" y="113"/>
                    </a:lnTo>
                    <a:lnTo>
                      <a:pt x="0" y="113"/>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sp>
            <p:nvSpPr>
              <p:cNvPr id="13" name="Freeform 17">
                <a:extLst>
                  <a:ext uri="{FF2B5EF4-FFF2-40B4-BE49-F238E27FC236}">
                    <a16:creationId xmlns:a16="http://schemas.microsoft.com/office/drawing/2014/main" id="{9FBEA01C-1510-114C-AA01-A0AF4C716623}"/>
                  </a:ext>
                </a:extLst>
              </p:cNvPr>
              <p:cNvSpPr>
                <a:spLocks/>
              </p:cNvSpPr>
              <p:nvPr/>
            </p:nvSpPr>
            <p:spPr bwMode="auto">
              <a:xfrm>
                <a:off x="245" y="4260"/>
                <a:ext cx="180" cy="117"/>
              </a:xfrm>
              <a:custGeom>
                <a:avLst/>
                <a:gdLst/>
                <a:ahLst/>
                <a:cxnLst>
                  <a:cxn ang="0">
                    <a:pos x="0" y="0"/>
                  </a:cxn>
                  <a:cxn ang="0">
                    <a:pos x="177" y="0"/>
                  </a:cxn>
                  <a:cxn ang="0">
                    <a:pos x="164" y="25"/>
                  </a:cxn>
                  <a:cxn ang="0">
                    <a:pos x="150" y="25"/>
                  </a:cxn>
                  <a:cxn ang="0">
                    <a:pos x="96" y="116"/>
                  </a:cxn>
                  <a:cxn ang="0">
                    <a:pos x="85" y="116"/>
                  </a:cxn>
                  <a:cxn ang="0">
                    <a:pos x="26" y="25"/>
                  </a:cxn>
                  <a:cxn ang="0">
                    <a:pos x="14" y="25"/>
                  </a:cxn>
                  <a:cxn ang="0">
                    <a:pos x="0" y="0"/>
                  </a:cxn>
                </a:cxnLst>
                <a:rect l="0" t="0" r="r" b="b"/>
                <a:pathLst>
                  <a:path w="178" h="117">
                    <a:moveTo>
                      <a:pt x="0" y="0"/>
                    </a:moveTo>
                    <a:lnTo>
                      <a:pt x="177" y="0"/>
                    </a:lnTo>
                    <a:lnTo>
                      <a:pt x="164" y="25"/>
                    </a:lnTo>
                    <a:lnTo>
                      <a:pt x="150" y="25"/>
                    </a:lnTo>
                    <a:lnTo>
                      <a:pt x="96" y="116"/>
                    </a:lnTo>
                    <a:lnTo>
                      <a:pt x="85" y="116"/>
                    </a:lnTo>
                    <a:lnTo>
                      <a:pt x="26" y="25"/>
                    </a:lnTo>
                    <a:lnTo>
                      <a:pt x="14" y="25"/>
                    </a:lnTo>
                    <a:lnTo>
                      <a:pt x="0" y="0"/>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sp>
            <p:nvSpPr>
              <p:cNvPr id="14" name="Freeform 18">
                <a:extLst>
                  <a:ext uri="{FF2B5EF4-FFF2-40B4-BE49-F238E27FC236}">
                    <a16:creationId xmlns:a16="http://schemas.microsoft.com/office/drawing/2014/main" id="{1103A06B-F84E-F443-9BA8-7DDF88EE97E6}"/>
                  </a:ext>
                </a:extLst>
              </p:cNvPr>
              <p:cNvSpPr>
                <a:spLocks/>
              </p:cNvSpPr>
              <p:nvPr/>
            </p:nvSpPr>
            <p:spPr bwMode="auto">
              <a:xfrm>
                <a:off x="384" y="4260"/>
                <a:ext cx="159" cy="115"/>
              </a:xfrm>
              <a:custGeom>
                <a:avLst/>
                <a:gdLst/>
                <a:ahLst/>
                <a:cxnLst>
                  <a:cxn ang="0">
                    <a:pos x="0" y="114"/>
                  </a:cxn>
                  <a:cxn ang="0">
                    <a:pos x="69" y="0"/>
                  </a:cxn>
                  <a:cxn ang="0">
                    <a:pos x="88" y="0"/>
                  </a:cxn>
                  <a:cxn ang="0">
                    <a:pos x="102" y="24"/>
                  </a:cxn>
                  <a:cxn ang="0">
                    <a:pos x="90" y="24"/>
                  </a:cxn>
                  <a:cxn ang="0">
                    <a:pos x="130" y="92"/>
                  </a:cxn>
                  <a:cxn ang="0">
                    <a:pos x="143" y="92"/>
                  </a:cxn>
                  <a:cxn ang="0">
                    <a:pos x="158" y="114"/>
                  </a:cxn>
                  <a:cxn ang="0">
                    <a:pos x="0" y="114"/>
                  </a:cxn>
                </a:cxnLst>
                <a:rect l="0" t="0" r="r" b="b"/>
                <a:pathLst>
                  <a:path w="159" h="115">
                    <a:moveTo>
                      <a:pt x="0" y="114"/>
                    </a:moveTo>
                    <a:lnTo>
                      <a:pt x="69" y="0"/>
                    </a:lnTo>
                    <a:lnTo>
                      <a:pt x="88" y="0"/>
                    </a:lnTo>
                    <a:lnTo>
                      <a:pt x="102" y="24"/>
                    </a:lnTo>
                    <a:lnTo>
                      <a:pt x="90" y="24"/>
                    </a:lnTo>
                    <a:lnTo>
                      <a:pt x="130" y="92"/>
                    </a:lnTo>
                    <a:lnTo>
                      <a:pt x="143" y="92"/>
                    </a:lnTo>
                    <a:lnTo>
                      <a:pt x="158" y="114"/>
                    </a:lnTo>
                    <a:lnTo>
                      <a:pt x="0" y="114"/>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grpSp>
        <p:pic>
          <p:nvPicPr>
            <p:cNvPr id="11" name="Picture 10">
              <a:extLst>
                <a:ext uri="{FF2B5EF4-FFF2-40B4-BE49-F238E27FC236}">
                  <a16:creationId xmlns:a16="http://schemas.microsoft.com/office/drawing/2014/main" id="{86C606CD-8D1E-2145-BD27-29A1FB77965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979" y="5656472"/>
              <a:ext cx="647700" cy="857250"/>
            </a:xfrm>
            <a:prstGeom prst="rect">
              <a:avLst/>
            </a:prstGeom>
          </p:spPr>
        </p:pic>
      </p:grpSp>
      <p:sp>
        <p:nvSpPr>
          <p:cNvPr id="16" name="Rectangle 15">
            <a:extLst>
              <a:ext uri="{FF2B5EF4-FFF2-40B4-BE49-F238E27FC236}">
                <a16:creationId xmlns:a16="http://schemas.microsoft.com/office/drawing/2014/main" id="{9907B641-EBD6-954C-81F8-375BC01C6100}"/>
              </a:ext>
            </a:extLst>
          </p:cNvPr>
          <p:cNvSpPr/>
          <p:nvPr/>
        </p:nvSpPr>
        <p:spPr>
          <a:xfrm>
            <a:off x="649478" y="1056962"/>
            <a:ext cx="7848599" cy="646331"/>
          </a:xfrm>
          <a:prstGeom prst="rect">
            <a:avLst/>
          </a:prstGeom>
          <a:solidFill>
            <a:schemeClr val="tx2">
              <a:lumMod val="20000"/>
              <a:lumOff val="80000"/>
            </a:schemeClr>
          </a:solidFill>
        </p:spPr>
        <p:txBody>
          <a:bodyPr wrap="square">
            <a:spAutoFit/>
          </a:bodyPr>
          <a:lstStyle/>
          <a:p>
            <a:pPr algn="ctr"/>
            <a:r>
              <a:rPr lang="en-US" b="1" i="1" dirty="0"/>
              <a:t>Relative contribution of different parts of spectral response curves to total counts depends on spectrum, affects effective energies and geometrical factors.</a:t>
            </a:r>
          </a:p>
        </p:txBody>
      </p:sp>
      <p:sp>
        <p:nvSpPr>
          <p:cNvPr id="17" name="Rectangle 16">
            <a:extLst>
              <a:ext uri="{FF2B5EF4-FFF2-40B4-BE49-F238E27FC236}">
                <a16:creationId xmlns:a16="http://schemas.microsoft.com/office/drawing/2014/main" id="{600B12B0-1D4F-6D4F-A486-BE1528D43552}"/>
              </a:ext>
            </a:extLst>
          </p:cNvPr>
          <p:cNvSpPr/>
          <p:nvPr/>
        </p:nvSpPr>
        <p:spPr>
          <a:xfrm>
            <a:off x="1600200" y="6136700"/>
            <a:ext cx="5638799" cy="584775"/>
          </a:xfrm>
          <a:prstGeom prst="rect">
            <a:avLst/>
          </a:prstGeom>
          <a:solidFill>
            <a:schemeClr val="tx2">
              <a:lumMod val="20000"/>
              <a:lumOff val="80000"/>
            </a:schemeClr>
          </a:solidFill>
        </p:spPr>
        <p:txBody>
          <a:bodyPr wrap="square">
            <a:spAutoFit/>
          </a:bodyPr>
          <a:lstStyle/>
          <a:p>
            <a:pPr algn="ctr"/>
            <a:r>
              <a:rPr lang="en-US" sz="1600" b="1" i="1" dirty="0"/>
              <a:t>UNH will provide spectral response curves by 2019-09-15. NCEI will use these to calculate geometrical factors for GCR fluxes.</a:t>
            </a:r>
          </a:p>
        </p:txBody>
      </p:sp>
      <p:sp>
        <p:nvSpPr>
          <p:cNvPr id="15" name="Rectangle 14">
            <a:extLst>
              <a:ext uri="{FF2B5EF4-FFF2-40B4-BE49-F238E27FC236}">
                <a16:creationId xmlns:a16="http://schemas.microsoft.com/office/drawing/2014/main" id="{D8113828-34FA-F644-B85E-FED45C769D93}"/>
              </a:ext>
            </a:extLst>
          </p:cNvPr>
          <p:cNvSpPr/>
          <p:nvPr/>
        </p:nvSpPr>
        <p:spPr>
          <a:xfrm>
            <a:off x="228600" y="4648200"/>
            <a:ext cx="4227322" cy="369332"/>
          </a:xfrm>
          <a:prstGeom prst="rect">
            <a:avLst/>
          </a:prstGeom>
          <a:solidFill>
            <a:schemeClr val="tx2">
              <a:lumMod val="20000"/>
              <a:lumOff val="80000"/>
            </a:schemeClr>
          </a:solidFill>
        </p:spPr>
        <p:txBody>
          <a:bodyPr wrap="square">
            <a:spAutoFit/>
          </a:bodyPr>
          <a:lstStyle/>
          <a:p>
            <a:pPr algn="ctr"/>
            <a:r>
              <a:rPr lang="en-US" b="1" i="1" dirty="0"/>
              <a:t>LUT factors calculated for these conditions</a:t>
            </a:r>
          </a:p>
        </p:txBody>
      </p:sp>
      <p:sp>
        <p:nvSpPr>
          <p:cNvPr id="18" name="Rectangle 17">
            <a:extLst>
              <a:ext uri="{FF2B5EF4-FFF2-40B4-BE49-F238E27FC236}">
                <a16:creationId xmlns:a16="http://schemas.microsoft.com/office/drawing/2014/main" id="{7AC85316-E762-B540-A365-C6C9A7222824}"/>
              </a:ext>
            </a:extLst>
          </p:cNvPr>
          <p:cNvSpPr/>
          <p:nvPr/>
        </p:nvSpPr>
        <p:spPr>
          <a:xfrm>
            <a:off x="4745227" y="4696597"/>
            <a:ext cx="4227322" cy="646331"/>
          </a:xfrm>
          <a:prstGeom prst="rect">
            <a:avLst/>
          </a:prstGeom>
          <a:solidFill>
            <a:schemeClr val="tx2">
              <a:lumMod val="20000"/>
              <a:lumOff val="80000"/>
            </a:schemeClr>
          </a:solidFill>
        </p:spPr>
        <p:txBody>
          <a:bodyPr wrap="square">
            <a:spAutoFit/>
          </a:bodyPr>
          <a:lstStyle/>
          <a:p>
            <a:pPr algn="ctr"/>
            <a:r>
              <a:rPr lang="en-US" b="1" i="1" dirty="0"/>
              <a:t>Accurate GCR analysis requires factors calculated for these conditions</a:t>
            </a:r>
          </a:p>
        </p:txBody>
      </p:sp>
      <p:sp>
        <p:nvSpPr>
          <p:cNvPr id="19" name="Rectangle 18">
            <a:extLst>
              <a:ext uri="{FF2B5EF4-FFF2-40B4-BE49-F238E27FC236}">
                <a16:creationId xmlns:a16="http://schemas.microsoft.com/office/drawing/2014/main" id="{FC2ACD65-4F4E-634C-B985-16E7F9508289}"/>
              </a:ext>
            </a:extLst>
          </p:cNvPr>
          <p:cNvSpPr/>
          <p:nvPr/>
        </p:nvSpPr>
        <p:spPr>
          <a:xfrm>
            <a:off x="1600200" y="5486400"/>
            <a:ext cx="5627545" cy="584775"/>
          </a:xfrm>
          <a:prstGeom prst="rect">
            <a:avLst/>
          </a:prstGeom>
          <a:solidFill>
            <a:schemeClr val="tx2">
              <a:lumMod val="20000"/>
              <a:lumOff val="80000"/>
            </a:schemeClr>
          </a:solidFill>
        </p:spPr>
        <p:txBody>
          <a:bodyPr wrap="square">
            <a:spAutoFit/>
          </a:bodyPr>
          <a:lstStyle/>
          <a:p>
            <a:pPr algn="ctr"/>
            <a:r>
              <a:rPr lang="en-US" sz="1600" b="1" i="1" dirty="0"/>
              <a:t>The five colored curves represent the spectrum-weighted response functions for energy channels E1-E5.</a:t>
            </a:r>
          </a:p>
        </p:txBody>
      </p:sp>
    </p:spTree>
    <p:extLst>
      <p:ext uri="{BB962C8B-B14F-4D97-AF65-F5344CB8AC3E}">
        <p14:creationId xmlns:p14="http://schemas.microsoft.com/office/powerpoint/2010/main" val="10224971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02A08-2E45-EC41-882E-C10C7F0DE99F}"/>
              </a:ext>
            </a:extLst>
          </p:cNvPr>
          <p:cNvSpPr>
            <a:spLocks noGrp="1"/>
          </p:cNvSpPr>
          <p:nvPr>
            <p:ph type="title"/>
          </p:nvPr>
        </p:nvSpPr>
        <p:spPr/>
        <p:txBody>
          <a:bodyPr/>
          <a:lstStyle/>
          <a:p>
            <a:r>
              <a:rPr lang="en-US" dirty="0"/>
              <a:t>PLPT-SEI-006</a:t>
            </a:r>
          </a:p>
        </p:txBody>
      </p:sp>
      <p:sp>
        <p:nvSpPr>
          <p:cNvPr id="3" name="Content Placeholder 2">
            <a:extLst>
              <a:ext uri="{FF2B5EF4-FFF2-40B4-BE49-F238E27FC236}">
                <a16:creationId xmlns:a16="http://schemas.microsoft.com/office/drawing/2014/main" id="{ECF77043-0C95-364B-ABD9-CEFD141FC50C}"/>
              </a:ext>
            </a:extLst>
          </p:cNvPr>
          <p:cNvSpPr>
            <a:spLocks noGrp="1"/>
          </p:cNvSpPr>
          <p:nvPr>
            <p:ph idx="1"/>
          </p:nvPr>
        </p:nvSpPr>
        <p:spPr>
          <a:xfrm>
            <a:off x="457200" y="1295400"/>
            <a:ext cx="8229600" cy="4267200"/>
          </a:xfrm>
        </p:spPr>
        <p:txBody>
          <a:bodyPr/>
          <a:lstStyle/>
          <a:p>
            <a:r>
              <a:rPr lang="en-US" sz="2000" dirty="0"/>
              <a:t>Evaluate EHIS backgrounds in terms of expected galactic cosmic ray (GCR) fluxes</a:t>
            </a:r>
          </a:p>
          <a:p>
            <a:r>
              <a:rPr lang="en-US" sz="2000" dirty="0"/>
              <a:t>Average months of data [during which flight tables did not change] to construct average spectrum (GCR fluxes are slowly-varying)</a:t>
            </a:r>
          </a:p>
          <a:p>
            <a:r>
              <a:rPr lang="en-US" sz="2000" dirty="0"/>
              <a:t>Hydrogen (proton) and helium (alpha) rates:</a:t>
            </a:r>
          </a:p>
          <a:p>
            <a:pPr lvl="1"/>
            <a:r>
              <a:rPr lang="en-US" sz="1800" dirty="0"/>
              <a:t>Average L0 rates or L1b fluxes over months</a:t>
            </a:r>
          </a:p>
          <a:p>
            <a:r>
              <a:rPr lang="en-US" sz="2000" dirty="0"/>
              <a:t>Baseline approach to analysis of EHIS heavy ion GCRs requires long-term averages of L0 histograms (ELF packets), followed by reprocessing using L1b algorithm</a:t>
            </a:r>
          </a:p>
          <a:p>
            <a:pPr lvl="1"/>
            <a:r>
              <a:rPr lang="en-US" sz="1800" dirty="0"/>
              <a:t>This approach did not work for GOES-16 Provisional PS-PVR due to elevated, Z-dependent backgrounds (Prime, NO S)</a:t>
            </a:r>
          </a:p>
          <a:p>
            <a:pPr lvl="1"/>
            <a:r>
              <a:rPr lang="en-US" sz="1800" dirty="0"/>
              <a:t>Alternative approach has been applied with some success: analysis of pulse-height (PHA) packets (Non-Prime) – reach-back to G16</a:t>
            </a:r>
          </a:p>
        </p:txBody>
      </p:sp>
      <p:sp>
        <p:nvSpPr>
          <p:cNvPr id="4" name="Slide Number Placeholder 3">
            <a:extLst>
              <a:ext uri="{FF2B5EF4-FFF2-40B4-BE49-F238E27FC236}">
                <a16:creationId xmlns:a16="http://schemas.microsoft.com/office/drawing/2014/main" id="{C9E30044-A9B3-3642-AC91-2B5FBB7E5D33}"/>
              </a:ext>
            </a:extLst>
          </p:cNvPr>
          <p:cNvSpPr>
            <a:spLocks noGrp="1"/>
          </p:cNvSpPr>
          <p:nvPr>
            <p:ph type="sldNum" sz="quarter" idx="12"/>
          </p:nvPr>
        </p:nvSpPr>
        <p:spPr/>
        <p:txBody>
          <a:bodyPr/>
          <a:lstStyle/>
          <a:p>
            <a:fld id="{615ADB79-25D6-47C0-AB51-22A13A0BBB50}" type="slidenum">
              <a:rPr lang="en-US" altLang="en-US" smtClean="0"/>
              <a:pPr/>
              <a:t>15</a:t>
            </a:fld>
            <a:endParaRPr lang="en-US" altLang="en-US" dirty="0"/>
          </a:p>
        </p:txBody>
      </p:sp>
      <p:sp>
        <p:nvSpPr>
          <p:cNvPr id="6" name="Rectangle 5">
            <a:extLst>
              <a:ext uri="{FF2B5EF4-FFF2-40B4-BE49-F238E27FC236}">
                <a16:creationId xmlns:a16="http://schemas.microsoft.com/office/drawing/2014/main" id="{419AADA4-1BC9-6041-83F8-E755E2A1A00E}"/>
              </a:ext>
            </a:extLst>
          </p:cNvPr>
          <p:cNvSpPr/>
          <p:nvPr/>
        </p:nvSpPr>
        <p:spPr>
          <a:xfrm>
            <a:off x="1074821" y="6002337"/>
            <a:ext cx="6705600" cy="646331"/>
          </a:xfrm>
          <a:prstGeom prst="rect">
            <a:avLst/>
          </a:prstGeom>
          <a:solidFill>
            <a:schemeClr val="tx2">
              <a:lumMod val="20000"/>
              <a:lumOff val="80000"/>
            </a:schemeClr>
          </a:solidFill>
        </p:spPr>
        <p:txBody>
          <a:bodyPr wrap="square">
            <a:spAutoFit/>
          </a:bodyPr>
          <a:lstStyle/>
          <a:p>
            <a:pPr algn="ctr"/>
            <a:r>
              <a:rPr lang="en-US" b="1" i="1" dirty="0"/>
              <a:t>Period used for GCR analyses: 2018-11-28 through 2019-04-11: </a:t>
            </a:r>
          </a:p>
          <a:p>
            <a:pPr algn="ctr"/>
            <a:r>
              <a:rPr lang="en-US" b="1" i="1" dirty="0"/>
              <a:t>five 27-d Bartels solar rotations, no major data gaps, no SEP events</a:t>
            </a:r>
          </a:p>
        </p:txBody>
      </p:sp>
    </p:spTree>
    <p:extLst>
      <p:ext uri="{BB962C8B-B14F-4D97-AF65-F5344CB8AC3E}">
        <p14:creationId xmlns:p14="http://schemas.microsoft.com/office/powerpoint/2010/main" val="2215683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29253-8476-944A-AE3C-32F7DB64575B}"/>
              </a:ext>
            </a:extLst>
          </p:cNvPr>
          <p:cNvSpPr>
            <a:spLocks noGrp="1"/>
          </p:cNvSpPr>
          <p:nvPr>
            <p:ph type="title"/>
          </p:nvPr>
        </p:nvSpPr>
        <p:spPr/>
        <p:txBody>
          <a:bodyPr/>
          <a:lstStyle/>
          <a:p>
            <a:r>
              <a:rPr lang="en-US" dirty="0"/>
              <a:t>PLPT-SEI-006: H and He</a:t>
            </a:r>
          </a:p>
        </p:txBody>
      </p:sp>
      <p:sp>
        <p:nvSpPr>
          <p:cNvPr id="5" name="Content Placeholder 4">
            <a:extLst>
              <a:ext uri="{FF2B5EF4-FFF2-40B4-BE49-F238E27FC236}">
                <a16:creationId xmlns:a16="http://schemas.microsoft.com/office/drawing/2014/main" id="{74223AE6-1E80-BA4C-8A9B-DC73D4ACFD5F}"/>
              </a:ext>
            </a:extLst>
          </p:cNvPr>
          <p:cNvSpPr>
            <a:spLocks noGrp="1"/>
          </p:cNvSpPr>
          <p:nvPr>
            <p:ph sz="half" idx="2"/>
          </p:nvPr>
        </p:nvSpPr>
        <p:spPr>
          <a:xfrm>
            <a:off x="241485" y="4222115"/>
            <a:ext cx="8693968" cy="2301875"/>
          </a:xfrm>
        </p:spPr>
        <p:txBody>
          <a:bodyPr/>
          <a:lstStyle/>
          <a:p>
            <a:r>
              <a:rPr lang="en-US" sz="1800" dirty="0"/>
              <a:t>Poisson error &lt;= 1%: 135 days (5 solar rotations) of data used</a:t>
            </a:r>
          </a:p>
          <a:p>
            <a:r>
              <a:rPr lang="en-US" sz="1800" dirty="0"/>
              <a:t>Compared to </a:t>
            </a:r>
            <a:r>
              <a:rPr lang="en-US" sz="1800" dirty="0" err="1"/>
              <a:t>Matthiä</a:t>
            </a:r>
            <a:r>
              <a:rPr lang="en-US" sz="1800" dirty="0"/>
              <a:t> GCR model fluxes for the same period</a:t>
            </a:r>
          </a:p>
          <a:p>
            <a:r>
              <a:rPr lang="en-US" sz="1800" dirty="0"/>
              <a:t>Because LUT geometric factors (GFs) were derived for SEPs, not GCRs:</a:t>
            </a:r>
          </a:p>
          <a:p>
            <a:pPr lvl="1"/>
            <a:r>
              <a:rPr lang="en-US" sz="1400" dirty="0"/>
              <a:t>GCR fluxes are high with respect to model (as with SGPS) – high-energy tails in response curves</a:t>
            </a:r>
          </a:p>
          <a:p>
            <a:pPr lvl="1"/>
            <a:r>
              <a:rPr lang="en-US" sz="1400" dirty="0"/>
              <a:t>Differences between G16 and G17 are not conclusive </a:t>
            </a:r>
          </a:p>
          <a:p>
            <a:r>
              <a:rPr lang="en-US" sz="1800" dirty="0"/>
              <a:t>For Full validation, will reanalyze full bandpass functions (including high-energy tails) to determine GFs appropriate for GCRs (</a:t>
            </a:r>
            <a:r>
              <a:rPr lang="en-US" sz="1800" dirty="0" err="1"/>
              <a:t>bandpasses</a:t>
            </a:r>
            <a:r>
              <a:rPr lang="en-US" sz="1800" dirty="0"/>
              <a:t> to be provided by ATC/UNH)</a:t>
            </a:r>
          </a:p>
        </p:txBody>
      </p:sp>
      <p:sp>
        <p:nvSpPr>
          <p:cNvPr id="4" name="Slide Number Placeholder 3">
            <a:extLst>
              <a:ext uri="{FF2B5EF4-FFF2-40B4-BE49-F238E27FC236}">
                <a16:creationId xmlns:a16="http://schemas.microsoft.com/office/drawing/2014/main" id="{0D6D842B-018B-814A-9C48-3C6747CB66E4}"/>
              </a:ext>
            </a:extLst>
          </p:cNvPr>
          <p:cNvSpPr>
            <a:spLocks noGrp="1"/>
          </p:cNvSpPr>
          <p:nvPr>
            <p:ph type="sldNum" sz="quarter" idx="12"/>
          </p:nvPr>
        </p:nvSpPr>
        <p:spPr/>
        <p:txBody>
          <a:bodyPr/>
          <a:lstStyle/>
          <a:p>
            <a:fld id="{615ADB79-25D6-47C0-AB51-22A13A0BBB50}" type="slidenum">
              <a:rPr lang="en-US" altLang="en-US" smtClean="0"/>
              <a:pPr/>
              <a:t>16</a:t>
            </a:fld>
            <a:endParaRPr lang="en-US" altLang="en-US" dirty="0"/>
          </a:p>
        </p:txBody>
      </p:sp>
      <p:pic>
        <p:nvPicPr>
          <p:cNvPr id="8" name="Content Placeholder 7">
            <a:extLst>
              <a:ext uri="{FF2B5EF4-FFF2-40B4-BE49-F238E27FC236}">
                <a16:creationId xmlns:a16="http://schemas.microsoft.com/office/drawing/2014/main" id="{ADDA0679-DA2F-8D40-B714-33160C63607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1143000"/>
            <a:ext cx="4288536" cy="3063240"/>
          </a:xfrm>
        </p:spPr>
      </p:pic>
      <p:pic>
        <p:nvPicPr>
          <p:cNvPr id="6" name="Picture 5">
            <a:extLst>
              <a:ext uri="{FF2B5EF4-FFF2-40B4-BE49-F238E27FC236}">
                <a16:creationId xmlns:a16="http://schemas.microsoft.com/office/drawing/2014/main" id="{998AA0AA-3732-3146-AC07-5DB3B3BB79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8469" y="1164004"/>
            <a:ext cx="4224528" cy="3017520"/>
          </a:xfrm>
          <a:prstGeom prst="rect">
            <a:avLst/>
          </a:prstGeom>
        </p:spPr>
      </p:pic>
      <p:sp>
        <p:nvSpPr>
          <p:cNvPr id="7" name="Footer Placeholder 5">
            <a:extLst>
              <a:ext uri="{FF2B5EF4-FFF2-40B4-BE49-F238E27FC236}">
                <a16:creationId xmlns:a16="http://schemas.microsoft.com/office/drawing/2014/main" id="{4311D7FC-F6D8-7B4E-BB19-B4A41AB21535}"/>
              </a:ext>
            </a:extLst>
          </p:cNvPr>
          <p:cNvSpPr txBox="1">
            <a:spLocks/>
          </p:cNvSpPr>
          <p:nvPr/>
        </p:nvSpPr>
        <p:spPr>
          <a:xfrm>
            <a:off x="1287379" y="64166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GOES-17 data are preliminary, non-operational data and are undergoing testing. Users bear all responsibility for inspecting the data prior to use and for the manner in which the data are utilized.</a:t>
            </a:r>
          </a:p>
        </p:txBody>
      </p:sp>
      <p:sp>
        <p:nvSpPr>
          <p:cNvPr id="9" name="Rectangle 8">
            <a:extLst>
              <a:ext uri="{FF2B5EF4-FFF2-40B4-BE49-F238E27FC236}">
                <a16:creationId xmlns:a16="http://schemas.microsoft.com/office/drawing/2014/main" id="{35C0F8FA-1FFD-E440-81A9-47876A4389E3}"/>
              </a:ext>
            </a:extLst>
          </p:cNvPr>
          <p:cNvSpPr/>
          <p:nvPr/>
        </p:nvSpPr>
        <p:spPr>
          <a:xfrm>
            <a:off x="1600200" y="914400"/>
            <a:ext cx="1406843" cy="369332"/>
          </a:xfrm>
          <a:prstGeom prst="rect">
            <a:avLst/>
          </a:prstGeom>
          <a:solidFill>
            <a:schemeClr val="tx2">
              <a:lumMod val="20000"/>
              <a:lumOff val="80000"/>
            </a:schemeClr>
          </a:solidFill>
        </p:spPr>
        <p:txBody>
          <a:bodyPr wrap="square">
            <a:spAutoFit/>
          </a:bodyPr>
          <a:lstStyle/>
          <a:p>
            <a:pPr algn="ctr"/>
            <a:r>
              <a:rPr lang="en-US" b="1" i="1" dirty="0"/>
              <a:t>GOES-16</a:t>
            </a:r>
          </a:p>
        </p:txBody>
      </p:sp>
      <p:sp>
        <p:nvSpPr>
          <p:cNvPr id="10" name="Rectangle 9">
            <a:extLst>
              <a:ext uri="{FF2B5EF4-FFF2-40B4-BE49-F238E27FC236}">
                <a16:creationId xmlns:a16="http://schemas.microsoft.com/office/drawing/2014/main" id="{7530B6F9-C7B1-0641-AF41-D1A239E37667}"/>
              </a:ext>
            </a:extLst>
          </p:cNvPr>
          <p:cNvSpPr/>
          <p:nvPr/>
        </p:nvSpPr>
        <p:spPr>
          <a:xfrm>
            <a:off x="6191154" y="914400"/>
            <a:ext cx="1330643" cy="369332"/>
          </a:xfrm>
          <a:prstGeom prst="rect">
            <a:avLst/>
          </a:prstGeom>
          <a:solidFill>
            <a:schemeClr val="tx2">
              <a:lumMod val="20000"/>
              <a:lumOff val="80000"/>
            </a:schemeClr>
          </a:solidFill>
        </p:spPr>
        <p:txBody>
          <a:bodyPr wrap="square">
            <a:spAutoFit/>
          </a:bodyPr>
          <a:lstStyle/>
          <a:p>
            <a:pPr algn="ctr"/>
            <a:r>
              <a:rPr lang="en-US" b="1" i="1" dirty="0"/>
              <a:t>GOES-17</a:t>
            </a:r>
          </a:p>
        </p:txBody>
      </p:sp>
    </p:spTree>
    <p:extLst>
      <p:ext uri="{BB962C8B-B14F-4D97-AF65-F5344CB8AC3E}">
        <p14:creationId xmlns:p14="http://schemas.microsoft.com/office/powerpoint/2010/main" val="4143868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B2C8FAE8-1E0A-9A4C-AEFF-80355554135C}"/>
              </a:ext>
            </a:extLst>
          </p:cNvPr>
          <p:cNvSpPr>
            <a:spLocks noGrp="1"/>
          </p:cNvSpPr>
          <p:nvPr>
            <p:ph type="title"/>
          </p:nvPr>
        </p:nvSpPr>
        <p:spPr>
          <a:xfrm>
            <a:off x="1371600" y="128337"/>
            <a:ext cx="6408821" cy="968626"/>
          </a:xfrm>
        </p:spPr>
        <p:txBody>
          <a:bodyPr/>
          <a:lstStyle/>
          <a:p>
            <a:r>
              <a:rPr lang="en-US" dirty="0"/>
              <a:t>PLPT-SEI-006: Angle-Detecting Inclined Sensor (ADIS) Theory</a:t>
            </a:r>
          </a:p>
        </p:txBody>
      </p:sp>
      <p:pic>
        <p:nvPicPr>
          <p:cNvPr id="11" name="Content Placeholder 10">
            <a:extLst>
              <a:ext uri="{FF2B5EF4-FFF2-40B4-BE49-F238E27FC236}">
                <a16:creationId xmlns:a16="http://schemas.microsoft.com/office/drawing/2014/main" id="{B0EB1288-ED7F-B245-B8CB-643144604504}"/>
              </a:ext>
            </a:extLst>
          </p:cNvPr>
          <p:cNvPicPr>
            <a:picLocks noGrp="1" noChangeAspect="1"/>
          </p:cNvPicPr>
          <p:nvPr>
            <p:ph sz="half" idx="1"/>
          </p:nvPr>
        </p:nvPicPr>
        <p:blipFill>
          <a:blip r:embed="rId2"/>
          <a:stretch>
            <a:fillRect/>
          </a:stretch>
        </p:blipFill>
        <p:spPr>
          <a:xfrm>
            <a:off x="685800" y="1100276"/>
            <a:ext cx="3124200" cy="5581904"/>
          </a:xfrm>
          <a:prstGeom prst="rect">
            <a:avLst/>
          </a:prstGeom>
        </p:spPr>
      </p:pic>
      <p:sp>
        <p:nvSpPr>
          <p:cNvPr id="13" name="Content Placeholder 12">
            <a:extLst>
              <a:ext uri="{FF2B5EF4-FFF2-40B4-BE49-F238E27FC236}">
                <a16:creationId xmlns:a16="http://schemas.microsoft.com/office/drawing/2014/main" id="{651D66B9-F825-614D-8A39-F7F1DB23C76D}"/>
              </a:ext>
            </a:extLst>
          </p:cNvPr>
          <p:cNvSpPr>
            <a:spLocks noGrp="1"/>
          </p:cNvSpPr>
          <p:nvPr>
            <p:ph sz="half" idx="2"/>
          </p:nvPr>
        </p:nvSpPr>
        <p:spPr>
          <a:xfrm>
            <a:off x="4063448" y="1341437"/>
            <a:ext cx="4858753" cy="5014913"/>
          </a:xfrm>
        </p:spPr>
        <p:txBody>
          <a:bodyPr/>
          <a:lstStyle/>
          <a:p>
            <a:r>
              <a:rPr lang="en-US" sz="2000" dirty="0"/>
              <a:t>Substantial science processing performed by EHIS flight software (FSW)</a:t>
            </a:r>
          </a:p>
          <a:p>
            <a:r>
              <a:rPr lang="en-US" sz="2000" dirty="0"/>
              <a:t>EHIS ADIS equations have more terms for more detectors than those at left</a:t>
            </a:r>
          </a:p>
          <a:p>
            <a:r>
              <a:rPr lang="en-US" sz="2000" dirty="0"/>
              <a:t>Using ADIS equations and others, FSW sorts heavy ions by Z (atomic number, nuclear charge) into a histogram</a:t>
            </a:r>
          </a:p>
          <a:p>
            <a:r>
              <a:rPr lang="en-US" sz="2000" dirty="0"/>
              <a:t>Uses </a:t>
            </a:r>
            <a:r>
              <a:rPr lang="en-US" sz="2000" dirty="0" err="1"/>
              <a:t>uploadable</a:t>
            </a:r>
            <a:r>
              <a:rPr lang="en-US" sz="2000" dirty="0"/>
              <a:t> flight science tables (‘</a:t>
            </a:r>
            <a:r>
              <a:rPr lang="en-US" sz="2000" dirty="0" err="1"/>
              <a:t>ele_engy</a:t>
            </a:r>
            <a:r>
              <a:rPr lang="en-US" sz="2000" dirty="0"/>
              <a:t>’, ‘</a:t>
            </a:r>
            <a:r>
              <a:rPr lang="en-US" sz="2000" dirty="0" err="1"/>
              <a:t>inst_cal</a:t>
            </a:r>
            <a:r>
              <a:rPr lang="en-US" sz="2000" dirty="0"/>
              <a:t>’, ’</a:t>
            </a:r>
            <a:r>
              <a:rPr lang="en-US" sz="2000" dirty="0" err="1"/>
              <a:t>sci_cnfg</a:t>
            </a:r>
            <a:r>
              <a:rPr lang="en-US" sz="2000" dirty="0"/>
              <a:t>’)</a:t>
            </a:r>
          </a:p>
          <a:p>
            <a:r>
              <a:rPr lang="en-US" sz="2000" dirty="0"/>
              <a:t>Produces a 600 x 5 (ZCAL*20 x energy) histogram reported in L0 every minute</a:t>
            </a:r>
          </a:p>
          <a:p>
            <a:pPr lvl="1"/>
            <a:r>
              <a:rPr lang="en-US" sz="1800" dirty="0"/>
              <a:t>ZCAL is the calculated estimate of Z</a:t>
            </a:r>
          </a:p>
          <a:p>
            <a:pPr lvl="1"/>
            <a:r>
              <a:rPr lang="en-US" sz="1800" dirty="0"/>
              <a:t>Histogram bin widths are 0.05e (Z = bin number / 20)</a:t>
            </a:r>
          </a:p>
        </p:txBody>
      </p:sp>
      <p:sp>
        <p:nvSpPr>
          <p:cNvPr id="4" name="Slide Number Placeholder 3">
            <a:extLst>
              <a:ext uri="{FF2B5EF4-FFF2-40B4-BE49-F238E27FC236}">
                <a16:creationId xmlns:a16="http://schemas.microsoft.com/office/drawing/2014/main" id="{73BB7C82-0C57-264F-9C4C-010AB5171388}"/>
              </a:ext>
            </a:extLst>
          </p:cNvPr>
          <p:cNvSpPr>
            <a:spLocks noGrp="1"/>
          </p:cNvSpPr>
          <p:nvPr>
            <p:ph type="sldNum" sz="quarter" idx="12"/>
          </p:nvPr>
        </p:nvSpPr>
        <p:spPr/>
        <p:txBody>
          <a:bodyPr/>
          <a:lstStyle/>
          <a:p>
            <a:fld id="{615ADB79-25D6-47C0-AB51-22A13A0BBB50}" type="slidenum">
              <a:rPr lang="en-US" altLang="en-US" smtClean="0"/>
              <a:pPr/>
              <a:t>17</a:t>
            </a:fld>
            <a:endParaRPr lang="en-US" altLang="en-US" dirty="0"/>
          </a:p>
        </p:txBody>
      </p:sp>
      <p:sp>
        <p:nvSpPr>
          <p:cNvPr id="14" name="TextBox 13">
            <a:extLst>
              <a:ext uri="{FF2B5EF4-FFF2-40B4-BE49-F238E27FC236}">
                <a16:creationId xmlns:a16="http://schemas.microsoft.com/office/drawing/2014/main" id="{B75A7192-7091-F649-BE66-57308B353B96}"/>
              </a:ext>
            </a:extLst>
          </p:cNvPr>
          <p:cNvSpPr txBox="1"/>
          <p:nvPr/>
        </p:nvSpPr>
        <p:spPr>
          <a:xfrm rot="16200000">
            <a:off x="-1866900" y="3721951"/>
            <a:ext cx="457200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dirty="0">
                <a:solidFill>
                  <a:schemeClr val="tx1"/>
                </a:solidFill>
              </a:rPr>
              <a:t>From Connell et al., NIMS A, v. 837, pp. 11-15, 2016</a:t>
            </a:r>
            <a:endParaRPr lang="en-US" sz="1600" b="1" i="1" baseline="30000" dirty="0">
              <a:solidFill>
                <a:schemeClr val="tx1"/>
              </a:solidFill>
            </a:endParaRPr>
          </a:p>
        </p:txBody>
      </p:sp>
    </p:spTree>
    <p:extLst>
      <p:ext uri="{BB962C8B-B14F-4D97-AF65-F5344CB8AC3E}">
        <p14:creationId xmlns:p14="http://schemas.microsoft.com/office/powerpoint/2010/main" val="36080308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7CAFC-D67F-0A40-B875-E364F24AB2A6}"/>
              </a:ext>
            </a:extLst>
          </p:cNvPr>
          <p:cNvSpPr>
            <a:spLocks noGrp="1"/>
          </p:cNvSpPr>
          <p:nvPr>
            <p:ph type="title"/>
          </p:nvPr>
        </p:nvSpPr>
        <p:spPr/>
        <p:txBody>
          <a:bodyPr/>
          <a:lstStyle/>
          <a:p>
            <a:r>
              <a:rPr lang="en-US" dirty="0"/>
              <a:t>Pulse Height Analysis (PHA) Packets</a:t>
            </a:r>
          </a:p>
        </p:txBody>
      </p:sp>
      <p:sp>
        <p:nvSpPr>
          <p:cNvPr id="3" name="Content Placeholder 2">
            <a:extLst>
              <a:ext uri="{FF2B5EF4-FFF2-40B4-BE49-F238E27FC236}">
                <a16:creationId xmlns:a16="http://schemas.microsoft.com/office/drawing/2014/main" id="{3A46181F-EBCF-9B43-BCDB-D2C3AE493B4D}"/>
              </a:ext>
            </a:extLst>
          </p:cNvPr>
          <p:cNvSpPr>
            <a:spLocks noGrp="1"/>
          </p:cNvSpPr>
          <p:nvPr>
            <p:ph idx="1"/>
          </p:nvPr>
        </p:nvSpPr>
        <p:spPr>
          <a:xfrm>
            <a:off x="457200" y="1295400"/>
            <a:ext cx="8229600" cy="5087937"/>
          </a:xfrm>
        </p:spPr>
        <p:txBody>
          <a:bodyPr/>
          <a:lstStyle/>
          <a:p>
            <a:r>
              <a:rPr lang="en-US" sz="2400" dirty="0"/>
              <a:t>Designed to support recalculation of flight software quantities on the ground as a check</a:t>
            </a:r>
          </a:p>
          <a:p>
            <a:r>
              <a:rPr lang="en-US" sz="2400" dirty="0"/>
              <a:t>Produced once per second</a:t>
            </a:r>
          </a:p>
          <a:p>
            <a:pPr lvl="1"/>
            <a:r>
              <a:rPr lang="en-US" sz="1800" dirty="0"/>
              <a:t>In place of first SCI-PHA packet each minute: SCI-PEC packet</a:t>
            </a:r>
          </a:p>
          <a:p>
            <a:pPr lvl="1"/>
            <a:r>
              <a:rPr lang="en-US" sz="1800" dirty="0"/>
              <a:t>Preempted by ENG-DMP (Memory Dump, e.g. IFC download) and ENG-MOP (Memory Operation) packets</a:t>
            </a:r>
          </a:p>
          <a:p>
            <a:r>
              <a:rPr lang="en-US" sz="2400" dirty="0"/>
              <a:t>Contain highest-priority particle detected during that second</a:t>
            </a:r>
          </a:p>
          <a:p>
            <a:pPr lvl="1"/>
            <a:r>
              <a:rPr lang="en-US" sz="1800" dirty="0"/>
              <a:t>Highest priority is Priority 1 (heavy ion) Non-Prime </a:t>
            </a:r>
          </a:p>
          <a:p>
            <a:pPr lvl="1"/>
            <a:r>
              <a:rPr lang="en-US" sz="1800" dirty="0"/>
              <a:t>Under GCR conditions, large fraction of PHA packets are zeros (empty)</a:t>
            </a:r>
          </a:p>
          <a:p>
            <a:r>
              <a:rPr lang="en-US" sz="2400" dirty="0"/>
              <a:t>Contents:</a:t>
            </a:r>
          </a:p>
          <a:p>
            <a:pPr lvl="1"/>
            <a:r>
              <a:rPr lang="en-US" sz="1800" dirty="0"/>
              <a:t>ADC digital numbers from detectors D1-D6</a:t>
            </a:r>
          </a:p>
          <a:p>
            <a:pPr lvl="1"/>
            <a:r>
              <a:rPr lang="en-US" sz="1800" dirty="0"/>
              <a:t>Trigger status of all thresholds on each detector</a:t>
            </a:r>
          </a:p>
          <a:p>
            <a:pPr lvl="1"/>
            <a:r>
              <a:rPr lang="en-US" sz="1800" dirty="0"/>
              <a:t>Various status flags including priorities 1-3, prime, non-prime</a:t>
            </a:r>
          </a:p>
          <a:p>
            <a:pPr lvl="1"/>
            <a:r>
              <a:rPr lang="en-US" sz="1800" dirty="0"/>
              <a:t>ADIS </a:t>
            </a:r>
            <a:r>
              <a:rPr lang="en-US" sz="1800" dirty="0" err="1"/>
              <a:t>Dx</a:t>
            </a:r>
            <a:r>
              <a:rPr lang="en-US" sz="1800" dirty="0"/>
              <a:t> and </a:t>
            </a:r>
            <a:r>
              <a:rPr lang="en-US" sz="1800" dirty="0" err="1"/>
              <a:t>Dy</a:t>
            </a:r>
            <a:r>
              <a:rPr lang="en-US" sz="1800" dirty="0"/>
              <a:t>, </a:t>
            </a:r>
            <a:r>
              <a:rPr lang="en-US" sz="1800" dirty="0" err="1"/>
              <a:t>Zcal</a:t>
            </a:r>
            <a:endParaRPr lang="en-US" sz="1800" dirty="0"/>
          </a:p>
          <a:p>
            <a:pPr lvl="1"/>
            <a:endParaRPr lang="en-US" sz="1800" dirty="0"/>
          </a:p>
        </p:txBody>
      </p:sp>
      <p:sp>
        <p:nvSpPr>
          <p:cNvPr id="4" name="Slide Number Placeholder 3">
            <a:extLst>
              <a:ext uri="{FF2B5EF4-FFF2-40B4-BE49-F238E27FC236}">
                <a16:creationId xmlns:a16="http://schemas.microsoft.com/office/drawing/2014/main" id="{DF28283E-6545-2948-80D4-EAD5209BDE7F}"/>
              </a:ext>
            </a:extLst>
          </p:cNvPr>
          <p:cNvSpPr>
            <a:spLocks noGrp="1"/>
          </p:cNvSpPr>
          <p:nvPr>
            <p:ph type="sldNum" sz="quarter" idx="12"/>
          </p:nvPr>
        </p:nvSpPr>
        <p:spPr/>
        <p:txBody>
          <a:bodyPr/>
          <a:lstStyle/>
          <a:p>
            <a:fld id="{615ADB79-25D6-47C0-AB51-22A13A0BBB50}" type="slidenum">
              <a:rPr lang="en-US" altLang="en-US" smtClean="0"/>
              <a:pPr/>
              <a:t>18</a:t>
            </a:fld>
            <a:endParaRPr lang="en-US" altLang="en-US" dirty="0"/>
          </a:p>
        </p:txBody>
      </p:sp>
    </p:spTree>
    <p:extLst>
      <p:ext uri="{BB962C8B-B14F-4D97-AF65-F5344CB8AC3E}">
        <p14:creationId xmlns:p14="http://schemas.microsoft.com/office/powerpoint/2010/main" val="215589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F0D3B-0ACE-B446-8E00-2659EC66A312}"/>
              </a:ext>
            </a:extLst>
          </p:cNvPr>
          <p:cNvSpPr>
            <a:spLocks noGrp="1"/>
          </p:cNvSpPr>
          <p:nvPr>
            <p:ph type="title"/>
          </p:nvPr>
        </p:nvSpPr>
        <p:spPr/>
        <p:txBody>
          <a:bodyPr/>
          <a:lstStyle/>
          <a:p>
            <a:r>
              <a:rPr lang="en-US" dirty="0"/>
              <a:t>Outline of FSW-based Algorithm Used for this PHA Analysis</a:t>
            </a:r>
          </a:p>
        </p:txBody>
      </p:sp>
      <p:sp>
        <p:nvSpPr>
          <p:cNvPr id="5" name="Content Placeholder 4">
            <a:extLst>
              <a:ext uri="{FF2B5EF4-FFF2-40B4-BE49-F238E27FC236}">
                <a16:creationId xmlns:a16="http://schemas.microsoft.com/office/drawing/2014/main" id="{F192F1A8-44C0-F94F-833A-20FDBF5771FD}"/>
              </a:ext>
            </a:extLst>
          </p:cNvPr>
          <p:cNvSpPr>
            <a:spLocks noGrp="1"/>
          </p:cNvSpPr>
          <p:nvPr>
            <p:ph sz="half" idx="1"/>
          </p:nvPr>
        </p:nvSpPr>
        <p:spPr>
          <a:xfrm>
            <a:off x="228600" y="1413289"/>
            <a:ext cx="5486401" cy="4953000"/>
          </a:xfrm>
        </p:spPr>
        <p:txBody>
          <a:bodyPr/>
          <a:lstStyle/>
          <a:p>
            <a:r>
              <a:rPr lang="en-US" sz="2000" dirty="0"/>
              <a:t>Construct P1 (Non-Prime) histogram</a:t>
            </a:r>
          </a:p>
          <a:p>
            <a:r>
              <a:rPr lang="en-US" sz="2000" dirty="0"/>
              <a:t>For P1, convert ADC DNs to deposited energy in MeV using slopes and intercept from flight table ‘</a:t>
            </a:r>
            <a:r>
              <a:rPr lang="en-US" sz="2000" dirty="0" err="1"/>
              <a:t>inst_cal</a:t>
            </a:r>
            <a:r>
              <a:rPr lang="en-US" sz="2000" dirty="0"/>
              <a:t>’</a:t>
            </a:r>
          </a:p>
          <a:p>
            <a:r>
              <a:rPr lang="en-US" sz="2000" dirty="0"/>
              <a:t>Calculate departing energy </a:t>
            </a:r>
            <a:r>
              <a:rPr lang="en-US" sz="2000" dirty="0" err="1"/>
              <a:t>Eo</a:t>
            </a:r>
            <a:r>
              <a:rPr lang="en-US" sz="2000" dirty="0"/>
              <a:t> and total energy </a:t>
            </a:r>
            <a:r>
              <a:rPr lang="en-US" sz="2000" dirty="0" err="1"/>
              <a:t>Etot</a:t>
            </a:r>
            <a:r>
              <a:rPr lang="en-US" sz="2000" dirty="0"/>
              <a:t> from energies deposited in detectors</a:t>
            </a:r>
          </a:p>
          <a:p>
            <a:r>
              <a:rPr lang="en-US" sz="2000" dirty="0"/>
              <a:t>Construct E1, E2 and E3 histograms using threshold logic</a:t>
            </a:r>
          </a:p>
          <a:p>
            <a:r>
              <a:rPr lang="en-US" sz="2000" dirty="0"/>
              <a:t>Construct E4 and E5 histograms using threshold logic, </a:t>
            </a:r>
            <a:r>
              <a:rPr lang="en-US" sz="2000" dirty="0" err="1"/>
              <a:t>Etot</a:t>
            </a:r>
            <a:r>
              <a:rPr lang="en-US" sz="2000" dirty="0"/>
              <a:t> and flight table ‘</a:t>
            </a:r>
            <a:r>
              <a:rPr lang="en-US" sz="2000" dirty="0" err="1"/>
              <a:t>ele_engy</a:t>
            </a:r>
            <a:r>
              <a:rPr lang="en-US" sz="2000" dirty="0"/>
              <a:t>’</a:t>
            </a:r>
          </a:p>
          <a:p>
            <a:r>
              <a:rPr lang="en-US" sz="2000" dirty="0"/>
              <a:t>Calculate total P1 counts from histogram</a:t>
            </a:r>
          </a:p>
          <a:p>
            <a:r>
              <a:rPr lang="en-US" sz="2000" dirty="0"/>
              <a:t>Correct P1 counts for counts in R that are not included in E4 or E5</a:t>
            </a:r>
          </a:p>
          <a:p>
            <a:r>
              <a:rPr lang="en-US" sz="2000" dirty="0"/>
              <a:t>Dead-time correction is insignificant for GCRs</a:t>
            </a:r>
          </a:p>
          <a:p>
            <a:r>
              <a:rPr lang="en-US" sz="2000" dirty="0"/>
              <a:t>The rest of the algorithm follows CDRL80</a:t>
            </a:r>
          </a:p>
          <a:p>
            <a:endParaRPr lang="en-US" sz="2000" dirty="0"/>
          </a:p>
        </p:txBody>
      </p:sp>
      <p:pic>
        <p:nvPicPr>
          <p:cNvPr id="7" name="Content Placeholder 6">
            <a:extLst>
              <a:ext uri="{FF2B5EF4-FFF2-40B4-BE49-F238E27FC236}">
                <a16:creationId xmlns:a16="http://schemas.microsoft.com/office/drawing/2014/main" id="{ED5096C6-D6AD-CA48-AC7C-B36D4328AD17}"/>
              </a:ext>
            </a:extLst>
          </p:cNvPr>
          <p:cNvPicPr>
            <a:picLocks noGrp="1" noChangeAspect="1"/>
          </p:cNvPicPr>
          <p:nvPr>
            <p:ph sz="half" idx="2"/>
          </p:nvPr>
        </p:nvPicPr>
        <p:blipFill>
          <a:blip r:embed="rId2"/>
          <a:stretch>
            <a:fillRect/>
          </a:stretch>
        </p:blipFill>
        <p:spPr>
          <a:xfrm>
            <a:off x="5920350" y="3429000"/>
            <a:ext cx="2946400" cy="1130300"/>
          </a:xfrm>
          <a:prstGeom prst="rect">
            <a:avLst/>
          </a:prstGeom>
        </p:spPr>
      </p:pic>
      <p:sp>
        <p:nvSpPr>
          <p:cNvPr id="4" name="Slide Number Placeholder 3">
            <a:extLst>
              <a:ext uri="{FF2B5EF4-FFF2-40B4-BE49-F238E27FC236}">
                <a16:creationId xmlns:a16="http://schemas.microsoft.com/office/drawing/2014/main" id="{D1B7C2DE-0E22-D546-A2DB-BEFF5BC3C29F}"/>
              </a:ext>
            </a:extLst>
          </p:cNvPr>
          <p:cNvSpPr>
            <a:spLocks noGrp="1"/>
          </p:cNvSpPr>
          <p:nvPr>
            <p:ph type="sldNum" sz="quarter" idx="12"/>
          </p:nvPr>
        </p:nvSpPr>
        <p:spPr/>
        <p:txBody>
          <a:bodyPr/>
          <a:lstStyle/>
          <a:p>
            <a:fld id="{615ADB79-25D6-47C0-AB51-22A13A0BBB50}" type="slidenum">
              <a:rPr lang="en-US" altLang="en-US" smtClean="0"/>
              <a:pPr/>
              <a:t>19</a:t>
            </a:fld>
            <a:endParaRPr lang="en-US" altLang="en-US" dirty="0"/>
          </a:p>
        </p:txBody>
      </p:sp>
      <p:sp>
        <p:nvSpPr>
          <p:cNvPr id="3" name="Oval 2">
            <a:extLst>
              <a:ext uri="{FF2B5EF4-FFF2-40B4-BE49-F238E27FC236}">
                <a16:creationId xmlns:a16="http://schemas.microsoft.com/office/drawing/2014/main" id="{A2214F94-E38B-C944-8040-99054B8E57F0}"/>
              </a:ext>
            </a:extLst>
          </p:cNvPr>
          <p:cNvSpPr/>
          <p:nvPr/>
        </p:nvSpPr>
        <p:spPr>
          <a:xfrm>
            <a:off x="6458428" y="3613150"/>
            <a:ext cx="780572" cy="381000"/>
          </a:xfrm>
          <a:prstGeom prst="ellipse">
            <a:avLst/>
          </a:prstGeom>
          <a:noFill/>
          <a:ln w="57150">
            <a:solidFill>
              <a:srgbClr val="FF0000">
                <a:alpha val="4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FFE0C42-5597-CC4E-9CFE-5F6EE21A524F}"/>
              </a:ext>
            </a:extLst>
          </p:cNvPr>
          <p:cNvSpPr/>
          <p:nvPr/>
        </p:nvSpPr>
        <p:spPr>
          <a:xfrm>
            <a:off x="7315199" y="3384550"/>
            <a:ext cx="1551549" cy="1219200"/>
          </a:xfrm>
          <a:prstGeom prst="ellipse">
            <a:avLst/>
          </a:prstGeom>
          <a:noFill/>
          <a:ln w="57150">
            <a:solidFill>
              <a:srgbClr val="FF0000">
                <a:alpha val="4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58FF7AB4-6102-E940-912B-E09DE6017E5F}"/>
              </a:ext>
            </a:extLst>
          </p:cNvPr>
          <p:cNvSpPr txBox="1"/>
          <p:nvPr/>
        </p:nvSpPr>
        <p:spPr>
          <a:xfrm>
            <a:off x="7393550" y="1600200"/>
            <a:ext cx="1461574"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dirty="0">
                <a:solidFill>
                  <a:schemeClr val="tx1"/>
                </a:solidFill>
              </a:rPr>
              <a:t>Fits to P1 (Non-Prime) Histogram for E1-E5</a:t>
            </a:r>
            <a:endParaRPr lang="en-US" sz="1600" b="1" i="1" baseline="30000" dirty="0">
              <a:solidFill>
                <a:schemeClr val="tx1"/>
              </a:solidFill>
            </a:endParaRPr>
          </a:p>
        </p:txBody>
      </p:sp>
      <p:sp>
        <p:nvSpPr>
          <p:cNvPr id="12" name="TextBox 11">
            <a:extLst>
              <a:ext uri="{FF2B5EF4-FFF2-40B4-BE49-F238E27FC236}">
                <a16:creationId xmlns:a16="http://schemas.microsoft.com/office/drawing/2014/main" id="{1D568AB7-F509-B14B-9B42-736A4F63E684}"/>
              </a:ext>
            </a:extLst>
          </p:cNvPr>
          <p:cNvSpPr txBox="1"/>
          <p:nvPr/>
        </p:nvSpPr>
        <p:spPr>
          <a:xfrm>
            <a:off x="6164410" y="2063016"/>
            <a:ext cx="1150789" cy="584775"/>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dirty="0">
                <a:solidFill>
                  <a:schemeClr val="tx1"/>
                </a:solidFill>
              </a:rPr>
              <a:t>Corrected P1 counts</a:t>
            </a:r>
            <a:endParaRPr lang="en-US" sz="1600" b="1" i="1" baseline="30000" dirty="0">
              <a:solidFill>
                <a:schemeClr val="tx1"/>
              </a:solidFill>
            </a:endParaRPr>
          </a:p>
        </p:txBody>
      </p:sp>
      <p:cxnSp>
        <p:nvCxnSpPr>
          <p:cNvPr id="14" name="Straight Arrow Connector 13">
            <a:extLst>
              <a:ext uri="{FF2B5EF4-FFF2-40B4-BE49-F238E27FC236}">
                <a16:creationId xmlns:a16="http://schemas.microsoft.com/office/drawing/2014/main" id="{E55B91C1-D6AB-1844-AF17-47CFDC33886C}"/>
              </a:ext>
            </a:extLst>
          </p:cNvPr>
          <p:cNvCxnSpPr/>
          <p:nvPr/>
        </p:nvCxnSpPr>
        <p:spPr>
          <a:xfrm>
            <a:off x="6747504" y="2700337"/>
            <a:ext cx="0" cy="684213"/>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0C6455C7-0729-EA47-9266-E6D1866F9DA7}"/>
              </a:ext>
            </a:extLst>
          </p:cNvPr>
          <p:cNvCxnSpPr/>
          <p:nvPr/>
        </p:nvCxnSpPr>
        <p:spPr>
          <a:xfrm>
            <a:off x="8124337" y="2700337"/>
            <a:ext cx="0" cy="684213"/>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1" name="Oval 20">
            <a:extLst>
              <a:ext uri="{FF2B5EF4-FFF2-40B4-BE49-F238E27FC236}">
                <a16:creationId xmlns:a16="http://schemas.microsoft.com/office/drawing/2014/main" id="{2B105EE8-C8F7-8D4F-AE52-2971E62F8E36}"/>
              </a:ext>
            </a:extLst>
          </p:cNvPr>
          <p:cNvSpPr/>
          <p:nvPr/>
        </p:nvSpPr>
        <p:spPr>
          <a:xfrm>
            <a:off x="6473236" y="3909667"/>
            <a:ext cx="289077" cy="381000"/>
          </a:xfrm>
          <a:prstGeom prst="ellipse">
            <a:avLst/>
          </a:prstGeom>
          <a:noFill/>
          <a:ln w="57150">
            <a:solidFill>
              <a:srgbClr val="FF0000">
                <a:alpha val="45098"/>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2" name="Straight Arrow Connector 21">
            <a:extLst>
              <a:ext uri="{FF2B5EF4-FFF2-40B4-BE49-F238E27FC236}">
                <a16:creationId xmlns:a16="http://schemas.microsoft.com/office/drawing/2014/main" id="{4B0B3CD5-A071-E24A-8408-4A8D3FF24B39}"/>
              </a:ext>
            </a:extLst>
          </p:cNvPr>
          <p:cNvCxnSpPr>
            <a:cxnSpLocks/>
          </p:cNvCxnSpPr>
          <p:nvPr/>
        </p:nvCxnSpPr>
        <p:spPr>
          <a:xfrm flipH="1" flipV="1">
            <a:off x="6593970" y="4549361"/>
            <a:ext cx="4479" cy="731837"/>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8FD1D4F9-22E3-C74A-B988-3166E906D8C3}"/>
              </a:ext>
            </a:extLst>
          </p:cNvPr>
          <p:cNvSpPr txBox="1"/>
          <p:nvPr/>
        </p:nvSpPr>
        <p:spPr>
          <a:xfrm>
            <a:off x="6018575" y="5341028"/>
            <a:ext cx="115078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dirty="0">
                <a:solidFill>
                  <a:schemeClr val="tx1"/>
                </a:solidFill>
              </a:rPr>
              <a:t>Changed to duration of period in seconds</a:t>
            </a:r>
            <a:endParaRPr lang="en-US" sz="1600" b="1" i="1" baseline="30000" dirty="0">
              <a:solidFill>
                <a:schemeClr val="tx1"/>
              </a:solidFill>
            </a:endParaRPr>
          </a:p>
        </p:txBody>
      </p:sp>
      <p:cxnSp>
        <p:nvCxnSpPr>
          <p:cNvPr id="25" name="Straight Arrow Connector 24">
            <a:extLst>
              <a:ext uri="{FF2B5EF4-FFF2-40B4-BE49-F238E27FC236}">
                <a16:creationId xmlns:a16="http://schemas.microsoft.com/office/drawing/2014/main" id="{BA032942-A28C-3946-87B1-4A747F668C42}"/>
              </a:ext>
            </a:extLst>
          </p:cNvPr>
          <p:cNvCxnSpPr>
            <a:cxnSpLocks/>
          </p:cNvCxnSpPr>
          <p:nvPr/>
        </p:nvCxnSpPr>
        <p:spPr>
          <a:xfrm flipV="1">
            <a:off x="4940904" y="4603750"/>
            <a:ext cx="1211342" cy="1749612"/>
          </a:xfrm>
          <a:prstGeom prst="straightConnector1">
            <a:avLst/>
          </a:prstGeom>
          <a:ln w="38100">
            <a:solidFill>
              <a:srgbClr val="FFFF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731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Outline</a:t>
            </a:r>
          </a:p>
        </p:txBody>
      </p:sp>
      <p:sp>
        <p:nvSpPr>
          <p:cNvPr id="3" name="Content Placeholder 2"/>
          <p:cNvSpPr>
            <a:spLocks noGrp="1"/>
          </p:cNvSpPr>
          <p:nvPr>
            <p:ph idx="1"/>
          </p:nvPr>
        </p:nvSpPr>
        <p:spPr>
          <a:xfrm>
            <a:off x="457200" y="1465262"/>
            <a:ext cx="8229600" cy="5011738"/>
          </a:xfrm>
        </p:spPr>
        <p:txBody>
          <a:bodyPr>
            <a:normAutofit fontScale="92500" lnSpcReduction="10000"/>
          </a:bodyPr>
          <a:lstStyle/>
          <a:p>
            <a:pPr>
              <a:buFont typeface="Arial" panose="020B0604020202020204" pitchFamily="34" charset="0"/>
              <a:buChar char="•"/>
            </a:pPr>
            <a:r>
              <a:rPr lang="en-US" dirty="0"/>
              <a:t>Review of Beta Maturity</a:t>
            </a:r>
          </a:p>
          <a:p>
            <a:pPr>
              <a:buFont typeface="Arial" panose="020B0604020202020204" pitchFamily="34" charset="0"/>
              <a:buChar char="•"/>
            </a:pPr>
            <a:r>
              <a:rPr lang="en-US" dirty="0"/>
              <a:t>Product Quality Evaluation</a:t>
            </a:r>
          </a:p>
          <a:p>
            <a:pPr marL="862013" lvl="1" indent="-461963">
              <a:buFont typeface="Arial" panose="020B0604020202020204" pitchFamily="34" charset="0"/>
              <a:buChar char="•"/>
            </a:pPr>
            <a:r>
              <a:rPr lang="en-US" dirty="0"/>
              <a:t>General approach </a:t>
            </a:r>
          </a:p>
          <a:p>
            <a:pPr marL="862013" lvl="1" indent="-461963">
              <a:buFont typeface="Arial" panose="020B0604020202020204" pitchFamily="34" charset="0"/>
              <a:buChar char="•"/>
            </a:pPr>
            <a:r>
              <a:rPr lang="en-US" dirty="0"/>
              <a:t>Major Issues Remaining</a:t>
            </a:r>
          </a:p>
          <a:p>
            <a:pPr>
              <a:buFont typeface="Arial" panose="020B0604020202020204" pitchFamily="34" charset="0"/>
              <a:buChar char="•"/>
            </a:pPr>
            <a:r>
              <a:rPr lang="en-US" dirty="0"/>
              <a:t>Provisional Maturity Assessment</a:t>
            </a:r>
          </a:p>
          <a:p>
            <a:pPr>
              <a:buFont typeface="Arial" panose="020B0604020202020204" pitchFamily="34" charset="0"/>
              <a:buChar char="•"/>
            </a:pPr>
            <a:r>
              <a:rPr lang="en-US" dirty="0"/>
              <a:t>Path to Full Validation Maturity</a:t>
            </a:r>
          </a:p>
          <a:p>
            <a:pPr marL="862013" lvl="1" indent="-461963">
              <a:buFont typeface="Arial" panose="020B0604020202020204" pitchFamily="34" charset="0"/>
              <a:buChar char="•"/>
            </a:pPr>
            <a:r>
              <a:rPr lang="en-US" dirty="0"/>
              <a:t>Issues and status</a:t>
            </a:r>
          </a:p>
          <a:p>
            <a:pPr marL="862013" lvl="1" indent="-461963">
              <a:buFont typeface="Arial" panose="020B0604020202020204" pitchFamily="34" charset="0"/>
              <a:buChar char="•"/>
            </a:pPr>
            <a:r>
              <a:rPr lang="en-US" dirty="0"/>
              <a:t>PLPT</a:t>
            </a:r>
          </a:p>
          <a:p>
            <a:pPr marL="862013" lvl="1" indent="-461963">
              <a:buFont typeface="Arial" panose="020B0604020202020204" pitchFamily="34" charset="0"/>
              <a:buChar char="•"/>
            </a:pPr>
            <a:r>
              <a:rPr lang="en-US" dirty="0"/>
              <a:t>Risks</a:t>
            </a:r>
          </a:p>
          <a:p>
            <a:pPr>
              <a:buFont typeface="Arial" panose="020B0604020202020204" pitchFamily="34" charset="0"/>
              <a:buChar char="•"/>
            </a:pPr>
            <a:r>
              <a:rPr lang="en-US" dirty="0"/>
              <a:t>Summary and Recommendations</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5D265-D0A3-0A43-85A6-50B3F6E2600B}"/>
              </a:ext>
            </a:extLst>
          </p:cNvPr>
          <p:cNvSpPr>
            <a:spLocks noGrp="1"/>
          </p:cNvSpPr>
          <p:nvPr>
            <p:ph type="title"/>
          </p:nvPr>
        </p:nvSpPr>
        <p:spPr/>
        <p:txBody>
          <a:bodyPr/>
          <a:lstStyle/>
          <a:p>
            <a:r>
              <a:rPr lang="en-US" sz="3200" dirty="0"/>
              <a:t>PLPT-SEI-006: ELF (operational) vs. PHA (reconstructed) histograms</a:t>
            </a:r>
          </a:p>
        </p:txBody>
      </p:sp>
      <p:pic>
        <p:nvPicPr>
          <p:cNvPr id="7" name="Content Placeholder 6">
            <a:extLst>
              <a:ext uri="{FF2B5EF4-FFF2-40B4-BE49-F238E27FC236}">
                <a16:creationId xmlns:a16="http://schemas.microsoft.com/office/drawing/2014/main" id="{E1792D70-4417-584A-B0BF-3EA4F808B5C7}"/>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52400" y="2578608"/>
            <a:ext cx="4361688" cy="2907792"/>
          </a:xfrm>
        </p:spPr>
      </p:pic>
      <p:pic>
        <p:nvPicPr>
          <p:cNvPr id="9" name="Content Placeholder 8">
            <a:extLst>
              <a:ext uri="{FF2B5EF4-FFF2-40B4-BE49-F238E27FC236}">
                <a16:creationId xmlns:a16="http://schemas.microsoft.com/office/drawing/2014/main" id="{151C96C6-3F80-5745-B433-F880082949B5}"/>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648200" y="2578608"/>
            <a:ext cx="4361688" cy="2907792"/>
          </a:xfrm>
        </p:spPr>
      </p:pic>
      <p:sp>
        <p:nvSpPr>
          <p:cNvPr id="5" name="Slide Number Placeholder 4">
            <a:extLst>
              <a:ext uri="{FF2B5EF4-FFF2-40B4-BE49-F238E27FC236}">
                <a16:creationId xmlns:a16="http://schemas.microsoft.com/office/drawing/2014/main" id="{CEA7D051-2795-7A4D-B175-773F954231B4}"/>
              </a:ext>
            </a:extLst>
          </p:cNvPr>
          <p:cNvSpPr>
            <a:spLocks noGrp="1"/>
          </p:cNvSpPr>
          <p:nvPr>
            <p:ph type="sldNum" sz="quarter" idx="12"/>
          </p:nvPr>
        </p:nvSpPr>
        <p:spPr/>
        <p:txBody>
          <a:bodyPr/>
          <a:lstStyle/>
          <a:p>
            <a:fld id="{A5D0E245-9D50-4F3E-AC26-7B9CB19F70AC}" type="slidenum">
              <a:rPr lang="en-US" altLang="en-US" smtClean="0"/>
              <a:pPr/>
              <a:t>20</a:t>
            </a:fld>
            <a:endParaRPr lang="en-US" altLang="en-US"/>
          </a:p>
        </p:txBody>
      </p:sp>
      <p:sp>
        <p:nvSpPr>
          <p:cNvPr id="10" name="Rectangle 9">
            <a:extLst>
              <a:ext uri="{FF2B5EF4-FFF2-40B4-BE49-F238E27FC236}">
                <a16:creationId xmlns:a16="http://schemas.microsoft.com/office/drawing/2014/main" id="{A74C161D-6434-734E-BB9E-0E541563A55F}"/>
              </a:ext>
            </a:extLst>
          </p:cNvPr>
          <p:cNvSpPr/>
          <p:nvPr/>
        </p:nvSpPr>
        <p:spPr>
          <a:xfrm>
            <a:off x="237744" y="1447800"/>
            <a:ext cx="4191000" cy="923330"/>
          </a:xfrm>
          <a:prstGeom prst="rect">
            <a:avLst/>
          </a:prstGeom>
          <a:solidFill>
            <a:schemeClr val="tx2">
              <a:lumMod val="20000"/>
              <a:lumOff val="80000"/>
            </a:schemeClr>
          </a:solidFill>
        </p:spPr>
        <p:txBody>
          <a:bodyPr wrap="square">
            <a:spAutoFit/>
          </a:bodyPr>
          <a:lstStyle/>
          <a:p>
            <a:pPr algn="ctr"/>
            <a:r>
              <a:rPr lang="en-US" b="1" i="1" dirty="0"/>
              <a:t>Co-added ELF histograms (used for L1b):</a:t>
            </a:r>
          </a:p>
          <a:p>
            <a:pPr algn="ctr"/>
            <a:r>
              <a:rPr lang="en-US" b="1" i="1" dirty="0"/>
              <a:t>Dominated by Prime conditions: elevated, Z-dependent backgrounds in E1-E3</a:t>
            </a:r>
          </a:p>
        </p:txBody>
      </p:sp>
      <p:sp>
        <p:nvSpPr>
          <p:cNvPr id="11" name="Rectangle 10">
            <a:extLst>
              <a:ext uri="{FF2B5EF4-FFF2-40B4-BE49-F238E27FC236}">
                <a16:creationId xmlns:a16="http://schemas.microsoft.com/office/drawing/2014/main" id="{1D92B5E8-FDC3-5B43-B810-EB365534FB22}"/>
              </a:ext>
            </a:extLst>
          </p:cNvPr>
          <p:cNvSpPr/>
          <p:nvPr/>
        </p:nvSpPr>
        <p:spPr>
          <a:xfrm>
            <a:off x="4733544" y="1447800"/>
            <a:ext cx="4191000" cy="923330"/>
          </a:xfrm>
          <a:prstGeom prst="rect">
            <a:avLst/>
          </a:prstGeom>
          <a:solidFill>
            <a:schemeClr val="tx2">
              <a:lumMod val="20000"/>
              <a:lumOff val="80000"/>
            </a:schemeClr>
          </a:solidFill>
        </p:spPr>
        <p:txBody>
          <a:bodyPr wrap="square">
            <a:spAutoFit/>
          </a:bodyPr>
          <a:lstStyle/>
          <a:p>
            <a:pPr algn="ctr"/>
            <a:r>
              <a:rPr lang="en-US" b="1" i="1" dirty="0"/>
              <a:t>Histogram constructed from PHA Non-Prime packets: backgrounds reduced by order-of-magnitude in E1-E3</a:t>
            </a:r>
          </a:p>
        </p:txBody>
      </p:sp>
      <p:cxnSp>
        <p:nvCxnSpPr>
          <p:cNvPr id="13" name="Straight Arrow Connector 12">
            <a:extLst>
              <a:ext uri="{FF2B5EF4-FFF2-40B4-BE49-F238E27FC236}">
                <a16:creationId xmlns:a16="http://schemas.microsoft.com/office/drawing/2014/main" id="{647B8E23-130B-E64D-B16D-766FD622966A}"/>
              </a:ext>
            </a:extLst>
          </p:cNvPr>
          <p:cNvCxnSpPr>
            <a:cxnSpLocks/>
          </p:cNvCxnSpPr>
          <p:nvPr/>
        </p:nvCxnSpPr>
        <p:spPr>
          <a:xfrm flipH="1">
            <a:off x="1447800" y="2371130"/>
            <a:ext cx="381000" cy="7530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13E2FEBE-181D-F04A-81B8-344BA543A8B6}"/>
              </a:ext>
            </a:extLst>
          </p:cNvPr>
          <p:cNvCxnSpPr/>
          <p:nvPr/>
        </p:nvCxnSpPr>
        <p:spPr>
          <a:xfrm flipH="1">
            <a:off x="5943600" y="2371130"/>
            <a:ext cx="381000" cy="75307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D7497D04-E4DD-C745-8EF7-02F5D4FABBAE}"/>
              </a:ext>
            </a:extLst>
          </p:cNvPr>
          <p:cNvSpPr/>
          <p:nvPr/>
        </p:nvSpPr>
        <p:spPr>
          <a:xfrm>
            <a:off x="2661104" y="5736709"/>
            <a:ext cx="3829812" cy="369332"/>
          </a:xfrm>
          <a:prstGeom prst="rect">
            <a:avLst/>
          </a:prstGeom>
          <a:solidFill>
            <a:schemeClr val="tx2">
              <a:lumMod val="20000"/>
              <a:lumOff val="80000"/>
            </a:schemeClr>
          </a:solidFill>
        </p:spPr>
        <p:txBody>
          <a:bodyPr wrap="square">
            <a:spAutoFit/>
          </a:bodyPr>
          <a:lstStyle/>
          <a:p>
            <a:pPr algn="ctr"/>
            <a:r>
              <a:rPr lang="en-US" b="1" i="1" dirty="0"/>
              <a:t>Similar effect with GOES-16 data</a:t>
            </a:r>
          </a:p>
        </p:txBody>
      </p:sp>
      <p:sp>
        <p:nvSpPr>
          <p:cNvPr id="12" name="Footer Placeholder 5">
            <a:extLst>
              <a:ext uri="{FF2B5EF4-FFF2-40B4-BE49-F238E27FC236}">
                <a16:creationId xmlns:a16="http://schemas.microsoft.com/office/drawing/2014/main" id="{CCC66AB6-E9CC-074B-B5F9-1A30BDD90DC3}"/>
              </a:ext>
            </a:extLst>
          </p:cNvPr>
          <p:cNvSpPr txBox="1">
            <a:spLocks/>
          </p:cNvSpPr>
          <p:nvPr/>
        </p:nvSpPr>
        <p:spPr>
          <a:xfrm>
            <a:off x="1287379" y="64166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GOES-17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351546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2B3EE2B1-89D8-154B-AA3C-03DC6D1276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6934" y="1219200"/>
            <a:ext cx="7738152" cy="5158768"/>
          </a:xfrm>
        </p:spPr>
      </p:pic>
      <p:sp>
        <p:nvSpPr>
          <p:cNvPr id="6" name="Title 5">
            <a:extLst>
              <a:ext uri="{FF2B5EF4-FFF2-40B4-BE49-F238E27FC236}">
                <a16:creationId xmlns:a16="http://schemas.microsoft.com/office/drawing/2014/main" id="{5D7D6854-B7E4-9B41-B43D-B0484AC35C28}"/>
              </a:ext>
            </a:extLst>
          </p:cNvPr>
          <p:cNvSpPr>
            <a:spLocks noGrp="1"/>
          </p:cNvSpPr>
          <p:nvPr>
            <p:ph type="title"/>
          </p:nvPr>
        </p:nvSpPr>
        <p:spPr/>
        <p:txBody>
          <a:bodyPr/>
          <a:lstStyle/>
          <a:p>
            <a:r>
              <a:rPr lang="en-US" dirty="0"/>
              <a:t>PLPT-SEI-006: </a:t>
            </a:r>
            <a:br>
              <a:rPr lang="en-US" dirty="0"/>
            </a:br>
            <a:r>
              <a:rPr lang="en-US" dirty="0"/>
              <a:t>GOES-17 Histogram Fit</a:t>
            </a:r>
          </a:p>
        </p:txBody>
      </p:sp>
      <p:sp>
        <p:nvSpPr>
          <p:cNvPr id="5" name="Slide Number Placeholder 4">
            <a:extLst>
              <a:ext uri="{FF2B5EF4-FFF2-40B4-BE49-F238E27FC236}">
                <a16:creationId xmlns:a16="http://schemas.microsoft.com/office/drawing/2014/main" id="{FF4873E0-9982-3843-AF3F-16526DF71D49}"/>
              </a:ext>
            </a:extLst>
          </p:cNvPr>
          <p:cNvSpPr>
            <a:spLocks noGrp="1"/>
          </p:cNvSpPr>
          <p:nvPr>
            <p:ph type="sldNum" sz="quarter" idx="12"/>
          </p:nvPr>
        </p:nvSpPr>
        <p:spPr/>
        <p:txBody>
          <a:bodyPr/>
          <a:lstStyle/>
          <a:p>
            <a:fld id="{A5D0E245-9D50-4F3E-AC26-7B9CB19F70AC}" type="slidenum">
              <a:rPr lang="en-US" altLang="en-US" smtClean="0"/>
              <a:pPr/>
              <a:t>21</a:t>
            </a:fld>
            <a:endParaRPr lang="en-US" altLang="en-US"/>
          </a:p>
        </p:txBody>
      </p:sp>
      <p:sp>
        <p:nvSpPr>
          <p:cNvPr id="10" name="TextBox 9">
            <a:extLst>
              <a:ext uri="{FF2B5EF4-FFF2-40B4-BE49-F238E27FC236}">
                <a16:creationId xmlns:a16="http://schemas.microsoft.com/office/drawing/2014/main" id="{7B574AF0-7506-BC4A-874D-2BC00CA736BF}"/>
              </a:ext>
            </a:extLst>
          </p:cNvPr>
          <p:cNvSpPr txBox="1"/>
          <p:nvPr/>
        </p:nvSpPr>
        <p:spPr>
          <a:xfrm>
            <a:off x="2819400" y="2027381"/>
            <a:ext cx="425116" cy="400110"/>
          </a:xfrm>
          <a:prstGeom prst="rect">
            <a:avLst/>
          </a:prstGeom>
          <a:noFill/>
        </p:spPr>
        <p:txBody>
          <a:bodyPr wrap="square" rtlCol="0">
            <a:spAutoFit/>
          </a:bodyPr>
          <a:lstStyle/>
          <a:p>
            <a:r>
              <a:rPr lang="en-US" sz="2000" b="1" dirty="0">
                <a:solidFill>
                  <a:srgbClr val="7030A0"/>
                </a:solidFill>
              </a:rPr>
              <a:t>C</a:t>
            </a:r>
          </a:p>
        </p:txBody>
      </p:sp>
      <p:sp>
        <p:nvSpPr>
          <p:cNvPr id="11" name="TextBox 10">
            <a:extLst>
              <a:ext uri="{FF2B5EF4-FFF2-40B4-BE49-F238E27FC236}">
                <a16:creationId xmlns:a16="http://schemas.microsoft.com/office/drawing/2014/main" id="{77DE10DE-01E5-F84A-89C2-AECE3C8EA655}"/>
              </a:ext>
            </a:extLst>
          </p:cNvPr>
          <p:cNvSpPr txBox="1"/>
          <p:nvPr/>
        </p:nvSpPr>
        <p:spPr>
          <a:xfrm>
            <a:off x="3003884" y="2027381"/>
            <a:ext cx="425116" cy="400110"/>
          </a:xfrm>
          <a:prstGeom prst="rect">
            <a:avLst/>
          </a:prstGeom>
          <a:noFill/>
        </p:spPr>
        <p:txBody>
          <a:bodyPr wrap="square" rtlCol="0">
            <a:spAutoFit/>
          </a:bodyPr>
          <a:lstStyle/>
          <a:p>
            <a:r>
              <a:rPr lang="en-US" sz="2000" b="1" dirty="0">
                <a:solidFill>
                  <a:srgbClr val="7030A0"/>
                </a:solidFill>
              </a:rPr>
              <a:t>N</a:t>
            </a:r>
          </a:p>
        </p:txBody>
      </p:sp>
      <p:sp>
        <p:nvSpPr>
          <p:cNvPr id="12" name="TextBox 11">
            <a:extLst>
              <a:ext uri="{FF2B5EF4-FFF2-40B4-BE49-F238E27FC236}">
                <a16:creationId xmlns:a16="http://schemas.microsoft.com/office/drawing/2014/main" id="{EB0D9206-F6C1-8C4C-9B9A-182F5C095B1E}"/>
              </a:ext>
            </a:extLst>
          </p:cNvPr>
          <p:cNvSpPr txBox="1"/>
          <p:nvPr/>
        </p:nvSpPr>
        <p:spPr>
          <a:xfrm>
            <a:off x="3200400" y="2027381"/>
            <a:ext cx="338104" cy="400110"/>
          </a:xfrm>
          <a:prstGeom prst="rect">
            <a:avLst/>
          </a:prstGeom>
          <a:noFill/>
        </p:spPr>
        <p:txBody>
          <a:bodyPr wrap="square" rtlCol="0">
            <a:spAutoFit/>
          </a:bodyPr>
          <a:lstStyle/>
          <a:p>
            <a:r>
              <a:rPr lang="en-US" sz="2000" b="1" dirty="0">
                <a:solidFill>
                  <a:srgbClr val="7030A0"/>
                </a:solidFill>
              </a:rPr>
              <a:t>O</a:t>
            </a:r>
          </a:p>
        </p:txBody>
      </p:sp>
      <p:sp>
        <p:nvSpPr>
          <p:cNvPr id="13" name="TextBox 12">
            <a:extLst>
              <a:ext uri="{FF2B5EF4-FFF2-40B4-BE49-F238E27FC236}">
                <a16:creationId xmlns:a16="http://schemas.microsoft.com/office/drawing/2014/main" id="{4C1E9B25-C43E-5641-9A97-641A86BAB02E}"/>
              </a:ext>
            </a:extLst>
          </p:cNvPr>
          <p:cNvSpPr txBox="1"/>
          <p:nvPr/>
        </p:nvSpPr>
        <p:spPr>
          <a:xfrm>
            <a:off x="3484963" y="1752600"/>
            <a:ext cx="624408" cy="400110"/>
          </a:xfrm>
          <a:prstGeom prst="rect">
            <a:avLst/>
          </a:prstGeom>
          <a:noFill/>
        </p:spPr>
        <p:txBody>
          <a:bodyPr wrap="square" rtlCol="0">
            <a:spAutoFit/>
          </a:bodyPr>
          <a:lstStyle/>
          <a:p>
            <a:r>
              <a:rPr lang="en-US" sz="2000" b="1" dirty="0">
                <a:solidFill>
                  <a:srgbClr val="7030A0"/>
                </a:solidFill>
              </a:rPr>
              <a:t>Ne</a:t>
            </a:r>
          </a:p>
        </p:txBody>
      </p:sp>
      <p:sp>
        <p:nvSpPr>
          <p:cNvPr id="14" name="TextBox 13">
            <a:extLst>
              <a:ext uri="{FF2B5EF4-FFF2-40B4-BE49-F238E27FC236}">
                <a16:creationId xmlns:a16="http://schemas.microsoft.com/office/drawing/2014/main" id="{64A98447-84B4-5A4D-813E-F62B5FB6520B}"/>
              </a:ext>
            </a:extLst>
          </p:cNvPr>
          <p:cNvSpPr txBox="1"/>
          <p:nvPr/>
        </p:nvSpPr>
        <p:spPr>
          <a:xfrm>
            <a:off x="3863208" y="1752600"/>
            <a:ext cx="624408" cy="400110"/>
          </a:xfrm>
          <a:prstGeom prst="rect">
            <a:avLst/>
          </a:prstGeom>
          <a:noFill/>
        </p:spPr>
        <p:txBody>
          <a:bodyPr wrap="square" rtlCol="0">
            <a:spAutoFit/>
          </a:bodyPr>
          <a:lstStyle/>
          <a:p>
            <a:r>
              <a:rPr lang="en-US" sz="2000" b="1" dirty="0">
                <a:solidFill>
                  <a:srgbClr val="7030A0"/>
                </a:solidFill>
              </a:rPr>
              <a:t>Mg</a:t>
            </a:r>
          </a:p>
        </p:txBody>
      </p:sp>
      <p:sp>
        <p:nvSpPr>
          <p:cNvPr id="15" name="TextBox 14">
            <a:extLst>
              <a:ext uri="{FF2B5EF4-FFF2-40B4-BE49-F238E27FC236}">
                <a16:creationId xmlns:a16="http://schemas.microsoft.com/office/drawing/2014/main" id="{53014D11-F173-534B-99B7-9603404B15AF}"/>
              </a:ext>
            </a:extLst>
          </p:cNvPr>
          <p:cNvSpPr txBox="1"/>
          <p:nvPr/>
        </p:nvSpPr>
        <p:spPr>
          <a:xfrm>
            <a:off x="4267200" y="1752600"/>
            <a:ext cx="380684" cy="400110"/>
          </a:xfrm>
          <a:prstGeom prst="rect">
            <a:avLst/>
          </a:prstGeom>
          <a:noFill/>
        </p:spPr>
        <p:txBody>
          <a:bodyPr wrap="square" rtlCol="0">
            <a:spAutoFit/>
          </a:bodyPr>
          <a:lstStyle/>
          <a:p>
            <a:r>
              <a:rPr lang="en-US" sz="2000" b="1" dirty="0">
                <a:solidFill>
                  <a:srgbClr val="7030A0"/>
                </a:solidFill>
              </a:rPr>
              <a:t>Si</a:t>
            </a:r>
          </a:p>
        </p:txBody>
      </p:sp>
      <p:sp>
        <p:nvSpPr>
          <p:cNvPr id="16" name="TextBox 15">
            <a:extLst>
              <a:ext uri="{FF2B5EF4-FFF2-40B4-BE49-F238E27FC236}">
                <a16:creationId xmlns:a16="http://schemas.microsoft.com/office/drawing/2014/main" id="{58501797-29BE-8B47-AFFB-9F35A547B475}"/>
              </a:ext>
            </a:extLst>
          </p:cNvPr>
          <p:cNvSpPr txBox="1"/>
          <p:nvPr/>
        </p:nvSpPr>
        <p:spPr>
          <a:xfrm>
            <a:off x="4689353" y="1752600"/>
            <a:ext cx="353296" cy="400110"/>
          </a:xfrm>
          <a:prstGeom prst="rect">
            <a:avLst/>
          </a:prstGeom>
          <a:noFill/>
        </p:spPr>
        <p:txBody>
          <a:bodyPr wrap="square" rtlCol="0">
            <a:spAutoFit/>
          </a:bodyPr>
          <a:lstStyle/>
          <a:p>
            <a:r>
              <a:rPr lang="en-US" sz="2000" b="1" dirty="0">
                <a:solidFill>
                  <a:srgbClr val="7030A0"/>
                </a:solidFill>
              </a:rPr>
              <a:t>S</a:t>
            </a:r>
          </a:p>
        </p:txBody>
      </p:sp>
      <p:sp>
        <p:nvSpPr>
          <p:cNvPr id="17" name="TextBox 16">
            <a:extLst>
              <a:ext uri="{FF2B5EF4-FFF2-40B4-BE49-F238E27FC236}">
                <a16:creationId xmlns:a16="http://schemas.microsoft.com/office/drawing/2014/main" id="{EAD7C704-52F8-004A-96B3-CF514F085FA4}"/>
              </a:ext>
            </a:extLst>
          </p:cNvPr>
          <p:cNvSpPr txBox="1"/>
          <p:nvPr/>
        </p:nvSpPr>
        <p:spPr>
          <a:xfrm>
            <a:off x="6477000" y="1752600"/>
            <a:ext cx="450384" cy="400110"/>
          </a:xfrm>
          <a:prstGeom prst="rect">
            <a:avLst/>
          </a:prstGeom>
          <a:noFill/>
        </p:spPr>
        <p:txBody>
          <a:bodyPr wrap="square" rtlCol="0">
            <a:spAutoFit/>
          </a:bodyPr>
          <a:lstStyle/>
          <a:p>
            <a:r>
              <a:rPr lang="en-US" sz="2000" b="1" dirty="0">
                <a:solidFill>
                  <a:srgbClr val="7030A0"/>
                </a:solidFill>
              </a:rPr>
              <a:t>Fe</a:t>
            </a:r>
          </a:p>
        </p:txBody>
      </p:sp>
      <p:sp>
        <p:nvSpPr>
          <p:cNvPr id="18" name="Footer Placeholder 5">
            <a:extLst>
              <a:ext uri="{FF2B5EF4-FFF2-40B4-BE49-F238E27FC236}">
                <a16:creationId xmlns:a16="http://schemas.microsoft.com/office/drawing/2014/main" id="{31AD680B-4D99-DC4B-BD42-2BFB9CF74E0B}"/>
              </a:ext>
            </a:extLst>
          </p:cNvPr>
          <p:cNvSpPr txBox="1">
            <a:spLocks/>
          </p:cNvSpPr>
          <p:nvPr/>
        </p:nvSpPr>
        <p:spPr>
          <a:xfrm>
            <a:off x="1287379" y="64166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GOES-17 data are preliminary, non-operational data and are undergoing testing. Users bear all responsibility for inspecting the data prior to use and for the manner in which the data are utilized.</a:t>
            </a:r>
          </a:p>
        </p:txBody>
      </p:sp>
      <p:sp>
        <p:nvSpPr>
          <p:cNvPr id="19" name="TextBox 18">
            <a:extLst>
              <a:ext uri="{FF2B5EF4-FFF2-40B4-BE49-F238E27FC236}">
                <a16:creationId xmlns:a16="http://schemas.microsoft.com/office/drawing/2014/main" id="{1D568AB7-F509-B14B-9B42-736A4F63E684}"/>
              </a:ext>
            </a:extLst>
          </p:cNvPr>
          <p:cNvSpPr txBox="1"/>
          <p:nvPr/>
        </p:nvSpPr>
        <p:spPr>
          <a:xfrm>
            <a:off x="7909675" y="929005"/>
            <a:ext cx="1150789" cy="83099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defRPr/>
            </a:pPr>
            <a:r>
              <a:rPr lang="en-US" sz="1600" b="1" i="1" dirty="0">
                <a:solidFill>
                  <a:schemeClr val="tx1"/>
                </a:solidFill>
              </a:rPr>
              <a:t>2,564 valid P1 counts in 135 days </a:t>
            </a:r>
            <a:endParaRPr lang="en-US" sz="1600" b="1" i="1" baseline="30000" dirty="0">
              <a:solidFill>
                <a:schemeClr val="tx1"/>
              </a:solidFill>
            </a:endParaRPr>
          </a:p>
        </p:txBody>
      </p:sp>
    </p:spTree>
    <p:extLst>
      <p:ext uri="{BB962C8B-B14F-4D97-AF65-F5344CB8AC3E}">
        <p14:creationId xmlns:p14="http://schemas.microsoft.com/office/powerpoint/2010/main" val="27754466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539BE-EE51-5A4F-B6C5-B326DDA75540}"/>
              </a:ext>
            </a:extLst>
          </p:cNvPr>
          <p:cNvSpPr>
            <a:spLocks noGrp="1"/>
          </p:cNvSpPr>
          <p:nvPr>
            <p:ph type="title"/>
          </p:nvPr>
        </p:nvSpPr>
        <p:spPr/>
        <p:txBody>
          <a:bodyPr/>
          <a:lstStyle/>
          <a:p>
            <a:r>
              <a:rPr lang="en-US" dirty="0"/>
              <a:t>PLPT-SEI-006: GOES-16 and GOES-17 C, N, O, Fe GCR Fluxes</a:t>
            </a:r>
          </a:p>
        </p:txBody>
      </p:sp>
      <p:sp>
        <p:nvSpPr>
          <p:cNvPr id="4" name="Slide Number Placeholder 3">
            <a:extLst>
              <a:ext uri="{FF2B5EF4-FFF2-40B4-BE49-F238E27FC236}">
                <a16:creationId xmlns:a16="http://schemas.microsoft.com/office/drawing/2014/main" id="{4D9BE16A-73B7-0948-AFC3-339D020B1AA3}"/>
              </a:ext>
            </a:extLst>
          </p:cNvPr>
          <p:cNvSpPr>
            <a:spLocks noGrp="1"/>
          </p:cNvSpPr>
          <p:nvPr>
            <p:ph type="sldNum" sz="quarter" idx="12"/>
          </p:nvPr>
        </p:nvSpPr>
        <p:spPr/>
        <p:txBody>
          <a:bodyPr/>
          <a:lstStyle/>
          <a:p>
            <a:fld id="{615ADB79-25D6-47C0-AB51-22A13A0BBB50}" type="slidenum">
              <a:rPr lang="en-US" altLang="en-US" smtClean="0"/>
              <a:pPr/>
              <a:t>22</a:t>
            </a:fld>
            <a:endParaRPr lang="en-US" altLang="en-US" dirty="0"/>
          </a:p>
        </p:txBody>
      </p:sp>
      <p:sp>
        <p:nvSpPr>
          <p:cNvPr id="20" name="Rectangle 19">
            <a:extLst>
              <a:ext uri="{FF2B5EF4-FFF2-40B4-BE49-F238E27FC236}">
                <a16:creationId xmlns:a16="http://schemas.microsoft.com/office/drawing/2014/main" id="{5F55BF91-4EE5-8D4C-A189-9D4BE4F1ADB7}"/>
              </a:ext>
            </a:extLst>
          </p:cNvPr>
          <p:cNvSpPr/>
          <p:nvPr/>
        </p:nvSpPr>
        <p:spPr>
          <a:xfrm>
            <a:off x="2476500" y="5806626"/>
            <a:ext cx="4305300" cy="523220"/>
          </a:xfrm>
          <a:prstGeom prst="rect">
            <a:avLst/>
          </a:prstGeom>
          <a:solidFill>
            <a:schemeClr val="tx2">
              <a:lumMod val="20000"/>
              <a:lumOff val="80000"/>
            </a:schemeClr>
          </a:solidFill>
        </p:spPr>
        <p:txBody>
          <a:bodyPr wrap="square">
            <a:spAutoFit/>
          </a:bodyPr>
          <a:lstStyle/>
          <a:p>
            <a:pPr algn="ctr"/>
            <a:r>
              <a:rPr lang="en-US" sz="1400" b="1" i="1" dirty="0"/>
              <a:t>Fluxes retrieved either as zero or a statistical upper limit (as defined by CDRL80) are not plotted </a:t>
            </a:r>
          </a:p>
        </p:txBody>
      </p:sp>
      <p:sp>
        <p:nvSpPr>
          <p:cNvPr id="7" name="Footer Placeholder 5">
            <a:extLst>
              <a:ext uri="{FF2B5EF4-FFF2-40B4-BE49-F238E27FC236}">
                <a16:creationId xmlns:a16="http://schemas.microsoft.com/office/drawing/2014/main" id="{7FA0FC97-B272-1041-958C-1E1E87DFB285}"/>
              </a:ext>
            </a:extLst>
          </p:cNvPr>
          <p:cNvSpPr txBox="1">
            <a:spLocks/>
          </p:cNvSpPr>
          <p:nvPr/>
        </p:nvSpPr>
        <p:spPr>
          <a:xfrm>
            <a:off x="1287379" y="64166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GOES-17 data are preliminary, non-operational data and are undergoing testing. Users bear all responsibility for inspecting the data prior to use and for the manner in which the data are utilized.</a:t>
            </a:r>
          </a:p>
        </p:txBody>
      </p:sp>
      <p:pic>
        <p:nvPicPr>
          <p:cNvPr id="10" name="Content Placeholder 9">
            <a:extLst>
              <a:ext uri="{FF2B5EF4-FFF2-40B4-BE49-F238E27FC236}">
                <a16:creationId xmlns:a16="http://schemas.microsoft.com/office/drawing/2014/main" id="{D25DB35C-8821-DE49-AE9B-8CD4DF1A4D7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 y="2203110"/>
            <a:ext cx="4416552" cy="3154680"/>
          </a:xfrm>
        </p:spPr>
      </p:pic>
      <p:pic>
        <p:nvPicPr>
          <p:cNvPr id="12" name="Content Placeholder 11">
            <a:extLst>
              <a:ext uri="{FF2B5EF4-FFF2-40B4-BE49-F238E27FC236}">
                <a16:creationId xmlns:a16="http://schemas.microsoft.com/office/drawing/2014/main" id="{2A3CD10C-2DF0-D047-B508-CADE581C1215}"/>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203110"/>
            <a:ext cx="4416552" cy="3154680"/>
          </a:xfrm>
        </p:spPr>
      </p:pic>
      <p:sp>
        <p:nvSpPr>
          <p:cNvPr id="8" name="Rectangle 7">
            <a:extLst>
              <a:ext uri="{FF2B5EF4-FFF2-40B4-BE49-F238E27FC236}">
                <a16:creationId xmlns:a16="http://schemas.microsoft.com/office/drawing/2014/main" id="{BFFA1023-F26C-E846-8814-6CD9AC06E49D}"/>
              </a:ext>
            </a:extLst>
          </p:cNvPr>
          <p:cNvSpPr/>
          <p:nvPr/>
        </p:nvSpPr>
        <p:spPr>
          <a:xfrm>
            <a:off x="1600200" y="1688068"/>
            <a:ext cx="1406843" cy="369332"/>
          </a:xfrm>
          <a:prstGeom prst="rect">
            <a:avLst/>
          </a:prstGeom>
          <a:solidFill>
            <a:schemeClr val="tx2">
              <a:lumMod val="20000"/>
              <a:lumOff val="80000"/>
            </a:schemeClr>
          </a:solidFill>
        </p:spPr>
        <p:txBody>
          <a:bodyPr wrap="square">
            <a:spAutoFit/>
          </a:bodyPr>
          <a:lstStyle/>
          <a:p>
            <a:pPr algn="ctr"/>
            <a:r>
              <a:rPr lang="en-US" b="1" i="1" dirty="0"/>
              <a:t>GOES-16</a:t>
            </a:r>
          </a:p>
        </p:txBody>
      </p:sp>
      <p:sp>
        <p:nvSpPr>
          <p:cNvPr id="9" name="Rectangle 8">
            <a:extLst>
              <a:ext uri="{FF2B5EF4-FFF2-40B4-BE49-F238E27FC236}">
                <a16:creationId xmlns:a16="http://schemas.microsoft.com/office/drawing/2014/main" id="{5A19DEA5-610F-A343-BD78-937847BDA194}"/>
              </a:ext>
            </a:extLst>
          </p:cNvPr>
          <p:cNvSpPr/>
          <p:nvPr/>
        </p:nvSpPr>
        <p:spPr>
          <a:xfrm>
            <a:off x="6191154" y="1688068"/>
            <a:ext cx="1330643" cy="369332"/>
          </a:xfrm>
          <a:prstGeom prst="rect">
            <a:avLst/>
          </a:prstGeom>
          <a:solidFill>
            <a:schemeClr val="tx2">
              <a:lumMod val="20000"/>
              <a:lumOff val="80000"/>
            </a:schemeClr>
          </a:solidFill>
        </p:spPr>
        <p:txBody>
          <a:bodyPr wrap="square">
            <a:spAutoFit/>
          </a:bodyPr>
          <a:lstStyle/>
          <a:p>
            <a:pPr algn="ctr"/>
            <a:r>
              <a:rPr lang="en-US" b="1" i="1" dirty="0"/>
              <a:t>GOES-17</a:t>
            </a:r>
          </a:p>
        </p:txBody>
      </p:sp>
    </p:spTree>
    <p:extLst>
      <p:ext uri="{BB962C8B-B14F-4D97-AF65-F5344CB8AC3E}">
        <p14:creationId xmlns:p14="http://schemas.microsoft.com/office/powerpoint/2010/main" val="28211477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B539BE-EE51-5A4F-B6C5-B326DDA75540}"/>
              </a:ext>
            </a:extLst>
          </p:cNvPr>
          <p:cNvSpPr>
            <a:spLocks noGrp="1"/>
          </p:cNvSpPr>
          <p:nvPr>
            <p:ph type="title"/>
          </p:nvPr>
        </p:nvSpPr>
        <p:spPr/>
        <p:txBody>
          <a:bodyPr/>
          <a:lstStyle/>
          <a:p>
            <a:r>
              <a:rPr lang="en-US" dirty="0"/>
              <a:t>PLPT-SEI-006: GOES-16 and GOES-17 Ne, Mg, Si, S GCR Fluxes</a:t>
            </a:r>
          </a:p>
        </p:txBody>
      </p:sp>
      <p:sp>
        <p:nvSpPr>
          <p:cNvPr id="4" name="Slide Number Placeholder 3">
            <a:extLst>
              <a:ext uri="{FF2B5EF4-FFF2-40B4-BE49-F238E27FC236}">
                <a16:creationId xmlns:a16="http://schemas.microsoft.com/office/drawing/2014/main" id="{4D9BE16A-73B7-0948-AFC3-339D020B1AA3}"/>
              </a:ext>
            </a:extLst>
          </p:cNvPr>
          <p:cNvSpPr>
            <a:spLocks noGrp="1"/>
          </p:cNvSpPr>
          <p:nvPr>
            <p:ph type="sldNum" sz="quarter" idx="12"/>
          </p:nvPr>
        </p:nvSpPr>
        <p:spPr/>
        <p:txBody>
          <a:bodyPr/>
          <a:lstStyle/>
          <a:p>
            <a:fld id="{615ADB79-25D6-47C0-AB51-22A13A0BBB50}" type="slidenum">
              <a:rPr lang="en-US" altLang="en-US" smtClean="0"/>
              <a:pPr/>
              <a:t>23</a:t>
            </a:fld>
            <a:endParaRPr lang="en-US" altLang="en-US" dirty="0"/>
          </a:p>
        </p:txBody>
      </p:sp>
      <p:sp>
        <p:nvSpPr>
          <p:cNvPr id="7" name="Footer Placeholder 5">
            <a:extLst>
              <a:ext uri="{FF2B5EF4-FFF2-40B4-BE49-F238E27FC236}">
                <a16:creationId xmlns:a16="http://schemas.microsoft.com/office/drawing/2014/main" id="{00F26C41-6C7D-FD4D-8A8D-89331F4AC7FB}"/>
              </a:ext>
            </a:extLst>
          </p:cNvPr>
          <p:cNvSpPr txBox="1">
            <a:spLocks/>
          </p:cNvSpPr>
          <p:nvPr/>
        </p:nvSpPr>
        <p:spPr>
          <a:xfrm>
            <a:off x="1287379" y="64166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GOES-17 data are preliminary, non-operational data and are undergoing testing. Users bear all responsibility for inspecting the data prior to use and for the manner in which the data are utilized.</a:t>
            </a:r>
          </a:p>
        </p:txBody>
      </p:sp>
      <p:pic>
        <p:nvPicPr>
          <p:cNvPr id="12" name="Content Placeholder 11">
            <a:extLst>
              <a:ext uri="{FF2B5EF4-FFF2-40B4-BE49-F238E27FC236}">
                <a16:creationId xmlns:a16="http://schemas.microsoft.com/office/drawing/2014/main" id="{5BD483DA-D17C-2444-8322-6D23457D59CE}"/>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6200" y="2209800"/>
            <a:ext cx="4416552" cy="3154680"/>
          </a:xfrm>
        </p:spPr>
      </p:pic>
      <p:pic>
        <p:nvPicPr>
          <p:cNvPr id="15" name="Content Placeholder 14">
            <a:extLst>
              <a:ext uri="{FF2B5EF4-FFF2-40B4-BE49-F238E27FC236}">
                <a16:creationId xmlns:a16="http://schemas.microsoft.com/office/drawing/2014/main" id="{49A50918-2C37-7D49-A54F-402D46A03208}"/>
              </a:ext>
            </a:extLst>
          </p:cNvPr>
          <p:cNvPicPr>
            <a:picLocks noGrp="1" noChangeAspect="1"/>
          </p:cNvPicPr>
          <p:nvPr>
            <p:ph sz="half" idx="2"/>
          </p:nvPr>
        </p:nvPicPr>
        <p:blipFill>
          <a:blip r:embed="rId4" cstate="print">
            <a:extLst>
              <a:ext uri="{28A0092B-C50C-407E-A947-70E740481C1C}">
                <a14:useLocalDpi xmlns:a14="http://schemas.microsoft.com/office/drawing/2010/main" val="0"/>
              </a:ext>
            </a:extLst>
          </a:blip>
          <a:stretch>
            <a:fillRect/>
          </a:stretch>
        </p:blipFill>
        <p:spPr>
          <a:xfrm>
            <a:off x="4648200" y="2209800"/>
            <a:ext cx="4416552" cy="3154680"/>
          </a:xfrm>
        </p:spPr>
      </p:pic>
      <p:sp>
        <p:nvSpPr>
          <p:cNvPr id="16" name="Rectangle 15">
            <a:extLst>
              <a:ext uri="{FF2B5EF4-FFF2-40B4-BE49-F238E27FC236}">
                <a16:creationId xmlns:a16="http://schemas.microsoft.com/office/drawing/2014/main" id="{644D2559-B686-A446-A6C7-DB077AD63806}"/>
              </a:ext>
            </a:extLst>
          </p:cNvPr>
          <p:cNvSpPr/>
          <p:nvPr/>
        </p:nvSpPr>
        <p:spPr>
          <a:xfrm>
            <a:off x="2476500" y="5806626"/>
            <a:ext cx="4305300" cy="523220"/>
          </a:xfrm>
          <a:prstGeom prst="rect">
            <a:avLst/>
          </a:prstGeom>
          <a:solidFill>
            <a:schemeClr val="tx2">
              <a:lumMod val="20000"/>
              <a:lumOff val="80000"/>
            </a:schemeClr>
          </a:solidFill>
        </p:spPr>
        <p:txBody>
          <a:bodyPr wrap="square">
            <a:spAutoFit/>
          </a:bodyPr>
          <a:lstStyle/>
          <a:p>
            <a:pPr algn="ctr"/>
            <a:r>
              <a:rPr lang="en-US" sz="1400" b="1" i="1" dirty="0"/>
              <a:t>Fluxes retrieved either as zero or a statistical upper limit (as defined by CDRL80) are not plotted </a:t>
            </a:r>
          </a:p>
        </p:txBody>
      </p:sp>
      <p:sp>
        <p:nvSpPr>
          <p:cNvPr id="8" name="Rectangle 7">
            <a:extLst>
              <a:ext uri="{FF2B5EF4-FFF2-40B4-BE49-F238E27FC236}">
                <a16:creationId xmlns:a16="http://schemas.microsoft.com/office/drawing/2014/main" id="{1A4DBB3D-FF99-3241-AFFF-DCAF442C8669}"/>
              </a:ext>
            </a:extLst>
          </p:cNvPr>
          <p:cNvSpPr/>
          <p:nvPr/>
        </p:nvSpPr>
        <p:spPr>
          <a:xfrm>
            <a:off x="1600200" y="1688068"/>
            <a:ext cx="1406843" cy="369332"/>
          </a:xfrm>
          <a:prstGeom prst="rect">
            <a:avLst/>
          </a:prstGeom>
          <a:solidFill>
            <a:schemeClr val="tx2">
              <a:lumMod val="20000"/>
              <a:lumOff val="80000"/>
            </a:schemeClr>
          </a:solidFill>
        </p:spPr>
        <p:txBody>
          <a:bodyPr wrap="square">
            <a:spAutoFit/>
          </a:bodyPr>
          <a:lstStyle/>
          <a:p>
            <a:pPr algn="ctr"/>
            <a:r>
              <a:rPr lang="en-US" b="1" i="1" dirty="0"/>
              <a:t>GOES-16</a:t>
            </a:r>
          </a:p>
        </p:txBody>
      </p:sp>
      <p:sp>
        <p:nvSpPr>
          <p:cNvPr id="9" name="Rectangle 8">
            <a:extLst>
              <a:ext uri="{FF2B5EF4-FFF2-40B4-BE49-F238E27FC236}">
                <a16:creationId xmlns:a16="http://schemas.microsoft.com/office/drawing/2014/main" id="{D1C4F034-6E5F-DB4E-8597-B294FAC34118}"/>
              </a:ext>
            </a:extLst>
          </p:cNvPr>
          <p:cNvSpPr/>
          <p:nvPr/>
        </p:nvSpPr>
        <p:spPr>
          <a:xfrm>
            <a:off x="6191154" y="1688068"/>
            <a:ext cx="1330643" cy="369332"/>
          </a:xfrm>
          <a:prstGeom prst="rect">
            <a:avLst/>
          </a:prstGeom>
          <a:solidFill>
            <a:schemeClr val="tx2">
              <a:lumMod val="20000"/>
              <a:lumOff val="80000"/>
            </a:schemeClr>
          </a:solidFill>
        </p:spPr>
        <p:txBody>
          <a:bodyPr wrap="square">
            <a:spAutoFit/>
          </a:bodyPr>
          <a:lstStyle/>
          <a:p>
            <a:pPr algn="ctr"/>
            <a:r>
              <a:rPr lang="en-US" b="1" i="1" dirty="0"/>
              <a:t>GOES-17</a:t>
            </a:r>
          </a:p>
        </p:txBody>
      </p:sp>
    </p:spTree>
    <p:extLst>
      <p:ext uri="{BB962C8B-B14F-4D97-AF65-F5344CB8AC3E}">
        <p14:creationId xmlns:p14="http://schemas.microsoft.com/office/powerpoint/2010/main" val="33957792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CD6AB-4A10-4D4C-928B-572B157AE8AC}"/>
              </a:ext>
            </a:extLst>
          </p:cNvPr>
          <p:cNvSpPr>
            <a:spLocks noGrp="1"/>
          </p:cNvSpPr>
          <p:nvPr>
            <p:ph type="title"/>
          </p:nvPr>
        </p:nvSpPr>
        <p:spPr/>
        <p:txBody>
          <a:bodyPr/>
          <a:lstStyle/>
          <a:p>
            <a:r>
              <a:rPr lang="en-US" dirty="0"/>
              <a:t>PLPT-SEI-006: Assessment</a:t>
            </a:r>
          </a:p>
        </p:txBody>
      </p:sp>
      <p:sp>
        <p:nvSpPr>
          <p:cNvPr id="8" name="Content Placeholder 7">
            <a:extLst>
              <a:ext uri="{FF2B5EF4-FFF2-40B4-BE49-F238E27FC236}">
                <a16:creationId xmlns:a16="http://schemas.microsoft.com/office/drawing/2014/main" id="{802D15CA-940F-E64B-8B50-DBF4B6129804}"/>
              </a:ext>
            </a:extLst>
          </p:cNvPr>
          <p:cNvSpPr>
            <a:spLocks noGrp="1"/>
          </p:cNvSpPr>
          <p:nvPr>
            <p:ph idx="1"/>
          </p:nvPr>
        </p:nvSpPr>
        <p:spPr>
          <a:xfrm>
            <a:off x="461210" y="1120500"/>
            <a:ext cx="8229600" cy="5235850"/>
          </a:xfrm>
        </p:spPr>
        <p:txBody>
          <a:bodyPr/>
          <a:lstStyle/>
          <a:p>
            <a:r>
              <a:rPr lang="en-US" sz="2400" dirty="0"/>
              <a:t>H and He: </a:t>
            </a:r>
          </a:p>
          <a:p>
            <a:pPr lvl="1"/>
            <a:r>
              <a:rPr lang="en-US" sz="2000" dirty="0"/>
              <a:t>L1b results are high with respect to model, as before</a:t>
            </a:r>
          </a:p>
          <a:p>
            <a:r>
              <a:rPr lang="en-US" sz="2400" dirty="0"/>
              <a:t>Heavy ions (C-Fe): </a:t>
            </a:r>
          </a:p>
          <a:p>
            <a:pPr lvl="1"/>
            <a:r>
              <a:rPr lang="en-US" sz="2000" dirty="0"/>
              <a:t>G16 and G17 Non-Prime histograms have been constructed from L0 PHA data using analysis implementation of EHIS flight software algorithm</a:t>
            </a:r>
          </a:p>
          <a:p>
            <a:pPr lvl="1"/>
            <a:r>
              <a:rPr lang="en-US" sz="2000" dirty="0"/>
              <a:t>Resulting averaged fluxes agree reasonably well with GCR model</a:t>
            </a:r>
          </a:p>
          <a:p>
            <a:pPr lvl="2"/>
            <a:r>
              <a:rPr lang="en-US" sz="1600" dirty="0"/>
              <a:t>Discrepancies may be reduced with improved alpha-kappa (flight) tables</a:t>
            </a:r>
          </a:p>
          <a:p>
            <a:pPr lvl="2"/>
            <a:r>
              <a:rPr lang="en-US" sz="1600" dirty="0"/>
              <a:t>Updated flight tables exist for GOES-16, not yet uploaded</a:t>
            </a:r>
          </a:p>
          <a:p>
            <a:r>
              <a:rPr lang="en-US" sz="2400" dirty="0"/>
              <a:t>Comparisons of GOES-16 and GOES-17 data indicate reasonable consistency of performance</a:t>
            </a:r>
          </a:p>
          <a:p>
            <a:pPr lvl="1"/>
            <a:r>
              <a:rPr lang="en-US" sz="2000" dirty="0"/>
              <a:t>More definitive comparison requires reanalysis using full </a:t>
            </a:r>
            <a:r>
              <a:rPr lang="en-US" sz="2000" dirty="0" err="1"/>
              <a:t>bandpasses</a:t>
            </a:r>
            <a:endParaRPr lang="en-US" sz="2000" dirty="0"/>
          </a:p>
          <a:p>
            <a:pPr lvl="1"/>
            <a:r>
              <a:rPr lang="en-US" sz="2000" dirty="0"/>
              <a:t>Planned for Full Validation</a:t>
            </a:r>
          </a:p>
          <a:p>
            <a:pPr lvl="1"/>
            <a:endParaRPr lang="en-US" sz="2000" dirty="0"/>
          </a:p>
          <a:p>
            <a:pPr lvl="1"/>
            <a:endParaRPr lang="en-US" sz="2800" dirty="0"/>
          </a:p>
          <a:p>
            <a:pPr lvl="1"/>
            <a:endParaRPr lang="en-US" sz="2000" dirty="0"/>
          </a:p>
        </p:txBody>
      </p:sp>
      <p:sp>
        <p:nvSpPr>
          <p:cNvPr id="5" name="Slide Number Placeholder 4">
            <a:extLst>
              <a:ext uri="{FF2B5EF4-FFF2-40B4-BE49-F238E27FC236}">
                <a16:creationId xmlns:a16="http://schemas.microsoft.com/office/drawing/2014/main" id="{6171F8B7-29F5-3043-B13B-2E1021238CBB}"/>
              </a:ext>
            </a:extLst>
          </p:cNvPr>
          <p:cNvSpPr>
            <a:spLocks noGrp="1"/>
          </p:cNvSpPr>
          <p:nvPr>
            <p:ph type="sldNum" sz="quarter" idx="12"/>
          </p:nvPr>
        </p:nvSpPr>
        <p:spPr/>
        <p:txBody>
          <a:bodyPr/>
          <a:lstStyle/>
          <a:p>
            <a:fld id="{A5D0E245-9D50-4F3E-AC26-7B9CB19F70AC}" type="slidenum">
              <a:rPr lang="en-US" altLang="en-US" smtClean="0"/>
              <a:pPr/>
              <a:t>24</a:t>
            </a:fld>
            <a:endParaRPr lang="en-US" altLang="en-US"/>
          </a:p>
        </p:txBody>
      </p:sp>
      <p:sp>
        <p:nvSpPr>
          <p:cNvPr id="7" name="TextBox 6">
            <a:extLst>
              <a:ext uri="{FF2B5EF4-FFF2-40B4-BE49-F238E27FC236}">
                <a16:creationId xmlns:a16="http://schemas.microsoft.com/office/drawing/2014/main" id="{31176716-A292-1246-BD49-EADA687540AF}"/>
              </a:ext>
            </a:extLst>
          </p:cNvPr>
          <p:cNvSpPr txBox="1"/>
          <p:nvPr/>
        </p:nvSpPr>
        <p:spPr>
          <a:xfrm>
            <a:off x="152400" y="6156295"/>
            <a:ext cx="984624" cy="400110"/>
          </a:xfrm>
          <a:prstGeom prst="rect">
            <a:avLst/>
          </a:prstGeom>
          <a:solidFill>
            <a:srgbClr val="00B050"/>
          </a:solidFill>
        </p:spPr>
        <p:txBody>
          <a:bodyPr wrap="square" rtlCol="0">
            <a:spAutoFit/>
          </a:bodyPr>
          <a:lstStyle/>
          <a:p>
            <a:pPr algn="ctr"/>
            <a:r>
              <a:rPr lang="en-US" sz="2000" dirty="0">
                <a:solidFill>
                  <a:schemeClr val="bg1"/>
                </a:solidFill>
              </a:rPr>
              <a:t>PASSED</a:t>
            </a:r>
          </a:p>
        </p:txBody>
      </p:sp>
    </p:spTree>
    <p:extLst>
      <p:ext uri="{BB962C8B-B14F-4D97-AF65-F5344CB8AC3E}">
        <p14:creationId xmlns:p14="http://schemas.microsoft.com/office/powerpoint/2010/main" val="3236770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Top Level Evaluation</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59963308"/>
              </p:ext>
            </p:extLst>
          </p:nvPr>
        </p:nvGraphicFramePr>
        <p:xfrm>
          <a:off x="156409" y="1524000"/>
          <a:ext cx="8839201" cy="4754880"/>
        </p:xfrm>
        <a:graphic>
          <a:graphicData uri="http://schemas.openxmlformats.org/drawingml/2006/table">
            <a:tbl>
              <a:tblPr firstRow="1" bandRow="1">
                <a:tableStyleId>{5C22544A-7EE6-4342-B048-85BDC9FD1C3A}</a:tableStyleId>
              </a:tblPr>
              <a:tblGrid>
                <a:gridCol w="1550737">
                  <a:extLst>
                    <a:ext uri="{9D8B030D-6E8A-4147-A177-3AD203B41FA5}">
                      <a16:colId xmlns:a16="http://schemas.microsoft.com/office/drawing/2014/main" val="20000"/>
                    </a:ext>
                  </a:extLst>
                </a:gridCol>
                <a:gridCol w="2248569">
                  <a:extLst>
                    <a:ext uri="{9D8B030D-6E8A-4147-A177-3AD203B41FA5}">
                      <a16:colId xmlns:a16="http://schemas.microsoft.com/office/drawing/2014/main" val="20001"/>
                    </a:ext>
                  </a:extLst>
                </a:gridCol>
                <a:gridCol w="2558715">
                  <a:extLst>
                    <a:ext uri="{9D8B030D-6E8A-4147-A177-3AD203B41FA5}">
                      <a16:colId xmlns:a16="http://schemas.microsoft.com/office/drawing/2014/main" val="20002"/>
                    </a:ext>
                  </a:extLst>
                </a:gridCol>
                <a:gridCol w="2481180">
                  <a:extLst>
                    <a:ext uri="{9D8B030D-6E8A-4147-A177-3AD203B41FA5}">
                      <a16:colId xmlns:a16="http://schemas.microsoft.com/office/drawing/2014/main" val="20003"/>
                    </a:ext>
                  </a:extLst>
                </a:gridCol>
              </a:tblGrid>
              <a:tr h="370840">
                <a:tc>
                  <a:txBody>
                    <a:bodyPr/>
                    <a:lstStyle/>
                    <a:p>
                      <a:pPr algn="ctr"/>
                      <a:endParaRPr lang="en-US" dirty="0"/>
                    </a:p>
                  </a:txBody>
                  <a:tcPr anchor="ctr"/>
                </a:tc>
                <a:tc>
                  <a:txBody>
                    <a:bodyPr/>
                    <a:lstStyle/>
                    <a:p>
                      <a:pPr algn="ctr"/>
                      <a:r>
                        <a:rPr lang="en-US" dirty="0"/>
                        <a:t>Status at Beta PS-PVR (10 Aug</a:t>
                      </a:r>
                      <a:r>
                        <a:rPr lang="en-US" baseline="0" dirty="0"/>
                        <a:t> 2018)</a:t>
                      </a:r>
                      <a:endParaRPr lang="en-US" dirty="0"/>
                    </a:p>
                  </a:txBody>
                  <a:tcPr anchor="ctr"/>
                </a:tc>
                <a:tc>
                  <a:txBody>
                    <a:bodyPr/>
                    <a:lstStyle/>
                    <a:p>
                      <a:pPr algn="ctr"/>
                      <a:r>
                        <a:rPr lang="en-US" dirty="0"/>
                        <a:t>Current Status</a:t>
                      </a:r>
                    </a:p>
                    <a:p>
                      <a:pPr algn="ctr"/>
                      <a:r>
                        <a:rPr lang="en-US" dirty="0"/>
                        <a:t>(21 May 2019)</a:t>
                      </a:r>
                    </a:p>
                  </a:txBody>
                  <a:tcPr anchor="ctr"/>
                </a:tc>
                <a:tc>
                  <a:txBody>
                    <a:bodyPr/>
                    <a:lstStyle/>
                    <a:p>
                      <a:pPr algn="ctr"/>
                      <a:r>
                        <a:rPr lang="en-US" dirty="0"/>
                        <a:t>Future Outlook</a:t>
                      </a:r>
                    </a:p>
                  </a:txBody>
                  <a:tcPr anchor="ctr"/>
                </a:tc>
                <a:extLst>
                  <a:ext uri="{0D108BD9-81ED-4DB2-BD59-A6C34878D82A}">
                    <a16:rowId xmlns:a16="http://schemas.microsoft.com/office/drawing/2014/main" val="10000"/>
                  </a:ext>
                </a:extLst>
              </a:tr>
              <a:tr h="370840">
                <a:tc>
                  <a:txBody>
                    <a:bodyPr/>
                    <a:lstStyle/>
                    <a:p>
                      <a:pPr algn="ctr"/>
                      <a:r>
                        <a:rPr lang="en-US" dirty="0"/>
                        <a:t>Hydrogen</a:t>
                      </a:r>
                      <a:r>
                        <a:rPr lang="en-US" baseline="0" dirty="0"/>
                        <a:t> (proton) flux</a:t>
                      </a:r>
                      <a:endParaRPr lang="en-US" dirty="0"/>
                    </a:p>
                  </a:txBody>
                  <a:tcPr anchor="ctr"/>
                </a:tc>
                <a:tc>
                  <a:txBody>
                    <a:bodyPr/>
                    <a:lstStyle/>
                    <a:p>
                      <a:pPr marL="111125" indent="-111125" algn="l">
                        <a:buFont typeface="Arial" pitchFamily="34" charset="0"/>
                        <a:buChar char="•"/>
                      </a:pPr>
                      <a:r>
                        <a:rPr lang="en-US" sz="1200" dirty="0">
                          <a:solidFill>
                            <a:schemeClr val="tx1"/>
                          </a:solidFill>
                        </a:rPr>
                        <a:t>H1 does not suffer from MeV electron contamination thanks to pre-launch flight table change</a:t>
                      </a:r>
                    </a:p>
                  </a:txBody>
                  <a:tcPr>
                    <a:solidFill>
                      <a:srgbClr val="99FF66"/>
                    </a:solidFill>
                  </a:tcPr>
                </a:tc>
                <a:tc>
                  <a:txBody>
                    <a:bodyPr/>
                    <a:lstStyle/>
                    <a:p>
                      <a:pPr marL="109728" indent="-109728" algn="l">
                        <a:buFont typeface="Arial" pitchFamily="34" charset="0"/>
                        <a:buChar char="•"/>
                      </a:pPr>
                      <a:r>
                        <a:rPr lang="en-US" sz="1200" b="0" dirty="0">
                          <a:solidFill>
                            <a:srgbClr val="FF0000"/>
                          </a:solidFill>
                        </a:rPr>
                        <a:t>SEP event not yet observed</a:t>
                      </a:r>
                    </a:p>
                    <a:p>
                      <a:pPr marL="109728" indent="-109728" algn="l">
                        <a:buFont typeface="Arial" pitchFamily="34" charset="0"/>
                        <a:buChar char="•"/>
                      </a:pPr>
                      <a:r>
                        <a:rPr lang="en-US" sz="1200" b="0" dirty="0">
                          <a:solidFill>
                            <a:schemeClr val="tx1"/>
                          </a:solidFill>
                        </a:rPr>
                        <a:t>To convert GCR observations accurately to fluxes, geometrical factors need to be reanalyzed</a:t>
                      </a:r>
                    </a:p>
                  </a:txBody>
                  <a:tcPr>
                    <a:solidFill>
                      <a:srgbClr val="FFFF00"/>
                    </a:solidFill>
                  </a:tcPr>
                </a:tc>
                <a:tc>
                  <a:txBody>
                    <a:bodyPr/>
                    <a:lstStyle/>
                    <a:p>
                      <a:pPr marL="111125" indent="-111125" algn="l">
                        <a:buFont typeface="Arial" pitchFamily="34" charset="0"/>
                        <a:buChar char="•"/>
                      </a:pPr>
                      <a:r>
                        <a:rPr lang="en-US" sz="1200" dirty="0">
                          <a:solidFill>
                            <a:schemeClr val="tx1"/>
                          </a:solidFill>
                        </a:rPr>
                        <a:t>Upcoming solar minimum will provide good test of instrument</a:t>
                      </a:r>
                    </a:p>
                    <a:p>
                      <a:pPr marL="111125" indent="-111125" algn="l">
                        <a:buFont typeface="Arial" pitchFamily="34" charset="0"/>
                        <a:buChar char="•"/>
                      </a:pPr>
                      <a:r>
                        <a:rPr lang="en-US" sz="1200" dirty="0">
                          <a:solidFill>
                            <a:schemeClr val="tx1"/>
                          </a:solidFill>
                        </a:rPr>
                        <a:t>First large SEP event of Solar Cycle 25?</a:t>
                      </a:r>
                    </a:p>
                  </a:txBody>
                  <a:tcPr>
                    <a:solidFill>
                      <a:srgbClr val="99FF66"/>
                    </a:solidFill>
                  </a:tcPr>
                </a:tc>
                <a:extLst>
                  <a:ext uri="{0D108BD9-81ED-4DB2-BD59-A6C34878D82A}">
                    <a16:rowId xmlns:a16="http://schemas.microsoft.com/office/drawing/2014/main" val="10001"/>
                  </a:ext>
                </a:extLst>
              </a:tr>
              <a:tr h="370840">
                <a:tc>
                  <a:txBody>
                    <a:bodyPr/>
                    <a:lstStyle/>
                    <a:p>
                      <a:pPr algn="ctr"/>
                      <a:r>
                        <a:rPr lang="en-US" dirty="0"/>
                        <a:t>Helium (alpha</a:t>
                      </a:r>
                      <a:r>
                        <a:rPr lang="en-US" baseline="0" dirty="0"/>
                        <a:t> particle) flux</a:t>
                      </a:r>
                      <a:endParaRPr lang="en-US" dirty="0"/>
                    </a:p>
                  </a:txBody>
                  <a:tcPr anchor="ctr"/>
                </a:tc>
                <a:tc>
                  <a:txBody>
                    <a:bodyPr/>
                    <a:lstStyle/>
                    <a:p>
                      <a:pPr marL="111125" indent="-111125" algn="l">
                        <a:buFont typeface="Arial" pitchFamily="34" charset="0"/>
                        <a:buChar char="•"/>
                      </a:pPr>
                      <a:r>
                        <a:rPr lang="en-US" sz="1200" dirty="0">
                          <a:solidFill>
                            <a:schemeClr val="tx1"/>
                          </a:solidFill>
                        </a:rPr>
                        <a:t>He fluxes only observed at</a:t>
                      </a:r>
                      <a:r>
                        <a:rPr lang="en-US" sz="1200" baseline="0" dirty="0">
                          <a:solidFill>
                            <a:schemeClr val="tx1"/>
                          </a:solidFill>
                        </a:rPr>
                        <a:t> GCR levels</a:t>
                      </a:r>
                      <a:endParaRPr lang="en-US" sz="1200" dirty="0">
                        <a:solidFill>
                          <a:schemeClr val="tx1"/>
                        </a:solidFill>
                      </a:endParaRPr>
                    </a:p>
                  </a:txBody>
                  <a:tcPr>
                    <a:solidFill>
                      <a:schemeClr val="bg1"/>
                    </a:solidFill>
                  </a:tcPr>
                </a:tc>
                <a:tc>
                  <a:txBody>
                    <a:bodyPr/>
                    <a:lstStyle/>
                    <a:p>
                      <a:pPr marL="111125" indent="-111125" algn="l">
                        <a:buFont typeface="Arial" pitchFamily="34" charset="0"/>
                        <a:buChar char="•"/>
                      </a:pPr>
                      <a:r>
                        <a:rPr lang="en-US" sz="1200" b="0" baseline="0" dirty="0">
                          <a:solidFill>
                            <a:srgbClr val="FF0000"/>
                          </a:solidFill>
                        </a:rPr>
                        <a:t>SEP event not yet observed</a:t>
                      </a:r>
                    </a:p>
                    <a:p>
                      <a:pPr marL="111125" indent="-111125" algn="l">
                        <a:buFont typeface="Arial" pitchFamily="34" charset="0"/>
                        <a:buChar char="•"/>
                      </a:pPr>
                      <a:r>
                        <a:rPr lang="en-US" sz="1200" b="0" baseline="0" dirty="0">
                          <a:solidFill>
                            <a:schemeClr val="tx1"/>
                          </a:solidFill>
                        </a:rPr>
                        <a:t>G17 assumed to have the same HE1 undercounting problem as G16; cannot be verified without SEP event</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0" dirty="0">
                          <a:solidFill>
                            <a:schemeClr val="tx1"/>
                          </a:solidFill>
                        </a:rPr>
                        <a:t>To convert GCR observations accurately to fluxes, geometrical factors need to be reanalyzed</a:t>
                      </a:r>
                    </a:p>
                    <a:p>
                      <a:pPr marL="111125" indent="-111125" algn="l">
                        <a:buFont typeface="Arial" pitchFamily="34" charset="0"/>
                        <a:buChar char="•"/>
                      </a:pPr>
                      <a:endParaRPr lang="en-US" sz="1200" b="0" baseline="0" dirty="0">
                        <a:solidFill>
                          <a:schemeClr val="tx1"/>
                        </a:solidFill>
                      </a:endParaRPr>
                    </a:p>
                  </a:txBody>
                  <a:tcPr>
                    <a:solidFill>
                      <a:srgbClr val="FFFF00"/>
                    </a:solidFill>
                  </a:tcPr>
                </a:tc>
                <a:tc>
                  <a:txBody>
                    <a:bodyPr/>
                    <a:lstStyle/>
                    <a:p>
                      <a:pPr marL="111125" indent="-111125" algn="l">
                        <a:buFont typeface="Arial" pitchFamily="34" charset="0"/>
                        <a:buChar char="•"/>
                      </a:pPr>
                      <a:r>
                        <a:rPr lang="en-US" sz="1200" dirty="0">
                          <a:solidFill>
                            <a:srgbClr val="FF0000"/>
                          </a:solidFill>
                        </a:rPr>
                        <a:t>Root cause of HE1 undercounting problem not known despite extensive investigations</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chemeClr val="tx1"/>
                          </a:solidFill>
                        </a:rPr>
                        <a:t>Upcoming solar minimum will provide good test of instrument</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chemeClr val="tx1"/>
                          </a:solidFill>
                        </a:rPr>
                        <a:t>First large SEP event of Solar Cycle 25?</a:t>
                      </a:r>
                    </a:p>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endParaRPr lang="en-US" sz="1200" dirty="0">
                        <a:solidFill>
                          <a:schemeClr val="tx1"/>
                        </a:solidFill>
                      </a:endParaRPr>
                    </a:p>
                    <a:p>
                      <a:pPr marL="111125" indent="-111125" algn="l">
                        <a:buFont typeface="Arial" pitchFamily="34" charset="0"/>
                        <a:buChar char="•"/>
                      </a:pPr>
                      <a:endParaRPr lang="en-US" sz="1200" dirty="0">
                        <a:solidFill>
                          <a:schemeClr val="tx1"/>
                        </a:solidFill>
                      </a:endParaRPr>
                    </a:p>
                  </a:txBody>
                  <a:tcPr>
                    <a:solidFill>
                      <a:srgbClr val="FFFF00"/>
                    </a:solidFill>
                  </a:tcPr>
                </a:tc>
                <a:extLst>
                  <a:ext uri="{0D108BD9-81ED-4DB2-BD59-A6C34878D82A}">
                    <a16:rowId xmlns:a16="http://schemas.microsoft.com/office/drawing/2014/main" val="10002"/>
                  </a:ext>
                </a:extLst>
              </a:tr>
              <a:tr h="370840">
                <a:tc>
                  <a:txBody>
                    <a:bodyPr/>
                    <a:lstStyle/>
                    <a:p>
                      <a:pPr algn="ctr"/>
                      <a:r>
                        <a:rPr lang="en-US" dirty="0"/>
                        <a:t>Heavy ions </a:t>
                      </a:r>
                    </a:p>
                    <a:p>
                      <a:pPr algn="ctr"/>
                      <a:r>
                        <a:rPr lang="en-US" dirty="0"/>
                        <a:t>(C-Fe)</a:t>
                      </a:r>
                    </a:p>
                  </a:txBody>
                  <a:tcPr anchor="ctr"/>
                </a:tc>
                <a:tc>
                  <a:txBody>
                    <a:bodyPr/>
                    <a:lstStyle/>
                    <a:p>
                      <a:pPr marL="111125" marR="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chemeClr val="tx1"/>
                          </a:solidFill>
                        </a:rPr>
                        <a:t>Heavy ion fluxes only observed at GCR levels, very sparse</a:t>
                      </a:r>
                    </a:p>
                  </a:txBody>
                  <a:tcPr>
                    <a:solidFill>
                      <a:schemeClr val="bg1"/>
                    </a:solidFill>
                  </a:tcPr>
                </a:tc>
                <a:tc>
                  <a:txBody>
                    <a:bodyPr/>
                    <a:lstStyle/>
                    <a:p>
                      <a:pPr marL="171450" indent="-171450" algn="l">
                        <a:buFont typeface="Arial" pitchFamily="34" charset="0"/>
                        <a:buChar char="•"/>
                      </a:pPr>
                      <a:r>
                        <a:rPr lang="en-US" sz="1200" b="0" dirty="0">
                          <a:solidFill>
                            <a:srgbClr val="FF0000"/>
                          </a:solidFill>
                        </a:rPr>
                        <a:t>SEP event not yet observed</a:t>
                      </a:r>
                    </a:p>
                    <a:p>
                      <a:pPr marL="171450" indent="-171450" algn="l">
                        <a:buFont typeface="Arial" pitchFamily="34" charset="0"/>
                        <a:buChar char="•"/>
                      </a:pPr>
                      <a:r>
                        <a:rPr lang="en-US" sz="1200" b="0" dirty="0">
                          <a:solidFill>
                            <a:srgbClr val="008000"/>
                          </a:solidFill>
                        </a:rPr>
                        <a:t>GCR fluxes demonstrated to be derivable from PHA data (below PORD Minimum flux </a:t>
                      </a:r>
                      <a:r>
                        <a:rPr lang="en-US" sz="1200" b="0" dirty="0" err="1">
                          <a:solidFill>
                            <a:srgbClr val="008000"/>
                          </a:solidFill>
                        </a:rPr>
                        <a:t>req’t</a:t>
                      </a:r>
                      <a:r>
                        <a:rPr lang="en-US" sz="1200" b="0" dirty="0">
                          <a:solidFill>
                            <a:srgbClr val="008000"/>
                          </a:solidFill>
                        </a:rPr>
                        <a:t>)</a:t>
                      </a:r>
                    </a:p>
                    <a:p>
                      <a:pPr marL="171450" marR="0" lvl="0" indent="-171450"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b="0" dirty="0">
                          <a:solidFill>
                            <a:schemeClr val="tx1"/>
                          </a:solidFill>
                        </a:rPr>
                        <a:t>To convert GCR observations accurately to fluxes, geometrical factors need to be reanalyzed</a:t>
                      </a:r>
                    </a:p>
                    <a:p>
                      <a:pPr marL="171450" indent="-171450" algn="l">
                        <a:buFont typeface="Arial" pitchFamily="34" charset="0"/>
                        <a:buChar char="•"/>
                      </a:pPr>
                      <a:endParaRPr lang="en-US" sz="1200" b="0" dirty="0">
                        <a:solidFill>
                          <a:schemeClr val="tx1"/>
                        </a:solidFill>
                      </a:endParaRPr>
                    </a:p>
                  </a:txBody>
                  <a:tcPr>
                    <a:solidFill>
                      <a:srgbClr val="FFFF00"/>
                    </a:solidFill>
                  </a:tcPr>
                </a:tc>
                <a:tc>
                  <a:txBody>
                    <a:bodyPr/>
                    <a:lstStyle/>
                    <a:p>
                      <a:pPr marL="111125" marR="0" lvl="0" indent="-111125" algn="l" defTabSz="457200" rtl="0" eaLnBrk="1" fontAlgn="auto" latinLnBrk="0" hangingPunct="1">
                        <a:lnSpc>
                          <a:spcPct val="100000"/>
                        </a:lnSpc>
                        <a:spcBef>
                          <a:spcPts val="0"/>
                        </a:spcBef>
                        <a:spcAft>
                          <a:spcPts val="0"/>
                        </a:spcAft>
                        <a:buClrTx/>
                        <a:buSzTx/>
                        <a:buFont typeface="Arial" pitchFamily="34" charset="0"/>
                        <a:buChar char="•"/>
                        <a:tabLst/>
                        <a:defRPr/>
                      </a:pPr>
                      <a:r>
                        <a:rPr lang="en-US" sz="1200" dirty="0">
                          <a:solidFill>
                            <a:schemeClr val="tx1"/>
                          </a:solidFill>
                        </a:rPr>
                        <a:t>Upcoming solar minimum will provide good test of instrument</a:t>
                      </a:r>
                    </a:p>
                    <a:p>
                      <a:pPr marL="111125" indent="-111125" algn="l">
                        <a:buFont typeface="Arial" pitchFamily="34" charset="0"/>
                        <a:buChar char="•"/>
                      </a:pPr>
                      <a:r>
                        <a:rPr lang="en-US" sz="1200" dirty="0">
                          <a:solidFill>
                            <a:schemeClr val="tx1"/>
                          </a:solidFill>
                        </a:rPr>
                        <a:t>First large SEP event of Solar Cycle 25?</a:t>
                      </a:r>
                    </a:p>
                  </a:txBody>
                  <a:tcPr>
                    <a:solidFill>
                      <a:srgbClr val="99FF66"/>
                    </a:solidFill>
                  </a:tcPr>
                </a:tc>
                <a:extLst>
                  <a:ext uri="{0D108BD9-81ED-4DB2-BD59-A6C34878D82A}">
                    <a16:rowId xmlns:a16="http://schemas.microsoft.com/office/drawing/2014/main" val="10003"/>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25</a:t>
            </a:fld>
            <a:endParaRPr lang="en-US" altLang="en-US" dirty="0"/>
          </a:p>
        </p:txBody>
      </p:sp>
    </p:spTree>
    <p:extLst>
      <p:ext uri="{BB962C8B-B14F-4D97-AF65-F5344CB8AC3E}">
        <p14:creationId xmlns:p14="http://schemas.microsoft.com/office/powerpoint/2010/main" val="1473160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lvl="0">
              <a:spcBef>
                <a:spcPts val="0"/>
              </a:spcBef>
              <a:buNone/>
            </a:pPr>
            <a:fld id="{00000000-1234-1234-1234-123412341234}" type="slidenum">
              <a:rPr lang="en" smtClean="0">
                <a:solidFill>
                  <a:schemeClr val="bg1"/>
                </a:solidFill>
              </a:rPr>
              <a:pPr lvl="0">
                <a:spcBef>
                  <a:spcPts val="0"/>
                </a:spcBef>
                <a:buNone/>
              </a:pPr>
              <a:t>26</a:t>
            </a:fld>
            <a:endParaRPr lang="en" dirty="0">
              <a:solidFill>
                <a:schemeClr val="bg1"/>
              </a:solidFill>
            </a:endParaRPr>
          </a:p>
        </p:txBody>
      </p:sp>
      <p:sp>
        <p:nvSpPr>
          <p:cNvPr id="3" name="Title 1"/>
          <p:cNvSpPr txBox="1">
            <a:spLocks/>
          </p:cNvSpPr>
          <p:nvPr/>
        </p:nvSpPr>
        <p:spPr>
          <a:xfrm>
            <a:off x="1543050" y="304800"/>
            <a:ext cx="6019038" cy="786078"/>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stStyle>
          <a:p>
            <a:pPr algn="ctr"/>
            <a:r>
              <a:rPr lang="en-US" sz="2400" dirty="0">
                <a:solidFill>
                  <a:schemeClr val="bg1"/>
                </a:solidFill>
                <a:latin typeface="+mj-lt"/>
              </a:rPr>
              <a:t>GOES-17 EHIS </a:t>
            </a:r>
          </a:p>
          <a:p>
            <a:pPr algn="ctr"/>
            <a:r>
              <a:rPr lang="en-US" sz="2400" dirty="0">
                <a:solidFill>
                  <a:schemeClr val="bg1"/>
                </a:solidFill>
                <a:latin typeface="+mj-lt"/>
              </a:rPr>
              <a:t>Performance Baseline Status</a:t>
            </a:r>
          </a:p>
          <a:p>
            <a:pPr algn="ctr"/>
            <a:r>
              <a:rPr lang="en-US" sz="1600" i="1" dirty="0">
                <a:solidFill>
                  <a:schemeClr val="bg1"/>
                </a:solidFill>
              </a:rPr>
              <a:t>Assessment at Provisional</a:t>
            </a:r>
          </a:p>
        </p:txBody>
      </p:sp>
      <p:graphicFrame>
        <p:nvGraphicFramePr>
          <p:cNvPr id="4" name="Content Placeholder 3"/>
          <p:cNvGraphicFramePr>
            <a:graphicFrameLocks/>
          </p:cNvGraphicFramePr>
          <p:nvPr>
            <p:extLst>
              <p:ext uri="{D42A27DB-BD31-4B8C-83A1-F6EECF244321}">
                <p14:modId xmlns:p14="http://schemas.microsoft.com/office/powerpoint/2010/main" val="1101053076"/>
              </p:ext>
            </p:extLst>
          </p:nvPr>
        </p:nvGraphicFramePr>
        <p:xfrm>
          <a:off x="152400" y="1295400"/>
          <a:ext cx="8783055" cy="4632960"/>
        </p:xfrm>
        <a:graphic>
          <a:graphicData uri="http://schemas.openxmlformats.org/drawingml/2006/table">
            <a:tbl>
              <a:tblPr firstRow="1" bandRow="1">
                <a:tableStyleId>{5940675A-B579-460E-94D1-54222C63F5DA}</a:tableStyleId>
              </a:tblPr>
              <a:tblGrid>
                <a:gridCol w="295501">
                  <a:extLst>
                    <a:ext uri="{9D8B030D-6E8A-4147-A177-3AD203B41FA5}">
                      <a16:colId xmlns:a16="http://schemas.microsoft.com/office/drawing/2014/main" val="20000"/>
                    </a:ext>
                  </a:extLst>
                </a:gridCol>
                <a:gridCol w="1304699">
                  <a:extLst>
                    <a:ext uri="{9D8B030D-6E8A-4147-A177-3AD203B41FA5}">
                      <a16:colId xmlns:a16="http://schemas.microsoft.com/office/drawing/2014/main" val="20001"/>
                    </a:ext>
                  </a:extLst>
                </a:gridCol>
                <a:gridCol w="1698142">
                  <a:extLst>
                    <a:ext uri="{9D8B030D-6E8A-4147-A177-3AD203B41FA5}">
                      <a16:colId xmlns:a16="http://schemas.microsoft.com/office/drawing/2014/main" val="2286325374"/>
                    </a:ext>
                  </a:extLst>
                </a:gridCol>
                <a:gridCol w="1883258">
                  <a:extLst>
                    <a:ext uri="{9D8B030D-6E8A-4147-A177-3AD203B41FA5}">
                      <a16:colId xmlns:a16="http://schemas.microsoft.com/office/drawing/2014/main" val="1228089856"/>
                    </a:ext>
                  </a:extLst>
                </a:gridCol>
                <a:gridCol w="1386970">
                  <a:extLst>
                    <a:ext uri="{9D8B030D-6E8A-4147-A177-3AD203B41FA5}">
                      <a16:colId xmlns:a16="http://schemas.microsoft.com/office/drawing/2014/main" val="2169976079"/>
                    </a:ext>
                  </a:extLst>
                </a:gridCol>
                <a:gridCol w="937355">
                  <a:extLst>
                    <a:ext uri="{9D8B030D-6E8A-4147-A177-3AD203B41FA5}">
                      <a16:colId xmlns:a16="http://schemas.microsoft.com/office/drawing/2014/main" val="20002"/>
                    </a:ext>
                  </a:extLst>
                </a:gridCol>
                <a:gridCol w="1277130">
                  <a:extLst>
                    <a:ext uri="{9D8B030D-6E8A-4147-A177-3AD203B41FA5}">
                      <a16:colId xmlns:a16="http://schemas.microsoft.com/office/drawing/2014/main" val="20003"/>
                    </a:ext>
                  </a:extLst>
                </a:gridCol>
              </a:tblGrid>
              <a:tr h="370840">
                <a:tc>
                  <a:txBody>
                    <a:bodyPr/>
                    <a:lstStyle/>
                    <a:p>
                      <a:pPr algn="ctr"/>
                      <a:r>
                        <a:rPr lang="en-US" sz="1400" b="1" dirty="0">
                          <a:solidFill>
                            <a:schemeClr val="tx1"/>
                          </a:solidFill>
                        </a:rPr>
                        <a:t>MRD ID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a:r>
                        <a:rPr lang="en-US" sz="1400" b="1" dirty="0">
                          <a:solidFill>
                            <a:schemeClr val="tx1"/>
                          </a:solidFill>
                        </a:rPr>
                        <a:t>Description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MRD Requirement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Predicted Performance</a:t>
                      </a:r>
                      <a:r>
                        <a:rPr lang="en-US" sz="1400" b="1" baseline="0" dirty="0">
                          <a:solidFill>
                            <a:schemeClr val="tx1"/>
                          </a:solidFill>
                        </a:rPr>
                        <a:t> Baseline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baseline="0" dirty="0">
                          <a:solidFill>
                            <a:schemeClr val="tx1"/>
                          </a:solidFill>
                        </a:rPr>
                        <a:t>(CDRL 79 or RVRs)</a:t>
                      </a:r>
                      <a:endParaRPr lang="en-US" sz="14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NCEI Assessment at Provisional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Related PLPTs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b="1" dirty="0">
                          <a:solidFill>
                            <a:schemeClr val="tx1"/>
                          </a:solidFill>
                        </a:rPr>
                        <a:t>Status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10000"/>
                  </a:ext>
                </a:extLst>
              </a:tr>
              <a:tr h="370840">
                <a:tc>
                  <a:txBody>
                    <a:bodyPr/>
                    <a:lstStyle/>
                    <a:p>
                      <a:pPr algn="ctr"/>
                      <a:r>
                        <a:rPr lang="en-US" sz="1400" dirty="0"/>
                        <a:t>1978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EHIS</a:t>
                      </a:r>
                      <a:r>
                        <a:rPr lang="en-US" sz="1400" baseline="0" dirty="0"/>
                        <a:t> </a:t>
                      </a:r>
                      <a:r>
                        <a:rPr lang="en-US" sz="1400" dirty="0"/>
                        <a:t>Orthogonality/Coverage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1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1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1 direction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-04,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400" dirty="0"/>
                        <a:t>1982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EHIS Measurement Range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10-200 MeV/n 5 mass groups: H, He, (C,N,O), Ne-S, &amp; Fe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baseline="0" dirty="0"/>
                        <a:t>(MeV/n)</a:t>
                      </a:r>
                    </a:p>
                    <a:p>
                      <a:pPr algn="ctr"/>
                      <a:r>
                        <a:rPr lang="en-US" sz="1400" dirty="0"/>
                        <a:t>H: 11.0-240</a:t>
                      </a:r>
                      <a:r>
                        <a:rPr lang="en-US" sz="1400" baseline="0" dirty="0"/>
                        <a:t> </a:t>
                      </a:r>
                    </a:p>
                    <a:p>
                      <a:pPr algn="ctr"/>
                      <a:r>
                        <a:rPr lang="en-US" sz="1400" baseline="0" dirty="0"/>
                        <a:t>He: 11.0-173</a:t>
                      </a:r>
                    </a:p>
                    <a:p>
                      <a:pPr algn="ctr"/>
                      <a:r>
                        <a:rPr lang="en-US" sz="1400" baseline="0" dirty="0"/>
                        <a:t>C: 18.5-373</a:t>
                      </a:r>
                    </a:p>
                    <a:p>
                      <a:pPr algn="ctr"/>
                      <a:r>
                        <a:rPr lang="en-US" sz="1400" baseline="0" dirty="0"/>
                        <a:t>O: 22.0-465</a:t>
                      </a:r>
                    </a:p>
                    <a:p>
                      <a:pPr algn="ctr"/>
                      <a:r>
                        <a:rPr lang="en-US" sz="1400" baseline="0" dirty="0"/>
                        <a:t>Mg: 26.2-578</a:t>
                      </a:r>
                    </a:p>
                    <a:p>
                      <a:pPr algn="ctr"/>
                      <a:r>
                        <a:rPr lang="en-US" sz="1400" baseline="0" dirty="0"/>
                        <a:t>Fe: 37.5-977</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NCEI reviewed calibration analysis used to populate CDRL</a:t>
                      </a:r>
                      <a:r>
                        <a:rPr lang="en-US" sz="1400" baseline="0" dirty="0"/>
                        <a:t> 79</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-04,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PASS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400" dirty="0"/>
                        <a:t>1983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t>EHIS</a:t>
                      </a:r>
                      <a:r>
                        <a:rPr lang="en-US" sz="1400" baseline="0" dirty="0"/>
                        <a:t> Measurement Accuracy</a:t>
                      </a:r>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45% @min flux,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t>25% @10X min flux </a:t>
                      </a:r>
                    </a:p>
                    <a:p>
                      <a:endParaRPr lang="en-US" sz="14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b="0" i="0" u="none" strike="noStrike" cap="none" dirty="0">
                          <a:solidFill>
                            <a:schemeClr val="tx1"/>
                          </a:solidFill>
                          <a:effectLst/>
                          <a:latin typeface="+mn-lt"/>
                          <a:ea typeface="+mn-ea"/>
                          <a:cs typeface="+mn-cs"/>
                          <a:sym typeface="Arial"/>
                        </a:rPr>
                        <a:t>15.5-24.3%</a:t>
                      </a:r>
                      <a:r>
                        <a:rPr lang="en-US" sz="1200" b="0" i="0" u="none" strike="noStrike" cap="none" baseline="0" dirty="0">
                          <a:solidFill>
                            <a:schemeClr val="tx1"/>
                          </a:solidFill>
                          <a:effectLst/>
                          <a:latin typeface="+mn-lt"/>
                          <a:ea typeface="+mn-ea"/>
                          <a:cs typeface="+mn-cs"/>
                          <a:sym typeface="Arial"/>
                        </a:rPr>
                        <a:t> depending on species, energy band and Non-Prime/Prime status</a:t>
                      </a:r>
                      <a:endParaRPr lang="en-US" sz="1200" b="0" i="0" u="none" strike="noStrike" cap="none" dirty="0">
                        <a:solidFill>
                          <a:schemeClr val="tx1"/>
                        </a:solidFill>
                        <a:effectLst/>
                        <a:latin typeface="+mn-lt"/>
                        <a:ea typeface="+mn-ea"/>
                        <a:cs typeface="+mn-cs"/>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400" u="sng" dirty="0"/>
                        <a:t>Absolute accuracy cannot be verified on-orbit.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t>-04, -06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400" dirty="0"/>
                        <a:t>GCR fluxes are below PORD Minimum flux level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30465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Provisional Maturity Assessment</a:t>
            </a:r>
          </a:p>
        </p:txBody>
      </p:sp>
      <p:sp>
        <p:nvSpPr>
          <p:cNvPr id="3" name="Text Placeholder 2"/>
          <p:cNvSpPr>
            <a:spLocks noGrp="1"/>
          </p:cNvSpPr>
          <p:nvPr>
            <p:ph type="body" idx="1"/>
          </p:nvPr>
        </p:nvSpPr>
        <p:spPr/>
        <p:txBody>
          <a:bodyPr/>
          <a:lstStyle/>
          <a:p>
            <a:r>
              <a:rPr lang="en-US" dirty="0"/>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27</a:t>
            </a:fld>
            <a:endParaRPr lang="en-US" alt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28</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3468360463"/>
              </p:ext>
            </p:extLst>
          </p:nvPr>
        </p:nvGraphicFramePr>
        <p:xfrm>
          <a:off x="228600" y="1143000"/>
          <a:ext cx="8686800" cy="3535720"/>
        </p:xfrm>
        <a:graphic>
          <a:graphicData uri="http://schemas.openxmlformats.org/drawingml/2006/table">
            <a:tbl>
              <a:tblPr>
                <a:noFill/>
              </a:tblPr>
              <a:tblGrid>
                <a:gridCol w="4343400">
                  <a:extLst>
                    <a:ext uri="{9D8B030D-6E8A-4147-A177-3AD203B41FA5}">
                      <a16:colId xmlns:a16="http://schemas.microsoft.com/office/drawing/2014/main" val="20000"/>
                    </a:ext>
                  </a:extLst>
                </a:gridCol>
                <a:gridCol w="43434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Preparation Activities</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rgbClr val="000000"/>
                        </a:buClr>
                        <a:buSzPct val="25000"/>
                        <a:buFont typeface="Arial"/>
                        <a:buNone/>
                      </a:pPr>
                      <a:r>
                        <a:rPr lang="en" sz="2800" b="1" u="none" strike="noStrike" cap="none" dirty="0">
                          <a:solidFill>
                            <a:srgbClr val="FFFFFF"/>
                          </a:solidFill>
                        </a:rPr>
                        <a:t>Assessment</a:t>
                      </a:r>
                    </a:p>
                  </a:txBody>
                  <a:tcPr marL="91450" marR="91450" marT="45725" marB="45725" anchor="ctr">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 and the general research community is now encouraged to participate.</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2000" b="0" i="0" u="none" strike="noStrike" cap="none" dirty="0">
                          <a:solidFill>
                            <a:schemeClr val="tx1"/>
                          </a:solidFill>
                          <a:latin typeface="+mn-lt"/>
                          <a:ea typeface="Arial"/>
                          <a:cs typeface="Arial"/>
                          <a:sym typeface="Arial"/>
                        </a:rPr>
                        <a:t>Validation activities are ongoing.</a:t>
                      </a:r>
                      <a:r>
                        <a:rPr lang="en" sz="2000" b="0" i="0" u="none" strike="noStrike" cap="none" baseline="0" dirty="0">
                          <a:solidFill>
                            <a:schemeClr val="tx1"/>
                          </a:solidFill>
                          <a:latin typeface="+mn-lt"/>
                          <a:ea typeface="Arial"/>
                          <a:cs typeface="Arial"/>
                          <a:sym typeface="Arial"/>
                        </a:rPr>
                        <a:t> Results have been discussed with SWPC. </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381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1"/>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Severe algorithm anomalies are identified and under analysis. Solutions to anomalies are in development and testing.</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baseline="0" dirty="0">
                          <a:solidFill>
                            <a:schemeClr val="tx1"/>
                          </a:solidFill>
                          <a:latin typeface="+mn-lt"/>
                          <a:ea typeface="Arial"/>
                          <a:cs typeface="Arial"/>
                          <a:sym typeface="Arial"/>
                        </a:rPr>
                        <a:t>Two open ADRs (727- low HE1 fluxes).</a:t>
                      </a: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Several ADRs (stemming</a:t>
                      </a:r>
                      <a:r>
                        <a:rPr lang="en" sz="2000" b="0" i="0" u="none" strike="noStrike" cap="none" baseline="0" dirty="0">
                          <a:solidFill>
                            <a:schemeClr val="tx1"/>
                          </a:solidFill>
                          <a:latin typeface="+mn-lt"/>
                          <a:ea typeface="Arial"/>
                          <a:cs typeface="Arial"/>
                          <a:sym typeface="Arial"/>
                        </a:rPr>
                        <a:t> from G16 data) have been closed.</a:t>
                      </a:r>
                      <a:endParaRPr lang="en" sz="2000" u="none" strike="noStrike" cap="none" dirty="0">
                        <a:solidFill>
                          <a:schemeClr val="tx1"/>
                        </a:solidFill>
                      </a:endParaRPr>
                    </a:p>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endParaRPr lang="en" sz="2000" b="0" i="0" u="none" strike="noStrike" cap="none" baseline="0" dirty="0">
                        <a:solidFill>
                          <a:schemeClr val="tx1"/>
                        </a:solidFill>
                        <a:latin typeface="+mn-lt"/>
                        <a:ea typeface="Arial"/>
                        <a:cs typeface="Arial"/>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2"/>
                  </a:ext>
                </a:extLst>
              </a:tr>
              <a:tr h="409100">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dirty="0">
                          <a:solidFill>
                            <a:schemeClr val="tx1"/>
                          </a:solidFill>
                          <a:latin typeface="+mn-lt"/>
                          <a:ea typeface="Arial"/>
                          <a:cs typeface="Arial"/>
                          <a:sym typeface="Arial"/>
                        </a:rPr>
                        <a:t>Incremental product improvements may still be occurring.</a:t>
                      </a:r>
                      <a:endParaRPr lang="en" sz="20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2000" b="0" i="0" u="none" strike="noStrike" cap="none" baseline="0" dirty="0">
                          <a:solidFill>
                            <a:schemeClr val="tx1"/>
                          </a:solidFill>
                          <a:latin typeface="+mn-lt"/>
                          <a:ea typeface="Arial"/>
                          <a:cs typeface="Arial"/>
                          <a:sym typeface="Arial"/>
                        </a:rPr>
                        <a:t>UNH investigating large Z-dependent background under Prime conditions.</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226429"/>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Arial"/>
                <a:ea typeface="Arial"/>
                <a:cs typeface="Arial"/>
                <a:sym typeface="Arial"/>
              </a:rPr>
              <a:t>Provisional Validation</a:t>
            </a: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29</a:t>
            </a:fld>
            <a:endParaRPr lang="en" sz="1400" b="0" i="0" u="none" strike="noStrike" cap="none">
              <a:solidFill>
                <a:schemeClr val="lt1"/>
              </a:solidFill>
              <a:latin typeface="Arial"/>
              <a:ea typeface="Arial"/>
              <a:cs typeface="Arial"/>
              <a:sym typeface="Arial"/>
            </a:endParaRPr>
          </a:p>
        </p:txBody>
      </p:sp>
      <p:graphicFrame>
        <p:nvGraphicFramePr>
          <p:cNvPr id="202" name="Shape 202"/>
          <p:cNvGraphicFramePr/>
          <p:nvPr>
            <p:extLst>
              <p:ext uri="{D42A27DB-BD31-4B8C-83A1-F6EECF244321}">
                <p14:modId xmlns:p14="http://schemas.microsoft.com/office/powerpoint/2010/main" val="358716027"/>
              </p:ext>
            </p:extLst>
          </p:nvPr>
        </p:nvGraphicFramePr>
        <p:xfrm>
          <a:off x="228600" y="1143000"/>
          <a:ext cx="8686800" cy="5346910"/>
        </p:xfrm>
        <a:graphic>
          <a:graphicData uri="http://schemas.openxmlformats.org/drawingml/2006/table">
            <a:tbl>
              <a:tblPr>
                <a:noFill/>
              </a:tblPr>
              <a:tblGrid>
                <a:gridCol w="5715000">
                  <a:extLst>
                    <a:ext uri="{9D8B030D-6E8A-4147-A177-3AD203B41FA5}">
                      <a16:colId xmlns:a16="http://schemas.microsoft.com/office/drawing/2014/main" val="20000"/>
                    </a:ext>
                  </a:extLst>
                </a:gridCol>
                <a:gridCol w="2971800">
                  <a:extLst>
                    <a:ext uri="{9D8B030D-6E8A-4147-A177-3AD203B41FA5}">
                      <a16:colId xmlns:a16="http://schemas.microsoft.com/office/drawing/2014/main" val="20001"/>
                    </a:ext>
                  </a:extLst>
                </a:gridCol>
              </a:tblGrid>
              <a:tr h="409100">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End State</a:t>
                      </a:r>
                    </a:p>
                  </a:txBody>
                  <a:tcPr marL="91450" marR="91450" marT="45725" marB="45725" anchor="ctr">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4F81BD"/>
                    </a:solidFill>
                  </a:tcPr>
                </a:tc>
                <a:tc>
                  <a:txBody>
                    <a:bodyPr/>
                    <a:lstStyle/>
                    <a:p>
                      <a:pPr marL="0" marR="0" lvl="0" indent="0" algn="ctr" rtl="0">
                        <a:lnSpc>
                          <a:spcPct val="100000"/>
                        </a:lnSpc>
                        <a:spcBef>
                          <a:spcPts val="0"/>
                        </a:spcBef>
                        <a:spcAft>
                          <a:spcPts val="0"/>
                        </a:spcAft>
                        <a:buClr>
                          <a:schemeClr val="lt1"/>
                        </a:buClr>
                        <a:buSzPct val="25000"/>
                        <a:buFont typeface="Arial"/>
                        <a:buNone/>
                      </a:pPr>
                      <a:r>
                        <a:rPr lang="en" sz="2400" b="1" u="none" strike="noStrike" cap="none" dirty="0">
                          <a:solidFill>
                            <a:schemeClr val="lt1"/>
                          </a:solidFill>
                        </a:rPr>
                        <a:t>Assessment</a:t>
                      </a:r>
                    </a:p>
                  </a:txBody>
                  <a:tcPr marL="91450" marR="91450" marT="45725" marB="45725" anchor="ctr">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4F81BD"/>
                    </a:solidFill>
                  </a:tcPr>
                </a:tc>
                <a:extLst>
                  <a:ext uri="{0D108BD9-81ED-4DB2-BD59-A6C34878D82A}">
                    <a16:rowId xmlns:a16="http://schemas.microsoft.com/office/drawing/2014/main" val="10000"/>
                  </a:ext>
                </a:extLst>
              </a:tr>
              <a:tr h="655675">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Product performance has been demonstrated through analysis of a small number of independent measurements obtained from select locations, periods, and associated ground truth or field campaign efforts.</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G16 and G17 EHIS GCR fluxes compared to model</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1"/>
                  </a:ext>
                </a:extLst>
              </a:tr>
              <a:tr h="470744">
                <a:tc>
                  <a:txBody>
                    <a:bodyPr/>
                    <a:lstStyle/>
                    <a:p>
                      <a:pPr marL="0" marR="0" lvl="0" indent="0" algn="l" rtl="0">
                        <a:lnSpc>
                          <a:spcPct val="100000"/>
                        </a:lnSpc>
                        <a:spcBef>
                          <a:spcPts val="0"/>
                        </a:spcBef>
                        <a:spcAft>
                          <a:spcPts val="0"/>
                        </a:spcAft>
                        <a:buClr>
                          <a:srgbClr val="000000"/>
                        </a:buClr>
                        <a:buSzPct val="25000"/>
                        <a:buFont typeface="Arial"/>
                        <a:buNone/>
                      </a:pPr>
                      <a:r>
                        <a:rPr lang="en" sz="1800" b="0" i="0" u="none" strike="noStrike" cap="none" dirty="0">
                          <a:solidFill>
                            <a:schemeClr val="tx1"/>
                          </a:solidFill>
                          <a:latin typeface="+mn-lt"/>
                          <a:ea typeface="Arial"/>
                          <a:cs typeface="Arial"/>
                          <a:sym typeface="Arial"/>
                        </a:rPr>
                        <a:t>Product analysis is sufficient to communicate product performance to users relative to expectations (Performance Baseline).</a:t>
                      </a:r>
                      <a:endParaRPr lang="en" sz="1800" u="none" strike="noStrike" cap="none" dirty="0">
                        <a:solidFill>
                          <a:schemeClr val="tx1"/>
                        </a:solidFill>
                      </a:endParaRP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 sz="1800" u="none" strike="noStrike" cap="none" dirty="0">
                          <a:solidFill>
                            <a:schemeClr val="tx1"/>
                          </a:solidFill>
                        </a:rPr>
                        <a:t>Yes,</a:t>
                      </a:r>
                      <a:r>
                        <a:rPr lang="en" sz="1800" u="none" strike="noStrike" cap="none" baseline="0" dirty="0">
                          <a:solidFill>
                            <a:schemeClr val="tx1"/>
                          </a:solidFill>
                        </a:rPr>
                        <a:t> to the limited extent that the Performance Baseline can be checked on-orbit.</a:t>
                      </a:r>
                      <a:endParaRPr lang="en" sz="1800" u="none" strike="noStrike" cap="none" dirty="0">
                        <a:solidFill>
                          <a:schemeClr val="tx1"/>
                        </a:solidFill>
                      </a:endParaRP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2"/>
                  </a:ext>
                </a:extLst>
              </a:tr>
              <a:tr h="840605">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Documentation of product performance exists that includes recommended remediation strategies for all anomalies and weaknesses. Any algorithm changes associated with severe anomalies have been documented, implemented, tested, and shared with the user community.</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README will describe discrepancies and caveats at Provisional as well as peculiarities of the L1b product.</a:t>
                      </a:r>
                    </a:p>
                  </a:txBody>
                  <a:tcPr marL="91450" marR="91450" marT="45725" marB="45725">
                    <a:lnL w="12700" cap="flat" cmpd="sng" algn="ctr">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3"/>
                  </a:ext>
                </a:extLst>
              </a:tr>
              <a:tr h="409100">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Testing has been fully documented.</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tc>
                  <a:txBody>
                    <a:bodyPr/>
                    <a:lstStyle/>
                    <a:p>
                      <a:pPr marL="0" marR="0" lvl="0" indent="0" algn="l" rtl="0">
                        <a:lnSpc>
                          <a:spcPct val="100000"/>
                        </a:lnSpc>
                        <a:spcBef>
                          <a:spcPts val="0"/>
                        </a:spcBef>
                        <a:spcAft>
                          <a:spcPts val="0"/>
                        </a:spcAft>
                        <a:buClr>
                          <a:schemeClr val="lt1"/>
                        </a:buClr>
                        <a:buSzPct val="100000"/>
                        <a:buFont typeface="Arial"/>
                        <a:buNone/>
                      </a:pPr>
                      <a:r>
                        <a:rPr lang="en" sz="1800" b="0" i="0" u="none" strike="noStrike" cap="none" dirty="0">
                          <a:solidFill>
                            <a:schemeClr val="tx1"/>
                          </a:solidFill>
                          <a:latin typeface="+mn-lt"/>
                          <a:ea typeface="Arial"/>
                          <a:cs typeface="Arial"/>
                          <a:sym typeface="Arial"/>
                        </a:rPr>
                        <a:t>This presentation.</a:t>
                      </a: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CFD7E7"/>
                    </a:solidFill>
                  </a:tcPr>
                </a:tc>
                <a:extLst>
                  <a:ext uri="{0D108BD9-81ED-4DB2-BD59-A6C34878D82A}">
                    <a16:rowId xmlns:a16="http://schemas.microsoft.com/office/drawing/2014/main" val="10004"/>
                  </a:ext>
                </a:extLst>
              </a:tr>
              <a:tr h="470744">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Product is ready for operational use and for use in comprehensive cal/val activities and product optimization.</a:t>
                      </a:r>
                    </a:p>
                  </a:txBody>
                  <a:tcPr marL="91450" marR="91450" marT="45725" marB="45725">
                    <a:lnL w="12700" cap="flat" cmpd="sng">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tabLst/>
                        <a:defRPr/>
                      </a:pPr>
                      <a:r>
                        <a:rPr lang="en" sz="1800" b="0" i="0" u="none" strike="noStrike" cap="none" dirty="0">
                          <a:solidFill>
                            <a:schemeClr val="tx1"/>
                          </a:solidFill>
                          <a:latin typeface="+mn-lt"/>
                          <a:ea typeface="Arial"/>
                          <a:cs typeface="Arial"/>
                          <a:sym typeface="Arial"/>
                        </a:rPr>
                        <a:t>NCEI:</a:t>
                      </a:r>
                      <a:r>
                        <a:rPr lang="en" sz="1800" b="0" i="0" u="none" strike="noStrike" cap="none" baseline="0" dirty="0">
                          <a:solidFill>
                            <a:schemeClr val="tx1"/>
                          </a:solidFill>
                          <a:latin typeface="+mn-lt"/>
                          <a:ea typeface="Arial"/>
                          <a:cs typeface="Arial"/>
                          <a:sym typeface="Arial"/>
                        </a:rPr>
                        <a:t>  By similarity with GOES-16 for heavy ion measurements</a:t>
                      </a:r>
                      <a:endParaRPr lang="en" sz="1800" b="0" i="0" u="none" strike="noStrike" cap="none" dirty="0">
                        <a:solidFill>
                          <a:schemeClr val="tx1"/>
                        </a:solidFill>
                        <a:latin typeface="+mn-lt"/>
                        <a:ea typeface="Arial"/>
                        <a:cs typeface="Arial"/>
                        <a:sym typeface="Arial"/>
                      </a:endParaRPr>
                    </a:p>
                  </a:txBody>
                  <a:tcPr marL="91450" marR="91450" marT="45725" marB="45725">
                    <a:lnL w="12700" cap="flat" cmpd="sng">
                      <a:solidFill>
                        <a:srgbClr val="FFFFFF"/>
                      </a:solidFill>
                      <a:prstDash val="solid"/>
                      <a:round/>
                      <a:headEnd type="none" w="med" len="med"/>
                      <a:tailEnd type="none" w="med" len="med"/>
                    </a:lnL>
                    <a:lnR w="12700" cap="flat" cmpd="sng">
                      <a:solidFill>
                        <a:srgbClr val="FFFFFF"/>
                      </a:solidFill>
                      <a:prstDash val="solid"/>
                      <a:round/>
                      <a:headEnd type="none" w="med" len="med"/>
                      <a:tailEnd type="none" w="med" len="med"/>
                    </a:lnR>
                    <a:lnT w="12700" cap="flat" cmpd="sng">
                      <a:solidFill>
                        <a:srgbClr val="FFFFFF"/>
                      </a:solidFill>
                      <a:prstDash val="solid"/>
                      <a:round/>
                      <a:headEnd type="none" w="med" len="med"/>
                      <a:tailEnd type="none" w="med" len="med"/>
                    </a:lnT>
                    <a:lnB w="12700" cap="flat" cmpd="sng">
                      <a:solidFill>
                        <a:srgbClr val="FFFFFF"/>
                      </a:solidFill>
                      <a:prstDash val="solid"/>
                      <a:round/>
                      <a:headEnd type="none" w="med" len="med"/>
                      <a:tailEnd type="none" w="med" len="med"/>
                    </a:lnB>
                    <a:solidFill>
                      <a:srgbClr val="E8ECF4"/>
                    </a:solid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Energetic Heavy Ion Sensor (EHIS)</a:t>
            </a:r>
          </a:p>
        </p:txBody>
      </p:sp>
      <p:sp>
        <p:nvSpPr>
          <p:cNvPr id="4" name="Slide Number Placeholder 3"/>
          <p:cNvSpPr>
            <a:spLocks noGrp="1"/>
          </p:cNvSpPr>
          <p:nvPr>
            <p:ph type="sldNum" sz="quarter" idx="12"/>
          </p:nvPr>
        </p:nvSpPr>
        <p:spPr/>
        <p:txBody>
          <a:bodyPr/>
          <a:lstStyle/>
          <a:p>
            <a:fld id="{4AB52BE0-4CA4-4BD3-BC9F-B41F86E8D2EE}" type="slidenum">
              <a:rPr lang="en-US" altLang="en-US" smtClean="0"/>
              <a:pPr/>
              <a:t>3</a:t>
            </a:fld>
            <a:endParaRPr lang="en-US" altLang="en-US" dirty="0"/>
          </a:p>
        </p:txBody>
      </p:sp>
      <p:sp>
        <p:nvSpPr>
          <p:cNvPr id="11" name="TextBox 10"/>
          <p:cNvSpPr txBox="1"/>
          <p:nvPr/>
        </p:nvSpPr>
        <p:spPr>
          <a:xfrm>
            <a:off x="1202871" y="6079351"/>
            <a:ext cx="3886200" cy="276999"/>
          </a:xfrm>
          <a:prstGeom prst="rect">
            <a:avLst/>
          </a:prstGeom>
          <a:solidFill>
            <a:schemeClr val="bg1"/>
          </a:solidFill>
        </p:spPr>
        <p:txBody>
          <a:bodyPr wrap="square" rtlCol="0">
            <a:spAutoFit/>
          </a:bodyPr>
          <a:lstStyle/>
          <a:p>
            <a:pPr algn="ctr"/>
            <a:r>
              <a:rPr lang="en-US" sz="1200" i="1" dirty="0">
                <a:solidFill>
                  <a:srgbClr val="008000"/>
                </a:solidFill>
              </a:rPr>
              <a:t>Credit: SEISS-D-SY079_EHIS_CALTIM_Update-1-6-14</a:t>
            </a:r>
          </a:p>
        </p:txBody>
      </p:sp>
      <p:sp>
        <p:nvSpPr>
          <p:cNvPr id="12" name="Text Placeholder 6"/>
          <p:cNvSpPr txBox="1">
            <a:spLocks/>
          </p:cNvSpPr>
          <p:nvPr/>
        </p:nvSpPr>
        <p:spPr>
          <a:xfrm>
            <a:off x="5653264" y="1295399"/>
            <a:ext cx="3282189" cy="5426075"/>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600" dirty="0"/>
              <a:t>Primary purpose: measure fluxes of solar energetic particles (SEPs) and galactic cosmic rays (GCRs) responsible for Single Event Effects (SEE) in electronics</a:t>
            </a:r>
          </a:p>
          <a:p>
            <a:pPr>
              <a:buFont typeface="Arial" panose="020B0604020202020204" pitchFamily="34" charset="0"/>
              <a:buChar char="•"/>
            </a:pPr>
            <a:r>
              <a:rPr lang="en-US" sz="1600" dirty="0"/>
              <a:t>Single solid-state telescope using angle-detecting inclined sensor (ADIS) system to discriminate heavy ions by atomic number (Z)</a:t>
            </a:r>
          </a:p>
          <a:p>
            <a:pPr>
              <a:buFont typeface="Arial" panose="020B0604020202020204" pitchFamily="34" charset="0"/>
              <a:buChar char="•"/>
            </a:pPr>
            <a:r>
              <a:rPr lang="en-US" sz="1600" dirty="0"/>
              <a:t>L1b cadence is 5 minutes</a:t>
            </a:r>
          </a:p>
          <a:p>
            <a:pPr>
              <a:buFont typeface="Arial" panose="020B0604020202020204" pitchFamily="34" charset="0"/>
              <a:buChar char="•"/>
            </a:pPr>
            <a:r>
              <a:rPr lang="en-US" sz="1600" dirty="0"/>
              <a:t>Most recent FM2 (SN103) CDRL79 release: SEISS-D-EH079-3, Rev C (10 April 2018)</a:t>
            </a:r>
          </a:p>
          <a:p>
            <a:pPr lvl="1">
              <a:buFont typeface="Arial" panose="020B0604020202020204" pitchFamily="34" charset="0"/>
              <a:buChar char="•"/>
            </a:pPr>
            <a:r>
              <a:rPr lang="en-US" sz="1400" dirty="0"/>
              <a:t>Contains constants used in L1b LUT and in flight tables</a:t>
            </a:r>
          </a:p>
          <a:p>
            <a:pPr>
              <a:buFont typeface="Arial" panose="020B0604020202020204" pitchFamily="34" charset="0"/>
              <a:buChar char="•"/>
            </a:pPr>
            <a:r>
              <a:rPr lang="en-US" sz="1600" dirty="0"/>
              <a:t>Most recent EHIS FM2 LUT: verified as at-launch version, "</a:t>
            </a:r>
            <a:r>
              <a:rPr lang="en-US" sz="1600" dirty="0" err="1"/>
              <a:t>SeissEhisCalInrParameters</a:t>
            </a:r>
            <a:r>
              <a:rPr lang="en-US" sz="1600" dirty="0"/>
              <a:t>(FM2A_CDRL79Rev-_DO_07_00_00)-582860861.0.h5" </a:t>
            </a:r>
          </a:p>
          <a:p>
            <a:pPr marL="0" indent="0">
              <a:buNone/>
            </a:pPr>
            <a:endParaRPr lang="en-US" sz="1800" dirty="0"/>
          </a:p>
        </p:txBody>
      </p:sp>
      <p:sp>
        <p:nvSpPr>
          <p:cNvPr id="13" name="TextBox 12"/>
          <p:cNvSpPr txBox="1"/>
          <p:nvPr/>
        </p:nvSpPr>
        <p:spPr>
          <a:xfrm>
            <a:off x="1333500" y="1126123"/>
            <a:ext cx="3429000" cy="338554"/>
          </a:xfrm>
          <a:prstGeom prst="rect">
            <a:avLst/>
          </a:prstGeom>
          <a:solidFill>
            <a:schemeClr val="bg1"/>
          </a:solidFill>
        </p:spPr>
        <p:txBody>
          <a:bodyPr wrap="square" rtlCol="0">
            <a:spAutoFit/>
          </a:bodyPr>
          <a:lstStyle/>
          <a:p>
            <a:pPr algn="ctr"/>
            <a:r>
              <a:rPr lang="en-US" sz="1600" b="1" i="1" dirty="0"/>
              <a:t>MRD 3.3.6.1.1 Energetic Heavy Ions</a:t>
            </a:r>
          </a:p>
        </p:txBody>
      </p:sp>
      <p:pic>
        <p:nvPicPr>
          <p:cNvPr id="3" name="Content Placeholder 2"/>
          <p:cNvPicPr>
            <a:picLocks noGrp="1" noChangeAspect="1"/>
          </p:cNvPicPr>
          <p:nvPr>
            <p:ph idx="1"/>
          </p:nvPr>
        </p:nvPicPr>
        <p:blipFill>
          <a:blip r:embed="rId3"/>
          <a:stretch>
            <a:fillRect/>
          </a:stretch>
        </p:blipFill>
        <p:spPr>
          <a:xfrm>
            <a:off x="457200" y="1662163"/>
            <a:ext cx="5181600" cy="4103586"/>
          </a:xfrm>
          <a:prstGeom prst="rect">
            <a:avLst/>
          </a:prstGeom>
        </p:spPr>
      </p:pic>
      <p:sp>
        <p:nvSpPr>
          <p:cNvPr id="2" name="TextBox 1">
            <a:extLst>
              <a:ext uri="{FF2B5EF4-FFF2-40B4-BE49-F238E27FC236}">
                <a16:creationId xmlns:a16="http://schemas.microsoft.com/office/drawing/2014/main" id="{B2C91336-F577-B345-A294-5C60AE36CBAC}"/>
              </a:ext>
            </a:extLst>
          </p:cNvPr>
          <p:cNvSpPr txBox="1"/>
          <p:nvPr/>
        </p:nvSpPr>
        <p:spPr>
          <a:xfrm>
            <a:off x="533400" y="1778279"/>
            <a:ext cx="1066800" cy="646331"/>
          </a:xfrm>
          <a:prstGeom prst="rect">
            <a:avLst/>
          </a:prstGeom>
          <a:noFill/>
        </p:spPr>
        <p:txBody>
          <a:bodyPr wrap="square" rtlCol="0">
            <a:spAutoFit/>
          </a:bodyPr>
          <a:lstStyle/>
          <a:p>
            <a:pPr algn="ctr"/>
            <a:r>
              <a:rPr lang="en-US" dirty="0"/>
              <a:t>inclined detectors</a:t>
            </a:r>
          </a:p>
        </p:txBody>
      </p:sp>
      <p:cxnSp>
        <p:nvCxnSpPr>
          <p:cNvPr id="7" name="Straight Arrow Connector 6">
            <a:extLst>
              <a:ext uri="{FF2B5EF4-FFF2-40B4-BE49-F238E27FC236}">
                <a16:creationId xmlns:a16="http://schemas.microsoft.com/office/drawing/2014/main" id="{D5E75F44-B74A-BA4E-8B3C-E9495671CC41}"/>
              </a:ext>
            </a:extLst>
          </p:cNvPr>
          <p:cNvCxnSpPr/>
          <p:nvPr/>
        </p:nvCxnSpPr>
        <p:spPr>
          <a:xfrm>
            <a:off x="1333500" y="2424610"/>
            <a:ext cx="952500" cy="138539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77C96160-2C39-0D47-AD85-0EA962EABB36}"/>
              </a:ext>
            </a:extLst>
          </p:cNvPr>
          <p:cNvSpPr txBox="1"/>
          <p:nvPr/>
        </p:nvSpPr>
        <p:spPr>
          <a:xfrm>
            <a:off x="3824464" y="5181600"/>
            <a:ext cx="1265465" cy="369332"/>
          </a:xfrm>
          <a:prstGeom prst="rect">
            <a:avLst/>
          </a:prstGeom>
          <a:noFill/>
        </p:spPr>
        <p:txBody>
          <a:bodyPr wrap="square" rtlCol="0">
            <a:spAutoFit/>
          </a:bodyPr>
          <a:lstStyle/>
          <a:p>
            <a:pPr algn="ctr"/>
            <a:r>
              <a:rPr lang="en-US" dirty="0"/>
              <a:t>scintillator</a:t>
            </a:r>
          </a:p>
        </p:txBody>
      </p:sp>
      <p:cxnSp>
        <p:nvCxnSpPr>
          <p:cNvPr id="15" name="Straight Arrow Connector 14">
            <a:extLst>
              <a:ext uri="{FF2B5EF4-FFF2-40B4-BE49-F238E27FC236}">
                <a16:creationId xmlns:a16="http://schemas.microsoft.com/office/drawing/2014/main" id="{77ECA7EA-9052-244B-B66D-AF21A9F054B2}"/>
              </a:ext>
            </a:extLst>
          </p:cNvPr>
          <p:cNvCxnSpPr>
            <a:cxnSpLocks/>
            <a:stCxn id="14" idx="1"/>
          </p:cNvCxnSpPr>
          <p:nvPr/>
        </p:nvCxnSpPr>
        <p:spPr>
          <a:xfrm flipH="1" flipV="1">
            <a:off x="3156710" y="4191000"/>
            <a:ext cx="667754" cy="1175266"/>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a:extLst>
              <a:ext uri="{FF2B5EF4-FFF2-40B4-BE49-F238E27FC236}">
                <a16:creationId xmlns:a16="http://schemas.microsoft.com/office/drawing/2014/main" id="{B852DBB4-A3A3-B94D-B850-A8047BED1C88}"/>
              </a:ext>
            </a:extLst>
          </p:cNvPr>
          <p:cNvCxnSpPr>
            <a:cxnSpLocks/>
          </p:cNvCxnSpPr>
          <p:nvPr/>
        </p:nvCxnSpPr>
        <p:spPr>
          <a:xfrm>
            <a:off x="1524000" y="2378246"/>
            <a:ext cx="1431470" cy="1126954"/>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55987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a:t>
            </a:r>
          </a:p>
        </p:txBody>
      </p:sp>
      <p:sp>
        <p:nvSpPr>
          <p:cNvPr id="3" name="Content Placeholder 2"/>
          <p:cNvSpPr>
            <a:spLocks noGrp="1"/>
          </p:cNvSpPr>
          <p:nvPr>
            <p:ph idx="1"/>
          </p:nvPr>
        </p:nvSpPr>
        <p:spPr>
          <a:xfrm>
            <a:off x="457200" y="1219200"/>
            <a:ext cx="8229600" cy="5256212"/>
          </a:xfrm>
        </p:spPr>
        <p:txBody>
          <a:bodyPr/>
          <a:lstStyle/>
          <a:p>
            <a:pPr>
              <a:buFont typeface="Arial" panose="020B0604020202020204" pitchFamily="34" charset="0"/>
              <a:buChar char="•"/>
            </a:pPr>
            <a:r>
              <a:rPr lang="en-US" sz="2800" dirty="0"/>
              <a:t>NCEI believes that the GOES-17 EHIS L1b product has reached Provisional Maturity as defined by the GOES-R Program </a:t>
            </a:r>
          </a:p>
          <a:p>
            <a:pPr lvl="1">
              <a:buFont typeface="Arial" panose="020B0604020202020204" pitchFamily="34" charset="0"/>
              <a:buChar char="•"/>
            </a:pPr>
            <a:r>
              <a:rPr lang="en-US" sz="2400" dirty="0"/>
              <a:t>As with SGPS, by similarity with GOES-16 provisional results</a:t>
            </a:r>
          </a:p>
          <a:p>
            <a:pPr>
              <a:buFont typeface="Arial" panose="020B0604020202020204" pitchFamily="34" charset="0"/>
              <a:buChar char="•"/>
            </a:pPr>
            <a:r>
              <a:rPr lang="en-US" sz="2400" dirty="0"/>
              <a:t>Caveats:</a:t>
            </a:r>
          </a:p>
          <a:p>
            <a:pPr lvl="2"/>
            <a:r>
              <a:rPr lang="en-US" sz="2000" dirty="0"/>
              <a:t>No SEP event since GOES-17 launch – need at least two for Full validation</a:t>
            </a:r>
          </a:p>
          <a:p>
            <a:pPr lvl="2"/>
            <a:r>
              <a:rPr lang="en-US" sz="2000" dirty="0"/>
              <a:t>GCRs currently cannot be derived accurately from L0 ELF Prime-dominated histogram data – used L0 PHA instead</a:t>
            </a:r>
          </a:p>
          <a:p>
            <a:pPr lvl="2"/>
            <a:r>
              <a:rPr lang="en-US" sz="2000" dirty="0"/>
              <a:t>Continued refinement of on-orbit tables by UNH (periodic analysis of GCRs, or after large SEP events) is essential for proper performance of the instrument</a:t>
            </a:r>
          </a:p>
          <a:p>
            <a:pPr lvl="2"/>
            <a:endParaRPr lang="en-US" sz="2000" dirty="0"/>
          </a:p>
          <a:p>
            <a:pPr lvl="2"/>
            <a:endParaRPr lang="en-US" sz="20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30</a:t>
            </a:fld>
            <a:endParaRPr lang="en-US" altLang="en-US" dirty="0"/>
          </a:p>
        </p:txBody>
      </p:sp>
    </p:spTree>
    <p:extLst>
      <p:ext uri="{BB962C8B-B14F-4D97-AF65-F5344CB8AC3E}">
        <p14:creationId xmlns:p14="http://schemas.microsoft.com/office/powerpoint/2010/main" val="28593543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to full Validation Maturity</a:t>
            </a:r>
          </a:p>
        </p:txBody>
      </p:sp>
      <p:sp>
        <p:nvSpPr>
          <p:cNvPr id="3" name="Text Placeholder 2"/>
          <p:cNvSpPr>
            <a:spLocks noGrp="1"/>
          </p:cNvSpPr>
          <p:nvPr>
            <p:ph type="body" idx="1"/>
          </p:nvPr>
        </p:nvSpPr>
        <p:spPr/>
        <p:txBody>
          <a:bodyPr/>
          <a:lstStyle/>
          <a:p>
            <a:r>
              <a:rPr lang="en-US" dirty="0"/>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 to Full Validation</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ADRs/WRs to be resolved prior to Full Validation.</a:t>
            </a:r>
          </a:p>
          <a:p>
            <a:pPr>
              <a:buFont typeface="Arial" panose="020B0604020202020204" pitchFamily="34" charset="0"/>
              <a:buChar char="•"/>
            </a:pPr>
            <a:r>
              <a:rPr lang="en-US" dirty="0"/>
              <a:t>PLPTs to be conducted prior to Full Validation.</a:t>
            </a:r>
          </a:p>
          <a:p>
            <a:pPr>
              <a:buFont typeface="Arial" panose="020B0604020202020204" pitchFamily="34" charset="0"/>
              <a:buChar char="•"/>
            </a:pPr>
            <a:r>
              <a:rPr lang="en-US" dirty="0"/>
              <a:t>Risks to getting to Full.</a:t>
            </a:r>
          </a:p>
          <a:p>
            <a:pPr>
              <a:buFont typeface="Arial" panose="020B0604020202020204" pitchFamily="34" charset="0"/>
              <a:buChar char="•"/>
            </a:pPr>
            <a:r>
              <a:rPr lang="en-US" dirty="0"/>
              <a:t>Special topic: ADR 727, EHIS unexpected low fluxes from lowest energy helium channel (HE1).</a:t>
            </a:r>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32</a:t>
            </a:fld>
            <a:endParaRPr lang="en-US" altLang="en-US" dirty="0"/>
          </a:p>
        </p:txBody>
      </p:sp>
    </p:spTree>
    <p:extLst>
      <p:ext uri="{BB962C8B-B14F-4D97-AF65-F5344CB8AC3E}">
        <p14:creationId xmlns:p14="http://schemas.microsoft.com/office/powerpoint/2010/main" val="27745750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title"/>
          </p:nvPr>
        </p:nvSpPr>
        <p:spPr>
          <a:xfrm>
            <a:off x="1599862" y="76200"/>
            <a:ext cx="5961300" cy="853799"/>
          </a:xfrm>
          <a:prstGeom prst="rect">
            <a:avLst/>
          </a:prstGeom>
          <a:noFill/>
          <a:ln>
            <a:noFill/>
          </a:ln>
        </p:spPr>
        <p:txBody>
          <a:bodyPr lIns="91425" tIns="91425" rIns="91425" bIns="91425" anchor="ctr" anchorCtr="0">
            <a:noAutofit/>
          </a:bodyPr>
          <a:lstStyle/>
          <a:p>
            <a:pPr marL="0" marR="0" lvl="0" indent="0" algn="ctr" rtl="0">
              <a:lnSpc>
                <a:spcPct val="100000"/>
              </a:lnSpc>
              <a:spcBef>
                <a:spcPts val="0"/>
              </a:spcBef>
              <a:spcAft>
                <a:spcPts val="0"/>
              </a:spcAft>
              <a:buClr>
                <a:srgbClr val="FFFFFF"/>
              </a:buClr>
              <a:buSzPct val="25000"/>
              <a:buFont typeface="Arial"/>
              <a:buNone/>
            </a:pPr>
            <a:r>
              <a:rPr lang="en" sz="2800" b="0" i="0" u="none" strike="noStrike" cap="none" dirty="0">
                <a:solidFill>
                  <a:srgbClr val="FFFFFF"/>
                </a:solidFill>
                <a:latin typeface="+mj-lt"/>
                <a:ea typeface="Arial"/>
                <a:cs typeface="Arial"/>
                <a:sym typeface="Arial"/>
              </a:rPr>
              <a:t>ADRs/WRs </a:t>
            </a:r>
            <a:r>
              <a:rPr lang="en-US" sz="2800" b="0" i="0" u="none" strike="noStrike" cap="none" dirty="0">
                <a:solidFill>
                  <a:srgbClr val="FFFFFF"/>
                </a:solidFill>
                <a:latin typeface="+mj-lt"/>
                <a:ea typeface="Arial"/>
                <a:cs typeface="Arial"/>
                <a:sym typeface="Arial"/>
              </a:rPr>
              <a:t>Affecting Full Validation of EHIS L1b</a:t>
            </a:r>
            <a:endParaRPr lang="en" sz="2800" b="0" i="0" u="none" strike="noStrike" cap="none" dirty="0">
              <a:solidFill>
                <a:srgbClr val="FFFFFF"/>
              </a:solidFill>
              <a:latin typeface="+mj-lt"/>
              <a:ea typeface="Arial"/>
              <a:cs typeface="Arial"/>
              <a:sym typeface="Arial"/>
            </a:endParaRPr>
          </a:p>
        </p:txBody>
      </p:sp>
      <p:sp>
        <p:nvSpPr>
          <p:cNvPr id="201" name="Shape 201"/>
          <p:cNvSpPr txBox="1">
            <a:spLocks noGrp="1"/>
          </p:cNvSpPr>
          <p:nvPr>
            <p:ph type="sldNum" idx="12"/>
          </p:nvPr>
        </p:nvSpPr>
        <p:spPr>
          <a:xfrm>
            <a:off x="8472457" y="6217621"/>
            <a:ext cx="548699" cy="524699"/>
          </a:xfrm>
          <a:prstGeom prst="rect">
            <a:avLst/>
          </a:prstGeom>
          <a:noFill/>
          <a:ln>
            <a:noFill/>
          </a:ln>
        </p:spPr>
        <p:txBody>
          <a:bodyPr lIns="91425" tIns="91425" rIns="91425" bIns="91425" anchor="ctr" anchorCtr="0">
            <a:noAutofit/>
          </a:bodyPr>
          <a:lstStyle/>
          <a:p>
            <a:pPr marL="0" marR="0" lvl="0" indent="0" algn="l" rtl="0">
              <a:lnSpc>
                <a:spcPct val="100000"/>
              </a:lnSpc>
              <a:spcBef>
                <a:spcPts val="0"/>
              </a:spcBef>
              <a:spcAft>
                <a:spcPts val="0"/>
              </a:spcAft>
              <a:buClr>
                <a:schemeClr val="lt1"/>
              </a:buClr>
              <a:buSzPct val="25000"/>
              <a:buFont typeface="Arial"/>
              <a:buNone/>
            </a:pPr>
            <a:fld id="{00000000-1234-1234-1234-123412341234}" type="slidenum">
              <a:rPr lang="en" sz="140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ct val="25000"/>
                <a:buFont typeface="Arial"/>
                <a:buNone/>
              </a:pPr>
              <a:t>33</a:t>
            </a:fld>
            <a:endParaRPr lang="en" sz="1400" b="0" i="0" u="none" strike="noStrike" cap="none">
              <a:solidFill>
                <a:schemeClr val="lt1"/>
              </a:solidFill>
              <a:latin typeface="Arial"/>
              <a:ea typeface="Arial"/>
              <a:cs typeface="Arial"/>
              <a:sym typeface="Arial"/>
            </a:endParaRPr>
          </a:p>
        </p:txBody>
      </p:sp>
      <p:graphicFrame>
        <p:nvGraphicFramePr>
          <p:cNvPr id="5" name="Table 4"/>
          <p:cNvGraphicFramePr>
            <a:graphicFrameLocks noGrp="1"/>
          </p:cNvGraphicFramePr>
          <p:nvPr>
            <p:extLst>
              <p:ext uri="{D42A27DB-BD31-4B8C-83A1-F6EECF244321}">
                <p14:modId xmlns:p14="http://schemas.microsoft.com/office/powerpoint/2010/main" val="1555865"/>
              </p:ext>
            </p:extLst>
          </p:nvPr>
        </p:nvGraphicFramePr>
        <p:xfrm>
          <a:off x="381002" y="1143000"/>
          <a:ext cx="8534399" cy="5425440"/>
        </p:xfrm>
        <a:graphic>
          <a:graphicData uri="http://schemas.openxmlformats.org/drawingml/2006/table">
            <a:tbl>
              <a:tblPr firstRow="1" bandRow="1">
                <a:tableStyleId>{5C22544A-7EE6-4342-B048-85BDC9FD1C3A}</a:tableStyleId>
              </a:tblPr>
              <a:tblGrid>
                <a:gridCol w="609598">
                  <a:extLst>
                    <a:ext uri="{9D8B030D-6E8A-4147-A177-3AD203B41FA5}">
                      <a16:colId xmlns:a16="http://schemas.microsoft.com/office/drawing/2014/main" val="20000"/>
                    </a:ext>
                  </a:extLst>
                </a:gridCol>
                <a:gridCol w="709355">
                  <a:extLst>
                    <a:ext uri="{9D8B030D-6E8A-4147-A177-3AD203B41FA5}">
                      <a16:colId xmlns:a16="http://schemas.microsoft.com/office/drawing/2014/main" val="20001"/>
                    </a:ext>
                  </a:extLst>
                </a:gridCol>
                <a:gridCol w="3094241">
                  <a:extLst>
                    <a:ext uri="{9D8B030D-6E8A-4147-A177-3AD203B41FA5}">
                      <a16:colId xmlns:a16="http://schemas.microsoft.com/office/drawing/2014/main" val="20002"/>
                    </a:ext>
                  </a:extLst>
                </a:gridCol>
                <a:gridCol w="862617">
                  <a:extLst>
                    <a:ext uri="{9D8B030D-6E8A-4147-A177-3AD203B41FA5}">
                      <a16:colId xmlns:a16="http://schemas.microsoft.com/office/drawing/2014/main" val="20003"/>
                    </a:ext>
                  </a:extLst>
                </a:gridCol>
                <a:gridCol w="698269">
                  <a:extLst>
                    <a:ext uri="{9D8B030D-6E8A-4147-A177-3AD203B41FA5}">
                      <a16:colId xmlns:a16="http://schemas.microsoft.com/office/drawing/2014/main" val="3843200185"/>
                    </a:ext>
                  </a:extLst>
                </a:gridCol>
                <a:gridCol w="698269">
                  <a:extLst>
                    <a:ext uri="{9D8B030D-6E8A-4147-A177-3AD203B41FA5}">
                      <a16:colId xmlns:a16="http://schemas.microsoft.com/office/drawing/2014/main" val="3426644867"/>
                    </a:ext>
                  </a:extLst>
                </a:gridCol>
                <a:gridCol w="1862050">
                  <a:extLst>
                    <a:ext uri="{9D8B030D-6E8A-4147-A177-3AD203B41FA5}">
                      <a16:colId xmlns:a16="http://schemas.microsoft.com/office/drawing/2014/main" val="20004"/>
                    </a:ext>
                  </a:extLst>
                </a:gridCol>
              </a:tblGrid>
              <a:tr h="370840">
                <a:tc>
                  <a:txBody>
                    <a:bodyPr/>
                    <a:lstStyle/>
                    <a:p>
                      <a:pPr algn="ctr"/>
                      <a:r>
                        <a:rPr lang="en-US" sz="1800" dirty="0"/>
                        <a:t>ADR#</a:t>
                      </a:r>
                    </a:p>
                  </a:txBody>
                  <a:tcPr anchor="ctr"/>
                </a:tc>
                <a:tc>
                  <a:txBody>
                    <a:bodyPr/>
                    <a:lstStyle/>
                    <a:p>
                      <a:pPr algn="ctr"/>
                      <a:r>
                        <a:rPr lang="en-US" sz="1800" dirty="0"/>
                        <a:t>WR</a:t>
                      </a:r>
                    </a:p>
                    <a:p>
                      <a:pPr algn="ctr"/>
                      <a:r>
                        <a:rPr lang="en-US" sz="1800" dirty="0"/>
                        <a:t>#</a:t>
                      </a:r>
                    </a:p>
                  </a:txBody>
                  <a:tcPr anchor="ctr"/>
                </a:tc>
                <a:tc>
                  <a:txBody>
                    <a:bodyPr/>
                    <a:lstStyle/>
                    <a:p>
                      <a:r>
                        <a:rPr lang="en-US" sz="1800" dirty="0"/>
                        <a:t>Short Description</a:t>
                      </a:r>
                    </a:p>
                  </a:txBody>
                  <a:tcPr anchor="ctr"/>
                </a:tc>
                <a:tc>
                  <a:txBody>
                    <a:bodyPr/>
                    <a:lstStyle/>
                    <a:p>
                      <a:r>
                        <a:rPr lang="en-US" sz="1800" dirty="0"/>
                        <a:t>Status</a:t>
                      </a:r>
                    </a:p>
                  </a:txBody>
                  <a:tcPr anchor="ctr"/>
                </a:tc>
                <a:tc>
                  <a:txBody>
                    <a:bodyPr/>
                    <a:lstStyle/>
                    <a:p>
                      <a:pPr algn="ctr"/>
                      <a:r>
                        <a:rPr lang="en-US" sz="1800" dirty="0"/>
                        <a:t>G16</a:t>
                      </a:r>
                    </a:p>
                  </a:txBody>
                  <a:tcPr anchor="ctr"/>
                </a:tc>
                <a:tc>
                  <a:txBody>
                    <a:bodyPr/>
                    <a:lstStyle/>
                    <a:p>
                      <a:pPr algn="ctr"/>
                      <a:r>
                        <a:rPr lang="en-US" sz="1800" dirty="0"/>
                        <a:t>G17</a:t>
                      </a:r>
                    </a:p>
                  </a:txBody>
                  <a:tcPr anchor="ctr"/>
                </a:tc>
                <a:tc>
                  <a:txBody>
                    <a:bodyPr/>
                    <a:lstStyle/>
                    <a:p>
                      <a:r>
                        <a:rPr lang="en-US" sz="1800" dirty="0"/>
                        <a:t>Expected Closure</a:t>
                      </a:r>
                    </a:p>
                  </a:txBody>
                  <a:tcPr anchor="ctr"/>
                </a:tc>
                <a:extLst>
                  <a:ext uri="{0D108BD9-81ED-4DB2-BD59-A6C34878D82A}">
                    <a16:rowId xmlns:a16="http://schemas.microsoft.com/office/drawing/2014/main" val="10000"/>
                  </a:ext>
                </a:extLst>
              </a:tr>
              <a:tr h="370840">
                <a:tc>
                  <a:txBody>
                    <a:bodyPr/>
                    <a:lstStyle/>
                    <a:p>
                      <a:pPr algn="ctr"/>
                      <a:r>
                        <a:rPr lang="en-US" sz="1600" dirty="0"/>
                        <a:t>267</a:t>
                      </a:r>
                    </a:p>
                  </a:txBody>
                  <a:tcPr anchor="ctr"/>
                </a:tc>
                <a:tc>
                  <a:txBody>
                    <a:bodyPr/>
                    <a:lstStyle/>
                    <a:p>
                      <a:pPr algn="ctr"/>
                      <a:r>
                        <a:rPr lang="en-US" sz="1600" dirty="0"/>
                        <a:t>5370</a:t>
                      </a:r>
                    </a:p>
                  </a:txBody>
                  <a:tcPr anchor="ctr"/>
                </a:tc>
                <a:tc>
                  <a:txBody>
                    <a:bodyPr/>
                    <a:lstStyle/>
                    <a:p>
                      <a:r>
                        <a:rPr lang="en-US" sz="1600" b="0" i="0" kern="1200" dirty="0">
                          <a:solidFill>
                            <a:schemeClr val="dk1"/>
                          </a:solidFill>
                          <a:latin typeface="+mn-lt"/>
                          <a:ea typeface="+mn-ea"/>
                          <a:cs typeface="+mn-cs"/>
                        </a:rPr>
                        <a:t>LUT Filenames not Traceable to Metadata</a:t>
                      </a:r>
                      <a:endParaRPr lang="en-US" sz="1600" dirty="0"/>
                    </a:p>
                  </a:txBody>
                  <a:tcPr anchor="ctr"/>
                </a:tc>
                <a:tc>
                  <a:txBody>
                    <a:bodyPr/>
                    <a:lstStyle/>
                    <a:p>
                      <a:pPr algn="ctr"/>
                      <a:r>
                        <a:rPr lang="en-US" sz="1600" dirty="0"/>
                        <a:t>Closed</a:t>
                      </a:r>
                    </a:p>
                  </a:txBody>
                  <a:tcPr anchor="ctr"/>
                </a:tc>
                <a:tc>
                  <a:txBody>
                    <a:bodyPr/>
                    <a:lstStyle/>
                    <a:p>
                      <a:pPr algn="ct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r>
                        <a:rPr lang="en-US" sz="1600" b="0" i="0" u="none" strike="noStrike" kern="1200" dirty="0">
                          <a:solidFill>
                            <a:schemeClr val="dk1"/>
                          </a:solidFill>
                          <a:effectLst/>
                          <a:latin typeface="+mn-lt"/>
                          <a:ea typeface="+mn-ea"/>
                          <a:cs typeface="+mn-cs"/>
                        </a:rPr>
                        <a:t>DO.07.00.00</a:t>
                      </a:r>
                      <a:endParaRPr lang="en-US" sz="1600" dirty="0"/>
                    </a:p>
                  </a:txBody>
                  <a:tcPr anchor="ctr"/>
                </a:tc>
                <a:extLst>
                  <a:ext uri="{0D108BD9-81ED-4DB2-BD59-A6C34878D82A}">
                    <a16:rowId xmlns:a16="http://schemas.microsoft.com/office/drawing/2014/main" val="10001"/>
                  </a:ext>
                </a:extLst>
              </a:tr>
              <a:tr h="370840">
                <a:tc>
                  <a:txBody>
                    <a:bodyPr/>
                    <a:lstStyle/>
                    <a:p>
                      <a:pPr algn="ctr"/>
                      <a:r>
                        <a:rPr lang="en-US" sz="1600" dirty="0"/>
                        <a:t>414</a:t>
                      </a:r>
                    </a:p>
                  </a:txBody>
                  <a:tcPr anchor="ctr"/>
                </a:tc>
                <a:tc>
                  <a:txBody>
                    <a:bodyPr/>
                    <a:lstStyle/>
                    <a:p>
                      <a:pPr algn="ctr"/>
                      <a:r>
                        <a:rPr lang="en-US" sz="1600" dirty="0"/>
                        <a:t>4920</a:t>
                      </a:r>
                    </a:p>
                  </a:txBody>
                  <a:tcPr anchor="ctr"/>
                </a:tc>
                <a:tc>
                  <a:txBody>
                    <a:bodyPr/>
                    <a:lstStyle/>
                    <a:p>
                      <a:r>
                        <a:rPr lang="en-US" sz="1600" dirty="0"/>
                        <a:t>Start and End Time Stamps for SEIS-L1b-EHIS</a:t>
                      </a:r>
                      <a:endParaRPr lang="en-US" sz="1600" dirty="0">
                        <a:solidFill>
                          <a:schemeClr val="tx1"/>
                        </a:solidFill>
                      </a:endParaRPr>
                    </a:p>
                  </a:txBody>
                  <a:tcPr anchor="ctr"/>
                </a:tc>
                <a:tc>
                  <a:txBody>
                    <a:bodyPr/>
                    <a:lstStyle/>
                    <a:p>
                      <a:pPr algn="ctr"/>
                      <a:r>
                        <a:rPr lang="en-US" sz="1600" dirty="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r>
                        <a:rPr lang="en-US" sz="1600" b="0" i="0" u="none" strike="noStrike" kern="1200" dirty="0">
                          <a:solidFill>
                            <a:schemeClr val="dk1"/>
                          </a:solidFill>
                          <a:effectLst/>
                          <a:latin typeface="+mn-lt"/>
                          <a:ea typeface="+mn-ea"/>
                          <a:cs typeface="+mn-cs"/>
                        </a:rPr>
                        <a:t>DO.07.00.00</a:t>
                      </a:r>
                      <a:endParaRPr lang="en-US" sz="1600" dirty="0"/>
                    </a:p>
                  </a:txBody>
                  <a:tcPr anchor="ctr"/>
                </a:tc>
                <a:extLst>
                  <a:ext uri="{0D108BD9-81ED-4DB2-BD59-A6C34878D82A}">
                    <a16:rowId xmlns:a16="http://schemas.microsoft.com/office/drawing/2014/main" val="10002"/>
                  </a:ext>
                </a:extLst>
              </a:tr>
              <a:tr h="370840">
                <a:tc>
                  <a:txBody>
                    <a:bodyPr/>
                    <a:lstStyle/>
                    <a:p>
                      <a:pPr algn="ctr"/>
                      <a:r>
                        <a:rPr lang="en-US" sz="1600" dirty="0"/>
                        <a:t>510</a:t>
                      </a:r>
                    </a:p>
                  </a:txBody>
                  <a:tcPr anchor="ctr"/>
                </a:tc>
                <a:tc>
                  <a:txBody>
                    <a:bodyPr/>
                    <a:lstStyle/>
                    <a:p>
                      <a:pPr algn="ctr"/>
                      <a:r>
                        <a:rPr lang="en-US" sz="1600" dirty="0"/>
                        <a:t>5413,5483</a:t>
                      </a:r>
                    </a:p>
                  </a:txBody>
                  <a:tcPr anchor="ctr"/>
                </a:tc>
                <a:tc>
                  <a:txBody>
                    <a:bodyPr/>
                    <a:lstStyle/>
                    <a:p>
                      <a:r>
                        <a:rPr lang="en-US" sz="1600" dirty="0" err="1">
                          <a:solidFill>
                            <a:schemeClr val="tx1"/>
                          </a:solidFill>
                        </a:rPr>
                        <a:t>SWx</a:t>
                      </a:r>
                      <a:r>
                        <a:rPr lang="en-US" sz="1600" dirty="0">
                          <a:solidFill>
                            <a:schemeClr val="tx1"/>
                          </a:solidFill>
                        </a:rPr>
                        <a:t> L1b generation slowdown / stoppage</a:t>
                      </a:r>
                    </a:p>
                  </a:txBody>
                  <a:tcPr anchor="ctr"/>
                </a:tc>
                <a:tc>
                  <a:txBody>
                    <a:bodyPr/>
                    <a:lstStyle/>
                    <a:p>
                      <a:pPr algn="ctr"/>
                      <a:r>
                        <a:rPr lang="en-US" sz="1600" dirty="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r>
                        <a:rPr lang="en-US" sz="1600" b="0" i="0" u="none" strike="noStrike" kern="1200" dirty="0">
                          <a:solidFill>
                            <a:schemeClr val="dk1"/>
                          </a:solidFill>
                          <a:effectLst/>
                          <a:latin typeface="+mn-lt"/>
                          <a:ea typeface="+mn-ea"/>
                          <a:cs typeface="+mn-cs"/>
                        </a:rPr>
                        <a:t>DO.07.00.00</a:t>
                      </a:r>
                      <a:endParaRPr lang="en-US" sz="1600" dirty="0"/>
                    </a:p>
                  </a:txBody>
                  <a:tcPr anchor="ctr"/>
                </a:tc>
                <a:extLst>
                  <a:ext uri="{0D108BD9-81ED-4DB2-BD59-A6C34878D82A}">
                    <a16:rowId xmlns:a16="http://schemas.microsoft.com/office/drawing/2014/main" val="10003"/>
                  </a:ext>
                </a:extLst>
              </a:tr>
              <a:tr h="370840">
                <a:tc>
                  <a:txBody>
                    <a:bodyPr/>
                    <a:lstStyle/>
                    <a:p>
                      <a:pPr algn="ctr"/>
                      <a:r>
                        <a:rPr lang="en-US" sz="1600" dirty="0"/>
                        <a:t>517</a:t>
                      </a:r>
                    </a:p>
                  </a:txBody>
                  <a:tcPr anchor="ctr"/>
                </a:tc>
                <a:tc>
                  <a:txBody>
                    <a:bodyPr/>
                    <a:lstStyle/>
                    <a:p>
                      <a:pPr algn="ctr"/>
                      <a:r>
                        <a:rPr lang="en-US" sz="1600" dirty="0"/>
                        <a:t>4431, 3802</a:t>
                      </a:r>
                    </a:p>
                  </a:txBody>
                  <a:tcPr anchor="ctr"/>
                </a:tc>
                <a:tc>
                  <a:txBody>
                    <a:bodyPr/>
                    <a:lstStyle/>
                    <a:p>
                      <a:r>
                        <a:rPr lang="en-US" sz="1600" dirty="0">
                          <a:solidFill>
                            <a:schemeClr val="tx1"/>
                          </a:solidFill>
                        </a:rPr>
                        <a:t>Small but routine L1b gaps, mostly for SEISS (EHIS, MPS-LO,</a:t>
                      </a:r>
                      <a:r>
                        <a:rPr lang="en-US" sz="1600" baseline="0" dirty="0">
                          <a:solidFill>
                            <a:schemeClr val="tx1"/>
                          </a:solidFill>
                        </a:rPr>
                        <a:t> MPS-HI)</a:t>
                      </a:r>
                      <a:endParaRPr lang="en-US" sz="1600" dirty="0">
                        <a:solidFill>
                          <a:schemeClr val="tx1"/>
                        </a:solidFill>
                      </a:endParaRPr>
                    </a:p>
                  </a:txBody>
                  <a:tcPr anchor="ctr"/>
                </a:tc>
                <a:tc>
                  <a:txBody>
                    <a:bodyPr/>
                    <a:lstStyle/>
                    <a:p>
                      <a:pPr algn="ctr"/>
                      <a:r>
                        <a:rPr lang="en-US" sz="1600" dirty="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r>
                        <a:rPr lang="en-US" sz="1400" dirty="0"/>
                        <a:t>resolved by WR4431 in DO.06.03</a:t>
                      </a:r>
                    </a:p>
                  </a:txBody>
                  <a:tcPr anchor="ctr"/>
                </a:tc>
                <a:extLst>
                  <a:ext uri="{0D108BD9-81ED-4DB2-BD59-A6C34878D82A}">
                    <a16:rowId xmlns:a16="http://schemas.microsoft.com/office/drawing/2014/main" val="10004"/>
                  </a:ext>
                </a:extLst>
              </a:tr>
              <a:tr h="370840">
                <a:tc>
                  <a:txBody>
                    <a:bodyPr/>
                    <a:lstStyle/>
                    <a:p>
                      <a:pPr algn="ctr"/>
                      <a:r>
                        <a:rPr lang="en-US" sz="1600" dirty="0"/>
                        <a:t>703</a:t>
                      </a:r>
                    </a:p>
                  </a:txBody>
                  <a:tcPr anchor="ctr"/>
                </a:tc>
                <a:tc>
                  <a:txBody>
                    <a:bodyPr/>
                    <a:lstStyle/>
                    <a:p>
                      <a:pPr algn="ctr"/>
                      <a:r>
                        <a:rPr lang="en-US" sz="1600" dirty="0"/>
                        <a:t>6146</a:t>
                      </a:r>
                    </a:p>
                  </a:txBody>
                  <a:tcPr anchor="ctr"/>
                </a:tc>
                <a:tc>
                  <a:txBody>
                    <a:bodyPr/>
                    <a:lstStyle/>
                    <a:p>
                      <a:r>
                        <a:rPr lang="en-US" sz="1600" dirty="0">
                          <a:solidFill>
                            <a:schemeClr val="tx1"/>
                          </a:solidFill>
                        </a:rPr>
                        <a:t>Replace Be and B fluxes with fill values</a:t>
                      </a:r>
                    </a:p>
                  </a:txBody>
                  <a:tcPr anchor="ctr"/>
                </a:tc>
                <a:tc>
                  <a:txBody>
                    <a:bodyPr/>
                    <a:lstStyle/>
                    <a:p>
                      <a:pPr algn="ctr"/>
                      <a:r>
                        <a:rPr lang="en-US" sz="1600" dirty="0"/>
                        <a:t>Closed</a:t>
                      </a:r>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dirty="0">
                          <a:latin typeface="Arial" panose="020B0604020202020204" pitchFamily="34" charset="0"/>
                          <a:cs typeface="Arial" panose="020B0604020202020204" pitchFamily="34" charset="0"/>
                        </a:rPr>
                        <a:t>√</a:t>
                      </a:r>
                      <a:endParaRPr lang="en-US" sz="1600" dirty="0"/>
                    </a:p>
                  </a:txBody>
                  <a:tcPr anchor="ctr"/>
                </a:tc>
                <a:tc>
                  <a:txBody>
                    <a:bodyPr/>
                    <a:lstStyle/>
                    <a:p>
                      <a:r>
                        <a:rPr lang="en-US" sz="1600" dirty="0"/>
                        <a:t>PR.07.02.00</a:t>
                      </a:r>
                    </a:p>
                  </a:txBody>
                  <a:tcPr anchor="ctr"/>
                </a:tc>
                <a:extLst>
                  <a:ext uri="{0D108BD9-81ED-4DB2-BD59-A6C34878D82A}">
                    <a16:rowId xmlns:a16="http://schemas.microsoft.com/office/drawing/2014/main" val="10005"/>
                  </a:ext>
                </a:extLst>
              </a:tr>
              <a:tr h="370840">
                <a:tc>
                  <a:txBody>
                    <a:bodyPr/>
                    <a:lstStyle/>
                    <a:p>
                      <a:pPr algn="ctr"/>
                      <a:r>
                        <a:rPr lang="en-US" sz="1600" dirty="0"/>
                        <a:t>727</a:t>
                      </a:r>
                    </a:p>
                  </a:txBody>
                  <a:tcPr anchor="ctr"/>
                </a:tc>
                <a:tc>
                  <a:txBody>
                    <a:bodyPr/>
                    <a:lstStyle/>
                    <a:p>
                      <a:pPr algn="ctr"/>
                      <a:r>
                        <a:rPr lang="en-US" sz="1600" dirty="0"/>
                        <a:t>6113</a:t>
                      </a:r>
                    </a:p>
                  </a:txBody>
                  <a:tcPr anchor="ctr"/>
                </a:tc>
                <a:tc>
                  <a:txBody>
                    <a:bodyPr/>
                    <a:lstStyle/>
                    <a:p>
                      <a:r>
                        <a:rPr lang="en-US" sz="1600" dirty="0">
                          <a:solidFill>
                            <a:schemeClr val="tx1"/>
                          </a:solidFill>
                        </a:rPr>
                        <a:t>GOES-16 EHIS unexpected low fluxes from lowest energy helium channel (HE1)</a:t>
                      </a:r>
                    </a:p>
                  </a:txBody>
                  <a:tcPr anchor="ctr"/>
                </a:tc>
                <a:tc>
                  <a:txBody>
                    <a:bodyPr/>
                    <a:lstStyle/>
                    <a:p>
                      <a:pPr algn="ctr"/>
                      <a:r>
                        <a:rPr lang="en-US" sz="1600" dirty="0"/>
                        <a:t>Open</a:t>
                      </a:r>
                    </a:p>
                  </a:txBody>
                  <a:tcPr anchor="ctr"/>
                </a:tc>
                <a:tc>
                  <a:txBody>
                    <a:bodyPr/>
                    <a:lstStyle/>
                    <a:p>
                      <a:pPr algn="ctr"/>
                      <a:endParaRPr lang="en-US" sz="1600" dirty="0"/>
                    </a:p>
                  </a:txBody>
                  <a:tcPr anchor="ctr"/>
                </a:tc>
                <a:tc>
                  <a:txBody>
                    <a:bodyPr/>
                    <a:lstStyle/>
                    <a:p>
                      <a:pPr algn="ctr"/>
                      <a:endParaRPr lang="en-US" sz="1600" dirty="0"/>
                    </a:p>
                  </a:txBody>
                  <a:tcPr anchor="ctr"/>
                </a:tc>
                <a:tc>
                  <a:txBody>
                    <a:bodyPr/>
                    <a:lstStyle/>
                    <a:p>
                      <a:r>
                        <a:rPr lang="en-US" sz="1600" dirty="0"/>
                        <a:t>Flight WR</a:t>
                      </a:r>
                    </a:p>
                  </a:txBody>
                  <a:tcPr anchor="ctr"/>
                </a:tc>
                <a:extLst>
                  <a:ext uri="{0D108BD9-81ED-4DB2-BD59-A6C34878D82A}">
                    <a16:rowId xmlns:a16="http://schemas.microsoft.com/office/drawing/2014/main" val="1866014561"/>
                  </a:ext>
                </a:extLst>
              </a:tr>
              <a:tr h="370840">
                <a:tc>
                  <a:txBody>
                    <a:bodyPr/>
                    <a:lstStyle/>
                    <a:p>
                      <a:pPr algn="ctr"/>
                      <a:r>
                        <a:rPr lang="en-US" sz="1600" dirty="0"/>
                        <a:t>804</a:t>
                      </a:r>
                    </a:p>
                  </a:txBody>
                  <a:tcPr anchor="ctr"/>
                </a:tc>
                <a:tc>
                  <a:txBody>
                    <a:bodyPr/>
                    <a:lstStyle/>
                    <a:p>
                      <a:pPr algn="ctr"/>
                      <a:r>
                        <a:rPr lang="en-US" sz="1600" dirty="0"/>
                        <a:t>6661</a:t>
                      </a:r>
                    </a:p>
                  </a:txBody>
                  <a:tcPr anchor="ctr"/>
                </a:tc>
                <a:tc>
                  <a:txBody>
                    <a:bodyPr/>
                    <a:lstStyle/>
                    <a:p>
                      <a:r>
                        <a:rPr lang="en-US" sz="1600" dirty="0">
                          <a:solidFill>
                            <a:schemeClr val="tx1"/>
                          </a:solidFill>
                        </a:rPr>
                        <a:t>SEISS EHIS L1b ‘</a:t>
                      </a:r>
                      <a:r>
                        <a:rPr lang="en-US" sz="1600" dirty="0" err="1">
                          <a:solidFill>
                            <a:schemeClr val="tx1"/>
                          </a:solidFill>
                        </a:rPr>
                        <a:t>StatErrorsBounds</a:t>
                      </a:r>
                      <a:r>
                        <a:rPr lang="en-US" sz="1600" dirty="0">
                          <a:solidFill>
                            <a:schemeClr val="tx1"/>
                          </a:solidFill>
                        </a:rPr>
                        <a:t>’ variables issue [incorrect dimension</a:t>
                      </a:r>
                      <a:r>
                        <a:rPr lang="en-US" sz="1600" baseline="0" dirty="0">
                          <a:solidFill>
                            <a:schemeClr val="tx1"/>
                          </a:solidFill>
                        </a:rPr>
                        <a:t> name</a:t>
                      </a:r>
                      <a:r>
                        <a:rPr lang="en-US" sz="1600" dirty="0">
                          <a:solidFill>
                            <a:schemeClr val="tx1"/>
                          </a:solidFill>
                        </a:rPr>
                        <a:t>: ‘</a:t>
                      </a:r>
                      <a:r>
                        <a:rPr lang="en-US" sz="1600" dirty="0" err="1">
                          <a:solidFill>
                            <a:schemeClr val="tx1"/>
                          </a:solidFill>
                        </a:rPr>
                        <a:t>energy_bounds</a:t>
                      </a:r>
                      <a:r>
                        <a:rPr lang="en-US" sz="1600" dirty="0">
                          <a:solidFill>
                            <a:schemeClr val="tx1"/>
                          </a:solidFill>
                        </a:rPr>
                        <a:t>’ instead of ‘</a:t>
                      </a:r>
                      <a:r>
                        <a:rPr lang="en-US" sz="1600" dirty="0" err="1">
                          <a:solidFill>
                            <a:schemeClr val="tx1"/>
                          </a:solidFill>
                        </a:rPr>
                        <a:t>error_bounds</a:t>
                      </a:r>
                      <a:r>
                        <a:rPr lang="en-US" sz="1600" dirty="0">
                          <a:solidFill>
                            <a:schemeClr val="tx1"/>
                          </a:solidFill>
                        </a:rPr>
                        <a:t>’]</a:t>
                      </a:r>
                    </a:p>
                  </a:txBody>
                  <a:tcPr anchor="ctr"/>
                </a:tc>
                <a:tc>
                  <a:txBody>
                    <a:bodyPr/>
                    <a:lstStyle/>
                    <a:p>
                      <a:pPr algn="ctr"/>
                      <a:r>
                        <a:rPr lang="en-US" sz="1600" dirty="0"/>
                        <a:t>Open (conf. for G16</a:t>
                      </a:r>
                      <a:r>
                        <a:rPr lang="en-US" sz="1600" baseline="0" dirty="0"/>
                        <a:t> in DE)</a:t>
                      </a:r>
                      <a:endParaRPr lang="en-US" sz="1600" dirty="0"/>
                    </a:p>
                  </a:txBody>
                  <a:tcPr anchor="ctr"/>
                </a:tc>
                <a:tc>
                  <a:txBody>
                    <a:bodyPr/>
                    <a:lstStyle/>
                    <a:p>
                      <a:pPr algn="ctr"/>
                      <a:r>
                        <a:rPr lang="en-US" sz="1600" dirty="0"/>
                        <a:t>Not in OE</a:t>
                      </a:r>
                    </a:p>
                  </a:txBody>
                  <a:tcPr anchor="ctr"/>
                </a:tc>
                <a:tc>
                  <a:txBody>
                    <a:bodyPr/>
                    <a:lstStyle/>
                    <a:p>
                      <a:pPr algn="ctr"/>
                      <a:r>
                        <a:rPr lang="en-US" sz="1600" dirty="0"/>
                        <a:t>Not in OE</a:t>
                      </a:r>
                    </a:p>
                  </a:txBody>
                  <a:tcPr anchor="ctr"/>
                </a:tc>
                <a:tc>
                  <a:txBody>
                    <a:bodyPr/>
                    <a:lstStyle/>
                    <a:p>
                      <a:r>
                        <a:rPr lang="en-US" sz="1600" dirty="0"/>
                        <a:t>PR.07.02.00</a:t>
                      </a:r>
                    </a:p>
                    <a:p>
                      <a:r>
                        <a:rPr lang="en-US" sz="1600" dirty="0"/>
                        <a:t>DO.08.00.00</a:t>
                      </a:r>
                    </a:p>
                  </a:txBody>
                  <a:tcPr anchor="ctr"/>
                </a:tc>
                <a:extLst>
                  <a:ext uri="{0D108BD9-81ED-4DB2-BD59-A6C34878D82A}">
                    <a16:rowId xmlns:a16="http://schemas.microsoft.com/office/drawing/2014/main" val="3903724766"/>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 to Full Validation - PLPTs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5686541"/>
              </p:ext>
            </p:extLst>
          </p:nvPr>
        </p:nvGraphicFramePr>
        <p:xfrm>
          <a:off x="304799" y="1096963"/>
          <a:ext cx="8630654" cy="2696973"/>
        </p:xfrm>
        <a:graphic>
          <a:graphicData uri="http://schemas.openxmlformats.org/drawingml/2006/table">
            <a:tbl>
              <a:tblPr firstRow="1" firstCol="1" bandRow="1">
                <a:tableStyleId>{5C22544A-7EE6-4342-B048-85BDC9FD1C3A}</a:tableStyleId>
              </a:tblPr>
              <a:tblGrid>
                <a:gridCol w="1905001">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1295400">
                  <a:extLst>
                    <a:ext uri="{9D8B030D-6E8A-4147-A177-3AD203B41FA5}">
                      <a16:colId xmlns:a16="http://schemas.microsoft.com/office/drawing/2014/main" val="20002"/>
                    </a:ext>
                  </a:extLst>
                </a:gridCol>
                <a:gridCol w="2382253">
                  <a:extLst>
                    <a:ext uri="{9D8B030D-6E8A-4147-A177-3AD203B41FA5}">
                      <a16:colId xmlns:a16="http://schemas.microsoft.com/office/drawing/2014/main" val="20003"/>
                    </a:ext>
                  </a:extLst>
                </a:gridCol>
              </a:tblGrid>
              <a:tr h="141436">
                <a:tc>
                  <a:txBody>
                    <a:bodyPr/>
                    <a:lstStyle/>
                    <a:p>
                      <a:pPr marL="0" marR="0">
                        <a:lnSpc>
                          <a:spcPct val="115000"/>
                        </a:lnSpc>
                        <a:spcBef>
                          <a:spcPts val="0"/>
                        </a:spcBef>
                        <a:spcAft>
                          <a:spcPts val="0"/>
                        </a:spcAft>
                      </a:pPr>
                      <a:r>
                        <a:rPr lang="en-US" sz="1200" dirty="0">
                          <a:effectLst/>
                          <a:latin typeface="+mn-lt"/>
                        </a:rPr>
                        <a:t>Title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Activity</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Data Needed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a:effectLst/>
                          <a:latin typeface="+mn-lt"/>
                        </a:rPr>
                        <a:t>Success Criteria</a:t>
                      </a:r>
                      <a:endParaRPr lang="en-US" sz="1200">
                        <a:effectLst/>
                        <a:latin typeface="+mn-lt"/>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val="10000"/>
                  </a:ext>
                </a:extLst>
              </a:tr>
              <a:tr h="565745">
                <a:tc>
                  <a:txBody>
                    <a:bodyPr/>
                    <a:lstStyle/>
                    <a:p>
                      <a:pPr marL="0" marR="0">
                        <a:lnSpc>
                          <a:spcPct val="115000"/>
                        </a:lnSpc>
                        <a:spcBef>
                          <a:spcPts val="0"/>
                        </a:spcBef>
                        <a:spcAft>
                          <a:spcPts val="0"/>
                        </a:spcAft>
                      </a:pPr>
                      <a:r>
                        <a:rPr lang="en-US" sz="1200" dirty="0">
                          <a:effectLst/>
                          <a:latin typeface="+mn-lt"/>
                        </a:rPr>
                        <a:t>A.3.3 SEP Channel Cross-Comparison [PLPT-SEI-004]</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On-orbit cross-calibration of EHIS with SGPS above 10 MeV, and with GOES 13-15 EPEAD.</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Two Solar Energetic Particle (SEP) events.</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[Full] Differences quantified on data taken through validation phase.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val="10001"/>
                  </a:ext>
                </a:extLst>
              </a:tr>
              <a:tr h="990054">
                <a:tc>
                  <a:txBody>
                    <a:bodyPr/>
                    <a:lstStyle/>
                    <a:p>
                      <a:pPr marL="0" marR="0">
                        <a:lnSpc>
                          <a:spcPct val="115000"/>
                        </a:lnSpc>
                        <a:spcBef>
                          <a:spcPts val="0"/>
                        </a:spcBef>
                        <a:spcAft>
                          <a:spcPts val="0"/>
                        </a:spcAft>
                      </a:pPr>
                      <a:r>
                        <a:rPr lang="en-US" sz="1200" dirty="0">
                          <a:effectLst/>
                          <a:latin typeface="+mn-lt"/>
                        </a:rPr>
                        <a:t>A.3.5 Backgrounds Trending [PLPT-SEI-006]</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Evaluate</a:t>
                      </a:r>
                      <a:r>
                        <a:rPr lang="en-US" sz="1200" baseline="0" dirty="0">
                          <a:effectLst/>
                          <a:latin typeface="+mn-lt"/>
                        </a:rPr>
                        <a:t> EHIS backgrounds in terms of expected galactic cosmic ray (GCR) fluxes. The analysis of EHIS heavy ion data will require long-term averages of L0 histograms. The analysis of EHIS proton and alpha particle rates as well as rates from the other two instruments could convert L1b fluxes back to counts, but it would be less ambiguous simply to average the L0 count rates.</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Four months of continuous data.</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tc>
                  <a:txBody>
                    <a:bodyPr/>
                    <a:lstStyle/>
                    <a:p>
                      <a:pPr marL="0" marR="0">
                        <a:lnSpc>
                          <a:spcPct val="115000"/>
                        </a:lnSpc>
                        <a:spcBef>
                          <a:spcPts val="0"/>
                        </a:spcBef>
                        <a:spcAft>
                          <a:spcPts val="0"/>
                        </a:spcAft>
                      </a:pPr>
                      <a:r>
                        <a:rPr lang="en-US" sz="1200" dirty="0">
                          <a:effectLst/>
                          <a:latin typeface="+mn-lt"/>
                        </a:rPr>
                        <a:t>[Full] Perform</a:t>
                      </a:r>
                      <a:r>
                        <a:rPr lang="en-US" sz="1200" baseline="0" dirty="0">
                          <a:effectLst/>
                          <a:latin typeface="+mn-lt"/>
                        </a:rPr>
                        <a:t> analysis during validation phase.</a:t>
                      </a:r>
                      <a:endParaRPr lang="en-US" sz="1200" dirty="0">
                        <a:effectLst/>
                        <a:latin typeface="+mn-lt"/>
                        <a:ea typeface="Calibri" panose="020F0502020204030204" pitchFamily="34" charset="0"/>
                        <a:cs typeface="Times New Roman" panose="02020603050405020304" pitchFamily="18" charset="0"/>
                      </a:endParaRPr>
                    </a:p>
                  </a:txBody>
                  <a:tcPr marL="55345" marR="55345" marT="0" marB="0"/>
                </a:tc>
                <a:extLst>
                  <a:ext uri="{0D108BD9-81ED-4DB2-BD59-A6C34878D82A}">
                    <a16:rowId xmlns:a16="http://schemas.microsoft.com/office/drawing/2014/main" val="10002"/>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34</a:t>
            </a:fld>
            <a:endParaRPr lang="en-US" altLang="en-US" dirty="0"/>
          </a:p>
        </p:txBody>
      </p:sp>
      <p:sp>
        <p:nvSpPr>
          <p:cNvPr id="8" name="Content Placeholder 2"/>
          <p:cNvSpPr txBox="1">
            <a:spLocks/>
          </p:cNvSpPr>
          <p:nvPr/>
        </p:nvSpPr>
        <p:spPr bwMode="auto">
          <a:xfrm>
            <a:off x="228600" y="3886200"/>
            <a:ext cx="870685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en-US" sz="1800" dirty="0"/>
              <a:t>Data requirements for Full validation:</a:t>
            </a:r>
          </a:p>
          <a:p>
            <a:pPr lvl="1">
              <a:buFont typeface="Arial" panose="020B0604020202020204" pitchFamily="34" charset="0"/>
              <a:buChar char="•"/>
            </a:pPr>
            <a:r>
              <a:rPr lang="en-US" sz="1600" dirty="0"/>
              <a:t>A.3.3: 2 SEP events required </a:t>
            </a:r>
          </a:p>
          <a:p>
            <a:pPr lvl="1">
              <a:buFont typeface="Arial" panose="020B0604020202020204" pitchFamily="34" charset="0"/>
              <a:buChar char="•"/>
            </a:pPr>
            <a:r>
              <a:rPr lang="en-US" sz="1600" dirty="0"/>
              <a:t>A.3.5: 4 months of data required</a:t>
            </a:r>
          </a:p>
          <a:p>
            <a:pPr>
              <a:buFont typeface="Arial" panose="020B0604020202020204" pitchFamily="34" charset="0"/>
              <a:buChar char="•"/>
            </a:pPr>
            <a:r>
              <a:rPr lang="en-US" sz="1800" dirty="0"/>
              <a:t>Full validation will emphasize more sophisticated calibration analysis:</a:t>
            </a:r>
          </a:p>
          <a:p>
            <a:pPr lvl="1">
              <a:buFont typeface="Arial" panose="020B0604020202020204" pitchFamily="34" charset="0"/>
              <a:buChar char="•"/>
            </a:pPr>
            <a:r>
              <a:rPr lang="en-US" sz="1600" dirty="0"/>
              <a:t>Use of full, temperature-dependent </a:t>
            </a:r>
            <a:r>
              <a:rPr lang="en-US" sz="1600" dirty="0" err="1"/>
              <a:t>bandpass</a:t>
            </a:r>
            <a:r>
              <a:rPr lang="en-US" sz="1600" dirty="0"/>
              <a:t> functions</a:t>
            </a:r>
          </a:p>
          <a:p>
            <a:pPr lvl="1">
              <a:buFont typeface="Arial" panose="020B0604020202020204" pitchFamily="34" charset="0"/>
              <a:buChar char="•"/>
            </a:pPr>
            <a:r>
              <a:rPr lang="en-US" sz="1600" dirty="0"/>
              <a:t>Calculation of GCR-appropriate geometrical factors</a:t>
            </a:r>
          </a:p>
          <a:p>
            <a:pPr lvl="1">
              <a:buFont typeface="Arial" panose="020B0604020202020204" pitchFamily="34" charset="0"/>
              <a:buChar char="•"/>
            </a:pPr>
            <a:r>
              <a:rPr lang="en-US" sz="1600" dirty="0"/>
              <a:t>Use of pulse-height analysis (PHA) packet L0 data</a:t>
            </a:r>
          </a:p>
          <a:p>
            <a:pPr lvl="1">
              <a:buFont typeface="Arial" panose="020B0604020202020204" pitchFamily="34" charset="0"/>
              <a:buChar char="•"/>
            </a:pPr>
            <a:r>
              <a:rPr lang="en-US" sz="1600" dirty="0"/>
              <a:t>Comparisons of GOES-16 and GOES-17</a:t>
            </a:r>
          </a:p>
          <a:p>
            <a:pPr lvl="2"/>
            <a:r>
              <a:rPr lang="en-US" sz="1400" dirty="0"/>
              <a:t>Set GOES-17 logic differently (keep D2A in logic) to compare performance?</a:t>
            </a:r>
          </a:p>
        </p:txBody>
      </p:sp>
      <p:sp>
        <p:nvSpPr>
          <p:cNvPr id="6" name="TextBox 5">
            <a:extLst>
              <a:ext uri="{FF2B5EF4-FFF2-40B4-BE49-F238E27FC236}">
                <a16:creationId xmlns:a16="http://schemas.microsoft.com/office/drawing/2014/main" id="{ADFDE7D2-657B-3E41-B260-7F9F1D87BFEB}"/>
              </a:ext>
            </a:extLst>
          </p:cNvPr>
          <p:cNvSpPr txBox="1"/>
          <p:nvPr/>
        </p:nvSpPr>
        <p:spPr>
          <a:xfrm>
            <a:off x="5638800" y="2643783"/>
            <a:ext cx="2819400" cy="923330"/>
          </a:xfrm>
          <a:prstGeom prst="rect">
            <a:avLst/>
          </a:prstGeom>
          <a:solidFill>
            <a:schemeClr val="bg1"/>
          </a:solidFill>
        </p:spPr>
        <p:txBody>
          <a:bodyPr wrap="square" rtlCol="0">
            <a:spAutoFit/>
          </a:bodyPr>
          <a:lstStyle/>
          <a:p>
            <a:pPr algn="ctr"/>
            <a:r>
              <a:rPr lang="en-US" i="1" dirty="0">
                <a:solidFill>
                  <a:srgbClr val="008000"/>
                </a:solidFill>
              </a:rPr>
              <a:t>EHIS PLPTs from RIMP v 1.0 (02 June 2016) – continuation of Provisional</a:t>
            </a:r>
          </a:p>
        </p:txBody>
      </p:sp>
      <p:sp>
        <p:nvSpPr>
          <p:cNvPr id="7" name="Rectangle 6">
            <a:extLst>
              <a:ext uri="{FF2B5EF4-FFF2-40B4-BE49-F238E27FC236}">
                <a16:creationId xmlns:a16="http://schemas.microsoft.com/office/drawing/2014/main" id="{0280D170-466E-EA49-9217-320C4841E0A8}"/>
              </a:ext>
            </a:extLst>
          </p:cNvPr>
          <p:cNvSpPr/>
          <p:nvPr/>
        </p:nvSpPr>
        <p:spPr>
          <a:xfrm>
            <a:off x="7019553" y="5156021"/>
            <a:ext cx="2033390" cy="1200329"/>
          </a:xfrm>
          <a:prstGeom prst="rect">
            <a:avLst/>
          </a:prstGeom>
          <a:solidFill>
            <a:schemeClr val="tx2">
              <a:lumMod val="20000"/>
              <a:lumOff val="80000"/>
            </a:schemeClr>
          </a:solidFill>
        </p:spPr>
        <p:txBody>
          <a:bodyPr wrap="square">
            <a:spAutoFit/>
          </a:bodyPr>
          <a:lstStyle/>
          <a:p>
            <a:pPr algn="ctr"/>
            <a:r>
              <a:rPr lang="en-US" b="1" i="1" dirty="0"/>
              <a:t>Next solar minimum predicted for late 2019 or 2020</a:t>
            </a:r>
          </a:p>
        </p:txBody>
      </p:sp>
    </p:spTree>
    <p:extLst>
      <p:ext uri="{BB962C8B-B14F-4D97-AF65-F5344CB8AC3E}">
        <p14:creationId xmlns:p14="http://schemas.microsoft.com/office/powerpoint/2010/main" val="25594021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 to Full Validation – Risks</a:t>
            </a: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35</a:t>
            </a:fld>
            <a:endParaRPr lang="en-US" altLang="en-US" dirty="0"/>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011322740"/>
              </p:ext>
            </p:extLst>
          </p:nvPr>
        </p:nvGraphicFramePr>
        <p:xfrm>
          <a:off x="143158" y="1139190"/>
          <a:ext cx="8865704" cy="5095240"/>
        </p:xfrm>
        <a:graphic>
          <a:graphicData uri="http://schemas.openxmlformats.org/drawingml/2006/table">
            <a:tbl>
              <a:tblPr firstRow="1" bandRow="1">
                <a:tableStyleId>{5C22544A-7EE6-4342-B048-85BDC9FD1C3A}</a:tableStyleId>
              </a:tblPr>
              <a:tblGrid>
                <a:gridCol w="1391476">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351566">
                  <a:extLst>
                    <a:ext uri="{9D8B030D-6E8A-4147-A177-3AD203B41FA5}">
                      <a16:colId xmlns:a16="http://schemas.microsoft.com/office/drawing/2014/main" val="20002"/>
                    </a:ext>
                  </a:extLst>
                </a:gridCol>
                <a:gridCol w="2836662">
                  <a:extLst>
                    <a:ext uri="{9D8B030D-6E8A-4147-A177-3AD203B41FA5}">
                      <a16:colId xmlns:a16="http://schemas.microsoft.com/office/drawing/2014/main" val="20003"/>
                    </a:ext>
                  </a:extLst>
                </a:gridCol>
              </a:tblGrid>
              <a:tr h="370840">
                <a:tc>
                  <a:txBody>
                    <a:bodyPr/>
                    <a:lstStyle/>
                    <a:p>
                      <a:pPr algn="ctr"/>
                      <a:r>
                        <a:rPr lang="en-US" sz="1400" dirty="0"/>
                        <a:t>Risk</a:t>
                      </a:r>
                      <a:r>
                        <a:rPr lang="en-US" sz="1400" baseline="0" dirty="0"/>
                        <a:t> Name</a:t>
                      </a:r>
                      <a:endParaRPr lang="en-US" sz="1400" dirty="0"/>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Description</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Impact</a:t>
                      </a:r>
                    </a:p>
                  </a:txBody>
                  <a:tcPr anchor="ctr">
                    <a:lnB w="12700" cap="flat" cmpd="sng" algn="ctr">
                      <a:solidFill>
                        <a:schemeClr val="tx1"/>
                      </a:solidFill>
                      <a:prstDash val="solid"/>
                      <a:round/>
                      <a:headEnd type="none" w="med" len="med"/>
                      <a:tailEnd type="none" w="med" len="med"/>
                    </a:lnB>
                  </a:tcPr>
                </a:tc>
                <a:tc>
                  <a:txBody>
                    <a:bodyPr/>
                    <a:lstStyle/>
                    <a:p>
                      <a:pPr algn="ctr"/>
                      <a:r>
                        <a:rPr lang="en-US" sz="1400" dirty="0"/>
                        <a:t>Mitigation</a:t>
                      </a:r>
                      <a:r>
                        <a:rPr lang="en-US" sz="1400" baseline="0" dirty="0"/>
                        <a:t> (by Full)</a:t>
                      </a:r>
                      <a:endParaRPr lang="en-US" sz="1400"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70840">
                <a:tc>
                  <a:txBody>
                    <a:bodyPr/>
                    <a:lstStyle/>
                    <a:p>
                      <a:r>
                        <a:rPr lang="en-US" sz="1400" dirty="0">
                          <a:solidFill>
                            <a:schemeClr val="tx1"/>
                          </a:solidFill>
                        </a:rPr>
                        <a:t>GOES-16 EHIS unexpected low fluxes from lowest energy helium channels (HE1)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IF </a:t>
                      </a:r>
                      <a:r>
                        <a:rPr lang="en-US" sz="1400" i="0" dirty="0">
                          <a:solidFill>
                            <a:schemeClr val="tx1"/>
                          </a:solidFill>
                        </a:rPr>
                        <a:t>root cause of low helium fluxes not identified and fix implemented</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a:solidFill>
                            <a:srgbClr val="FF0000"/>
                          </a:solidFill>
                        </a:rPr>
                        <a:t>THEN</a:t>
                      </a:r>
                      <a:r>
                        <a:rPr lang="en-US" sz="1400" baseline="0" dirty="0"/>
                        <a:t> </a:t>
                      </a:r>
                      <a:r>
                        <a:rPr lang="en-US" sz="1400" i="0" dirty="0">
                          <a:solidFill>
                            <a:schemeClr val="tx1"/>
                          </a:solidFill>
                        </a:rPr>
                        <a:t>EHIS helium HE1 fluxes will be inaccurate during largest SEP events.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400" dirty="0"/>
                        <a:t>WR 6113 </a:t>
                      </a:r>
                      <a:r>
                        <a:rPr lang="en-US" sz="1400" b="1" dirty="0">
                          <a:solidFill>
                            <a:srgbClr val="009900"/>
                          </a:solidFill>
                        </a:rPr>
                        <a:t>(Flight – root cause investigated)</a:t>
                      </a:r>
                    </a:p>
                    <a:p>
                      <a:pPr marL="230188" indent="-230188">
                        <a:buFont typeface="Arial" pitchFamily="34" charset="0"/>
                        <a:buChar char="•"/>
                      </a:pPr>
                      <a:r>
                        <a:rPr lang="en-US" sz="1400" dirty="0"/>
                        <a:t>ADR 727 </a:t>
                      </a:r>
                      <a:r>
                        <a:rPr lang="en-US" sz="1400" b="1" dirty="0">
                          <a:solidFill>
                            <a:srgbClr val="009900"/>
                          </a:solidFill>
                        </a:rPr>
                        <a:t>(alternative algorithmic approaches evaluated, NCEI recommendation made)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0840">
                <a:tc>
                  <a:txBody>
                    <a:bodyPr/>
                    <a:lstStyle/>
                    <a:p>
                      <a:pPr algn="ctr"/>
                      <a:r>
                        <a:rPr lang="en-US" sz="1400" dirty="0"/>
                        <a:t>Low C-Fe Fluxes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IF </a:t>
                      </a:r>
                      <a:r>
                        <a:rPr lang="en-US" sz="1400" dirty="0">
                          <a:solidFill>
                            <a:schemeClr val="tx1"/>
                          </a:solidFill>
                        </a:rPr>
                        <a:t>discrepancy between EHIS and SIS heavy ion fluxes is not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THEN</a:t>
                      </a:r>
                      <a:r>
                        <a:rPr lang="en-US" sz="1400" baseline="0" dirty="0">
                          <a:solidFill>
                            <a:schemeClr val="tx1"/>
                          </a:solidFill>
                        </a:rPr>
                        <a:t> EHIS data will not be trusted by the community</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400" dirty="0"/>
                        <a:t>SEP issue – need another event</a:t>
                      </a:r>
                    </a:p>
                    <a:p>
                      <a:pPr marL="230188" indent="-230188">
                        <a:buFont typeface="Arial" pitchFamily="34" charset="0"/>
                        <a:buChar char="•"/>
                      </a:pPr>
                      <a:r>
                        <a:rPr lang="en-US" sz="1400" dirty="0"/>
                        <a:t>Confirm with PHA analysis</a:t>
                      </a:r>
                    </a:p>
                    <a:p>
                      <a:pPr marL="230188" indent="-230188">
                        <a:buFont typeface="Arial" pitchFamily="34" charset="0"/>
                        <a:buChar char="•"/>
                      </a:pPr>
                      <a:r>
                        <a:rPr lang="en-US" sz="1400" dirty="0"/>
                        <a:t>Discuss with SIS scientists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70840">
                <a:tc>
                  <a:txBody>
                    <a:bodyPr/>
                    <a:lstStyle/>
                    <a:p>
                      <a:pPr algn="ctr"/>
                      <a:r>
                        <a:rPr lang="en-US" sz="1400" dirty="0"/>
                        <a:t>Low H fluxes (SEP)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IF </a:t>
                      </a:r>
                      <a:r>
                        <a:rPr lang="en-US" sz="1400" dirty="0">
                          <a:solidFill>
                            <a:schemeClr val="tx1"/>
                          </a:solidFill>
                        </a:rPr>
                        <a:t>discrepancy between EHIS and SGPS hydrogen fluxes is not understood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THEN</a:t>
                      </a:r>
                      <a:r>
                        <a:rPr lang="en-US" sz="1400" baseline="0" dirty="0">
                          <a:solidFill>
                            <a:schemeClr val="tx1"/>
                          </a:solidFill>
                        </a:rPr>
                        <a:t> EHIS data will not be trusted by the community</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400" dirty="0"/>
                        <a:t>Off-line spectral analysis using temperature-dependent </a:t>
                      </a:r>
                      <a:r>
                        <a:rPr lang="en-US" sz="1400" dirty="0" err="1"/>
                        <a:t>bandpasses</a:t>
                      </a:r>
                      <a:endParaRPr 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41826338"/>
                  </a:ext>
                </a:extLst>
              </a:tr>
              <a:tr h="370840">
                <a:tc>
                  <a:txBody>
                    <a:bodyPr/>
                    <a:lstStyle/>
                    <a:p>
                      <a:pPr algn="ctr"/>
                      <a:r>
                        <a:rPr lang="en-US" sz="1400" dirty="0"/>
                        <a:t>GCRs from histograms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IF</a:t>
                      </a:r>
                      <a:r>
                        <a:rPr lang="en-US" sz="1400" dirty="0">
                          <a:solidFill>
                            <a:schemeClr val="tx1"/>
                          </a:solidFill>
                        </a:rPr>
                        <a:t> GCRs cannot be retrieved from histograms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baseline="0" dirty="0">
                          <a:solidFill>
                            <a:srgbClr val="FF0000"/>
                          </a:solidFill>
                        </a:rPr>
                        <a:t>THEN</a:t>
                      </a:r>
                      <a:r>
                        <a:rPr lang="en-US" sz="1400" baseline="0" dirty="0"/>
                        <a:t> GCR retrievals will have to rely on PHA analysis, which is not part of L1b baseline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400" dirty="0"/>
                        <a:t>UNH to reevaluate alpha-kappa coefficients using Sept 2017 SEP observations (revised tables still to be uploaded)</a:t>
                      </a:r>
                    </a:p>
                    <a:p>
                      <a:pPr marL="230188" indent="-230188">
                        <a:buFont typeface="Arial" pitchFamily="34" charset="0"/>
                        <a:buChar char="•"/>
                      </a:pPr>
                      <a:r>
                        <a:rPr lang="en-US" sz="1400" b="1" dirty="0">
                          <a:solidFill>
                            <a:srgbClr val="009900"/>
                          </a:solidFill>
                        </a:rPr>
                        <a:t>NCEI to perform PHA analysis (complete – successful)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44456369"/>
                  </a:ext>
                </a:extLst>
              </a:tr>
              <a:tr h="370840">
                <a:tc>
                  <a:txBody>
                    <a:bodyPr/>
                    <a:lstStyle/>
                    <a:p>
                      <a:pPr algn="ctr"/>
                      <a:r>
                        <a:rPr lang="en-US" sz="1400" dirty="0"/>
                        <a:t>False Be and B fluxes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IF </a:t>
                      </a:r>
                      <a:r>
                        <a:rPr lang="en-US" sz="1400" dirty="0">
                          <a:solidFill>
                            <a:schemeClr val="tx1"/>
                          </a:solidFill>
                        </a:rPr>
                        <a:t>Be and B fluxes are not replaced with fill</a:t>
                      </a:r>
                      <a:r>
                        <a:rPr lang="en-US" sz="1400" baseline="0" dirty="0">
                          <a:solidFill>
                            <a:schemeClr val="tx1"/>
                          </a:solidFill>
                        </a:rPr>
                        <a:t> values</a:t>
                      </a:r>
                      <a:endParaRPr lang="en-US" sz="14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sz="1400" dirty="0">
                          <a:solidFill>
                            <a:srgbClr val="FF0000"/>
                          </a:solidFill>
                        </a:rPr>
                        <a:t>THEN</a:t>
                      </a:r>
                      <a:r>
                        <a:rPr lang="en-US" sz="1400" baseline="0" dirty="0">
                          <a:solidFill>
                            <a:schemeClr val="tx1"/>
                          </a:solidFill>
                        </a:rPr>
                        <a:t> someone will use them to draw false conclusions</a:t>
                      </a:r>
                      <a:endParaRPr lang="en-US" sz="1400" baseline="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230188" indent="-230188">
                        <a:buFont typeface="Arial" pitchFamily="34" charset="0"/>
                        <a:buChar char="•"/>
                      </a:pPr>
                      <a:r>
                        <a:rPr lang="en-US" sz="1400" dirty="0"/>
                        <a:t>ADR 703,</a:t>
                      </a:r>
                      <a:r>
                        <a:rPr lang="en-US" sz="1400" baseline="0" dirty="0"/>
                        <a:t> </a:t>
                      </a:r>
                      <a:r>
                        <a:rPr lang="en-US" sz="1400" dirty="0"/>
                        <a:t>WR 6146 (PRO Type 1)</a:t>
                      </a:r>
                    </a:p>
                    <a:p>
                      <a:pPr marL="230188" indent="-230188">
                        <a:buFont typeface="Arial" pitchFamily="34" charset="0"/>
                        <a:buChar char="•"/>
                      </a:pPr>
                      <a:r>
                        <a:rPr lang="en-US" sz="1400" b="1" dirty="0">
                          <a:solidFill>
                            <a:srgbClr val="009900"/>
                          </a:solidFill>
                        </a:rPr>
                        <a:t>CLOSED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133D9-CF77-1648-B087-971D87F5F1CD}"/>
              </a:ext>
            </a:extLst>
          </p:cNvPr>
          <p:cNvSpPr>
            <a:spLocks noGrp="1"/>
          </p:cNvSpPr>
          <p:nvPr>
            <p:ph type="title"/>
          </p:nvPr>
        </p:nvSpPr>
        <p:spPr/>
        <p:txBody>
          <a:bodyPr/>
          <a:lstStyle/>
          <a:p>
            <a:r>
              <a:rPr lang="en-US" dirty="0"/>
              <a:t>ADR 727: Evaluation of Alternatives</a:t>
            </a:r>
          </a:p>
        </p:txBody>
      </p:sp>
      <p:sp>
        <p:nvSpPr>
          <p:cNvPr id="3" name="Content Placeholder 2">
            <a:extLst>
              <a:ext uri="{FF2B5EF4-FFF2-40B4-BE49-F238E27FC236}">
                <a16:creationId xmlns:a16="http://schemas.microsoft.com/office/drawing/2014/main" id="{49CA69DA-CA8E-3943-B28D-03A4ED502529}"/>
              </a:ext>
            </a:extLst>
          </p:cNvPr>
          <p:cNvSpPr>
            <a:spLocks noGrp="1"/>
          </p:cNvSpPr>
          <p:nvPr>
            <p:ph idx="1"/>
          </p:nvPr>
        </p:nvSpPr>
        <p:spPr>
          <a:xfrm>
            <a:off x="457200" y="1143000"/>
            <a:ext cx="8229600" cy="4579203"/>
          </a:xfrm>
        </p:spPr>
        <p:txBody>
          <a:bodyPr/>
          <a:lstStyle/>
          <a:p>
            <a:r>
              <a:rPr lang="en-US" sz="2000" dirty="0"/>
              <a:t>The lowest-energy GOES-16 EHIS helium channel (HE1) registered fluxes a factor of 6-7 low during the 10 Sept 2017 SEP event</a:t>
            </a:r>
          </a:p>
          <a:p>
            <a:pPr lvl="1"/>
            <a:r>
              <a:rPr lang="en-US" sz="1600" dirty="0"/>
              <a:t>There is evidence for this internal to the instrument (UNH) and by cross-comparison with other helium measurements (NCEI)</a:t>
            </a:r>
          </a:p>
          <a:p>
            <a:r>
              <a:rPr lang="en-US" sz="2000" dirty="0"/>
              <a:t>This violates 25% accuracy requirements in PORD (SEISSPORD160) and MRD (1983)</a:t>
            </a:r>
          </a:p>
          <a:p>
            <a:r>
              <a:rPr lang="en-US" sz="2000" dirty="0"/>
              <a:t>Despite extensive investigations by UNH, the root cause has not been identified</a:t>
            </a:r>
          </a:p>
          <a:p>
            <a:r>
              <a:rPr lang="en-US" sz="2000" dirty="0"/>
              <a:t>In September 2018, UNH recommended attractive algorithmic fixes that use helium PHA samples</a:t>
            </a:r>
          </a:p>
          <a:p>
            <a:r>
              <a:rPr lang="en-US" sz="2000" dirty="0"/>
              <a:t>This approach relies on the PHA packets during every 5-minute interval containing a significant number of helium samples (295 PHA packets per 5 minute interval)</a:t>
            </a:r>
          </a:p>
          <a:p>
            <a:r>
              <a:rPr lang="en-US" sz="2000" dirty="0"/>
              <a:t>Heavy ion counts take first priority in the PHA packets</a:t>
            </a:r>
          </a:p>
        </p:txBody>
      </p:sp>
      <p:sp>
        <p:nvSpPr>
          <p:cNvPr id="4" name="Slide Number Placeholder 3">
            <a:extLst>
              <a:ext uri="{FF2B5EF4-FFF2-40B4-BE49-F238E27FC236}">
                <a16:creationId xmlns:a16="http://schemas.microsoft.com/office/drawing/2014/main" id="{59314926-B0AB-F045-A074-2FD20A23245D}"/>
              </a:ext>
            </a:extLst>
          </p:cNvPr>
          <p:cNvSpPr>
            <a:spLocks noGrp="1"/>
          </p:cNvSpPr>
          <p:nvPr>
            <p:ph type="sldNum" sz="quarter" idx="12"/>
          </p:nvPr>
        </p:nvSpPr>
        <p:spPr/>
        <p:txBody>
          <a:bodyPr/>
          <a:lstStyle/>
          <a:p>
            <a:fld id="{615ADB79-25D6-47C0-AB51-22A13A0BBB50}" type="slidenum">
              <a:rPr lang="en-US" altLang="en-US" smtClean="0"/>
              <a:pPr/>
              <a:t>36</a:t>
            </a:fld>
            <a:endParaRPr lang="en-US" altLang="en-US" dirty="0"/>
          </a:p>
        </p:txBody>
      </p:sp>
      <p:sp>
        <p:nvSpPr>
          <p:cNvPr id="5" name="Rectangle 4">
            <a:extLst>
              <a:ext uri="{FF2B5EF4-FFF2-40B4-BE49-F238E27FC236}">
                <a16:creationId xmlns:a16="http://schemas.microsoft.com/office/drawing/2014/main" id="{BF4B422C-85E7-2149-B869-867E914F3C03}"/>
              </a:ext>
            </a:extLst>
          </p:cNvPr>
          <p:cNvSpPr/>
          <p:nvPr/>
        </p:nvSpPr>
        <p:spPr>
          <a:xfrm>
            <a:off x="762000" y="5845314"/>
            <a:ext cx="7524096" cy="707886"/>
          </a:xfrm>
          <a:prstGeom prst="rect">
            <a:avLst/>
          </a:prstGeom>
          <a:solidFill>
            <a:schemeClr val="tx2">
              <a:lumMod val="20000"/>
              <a:lumOff val="80000"/>
            </a:schemeClr>
          </a:solidFill>
        </p:spPr>
        <p:txBody>
          <a:bodyPr wrap="square">
            <a:spAutoFit/>
          </a:bodyPr>
          <a:lstStyle/>
          <a:p>
            <a:pPr algn="ctr"/>
            <a:r>
              <a:rPr lang="en-US" sz="2000" b="1" i="1" dirty="0"/>
              <a:t>During an extreme SEP event, will there be sufficient helium samples in the PHA packets in every 5-minute period?</a:t>
            </a:r>
          </a:p>
        </p:txBody>
      </p:sp>
    </p:spTree>
    <p:extLst>
      <p:ext uri="{BB962C8B-B14F-4D97-AF65-F5344CB8AC3E}">
        <p14:creationId xmlns:p14="http://schemas.microsoft.com/office/powerpoint/2010/main" val="1262691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4DFC657-28F4-024F-AA0D-9A0272AF9D6F}"/>
              </a:ext>
            </a:extLst>
          </p:cNvPr>
          <p:cNvSpPr>
            <a:spLocks noGrp="1"/>
          </p:cNvSpPr>
          <p:nvPr>
            <p:ph type="title"/>
          </p:nvPr>
        </p:nvSpPr>
        <p:spPr/>
        <p:txBody>
          <a:bodyPr/>
          <a:lstStyle/>
          <a:p>
            <a:r>
              <a:rPr lang="en-US" dirty="0"/>
              <a:t>ADR 727: Ratios of Helium Rate Counts to Helium PHA Counts</a:t>
            </a:r>
          </a:p>
        </p:txBody>
      </p:sp>
      <p:pic>
        <p:nvPicPr>
          <p:cNvPr id="8" name="Content Placeholder 7">
            <a:extLst>
              <a:ext uri="{FF2B5EF4-FFF2-40B4-BE49-F238E27FC236}">
                <a16:creationId xmlns:a16="http://schemas.microsoft.com/office/drawing/2014/main" id="{3F2A6777-A542-7A4F-B6CE-5B97DF2A5596}"/>
              </a:ext>
            </a:extLst>
          </p:cNvPr>
          <p:cNvPicPr>
            <a:picLocks noGrp="1" noChangeAspect="1"/>
          </p:cNvPicPr>
          <p:nvPr>
            <p:ph sz="half" idx="1"/>
          </p:nvPr>
        </p:nvPicPr>
        <p:blipFill>
          <a:blip r:embed="rId3"/>
          <a:stretch>
            <a:fillRect/>
          </a:stretch>
        </p:blipFill>
        <p:spPr>
          <a:xfrm>
            <a:off x="209550" y="1458108"/>
            <a:ext cx="5896946" cy="4313194"/>
          </a:xfrm>
          <a:prstGeom prst="rect">
            <a:avLst/>
          </a:prstGeom>
        </p:spPr>
      </p:pic>
      <p:sp>
        <p:nvSpPr>
          <p:cNvPr id="7" name="Content Placeholder 6">
            <a:extLst>
              <a:ext uri="{FF2B5EF4-FFF2-40B4-BE49-F238E27FC236}">
                <a16:creationId xmlns:a16="http://schemas.microsoft.com/office/drawing/2014/main" id="{E4D7F3F6-AEC0-BC42-B2A0-0818B77D9705}"/>
              </a:ext>
            </a:extLst>
          </p:cNvPr>
          <p:cNvSpPr>
            <a:spLocks noGrp="1"/>
          </p:cNvSpPr>
          <p:nvPr>
            <p:ph sz="half" idx="2"/>
          </p:nvPr>
        </p:nvSpPr>
        <p:spPr>
          <a:xfrm>
            <a:off x="6106496" y="1409634"/>
            <a:ext cx="3037504" cy="4946716"/>
          </a:xfrm>
        </p:spPr>
        <p:txBody>
          <a:bodyPr/>
          <a:lstStyle/>
          <a:p>
            <a:r>
              <a:rPr lang="en-US" sz="2000" dirty="0"/>
              <a:t>Ratio of He rate counts to He PHA counts increases during SEP event as heavies take priority in PHA packets</a:t>
            </a:r>
          </a:p>
          <a:p>
            <a:r>
              <a:rPr lang="en-US" sz="2000" dirty="0"/>
              <a:t>Ratios for E2-E5 are similar</a:t>
            </a:r>
          </a:p>
          <a:p>
            <a:r>
              <a:rPr lang="en-US" sz="2000" dirty="0"/>
              <a:t>Ratio for E1 is low – internal evidence of undercounting in E1</a:t>
            </a:r>
          </a:p>
          <a:p>
            <a:r>
              <a:rPr lang="en-US" sz="2000" dirty="0"/>
              <a:t>Undercounting affects P2 histograms as well as He rates</a:t>
            </a:r>
          </a:p>
          <a:p>
            <a:r>
              <a:rPr lang="en-US" sz="2000" dirty="0"/>
              <a:t>UNH idea: use ‘ratio of ratios’ to correct He E1 rates</a:t>
            </a:r>
          </a:p>
          <a:p>
            <a:endParaRPr lang="en-US" sz="2000" dirty="0"/>
          </a:p>
        </p:txBody>
      </p:sp>
      <p:sp>
        <p:nvSpPr>
          <p:cNvPr id="4" name="Slide Number Placeholder 3">
            <a:extLst>
              <a:ext uri="{FF2B5EF4-FFF2-40B4-BE49-F238E27FC236}">
                <a16:creationId xmlns:a16="http://schemas.microsoft.com/office/drawing/2014/main" id="{F7444C7D-A01A-A648-A94A-67FFB6C6DD0F}"/>
              </a:ext>
            </a:extLst>
          </p:cNvPr>
          <p:cNvSpPr>
            <a:spLocks noGrp="1"/>
          </p:cNvSpPr>
          <p:nvPr>
            <p:ph type="sldNum" sz="quarter" idx="12"/>
          </p:nvPr>
        </p:nvSpPr>
        <p:spPr/>
        <p:txBody>
          <a:bodyPr/>
          <a:lstStyle/>
          <a:p>
            <a:fld id="{615ADB79-25D6-47C0-AB51-22A13A0BBB50}" type="slidenum">
              <a:rPr lang="en-US" altLang="en-US" smtClean="0"/>
              <a:pPr/>
              <a:t>37</a:t>
            </a:fld>
            <a:endParaRPr lang="en-US" altLang="en-US" dirty="0"/>
          </a:p>
        </p:txBody>
      </p:sp>
      <p:grpSp>
        <p:nvGrpSpPr>
          <p:cNvPr id="9" name="Group 8">
            <a:extLst>
              <a:ext uri="{FF2B5EF4-FFF2-40B4-BE49-F238E27FC236}">
                <a16:creationId xmlns:a16="http://schemas.microsoft.com/office/drawing/2014/main" id="{6B6DFEE3-0530-CB45-BE33-98EB853DBD19}"/>
              </a:ext>
            </a:extLst>
          </p:cNvPr>
          <p:cNvGrpSpPr/>
          <p:nvPr/>
        </p:nvGrpSpPr>
        <p:grpSpPr>
          <a:xfrm>
            <a:off x="209550" y="5927725"/>
            <a:ext cx="1467346" cy="857250"/>
            <a:chOff x="6781979" y="5656472"/>
            <a:chExt cx="1467346" cy="857250"/>
          </a:xfrm>
        </p:grpSpPr>
        <p:sp>
          <p:nvSpPr>
            <p:cNvPr id="10" name="TextBox 9">
              <a:extLst>
                <a:ext uri="{FF2B5EF4-FFF2-40B4-BE49-F238E27FC236}">
                  <a16:creationId xmlns:a16="http://schemas.microsoft.com/office/drawing/2014/main" id="{ECFC7AE6-6DB9-DC44-82F8-6BB056A4C6B2}"/>
                </a:ext>
              </a:extLst>
            </p:cNvPr>
            <p:cNvSpPr txBox="1"/>
            <p:nvPr/>
          </p:nvSpPr>
          <p:spPr>
            <a:xfrm>
              <a:off x="7491942" y="5730236"/>
              <a:ext cx="757383" cy="533400"/>
            </a:xfrm>
            <a:prstGeom prst="rect">
              <a:avLst/>
            </a:prstGeom>
            <a:solidFill>
              <a:schemeClr val="bg1"/>
            </a:solidFill>
          </p:spPr>
          <p:txBody>
            <a:bodyPr wrap="square" rtlCol="0">
              <a:spAutoFit/>
            </a:bodyPr>
            <a:lstStyle/>
            <a:p>
              <a:endParaRPr lang="en-US" dirty="0"/>
            </a:p>
          </p:txBody>
        </p:sp>
        <p:grpSp>
          <p:nvGrpSpPr>
            <p:cNvPr id="11" name="Group 15">
              <a:extLst>
                <a:ext uri="{FF2B5EF4-FFF2-40B4-BE49-F238E27FC236}">
                  <a16:creationId xmlns:a16="http://schemas.microsoft.com/office/drawing/2014/main" id="{457F0A68-CFEB-C24C-9CD0-8069226284AD}"/>
                </a:ext>
              </a:extLst>
            </p:cNvPr>
            <p:cNvGrpSpPr>
              <a:grpSpLocks/>
            </p:cNvGrpSpPr>
            <p:nvPr/>
          </p:nvGrpSpPr>
          <p:grpSpPr bwMode="auto">
            <a:xfrm>
              <a:off x="7549986" y="5908776"/>
              <a:ext cx="639763" cy="179387"/>
              <a:chOff x="126" y="4260"/>
              <a:chExt cx="417" cy="117"/>
            </a:xfrm>
          </p:grpSpPr>
          <p:sp>
            <p:nvSpPr>
              <p:cNvPr id="13" name="Freeform 16">
                <a:extLst>
                  <a:ext uri="{FF2B5EF4-FFF2-40B4-BE49-F238E27FC236}">
                    <a16:creationId xmlns:a16="http://schemas.microsoft.com/office/drawing/2014/main" id="{1CB5AAED-1F8E-4349-800E-A43AD9CD0306}"/>
                  </a:ext>
                </a:extLst>
              </p:cNvPr>
              <p:cNvSpPr>
                <a:spLocks/>
              </p:cNvSpPr>
              <p:nvPr/>
            </p:nvSpPr>
            <p:spPr bwMode="auto">
              <a:xfrm>
                <a:off x="126" y="4260"/>
                <a:ext cx="157" cy="115"/>
              </a:xfrm>
              <a:custGeom>
                <a:avLst/>
                <a:gdLst/>
                <a:ahLst/>
                <a:cxnLst>
                  <a:cxn ang="0">
                    <a:pos x="0" y="113"/>
                  </a:cxn>
                  <a:cxn ang="0">
                    <a:pos x="70" y="0"/>
                  </a:cxn>
                  <a:cxn ang="0">
                    <a:pos x="87" y="0"/>
                  </a:cxn>
                  <a:cxn ang="0">
                    <a:pos x="156" y="114"/>
                  </a:cxn>
                  <a:cxn ang="0">
                    <a:pos x="132" y="114"/>
                  </a:cxn>
                  <a:cxn ang="0">
                    <a:pos x="121" y="99"/>
                  </a:cxn>
                  <a:cxn ang="0">
                    <a:pos x="36" y="99"/>
                  </a:cxn>
                  <a:cxn ang="0">
                    <a:pos x="27" y="113"/>
                  </a:cxn>
                  <a:cxn ang="0">
                    <a:pos x="0" y="113"/>
                  </a:cxn>
                </a:cxnLst>
                <a:rect l="0" t="0" r="r" b="b"/>
                <a:pathLst>
                  <a:path w="157" h="115">
                    <a:moveTo>
                      <a:pt x="0" y="113"/>
                    </a:moveTo>
                    <a:lnTo>
                      <a:pt x="70" y="0"/>
                    </a:lnTo>
                    <a:lnTo>
                      <a:pt x="87" y="0"/>
                    </a:lnTo>
                    <a:lnTo>
                      <a:pt x="156" y="114"/>
                    </a:lnTo>
                    <a:lnTo>
                      <a:pt x="132" y="114"/>
                    </a:lnTo>
                    <a:lnTo>
                      <a:pt x="121" y="99"/>
                    </a:lnTo>
                    <a:lnTo>
                      <a:pt x="36" y="99"/>
                    </a:lnTo>
                    <a:lnTo>
                      <a:pt x="27" y="113"/>
                    </a:lnTo>
                    <a:lnTo>
                      <a:pt x="0" y="113"/>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sp>
            <p:nvSpPr>
              <p:cNvPr id="14" name="Freeform 17">
                <a:extLst>
                  <a:ext uri="{FF2B5EF4-FFF2-40B4-BE49-F238E27FC236}">
                    <a16:creationId xmlns:a16="http://schemas.microsoft.com/office/drawing/2014/main" id="{B2980C63-E6BE-F747-B8CA-7EAE2F6E79C7}"/>
                  </a:ext>
                </a:extLst>
              </p:cNvPr>
              <p:cNvSpPr>
                <a:spLocks/>
              </p:cNvSpPr>
              <p:nvPr/>
            </p:nvSpPr>
            <p:spPr bwMode="auto">
              <a:xfrm>
                <a:off x="245" y="4260"/>
                <a:ext cx="180" cy="117"/>
              </a:xfrm>
              <a:custGeom>
                <a:avLst/>
                <a:gdLst/>
                <a:ahLst/>
                <a:cxnLst>
                  <a:cxn ang="0">
                    <a:pos x="0" y="0"/>
                  </a:cxn>
                  <a:cxn ang="0">
                    <a:pos x="177" y="0"/>
                  </a:cxn>
                  <a:cxn ang="0">
                    <a:pos x="164" y="25"/>
                  </a:cxn>
                  <a:cxn ang="0">
                    <a:pos x="150" y="25"/>
                  </a:cxn>
                  <a:cxn ang="0">
                    <a:pos x="96" y="116"/>
                  </a:cxn>
                  <a:cxn ang="0">
                    <a:pos x="85" y="116"/>
                  </a:cxn>
                  <a:cxn ang="0">
                    <a:pos x="26" y="25"/>
                  </a:cxn>
                  <a:cxn ang="0">
                    <a:pos x="14" y="25"/>
                  </a:cxn>
                  <a:cxn ang="0">
                    <a:pos x="0" y="0"/>
                  </a:cxn>
                </a:cxnLst>
                <a:rect l="0" t="0" r="r" b="b"/>
                <a:pathLst>
                  <a:path w="178" h="117">
                    <a:moveTo>
                      <a:pt x="0" y="0"/>
                    </a:moveTo>
                    <a:lnTo>
                      <a:pt x="177" y="0"/>
                    </a:lnTo>
                    <a:lnTo>
                      <a:pt x="164" y="25"/>
                    </a:lnTo>
                    <a:lnTo>
                      <a:pt x="150" y="25"/>
                    </a:lnTo>
                    <a:lnTo>
                      <a:pt x="96" y="116"/>
                    </a:lnTo>
                    <a:lnTo>
                      <a:pt x="85" y="116"/>
                    </a:lnTo>
                    <a:lnTo>
                      <a:pt x="26" y="25"/>
                    </a:lnTo>
                    <a:lnTo>
                      <a:pt x="14" y="25"/>
                    </a:lnTo>
                    <a:lnTo>
                      <a:pt x="0" y="0"/>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sp>
            <p:nvSpPr>
              <p:cNvPr id="15" name="Freeform 18">
                <a:extLst>
                  <a:ext uri="{FF2B5EF4-FFF2-40B4-BE49-F238E27FC236}">
                    <a16:creationId xmlns:a16="http://schemas.microsoft.com/office/drawing/2014/main" id="{2D5AE2DD-F703-5A47-9985-F39CA3E14178}"/>
                  </a:ext>
                </a:extLst>
              </p:cNvPr>
              <p:cNvSpPr>
                <a:spLocks/>
              </p:cNvSpPr>
              <p:nvPr/>
            </p:nvSpPr>
            <p:spPr bwMode="auto">
              <a:xfrm>
                <a:off x="384" y="4260"/>
                <a:ext cx="159" cy="115"/>
              </a:xfrm>
              <a:custGeom>
                <a:avLst/>
                <a:gdLst/>
                <a:ahLst/>
                <a:cxnLst>
                  <a:cxn ang="0">
                    <a:pos x="0" y="114"/>
                  </a:cxn>
                  <a:cxn ang="0">
                    <a:pos x="69" y="0"/>
                  </a:cxn>
                  <a:cxn ang="0">
                    <a:pos x="88" y="0"/>
                  </a:cxn>
                  <a:cxn ang="0">
                    <a:pos x="102" y="24"/>
                  </a:cxn>
                  <a:cxn ang="0">
                    <a:pos x="90" y="24"/>
                  </a:cxn>
                  <a:cxn ang="0">
                    <a:pos x="130" y="92"/>
                  </a:cxn>
                  <a:cxn ang="0">
                    <a:pos x="143" y="92"/>
                  </a:cxn>
                  <a:cxn ang="0">
                    <a:pos x="158" y="114"/>
                  </a:cxn>
                  <a:cxn ang="0">
                    <a:pos x="0" y="114"/>
                  </a:cxn>
                </a:cxnLst>
                <a:rect l="0" t="0" r="r" b="b"/>
                <a:pathLst>
                  <a:path w="159" h="115">
                    <a:moveTo>
                      <a:pt x="0" y="114"/>
                    </a:moveTo>
                    <a:lnTo>
                      <a:pt x="69" y="0"/>
                    </a:lnTo>
                    <a:lnTo>
                      <a:pt x="88" y="0"/>
                    </a:lnTo>
                    <a:lnTo>
                      <a:pt x="102" y="24"/>
                    </a:lnTo>
                    <a:lnTo>
                      <a:pt x="90" y="24"/>
                    </a:lnTo>
                    <a:lnTo>
                      <a:pt x="130" y="92"/>
                    </a:lnTo>
                    <a:lnTo>
                      <a:pt x="143" y="92"/>
                    </a:lnTo>
                    <a:lnTo>
                      <a:pt x="158" y="114"/>
                    </a:lnTo>
                    <a:lnTo>
                      <a:pt x="0" y="114"/>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grpSp>
        <p:pic>
          <p:nvPicPr>
            <p:cNvPr id="12" name="Picture 11">
              <a:extLst>
                <a:ext uri="{FF2B5EF4-FFF2-40B4-BE49-F238E27FC236}">
                  <a16:creationId xmlns:a16="http://schemas.microsoft.com/office/drawing/2014/main" id="{E28BB1F4-07DE-6A40-BC6D-7FF402B9DA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1979" y="5656472"/>
              <a:ext cx="647700" cy="857250"/>
            </a:xfrm>
            <a:prstGeom prst="rect">
              <a:avLst/>
            </a:prstGeom>
          </p:spPr>
        </p:pic>
      </p:grpSp>
      <p:sp>
        <p:nvSpPr>
          <p:cNvPr id="16" name="Rectangle 15">
            <a:extLst>
              <a:ext uri="{FF2B5EF4-FFF2-40B4-BE49-F238E27FC236}">
                <a16:creationId xmlns:a16="http://schemas.microsoft.com/office/drawing/2014/main" id="{A0B1D7A8-6499-AF44-9D88-665FF08A40B2}"/>
              </a:ext>
            </a:extLst>
          </p:cNvPr>
          <p:cNvSpPr/>
          <p:nvPr/>
        </p:nvSpPr>
        <p:spPr>
          <a:xfrm>
            <a:off x="2156341" y="5898857"/>
            <a:ext cx="2033390" cy="738664"/>
          </a:xfrm>
          <a:prstGeom prst="rect">
            <a:avLst/>
          </a:prstGeom>
          <a:solidFill>
            <a:schemeClr val="tx2">
              <a:lumMod val="20000"/>
              <a:lumOff val="80000"/>
            </a:schemeClr>
          </a:solidFill>
        </p:spPr>
        <p:txBody>
          <a:bodyPr wrap="square">
            <a:spAutoFit/>
          </a:bodyPr>
          <a:lstStyle/>
          <a:p>
            <a:pPr algn="ctr"/>
            <a:r>
              <a:rPr lang="en-US" sz="1400" b="1" i="1" dirty="0"/>
              <a:t>From UNH report ‘EHIS FM1 HE1 Investigation’ (17 Sept 2018)</a:t>
            </a:r>
          </a:p>
        </p:txBody>
      </p:sp>
    </p:spTree>
    <p:extLst>
      <p:ext uri="{BB962C8B-B14F-4D97-AF65-F5344CB8AC3E}">
        <p14:creationId xmlns:p14="http://schemas.microsoft.com/office/powerpoint/2010/main" val="382189959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1D410-3FF4-594D-81DA-E477AEDCE63C}"/>
              </a:ext>
            </a:extLst>
          </p:cNvPr>
          <p:cNvSpPr>
            <a:spLocks noGrp="1"/>
          </p:cNvSpPr>
          <p:nvPr>
            <p:ph type="title"/>
          </p:nvPr>
        </p:nvSpPr>
        <p:spPr/>
        <p:txBody>
          <a:bodyPr/>
          <a:lstStyle/>
          <a:p>
            <a:r>
              <a:rPr lang="en-US" dirty="0"/>
              <a:t>ADR 727: Analysis Approach</a:t>
            </a:r>
          </a:p>
        </p:txBody>
      </p:sp>
      <p:sp>
        <p:nvSpPr>
          <p:cNvPr id="3" name="Content Placeholder 2">
            <a:extLst>
              <a:ext uri="{FF2B5EF4-FFF2-40B4-BE49-F238E27FC236}">
                <a16:creationId xmlns:a16="http://schemas.microsoft.com/office/drawing/2014/main" id="{25872514-4363-F94D-9DBE-1B264A9DD6F1}"/>
              </a:ext>
            </a:extLst>
          </p:cNvPr>
          <p:cNvSpPr>
            <a:spLocks noGrp="1"/>
          </p:cNvSpPr>
          <p:nvPr>
            <p:ph idx="1"/>
          </p:nvPr>
        </p:nvSpPr>
        <p:spPr/>
        <p:txBody>
          <a:bodyPr/>
          <a:lstStyle/>
          <a:p>
            <a:r>
              <a:rPr lang="en-US" sz="2400" dirty="0"/>
              <a:t>Use Solar Isotope Spectrometer (SIS) Level 2 1-hour average fluxes from ACE Science Center </a:t>
            </a:r>
          </a:p>
          <a:p>
            <a:pPr lvl="1"/>
            <a:r>
              <a:rPr lang="en-US" sz="2000" dirty="0"/>
              <a:t>Three highest-energy SIS channels overlap with two lowest-energy EHIS channels</a:t>
            </a:r>
          </a:p>
          <a:p>
            <a:r>
              <a:rPr lang="en-US" sz="2400" dirty="0"/>
              <a:t>Initial ‘back of the envelope’ analysis</a:t>
            </a:r>
            <a:r>
              <a:rPr lang="en-US" sz="2200" dirty="0"/>
              <a:t>: </a:t>
            </a:r>
          </a:p>
          <a:p>
            <a:pPr lvl="1"/>
            <a:r>
              <a:rPr lang="en-US" sz="2000" dirty="0"/>
              <a:t>Use SIS fluxes of three most abundant species (C, N, O)</a:t>
            </a:r>
          </a:p>
          <a:p>
            <a:pPr lvl="1"/>
            <a:r>
              <a:rPr lang="en-US" sz="2000" dirty="0"/>
              <a:t>Interpolate to EHIS E1 energy</a:t>
            </a:r>
          </a:p>
          <a:p>
            <a:pPr lvl="1"/>
            <a:r>
              <a:rPr lang="en-US" sz="2000" dirty="0"/>
              <a:t>Convert interpolated E1 fluxes to counts/5 minutes</a:t>
            </a:r>
          </a:p>
          <a:p>
            <a:pPr lvl="1"/>
            <a:r>
              <a:rPr lang="en-US" sz="2000" dirty="0"/>
              <a:t>Compare sum of E1 C, N, O counts to 295 counts/5 min criterion</a:t>
            </a:r>
          </a:p>
          <a:p>
            <a:pPr lvl="2"/>
            <a:r>
              <a:rPr lang="en-US" sz="1800" dirty="0"/>
              <a:t>This is only a subset of the total heavy ion counts that would be measured</a:t>
            </a:r>
          </a:p>
          <a:p>
            <a:endParaRPr lang="en-US" dirty="0"/>
          </a:p>
        </p:txBody>
      </p:sp>
      <p:sp>
        <p:nvSpPr>
          <p:cNvPr id="4" name="Slide Number Placeholder 3">
            <a:extLst>
              <a:ext uri="{FF2B5EF4-FFF2-40B4-BE49-F238E27FC236}">
                <a16:creationId xmlns:a16="http://schemas.microsoft.com/office/drawing/2014/main" id="{FB96ADAF-E75A-DC4B-9DDB-5DC339F49843}"/>
              </a:ext>
            </a:extLst>
          </p:cNvPr>
          <p:cNvSpPr>
            <a:spLocks noGrp="1"/>
          </p:cNvSpPr>
          <p:nvPr>
            <p:ph type="sldNum" sz="quarter" idx="12"/>
          </p:nvPr>
        </p:nvSpPr>
        <p:spPr/>
        <p:txBody>
          <a:bodyPr/>
          <a:lstStyle/>
          <a:p>
            <a:fld id="{615ADB79-25D6-47C0-AB51-22A13A0BBB50}" type="slidenum">
              <a:rPr lang="en-US" altLang="en-US" smtClean="0"/>
              <a:pPr/>
              <a:t>38</a:t>
            </a:fld>
            <a:endParaRPr lang="en-US" altLang="en-US" dirty="0"/>
          </a:p>
        </p:txBody>
      </p:sp>
      <p:sp>
        <p:nvSpPr>
          <p:cNvPr id="5" name="Rectangle 4">
            <a:extLst>
              <a:ext uri="{FF2B5EF4-FFF2-40B4-BE49-F238E27FC236}">
                <a16:creationId xmlns:a16="http://schemas.microsoft.com/office/drawing/2014/main" id="{0206705D-36F5-CE4B-9B11-2DA70FD411E5}"/>
              </a:ext>
            </a:extLst>
          </p:cNvPr>
          <p:cNvSpPr/>
          <p:nvPr/>
        </p:nvSpPr>
        <p:spPr>
          <a:xfrm>
            <a:off x="180473" y="5651777"/>
            <a:ext cx="8783053" cy="707886"/>
          </a:xfrm>
          <a:prstGeom prst="rect">
            <a:avLst/>
          </a:prstGeom>
          <a:solidFill>
            <a:schemeClr val="tx2">
              <a:lumMod val="20000"/>
              <a:lumOff val="80000"/>
            </a:schemeClr>
          </a:solidFill>
        </p:spPr>
        <p:txBody>
          <a:bodyPr wrap="square">
            <a:spAutoFit/>
          </a:bodyPr>
          <a:lstStyle/>
          <a:p>
            <a:pPr algn="ctr"/>
            <a:r>
              <a:rPr lang="en-US" sz="2000" b="1" i="1" dirty="0"/>
              <a:t>If predicted E1 CNO counts exceed 295 per 5 minutes for any length of time, then a PHA-based-approach cannot handle extreme SEP events</a:t>
            </a:r>
          </a:p>
        </p:txBody>
      </p:sp>
    </p:spTree>
    <p:extLst>
      <p:ext uri="{BB962C8B-B14F-4D97-AF65-F5344CB8AC3E}">
        <p14:creationId xmlns:p14="http://schemas.microsoft.com/office/powerpoint/2010/main" val="20801240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3318D3-2CF8-8D42-99CA-B1FA13DFD91B}"/>
              </a:ext>
            </a:extLst>
          </p:cNvPr>
          <p:cNvSpPr>
            <a:spLocks noGrp="1"/>
          </p:cNvSpPr>
          <p:nvPr>
            <p:ph type="title"/>
          </p:nvPr>
        </p:nvSpPr>
        <p:spPr/>
        <p:txBody>
          <a:bodyPr/>
          <a:lstStyle/>
          <a:p>
            <a:r>
              <a:rPr lang="en-US" sz="3200" dirty="0"/>
              <a:t>EHIS E1 CNO Counts/5 Minutes for Two of the Largest SC23 SEP Events</a:t>
            </a:r>
          </a:p>
        </p:txBody>
      </p:sp>
      <p:pic>
        <p:nvPicPr>
          <p:cNvPr id="6" name="Content Placeholder 5">
            <a:extLst>
              <a:ext uri="{FF2B5EF4-FFF2-40B4-BE49-F238E27FC236}">
                <a16:creationId xmlns:a16="http://schemas.microsoft.com/office/drawing/2014/main" id="{3FCED06C-B3FB-874D-8F1C-D91AF857BA0C}"/>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2810" y="1295400"/>
            <a:ext cx="5486400" cy="2743200"/>
          </a:xfrm>
        </p:spPr>
      </p:pic>
      <p:sp>
        <p:nvSpPr>
          <p:cNvPr id="4" name="Slide Number Placeholder 3">
            <a:extLst>
              <a:ext uri="{FF2B5EF4-FFF2-40B4-BE49-F238E27FC236}">
                <a16:creationId xmlns:a16="http://schemas.microsoft.com/office/drawing/2014/main" id="{F12D3AB5-5968-B047-AC11-01F58CC0F698}"/>
              </a:ext>
            </a:extLst>
          </p:cNvPr>
          <p:cNvSpPr>
            <a:spLocks noGrp="1"/>
          </p:cNvSpPr>
          <p:nvPr>
            <p:ph type="sldNum" sz="quarter" idx="12"/>
          </p:nvPr>
        </p:nvSpPr>
        <p:spPr/>
        <p:txBody>
          <a:bodyPr/>
          <a:lstStyle/>
          <a:p>
            <a:fld id="{615ADB79-25D6-47C0-AB51-22A13A0BBB50}" type="slidenum">
              <a:rPr lang="en-US" altLang="en-US" smtClean="0"/>
              <a:pPr/>
              <a:t>39</a:t>
            </a:fld>
            <a:endParaRPr lang="en-US" altLang="en-US" dirty="0"/>
          </a:p>
        </p:txBody>
      </p:sp>
      <p:pic>
        <p:nvPicPr>
          <p:cNvPr id="8" name="Picture 7">
            <a:extLst>
              <a:ext uri="{FF2B5EF4-FFF2-40B4-BE49-F238E27FC236}">
                <a16:creationId xmlns:a16="http://schemas.microsoft.com/office/drawing/2014/main" id="{498DC2B7-A93D-1042-A4BF-25550F85BD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2810" y="4041913"/>
            <a:ext cx="5486400" cy="2743200"/>
          </a:xfrm>
          <a:prstGeom prst="rect">
            <a:avLst/>
          </a:prstGeom>
        </p:spPr>
      </p:pic>
      <p:sp>
        <p:nvSpPr>
          <p:cNvPr id="9" name="Rectangle 8">
            <a:extLst>
              <a:ext uri="{FF2B5EF4-FFF2-40B4-BE49-F238E27FC236}">
                <a16:creationId xmlns:a16="http://schemas.microsoft.com/office/drawing/2014/main" id="{FBFC65C1-0C2E-C04E-8A07-79940F68637D}"/>
              </a:ext>
            </a:extLst>
          </p:cNvPr>
          <p:cNvSpPr/>
          <p:nvPr/>
        </p:nvSpPr>
        <p:spPr>
          <a:xfrm>
            <a:off x="152400" y="2246272"/>
            <a:ext cx="1461052" cy="646331"/>
          </a:xfrm>
          <a:prstGeom prst="rect">
            <a:avLst/>
          </a:prstGeom>
          <a:solidFill>
            <a:schemeClr val="tx2">
              <a:lumMod val="20000"/>
              <a:lumOff val="80000"/>
            </a:schemeClr>
          </a:solidFill>
        </p:spPr>
        <p:txBody>
          <a:bodyPr wrap="square">
            <a:spAutoFit/>
          </a:bodyPr>
          <a:lstStyle/>
          <a:p>
            <a:pPr algn="ctr"/>
            <a:r>
              <a:rPr lang="en-US" b="1" i="1" dirty="0"/>
              <a:t>Bastille Day 2000 </a:t>
            </a:r>
          </a:p>
        </p:txBody>
      </p:sp>
      <p:sp>
        <p:nvSpPr>
          <p:cNvPr id="10" name="Rectangle 9">
            <a:extLst>
              <a:ext uri="{FF2B5EF4-FFF2-40B4-BE49-F238E27FC236}">
                <a16:creationId xmlns:a16="http://schemas.microsoft.com/office/drawing/2014/main" id="{9C3077F2-99FA-0840-A1BE-8A35F7A4E6F7}"/>
              </a:ext>
            </a:extLst>
          </p:cNvPr>
          <p:cNvSpPr/>
          <p:nvPr/>
        </p:nvSpPr>
        <p:spPr>
          <a:xfrm>
            <a:off x="152400" y="5029200"/>
            <a:ext cx="1461052" cy="646331"/>
          </a:xfrm>
          <a:prstGeom prst="rect">
            <a:avLst/>
          </a:prstGeom>
          <a:solidFill>
            <a:schemeClr val="tx2">
              <a:lumMod val="20000"/>
              <a:lumOff val="80000"/>
            </a:schemeClr>
          </a:solidFill>
        </p:spPr>
        <p:txBody>
          <a:bodyPr wrap="square">
            <a:spAutoFit/>
          </a:bodyPr>
          <a:lstStyle/>
          <a:p>
            <a:pPr algn="ctr"/>
            <a:r>
              <a:rPr lang="en-US" b="1" i="1" dirty="0"/>
              <a:t>October 2003 ‘Halloween’</a:t>
            </a:r>
          </a:p>
        </p:txBody>
      </p:sp>
      <p:sp>
        <p:nvSpPr>
          <p:cNvPr id="11" name="Rectangle 10">
            <a:extLst>
              <a:ext uri="{FF2B5EF4-FFF2-40B4-BE49-F238E27FC236}">
                <a16:creationId xmlns:a16="http://schemas.microsoft.com/office/drawing/2014/main" id="{27165AF4-238B-014D-B0C7-1ED8FDADC609}"/>
              </a:ext>
            </a:extLst>
          </p:cNvPr>
          <p:cNvSpPr/>
          <p:nvPr/>
        </p:nvSpPr>
        <p:spPr>
          <a:xfrm>
            <a:off x="4495800" y="1676400"/>
            <a:ext cx="2133600" cy="584775"/>
          </a:xfrm>
          <a:prstGeom prst="rect">
            <a:avLst/>
          </a:prstGeom>
          <a:solidFill>
            <a:srgbClr val="FFFF00"/>
          </a:solidFill>
        </p:spPr>
        <p:txBody>
          <a:bodyPr wrap="square">
            <a:spAutoFit/>
          </a:bodyPr>
          <a:lstStyle/>
          <a:p>
            <a:pPr algn="ctr"/>
            <a:r>
              <a:rPr lang="en-US" sz="1600" b="1" i="1" dirty="0"/>
              <a:t>More than 295/5min heavy ion counts </a:t>
            </a:r>
          </a:p>
        </p:txBody>
      </p:sp>
      <p:sp>
        <p:nvSpPr>
          <p:cNvPr id="13" name="Rectangle 12">
            <a:extLst>
              <a:ext uri="{FF2B5EF4-FFF2-40B4-BE49-F238E27FC236}">
                <a16:creationId xmlns:a16="http://schemas.microsoft.com/office/drawing/2014/main" id="{FBBFACF6-40EC-9143-8544-65478CA28EAB}"/>
              </a:ext>
            </a:extLst>
          </p:cNvPr>
          <p:cNvSpPr/>
          <p:nvPr/>
        </p:nvSpPr>
        <p:spPr>
          <a:xfrm>
            <a:off x="2590800" y="4444425"/>
            <a:ext cx="2133600" cy="584775"/>
          </a:xfrm>
          <a:prstGeom prst="rect">
            <a:avLst/>
          </a:prstGeom>
          <a:solidFill>
            <a:srgbClr val="FFFF00"/>
          </a:solidFill>
        </p:spPr>
        <p:txBody>
          <a:bodyPr wrap="square">
            <a:spAutoFit/>
          </a:bodyPr>
          <a:lstStyle/>
          <a:p>
            <a:pPr algn="ctr"/>
            <a:r>
              <a:rPr lang="en-US" sz="1600" b="1" i="1" dirty="0"/>
              <a:t>More than 295/5min heavy ion counts </a:t>
            </a:r>
          </a:p>
        </p:txBody>
      </p:sp>
    </p:spTree>
    <p:extLst>
      <p:ext uri="{BB962C8B-B14F-4D97-AF65-F5344CB8AC3E}">
        <p14:creationId xmlns:p14="http://schemas.microsoft.com/office/powerpoint/2010/main" val="2397541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000D5-24C7-B647-A356-8B8D55919F47}"/>
              </a:ext>
            </a:extLst>
          </p:cNvPr>
          <p:cNvSpPr>
            <a:spLocks noGrp="1"/>
          </p:cNvSpPr>
          <p:nvPr>
            <p:ph type="title"/>
          </p:nvPr>
        </p:nvSpPr>
        <p:spPr/>
        <p:txBody>
          <a:bodyPr/>
          <a:lstStyle/>
          <a:p>
            <a:r>
              <a:rPr lang="en-US" dirty="0"/>
              <a:t>Galactic Cosmic Rays (GCRs)</a:t>
            </a:r>
          </a:p>
        </p:txBody>
      </p:sp>
      <p:sp>
        <p:nvSpPr>
          <p:cNvPr id="4" name="Slide Number Placeholder 3">
            <a:extLst>
              <a:ext uri="{FF2B5EF4-FFF2-40B4-BE49-F238E27FC236}">
                <a16:creationId xmlns:a16="http://schemas.microsoft.com/office/drawing/2014/main" id="{1958F366-9A92-094B-9EE8-AFA99C4FD454}"/>
              </a:ext>
            </a:extLst>
          </p:cNvPr>
          <p:cNvSpPr>
            <a:spLocks noGrp="1"/>
          </p:cNvSpPr>
          <p:nvPr>
            <p:ph type="sldNum" sz="quarter" idx="12"/>
          </p:nvPr>
        </p:nvSpPr>
        <p:spPr/>
        <p:txBody>
          <a:bodyPr/>
          <a:lstStyle/>
          <a:p>
            <a:fld id="{615ADB79-25D6-47C0-AB51-22A13A0BBB50}" type="slidenum">
              <a:rPr lang="en-US" altLang="en-US" smtClean="0"/>
              <a:pPr/>
              <a:t>4</a:t>
            </a:fld>
            <a:endParaRPr lang="en-US" altLang="en-US" dirty="0"/>
          </a:p>
        </p:txBody>
      </p:sp>
      <p:sp>
        <p:nvSpPr>
          <p:cNvPr id="7" name="Content Placeholder 5">
            <a:extLst>
              <a:ext uri="{FF2B5EF4-FFF2-40B4-BE49-F238E27FC236}">
                <a16:creationId xmlns:a16="http://schemas.microsoft.com/office/drawing/2014/main" id="{718D092A-F506-114A-8C55-13467E8DD0CE}"/>
              </a:ext>
            </a:extLst>
          </p:cNvPr>
          <p:cNvSpPr txBox="1">
            <a:spLocks/>
          </p:cNvSpPr>
          <p:nvPr/>
        </p:nvSpPr>
        <p:spPr>
          <a:xfrm>
            <a:off x="631963" y="4114800"/>
            <a:ext cx="7962594" cy="2743200"/>
          </a:xfrm>
          <a:prstGeom prst="rect">
            <a:avLst/>
          </a:prstGeom>
        </p:spPr>
        <p:txBody>
          <a:bodyPr/>
          <a:lstStyle>
            <a:lvl1pPr marL="342900" indent="-342900" algn="l" defTabSz="457200" rtl="0" eaLnBrk="1" fontAlgn="base" hangingPunct="1">
              <a:spcBef>
                <a:spcPct val="20000"/>
              </a:spcBef>
              <a:spcAft>
                <a:spcPct val="0"/>
              </a:spcAft>
              <a:buFont typeface="Wingdings" pitchFamily="2" charset="2"/>
              <a:buChar char="v"/>
              <a:defRPr sz="3200" kern="1200">
                <a:solidFill>
                  <a:schemeClr val="bg1"/>
                </a:solidFill>
                <a:latin typeface="+mn-lt"/>
                <a:ea typeface="MS PGothic" panose="020B0600070205080204" pitchFamily="34" charset="-128"/>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bg1"/>
                </a:solidFill>
                <a:latin typeface="+mn-lt"/>
                <a:ea typeface="MS PGothic" panose="020B0600070205080204" pitchFamily="34" charset="-128"/>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bg1"/>
                </a:solidFill>
                <a:latin typeface="+mn-lt"/>
                <a:ea typeface="MS PGothic" panose="020B0600070205080204" pitchFamily="34" charset="-128"/>
                <a:cs typeface="+mn-cs"/>
              </a:defRPr>
            </a:lvl3pPr>
            <a:lvl4pPr marL="1600200" indent="-228600" algn="l" defTabSz="457200" rtl="0" eaLnBrk="1" fontAlgn="base" hangingPunct="1">
              <a:spcBef>
                <a:spcPct val="20000"/>
              </a:spcBef>
              <a:spcAft>
                <a:spcPct val="0"/>
              </a:spcAft>
              <a:buFont typeface="Courier New" pitchFamily="49" charset="0"/>
              <a:buChar char="o"/>
              <a:defRPr sz="2000" kern="1200">
                <a:solidFill>
                  <a:schemeClr val="bg1"/>
                </a:solidFill>
                <a:latin typeface="+mn-lt"/>
                <a:ea typeface="MS PGothic" panose="020B0600070205080204"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bg1"/>
                </a:solidFill>
                <a:latin typeface="+mn-lt"/>
                <a:ea typeface="MS PGothic" panose="020B0600070205080204"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000" dirty="0"/>
              <a:t>Solar Energetic Particle (SEP) events are sporadic, duration ~ days</a:t>
            </a:r>
          </a:p>
          <a:p>
            <a:pPr lvl="1"/>
            <a:r>
              <a:rPr lang="en-US" sz="1800" dirty="0"/>
              <a:t>If large enough, trigger SWPC’s real-time solar radiation storm alerts (SGPS)</a:t>
            </a:r>
          </a:p>
          <a:p>
            <a:pPr lvl="1"/>
            <a:r>
              <a:rPr lang="en-US" sz="1800" dirty="0"/>
              <a:t>Heavy ion fluxes and event fluences used in upset calculations (EHIS)</a:t>
            </a:r>
          </a:p>
          <a:p>
            <a:pPr lvl="1"/>
            <a:r>
              <a:rPr lang="en-US" sz="1800" dirty="0"/>
              <a:t>None observed at Earth since launch of GOES-17</a:t>
            </a:r>
          </a:p>
          <a:p>
            <a:r>
              <a:rPr lang="en-US" sz="2000" dirty="0"/>
              <a:t>Galactic Cosmic Rays (GCRs) vary slowly (solar cycle ~ 11 </a:t>
            </a:r>
            <a:r>
              <a:rPr lang="en-US" sz="2000" dirty="0" err="1"/>
              <a:t>yrs</a:t>
            </a:r>
            <a:r>
              <a:rPr lang="en-US" sz="2000" dirty="0"/>
              <a:t>)</a:t>
            </a:r>
          </a:p>
          <a:p>
            <a:pPr lvl="1"/>
            <a:r>
              <a:rPr lang="en-US" sz="1800" dirty="0"/>
              <a:t>Very low flux levels but nonetheless pose a Single Event Effect (SEE) hazard</a:t>
            </a:r>
          </a:p>
          <a:p>
            <a:pPr lvl="1"/>
            <a:r>
              <a:rPr lang="en-US" sz="1800" dirty="0"/>
              <a:t>Measurements used to improve GCR flux models that are used in statistical predictions of upset rates  (EHIS)</a:t>
            </a:r>
          </a:p>
        </p:txBody>
      </p:sp>
      <p:pic>
        <p:nvPicPr>
          <p:cNvPr id="15" name="Content Placeholder 14">
            <a:extLst>
              <a:ext uri="{FF2B5EF4-FFF2-40B4-BE49-F238E27FC236}">
                <a16:creationId xmlns:a16="http://schemas.microsoft.com/office/drawing/2014/main" id="{0F9B0B37-1B24-E441-9D7A-0A4236DDA405}"/>
              </a:ext>
            </a:extLst>
          </p:cNvPr>
          <p:cNvPicPr>
            <a:picLocks noGrp="1" noChangeAspect="1"/>
          </p:cNvPicPr>
          <p:nvPr>
            <p:ph idx="1"/>
          </p:nvPr>
        </p:nvPicPr>
        <p:blipFill>
          <a:blip r:embed="rId2"/>
          <a:stretch>
            <a:fillRect/>
          </a:stretch>
        </p:blipFill>
        <p:spPr>
          <a:xfrm>
            <a:off x="1312030" y="989013"/>
            <a:ext cx="6527959" cy="3109222"/>
          </a:xfrm>
          <a:prstGeom prst="rect">
            <a:avLst/>
          </a:prstGeom>
        </p:spPr>
      </p:pic>
      <p:sp>
        <p:nvSpPr>
          <p:cNvPr id="16" name="Rectangle 15">
            <a:extLst>
              <a:ext uri="{FF2B5EF4-FFF2-40B4-BE49-F238E27FC236}">
                <a16:creationId xmlns:a16="http://schemas.microsoft.com/office/drawing/2014/main" id="{C236A3A5-C3AE-7C42-8CA3-906A031E3D2B}"/>
              </a:ext>
            </a:extLst>
          </p:cNvPr>
          <p:cNvSpPr/>
          <p:nvPr/>
        </p:nvSpPr>
        <p:spPr>
          <a:xfrm rot="16200000">
            <a:off x="-164461" y="2282014"/>
            <a:ext cx="1766542" cy="523220"/>
          </a:xfrm>
          <a:prstGeom prst="rect">
            <a:avLst/>
          </a:prstGeom>
          <a:solidFill>
            <a:schemeClr val="tx2">
              <a:lumMod val="20000"/>
              <a:lumOff val="80000"/>
            </a:schemeClr>
          </a:solidFill>
        </p:spPr>
        <p:txBody>
          <a:bodyPr wrap="square">
            <a:spAutoFit/>
          </a:bodyPr>
          <a:lstStyle/>
          <a:p>
            <a:pPr algn="ctr"/>
            <a:r>
              <a:rPr lang="en-US" sz="1400" b="1" i="1" dirty="0" err="1"/>
              <a:t>Mewaldt</a:t>
            </a:r>
            <a:r>
              <a:rPr lang="en-US" sz="1400" b="1" i="1" dirty="0"/>
              <a:t> et al., </a:t>
            </a:r>
          </a:p>
          <a:p>
            <a:pPr algn="ctr"/>
            <a:r>
              <a:rPr lang="en-US" sz="1400" b="1" i="1" dirty="0" err="1"/>
              <a:t>ApJLett</a:t>
            </a:r>
            <a:r>
              <a:rPr lang="en-US" sz="1400" b="1" i="1" dirty="0"/>
              <a:t>, 723, 2010</a:t>
            </a:r>
          </a:p>
        </p:txBody>
      </p:sp>
    </p:spTree>
    <p:extLst>
      <p:ext uri="{BB962C8B-B14F-4D97-AF65-F5344CB8AC3E}">
        <p14:creationId xmlns:p14="http://schemas.microsoft.com/office/powerpoint/2010/main" val="16193160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8BC54-904C-E84A-9614-494308B84BD8}"/>
              </a:ext>
            </a:extLst>
          </p:cNvPr>
          <p:cNvSpPr>
            <a:spLocks noGrp="1"/>
          </p:cNvSpPr>
          <p:nvPr>
            <p:ph type="title"/>
          </p:nvPr>
        </p:nvSpPr>
        <p:spPr/>
        <p:txBody>
          <a:bodyPr/>
          <a:lstStyle/>
          <a:p>
            <a:r>
              <a:rPr lang="en-US" dirty="0"/>
              <a:t>ADR 727: Conclusions</a:t>
            </a:r>
          </a:p>
        </p:txBody>
      </p:sp>
      <p:sp>
        <p:nvSpPr>
          <p:cNvPr id="3" name="Content Placeholder 2">
            <a:extLst>
              <a:ext uri="{FF2B5EF4-FFF2-40B4-BE49-F238E27FC236}">
                <a16:creationId xmlns:a16="http://schemas.microsoft.com/office/drawing/2014/main" id="{3A9202C9-F228-0247-9AA7-77A8C7683E2B}"/>
              </a:ext>
            </a:extLst>
          </p:cNvPr>
          <p:cNvSpPr>
            <a:spLocks noGrp="1"/>
          </p:cNvSpPr>
          <p:nvPr>
            <p:ph idx="1"/>
          </p:nvPr>
        </p:nvSpPr>
        <p:spPr>
          <a:xfrm>
            <a:off x="461210" y="1219200"/>
            <a:ext cx="8229600" cy="5011737"/>
          </a:xfrm>
        </p:spPr>
        <p:txBody>
          <a:bodyPr/>
          <a:lstStyle/>
          <a:p>
            <a:r>
              <a:rPr lang="en-US" sz="2400" dirty="0"/>
              <a:t>This simple analysis shows that the EHIS heavy ion (Priority 1) count rate would have exceeded 295 counts/5 min (number of PHA packets) for a large fraction of a day during historically extreme SEP events</a:t>
            </a:r>
          </a:p>
          <a:p>
            <a:r>
              <a:rPr lang="en-US" sz="2400" dirty="0"/>
              <a:t>PHA-based correction approaches recommended by UNH can be used retrospectively to correct the EHIS HE1 fluxes during moderate events like September 2017</a:t>
            </a:r>
          </a:p>
          <a:p>
            <a:r>
              <a:rPr lang="en-US" sz="2400" dirty="0"/>
              <a:t>PHA-based correction approaches are not suitable for real-time operational space weather use</a:t>
            </a:r>
          </a:p>
          <a:p>
            <a:r>
              <a:rPr lang="en-US" sz="2400" dirty="0"/>
              <a:t>Therefore, NCEI recommends that an SGPS-based Helium flux product be developed under ADR 727</a:t>
            </a:r>
          </a:p>
          <a:p>
            <a:pPr lvl="1"/>
            <a:r>
              <a:rPr lang="en-US" sz="2000" dirty="0"/>
              <a:t>NCEI has demonstrated (using the September 2017 events) that SGPS can produce helium fluxes that compare well with science-grade measurements</a:t>
            </a:r>
          </a:p>
        </p:txBody>
      </p:sp>
      <p:sp>
        <p:nvSpPr>
          <p:cNvPr id="4" name="Slide Number Placeholder 3">
            <a:extLst>
              <a:ext uri="{FF2B5EF4-FFF2-40B4-BE49-F238E27FC236}">
                <a16:creationId xmlns:a16="http://schemas.microsoft.com/office/drawing/2014/main" id="{F1AFCD23-B71B-6343-95D5-069B32C1AEFB}"/>
              </a:ext>
            </a:extLst>
          </p:cNvPr>
          <p:cNvSpPr>
            <a:spLocks noGrp="1"/>
          </p:cNvSpPr>
          <p:nvPr>
            <p:ph type="sldNum" sz="quarter" idx="12"/>
          </p:nvPr>
        </p:nvSpPr>
        <p:spPr/>
        <p:txBody>
          <a:bodyPr/>
          <a:lstStyle/>
          <a:p>
            <a:fld id="{615ADB79-25D6-47C0-AB51-22A13A0BBB50}" type="slidenum">
              <a:rPr lang="en-US" altLang="en-US" smtClean="0"/>
              <a:pPr/>
              <a:t>40</a:t>
            </a:fld>
            <a:endParaRPr lang="en-US" altLang="en-US" dirty="0"/>
          </a:p>
        </p:txBody>
      </p:sp>
    </p:spTree>
    <p:extLst>
      <p:ext uri="{BB962C8B-B14F-4D97-AF65-F5344CB8AC3E}">
        <p14:creationId xmlns:p14="http://schemas.microsoft.com/office/powerpoint/2010/main" val="15504668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C2412B6-1AD7-1D4D-90F8-DFA0D0E026F9}"/>
              </a:ext>
            </a:extLst>
          </p:cNvPr>
          <p:cNvSpPr>
            <a:spLocks noGrp="1"/>
          </p:cNvSpPr>
          <p:nvPr>
            <p:ph type="title"/>
          </p:nvPr>
        </p:nvSpPr>
        <p:spPr/>
        <p:txBody>
          <a:bodyPr/>
          <a:lstStyle/>
          <a:p>
            <a:r>
              <a:rPr lang="en-US" dirty="0"/>
              <a:t>SEP Event Helium </a:t>
            </a:r>
            <a:r>
              <a:rPr lang="en-US" dirty="0" err="1"/>
              <a:t>Fluences</a:t>
            </a:r>
            <a:r>
              <a:rPr lang="en-US" dirty="0"/>
              <a:t>, </a:t>
            </a:r>
            <a:br>
              <a:rPr lang="en-US" dirty="0"/>
            </a:br>
            <a:r>
              <a:rPr lang="en-US" dirty="0"/>
              <a:t>September 2017</a:t>
            </a:r>
          </a:p>
        </p:txBody>
      </p:sp>
      <p:sp>
        <p:nvSpPr>
          <p:cNvPr id="4" name="Slide Number Placeholder 3">
            <a:extLst>
              <a:ext uri="{FF2B5EF4-FFF2-40B4-BE49-F238E27FC236}">
                <a16:creationId xmlns:a16="http://schemas.microsoft.com/office/drawing/2014/main" id="{F5C0FE0D-8F46-B449-968E-EC0BCC05B62C}"/>
              </a:ext>
            </a:extLst>
          </p:cNvPr>
          <p:cNvSpPr>
            <a:spLocks noGrp="1"/>
          </p:cNvSpPr>
          <p:nvPr>
            <p:ph type="sldNum" sz="quarter" idx="12"/>
          </p:nvPr>
        </p:nvSpPr>
        <p:spPr/>
        <p:txBody>
          <a:bodyPr/>
          <a:lstStyle/>
          <a:p>
            <a:fld id="{615ADB79-25D6-47C0-AB51-22A13A0BBB50}" type="slidenum">
              <a:rPr lang="en-US" altLang="en-US" smtClean="0"/>
              <a:pPr/>
              <a:t>41</a:t>
            </a:fld>
            <a:endParaRPr lang="en-US" altLang="en-US" dirty="0"/>
          </a:p>
        </p:txBody>
      </p:sp>
      <p:pic>
        <p:nvPicPr>
          <p:cNvPr id="11" name="Content Placeholder 7">
            <a:extLst>
              <a:ext uri="{FF2B5EF4-FFF2-40B4-BE49-F238E27FC236}">
                <a16:creationId xmlns:a16="http://schemas.microsoft.com/office/drawing/2014/main" id="{1D4B0F0D-9F76-464C-B368-C8E89CFE8DD5}"/>
              </a:ext>
            </a:extLst>
          </p:cNvPr>
          <p:cNvPicPr>
            <a:picLocks noGrp="1" noChangeAspect="1"/>
          </p:cNvPicPr>
          <p:nvPr>
            <p:ph sz="half" idx="2"/>
          </p:nvPr>
        </p:nvPicPr>
        <p:blipFill>
          <a:blip r:embed="rId2"/>
          <a:stretch>
            <a:fillRect/>
          </a:stretch>
        </p:blipFill>
        <p:spPr>
          <a:xfrm>
            <a:off x="4648200" y="1905000"/>
            <a:ext cx="4352544" cy="3108960"/>
          </a:xfrm>
        </p:spPr>
      </p:pic>
      <p:pic>
        <p:nvPicPr>
          <p:cNvPr id="12" name="Content Placeholder 7">
            <a:extLst>
              <a:ext uri="{FF2B5EF4-FFF2-40B4-BE49-F238E27FC236}">
                <a16:creationId xmlns:a16="http://schemas.microsoft.com/office/drawing/2014/main" id="{0F9E2422-21E8-FF4E-9C58-EDE43035760F}"/>
              </a:ext>
            </a:extLst>
          </p:cNvPr>
          <p:cNvPicPr>
            <a:picLocks noGrp="1" noChangeAspect="1"/>
          </p:cNvPicPr>
          <p:nvPr>
            <p:ph sz="half" idx="1"/>
          </p:nvPr>
        </p:nvPicPr>
        <p:blipFill>
          <a:blip r:embed="rId3"/>
          <a:stretch>
            <a:fillRect/>
          </a:stretch>
        </p:blipFill>
        <p:spPr>
          <a:xfrm>
            <a:off x="152400" y="1905000"/>
            <a:ext cx="4352544" cy="3108960"/>
          </a:xfrm>
        </p:spPr>
      </p:pic>
      <p:sp>
        <p:nvSpPr>
          <p:cNvPr id="13" name="TextBox 12">
            <a:extLst>
              <a:ext uri="{FF2B5EF4-FFF2-40B4-BE49-F238E27FC236}">
                <a16:creationId xmlns:a16="http://schemas.microsoft.com/office/drawing/2014/main" id="{A8FCBB75-651C-DD4D-A839-7F24A40271AE}"/>
              </a:ext>
            </a:extLst>
          </p:cNvPr>
          <p:cNvSpPr txBox="1"/>
          <p:nvPr/>
        </p:nvSpPr>
        <p:spPr>
          <a:xfrm>
            <a:off x="5181600" y="4264223"/>
            <a:ext cx="1636002" cy="307777"/>
          </a:xfrm>
          <a:prstGeom prst="rect">
            <a:avLst/>
          </a:prstGeom>
          <a:noFill/>
        </p:spPr>
        <p:txBody>
          <a:bodyPr wrap="square" rtlCol="0">
            <a:spAutoFit/>
          </a:bodyPr>
          <a:lstStyle/>
          <a:p>
            <a:pPr algn="ctr"/>
            <a:r>
              <a:rPr lang="en-US" sz="1400" b="1" dirty="0"/>
              <a:t>Low EHIS HE1 rates</a:t>
            </a:r>
          </a:p>
        </p:txBody>
      </p:sp>
      <p:cxnSp>
        <p:nvCxnSpPr>
          <p:cNvPr id="14" name="Straight Arrow Connector 13">
            <a:extLst>
              <a:ext uri="{FF2B5EF4-FFF2-40B4-BE49-F238E27FC236}">
                <a16:creationId xmlns:a16="http://schemas.microsoft.com/office/drawing/2014/main" id="{836DF53B-833E-E840-8F41-CE380C852C52}"/>
              </a:ext>
            </a:extLst>
          </p:cNvPr>
          <p:cNvCxnSpPr>
            <a:cxnSpLocks/>
          </p:cNvCxnSpPr>
          <p:nvPr/>
        </p:nvCxnSpPr>
        <p:spPr>
          <a:xfrm flipV="1">
            <a:off x="5799691" y="3276600"/>
            <a:ext cx="905909" cy="96899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0280D170-466E-EA49-9217-320C4841E0A8}"/>
              </a:ext>
            </a:extLst>
          </p:cNvPr>
          <p:cNvSpPr/>
          <p:nvPr/>
        </p:nvSpPr>
        <p:spPr>
          <a:xfrm>
            <a:off x="1040700" y="1447800"/>
            <a:ext cx="2575943" cy="369332"/>
          </a:xfrm>
          <a:prstGeom prst="rect">
            <a:avLst/>
          </a:prstGeom>
          <a:solidFill>
            <a:schemeClr val="tx2">
              <a:lumMod val="20000"/>
              <a:lumOff val="80000"/>
            </a:schemeClr>
          </a:solidFill>
        </p:spPr>
        <p:txBody>
          <a:bodyPr wrap="square">
            <a:spAutoFit/>
          </a:bodyPr>
          <a:lstStyle/>
          <a:p>
            <a:pPr algn="ctr"/>
            <a:r>
              <a:rPr lang="en-US" b="1" i="1" dirty="0"/>
              <a:t>SEP Event, 5-9 Sept 2017</a:t>
            </a:r>
          </a:p>
        </p:txBody>
      </p:sp>
      <p:sp>
        <p:nvSpPr>
          <p:cNvPr id="10" name="Rectangle 9">
            <a:extLst>
              <a:ext uri="{FF2B5EF4-FFF2-40B4-BE49-F238E27FC236}">
                <a16:creationId xmlns:a16="http://schemas.microsoft.com/office/drawing/2014/main" id="{0280D170-466E-EA49-9217-320C4841E0A8}"/>
              </a:ext>
            </a:extLst>
          </p:cNvPr>
          <p:cNvSpPr/>
          <p:nvPr/>
        </p:nvSpPr>
        <p:spPr>
          <a:xfrm>
            <a:off x="5334000" y="1447800"/>
            <a:ext cx="2778443" cy="369332"/>
          </a:xfrm>
          <a:prstGeom prst="rect">
            <a:avLst/>
          </a:prstGeom>
          <a:solidFill>
            <a:schemeClr val="tx2">
              <a:lumMod val="20000"/>
              <a:lumOff val="80000"/>
            </a:schemeClr>
          </a:solidFill>
        </p:spPr>
        <p:txBody>
          <a:bodyPr wrap="square">
            <a:spAutoFit/>
          </a:bodyPr>
          <a:lstStyle/>
          <a:p>
            <a:pPr algn="ctr"/>
            <a:r>
              <a:rPr lang="en-US" b="1" i="1" dirty="0"/>
              <a:t>SEP Event, 10-14 Sept 2017</a:t>
            </a:r>
          </a:p>
        </p:txBody>
      </p:sp>
    </p:spTree>
    <p:extLst>
      <p:ext uri="{BB962C8B-B14F-4D97-AF65-F5344CB8AC3E}">
        <p14:creationId xmlns:p14="http://schemas.microsoft.com/office/powerpoint/2010/main" val="30101746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B2BD-CE96-F84B-8786-4DB2436EAAD0}"/>
              </a:ext>
            </a:extLst>
          </p:cNvPr>
          <p:cNvSpPr>
            <a:spLocks noGrp="1"/>
          </p:cNvSpPr>
          <p:nvPr>
            <p:ph type="title"/>
          </p:nvPr>
        </p:nvSpPr>
        <p:spPr/>
        <p:txBody>
          <a:bodyPr/>
          <a:lstStyle/>
          <a:p>
            <a:r>
              <a:rPr lang="en-US" dirty="0"/>
              <a:t>ADR 727: Path Forward for an SGPS-based Helium Product</a:t>
            </a:r>
          </a:p>
        </p:txBody>
      </p:sp>
      <p:sp>
        <p:nvSpPr>
          <p:cNvPr id="3" name="Content Placeholder 2">
            <a:extLst>
              <a:ext uri="{FF2B5EF4-FFF2-40B4-BE49-F238E27FC236}">
                <a16:creationId xmlns:a16="http://schemas.microsoft.com/office/drawing/2014/main" id="{0CE21011-B1EC-FC46-8007-A4019CE252ED}"/>
              </a:ext>
            </a:extLst>
          </p:cNvPr>
          <p:cNvSpPr>
            <a:spLocks noGrp="1"/>
          </p:cNvSpPr>
          <p:nvPr>
            <p:ph idx="1"/>
          </p:nvPr>
        </p:nvSpPr>
        <p:spPr>
          <a:xfrm>
            <a:off x="457200" y="1465262"/>
            <a:ext cx="8229600" cy="4891087"/>
          </a:xfrm>
        </p:spPr>
        <p:txBody>
          <a:bodyPr/>
          <a:lstStyle/>
          <a:p>
            <a:r>
              <a:rPr lang="en-US" sz="2000" dirty="0"/>
              <a:t>Flight:</a:t>
            </a:r>
          </a:p>
          <a:p>
            <a:pPr lvl="1"/>
            <a:r>
              <a:rPr lang="en-US" sz="1800"/>
              <a:t>Add demonstrated algorithm </a:t>
            </a:r>
            <a:r>
              <a:rPr lang="en-US" sz="1800" dirty="0"/>
              <a:t>to CDRL 80</a:t>
            </a:r>
          </a:p>
          <a:p>
            <a:pPr lvl="1"/>
            <a:r>
              <a:rPr lang="en-US" sz="1800" dirty="0"/>
              <a:t>Calibrate SGPS alpha channels (geometric factors, proton contamination)</a:t>
            </a:r>
          </a:p>
          <a:p>
            <a:r>
              <a:rPr lang="en-US" sz="2000" dirty="0"/>
              <a:t>Ground:</a:t>
            </a:r>
          </a:p>
          <a:p>
            <a:pPr lvl="1"/>
            <a:r>
              <a:rPr lang="en-US" sz="1800" dirty="0"/>
              <a:t>Implement Flight algorithm to add helium variables to existing SGPS product</a:t>
            </a:r>
          </a:p>
          <a:p>
            <a:pPr lvl="1"/>
            <a:r>
              <a:rPr lang="en-US" sz="1800" dirty="0"/>
              <a:t>Additional data volume in GRB</a:t>
            </a:r>
          </a:p>
          <a:p>
            <a:r>
              <a:rPr lang="en-US" sz="2000" dirty="0"/>
              <a:t>NCEI:</a:t>
            </a:r>
          </a:p>
          <a:p>
            <a:pPr lvl="1"/>
            <a:r>
              <a:rPr lang="en-US" sz="1800" dirty="0"/>
              <a:t>Develop algorithm &amp; software to calculate Level 2 5-minute averages of SGPS helium fluxes (adaptation/extension of existing averaging software)</a:t>
            </a:r>
          </a:p>
          <a:p>
            <a:pPr lvl="1"/>
            <a:r>
              <a:rPr lang="en-US" sz="1800" dirty="0"/>
              <a:t>Modify existing Level 2 LET algorithm &amp; code to ingest SGPS helium fluxes and create LET spectrum from SGPS data</a:t>
            </a:r>
          </a:p>
          <a:p>
            <a:pPr lvl="1"/>
            <a:r>
              <a:rPr lang="en-US" sz="1800" dirty="0"/>
              <a:t>Deliver as part of Phase 3 to NWS/SWPC (work planned 2020-06-30 through 2020-12-31)</a:t>
            </a:r>
          </a:p>
          <a:p>
            <a:r>
              <a:rPr lang="en-US" sz="2000" dirty="0"/>
              <a:t>NWS/SWPC:</a:t>
            </a:r>
          </a:p>
          <a:p>
            <a:pPr lvl="1"/>
            <a:r>
              <a:rPr lang="en-US" sz="1800" dirty="0"/>
              <a:t>Transition NCEI-developed code to operations</a:t>
            </a:r>
          </a:p>
        </p:txBody>
      </p:sp>
      <p:sp>
        <p:nvSpPr>
          <p:cNvPr id="4" name="Slide Number Placeholder 3">
            <a:extLst>
              <a:ext uri="{FF2B5EF4-FFF2-40B4-BE49-F238E27FC236}">
                <a16:creationId xmlns:a16="http://schemas.microsoft.com/office/drawing/2014/main" id="{FA1F098C-C139-F740-B69F-15192495DC42}"/>
              </a:ext>
            </a:extLst>
          </p:cNvPr>
          <p:cNvSpPr>
            <a:spLocks noGrp="1"/>
          </p:cNvSpPr>
          <p:nvPr>
            <p:ph type="sldNum" sz="quarter" idx="12"/>
          </p:nvPr>
        </p:nvSpPr>
        <p:spPr/>
        <p:txBody>
          <a:bodyPr/>
          <a:lstStyle/>
          <a:p>
            <a:fld id="{615ADB79-25D6-47C0-AB51-22A13A0BBB50}" type="slidenum">
              <a:rPr lang="en-US" altLang="en-US" smtClean="0"/>
              <a:pPr/>
              <a:t>42</a:t>
            </a:fld>
            <a:endParaRPr lang="en-US" altLang="en-US" dirty="0"/>
          </a:p>
        </p:txBody>
      </p:sp>
    </p:spTree>
    <p:extLst>
      <p:ext uri="{BB962C8B-B14F-4D97-AF65-F5344CB8AC3E}">
        <p14:creationId xmlns:p14="http://schemas.microsoft.com/office/powerpoint/2010/main" val="39266463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&amp; Recommendations</a:t>
            </a:r>
          </a:p>
        </p:txBody>
      </p:sp>
      <p:sp>
        <p:nvSpPr>
          <p:cNvPr id="3" name="Text Placeholder 2"/>
          <p:cNvSpPr>
            <a:spLocks noGrp="1"/>
          </p:cNvSpPr>
          <p:nvPr>
            <p:ph type="body" idx="1"/>
          </p:nvPr>
        </p:nvSpPr>
        <p:spPr/>
        <p:txBody>
          <a:bodyPr/>
          <a:lstStyle/>
          <a:p>
            <a:r>
              <a:rPr lang="en-US" dirty="0"/>
              <a:t>GOES-16 ABI L1b Products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43</a:t>
            </a:fld>
            <a:endParaRPr lang="en-US" altLang="en-US"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Summary</a:t>
            </a:r>
          </a:p>
        </p:txBody>
      </p:sp>
      <p:sp>
        <p:nvSpPr>
          <p:cNvPr id="3" name="Content Placeholder 2"/>
          <p:cNvSpPr>
            <a:spLocks noGrp="1"/>
          </p:cNvSpPr>
          <p:nvPr>
            <p:ph idx="1"/>
          </p:nvPr>
        </p:nvSpPr>
        <p:spPr>
          <a:xfrm>
            <a:off x="457200" y="1465262"/>
            <a:ext cx="8229600" cy="4706937"/>
          </a:xfrm>
        </p:spPr>
        <p:txBody>
          <a:bodyPr>
            <a:normAutofit fontScale="92500" lnSpcReduction="10000"/>
          </a:bodyPr>
          <a:lstStyle/>
          <a:p>
            <a:pPr>
              <a:buFont typeface="Arial" panose="020B0604020202020204" pitchFamily="34" charset="0"/>
              <a:buChar char="•"/>
            </a:pPr>
            <a:r>
              <a:rPr lang="en-US" sz="2800" dirty="0"/>
              <a:t>No Solar Energetic Particle (SEP) event since GOES-17 launch – this PS-PVR has relied on analysis of galactic cosmic ray (GCR) fluxes</a:t>
            </a:r>
          </a:p>
          <a:p>
            <a:pPr>
              <a:buFont typeface="Arial" panose="020B0604020202020204" pitchFamily="34" charset="0"/>
              <a:buChar char="•"/>
            </a:pPr>
            <a:r>
              <a:rPr lang="en-US" sz="2800" dirty="0"/>
              <a:t>Used analysis of Non-Prime data from Pulse Height Analysis (PHA) packets to estimate heavy ion (C-Fe) GCR fluxes – reach-back to G16 Provisional PS-PVR</a:t>
            </a:r>
          </a:p>
          <a:p>
            <a:pPr>
              <a:buFont typeface="Arial" panose="020B0604020202020204" pitchFamily="34" charset="0"/>
              <a:buChar char="•"/>
            </a:pPr>
            <a:r>
              <a:rPr lang="en-US" sz="2800" dirty="0"/>
              <a:t>G16 and G17 GCR fluxes agree reasonably well</a:t>
            </a:r>
          </a:p>
          <a:p>
            <a:pPr>
              <a:buFont typeface="Arial" panose="020B0604020202020204" pitchFamily="34" charset="0"/>
              <a:buChar char="•"/>
            </a:pPr>
            <a:r>
              <a:rPr lang="en-US" sz="2800" dirty="0"/>
              <a:t>Agreement of observations with GCR model fluxes:</a:t>
            </a:r>
          </a:p>
          <a:p>
            <a:pPr lvl="1">
              <a:buFont typeface="Arial" panose="020B0604020202020204" pitchFamily="34" charset="0"/>
              <a:buChar char="•"/>
            </a:pPr>
            <a:r>
              <a:rPr lang="en-US" sz="2000" dirty="0"/>
              <a:t>H and He: poor, need to recalculate calibration factors for GCRs</a:t>
            </a:r>
          </a:p>
          <a:p>
            <a:pPr lvl="1">
              <a:buFont typeface="Arial" panose="020B0604020202020204" pitchFamily="34" charset="0"/>
              <a:buChar char="•"/>
            </a:pPr>
            <a:r>
              <a:rPr lang="en-US" sz="2000" dirty="0"/>
              <a:t>Heavy ions: reasonable, will benefit from recalculation of calibration factors for GCRs</a:t>
            </a:r>
          </a:p>
          <a:p>
            <a:pPr>
              <a:buFont typeface="Arial" panose="020B0604020202020204" pitchFamily="34" charset="0"/>
              <a:buChar char="•"/>
            </a:pPr>
            <a:r>
              <a:rPr lang="en-US" sz="2800" dirty="0"/>
              <a:t>Risks to reaching Full Maturity have been identified</a:t>
            </a:r>
          </a:p>
          <a:p>
            <a:pPr lvl="1">
              <a:buFont typeface="Arial" panose="020B0604020202020204" pitchFamily="34" charset="0"/>
              <a:buChar char="•"/>
            </a:pPr>
            <a:endParaRPr lang="en-US" sz="2400" dirty="0"/>
          </a:p>
          <a:p>
            <a:pPr lvl="1">
              <a:buFont typeface="Arial" panose="020B0604020202020204" pitchFamily="34" charset="0"/>
              <a:buChar char="•"/>
            </a:pPr>
            <a:endParaRPr lang="en-US" sz="24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44</a:t>
            </a:fld>
            <a:endParaRPr lang="en-US" alt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Recommendation</a:t>
            </a:r>
          </a:p>
        </p:txBody>
      </p:sp>
      <p:sp>
        <p:nvSpPr>
          <p:cNvPr id="3" name="Content Placeholder 2"/>
          <p:cNvSpPr>
            <a:spLocks noGrp="1"/>
          </p:cNvSpPr>
          <p:nvPr>
            <p:ph idx="1"/>
          </p:nvPr>
        </p:nvSpPr>
        <p:spPr>
          <a:xfrm>
            <a:off x="457200" y="1219200"/>
            <a:ext cx="8229600" cy="5256212"/>
          </a:xfrm>
        </p:spPr>
        <p:txBody>
          <a:bodyPr/>
          <a:lstStyle/>
          <a:p>
            <a:pPr>
              <a:buFont typeface="Arial" panose="020B0604020202020204" pitchFamily="34" charset="0"/>
              <a:buChar char="•"/>
            </a:pPr>
            <a:r>
              <a:rPr lang="en-US" sz="2800" dirty="0"/>
              <a:t>NCEI believes that the GOES-17 EHIS L1b product has reached Provisional Maturity as defined by the GOES-R Program </a:t>
            </a:r>
          </a:p>
          <a:p>
            <a:pPr lvl="1">
              <a:buFont typeface="Arial" panose="020B0604020202020204" pitchFamily="34" charset="0"/>
              <a:buChar char="•"/>
            </a:pPr>
            <a:r>
              <a:rPr lang="en-US" sz="2400" dirty="0"/>
              <a:t>As with SGPS, by similarity with GOES-16 provisional results</a:t>
            </a:r>
          </a:p>
          <a:p>
            <a:pPr>
              <a:buFont typeface="Arial" panose="020B0604020202020204" pitchFamily="34" charset="0"/>
              <a:buChar char="•"/>
            </a:pPr>
            <a:r>
              <a:rPr lang="en-US" sz="2400" dirty="0"/>
              <a:t>Caveats:</a:t>
            </a:r>
          </a:p>
          <a:p>
            <a:pPr lvl="2"/>
            <a:r>
              <a:rPr lang="en-US" sz="2000" dirty="0"/>
              <a:t>No SEP event since GOES-17 launch – need at least two for Full validation</a:t>
            </a:r>
          </a:p>
          <a:p>
            <a:pPr lvl="2"/>
            <a:r>
              <a:rPr lang="en-US" sz="2000" dirty="0"/>
              <a:t>GCRs currently cannot be derived accurately from L0 ELF Prime-dominated histogram data – used L0 PHA instead</a:t>
            </a:r>
          </a:p>
          <a:p>
            <a:pPr lvl="2"/>
            <a:r>
              <a:rPr lang="en-US" sz="2000" dirty="0"/>
              <a:t>Continued refinement of on-orbit tables by UNH (periodic analysis of GCRs, or after large SEP events) is essential for proper performance of the instrument</a:t>
            </a:r>
          </a:p>
          <a:p>
            <a:pPr lvl="2"/>
            <a:endParaRPr lang="en-US" sz="2000" dirty="0"/>
          </a:p>
          <a:p>
            <a:pPr lvl="2"/>
            <a:endParaRPr lang="en-US" sz="2000" dirty="0"/>
          </a:p>
          <a:p>
            <a:pPr lvl="2"/>
            <a:endParaRPr lang="en-US" sz="2000" dirty="0"/>
          </a:p>
        </p:txBody>
      </p:sp>
      <p:sp>
        <p:nvSpPr>
          <p:cNvPr id="5" name="Slide Number Placeholder 4"/>
          <p:cNvSpPr>
            <a:spLocks noGrp="1"/>
          </p:cNvSpPr>
          <p:nvPr>
            <p:ph type="sldNum" sz="quarter" idx="12"/>
          </p:nvPr>
        </p:nvSpPr>
        <p:spPr/>
        <p:txBody>
          <a:bodyPr/>
          <a:lstStyle/>
          <a:p>
            <a:fld id="{615ADB79-25D6-47C0-AB51-22A13A0BBB50}" type="slidenum">
              <a:rPr lang="en-US" altLang="en-US" smtClean="0"/>
              <a:pPr/>
              <a:t>45</a:t>
            </a:fld>
            <a:endParaRPr lang="en-US" altLang="en-US" dirty="0"/>
          </a:p>
        </p:txBody>
      </p:sp>
    </p:spTree>
    <p:extLst>
      <p:ext uri="{BB962C8B-B14F-4D97-AF65-F5344CB8AC3E}">
        <p14:creationId xmlns:p14="http://schemas.microsoft.com/office/powerpoint/2010/main" val="376345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461963" indent="-461963"/>
            <a:r>
              <a:rPr lang="en-US" dirty="0"/>
              <a:t>Review of Beta Maturity </a:t>
            </a:r>
          </a:p>
        </p:txBody>
      </p:sp>
      <p:sp>
        <p:nvSpPr>
          <p:cNvPr id="3" name="Text Placeholder 2"/>
          <p:cNvSpPr>
            <a:spLocks noGrp="1"/>
          </p:cNvSpPr>
          <p:nvPr>
            <p:ph type="body" idx="1"/>
          </p:nvPr>
        </p:nvSpPr>
        <p:spPr/>
        <p:txBody>
          <a:bodyPr/>
          <a:lstStyle/>
          <a:p>
            <a:r>
              <a:rPr lang="en-US" dirty="0"/>
              <a:t>GOES-17 EHIS L1b Product Provisional PS-PVR</a:t>
            </a:r>
          </a:p>
        </p:txBody>
      </p:sp>
      <p:sp>
        <p:nvSpPr>
          <p:cNvPr id="5" name="Slide Number Placeholder 4"/>
          <p:cNvSpPr>
            <a:spLocks noGrp="1"/>
          </p:cNvSpPr>
          <p:nvPr>
            <p:ph type="sldNum" sz="quarter" idx="12"/>
          </p:nvPr>
        </p:nvSpPr>
        <p:spPr/>
        <p:txBody>
          <a:bodyPr/>
          <a:lstStyle/>
          <a:p>
            <a:fld id="{4AB52BE0-4CA4-4BD3-BC9F-B41F86E8D2EE}" type="slidenum">
              <a:rPr lang="en-US" altLang="en-US" smtClean="0"/>
              <a:pPr/>
              <a:t>5</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Path to Provisional</a:t>
            </a:r>
            <a:endParaRPr lang="en-US" dirty="0"/>
          </a:p>
        </p:txBody>
      </p:sp>
      <p:sp>
        <p:nvSpPr>
          <p:cNvPr id="3" name="Content Placeholder 2"/>
          <p:cNvSpPr>
            <a:spLocks noGrp="1"/>
          </p:cNvSpPr>
          <p:nvPr>
            <p:ph idx="1"/>
          </p:nvPr>
        </p:nvSpPr>
        <p:spPr>
          <a:xfrm>
            <a:off x="457200" y="1143000"/>
            <a:ext cx="8229600" cy="5029200"/>
          </a:xfrm>
        </p:spPr>
        <p:txBody>
          <a:bodyPr>
            <a:normAutofit/>
          </a:bodyPr>
          <a:lstStyle/>
          <a:p>
            <a:pPr>
              <a:buFont typeface="Arial" panose="020B0604020202020204" pitchFamily="34" charset="0"/>
              <a:buChar char="•"/>
            </a:pPr>
            <a:r>
              <a:rPr lang="en-US" dirty="0"/>
              <a:t>Risks and associated ADRs needing resolution for Provisional</a:t>
            </a:r>
          </a:p>
          <a:p>
            <a:pPr>
              <a:buFont typeface="Arial" panose="020B0604020202020204" pitchFamily="34" charset="0"/>
              <a:buChar char="•"/>
            </a:pPr>
            <a:r>
              <a:rPr lang="en-US" dirty="0"/>
              <a:t>Changes to GOES-17 EHIS flight science tables (ATC/UNH)</a:t>
            </a:r>
          </a:p>
          <a:p>
            <a:pPr>
              <a:buFont typeface="Arial" panose="020B0604020202020204" pitchFamily="34" charset="0"/>
              <a:buChar char="•"/>
            </a:pPr>
            <a:r>
              <a:rPr lang="en-US" dirty="0"/>
              <a:t>PLPT overview</a:t>
            </a:r>
          </a:p>
          <a:p>
            <a:pPr>
              <a:buFont typeface="Arial" panose="020B0604020202020204" pitchFamily="34" charset="0"/>
              <a:buChar char="•"/>
            </a:pPr>
            <a:endParaRPr lang="en-US" dirty="0"/>
          </a:p>
        </p:txBody>
      </p:sp>
      <p:sp>
        <p:nvSpPr>
          <p:cNvPr id="4" name="Slide Number Placeholder 3"/>
          <p:cNvSpPr>
            <a:spLocks noGrp="1"/>
          </p:cNvSpPr>
          <p:nvPr>
            <p:ph type="sldNum" sz="quarter" idx="12"/>
          </p:nvPr>
        </p:nvSpPr>
        <p:spPr/>
        <p:txBody>
          <a:bodyPr/>
          <a:lstStyle/>
          <a:p>
            <a:fld id="{615ADB79-25D6-47C0-AB51-22A13A0BBB50}" type="slidenum">
              <a:rPr lang="en-US" altLang="en-US" smtClean="0"/>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859365A-57D3-B743-AEA4-7C2F3B549289}"/>
              </a:ext>
            </a:extLst>
          </p:cNvPr>
          <p:cNvSpPr>
            <a:spLocks noGrp="1"/>
          </p:cNvSpPr>
          <p:nvPr>
            <p:ph idx="1"/>
          </p:nvPr>
        </p:nvSpPr>
        <p:spPr>
          <a:xfrm>
            <a:off x="457200" y="1465262"/>
            <a:ext cx="8229600" cy="5011737"/>
          </a:xfrm>
        </p:spPr>
        <p:txBody>
          <a:bodyPr/>
          <a:lstStyle/>
          <a:p>
            <a:r>
              <a:rPr lang="en-US" sz="2800" dirty="0"/>
              <a:t>ADRs 342 and 582 were recommended for closure in July 2018 for G16 Provisional PS-PVR</a:t>
            </a:r>
          </a:p>
          <a:p>
            <a:r>
              <a:rPr lang="en-US" sz="2800" dirty="0"/>
              <a:t>No new G17 EHIS risks identified at G17 beta PS-PVR</a:t>
            </a:r>
          </a:p>
          <a:p>
            <a:pPr lvl="1"/>
            <a:r>
              <a:rPr lang="en-US" sz="2400" dirty="0"/>
              <a:t>Based on G16 experience, G17 EHIS launched with flight tables that reduced MeV electron contamination of lowest-energy hydrogen channel to insignificant levels</a:t>
            </a:r>
          </a:p>
          <a:p>
            <a:r>
              <a:rPr lang="en-US" sz="2800" dirty="0"/>
              <a:t>Existing G16 EHIS risks (Full) also apply to G17</a:t>
            </a:r>
          </a:p>
          <a:p>
            <a:pPr lvl="1"/>
            <a:r>
              <a:rPr lang="en-US" sz="2400" dirty="0"/>
              <a:t>ADR 727 (low HE1 fluxes) represents the greatest risk</a:t>
            </a:r>
          </a:p>
          <a:p>
            <a:pPr lvl="1"/>
            <a:r>
              <a:rPr lang="en-US" sz="2400" dirty="0"/>
              <a:t>One ADR (804) added since G17 Beta PS-PVR</a:t>
            </a:r>
          </a:p>
          <a:p>
            <a:pPr lvl="1"/>
            <a:r>
              <a:rPr lang="en-US" sz="2400" dirty="0"/>
              <a:t>See ‘Path to Full Validation’ section later</a:t>
            </a:r>
            <a:endParaRPr lang="en-US" sz="2000" dirty="0"/>
          </a:p>
        </p:txBody>
      </p:sp>
      <p:sp>
        <p:nvSpPr>
          <p:cNvPr id="248" name="Shape 248"/>
          <p:cNvSpPr txBox="1">
            <a:spLocks noGrp="1"/>
          </p:cNvSpPr>
          <p:nvPr>
            <p:ph type="sldNum" sz="quarter" idx="12"/>
          </p:nvPr>
        </p:nvSpPr>
        <p:spPr>
          <a:prstGeom prst="rect">
            <a:avLst/>
          </a:prstGeom>
          <a:noFill/>
          <a:ln>
            <a:noFill/>
          </a:ln>
        </p:spPr>
        <p:txBody>
          <a:bodyPr vert="horz" wrap="square" lIns="68569" tIns="34275" rIns="68569" bIns="34275" numCol="1" anchor="ctr" anchorCtr="0" compatLnSpc="1">
            <a:prstTxWarp prst="textNoShape">
              <a:avLst/>
            </a:prstTxWarp>
            <a:noAutofit/>
          </a:bodyPr>
          <a:lstStyle/>
          <a:p>
            <a:pPr>
              <a:buSzPct val="25000"/>
            </a:pPr>
            <a:fld id="{00000000-1234-1234-1234-123412341234}" type="slidenum">
              <a:rPr lang="en-US" sz="900">
                <a:latin typeface="Calibri"/>
                <a:ea typeface="Calibri"/>
                <a:cs typeface="Calibri"/>
                <a:sym typeface="Calibri"/>
              </a:rPr>
              <a:pPr>
                <a:buSzPct val="25000"/>
              </a:pPr>
              <a:t>7</a:t>
            </a:fld>
            <a:endParaRPr lang="en-US" sz="900" dirty="0">
              <a:latin typeface="Calibri"/>
              <a:ea typeface="Calibri"/>
              <a:cs typeface="Calibri"/>
              <a:sym typeface="Calibri"/>
            </a:endParaRPr>
          </a:p>
        </p:txBody>
      </p:sp>
      <p:sp>
        <p:nvSpPr>
          <p:cNvPr id="6" name="Title 1"/>
          <p:cNvSpPr txBox="1">
            <a:spLocks/>
          </p:cNvSpPr>
          <p:nvPr/>
        </p:nvSpPr>
        <p:spPr bwMode="auto">
          <a:xfrm>
            <a:off x="1371600" y="76200"/>
            <a:ext cx="6408821" cy="968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1" fontAlgn="base" hangingPunct="1">
              <a:spcBef>
                <a:spcPct val="0"/>
              </a:spcBef>
              <a:spcAft>
                <a:spcPct val="0"/>
              </a:spcAft>
              <a:defRPr sz="3600" kern="1200">
                <a:solidFill>
                  <a:schemeClr val="bg1"/>
                </a:solidFill>
                <a:latin typeface="+mj-lt"/>
                <a:ea typeface="MS PGothic" panose="020B0600070205080204" pitchFamily="34" charset="-128"/>
                <a:cs typeface="+mj-cs"/>
              </a:defRPr>
            </a:lvl1pPr>
            <a:lvl2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2pPr>
            <a:lvl3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3pPr>
            <a:lvl4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4pPr>
            <a:lvl5pPr algn="ctr" defTabSz="457200" rtl="0" eaLnBrk="1" fontAlgn="base" hangingPunct="1">
              <a:spcBef>
                <a:spcPct val="0"/>
              </a:spcBef>
              <a:spcAft>
                <a:spcPct val="0"/>
              </a:spcAft>
              <a:defRPr sz="3600">
                <a:solidFill>
                  <a:schemeClr val="bg1"/>
                </a:solidFill>
                <a:latin typeface="Calibri" panose="020F0502020204030204" pitchFamily="34" charset="0"/>
                <a:ea typeface="MS PGothic" panose="020B0600070205080204" pitchFamily="34" charset="-128"/>
              </a:defRPr>
            </a:lvl5pPr>
            <a:lvl6pPr marL="4572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6pPr>
            <a:lvl7pPr marL="9144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7pPr>
            <a:lvl8pPr marL="13716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8pPr>
            <a:lvl9pPr marL="1828800" algn="ctr" defTabSz="457200" rtl="0" eaLnBrk="1" fontAlgn="base" hangingPunct="1">
              <a:spcBef>
                <a:spcPct val="0"/>
              </a:spcBef>
              <a:spcAft>
                <a:spcPct val="0"/>
              </a:spcAft>
              <a:defRPr sz="4400">
                <a:solidFill>
                  <a:schemeClr val="bg1"/>
                </a:solidFill>
                <a:latin typeface="Calibri" panose="020F0502020204030204" pitchFamily="34" charset="0"/>
                <a:ea typeface="MS PGothic" panose="020B0600070205080204" pitchFamily="34" charset="-128"/>
              </a:defRPr>
            </a:lvl9pPr>
          </a:lstStyle>
          <a:p>
            <a:r>
              <a:rPr lang="en-US" sz="3200" dirty="0"/>
              <a:t>Path to Provisional: </a:t>
            </a:r>
          </a:p>
          <a:p>
            <a:r>
              <a:rPr lang="en-US" sz="3200" dirty="0"/>
              <a:t>Risks at G17 𝛃 PS-PVR (10 Aug 2018)</a:t>
            </a:r>
          </a:p>
        </p:txBody>
      </p:sp>
    </p:spTree>
    <p:extLst>
      <p:ext uri="{BB962C8B-B14F-4D97-AF65-F5344CB8AC3E}">
        <p14:creationId xmlns:p14="http://schemas.microsoft.com/office/powerpoint/2010/main" val="40072839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ontent Placeholder 12">
            <a:extLst>
              <a:ext uri="{FF2B5EF4-FFF2-40B4-BE49-F238E27FC236}">
                <a16:creationId xmlns:a16="http://schemas.microsoft.com/office/drawing/2014/main" id="{644A7040-DDD8-2F47-BAA0-D74F2693B8AF}"/>
              </a:ext>
            </a:extLst>
          </p:cNvPr>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535583" y="1100276"/>
            <a:ext cx="3960217" cy="4525963"/>
          </a:xfrm>
        </p:spPr>
      </p:pic>
      <p:sp>
        <p:nvSpPr>
          <p:cNvPr id="5" name="Title 4"/>
          <p:cNvSpPr>
            <a:spLocks noGrp="1"/>
          </p:cNvSpPr>
          <p:nvPr>
            <p:ph type="title"/>
          </p:nvPr>
        </p:nvSpPr>
        <p:spPr/>
        <p:txBody>
          <a:bodyPr/>
          <a:lstStyle/>
          <a:p>
            <a:r>
              <a:rPr lang="en-US" dirty="0"/>
              <a:t>Check of ADR 582 for GOES-17</a:t>
            </a:r>
          </a:p>
        </p:txBody>
      </p:sp>
      <p:pic>
        <p:nvPicPr>
          <p:cNvPr id="9" name="Content Placeholder 8">
            <a:extLst>
              <a:ext uri="{FF2B5EF4-FFF2-40B4-BE49-F238E27FC236}">
                <a16:creationId xmlns:a16="http://schemas.microsoft.com/office/drawing/2014/main" id="{45A34F08-4784-F749-95AC-E28AB2BBB461}"/>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26583" y="1112837"/>
            <a:ext cx="3960217" cy="4525963"/>
          </a:xfrm>
        </p:spPr>
      </p:pic>
      <p:sp>
        <p:nvSpPr>
          <p:cNvPr id="4" name="Slide Number Placeholder 3"/>
          <p:cNvSpPr>
            <a:spLocks noGrp="1"/>
          </p:cNvSpPr>
          <p:nvPr>
            <p:ph type="sldNum" sz="quarter" idx="12"/>
          </p:nvPr>
        </p:nvSpPr>
        <p:spPr/>
        <p:txBody>
          <a:bodyPr/>
          <a:lstStyle/>
          <a:p>
            <a:pPr marL="0" marR="0" lvl="0" indent="0" algn="l" rtl="0">
              <a:lnSpc>
                <a:spcPct val="100000"/>
              </a:lnSpc>
              <a:spcBef>
                <a:spcPts val="0"/>
              </a:spcBef>
              <a:spcAft>
                <a:spcPts val="0"/>
              </a:spcAft>
              <a:buClr>
                <a:srgbClr val="000000"/>
              </a:buClr>
              <a:buSzPct val="25000"/>
              <a:buFont typeface="Arial"/>
              <a:buNone/>
            </a:pPr>
            <a:fld id="{00000000-1234-1234-1234-123412341234}" type="slidenum">
              <a:rPr lang="en" sz="1400" b="0" i="0" u="none" strike="noStrike" cap="none" smtClean="0">
                <a:solidFill>
                  <a:srgbClr val="000000"/>
                </a:solidFill>
                <a:latin typeface="Arial"/>
                <a:ea typeface="Arial"/>
                <a:cs typeface="Arial"/>
                <a:sym typeface="Arial"/>
              </a:rPr>
              <a:pPr marL="0" marR="0" lvl="0" indent="0" algn="l" rtl="0">
                <a:lnSpc>
                  <a:spcPct val="100000"/>
                </a:lnSpc>
                <a:spcBef>
                  <a:spcPts val="0"/>
                </a:spcBef>
                <a:spcAft>
                  <a:spcPts val="0"/>
                </a:spcAft>
                <a:buClr>
                  <a:srgbClr val="000000"/>
                </a:buClr>
                <a:buSzPct val="25000"/>
                <a:buFont typeface="Arial"/>
                <a:buNone/>
              </a:pPr>
              <a:t>8</a:t>
            </a:fld>
            <a:endParaRPr lang="en" sz="1400" b="0" i="0" u="none" strike="noStrike" cap="none">
              <a:solidFill>
                <a:srgbClr val="000000"/>
              </a:solidFill>
              <a:latin typeface="Arial"/>
              <a:ea typeface="Arial"/>
              <a:cs typeface="Arial"/>
              <a:sym typeface="Arial"/>
            </a:endParaRPr>
          </a:p>
        </p:txBody>
      </p:sp>
      <p:sp>
        <p:nvSpPr>
          <p:cNvPr id="10" name="Rectangle 9">
            <a:extLst>
              <a:ext uri="{FF2B5EF4-FFF2-40B4-BE49-F238E27FC236}">
                <a16:creationId xmlns:a16="http://schemas.microsoft.com/office/drawing/2014/main" id="{94CF6BF5-B68B-0C4A-8855-CAB55020F152}"/>
              </a:ext>
            </a:extLst>
          </p:cNvPr>
          <p:cNvSpPr/>
          <p:nvPr/>
        </p:nvSpPr>
        <p:spPr>
          <a:xfrm>
            <a:off x="563452" y="5486400"/>
            <a:ext cx="8085274" cy="738664"/>
          </a:xfrm>
          <a:prstGeom prst="rect">
            <a:avLst/>
          </a:prstGeom>
          <a:solidFill>
            <a:schemeClr val="tx2">
              <a:lumMod val="20000"/>
              <a:lumOff val="80000"/>
            </a:schemeClr>
          </a:solidFill>
        </p:spPr>
        <p:txBody>
          <a:bodyPr wrap="square">
            <a:spAutoFit/>
          </a:bodyPr>
          <a:lstStyle/>
          <a:p>
            <a:pPr algn="ctr"/>
            <a:r>
              <a:rPr lang="en-US" sz="1400" b="1" i="1" dirty="0"/>
              <a:t>ADR 582 corrected the setting of the High Flux Rate (HFR) flag in L1b. </a:t>
            </a:r>
          </a:p>
          <a:p>
            <a:pPr algn="ctr"/>
            <a:r>
              <a:rPr lang="en-US" sz="1400" b="1" i="1" dirty="0"/>
              <a:t>GOES-17 is responding to a higher threshold than GOES-16, as set by the flight </a:t>
            </a:r>
            <a:r>
              <a:rPr lang="en-US" sz="1400" b="1" i="1" dirty="0" err="1"/>
              <a:t>sci_cnfg</a:t>
            </a:r>
            <a:r>
              <a:rPr lang="en-US" sz="1400" b="1" i="1" dirty="0"/>
              <a:t> table.  </a:t>
            </a:r>
          </a:p>
          <a:p>
            <a:pPr algn="ctr"/>
            <a:r>
              <a:rPr lang="en-US" sz="1400" b="1" i="1" dirty="0"/>
              <a:t>Both seem to be triggering at slightly higher levels than the threshold set by </a:t>
            </a:r>
            <a:r>
              <a:rPr lang="en-US" sz="1400" b="1" i="1" dirty="0" err="1"/>
              <a:t>sci_cnfg</a:t>
            </a:r>
            <a:r>
              <a:rPr lang="en-US" sz="1400" b="1" i="1" dirty="0"/>
              <a:t>. Not a Ground issue.</a:t>
            </a:r>
          </a:p>
        </p:txBody>
      </p:sp>
      <p:sp>
        <p:nvSpPr>
          <p:cNvPr id="2" name="TextBox 1">
            <a:extLst>
              <a:ext uri="{FF2B5EF4-FFF2-40B4-BE49-F238E27FC236}">
                <a16:creationId xmlns:a16="http://schemas.microsoft.com/office/drawing/2014/main" id="{4953488D-BEBB-C944-BDD5-A8047120FC87}"/>
              </a:ext>
            </a:extLst>
          </p:cNvPr>
          <p:cNvSpPr txBox="1"/>
          <p:nvPr/>
        </p:nvSpPr>
        <p:spPr>
          <a:xfrm>
            <a:off x="542209" y="1101616"/>
            <a:ext cx="3960217" cy="369332"/>
          </a:xfrm>
          <a:prstGeom prst="rect">
            <a:avLst/>
          </a:prstGeom>
          <a:noFill/>
        </p:spPr>
        <p:txBody>
          <a:bodyPr wrap="square" rtlCol="0">
            <a:spAutoFit/>
          </a:bodyPr>
          <a:lstStyle/>
          <a:p>
            <a:r>
              <a:rPr lang="en-US" b="1" dirty="0">
                <a:solidFill>
                  <a:srgbClr val="7030A0"/>
                </a:solidFill>
              </a:rPr>
              <a:t>G16 Prime threshold: S = 16,000 </a:t>
            </a:r>
            <a:r>
              <a:rPr lang="en-US" b="1" dirty="0" err="1">
                <a:solidFill>
                  <a:srgbClr val="7030A0"/>
                </a:solidFill>
              </a:rPr>
              <a:t>cts</a:t>
            </a:r>
            <a:r>
              <a:rPr lang="en-US" b="1" dirty="0">
                <a:solidFill>
                  <a:srgbClr val="7030A0"/>
                </a:solidFill>
              </a:rPr>
              <a:t>/12s</a:t>
            </a:r>
          </a:p>
        </p:txBody>
      </p:sp>
      <p:sp>
        <p:nvSpPr>
          <p:cNvPr id="8" name="TextBox 7">
            <a:extLst>
              <a:ext uri="{FF2B5EF4-FFF2-40B4-BE49-F238E27FC236}">
                <a16:creationId xmlns:a16="http://schemas.microsoft.com/office/drawing/2014/main" id="{8B1D1028-5B61-2744-8CAF-E61242C7CF85}"/>
              </a:ext>
            </a:extLst>
          </p:cNvPr>
          <p:cNvSpPr txBox="1"/>
          <p:nvPr/>
        </p:nvSpPr>
        <p:spPr>
          <a:xfrm>
            <a:off x="4733209" y="1101616"/>
            <a:ext cx="3960217" cy="369332"/>
          </a:xfrm>
          <a:prstGeom prst="rect">
            <a:avLst/>
          </a:prstGeom>
          <a:noFill/>
        </p:spPr>
        <p:txBody>
          <a:bodyPr wrap="square" rtlCol="0">
            <a:spAutoFit/>
          </a:bodyPr>
          <a:lstStyle/>
          <a:p>
            <a:r>
              <a:rPr lang="en-US" b="1" dirty="0">
                <a:solidFill>
                  <a:srgbClr val="7030A0"/>
                </a:solidFill>
              </a:rPr>
              <a:t>G17 Prime threshold: S = 20,000 </a:t>
            </a:r>
            <a:r>
              <a:rPr lang="en-US" b="1" dirty="0" err="1">
                <a:solidFill>
                  <a:srgbClr val="7030A0"/>
                </a:solidFill>
              </a:rPr>
              <a:t>cts</a:t>
            </a:r>
            <a:r>
              <a:rPr lang="en-US" b="1" dirty="0">
                <a:solidFill>
                  <a:srgbClr val="7030A0"/>
                </a:solidFill>
              </a:rPr>
              <a:t>/12s</a:t>
            </a:r>
          </a:p>
        </p:txBody>
      </p:sp>
      <p:sp>
        <p:nvSpPr>
          <p:cNvPr id="11" name="Footer Placeholder 5">
            <a:extLst>
              <a:ext uri="{FF2B5EF4-FFF2-40B4-BE49-F238E27FC236}">
                <a16:creationId xmlns:a16="http://schemas.microsoft.com/office/drawing/2014/main" id="{BC2E39CC-0281-A642-A950-C7FAD4A7449C}"/>
              </a:ext>
            </a:extLst>
          </p:cNvPr>
          <p:cNvSpPr txBox="1">
            <a:spLocks/>
          </p:cNvSpPr>
          <p:nvPr/>
        </p:nvSpPr>
        <p:spPr>
          <a:xfrm>
            <a:off x="1287379" y="6416675"/>
            <a:ext cx="6637421" cy="3651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r>
              <a:rPr lang="en-US" sz="1000" dirty="0">
                <a:solidFill>
                  <a:prstClr val="white"/>
                </a:solidFill>
              </a:rPr>
              <a:t>These GOES-17 data are preliminary, non-operational data and are undergoing testing. Users bear all responsibility for inspecting the data prior to use and for the manner in which the data are utilized.</a:t>
            </a:r>
          </a:p>
        </p:txBody>
      </p:sp>
    </p:spTree>
    <p:extLst>
      <p:ext uri="{BB962C8B-B14F-4D97-AF65-F5344CB8AC3E}">
        <p14:creationId xmlns:p14="http://schemas.microsoft.com/office/powerpoint/2010/main" val="128707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to FM2 EHIS Tables Resulting from PLT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9306713"/>
              </p:ext>
            </p:extLst>
          </p:nvPr>
        </p:nvGraphicFramePr>
        <p:xfrm>
          <a:off x="321424" y="1265564"/>
          <a:ext cx="8458200" cy="1833880"/>
        </p:xfrm>
        <a:graphic>
          <a:graphicData uri="http://schemas.openxmlformats.org/drawingml/2006/table">
            <a:tbl>
              <a:tblPr firstRow="1" bandRow="1">
                <a:tableStyleId>{5C22544A-7EE6-4342-B048-85BDC9FD1C3A}</a:tableStyleId>
              </a:tblPr>
              <a:tblGrid>
                <a:gridCol w="1659776">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gridCol w="2683624">
                  <a:extLst>
                    <a:ext uri="{9D8B030D-6E8A-4147-A177-3AD203B41FA5}">
                      <a16:colId xmlns:a16="http://schemas.microsoft.com/office/drawing/2014/main" val="20002"/>
                    </a:ext>
                  </a:extLst>
                </a:gridCol>
                <a:gridCol w="533400">
                  <a:extLst>
                    <a:ext uri="{9D8B030D-6E8A-4147-A177-3AD203B41FA5}">
                      <a16:colId xmlns:a16="http://schemas.microsoft.com/office/drawing/2014/main" val="20003"/>
                    </a:ext>
                  </a:extLst>
                </a:gridCol>
                <a:gridCol w="533400">
                  <a:extLst>
                    <a:ext uri="{9D8B030D-6E8A-4147-A177-3AD203B41FA5}">
                      <a16:colId xmlns:a16="http://schemas.microsoft.com/office/drawing/2014/main" val="20004"/>
                    </a:ext>
                  </a:extLst>
                </a:gridCol>
              </a:tblGrid>
              <a:tr h="370840">
                <a:tc>
                  <a:txBody>
                    <a:bodyPr/>
                    <a:lstStyle/>
                    <a:p>
                      <a:r>
                        <a:rPr lang="en-US" dirty="0"/>
                        <a:t>Date Uploaded</a:t>
                      </a:r>
                    </a:p>
                  </a:txBody>
                  <a:tcPr/>
                </a:tc>
                <a:tc>
                  <a:txBody>
                    <a:bodyPr/>
                    <a:lstStyle/>
                    <a:p>
                      <a:r>
                        <a:rPr lang="en-US" dirty="0"/>
                        <a:t>Rationale</a:t>
                      </a:r>
                    </a:p>
                  </a:txBody>
                  <a:tcPr/>
                </a:tc>
                <a:tc>
                  <a:txBody>
                    <a:bodyPr/>
                    <a:lstStyle/>
                    <a:p>
                      <a:r>
                        <a:rPr lang="en-US" dirty="0"/>
                        <a:t>Changed</a:t>
                      </a:r>
                    </a:p>
                  </a:txBody>
                  <a:tcPr/>
                </a:tc>
                <a:tc>
                  <a:txBody>
                    <a:bodyPr/>
                    <a:lstStyle/>
                    <a:p>
                      <a:pPr algn="ctr"/>
                      <a:r>
                        <a:rPr lang="en-US" dirty="0"/>
                        <a:t>L0</a:t>
                      </a:r>
                    </a:p>
                  </a:txBody>
                  <a:tcPr/>
                </a:tc>
                <a:tc>
                  <a:txBody>
                    <a:bodyPr/>
                    <a:lstStyle/>
                    <a:p>
                      <a:pPr algn="ctr"/>
                      <a:r>
                        <a:rPr lang="en-US" dirty="0"/>
                        <a:t>L1b</a:t>
                      </a:r>
                    </a:p>
                  </a:txBody>
                  <a:tcPr/>
                </a:tc>
                <a:extLst>
                  <a:ext uri="{0D108BD9-81ED-4DB2-BD59-A6C34878D82A}">
                    <a16:rowId xmlns:a16="http://schemas.microsoft.com/office/drawing/2014/main" val="10000"/>
                  </a:ext>
                </a:extLst>
              </a:tr>
              <a:tr h="370840">
                <a:tc>
                  <a:txBody>
                    <a:bodyPr/>
                    <a:lstStyle/>
                    <a:p>
                      <a:r>
                        <a:rPr lang="en-US" dirty="0"/>
                        <a:t>18 Sept 2018</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Results of EHIS On-Orbit Calibration PLT (SEISS-TR-SY121-11)</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Flight scienc</a:t>
                      </a:r>
                      <a:r>
                        <a:rPr lang="en-US" baseline="0" dirty="0"/>
                        <a:t>e </a:t>
                      </a:r>
                      <a:r>
                        <a:rPr lang="en-US" dirty="0"/>
                        <a:t>tables (</a:t>
                      </a:r>
                      <a:r>
                        <a:rPr lang="en-US" dirty="0" err="1"/>
                        <a:t>ele_engy</a:t>
                      </a:r>
                      <a:r>
                        <a:rPr lang="en-US" dirty="0"/>
                        <a:t>, </a:t>
                      </a:r>
                      <a:r>
                        <a:rPr lang="en-US" dirty="0" err="1"/>
                        <a:t>inst_cal</a:t>
                      </a:r>
                      <a:r>
                        <a:rPr lang="en-US" dirty="0"/>
                        <a:t>, </a:t>
                      </a:r>
                      <a:r>
                        <a:rPr lang="en-US" dirty="0" err="1"/>
                        <a:t>sci_cnfg</a:t>
                      </a:r>
                      <a:r>
                        <a:rPr lang="en-US" dirty="0"/>
                        <a:t>)</a:t>
                      </a:r>
                    </a:p>
                    <a:p>
                      <a:r>
                        <a:rPr lang="en-US" dirty="0"/>
                        <a:t>Ground LUT change not needed.</a:t>
                      </a:r>
                    </a:p>
                  </a:txBody>
                  <a:tcPr/>
                </a:tc>
                <a:tc>
                  <a:txBody>
                    <a:bodyPr/>
                    <a:lstStyle/>
                    <a:p>
                      <a:pPr algn="ctr"/>
                      <a:r>
                        <a:rPr lang="en-US" dirty="0"/>
                        <a:t>x</a:t>
                      </a:r>
                    </a:p>
                  </a:txBody>
                  <a:tcPr/>
                </a:tc>
                <a:tc>
                  <a:txBody>
                    <a:bodyPr/>
                    <a:lstStyle/>
                    <a:p>
                      <a:pPr algn="ctr"/>
                      <a:r>
                        <a:rPr lang="en-US" dirty="0"/>
                        <a:t>x</a:t>
                      </a:r>
                    </a:p>
                  </a:txBody>
                  <a:tcPr/>
                </a:tc>
                <a:extLst>
                  <a:ext uri="{0D108BD9-81ED-4DB2-BD59-A6C34878D82A}">
                    <a16:rowId xmlns:a16="http://schemas.microsoft.com/office/drawing/2014/main" val="10001"/>
                  </a:ext>
                </a:extLst>
              </a:tr>
            </a:tbl>
          </a:graphicData>
        </a:graphic>
      </p:graphicFrame>
      <p:sp>
        <p:nvSpPr>
          <p:cNvPr id="4" name="Slide Number Placeholder 3"/>
          <p:cNvSpPr>
            <a:spLocks noGrp="1"/>
          </p:cNvSpPr>
          <p:nvPr>
            <p:ph type="sldNum" sz="quarter" idx="12"/>
          </p:nvPr>
        </p:nvSpPr>
        <p:spPr/>
        <p:txBody>
          <a:bodyPr/>
          <a:lstStyle/>
          <a:p>
            <a:fld id="{615ADB79-25D6-47C0-AB51-22A13A0BBB50}" type="slidenum">
              <a:rPr lang="en-US" altLang="en-US" smtClean="0"/>
              <a:pPr/>
              <a:t>9</a:t>
            </a:fld>
            <a:endParaRPr lang="en-US" altLang="en-US" dirty="0"/>
          </a:p>
        </p:txBody>
      </p:sp>
      <p:grpSp>
        <p:nvGrpSpPr>
          <p:cNvPr id="14" name="Group 13">
            <a:extLst>
              <a:ext uri="{FF2B5EF4-FFF2-40B4-BE49-F238E27FC236}">
                <a16:creationId xmlns:a16="http://schemas.microsoft.com/office/drawing/2014/main" id="{330BC24B-D542-3544-87F4-B8757D32C1EF}"/>
              </a:ext>
            </a:extLst>
          </p:cNvPr>
          <p:cNvGrpSpPr/>
          <p:nvPr/>
        </p:nvGrpSpPr>
        <p:grpSpPr>
          <a:xfrm>
            <a:off x="7371854" y="5715000"/>
            <a:ext cx="1467346" cy="857250"/>
            <a:chOff x="6781979" y="5656472"/>
            <a:chExt cx="1467346" cy="857250"/>
          </a:xfrm>
        </p:grpSpPr>
        <p:sp>
          <p:nvSpPr>
            <p:cNvPr id="16" name="TextBox 15">
              <a:extLst>
                <a:ext uri="{FF2B5EF4-FFF2-40B4-BE49-F238E27FC236}">
                  <a16:creationId xmlns:a16="http://schemas.microsoft.com/office/drawing/2014/main" id="{C5C48110-BD68-6843-BD4C-EEB73F013B9E}"/>
                </a:ext>
              </a:extLst>
            </p:cNvPr>
            <p:cNvSpPr txBox="1"/>
            <p:nvPr/>
          </p:nvSpPr>
          <p:spPr>
            <a:xfrm>
              <a:off x="7491942" y="5730236"/>
              <a:ext cx="757383" cy="533400"/>
            </a:xfrm>
            <a:prstGeom prst="rect">
              <a:avLst/>
            </a:prstGeom>
            <a:solidFill>
              <a:schemeClr val="bg1"/>
            </a:solidFill>
          </p:spPr>
          <p:txBody>
            <a:bodyPr wrap="square" rtlCol="0">
              <a:spAutoFit/>
            </a:bodyPr>
            <a:lstStyle/>
            <a:p>
              <a:endParaRPr lang="en-US" dirty="0"/>
            </a:p>
          </p:txBody>
        </p:sp>
        <p:grpSp>
          <p:nvGrpSpPr>
            <p:cNvPr id="17" name="Group 15">
              <a:extLst>
                <a:ext uri="{FF2B5EF4-FFF2-40B4-BE49-F238E27FC236}">
                  <a16:creationId xmlns:a16="http://schemas.microsoft.com/office/drawing/2014/main" id="{2D75BD31-D4F7-7E45-A397-7B79180237EA}"/>
                </a:ext>
              </a:extLst>
            </p:cNvPr>
            <p:cNvGrpSpPr>
              <a:grpSpLocks/>
            </p:cNvGrpSpPr>
            <p:nvPr/>
          </p:nvGrpSpPr>
          <p:grpSpPr bwMode="auto">
            <a:xfrm>
              <a:off x="7549986" y="5908776"/>
              <a:ext cx="639763" cy="179387"/>
              <a:chOff x="126" y="4260"/>
              <a:chExt cx="417" cy="117"/>
            </a:xfrm>
          </p:grpSpPr>
          <p:sp>
            <p:nvSpPr>
              <p:cNvPr id="19" name="Freeform 16">
                <a:extLst>
                  <a:ext uri="{FF2B5EF4-FFF2-40B4-BE49-F238E27FC236}">
                    <a16:creationId xmlns:a16="http://schemas.microsoft.com/office/drawing/2014/main" id="{45762BA4-7D05-7341-A5F3-C30D539E79EF}"/>
                  </a:ext>
                </a:extLst>
              </p:cNvPr>
              <p:cNvSpPr>
                <a:spLocks/>
              </p:cNvSpPr>
              <p:nvPr/>
            </p:nvSpPr>
            <p:spPr bwMode="auto">
              <a:xfrm>
                <a:off x="126" y="4260"/>
                <a:ext cx="157" cy="115"/>
              </a:xfrm>
              <a:custGeom>
                <a:avLst/>
                <a:gdLst/>
                <a:ahLst/>
                <a:cxnLst>
                  <a:cxn ang="0">
                    <a:pos x="0" y="113"/>
                  </a:cxn>
                  <a:cxn ang="0">
                    <a:pos x="70" y="0"/>
                  </a:cxn>
                  <a:cxn ang="0">
                    <a:pos x="87" y="0"/>
                  </a:cxn>
                  <a:cxn ang="0">
                    <a:pos x="156" y="114"/>
                  </a:cxn>
                  <a:cxn ang="0">
                    <a:pos x="132" y="114"/>
                  </a:cxn>
                  <a:cxn ang="0">
                    <a:pos x="121" y="99"/>
                  </a:cxn>
                  <a:cxn ang="0">
                    <a:pos x="36" y="99"/>
                  </a:cxn>
                  <a:cxn ang="0">
                    <a:pos x="27" y="113"/>
                  </a:cxn>
                  <a:cxn ang="0">
                    <a:pos x="0" y="113"/>
                  </a:cxn>
                </a:cxnLst>
                <a:rect l="0" t="0" r="r" b="b"/>
                <a:pathLst>
                  <a:path w="157" h="115">
                    <a:moveTo>
                      <a:pt x="0" y="113"/>
                    </a:moveTo>
                    <a:lnTo>
                      <a:pt x="70" y="0"/>
                    </a:lnTo>
                    <a:lnTo>
                      <a:pt x="87" y="0"/>
                    </a:lnTo>
                    <a:lnTo>
                      <a:pt x="156" y="114"/>
                    </a:lnTo>
                    <a:lnTo>
                      <a:pt x="132" y="114"/>
                    </a:lnTo>
                    <a:lnTo>
                      <a:pt x="121" y="99"/>
                    </a:lnTo>
                    <a:lnTo>
                      <a:pt x="36" y="99"/>
                    </a:lnTo>
                    <a:lnTo>
                      <a:pt x="27" y="113"/>
                    </a:lnTo>
                    <a:lnTo>
                      <a:pt x="0" y="113"/>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sp>
            <p:nvSpPr>
              <p:cNvPr id="20" name="Freeform 17">
                <a:extLst>
                  <a:ext uri="{FF2B5EF4-FFF2-40B4-BE49-F238E27FC236}">
                    <a16:creationId xmlns:a16="http://schemas.microsoft.com/office/drawing/2014/main" id="{382FB184-BE24-8E48-9321-DB9CB8DBB76A}"/>
                  </a:ext>
                </a:extLst>
              </p:cNvPr>
              <p:cNvSpPr>
                <a:spLocks/>
              </p:cNvSpPr>
              <p:nvPr/>
            </p:nvSpPr>
            <p:spPr bwMode="auto">
              <a:xfrm>
                <a:off x="245" y="4260"/>
                <a:ext cx="180" cy="117"/>
              </a:xfrm>
              <a:custGeom>
                <a:avLst/>
                <a:gdLst/>
                <a:ahLst/>
                <a:cxnLst>
                  <a:cxn ang="0">
                    <a:pos x="0" y="0"/>
                  </a:cxn>
                  <a:cxn ang="0">
                    <a:pos x="177" y="0"/>
                  </a:cxn>
                  <a:cxn ang="0">
                    <a:pos x="164" y="25"/>
                  </a:cxn>
                  <a:cxn ang="0">
                    <a:pos x="150" y="25"/>
                  </a:cxn>
                  <a:cxn ang="0">
                    <a:pos x="96" y="116"/>
                  </a:cxn>
                  <a:cxn ang="0">
                    <a:pos x="85" y="116"/>
                  </a:cxn>
                  <a:cxn ang="0">
                    <a:pos x="26" y="25"/>
                  </a:cxn>
                  <a:cxn ang="0">
                    <a:pos x="14" y="25"/>
                  </a:cxn>
                  <a:cxn ang="0">
                    <a:pos x="0" y="0"/>
                  </a:cxn>
                </a:cxnLst>
                <a:rect l="0" t="0" r="r" b="b"/>
                <a:pathLst>
                  <a:path w="178" h="117">
                    <a:moveTo>
                      <a:pt x="0" y="0"/>
                    </a:moveTo>
                    <a:lnTo>
                      <a:pt x="177" y="0"/>
                    </a:lnTo>
                    <a:lnTo>
                      <a:pt x="164" y="25"/>
                    </a:lnTo>
                    <a:lnTo>
                      <a:pt x="150" y="25"/>
                    </a:lnTo>
                    <a:lnTo>
                      <a:pt x="96" y="116"/>
                    </a:lnTo>
                    <a:lnTo>
                      <a:pt x="85" y="116"/>
                    </a:lnTo>
                    <a:lnTo>
                      <a:pt x="26" y="25"/>
                    </a:lnTo>
                    <a:lnTo>
                      <a:pt x="14" y="25"/>
                    </a:lnTo>
                    <a:lnTo>
                      <a:pt x="0" y="0"/>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sp>
            <p:nvSpPr>
              <p:cNvPr id="21" name="Freeform 18">
                <a:extLst>
                  <a:ext uri="{FF2B5EF4-FFF2-40B4-BE49-F238E27FC236}">
                    <a16:creationId xmlns:a16="http://schemas.microsoft.com/office/drawing/2014/main" id="{DAD68233-0FA8-4B40-A5B1-F0084516CBCA}"/>
                  </a:ext>
                </a:extLst>
              </p:cNvPr>
              <p:cNvSpPr>
                <a:spLocks/>
              </p:cNvSpPr>
              <p:nvPr/>
            </p:nvSpPr>
            <p:spPr bwMode="auto">
              <a:xfrm>
                <a:off x="384" y="4260"/>
                <a:ext cx="159" cy="115"/>
              </a:xfrm>
              <a:custGeom>
                <a:avLst/>
                <a:gdLst/>
                <a:ahLst/>
                <a:cxnLst>
                  <a:cxn ang="0">
                    <a:pos x="0" y="114"/>
                  </a:cxn>
                  <a:cxn ang="0">
                    <a:pos x="69" y="0"/>
                  </a:cxn>
                  <a:cxn ang="0">
                    <a:pos x="88" y="0"/>
                  </a:cxn>
                  <a:cxn ang="0">
                    <a:pos x="102" y="24"/>
                  </a:cxn>
                  <a:cxn ang="0">
                    <a:pos x="90" y="24"/>
                  </a:cxn>
                  <a:cxn ang="0">
                    <a:pos x="130" y="92"/>
                  </a:cxn>
                  <a:cxn ang="0">
                    <a:pos x="143" y="92"/>
                  </a:cxn>
                  <a:cxn ang="0">
                    <a:pos x="158" y="114"/>
                  </a:cxn>
                  <a:cxn ang="0">
                    <a:pos x="0" y="114"/>
                  </a:cxn>
                </a:cxnLst>
                <a:rect l="0" t="0" r="r" b="b"/>
                <a:pathLst>
                  <a:path w="159" h="115">
                    <a:moveTo>
                      <a:pt x="0" y="114"/>
                    </a:moveTo>
                    <a:lnTo>
                      <a:pt x="69" y="0"/>
                    </a:lnTo>
                    <a:lnTo>
                      <a:pt x="88" y="0"/>
                    </a:lnTo>
                    <a:lnTo>
                      <a:pt x="102" y="24"/>
                    </a:lnTo>
                    <a:lnTo>
                      <a:pt x="90" y="24"/>
                    </a:lnTo>
                    <a:lnTo>
                      <a:pt x="130" y="92"/>
                    </a:lnTo>
                    <a:lnTo>
                      <a:pt x="143" y="92"/>
                    </a:lnTo>
                    <a:lnTo>
                      <a:pt x="158" y="114"/>
                    </a:lnTo>
                    <a:lnTo>
                      <a:pt x="0" y="114"/>
                    </a:lnTo>
                  </a:path>
                </a:pathLst>
              </a:custGeom>
              <a:solidFill>
                <a:srgbClr val="002AA3"/>
              </a:solidFill>
              <a:ln w="12700" cap="rnd" cmpd="sng">
                <a:noFill/>
                <a:prstDash val="solid"/>
                <a:round/>
                <a:headEnd type="none" w="med" len="med"/>
                <a:tailEnd type="none" w="med" len="med"/>
              </a:ln>
              <a:effectLst/>
            </p:spPr>
            <p:txBody>
              <a:bodyPr/>
              <a:lstStyle/>
              <a:p>
                <a:pPr fontAlgn="base">
                  <a:spcBef>
                    <a:spcPct val="0"/>
                  </a:spcBef>
                  <a:spcAft>
                    <a:spcPct val="0"/>
                  </a:spcAft>
                  <a:defRPr/>
                </a:pPr>
                <a:endParaRPr lang="en-US" sz="2400" dirty="0">
                  <a:solidFill>
                    <a:srgbClr val="000000"/>
                  </a:solidFill>
                  <a:latin typeface="Arial" charset="0"/>
                </a:endParaRPr>
              </a:p>
            </p:txBody>
          </p:sp>
        </p:grpSp>
        <p:pic>
          <p:nvPicPr>
            <p:cNvPr id="18" name="Picture 17">
              <a:extLst>
                <a:ext uri="{FF2B5EF4-FFF2-40B4-BE49-F238E27FC236}">
                  <a16:creationId xmlns:a16="http://schemas.microsoft.com/office/drawing/2014/main" id="{6F89B1A8-58D7-7D4C-A347-7D8C7F27F6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1979" y="5656472"/>
              <a:ext cx="647700" cy="857250"/>
            </a:xfrm>
            <a:prstGeom prst="rect">
              <a:avLst/>
            </a:prstGeom>
          </p:spPr>
        </p:pic>
      </p:grpSp>
      <p:sp>
        <p:nvSpPr>
          <p:cNvPr id="3" name="TextBox 2">
            <a:extLst>
              <a:ext uri="{FF2B5EF4-FFF2-40B4-BE49-F238E27FC236}">
                <a16:creationId xmlns:a16="http://schemas.microsoft.com/office/drawing/2014/main" id="{EDB0E6D7-0D39-174A-AC5F-04BB273F75FA}"/>
              </a:ext>
            </a:extLst>
          </p:cNvPr>
          <p:cNvSpPr txBox="1"/>
          <p:nvPr/>
        </p:nvSpPr>
        <p:spPr>
          <a:xfrm>
            <a:off x="420757" y="3859153"/>
            <a:ext cx="6639339" cy="2862322"/>
          </a:xfrm>
          <a:prstGeom prst="rect">
            <a:avLst/>
          </a:prstGeom>
          <a:solidFill>
            <a:schemeClr val="bg1"/>
          </a:solidFill>
        </p:spPr>
        <p:txBody>
          <a:bodyPr wrap="square" rtlCol="0">
            <a:spAutoFit/>
          </a:bodyPr>
          <a:lstStyle/>
          <a:p>
            <a:r>
              <a:rPr lang="en-US" i="1" dirty="0"/>
              <a:t>Notes for FM2:</a:t>
            </a:r>
          </a:p>
          <a:p>
            <a:r>
              <a:rPr lang="en-US" dirty="0"/>
              <a:t>1. FM2 launched with same logic as FM1 configured on 10 Mar 2017 -- removed electron contamination from the start.  However, FM2 does not have a noisy D2A.  Removal of D2A from logic complicates the H and He energy passbands. Consider reconfiguring FM2 logic to only address electron contamination.</a:t>
            </a:r>
          </a:p>
          <a:p>
            <a:r>
              <a:rPr lang="en-US" dirty="0"/>
              <a:t>2. Coordinate future GPA ground LUT changes to be simultaneous with incorporation of PLT results into flight tables, if needed. Improved configuration tracking of EHIS flight tables and ground LUTs is needed.</a:t>
            </a:r>
          </a:p>
        </p:txBody>
      </p:sp>
    </p:spTree>
    <p:extLst>
      <p:ext uri="{BB962C8B-B14F-4D97-AF65-F5344CB8AC3E}">
        <p14:creationId xmlns:p14="http://schemas.microsoft.com/office/powerpoint/2010/main" val="507066671"/>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20832</TotalTime>
  <Words>4533</Words>
  <Application>Microsoft Macintosh PowerPoint</Application>
  <PresentationFormat>On-screen Show (4:3)</PresentationFormat>
  <Paragraphs>554</Paragraphs>
  <Slides>45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MS PGothic</vt:lpstr>
      <vt:lpstr>Arial</vt:lpstr>
      <vt:lpstr>Calibri</vt:lpstr>
      <vt:lpstr>Courier New</vt:lpstr>
      <vt:lpstr>Times New Roman</vt:lpstr>
      <vt:lpstr>Wingdings</vt:lpstr>
      <vt:lpstr>Custom Design</vt:lpstr>
      <vt:lpstr>Peer Stakeholder-Product Validation Review (PS-PVR)  For the Provisional Maturity of GOES-17 SEISS  EHIS L1b Product</vt:lpstr>
      <vt:lpstr>Outline</vt:lpstr>
      <vt:lpstr>Energetic Heavy Ion Sensor (EHIS)</vt:lpstr>
      <vt:lpstr>Galactic Cosmic Rays (GCRs)</vt:lpstr>
      <vt:lpstr>Review of Beta Maturity </vt:lpstr>
      <vt:lpstr>Path to Provisional</vt:lpstr>
      <vt:lpstr>PowerPoint Presentation</vt:lpstr>
      <vt:lpstr>Check of ADR 582 for GOES-17</vt:lpstr>
      <vt:lpstr>Changes to FM2 EHIS Tables Resulting from PLT</vt:lpstr>
      <vt:lpstr>Path to Provisional - PLPTs</vt:lpstr>
      <vt:lpstr>Product quality assessment</vt:lpstr>
      <vt:lpstr>Product Quality Assessment</vt:lpstr>
      <vt:lpstr>PLPTs for Provisional</vt:lpstr>
      <vt:lpstr>Geometrical Factors for SEPs vs. GCRs</vt:lpstr>
      <vt:lpstr>PLPT-SEI-006</vt:lpstr>
      <vt:lpstr>PLPT-SEI-006: H and He</vt:lpstr>
      <vt:lpstr>PLPT-SEI-006: Angle-Detecting Inclined Sensor (ADIS) Theory</vt:lpstr>
      <vt:lpstr>Pulse Height Analysis (PHA) Packets</vt:lpstr>
      <vt:lpstr>Outline of FSW-based Algorithm Used for this PHA Analysis</vt:lpstr>
      <vt:lpstr>PLPT-SEI-006: ELF (operational) vs. PHA (reconstructed) histograms</vt:lpstr>
      <vt:lpstr>PLPT-SEI-006:  GOES-17 Histogram Fit</vt:lpstr>
      <vt:lpstr>PLPT-SEI-006: GOES-16 and GOES-17 C, N, O, Fe GCR Fluxes</vt:lpstr>
      <vt:lpstr>PLPT-SEI-006: GOES-16 and GOES-17 Ne, Mg, Si, S GCR Fluxes</vt:lpstr>
      <vt:lpstr>PLPT-SEI-006: Assessment</vt:lpstr>
      <vt:lpstr>Top Level Evaluation</vt:lpstr>
      <vt:lpstr>PowerPoint Presentation</vt:lpstr>
      <vt:lpstr>Provisional Maturity Assessment</vt:lpstr>
      <vt:lpstr>Provisional Validation</vt:lpstr>
      <vt:lpstr>Provisional Validation</vt:lpstr>
      <vt:lpstr>Recommendation</vt:lpstr>
      <vt:lpstr>Path to full Validation Maturity</vt:lpstr>
      <vt:lpstr>Path to Full Validation</vt:lpstr>
      <vt:lpstr>ADRs/WRs Affecting Full Validation of EHIS L1b</vt:lpstr>
      <vt:lpstr>Path to Full Validation - PLPTs</vt:lpstr>
      <vt:lpstr>Path to Full Validation – Risks</vt:lpstr>
      <vt:lpstr>ADR 727: Evaluation of Alternatives</vt:lpstr>
      <vt:lpstr>ADR 727: Ratios of Helium Rate Counts to Helium PHA Counts</vt:lpstr>
      <vt:lpstr>ADR 727: Analysis Approach</vt:lpstr>
      <vt:lpstr>EHIS E1 CNO Counts/5 Minutes for Two of the Largest SC23 SEP Events</vt:lpstr>
      <vt:lpstr>ADR 727: Conclusions</vt:lpstr>
      <vt:lpstr>SEP Event Helium Fluences,  September 2017</vt:lpstr>
      <vt:lpstr>ADR 727: Path Forward for an SGPS-based Helium Product</vt:lpstr>
      <vt:lpstr>Summary &amp; Recommendations</vt:lpstr>
      <vt:lpstr>Summary</vt:lpstr>
      <vt:lpstr>Recommendation</vt:lpstr>
    </vt:vector>
  </TitlesOfParts>
  <Company>NOAA / NESDIS / STAR</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Juan Rodriguez</dc:creator>
  <cp:lastModifiedBy>Juan Rodriguez</cp:lastModifiedBy>
  <cp:revision>814</cp:revision>
  <dcterms:created xsi:type="dcterms:W3CDTF">2017-02-26T14:41:57Z</dcterms:created>
  <dcterms:modified xsi:type="dcterms:W3CDTF">2019-05-21T11:53:23Z</dcterms:modified>
</cp:coreProperties>
</file>