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7"/>
  </p:notesMasterIdLst>
  <p:sldIdLst>
    <p:sldId id="257" r:id="rId2"/>
    <p:sldId id="258" r:id="rId3"/>
    <p:sldId id="670" r:id="rId4"/>
    <p:sldId id="689" r:id="rId5"/>
    <p:sldId id="522" r:id="rId6"/>
    <p:sldId id="572" r:id="rId7"/>
    <p:sldId id="307" r:id="rId8"/>
    <p:sldId id="724" r:id="rId9"/>
    <p:sldId id="316" r:id="rId10"/>
    <p:sldId id="671" r:id="rId11"/>
    <p:sldId id="720" r:id="rId12"/>
    <p:sldId id="666" r:id="rId13"/>
    <p:sldId id="744" r:id="rId14"/>
    <p:sldId id="675" r:id="rId15"/>
    <p:sldId id="717" r:id="rId16"/>
    <p:sldId id="719" r:id="rId17"/>
    <p:sldId id="723" r:id="rId18"/>
    <p:sldId id="788" r:id="rId19"/>
    <p:sldId id="789" r:id="rId20"/>
    <p:sldId id="754" r:id="rId21"/>
    <p:sldId id="766" r:id="rId22"/>
    <p:sldId id="767" r:id="rId23"/>
    <p:sldId id="778" r:id="rId24"/>
    <p:sldId id="779" r:id="rId25"/>
    <p:sldId id="780" r:id="rId26"/>
    <p:sldId id="783" r:id="rId27"/>
    <p:sldId id="784" r:id="rId28"/>
    <p:sldId id="785" r:id="rId29"/>
    <p:sldId id="786" r:id="rId30"/>
    <p:sldId id="781" r:id="rId31"/>
    <p:sldId id="751" r:id="rId32"/>
    <p:sldId id="750" r:id="rId33"/>
    <p:sldId id="752" r:id="rId34"/>
    <p:sldId id="524" r:id="rId35"/>
    <p:sldId id="536" r:id="rId36"/>
    <p:sldId id="790" r:id="rId37"/>
    <p:sldId id="791" r:id="rId38"/>
    <p:sldId id="660" r:id="rId39"/>
    <p:sldId id="538" r:id="rId40"/>
    <p:sldId id="551" r:id="rId41"/>
    <p:sldId id="576" r:id="rId42"/>
    <p:sldId id="657" r:id="rId43"/>
    <p:sldId id="259" r:id="rId44"/>
    <p:sldId id="659" r:id="rId45"/>
    <p:sldId id="616" r:id="rId46"/>
    <p:sldId id="753" r:id="rId47"/>
    <p:sldId id="263" r:id="rId48"/>
    <p:sldId id="747" r:id="rId49"/>
    <p:sldId id="264" r:id="rId50"/>
    <p:sldId id="748" r:id="rId51"/>
    <p:sldId id="266" r:id="rId52"/>
    <p:sldId id="265" r:id="rId53"/>
    <p:sldId id="745" r:id="rId54"/>
    <p:sldId id="782" r:id="rId55"/>
    <p:sldId id="697" r:id="rId56"/>
    <p:sldId id="662" r:id="rId57"/>
    <p:sldId id="787" r:id="rId58"/>
    <p:sldId id="792" r:id="rId59"/>
    <p:sldId id="580" r:id="rId60"/>
    <p:sldId id="552" r:id="rId61"/>
    <p:sldId id="577" r:id="rId62"/>
    <p:sldId id="735" r:id="rId63"/>
    <p:sldId id="548" r:id="rId64"/>
    <p:sldId id="728" r:id="rId65"/>
    <p:sldId id="755" r:id="rId66"/>
    <p:sldId id="757" r:id="rId67"/>
    <p:sldId id="758" r:id="rId68"/>
    <p:sldId id="759" r:id="rId69"/>
    <p:sldId id="761" r:id="rId70"/>
    <p:sldId id="760" r:id="rId71"/>
    <p:sldId id="762" r:id="rId72"/>
    <p:sldId id="763" r:id="rId73"/>
    <p:sldId id="764" r:id="rId74"/>
    <p:sldId id="765" r:id="rId75"/>
    <p:sldId id="776" r:id="rId76"/>
    <p:sldId id="768" r:id="rId77"/>
    <p:sldId id="777" r:id="rId78"/>
    <p:sldId id="775" r:id="rId79"/>
    <p:sldId id="774" r:id="rId80"/>
    <p:sldId id="769" r:id="rId81"/>
    <p:sldId id="770" r:id="rId82"/>
    <p:sldId id="771" r:id="rId83"/>
    <p:sldId id="772" r:id="rId84"/>
    <p:sldId id="773" r:id="rId85"/>
    <p:sldId id="718"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Rodriguez" initials="JR" lastIdx="2" clrIdx="0">
    <p:extLst>
      <p:ext uri="{19B8F6BF-5375-455C-9EA6-DF929625EA0E}">
        <p15:presenceInfo xmlns:p15="http://schemas.microsoft.com/office/powerpoint/2012/main" userId="S-1-5-21-2352823706-2924403312-716997183-1511" providerId="AD"/>
      </p:ext>
    </p:extLst>
  </p:cmAuthor>
  <p:cmAuthor id="2" name="Fulbright, Jon P. (GSFC-416.0)[COLUMBUS TECHNOLOGIES AND SERVICES INC]" initials="FJP(TASI" lastIdx="8" clrIdx="1">
    <p:extLst>
      <p:ext uri="{19B8F6BF-5375-455C-9EA6-DF929625EA0E}">
        <p15:presenceInfo xmlns:p15="http://schemas.microsoft.com/office/powerpoint/2012/main" userId="S-1-5-21-330711430-3775241029-4075259233-578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3399"/>
    <a:srgbClr val="EDEDED"/>
    <a:srgbClr val="008000"/>
    <a:srgbClr val="99FF66"/>
    <a:srgbClr val="FF9900"/>
    <a:srgbClr val="FF7C80"/>
    <a:srgbClr val="0000FF"/>
    <a:srgbClr val="00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06" autoAdjust="0"/>
    <p:restoredTop sz="95186" autoAdjust="0"/>
  </p:normalViewPr>
  <p:slideViewPr>
    <p:cSldViewPr>
      <p:cViewPr varScale="1">
        <p:scale>
          <a:sx n="86" d="100"/>
          <a:sy n="86" d="100"/>
        </p:scale>
        <p:origin x="176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12/18/2018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a:t>
            </a:fld>
            <a:endParaRPr lang="en-US" dirty="0"/>
          </a:p>
        </p:txBody>
      </p:sp>
    </p:spTree>
    <p:extLst>
      <p:ext uri="{BB962C8B-B14F-4D97-AF65-F5344CB8AC3E}">
        <p14:creationId xmlns:p14="http://schemas.microsoft.com/office/powerpoint/2010/main" val="362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47</a:t>
            </a:fld>
            <a:endParaRPr lang="en-US"/>
          </a:p>
        </p:txBody>
      </p:sp>
    </p:spTree>
    <p:extLst>
      <p:ext uri="{BB962C8B-B14F-4D97-AF65-F5344CB8AC3E}">
        <p14:creationId xmlns:p14="http://schemas.microsoft.com/office/powerpoint/2010/main" val="3178181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48</a:t>
            </a:fld>
            <a:endParaRPr lang="en-US"/>
          </a:p>
        </p:txBody>
      </p:sp>
    </p:spTree>
    <p:extLst>
      <p:ext uri="{BB962C8B-B14F-4D97-AF65-F5344CB8AC3E}">
        <p14:creationId xmlns:p14="http://schemas.microsoft.com/office/powerpoint/2010/main" val="3244156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50</a:t>
            </a:fld>
            <a:endParaRPr lang="en-US"/>
          </a:p>
        </p:txBody>
      </p:sp>
    </p:spTree>
    <p:extLst>
      <p:ext uri="{BB962C8B-B14F-4D97-AF65-F5344CB8AC3E}">
        <p14:creationId xmlns:p14="http://schemas.microsoft.com/office/powerpoint/2010/main" val="49180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53</a:t>
            </a:fld>
            <a:endParaRPr lang="en-US" dirty="0"/>
          </a:p>
        </p:txBody>
      </p:sp>
    </p:spTree>
    <p:extLst>
      <p:ext uri="{BB962C8B-B14F-4D97-AF65-F5344CB8AC3E}">
        <p14:creationId xmlns:p14="http://schemas.microsoft.com/office/powerpoint/2010/main" val="496609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57</a:t>
            </a:fld>
            <a:endParaRPr lang="en-US" dirty="0"/>
          </a:p>
        </p:txBody>
      </p:sp>
    </p:spTree>
    <p:extLst>
      <p:ext uri="{BB962C8B-B14F-4D97-AF65-F5344CB8AC3E}">
        <p14:creationId xmlns:p14="http://schemas.microsoft.com/office/powerpoint/2010/main" val="2888830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59</a:t>
            </a:fld>
            <a:endParaRPr lang="en-US" dirty="0"/>
          </a:p>
        </p:txBody>
      </p:sp>
    </p:spTree>
    <p:extLst>
      <p:ext uri="{BB962C8B-B14F-4D97-AF65-F5344CB8AC3E}">
        <p14:creationId xmlns:p14="http://schemas.microsoft.com/office/powerpoint/2010/main" val="421478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a:t>
            </a:fld>
            <a:endParaRPr lang="en-US" dirty="0"/>
          </a:p>
        </p:txBody>
      </p:sp>
    </p:spTree>
    <p:extLst>
      <p:ext uri="{BB962C8B-B14F-4D97-AF65-F5344CB8AC3E}">
        <p14:creationId xmlns:p14="http://schemas.microsoft.com/office/powerpoint/2010/main" val="111679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a:t>
            </a:fld>
            <a:endParaRPr lang="en-US"/>
          </a:p>
        </p:txBody>
      </p:sp>
    </p:spTree>
    <p:extLst>
      <p:ext uri="{BB962C8B-B14F-4D97-AF65-F5344CB8AC3E}">
        <p14:creationId xmlns:p14="http://schemas.microsoft.com/office/powerpoint/2010/main" val="1399049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9</a:t>
            </a:fld>
            <a:endParaRPr lang="en-US"/>
          </a:p>
        </p:txBody>
      </p:sp>
    </p:spTree>
    <p:extLst>
      <p:ext uri="{BB962C8B-B14F-4D97-AF65-F5344CB8AC3E}">
        <p14:creationId xmlns:p14="http://schemas.microsoft.com/office/powerpoint/2010/main" val="237413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lvl="0">
              <a:spcBef>
                <a:spcPts val="0"/>
              </a:spcBef>
              <a:buNone/>
            </a:pPr>
            <a:endParaRPr/>
          </a:p>
        </p:txBody>
      </p:sp>
      <p:sp>
        <p:nvSpPr>
          <p:cNvPr id="123" name="Shape 123"/>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10</a:t>
            </a:fld>
            <a:endParaRPr lang="en-US"/>
          </a:p>
        </p:txBody>
      </p:sp>
    </p:spTree>
    <p:extLst>
      <p:ext uri="{BB962C8B-B14F-4D97-AF65-F5344CB8AC3E}">
        <p14:creationId xmlns:p14="http://schemas.microsoft.com/office/powerpoint/2010/main" val="126009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58C336-1633-44D9-B65E-30AEC673A17E}" type="slidenum">
              <a:rPr lang="en-US" smtClean="0"/>
              <a:pPr/>
              <a:t>12</a:t>
            </a:fld>
            <a:endParaRPr lang="en-US"/>
          </a:p>
        </p:txBody>
      </p:sp>
    </p:spTree>
    <p:extLst>
      <p:ext uri="{BB962C8B-B14F-4D97-AF65-F5344CB8AC3E}">
        <p14:creationId xmlns:p14="http://schemas.microsoft.com/office/powerpoint/2010/main" val="256074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19</a:t>
            </a:fld>
            <a:endParaRPr lang="en-US" dirty="0"/>
          </a:p>
        </p:txBody>
      </p:sp>
    </p:spTree>
    <p:extLst>
      <p:ext uri="{BB962C8B-B14F-4D97-AF65-F5344CB8AC3E}">
        <p14:creationId xmlns:p14="http://schemas.microsoft.com/office/powerpoint/2010/main" val="3110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35</a:t>
            </a:fld>
            <a:endParaRPr lang="en-US" dirty="0"/>
          </a:p>
        </p:txBody>
      </p:sp>
    </p:spTree>
    <p:extLst>
      <p:ext uri="{BB962C8B-B14F-4D97-AF65-F5344CB8AC3E}">
        <p14:creationId xmlns:p14="http://schemas.microsoft.com/office/powerpoint/2010/main" val="302686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36</a:t>
            </a:fld>
            <a:endParaRPr lang="en-US" dirty="0"/>
          </a:p>
        </p:txBody>
      </p:sp>
    </p:spTree>
    <p:extLst>
      <p:ext uri="{BB962C8B-B14F-4D97-AF65-F5344CB8AC3E}">
        <p14:creationId xmlns:p14="http://schemas.microsoft.com/office/powerpoint/2010/main" val="277126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sz="900" smtClean="0">
                <a:solidFill>
                  <a:srgbClr val="888888"/>
                </a:solidFill>
                <a:ea typeface="Calibri"/>
                <a:cs typeface="Calibri"/>
                <a:sym typeface="Calibri"/>
              </a:rPr>
              <a:pPr>
                <a:buSzPct val="25000"/>
              </a:pPr>
              <a:t>‹#›</a:t>
            </a:fld>
            <a:endParaRPr lang="en-US" sz="900">
              <a:solidFill>
                <a:srgbClr val="888888"/>
              </a:solidFill>
              <a:ea typeface="Calibri"/>
              <a:cs typeface="Calibri"/>
              <a:sym typeface="Calibri"/>
            </a:endParaRPr>
          </a:p>
        </p:txBody>
      </p:sp>
    </p:spTree>
    <p:extLst>
      <p:ext uri="{BB962C8B-B14F-4D97-AF65-F5344CB8AC3E}">
        <p14:creationId xmlns:p14="http://schemas.microsoft.com/office/powerpoint/2010/main" val="329086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2EFC58C-15BD-441D-B5ED-3859E2286C26}" type="slidenum">
              <a:rPr lang="en-US" altLang="en-US"/>
              <a:pPr/>
              <a:t>‹#›</a:t>
            </a:fld>
            <a:endParaRPr lang="en-US" altLang="en-US"/>
          </a:p>
        </p:txBody>
      </p:sp>
    </p:spTree>
    <p:extLst>
      <p:ext uri="{BB962C8B-B14F-4D97-AF65-F5344CB8AC3E}">
        <p14:creationId xmlns:p14="http://schemas.microsoft.com/office/powerpoint/2010/main" val="223561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80.png"/><Relationship Id="rId4" Type="http://schemas.openxmlformats.org/officeDocument/2006/relationships/image" Target="../media/image2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5205"/>
            <a:ext cx="7772400" cy="1765245"/>
          </a:xfrm>
        </p:spPr>
        <p:txBody>
          <a:bodyPr>
            <a:normAutofit fontScale="90000"/>
          </a:bodyPr>
          <a:lstStyle/>
          <a:p>
            <a:r>
              <a:rPr lang="en-US" sz="2700" dirty="0"/>
              <a:t>Peer Stakeholder-Product Validation Review (PS-PVR) </a:t>
            </a:r>
            <a:br>
              <a:rPr lang="en-US" sz="2700" dirty="0"/>
            </a:br>
            <a:r>
              <a:rPr lang="en-US" sz="5400" dirty="0"/>
              <a:t>For the Provisional Maturity of GOES-17 SEISS </a:t>
            </a:r>
            <a:br>
              <a:rPr lang="en-US" sz="5400" dirty="0"/>
            </a:br>
            <a:r>
              <a:rPr lang="en-US" sz="5400" dirty="0"/>
              <a:t>MPS-HI L1b Product</a:t>
            </a:r>
          </a:p>
        </p:txBody>
      </p:sp>
      <p:sp>
        <p:nvSpPr>
          <p:cNvPr id="3" name="Subtitle 2"/>
          <p:cNvSpPr>
            <a:spLocks noGrp="1"/>
          </p:cNvSpPr>
          <p:nvPr>
            <p:ph type="subTitle" idx="1"/>
          </p:nvPr>
        </p:nvSpPr>
        <p:spPr>
          <a:xfrm>
            <a:off x="609600" y="3886200"/>
            <a:ext cx="8077200" cy="2438400"/>
          </a:xfrm>
        </p:spPr>
        <p:txBody>
          <a:bodyPr>
            <a:normAutofit fontScale="70000" lnSpcReduction="20000"/>
          </a:bodyPr>
          <a:lstStyle/>
          <a:p>
            <a:endParaRPr lang="en-US" dirty="0">
              <a:solidFill>
                <a:srgbClr val="FFFF00"/>
              </a:solidFill>
            </a:endParaRPr>
          </a:p>
          <a:p>
            <a:r>
              <a:rPr lang="en-US" dirty="0">
                <a:solidFill>
                  <a:srgbClr val="FFFF00"/>
                </a:solidFill>
              </a:rPr>
              <a:t>December 18, 2018</a:t>
            </a:r>
          </a:p>
          <a:p>
            <a:r>
              <a:rPr lang="en-US" dirty="0">
                <a:solidFill>
                  <a:srgbClr val="FFFF00"/>
                </a:solidFill>
              </a:rPr>
              <a:t>GOES-R Calibration Working Group (CWG)</a:t>
            </a:r>
          </a:p>
          <a:p>
            <a:endParaRPr lang="en-US" dirty="0"/>
          </a:p>
          <a:p>
            <a:r>
              <a:rPr lang="en-US" sz="2900" dirty="0">
                <a:solidFill>
                  <a:srgbClr val="FF9900"/>
                </a:solidFill>
              </a:rPr>
              <a:t>Presenter: Juan Rodriguez</a:t>
            </a:r>
          </a:p>
          <a:p>
            <a:r>
              <a:rPr lang="en-US" sz="2900" dirty="0">
                <a:solidFill>
                  <a:srgbClr val="FF9900"/>
                </a:solidFill>
              </a:rPr>
              <a:t>Major Contributors: William Rowland, Athanasios </a:t>
            </a:r>
            <a:r>
              <a:rPr lang="en-US" sz="2900" dirty="0" err="1">
                <a:solidFill>
                  <a:srgbClr val="FF9900"/>
                </a:solidFill>
              </a:rPr>
              <a:t>Boudouridis</a:t>
            </a:r>
            <a:endParaRPr lang="en-US" sz="2900" dirty="0">
              <a:solidFill>
                <a:srgbClr val="FF9900"/>
              </a:solidFill>
            </a:endParaRPr>
          </a:p>
          <a:p>
            <a:r>
              <a:rPr lang="en-US" sz="2900" dirty="0">
                <a:solidFill>
                  <a:srgbClr val="FF9900"/>
                </a:solidFill>
              </a:rPr>
              <a:t>CIRES and NOAA NCEI</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3" name="Picture 2">
            <a:extLst>
              <a:ext uri="{FF2B5EF4-FFF2-40B4-BE49-F238E27FC236}">
                <a16:creationId xmlns:a16="http://schemas.microsoft.com/office/drawing/2014/main" id="{B9090261-2A3A-4E49-AE33-D749DEC10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57" y="1219200"/>
            <a:ext cx="8509000" cy="5105400"/>
          </a:xfrm>
          <a:prstGeom prst="rect">
            <a:avLst/>
          </a:prstGeom>
        </p:spPr>
      </p:pic>
      <p:sp>
        <p:nvSpPr>
          <p:cNvPr id="128" name="Shape 128"/>
          <p:cNvSpPr txBox="1"/>
          <p:nvPr/>
        </p:nvSpPr>
        <p:spPr>
          <a:xfrm>
            <a:off x="6781800" y="4572000"/>
            <a:ext cx="2036475" cy="1600200"/>
          </a:xfrm>
          <a:prstGeom prst="rect">
            <a:avLst/>
          </a:prstGeom>
          <a:noFill/>
          <a:ln>
            <a:noFill/>
          </a:ln>
        </p:spPr>
        <p:txBody>
          <a:bodyPr wrap="square" lIns="68569" tIns="68569" rIns="68569" bIns="68569" anchor="t" anchorCtr="0">
            <a:noAutofit/>
          </a:bodyPr>
          <a:lstStyle/>
          <a:p>
            <a:r>
              <a:rPr lang="en-US" sz="1200" b="1" dirty="0"/>
              <a:t>Data (analyzed beam measurements and Geant4 simulations) provided by ATC (CDRL 79). Synthesized </a:t>
            </a:r>
            <a:r>
              <a:rPr lang="en-US" sz="1200" b="1" dirty="0">
                <a:solidFill>
                  <a:schemeClr val="dk1"/>
                </a:solidFill>
              </a:rPr>
              <a:t>by A. </a:t>
            </a:r>
            <a:r>
              <a:rPr lang="en-US" sz="1200" b="1" dirty="0" err="1">
                <a:solidFill>
                  <a:schemeClr val="dk1"/>
                </a:solidFill>
              </a:rPr>
              <a:t>Boudouridis</a:t>
            </a:r>
            <a:r>
              <a:rPr lang="en-US" sz="1200" b="1" dirty="0">
                <a:solidFill>
                  <a:schemeClr val="dk1"/>
                </a:solidFill>
              </a:rPr>
              <a:t> (NCEI) </a:t>
            </a:r>
            <a:r>
              <a:rPr lang="en-US" sz="1200" b="1" dirty="0"/>
              <a:t>into tabulated functions used in bowtie analysis to calculate LUT parameters.</a:t>
            </a:r>
          </a:p>
        </p:txBody>
      </p:sp>
      <p:sp>
        <p:nvSpPr>
          <p:cNvPr id="6" name="Title 1"/>
          <p:cNvSpPr txBox="1">
            <a:spLocks/>
          </p:cNvSpPr>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marL="0" marR="0" lvl="0" indent="0" algn="l" defTabSz="457200" rtl="0" eaLnBrk="1" fontAlgn="base" hangingPunct="1">
              <a:lnSpc>
                <a:spcPct val="90000"/>
              </a:lnSpc>
              <a:spcBef>
                <a:spcPts val="0"/>
              </a:spcBef>
              <a:spcAft>
                <a:spcPct val="0"/>
              </a:spcAft>
              <a:buClr>
                <a:schemeClr val="dk1"/>
              </a:buClr>
              <a:buFont typeface="Calibri"/>
              <a:buNone/>
              <a:defRPr sz="3300" b="0" i="0" u="none" strike="noStrike" kern="1200" cap="none">
                <a:solidFill>
                  <a:schemeClr val="dk1"/>
                </a:solidFill>
                <a:latin typeface="Calibri"/>
                <a:ea typeface="Calibri"/>
                <a:cs typeface="Calibri"/>
                <a:sym typeface="Calibri"/>
              </a:defRPr>
            </a:lvl1pPr>
            <a:lvl2pPr lvl="1" indent="0" algn="ctr" defTabSz="457200" rtl="0" eaLnBrk="1" fontAlgn="base" hangingPunct="1">
              <a:spcBef>
                <a:spcPts val="0"/>
              </a:spcBef>
              <a:spcAft>
                <a:spcPct val="0"/>
              </a:spcAft>
              <a:buNone/>
              <a:defRPr sz="1350">
                <a:solidFill>
                  <a:schemeClr val="bg1"/>
                </a:solidFill>
                <a:latin typeface="Calibri" panose="020F0502020204030204" pitchFamily="34" charset="0"/>
                <a:ea typeface="MS PGothic" panose="020B0600070205080204" pitchFamily="34" charset="-128"/>
              </a:defRPr>
            </a:lvl2pPr>
            <a:lvl3pPr lvl="2" indent="0" algn="ctr" defTabSz="457200" rtl="0" eaLnBrk="1" fontAlgn="base" hangingPunct="1">
              <a:spcBef>
                <a:spcPts val="0"/>
              </a:spcBef>
              <a:spcAft>
                <a:spcPct val="0"/>
              </a:spcAft>
              <a:buNone/>
              <a:defRPr sz="1350">
                <a:solidFill>
                  <a:schemeClr val="bg1"/>
                </a:solidFill>
                <a:latin typeface="Calibri" panose="020F0502020204030204" pitchFamily="34" charset="0"/>
                <a:ea typeface="MS PGothic" panose="020B0600070205080204" pitchFamily="34" charset="-128"/>
              </a:defRPr>
            </a:lvl3pPr>
            <a:lvl4pPr lvl="3" indent="0" algn="ctr" defTabSz="457200" rtl="0" eaLnBrk="1" fontAlgn="base" hangingPunct="1">
              <a:spcBef>
                <a:spcPts val="0"/>
              </a:spcBef>
              <a:spcAft>
                <a:spcPct val="0"/>
              </a:spcAft>
              <a:buNone/>
              <a:defRPr sz="1350">
                <a:solidFill>
                  <a:schemeClr val="bg1"/>
                </a:solidFill>
                <a:latin typeface="Calibri" panose="020F0502020204030204" pitchFamily="34" charset="0"/>
                <a:ea typeface="MS PGothic" panose="020B0600070205080204" pitchFamily="34" charset="-128"/>
              </a:defRPr>
            </a:lvl4pPr>
            <a:lvl5pPr lvl="4" indent="0" algn="ctr" defTabSz="457200" rtl="0" eaLnBrk="1" fontAlgn="base" hangingPunct="1">
              <a:spcBef>
                <a:spcPts val="0"/>
              </a:spcBef>
              <a:spcAft>
                <a:spcPct val="0"/>
              </a:spcAft>
              <a:buNone/>
              <a:defRPr sz="1350">
                <a:solidFill>
                  <a:schemeClr val="bg1"/>
                </a:solidFill>
                <a:latin typeface="Calibri" panose="020F0502020204030204" pitchFamily="34" charset="0"/>
                <a:ea typeface="MS PGothic" panose="020B0600070205080204" pitchFamily="34" charset="-128"/>
              </a:defRPr>
            </a:lvl5pPr>
            <a:lvl6pPr marL="457200" lvl="5" indent="0" algn="ctr" defTabSz="457200" rtl="0" eaLnBrk="1" fontAlgn="base" hangingPunct="1">
              <a:spcBef>
                <a:spcPts val="0"/>
              </a:spcBef>
              <a:spcAft>
                <a:spcPct val="0"/>
              </a:spcAft>
              <a:buNone/>
              <a:defRPr sz="1350">
                <a:solidFill>
                  <a:schemeClr val="bg1"/>
                </a:solidFill>
                <a:latin typeface="Calibri" panose="020F0502020204030204" pitchFamily="34" charset="0"/>
                <a:ea typeface="MS PGothic" panose="020B0600070205080204" pitchFamily="34" charset="-128"/>
              </a:defRPr>
            </a:lvl6pPr>
            <a:lvl7pPr marL="914400" lvl="6" indent="0" algn="ctr" defTabSz="457200" rtl="0" eaLnBrk="1" fontAlgn="base" hangingPunct="1">
              <a:spcBef>
                <a:spcPts val="0"/>
              </a:spcBef>
              <a:spcAft>
                <a:spcPct val="0"/>
              </a:spcAft>
              <a:buNone/>
              <a:defRPr sz="1350">
                <a:solidFill>
                  <a:schemeClr val="bg1"/>
                </a:solidFill>
                <a:latin typeface="Calibri" panose="020F0502020204030204" pitchFamily="34" charset="0"/>
                <a:ea typeface="MS PGothic" panose="020B0600070205080204" pitchFamily="34" charset="-128"/>
              </a:defRPr>
            </a:lvl7pPr>
            <a:lvl8pPr marL="1371600" lvl="7" indent="0" algn="ctr" defTabSz="457200" rtl="0" eaLnBrk="1" fontAlgn="base" hangingPunct="1">
              <a:spcBef>
                <a:spcPts val="0"/>
              </a:spcBef>
              <a:spcAft>
                <a:spcPct val="0"/>
              </a:spcAft>
              <a:buNone/>
              <a:defRPr sz="1350">
                <a:solidFill>
                  <a:schemeClr val="bg1"/>
                </a:solidFill>
                <a:latin typeface="Calibri" panose="020F0502020204030204" pitchFamily="34" charset="0"/>
                <a:ea typeface="MS PGothic" panose="020B0600070205080204" pitchFamily="34" charset="-128"/>
              </a:defRPr>
            </a:lvl8pPr>
            <a:lvl9pPr marL="1828800" lvl="8" indent="0" algn="ctr" defTabSz="457200" rtl="0" eaLnBrk="1" fontAlgn="base" hangingPunct="1">
              <a:spcBef>
                <a:spcPts val="0"/>
              </a:spcBef>
              <a:spcAft>
                <a:spcPct val="0"/>
              </a:spcAft>
              <a:buNone/>
              <a:defRPr sz="1350">
                <a:solidFill>
                  <a:schemeClr val="bg1"/>
                </a:solidFill>
                <a:latin typeface="Calibri" panose="020F0502020204030204" pitchFamily="34" charset="0"/>
                <a:ea typeface="MS PGothic" panose="020B0600070205080204" pitchFamily="34" charset="-128"/>
              </a:defRPr>
            </a:lvl9pPr>
          </a:lstStyle>
          <a:p>
            <a:pPr algn="ctr"/>
            <a:r>
              <a:rPr lang="en-US" dirty="0">
                <a:solidFill>
                  <a:schemeClr val="bg1"/>
                </a:solidFill>
              </a:rPr>
              <a:t>ADR 762, Modified LUT: Reanalyzed Channel Energy Responses</a:t>
            </a:r>
          </a:p>
        </p:txBody>
      </p:sp>
      <p:sp>
        <p:nvSpPr>
          <p:cNvPr id="7" name="Slide Number Placeholder 6"/>
          <p:cNvSpPr>
            <a:spLocks noGrp="1"/>
          </p:cNvSpPr>
          <p:nvPr>
            <p:ph type="sldNum" sz="quarter" idx="12"/>
          </p:nvPr>
        </p:nvSpPr>
        <p:spPr/>
        <p:txBody>
          <a:bodyPr/>
          <a:lstStyle/>
          <a:p>
            <a:fld id="{615ADB79-25D6-47C0-AB51-22A13A0BBB50}" type="slidenum">
              <a:rPr lang="en-US" altLang="en-US" smtClean="0"/>
              <a:pPr/>
              <a:t>10</a:t>
            </a:fld>
            <a:endParaRPr lang="en-US" altLang="en-US" dirty="0"/>
          </a:p>
        </p:txBody>
      </p:sp>
      <p:sp>
        <p:nvSpPr>
          <p:cNvPr id="8" name="TextBox 7">
            <a:extLst>
              <a:ext uri="{FF2B5EF4-FFF2-40B4-BE49-F238E27FC236}">
                <a16:creationId xmlns:a16="http://schemas.microsoft.com/office/drawing/2014/main" id="{16B855D6-B4B7-084E-BAD9-685E956B2837}"/>
              </a:ext>
            </a:extLst>
          </p:cNvPr>
          <p:cNvSpPr txBox="1"/>
          <p:nvPr/>
        </p:nvSpPr>
        <p:spPr>
          <a:xfrm>
            <a:off x="1528010" y="6429960"/>
            <a:ext cx="6096000" cy="338554"/>
          </a:xfrm>
          <a:prstGeom prst="rect">
            <a:avLst/>
          </a:prstGeom>
          <a:solidFill>
            <a:schemeClr val="bg1"/>
          </a:solidFill>
        </p:spPr>
        <p:txBody>
          <a:bodyPr wrap="square" rtlCol="0">
            <a:spAutoFit/>
          </a:bodyPr>
          <a:lstStyle/>
          <a:p>
            <a:pPr algn="ctr"/>
            <a:r>
              <a:rPr lang="en-US" sz="1600" i="1" dirty="0">
                <a:solidFill>
                  <a:srgbClr val="008000"/>
                </a:solidFill>
              </a:rPr>
              <a:t>We thank Assurance Technology Corporation for their help with this.</a:t>
            </a:r>
          </a:p>
        </p:txBody>
      </p:sp>
    </p:spTree>
    <p:extLst>
      <p:ext uri="{BB962C8B-B14F-4D97-AF65-F5344CB8AC3E}">
        <p14:creationId xmlns:p14="http://schemas.microsoft.com/office/powerpoint/2010/main" val="147420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5719F0B-B945-9B42-A691-622F2DF26E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236662"/>
            <a:ext cx="7436908" cy="5577681"/>
          </a:xfrm>
        </p:spPr>
      </p:pic>
      <p:sp>
        <p:nvSpPr>
          <p:cNvPr id="9" name="Title 8"/>
          <p:cNvSpPr>
            <a:spLocks noGrp="1"/>
          </p:cNvSpPr>
          <p:nvPr>
            <p:ph type="title"/>
          </p:nvPr>
        </p:nvSpPr>
        <p:spPr/>
        <p:txBody>
          <a:bodyPr/>
          <a:lstStyle/>
          <a:p>
            <a:r>
              <a:rPr lang="en-US" sz="3200" dirty="0"/>
              <a:t>ADR 762, Modified LUT Motivation: </a:t>
            </a:r>
            <a:br>
              <a:rPr lang="en-US" sz="3200" dirty="0"/>
            </a:br>
            <a:r>
              <a:rPr lang="en-US" sz="3200" dirty="0"/>
              <a:t>Background Correction</a:t>
            </a:r>
          </a:p>
        </p:txBody>
      </p:sp>
      <p:sp>
        <p:nvSpPr>
          <p:cNvPr id="8" name="Slide Number Placeholder 7"/>
          <p:cNvSpPr>
            <a:spLocks noGrp="1"/>
          </p:cNvSpPr>
          <p:nvPr>
            <p:ph type="sldNum" sz="quarter" idx="12"/>
          </p:nvPr>
        </p:nvSpPr>
        <p:spPr/>
        <p:txBody>
          <a:bodyPr/>
          <a:lstStyle/>
          <a:p>
            <a:fld id="{B2EFC58C-15BD-441D-B5ED-3859E2286C26}" type="slidenum">
              <a:rPr lang="en-US" altLang="en-US" smtClean="0"/>
              <a:pPr/>
              <a:t>11</a:t>
            </a:fld>
            <a:endParaRPr lang="en-US" altLang="en-US"/>
          </a:p>
        </p:txBody>
      </p:sp>
      <p:sp>
        <p:nvSpPr>
          <p:cNvPr id="17" name="TextBox 16"/>
          <p:cNvSpPr txBox="1"/>
          <p:nvPr/>
        </p:nvSpPr>
        <p:spPr>
          <a:xfrm>
            <a:off x="6930191" y="930437"/>
            <a:ext cx="2120260" cy="2031325"/>
          </a:xfrm>
          <a:prstGeom prst="rect">
            <a:avLst/>
          </a:prstGeom>
          <a:solidFill>
            <a:schemeClr val="tx2">
              <a:lumMod val="20000"/>
              <a:lumOff val="80000"/>
            </a:schemeClr>
          </a:solidFill>
          <a:ln w="12700">
            <a:noFill/>
          </a:ln>
        </p:spPr>
        <p:txBody>
          <a:bodyPr wrap="square" rtlCol="0">
            <a:spAutoFit/>
          </a:bodyPr>
          <a:lstStyle/>
          <a:p>
            <a:pPr algn="ctr"/>
            <a:r>
              <a:rPr lang="en-US" sz="1400" b="1" i="1" dirty="0"/>
              <a:t>Background correction coefficients derived through a comparison of P11 and E9-E11 backgrounds over first several months of observations.  See PLPT-SEI-006 for more information.</a:t>
            </a:r>
          </a:p>
        </p:txBody>
      </p:sp>
      <p:sp>
        <p:nvSpPr>
          <p:cNvPr id="18" name="TextBox 17"/>
          <p:cNvSpPr txBox="1"/>
          <p:nvPr/>
        </p:nvSpPr>
        <p:spPr>
          <a:xfrm>
            <a:off x="266700" y="4267200"/>
            <a:ext cx="457200" cy="381000"/>
          </a:xfrm>
          <a:prstGeom prst="rect">
            <a:avLst/>
          </a:prstGeom>
          <a:noFill/>
        </p:spPr>
        <p:txBody>
          <a:bodyPr wrap="square" rtlCol="0">
            <a:spAutoFit/>
          </a:bodyPr>
          <a:lstStyle/>
          <a:p>
            <a:pPr algn="ctr"/>
            <a:r>
              <a:rPr lang="en-US" b="1" dirty="0"/>
              <a:t>T2</a:t>
            </a:r>
          </a:p>
        </p:txBody>
      </p:sp>
      <p:sp>
        <p:nvSpPr>
          <p:cNvPr id="19" name="TextBox 18"/>
          <p:cNvSpPr txBox="1"/>
          <p:nvPr/>
        </p:nvSpPr>
        <p:spPr>
          <a:xfrm>
            <a:off x="266700" y="3505200"/>
            <a:ext cx="457200" cy="381000"/>
          </a:xfrm>
          <a:prstGeom prst="rect">
            <a:avLst/>
          </a:prstGeom>
          <a:noFill/>
        </p:spPr>
        <p:txBody>
          <a:bodyPr wrap="square" rtlCol="0">
            <a:spAutoFit/>
          </a:bodyPr>
          <a:lstStyle/>
          <a:p>
            <a:pPr algn="ctr"/>
            <a:r>
              <a:rPr lang="en-US" b="1" dirty="0"/>
              <a:t>T4</a:t>
            </a:r>
          </a:p>
        </p:txBody>
      </p:sp>
      <p:sp>
        <p:nvSpPr>
          <p:cNvPr id="20" name="TextBox 19"/>
          <p:cNvSpPr txBox="1"/>
          <p:nvPr/>
        </p:nvSpPr>
        <p:spPr>
          <a:xfrm>
            <a:off x="266700" y="2743200"/>
            <a:ext cx="457200" cy="381000"/>
          </a:xfrm>
          <a:prstGeom prst="rect">
            <a:avLst/>
          </a:prstGeom>
          <a:noFill/>
        </p:spPr>
        <p:txBody>
          <a:bodyPr wrap="square" rtlCol="0">
            <a:spAutoFit/>
          </a:bodyPr>
          <a:lstStyle/>
          <a:p>
            <a:pPr algn="ctr"/>
            <a:r>
              <a:rPr lang="en-US" b="1" dirty="0"/>
              <a:t>T1</a:t>
            </a:r>
          </a:p>
        </p:txBody>
      </p:sp>
      <p:sp>
        <p:nvSpPr>
          <p:cNvPr id="21" name="TextBox 20"/>
          <p:cNvSpPr txBox="1"/>
          <p:nvPr/>
        </p:nvSpPr>
        <p:spPr>
          <a:xfrm>
            <a:off x="266700" y="1905000"/>
            <a:ext cx="457200" cy="381000"/>
          </a:xfrm>
          <a:prstGeom prst="rect">
            <a:avLst/>
          </a:prstGeom>
          <a:noFill/>
        </p:spPr>
        <p:txBody>
          <a:bodyPr wrap="square" rtlCol="0">
            <a:spAutoFit/>
          </a:bodyPr>
          <a:lstStyle/>
          <a:p>
            <a:pPr algn="ctr"/>
            <a:r>
              <a:rPr lang="en-US" b="1" dirty="0"/>
              <a:t>T3</a:t>
            </a:r>
          </a:p>
        </p:txBody>
      </p:sp>
      <p:sp>
        <p:nvSpPr>
          <p:cNvPr id="23" name="TextBox 22"/>
          <p:cNvSpPr txBox="1"/>
          <p:nvPr/>
        </p:nvSpPr>
        <p:spPr>
          <a:xfrm>
            <a:off x="228600" y="5788223"/>
            <a:ext cx="533400" cy="307777"/>
          </a:xfrm>
          <a:prstGeom prst="rect">
            <a:avLst/>
          </a:prstGeom>
          <a:noFill/>
        </p:spPr>
        <p:txBody>
          <a:bodyPr wrap="square" rtlCol="0">
            <a:spAutoFit/>
          </a:bodyPr>
          <a:lstStyle/>
          <a:p>
            <a:pPr algn="ctr"/>
            <a:r>
              <a:rPr lang="en-US" sz="1400" b="1" dirty="0"/>
              <a:t>DOS</a:t>
            </a:r>
          </a:p>
        </p:txBody>
      </p:sp>
      <p:sp>
        <p:nvSpPr>
          <p:cNvPr id="24" name="TextBox 23"/>
          <p:cNvSpPr txBox="1"/>
          <p:nvPr/>
        </p:nvSpPr>
        <p:spPr>
          <a:xfrm>
            <a:off x="228600" y="5040868"/>
            <a:ext cx="533400" cy="369332"/>
          </a:xfrm>
          <a:prstGeom prst="rect">
            <a:avLst/>
          </a:prstGeom>
          <a:noFill/>
        </p:spPr>
        <p:txBody>
          <a:bodyPr wrap="square" rtlCol="0">
            <a:spAutoFit/>
          </a:bodyPr>
          <a:lstStyle/>
          <a:p>
            <a:pPr algn="ctr"/>
            <a:r>
              <a:rPr lang="en-US" b="1" dirty="0"/>
              <a:t>T5</a:t>
            </a:r>
          </a:p>
        </p:txBody>
      </p:sp>
      <p:sp>
        <p:nvSpPr>
          <p:cNvPr id="30" name="TextBox 29"/>
          <p:cNvSpPr txBox="1"/>
          <p:nvPr/>
        </p:nvSpPr>
        <p:spPr>
          <a:xfrm>
            <a:off x="1714499" y="1236662"/>
            <a:ext cx="4343400" cy="369332"/>
          </a:xfrm>
          <a:prstGeom prst="rect">
            <a:avLst/>
          </a:prstGeom>
          <a:noFill/>
        </p:spPr>
        <p:txBody>
          <a:bodyPr wrap="square" rtlCol="0">
            <a:spAutoFit/>
          </a:bodyPr>
          <a:lstStyle/>
          <a:p>
            <a:pPr algn="ctr"/>
            <a:r>
              <a:rPr lang="en-US" b="1" dirty="0"/>
              <a:t>G17 E11 (&gt;2 MeV), 24 April – 10 Sept 2018</a:t>
            </a:r>
          </a:p>
        </p:txBody>
      </p:sp>
      <p:sp>
        <p:nvSpPr>
          <p:cNvPr id="31" name="TextBox 30"/>
          <p:cNvSpPr txBox="1"/>
          <p:nvPr/>
        </p:nvSpPr>
        <p:spPr>
          <a:xfrm>
            <a:off x="7467600" y="3160693"/>
            <a:ext cx="1371600" cy="1169551"/>
          </a:xfrm>
          <a:prstGeom prst="rect">
            <a:avLst/>
          </a:prstGeom>
          <a:solidFill>
            <a:schemeClr val="tx2">
              <a:lumMod val="20000"/>
              <a:lumOff val="80000"/>
            </a:schemeClr>
          </a:solidFill>
          <a:ln w="12700">
            <a:noFill/>
          </a:ln>
        </p:spPr>
        <p:txBody>
          <a:bodyPr wrap="square" rtlCol="0">
            <a:spAutoFit/>
          </a:bodyPr>
          <a:lstStyle/>
          <a:p>
            <a:pPr algn="ctr"/>
            <a:r>
              <a:rPr lang="en-US" sz="1400" b="1" i="1" dirty="0"/>
              <a:t>SWPC alert level very close to uncorrected background level</a:t>
            </a:r>
          </a:p>
        </p:txBody>
      </p:sp>
      <p:sp>
        <p:nvSpPr>
          <p:cNvPr id="5" name="Right Arrow 4"/>
          <p:cNvSpPr/>
          <p:nvPr/>
        </p:nvSpPr>
        <p:spPr>
          <a:xfrm rot="10800000">
            <a:off x="6930191" y="3543299"/>
            <a:ext cx="5334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ooter Placeholder 5">
            <a:extLst>
              <a:ext uri="{FF2B5EF4-FFF2-40B4-BE49-F238E27FC236}">
                <a16:creationId xmlns:a16="http://schemas.microsoft.com/office/drawing/2014/main" id="{2FC2FA04-AAEE-4E43-B484-B2D0C9B05F5E}"/>
              </a:ext>
            </a:extLst>
          </p:cNvPr>
          <p:cNvSpPr txBox="1">
            <a:spLocks/>
          </p:cNvSpPr>
          <p:nvPr/>
        </p:nvSpPr>
        <p:spPr>
          <a:xfrm>
            <a:off x="8382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690930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6586841" cy="994172"/>
          </a:xfrm>
        </p:spPr>
        <p:txBody>
          <a:bodyPr/>
          <a:lstStyle/>
          <a:p>
            <a:r>
              <a:rPr lang="en-US" sz="2800" dirty="0"/>
              <a:t>ADR 762: Verification of successful installation of modified MPS-HI LUT in OE</a:t>
            </a:r>
          </a:p>
        </p:txBody>
      </p:sp>
      <p:sp>
        <p:nvSpPr>
          <p:cNvPr id="3" name="Content Placeholder 2"/>
          <p:cNvSpPr>
            <a:spLocks noGrp="1"/>
          </p:cNvSpPr>
          <p:nvPr>
            <p:ph idx="1"/>
          </p:nvPr>
        </p:nvSpPr>
        <p:spPr>
          <a:xfrm>
            <a:off x="609600" y="1524000"/>
            <a:ext cx="7886700" cy="4572000"/>
          </a:xfrm>
        </p:spPr>
        <p:txBody>
          <a:bodyPr>
            <a:noAutofit/>
          </a:bodyPr>
          <a:lstStyle/>
          <a:p>
            <a:pPr>
              <a:buFont typeface="Arial" panose="020B0604020202020204" pitchFamily="34" charset="0"/>
              <a:buChar char="•"/>
            </a:pPr>
            <a:r>
              <a:rPr lang="en-US" sz="2000" dirty="0"/>
              <a:t>Goal: verify that MPS-HI LUT modified &amp; delivered by NCEI was successfully installed in OE</a:t>
            </a:r>
          </a:p>
          <a:p>
            <a:pPr lvl="1">
              <a:buFont typeface="Arial" panose="020B0604020202020204" pitchFamily="34" charset="0"/>
              <a:buChar char="•"/>
            </a:pPr>
            <a:r>
              <a:rPr lang="en-US" sz="1600" dirty="0"/>
              <a:t>Data from 17 Oct 2018 (</a:t>
            </a:r>
            <a:r>
              <a:rPr lang="en-US" sz="1600" dirty="0" err="1"/>
              <a:t>doy</a:t>
            </a:r>
            <a:r>
              <a:rPr lang="en-US" sz="1600" dirty="0"/>
              <a:t> 290)</a:t>
            </a:r>
          </a:p>
          <a:p>
            <a:pPr>
              <a:buFont typeface="Arial" panose="020B0604020202020204" pitchFamily="34" charset="0"/>
              <a:buChar char="•"/>
            </a:pPr>
            <a:r>
              <a:rPr lang="en-US" sz="2000" dirty="0"/>
              <a:t>Compared to fluxes and flux errors calculated from L0 by NCEI</a:t>
            </a:r>
          </a:p>
          <a:p>
            <a:pPr lvl="1">
              <a:buFont typeface="Arial" panose="020B0604020202020204" pitchFamily="34" charset="0"/>
              <a:buChar char="•"/>
            </a:pPr>
            <a:r>
              <a:rPr lang="en-US" sz="1600" dirty="0"/>
              <a:t>MPS-HI and SGPS L0 data aggregated into separate day files by A. </a:t>
            </a:r>
            <a:r>
              <a:rPr lang="en-US" sz="1600" dirty="0" err="1"/>
              <a:t>Boudouridis</a:t>
            </a:r>
            <a:endParaRPr lang="en-US" sz="1600" dirty="0"/>
          </a:p>
          <a:p>
            <a:pPr>
              <a:buFont typeface="Arial" panose="020B0604020202020204" pitchFamily="34" charset="0"/>
              <a:buChar char="•"/>
            </a:pPr>
            <a:r>
              <a:rPr lang="en-US" sz="2000" dirty="0"/>
              <a:t>For each L1b file (30 samples per channel):</a:t>
            </a:r>
          </a:p>
          <a:p>
            <a:pPr lvl="1">
              <a:buFont typeface="Arial" panose="020B0604020202020204" pitchFamily="34" charset="0"/>
              <a:buChar char="•"/>
            </a:pPr>
            <a:r>
              <a:rPr lang="en-US" sz="1600" dirty="0"/>
              <a:t>Calculate ratio of OE to NCEI products (flux and flux error, both in flux units)</a:t>
            </a:r>
          </a:p>
          <a:p>
            <a:pPr lvl="1">
              <a:buFont typeface="Arial" panose="020B0604020202020204" pitchFamily="34" charset="0"/>
              <a:buChar char="•"/>
            </a:pPr>
            <a:r>
              <a:rPr lang="en-US" sz="1600" dirty="0"/>
              <a:t>Take mean and standard deviation of ratios</a:t>
            </a:r>
          </a:p>
          <a:p>
            <a:pPr lvl="1">
              <a:buFont typeface="Arial" panose="020B0604020202020204" pitchFamily="34" charset="0"/>
              <a:buChar char="•"/>
            </a:pPr>
            <a:r>
              <a:rPr lang="en-US" sz="1600" dirty="0"/>
              <a:t>This gives a mean and a standard deviation for each L1b file </a:t>
            </a:r>
          </a:p>
          <a:p>
            <a:pPr lvl="1">
              <a:buFont typeface="Arial" panose="020B0604020202020204" pitchFamily="34" charset="0"/>
              <a:buChar char="•"/>
            </a:pPr>
            <a:r>
              <a:rPr lang="en-US" sz="1600" dirty="0"/>
              <a:t>Ideally, mean = 1.0 and standard deviation = 0.0</a:t>
            </a:r>
          </a:p>
          <a:p>
            <a:pPr>
              <a:buFont typeface="Arial" panose="020B0604020202020204" pitchFamily="34" charset="0"/>
              <a:buChar char="•"/>
            </a:pPr>
            <a:r>
              <a:rPr lang="en-US" sz="2000" dirty="0"/>
              <a:t>Results are excellent: ratio mean = 1.0, </a:t>
            </a:r>
            <a:r>
              <a:rPr lang="en-US" sz="2000" dirty="0" err="1"/>
              <a:t>stdev</a:t>
            </a:r>
            <a:r>
              <a:rPr lang="en-US" sz="2000" dirty="0"/>
              <a:t> = 0.0 or ~1e-8 (latter observed when quantity involves special function such as square root)</a:t>
            </a:r>
          </a:p>
          <a:p>
            <a:pPr lvl="1">
              <a:buFont typeface="Arial" panose="020B0604020202020204" pitchFamily="34" charset="0"/>
              <a:buChar char="•"/>
            </a:pPr>
            <a:r>
              <a:rPr lang="en-US" sz="1600" dirty="0"/>
              <a:t>Justify use of reprocessed data in Provisional PLPT</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12</a:t>
            </a:fld>
            <a:endParaRPr lang="en-US" altLang="en-US" dirty="0"/>
          </a:p>
        </p:txBody>
      </p:sp>
    </p:spTree>
    <p:extLst>
      <p:ext uri="{BB962C8B-B14F-4D97-AF65-F5344CB8AC3E}">
        <p14:creationId xmlns:p14="http://schemas.microsoft.com/office/powerpoint/2010/main" val="2158618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5311FF-EE03-2145-A461-61032CA13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0761" y="1232041"/>
            <a:ext cx="7347039" cy="5510279"/>
          </a:xfrm>
          <a:prstGeom prst="rect">
            <a:avLst/>
          </a:prstGeom>
        </p:spPr>
      </p:pic>
      <p:sp>
        <p:nvSpPr>
          <p:cNvPr id="2" name="Title 1">
            <a:extLst>
              <a:ext uri="{FF2B5EF4-FFF2-40B4-BE49-F238E27FC236}">
                <a16:creationId xmlns:a16="http://schemas.microsoft.com/office/drawing/2014/main" id="{7029521E-7C3B-3747-9092-CE4A38A1B058}"/>
              </a:ext>
            </a:extLst>
          </p:cNvPr>
          <p:cNvSpPr>
            <a:spLocks noGrp="1"/>
          </p:cNvSpPr>
          <p:nvPr>
            <p:ph type="title"/>
          </p:nvPr>
        </p:nvSpPr>
        <p:spPr/>
        <p:txBody>
          <a:bodyPr/>
          <a:lstStyle/>
          <a:p>
            <a:r>
              <a:rPr lang="en-US" sz="2400" dirty="0">
                <a:latin typeface="+mj-lt"/>
              </a:rPr>
              <a:t>ADR 762: OE check using data from October 17, 2018: excellent agreement!</a:t>
            </a:r>
          </a:p>
        </p:txBody>
      </p:sp>
      <p:sp>
        <p:nvSpPr>
          <p:cNvPr id="4" name="Slide Number Placeholder 3">
            <a:extLst>
              <a:ext uri="{FF2B5EF4-FFF2-40B4-BE49-F238E27FC236}">
                <a16:creationId xmlns:a16="http://schemas.microsoft.com/office/drawing/2014/main" id="{724DFB37-66E1-7B41-A669-690928DD30B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13</a:t>
            </a:fld>
            <a:endParaRPr lang="en" sz="1400" b="0" i="0" u="none" strike="noStrike" cap="none">
              <a:solidFill>
                <a:srgbClr val="000000"/>
              </a:solidFill>
              <a:latin typeface="Arial"/>
              <a:ea typeface="Arial"/>
              <a:cs typeface="Arial"/>
              <a:sym typeface="Arial"/>
            </a:endParaRPr>
          </a:p>
        </p:txBody>
      </p:sp>
      <p:sp>
        <p:nvSpPr>
          <p:cNvPr id="9" name="Title 3">
            <a:extLst>
              <a:ext uri="{FF2B5EF4-FFF2-40B4-BE49-F238E27FC236}">
                <a16:creationId xmlns:a16="http://schemas.microsoft.com/office/drawing/2014/main" id="{4AF44743-2E52-2345-B4EB-1ED9A0D2AFBD}"/>
              </a:ext>
            </a:extLst>
          </p:cNvPr>
          <p:cNvSpPr txBox="1">
            <a:spLocks/>
          </p:cNvSpPr>
          <p:nvPr/>
        </p:nvSpPr>
        <p:spPr bwMode="auto">
          <a:xfrm>
            <a:off x="125244" y="1731925"/>
            <a:ext cx="1671717" cy="54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normAutofit fontScale="82500" lnSpcReduction="10000"/>
          </a:bodyPr>
          <a:lstStyle>
            <a:lvl1pPr marL="0" marR="0" lvl="0" indent="0" algn="l" defTabSz="457200" rtl="0" eaLnBrk="1" fontAlgn="base" hangingPunct="1">
              <a:lnSpc>
                <a:spcPct val="100000"/>
              </a:lnSpc>
              <a:spcBef>
                <a:spcPts val="0"/>
              </a:spcBef>
              <a:spcAft>
                <a:spcPts val="0"/>
              </a:spcAft>
              <a:buClr>
                <a:srgbClr val="FFFFFF"/>
              </a:buClr>
              <a:buFont typeface="Arial"/>
              <a:buNone/>
              <a:defRPr sz="2800" b="0" i="0" u="none" strike="noStrike" kern="1200" cap="none">
                <a:solidFill>
                  <a:srgbClr val="FFFFFF"/>
                </a:solidFill>
                <a:latin typeface="Arial"/>
                <a:ea typeface="Arial"/>
                <a:cs typeface="Arial"/>
                <a:sym typeface="Arial"/>
              </a:defRPr>
            </a:lvl1pPr>
            <a:lvl2pPr lvl="1"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2pPr>
            <a:lvl3pPr lvl="2"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3pPr>
            <a:lvl4pPr lvl="3"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4pPr>
            <a:lvl5pPr lvl="4"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5pPr>
            <a:lvl6pPr marL="457200" lvl="5"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6pPr>
            <a:lvl7pPr marL="914400" lvl="6"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7pPr>
            <a:lvl8pPr marL="1371600" lvl="7"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8pPr>
            <a:lvl9pPr marL="1828800" lvl="8"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9pPr>
          </a:lstStyle>
          <a:p>
            <a:r>
              <a:rPr lang="en-US" sz="2400" dirty="0"/>
              <a:t>17 Oct 2018</a:t>
            </a:r>
          </a:p>
        </p:txBody>
      </p:sp>
      <p:sp>
        <p:nvSpPr>
          <p:cNvPr id="10" name="TextBox 9">
            <a:extLst>
              <a:ext uri="{FF2B5EF4-FFF2-40B4-BE49-F238E27FC236}">
                <a16:creationId xmlns:a16="http://schemas.microsoft.com/office/drawing/2014/main" id="{FA388261-C9C9-E048-855E-BE6D1718F7D2}"/>
              </a:ext>
            </a:extLst>
          </p:cNvPr>
          <p:cNvSpPr txBox="1"/>
          <p:nvPr/>
        </p:nvSpPr>
        <p:spPr>
          <a:xfrm>
            <a:off x="26504" y="2475443"/>
            <a:ext cx="1981200" cy="784830"/>
          </a:xfrm>
          <a:prstGeom prst="rect">
            <a:avLst/>
          </a:prstGeom>
          <a:solidFill>
            <a:schemeClr val="bg1"/>
          </a:solidFill>
        </p:spPr>
        <p:txBody>
          <a:bodyPr wrap="square" rtlCol="0">
            <a:spAutoFit/>
          </a:bodyPr>
          <a:lstStyle/>
          <a:p>
            <a:r>
              <a:rPr lang="en-US" sz="1500" dirty="0">
                <a:solidFill>
                  <a:srgbClr val="7030A0"/>
                </a:solidFill>
              </a:rPr>
              <a:t>In general:</a:t>
            </a:r>
          </a:p>
          <a:p>
            <a:r>
              <a:rPr lang="en-US" sz="1500" dirty="0">
                <a:solidFill>
                  <a:srgbClr val="7030A0"/>
                </a:solidFill>
              </a:rPr>
              <a:t>Ratio mean = 1.0</a:t>
            </a:r>
          </a:p>
          <a:p>
            <a:r>
              <a:rPr lang="en-US" sz="1500" dirty="0">
                <a:solidFill>
                  <a:srgbClr val="7030A0"/>
                </a:solidFill>
              </a:rPr>
              <a:t>Ratio </a:t>
            </a:r>
            <a:r>
              <a:rPr lang="en-US" sz="1500" dirty="0" err="1">
                <a:solidFill>
                  <a:srgbClr val="7030A0"/>
                </a:solidFill>
              </a:rPr>
              <a:t>stdev</a:t>
            </a:r>
            <a:r>
              <a:rPr lang="en-US" sz="1500" dirty="0">
                <a:solidFill>
                  <a:srgbClr val="7030A0"/>
                </a:solidFill>
              </a:rPr>
              <a:t> ~ 1e-8 or 0</a:t>
            </a:r>
          </a:p>
        </p:txBody>
      </p:sp>
      <p:sp>
        <p:nvSpPr>
          <p:cNvPr id="13" name="TextBox 12">
            <a:extLst>
              <a:ext uri="{FF2B5EF4-FFF2-40B4-BE49-F238E27FC236}">
                <a16:creationId xmlns:a16="http://schemas.microsoft.com/office/drawing/2014/main" id="{6911B246-E808-5847-97DB-3DB7365EDAEC}"/>
              </a:ext>
            </a:extLst>
          </p:cNvPr>
          <p:cNvSpPr txBox="1"/>
          <p:nvPr/>
        </p:nvSpPr>
        <p:spPr>
          <a:xfrm>
            <a:off x="76200" y="3987180"/>
            <a:ext cx="1513375" cy="1169551"/>
          </a:xfrm>
          <a:prstGeom prst="rect">
            <a:avLst/>
          </a:prstGeom>
          <a:solidFill>
            <a:schemeClr val="tx2">
              <a:lumMod val="20000"/>
              <a:lumOff val="80000"/>
            </a:schemeClr>
          </a:solidFill>
          <a:ln w="12700">
            <a:noFill/>
          </a:ln>
        </p:spPr>
        <p:txBody>
          <a:bodyPr wrap="square" rtlCol="0">
            <a:spAutoFit/>
          </a:bodyPr>
          <a:lstStyle/>
          <a:p>
            <a:pPr algn="ctr"/>
            <a:r>
              <a:rPr lang="en-US" sz="1400" b="1" i="1" dirty="0"/>
              <a:t>Performance of modified LUT checked in DE on 01 Oct 18 prior to installation in OE</a:t>
            </a:r>
          </a:p>
        </p:txBody>
      </p:sp>
      <p:sp>
        <p:nvSpPr>
          <p:cNvPr id="8" name="Footer Placeholder 5">
            <a:extLst>
              <a:ext uri="{FF2B5EF4-FFF2-40B4-BE49-F238E27FC236}">
                <a16:creationId xmlns:a16="http://schemas.microsoft.com/office/drawing/2014/main" id="{C16D1B0A-AFF7-394C-9838-40D68D122C8C}"/>
              </a:ext>
            </a:extLst>
          </p:cNvPr>
          <p:cNvSpPr txBox="1">
            <a:spLocks/>
          </p:cNvSpPr>
          <p:nvPr/>
        </p:nvSpPr>
        <p:spPr>
          <a:xfrm>
            <a:off x="1589575" y="6340475"/>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952312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Provisional - PLPT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3098328"/>
              </p:ext>
            </p:extLst>
          </p:nvPr>
        </p:nvGraphicFramePr>
        <p:xfrm>
          <a:off x="304799" y="1096963"/>
          <a:ext cx="8630654" cy="5134447"/>
        </p:xfrm>
        <a:graphic>
          <a:graphicData uri="http://schemas.openxmlformats.org/drawingml/2006/table">
            <a:tbl>
              <a:tblPr firstRow="1" firstCol="1" bandRow="1">
                <a:tableStyleId>{5C22544A-7EE6-4342-B048-85BDC9FD1C3A}</a:tableStyleId>
              </a:tblPr>
              <a:tblGrid>
                <a:gridCol w="1752601">
                  <a:extLst>
                    <a:ext uri="{9D8B030D-6E8A-4147-A177-3AD203B41FA5}">
                      <a16:colId xmlns:a16="http://schemas.microsoft.com/office/drawing/2014/main" val="20000"/>
                    </a:ext>
                  </a:extLst>
                </a:gridCol>
                <a:gridCol w="3066629">
                  <a:extLst>
                    <a:ext uri="{9D8B030D-6E8A-4147-A177-3AD203B41FA5}">
                      <a16:colId xmlns:a16="http://schemas.microsoft.com/office/drawing/2014/main" val="20001"/>
                    </a:ext>
                  </a:extLst>
                </a:gridCol>
                <a:gridCol w="1205943">
                  <a:extLst>
                    <a:ext uri="{9D8B030D-6E8A-4147-A177-3AD203B41FA5}">
                      <a16:colId xmlns:a16="http://schemas.microsoft.com/office/drawing/2014/main" val="20002"/>
                    </a:ext>
                  </a:extLst>
                </a:gridCol>
                <a:gridCol w="260548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200" dirty="0">
                          <a:effectLst/>
                          <a:latin typeface="+mn-lt"/>
                        </a:rPr>
                        <a:t>Title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Activity</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Data Needed</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Success Criteria</a:t>
                      </a:r>
                      <a:endParaRPr lang="en-US" sz="12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200">
                          <a:effectLst/>
                          <a:latin typeface="+mn-lt"/>
                        </a:rPr>
                        <a:t>A.1.1 MPS-Hi Telescope Cross-Comparison [PLPT-SEI-002]</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Inspect pitch-angle distributions (PADs) for geophysical realism.</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One week of continuous data. (MAG and MPS-HI)</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[Beta] PADs match science expectations as a function of local time and activity.</a:t>
                      </a:r>
                    </a:p>
                    <a:p>
                      <a:pPr marL="0" marR="0">
                        <a:lnSpc>
                          <a:spcPct val="115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[not performed by</a:t>
                      </a:r>
                      <a:r>
                        <a:rPr lang="en-US" sz="1200" baseline="0" dirty="0">
                          <a:effectLst/>
                          <a:latin typeface="+mn-lt"/>
                          <a:ea typeface="Calibri" panose="020F0502020204030204" pitchFamily="34" charset="0"/>
                          <a:cs typeface="Times New Roman" panose="02020603050405020304" pitchFamily="18" charset="0"/>
                        </a:rPr>
                        <a:t> beta PS-PVR due to lack of adequate MAG data]</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200">
                          <a:effectLst/>
                          <a:latin typeface="+mn-lt"/>
                        </a:rPr>
                        <a:t>A.1.3, A.2.6 Backgrounds Trending [PLPT-SEI-006]</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Model GCR spectra (e.g., NASA JSC Badhwar-O’Neill 2014) put through a forward model derived from MPS-HI instrument response functions to estimate MPS-HI channel fluxes for comparison with observations.</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Two months of continuous data. (MPS-HI)</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[Provisional] Natural backgrounds preliminarily correlated with solar protons and GCRs.</a:t>
                      </a:r>
                      <a:endParaRPr lang="en-US" sz="12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r h="707182">
                <a:tc>
                  <a:txBody>
                    <a:bodyPr/>
                    <a:lstStyle/>
                    <a:p>
                      <a:pPr marL="0" marR="0">
                        <a:lnSpc>
                          <a:spcPct val="115000"/>
                        </a:lnSpc>
                        <a:spcBef>
                          <a:spcPts val="0"/>
                        </a:spcBef>
                        <a:spcAft>
                          <a:spcPts val="0"/>
                        </a:spcAft>
                      </a:pPr>
                      <a:r>
                        <a:rPr lang="en-US" sz="1200">
                          <a:effectLst/>
                          <a:latin typeface="+mn-lt"/>
                        </a:rPr>
                        <a:t>A.2.2 MPS-Hi Telescope Cross-Comparison [PLPT-SEI-002]</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Determine the relative sensitivity/response among MPS-HI telescopes.</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One month of continuous data. (MAG and MPS-HI)</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[Provisional] Telescopes agree to within 25%.</a:t>
                      </a:r>
                      <a:endParaRPr lang="en-US" sz="12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3"/>
                  </a:ext>
                </a:extLst>
              </a:tr>
              <a:tr h="990054">
                <a:tc>
                  <a:txBody>
                    <a:bodyPr/>
                    <a:lstStyle/>
                    <a:p>
                      <a:pPr marL="0" marR="0">
                        <a:lnSpc>
                          <a:spcPct val="115000"/>
                        </a:lnSpc>
                        <a:spcBef>
                          <a:spcPts val="0"/>
                        </a:spcBef>
                        <a:spcAft>
                          <a:spcPts val="0"/>
                        </a:spcAft>
                      </a:pPr>
                      <a:r>
                        <a:rPr lang="en-US" sz="1200" dirty="0">
                          <a:effectLst/>
                          <a:latin typeface="+mn-lt"/>
                        </a:rPr>
                        <a:t>A.2.4 SEP Channel Cross-Comparison [PLPT-SEI-004]</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On-orbit cross-calibration of MPS-HI with SGPS 1-12 MeV protons, and with GOES 13-15 EPEAD.</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b="1" dirty="0">
                          <a:solidFill>
                            <a:srgbClr val="FF0000"/>
                          </a:solidFill>
                          <a:effectLst/>
                          <a:latin typeface="+mn-lt"/>
                        </a:rPr>
                        <a:t>One Solar Energetic Particle (SEP) event.</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[Provisional] Differences quantified on data taken through Provisional phase.</a:t>
                      </a:r>
                      <a:endParaRPr lang="en-US" sz="12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4"/>
                  </a:ext>
                </a:extLst>
              </a:tr>
              <a:tr h="1131490">
                <a:tc>
                  <a:txBody>
                    <a:bodyPr/>
                    <a:lstStyle/>
                    <a:p>
                      <a:pPr marL="0" marR="0">
                        <a:lnSpc>
                          <a:spcPct val="115000"/>
                        </a:lnSpc>
                        <a:spcBef>
                          <a:spcPts val="0"/>
                        </a:spcBef>
                        <a:spcAft>
                          <a:spcPts val="0"/>
                        </a:spcAft>
                      </a:pPr>
                      <a:r>
                        <a:rPr lang="en-US" sz="1200" dirty="0">
                          <a:effectLst/>
                          <a:latin typeface="+mn-lt"/>
                        </a:rPr>
                        <a:t>A.2.5 Cross Satellite Comparison of Trapped Particles [PLPT-SEI-005]</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Identify time periods when the two satellites should be measuring the same population, and compare results. </a:t>
                      </a:r>
                      <a:r>
                        <a:rPr lang="en-US" sz="1200" u="none" dirty="0">
                          <a:effectLst/>
                          <a:latin typeface="+mn-lt"/>
                        </a:rPr>
                        <a:t>To reach provisional maturity, comparisons involve plots of fluxes vs. energy in order to look for gross inconsistencies between sensors.</a:t>
                      </a:r>
                      <a:endParaRPr lang="en-US" sz="1200" u="none"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One month of continuous data. (MAG, MPS-HI)</a:t>
                      </a:r>
                      <a:endParaRPr lang="en-US" sz="12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[Provisional] Differences quantified on data taken through validation phase.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14</a:t>
            </a:fld>
            <a:endParaRPr lang="en-US" altLang="en-US" dirty="0"/>
          </a:p>
        </p:txBody>
      </p:sp>
      <p:sp>
        <p:nvSpPr>
          <p:cNvPr id="6" name="TextBox 5"/>
          <p:cNvSpPr txBox="1"/>
          <p:nvPr/>
        </p:nvSpPr>
        <p:spPr>
          <a:xfrm>
            <a:off x="2209800" y="6356350"/>
            <a:ext cx="4648200" cy="369332"/>
          </a:xfrm>
          <a:prstGeom prst="rect">
            <a:avLst/>
          </a:prstGeom>
          <a:solidFill>
            <a:schemeClr val="bg1"/>
          </a:solidFill>
        </p:spPr>
        <p:txBody>
          <a:bodyPr wrap="square" rtlCol="0">
            <a:spAutoFit/>
          </a:bodyPr>
          <a:lstStyle/>
          <a:p>
            <a:pPr algn="ctr"/>
            <a:r>
              <a:rPr lang="en-US" i="1" dirty="0">
                <a:solidFill>
                  <a:srgbClr val="008000"/>
                </a:solidFill>
              </a:rPr>
              <a:t>MPS-HI PLPTs from RIMP v 1.0 (02 June 2016)</a:t>
            </a:r>
          </a:p>
        </p:txBody>
      </p:sp>
    </p:spTree>
    <p:extLst>
      <p:ext uri="{BB962C8B-B14F-4D97-AF65-F5344CB8AC3E}">
        <p14:creationId xmlns:p14="http://schemas.microsoft.com/office/powerpoint/2010/main" val="2852130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Reprocessed Data in PLPT</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Due to date of changes to OE (ADR 762), not enough data for PLPT prior to PS-PVR</a:t>
            </a:r>
          </a:p>
          <a:p>
            <a:pPr>
              <a:buFont typeface="Arial" panose="020B0604020202020204" pitchFamily="34" charset="0"/>
              <a:buChar char="•"/>
            </a:pPr>
            <a:r>
              <a:rPr lang="en-US" sz="2800" dirty="0"/>
              <a:t>We have reprocessed L0 data using software that has been demonstrated to reproduce L1b results to ‘machine precision’ (see ADR 762 artifacts)</a:t>
            </a:r>
          </a:p>
          <a:p>
            <a:pPr>
              <a:buFont typeface="Arial" panose="020B0604020202020204" pitchFamily="34" charset="0"/>
              <a:buChar char="•"/>
            </a:pPr>
            <a:r>
              <a:rPr lang="en-US" sz="2800" b="1" dirty="0"/>
              <a:t>This demonstrated equivalence allows us to perform PLPT using reprocessed MPS-HI data</a:t>
            </a:r>
          </a:p>
          <a:p>
            <a:pPr>
              <a:buFont typeface="Arial" panose="020B0604020202020204" pitchFamily="34" charset="0"/>
              <a:buChar char="•"/>
            </a:pPr>
            <a:r>
              <a:rPr lang="en-US" sz="2800" dirty="0"/>
              <a:t>The reprocessed data used in PLPT are 1-minute averages of data from 20 June – 24 Sept 2018 (when GOES-17 was upright)</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spTree>
    <p:extLst>
      <p:ext uri="{BB962C8B-B14F-4D97-AF65-F5344CB8AC3E}">
        <p14:creationId xmlns:p14="http://schemas.microsoft.com/office/powerpoint/2010/main" val="105505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 for Provisional</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PLPT-SEI-002: MPS-HI Telescope Cross-Comparison (Rowland)</a:t>
            </a:r>
          </a:p>
          <a:p>
            <a:pPr>
              <a:buFont typeface="Arial" panose="020B0604020202020204" pitchFamily="34" charset="0"/>
              <a:buChar char="•"/>
            </a:pPr>
            <a:r>
              <a:rPr lang="en-US" dirty="0"/>
              <a:t>PLPT-SEI-004: Solar Energetic Particle (SEP) Cross-Comparison – </a:t>
            </a:r>
            <a:r>
              <a:rPr lang="en-US" i="1" dirty="0"/>
              <a:t>not possible due to lack of SEP events since G17 launch</a:t>
            </a:r>
          </a:p>
          <a:p>
            <a:pPr>
              <a:buFont typeface="Arial" panose="020B0604020202020204" pitchFamily="34" charset="0"/>
              <a:buChar char="•"/>
            </a:pPr>
            <a:r>
              <a:rPr lang="en-US" dirty="0"/>
              <a:t>PLPT-SEI-005:  Cross-Satellite Comparison of Trapped Particles (Rodriguez)</a:t>
            </a:r>
          </a:p>
          <a:p>
            <a:pPr>
              <a:buFont typeface="Arial" panose="020B0604020202020204" pitchFamily="34" charset="0"/>
              <a:buChar char="•"/>
            </a:pPr>
            <a:r>
              <a:rPr lang="en-US" dirty="0"/>
              <a:t>PLPT-SEI-006: Backgrounds (Rodriguez)</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16</a:t>
            </a:fld>
            <a:endParaRPr lang="en-US" altLang="en-US" dirty="0"/>
          </a:p>
        </p:txBody>
      </p:sp>
      <p:sp>
        <p:nvSpPr>
          <p:cNvPr id="5" name="TextBox 4">
            <a:extLst>
              <a:ext uri="{FF2B5EF4-FFF2-40B4-BE49-F238E27FC236}">
                <a16:creationId xmlns:a16="http://schemas.microsoft.com/office/drawing/2014/main" id="{93773878-1D90-C745-9CB2-0B1B8AA25317}"/>
              </a:ext>
            </a:extLst>
          </p:cNvPr>
          <p:cNvSpPr txBox="1"/>
          <p:nvPr/>
        </p:nvSpPr>
        <p:spPr>
          <a:xfrm>
            <a:off x="2362200" y="5819845"/>
            <a:ext cx="4659884" cy="707886"/>
          </a:xfrm>
          <a:prstGeom prst="rect">
            <a:avLst/>
          </a:prstGeom>
          <a:solidFill>
            <a:schemeClr val="tx2">
              <a:lumMod val="20000"/>
              <a:lumOff val="80000"/>
            </a:schemeClr>
          </a:solidFill>
          <a:ln w="12700">
            <a:noFill/>
          </a:ln>
        </p:spPr>
        <p:txBody>
          <a:bodyPr wrap="square" rtlCol="0">
            <a:spAutoFit/>
          </a:bodyPr>
          <a:lstStyle/>
          <a:p>
            <a:pPr algn="ctr"/>
            <a:r>
              <a:rPr lang="en-US" sz="2000" b="1" i="1" dirty="0"/>
              <a:t>PLPT-SEI-002 and -005 require new LUT</a:t>
            </a:r>
          </a:p>
          <a:p>
            <a:pPr algn="ctr"/>
            <a:r>
              <a:rPr lang="en-US" sz="2000" b="1" i="1" dirty="0"/>
              <a:t>PLPT-SEI-006 produces inputs to new LUT</a:t>
            </a:r>
          </a:p>
        </p:txBody>
      </p:sp>
    </p:spTree>
    <p:extLst>
      <p:ext uri="{BB962C8B-B14F-4D97-AF65-F5344CB8AC3E}">
        <p14:creationId xmlns:p14="http://schemas.microsoft.com/office/powerpoint/2010/main" val="755760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E4B54A-6AD9-824D-8CEC-7164E8525D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39" y="1340744"/>
            <a:ext cx="7467600" cy="3733800"/>
          </a:xfrm>
          <a:prstGeom prst="rect">
            <a:avLst/>
          </a:prstGeom>
        </p:spPr>
      </p:pic>
      <p:sp>
        <p:nvSpPr>
          <p:cNvPr id="2" name="Title 1"/>
          <p:cNvSpPr>
            <a:spLocks noGrp="1"/>
          </p:cNvSpPr>
          <p:nvPr>
            <p:ph type="title"/>
          </p:nvPr>
        </p:nvSpPr>
        <p:spPr>
          <a:xfrm>
            <a:off x="1600200" y="0"/>
            <a:ext cx="5943600" cy="1325563"/>
          </a:xfrm>
        </p:spPr>
        <p:txBody>
          <a:bodyPr/>
          <a:lstStyle/>
          <a:p>
            <a:r>
              <a:rPr lang="en-US" sz="3200" dirty="0"/>
              <a:t>PLPT-SEI-002: MPS-HI Telescope Cross-Comparison: Method</a:t>
            </a:r>
          </a:p>
        </p:txBody>
      </p:sp>
      <p:sp>
        <p:nvSpPr>
          <p:cNvPr id="8" name="Content Placeholder 7"/>
          <p:cNvSpPr>
            <a:spLocks noGrp="1"/>
          </p:cNvSpPr>
          <p:nvPr>
            <p:ph sz="half" idx="2"/>
          </p:nvPr>
        </p:nvSpPr>
        <p:spPr>
          <a:xfrm>
            <a:off x="76200" y="5046663"/>
            <a:ext cx="4648200" cy="1735137"/>
          </a:xfrm>
        </p:spPr>
        <p:txBody>
          <a:bodyPr/>
          <a:lstStyle/>
          <a:p>
            <a:pPr>
              <a:buFont typeface="Arial" panose="020B0604020202020204" pitchFamily="34" charset="0"/>
              <a:buChar char="•"/>
            </a:pPr>
            <a:r>
              <a:rPr lang="en-US" sz="1800" b="1" dirty="0"/>
              <a:t>Steps:</a:t>
            </a:r>
          </a:p>
          <a:p>
            <a:pPr lvl="1">
              <a:buFont typeface="Arial" panose="020B0604020202020204" pitchFamily="34" charset="0"/>
              <a:buChar char="•"/>
            </a:pPr>
            <a:r>
              <a:rPr lang="en-US" sz="1400" b="1" dirty="0"/>
              <a:t>Input MPS-HI fluxes and pitch angles calculated from MAG L1b BRF</a:t>
            </a:r>
          </a:p>
          <a:p>
            <a:pPr lvl="1">
              <a:buFont typeface="Arial" panose="020B0604020202020204" pitchFamily="34" charset="0"/>
              <a:buChar char="•"/>
            </a:pPr>
            <a:r>
              <a:rPr lang="en-US" sz="1400" b="1" dirty="0"/>
              <a:t>Identify whenever a pair of telescopes has pitch angles within 1 degree</a:t>
            </a:r>
          </a:p>
          <a:p>
            <a:pPr lvl="2"/>
            <a:r>
              <a:rPr lang="en-US" sz="1200" b="1" dirty="0"/>
              <a:t>Fold pitch angles &gt; 90 degrees to get enough matches</a:t>
            </a:r>
          </a:p>
          <a:p>
            <a:pPr>
              <a:buFont typeface="Arial" panose="020B0604020202020204" pitchFamily="34" charset="0"/>
              <a:buChar char="•"/>
            </a:pPr>
            <a:endParaRPr lang="en-US" sz="1800" b="1"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sp>
        <p:nvSpPr>
          <p:cNvPr id="14" name="Shape 263"/>
          <p:cNvSpPr txBox="1"/>
          <p:nvPr/>
        </p:nvSpPr>
        <p:spPr>
          <a:xfrm>
            <a:off x="5105399" y="6185426"/>
            <a:ext cx="3810001" cy="584100"/>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dirty="0">
                <a:solidFill>
                  <a:srgbClr val="00B050"/>
                </a:solidFill>
                <a:latin typeface="Calibri"/>
                <a:ea typeface="Calibri"/>
                <a:cs typeface="Calibri"/>
                <a:sym typeface="Calibri"/>
              </a:rPr>
              <a:t>Ref: Rowland, W., and R. S. Weigel (2012), Intra-calibration of particle detectors on a three-axis stabilized geostationary platform, </a:t>
            </a:r>
            <a:r>
              <a:rPr lang="en" sz="1000" i="1" dirty="0">
                <a:solidFill>
                  <a:srgbClr val="00B050"/>
                </a:solidFill>
                <a:latin typeface="Calibri"/>
                <a:ea typeface="Calibri"/>
                <a:cs typeface="Calibri"/>
                <a:sym typeface="Calibri"/>
              </a:rPr>
              <a:t>Space Weather, 10, </a:t>
            </a:r>
            <a:r>
              <a:rPr lang="en" sz="1000" dirty="0">
                <a:solidFill>
                  <a:srgbClr val="00B050"/>
                </a:solidFill>
                <a:latin typeface="Calibri"/>
                <a:ea typeface="Calibri"/>
                <a:cs typeface="Calibri"/>
                <a:sym typeface="Calibri"/>
              </a:rPr>
              <a:t>S11002, doi:10.1029/2012SW000816.</a:t>
            </a:r>
          </a:p>
        </p:txBody>
      </p:sp>
      <p:sp>
        <p:nvSpPr>
          <p:cNvPr id="13" name="Shape 267"/>
          <p:cNvSpPr/>
          <p:nvPr/>
        </p:nvSpPr>
        <p:spPr>
          <a:xfrm>
            <a:off x="4114800" y="3886200"/>
            <a:ext cx="609600" cy="9906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267"/>
          <p:cNvSpPr/>
          <p:nvPr/>
        </p:nvSpPr>
        <p:spPr>
          <a:xfrm>
            <a:off x="5105398" y="3733800"/>
            <a:ext cx="1143001" cy="1167339"/>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267"/>
          <p:cNvSpPr/>
          <p:nvPr/>
        </p:nvSpPr>
        <p:spPr>
          <a:xfrm>
            <a:off x="1828800" y="3910539"/>
            <a:ext cx="609600" cy="9906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 name="Content Placeholder 7"/>
          <p:cNvSpPr>
            <a:spLocks noGrp="1"/>
          </p:cNvSpPr>
          <p:nvPr>
            <p:ph sz="half" idx="2"/>
          </p:nvPr>
        </p:nvSpPr>
        <p:spPr>
          <a:xfrm>
            <a:off x="6858000" y="2277220"/>
            <a:ext cx="2251578" cy="2074962"/>
          </a:xfrm>
          <a:solidFill>
            <a:schemeClr val="bg1"/>
          </a:solidFill>
        </p:spPr>
        <p:txBody>
          <a:bodyPr/>
          <a:lstStyle/>
          <a:p>
            <a:pPr>
              <a:buFont typeface="Arial" panose="020B0604020202020204" pitchFamily="34" charset="0"/>
              <a:buChar char="•"/>
            </a:pPr>
            <a:r>
              <a:rPr lang="en-US" sz="1400" b="1" dirty="0">
                <a:solidFill>
                  <a:schemeClr val="tx1"/>
                </a:solidFill>
              </a:rPr>
              <a:t>Compares responses of MPS-HI telescopes when central pitch angle is the same</a:t>
            </a:r>
          </a:p>
          <a:p>
            <a:pPr>
              <a:buFont typeface="Arial" panose="020B0604020202020204" pitchFamily="34" charset="0"/>
              <a:buChar char="•"/>
            </a:pPr>
            <a:r>
              <a:rPr lang="en-US" sz="1400" b="1" dirty="0">
                <a:solidFill>
                  <a:schemeClr val="tx1"/>
                </a:solidFill>
              </a:rPr>
              <a:t>Under such conditions, telescopes should be measuring the same flux if effective energy is the same</a:t>
            </a:r>
          </a:p>
          <a:p>
            <a:pPr>
              <a:buFont typeface="Arial" panose="020B0604020202020204" pitchFamily="34" charset="0"/>
              <a:buChar char="•"/>
            </a:pPr>
            <a:endParaRPr lang="en-US" sz="1800" b="1" dirty="0">
              <a:solidFill>
                <a:schemeClr val="tx1"/>
              </a:solidFill>
            </a:endParaRPr>
          </a:p>
        </p:txBody>
      </p:sp>
      <p:sp>
        <p:nvSpPr>
          <p:cNvPr id="19" name="Content Placeholder 7"/>
          <p:cNvSpPr>
            <a:spLocks noGrp="1"/>
          </p:cNvSpPr>
          <p:nvPr>
            <p:ph sz="half" idx="2"/>
          </p:nvPr>
        </p:nvSpPr>
        <p:spPr>
          <a:xfrm>
            <a:off x="4426367" y="5159475"/>
            <a:ext cx="4515017" cy="1148824"/>
          </a:xfrm>
        </p:spPr>
        <p:txBody>
          <a:bodyPr/>
          <a:lstStyle/>
          <a:p>
            <a:pPr lvl="1">
              <a:buFont typeface="Arial" panose="020B0604020202020204" pitchFamily="34" charset="0"/>
              <a:buChar char="•"/>
            </a:pPr>
            <a:r>
              <a:rPr lang="en-US" sz="1400" b="1" dirty="0"/>
              <a:t>Report measured fluxes for each pitch angle match</a:t>
            </a:r>
          </a:p>
          <a:p>
            <a:pPr lvl="1">
              <a:buFont typeface="Arial" panose="020B0604020202020204" pitchFamily="34" charset="0"/>
              <a:buChar char="•"/>
            </a:pPr>
            <a:r>
              <a:rPr lang="en-US" sz="1400" b="1" dirty="0"/>
              <a:t>Estimate scaling factors optimally based on set of all matches (i.e. no reference telescope)</a:t>
            </a:r>
          </a:p>
        </p:txBody>
      </p:sp>
      <p:sp>
        <p:nvSpPr>
          <p:cNvPr id="6" name="TextBox 5">
            <a:extLst>
              <a:ext uri="{FF2B5EF4-FFF2-40B4-BE49-F238E27FC236}">
                <a16:creationId xmlns:a16="http://schemas.microsoft.com/office/drawing/2014/main" id="{84778C9A-43D4-3A4D-AC45-E48DA35609F9}"/>
              </a:ext>
            </a:extLst>
          </p:cNvPr>
          <p:cNvSpPr txBox="1"/>
          <p:nvPr/>
        </p:nvSpPr>
        <p:spPr>
          <a:xfrm>
            <a:off x="4267200" y="1764268"/>
            <a:ext cx="990600" cy="369332"/>
          </a:xfrm>
          <a:prstGeom prst="rect">
            <a:avLst/>
          </a:prstGeom>
          <a:noFill/>
        </p:spPr>
        <p:txBody>
          <a:bodyPr wrap="square" rtlCol="0">
            <a:spAutoFit/>
          </a:bodyPr>
          <a:lstStyle/>
          <a:p>
            <a:pPr algn="ctr"/>
            <a:r>
              <a:rPr lang="en-US" dirty="0"/>
              <a:t>yaw flip</a:t>
            </a:r>
          </a:p>
        </p:txBody>
      </p:sp>
      <p:sp>
        <p:nvSpPr>
          <p:cNvPr id="7" name="Down Arrow 6">
            <a:extLst>
              <a:ext uri="{FF2B5EF4-FFF2-40B4-BE49-F238E27FC236}">
                <a16:creationId xmlns:a16="http://schemas.microsoft.com/office/drawing/2014/main" id="{DBBECC47-F98D-5843-AFC3-50C5CFA239EF}"/>
              </a:ext>
            </a:extLst>
          </p:cNvPr>
          <p:cNvSpPr/>
          <p:nvPr/>
        </p:nvSpPr>
        <p:spPr>
          <a:xfrm>
            <a:off x="4724400" y="2057400"/>
            <a:ext cx="158437" cy="2278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5">
            <a:extLst>
              <a:ext uri="{FF2B5EF4-FFF2-40B4-BE49-F238E27FC236}">
                <a16:creationId xmlns:a16="http://schemas.microsoft.com/office/drawing/2014/main" id="{4C10C6D4-02F1-2647-8644-7CAF463A96BA}"/>
              </a:ext>
            </a:extLst>
          </p:cNvPr>
          <p:cNvSpPr txBox="1">
            <a:spLocks/>
          </p:cNvSpPr>
          <p:nvPr/>
        </p:nvSpPr>
        <p:spPr>
          <a:xfrm>
            <a:off x="276639" y="1082675"/>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dirty="0">
                <a:solidFill>
                  <a:srgbClr val="FFFF00"/>
                </a:solidFill>
              </a:rPr>
              <a:t>These GOES-17 data are preliminary, non-operational data and are undergoing testing.  </a:t>
            </a:r>
          </a:p>
          <a:p>
            <a:pPr algn="ctr">
              <a:defRPr/>
            </a:pPr>
            <a:r>
              <a:rPr lang="en-US" sz="1100" dirty="0"/>
              <a:t>Users bear all responsibility for inspecting the data prior to use and for the manner in which the data are utilized.</a:t>
            </a:r>
          </a:p>
        </p:txBody>
      </p:sp>
    </p:spTree>
    <p:extLst>
      <p:ext uri="{BB962C8B-B14F-4D97-AF65-F5344CB8AC3E}">
        <p14:creationId xmlns:p14="http://schemas.microsoft.com/office/powerpoint/2010/main" val="19323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5600"/>
            <a:ext cx="6019800" cy="1325563"/>
          </a:xfrm>
        </p:spPr>
        <p:txBody>
          <a:bodyPr/>
          <a:lstStyle/>
          <a:p>
            <a:r>
              <a:rPr lang="en-US" sz="3200" dirty="0"/>
              <a:t>PLPT-SEI-002: MPS-HI Telescope Cross-Comparison: Electrons</a:t>
            </a:r>
          </a:p>
        </p:txBody>
      </p:sp>
      <p:sp>
        <p:nvSpPr>
          <p:cNvPr id="7" name="Text Placeholder 6"/>
          <p:cNvSpPr>
            <a:spLocks noGrp="1"/>
          </p:cNvSpPr>
          <p:nvPr>
            <p:ph type="body" idx="1"/>
          </p:nvPr>
        </p:nvSpPr>
        <p:spPr>
          <a:xfrm>
            <a:off x="75537" y="1551276"/>
            <a:ext cx="8859915" cy="823912"/>
          </a:xfrm>
        </p:spPr>
        <p:txBody>
          <a:bodyPr/>
          <a:lstStyle/>
          <a:p>
            <a:pPr algn="ctr"/>
            <a:r>
              <a:rPr lang="en-US" dirty="0"/>
              <a:t>Scale factors for G17 MPS-HI Electron Telescopes</a:t>
            </a:r>
          </a:p>
          <a:p>
            <a:pPr algn="ctr"/>
            <a:r>
              <a:rPr lang="en-US" sz="2800" dirty="0"/>
              <a:t>2018-May to 2018-July</a:t>
            </a:r>
          </a:p>
        </p:txBody>
      </p:sp>
      <p:sp>
        <p:nvSpPr>
          <p:cNvPr id="10" name="Content Placeholder 9"/>
          <p:cNvSpPr>
            <a:spLocks noGrp="1"/>
          </p:cNvSpPr>
          <p:nvPr>
            <p:ph sz="quarter" idx="4"/>
          </p:nvPr>
        </p:nvSpPr>
        <p:spPr>
          <a:xfrm>
            <a:off x="4038600" y="2514600"/>
            <a:ext cx="4896852" cy="2693988"/>
          </a:xfrm>
        </p:spPr>
        <p:txBody>
          <a:bodyPr/>
          <a:lstStyle/>
          <a:p>
            <a:pPr>
              <a:buFont typeface="Arial" panose="020B0604020202020204" pitchFamily="34" charset="0"/>
              <a:buChar char="•"/>
            </a:pPr>
            <a:r>
              <a:rPr lang="en-US" sz="2000" dirty="0"/>
              <a:t>Improvements over G16 analysis method:</a:t>
            </a:r>
          </a:p>
          <a:p>
            <a:pPr lvl="1">
              <a:buFont typeface="Arial" panose="020B0604020202020204" pitchFamily="34" charset="0"/>
              <a:buChar char="•"/>
            </a:pPr>
            <a:r>
              <a:rPr lang="en-US" sz="1800" dirty="0"/>
              <a:t>3 months of data -&gt; many more matches</a:t>
            </a:r>
          </a:p>
          <a:p>
            <a:pPr lvl="1">
              <a:buFont typeface="Arial" panose="020B0604020202020204" pitchFamily="34" charset="0"/>
              <a:buChar char="•"/>
            </a:pPr>
            <a:r>
              <a:rPr lang="en-US" sz="1800" dirty="0"/>
              <a:t>Used complement for pitch angles &gt;90⁰</a:t>
            </a:r>
          </a:p>
          <a:p>
            <a:pPr lvl="1">
              <a:buFont typeface="Arial" panose="020B0604020202020204" pitchFamily="34" charset="0"/>
              <a:buChar char="•"/>
            </a:pPr>
            <a:r>
              <a:rPr lang="en-US" sz="1800" dirty="0"/>
              <a:t>Thresholding to eliminate low fluxes</a:t>
            </a:r>
          </a:p>
          <a:p>
            <a:pPr lvl="1">
              <a:buFont typeface="Arial" panose="020B0604020202020204" pitchFamily="34" charset="0"/>
              <a:buChar char="•"/>
            </a:pPr>
            <a:r>
              <a:rPr lang="en-US" sz="1800" dirty="0"/>
              <a:t>Tested algorithm with proxy (“truth”) data to confirm performance</a:t>
            </a:r>
          </a:p>
          <a:p>
            <a:pPr>
              <a:buFont typeface="Arial" panose="020B0604020202020204" pitchFamily="34" charset="0"/>
              <a:buChar char="•"/>
            </a:pPr>
            <a:r>
              <a:rPr lang="en-US" sz="2000" dirty="0"/>
              <a:t>Residual Caveats</a:t>
            </a:r>
          </a:p>
          <a:p>
            <a:pPr lvl="1">
              <a:buFont typeface="Arial" panose="020B0604020202020204" pitchFamily="34" charset="0"/>
              <a:buChar char="•"/>
            </a:pPr>
            <a:r>
              <a:rPr lang="en-US" sz="1800" dirty="0"/>
              <a:t>Variation in energies across telescopes not accounted for</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sp>
        <p:nvSpPr>
          <p:cNvPr id="5" name="TextBox 4"/>
          <p:cNvSpPr txBox="1"/>
          <p:nvPr/>
        </p:nvSpPr>
        <p:spPr>
          <a:xfrm>
            <a:off x="152400" y="6311325"/>
            <a:ext cx="3982066" cy="369332"/>
          </a:xfrm>
          <a:prstGeom prst="rect">
            <a:avLst/>
          </a:prstGeom>
          <a:solidFill>
            <a:schemeClr val="bg1"/>
          </a:solidFill>
        </p:spPr>
        <p:txBody>
          <a:bodyPr wrap="square" rtlCol="0">
            <a:spAutoFit/>
          </a:bodyPr>
          <a:lstStyle/>
          <a:p>
            <a:pPr algn="ctr"/>
            <a:r>
              <a:rPr lang="en-US" dirty="0">
                <a:solidFill>
                  <a:srgbClr val="0070C0"/>
                </a:solidFill>
              </a:rPr>
              <a:t>Blue: &lt;10%, </a:t>
            </a:r>
            <a:r>
              <a:rPr lang="en-US" dirty="0">
                <a:solidFill>
                  <a:srgbClr val="00B050"/>
                </a:solidFill>
              </a:rPr>
              <a:t>Green: 10-20%, </a:t>
            </a:r>
            <a:r>
              <a:rPr lang="en-US" dirty="0">
                <a:solidFill>
                  <a:srgbClr val="FF0000"/>
                </a:solidFill>
              </a:rPr>
              <a:t>Red: &gt;20%</a:t>
            </a:r>
          </a:p>
        </p:txBody>
      </p:sp>
      <p:graphicFrame>
        <p:nvGraphicFramePr>
          <p:cNvPr id="14" name="Table 13"/>
          <p:cNvGraphicFramePr>
            <a:graphicFrameLocks noGrp="1"/>
          </p:cNvGraphicFramePr>
          <p:nvPr>
            <p:extLst/>
          </p:nvPr>
        </p:nvGraphicFramePr>
        <p:xfrm>
          <a:off x="418648" y="2375188"/>
          <a:ext cx="3449569" cy="3837624"/>
        </p:xfrm>
        <a:graphic>
          <a:graphicData uri="http://schemas.openxmlformats.org/drawingml/2006/table">
            <a:tbl>
              <a:tblPr/>
              <a:tblGrid>
                <a:gridCol w="290829">
                  <a:extLst>
                    <a:ext uri="{9D8B030D-6E8A-4147-A177-3AD203B41FA5}">
                      <a16:colId xmlns:a16="http://schemas.microsoft.com/office/drawing/2014/main" val="20000"/>
                    </a:ext>
                  </a:extLst>
                </a:gridCol>
                <a:gridCol w="1080771">
                  <a:extLst>
                    <a:ext uri="{9D8B030D-6E8A-4147-A177-3AD203B41FA5}">
                      <a16:colId xmlns:a16="http://schemas.microsoft.com/office/drawing/2014/main" val="20001"/>
                    </a:ext>
                  </a:extLst>
                </a:gridCol>
                <a:gridCol w="332104">
                  <a:extLst>
                    <a:ext uri="{9D8B030D-6E8A-4147-A177-3AD203B41FA5}">
                      <a16:colId xmlns:a16="http://schemas.microsoft.com/office/drawing/2014/main" val="20002"/>
                    </a:ext>
                  </a:extLst>
                </a:gridCol>
                <a:gridCol w="332104">
                  <a:extLst>
                    <a:ext uri="{9D8B030D-6E8A-4147-A177-3AD203B41FA5}">
                      <a16:colId xmlns:a16="http://schemas.microsoft.com/office/drawing/2014/main" val="20003"/>
                    </a:ext>
                  </a:extLst>
                </a:gridCol>
                <a:gridCol w="332104">
                  <a:extLst>
                    <a:ext uri="{9D8B030D-6E8A-4147-A177-3AD203B41FA5}">
                      <a16:colId xmlns:a16="http://schemas.microsoft.com/office/drawing/2014/main" val="20004"/>
                    </a:ext>
                  </a:extLst>
                </a:gridCol>
                <a:gridCol w="749553">
                  <a:extLst>
                    <a:ext uri="{9D8B030D-6E8A-4147-A177-3AD203B41FA5}">
                      <a16:colId xmlns:a16="http://schemas.microsoft.com/office/drawing/2014/main" val="20005"/>
                    </a:ext>
                  </a:extLst>
                </a:gridCol>
                <a:gridCol w="332104">
                  <a:extLst>
                    <a:ext uri="{9D8B030D-6E8A-4147-A177-3AD203B41FA5}">
                      <a16:colId xmlns:a16="http://schemas.microsoft.com/office/drawing/2014/main" val="20006"/>
                    </a:ext>
                  </a:extLst>
                </a:gridCol>
              </a:tblGrid>
              <a:tr h="254569">
                <a:tc>
                  <a:txBody>
                    <a:bodyPr/>
                    <a:lstStyle/>
                    <a:p>
                      <a:pPr rtl="0" fontAlgn="b"/>
                      <a:endParaRPr lang="en-US" sz="1200" dirty="0">
                        <a:effectLst/>
                      </a:endParaRP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b="1" dirty="0">
                          <a:effectLst/>
                        </a:rPr>
                        <a:t>Threshold</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b="1" dirty="0">
                          <a:effectLst/>
                        </a:rPr>
                        <a:t>T1</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b="1" dirty="0">
                          <a:effectLst/>
                        </a:rPr>
                        <a:t>T2</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b="1" dirty="0">
                          <a:effectLst/>
                        </a:rPr>
                        <a:t>T3</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b="1" dirty="0">
                          <a:effectLst/>
                        </a:rPr>
                        <a:t>T4</a:t>
                      </a:r>
                    </a:p>
                    <a:p>
                      <a:pPr rtl="0" fontAlgn="b"/>
                      <a:r>
                        <a:rPr lang="en-US" sz="1200" b="1" dirty="0">
                          <a:effectLst/>
                        </a:rPr>
                        <a:t>“standard”</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b="1" dirty="0">
                          <a:effectLst/>
                        </a:rPr>
                        <a:t>T5</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8468">
                <a:tc>
                  <a:txBody>
                    <a:bodyPr/>
                    <a:lstStyle/>
                    <a:p>
                      <a:pPr rtl="0" fontAlgn="b"/>
                      <a:r>
                        <a:rPr lang="en-US" sz="1200" b="1">
                          <a:effectLst/>
                        </a:rPr>
                        <a:t>E1</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0.86</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0.96</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1.03</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4136">
                <a:tc>
                  <a:txBody>
                    <a:bodyPr/>
                    <a:lstStyle/>
                    <a:p>
                      <a:pPr rtl="0" fontAlgn="b"/>
                      <a:r>
                        <a:rPr lang="en-US" sz="1200" b="1">
                          <a:effectLst/>
                        </a:rPr>
                        <a:t>E2</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1.13</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0.90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0.98</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1.12</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24136">
                <a:tc>
                  <a:txBody>
                    <a:bodyPr/>
                    <a:lstStyle/>
                    <a:p>
                      <a:pPr rtl="0" fontAlgn="b"/>
                      <a:r>
                        <a:rPr lang="en-US" sz="1200" b="1">
                          <a:effectLst/>
                        </a:rPr>
                        <a:t>E3</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0.82</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0.88</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0.89</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4136">
                <a:tc>
                  <a:txBody>
                    <a:bodyPr/>
                    <a:lstStyle/>
                    <a:p>
                      <a:pPr rtl="0" fontAlgn="b"/>
                      <a:r>
                        <a:rPr lang="en-US" sz="1200" b="1">
                          <a:effectLst/>
                        </a:rPr>
                        <a:t>E4</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0.82</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0.97</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24136">
                <a:tc>
                  <a:txBody>
                    <a:bodyPr/>
                    <a:lstStyle/>
                    <a:p>
                      <a:pPr rtl="0" fontAlgn="b"/>
                      <a:r>
                        <a:rPr lang="en-US" sz="1200" b="1">
                          <a:effectLst/>
                        </a:rPr>
                        <a:t>E5</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1.01</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0.85</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24136">
                <a:tc>
                  <a:txBody>
                    <a:bodyPr/>
                    <a:lstStyle/>
                    <a:p>
                      <a:pPr rtl="0" fontAlgn="b"/>
                      <a:r>
                        <a:rPr lang="en-US" sz="1200" b="1">
                          <a:effectLst/>
                        </a:rPr>
                        <a:t>E6</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1.01</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0.93</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0.97</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1.22</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24136">
                <a:tc>
                  <a:txBody>
                    <a:bodyPr/>
                    <a:lstStyle/>
                    <a:p>
                      <a:pPr rtl="0" fontAlgn="b"/>
                      <a:r>
                        <a:rPr lang="en-US" sz="1200" b="1">
                          <a:effectLst/>
                        </a:rPr>
                        <a:t>E7</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0.88</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0.88</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0.85</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24136">
                <a:tc>
                  <a:txBody>
                    <a:bodyPr/>
                    <a:lstStyle/>
                    <a:p>
                      <a:pPr rtl="0" fontAlgn="b"/>
                      <a:r>
                        <a:rPr lang="en-US" sz="1200" b="1">
                          <a:effectLst/>
                        </a:rPr>
                        <a:t>E8</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1.17</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0.99</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1.07</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24136">
                <a:tc>
                  <a:txBody>
                    <a:bodyPr/>
                    <a:lstStyle/>
                    <a:p>
                      <a:pPr rtl="0" fontAlgn="b"/>
                      <a:r>
                        <a:rPr lang="en-US" sz="1200" b="1">
                          <a:effectLst/>
                        </a:rPr>
                        <a:t>E9</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1.11</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0.87</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0.92</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0.96</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24136">
                <a:tc>
                  <a:txBody>
                    <a:bodyPr/>
                    <a:lstStyle/>
                    <a:p>
                      <a:pPr rtl="0" fontAlgn="b"/>
                      <a:r>
                        <a:rPr lang="en-US" sz="1200" b="1" dirty="0">
                          <a:effectLst/>
                        </a:rPr>
                        <a:t>E10</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b="1" dirty="0">
                          <a:effectLst/>
                        </a:rPr>
                        <a:t>Too little signal</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1.09</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lumMod val="75000"/>
                        <a:lumOff val="25000"/>
                      </a:schemeClr>
                    </a:solidFill>
                  </a:tcPr>
                </a:tc>
                <a:tc>
                  <a:txBody>
                    <a:bodyPr/>
                    <a:lstStyle/>
                    <a:p>
                      <a:pPr algn="r" rtl="0" fontAlgn="b"/>
                      <a:r>
                        <a:rPr lang="en-US" sz="1200">
                          <a:solidFill>
                            <a:srgbClr val="0000FF"/>
                          </a:solidFill>
                          <a:effectLst/>
                        </a:rPr>
                        <a:t>0.98</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lumMod val="75000"/>
                        <a:lumOff val="25000"/>
                      </a:schemeClr>
                    </a:solidFill>
                  </a:tcPr>
                </a:tc>
                <a:tc>
                  <a:txBody>
                    <a:bodyPr/>
                    <a:lstStyle/>
                    <a:p>
                      <a:pPr algn="r" rtl="0" fontAlgn="b"/>
                      <a:r>
                        <a:rPr lang="en-US" sz="1200">
                          <a:solidFill>
                            <a:srgbClr val="0000FF"/>
                          </a:solidFill>
                          <a:effectLst/>
                        </a:rPr>
                        <a:t>0.97</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lumMod val="75000"/>
                        <a:lumOff val="25000"/>
                      </a:schemeClr>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lumMod val="75000"/>
                        <a:lumOff val="25000"/>
                      </a:schemeClr>
                    </a:solidFill>
                  </a:tcPr>
                </a:tc>
                <a:tc>
                  <a:txBody>
                    <a:bodyPr/>
                    <a:lstStyle/>
                    <a:p>
                      <a:pPr algn="r" rtl="0" fontAlgn="b"/>
                      <a:r>
                        <a:rPr lang="en-US" sz="1200">
                          <a:solidFill>
                            <a:srgbClr val="0000FF"/>
                          </a:solidFill>
                          <a:effectLst/>
                        </a:rPr>
                        <a:t>1.02</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0010"/>
                  </a:ext>
                </a:extLst>
              </a:tr>
              <a:tr h="324136">
                <a:tc>
                  <a:txBody>
                    <a:bodyPr/>
                    <a:lstStyle/>
                    <a:p>
                      <a:pPr rtl="0" fontAlgn="b"/>
                      <a:r>
                        <a:rPr lang="en-US" sz="1200" b="1">
                          <a:effectLst/>
                        </a:rPr>
                        <a:t>E11</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100ct/min</a:t>
                      </a:r>
                    </a:p>
                  </a:txBody>
                  <a:tcPr marL="12858" marR="12858" marT="8572" marB="8572"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1.12</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0.94</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dirty="0">
                          <a:solidFill>
                            <a:srgbClr val="0000FF"/>
                          </a:solidFill>
                          <a:effectLst/>
                        </a:rPr>
                        <a:t>0.98</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198210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55600"/>
            <a:ext cx="6019800" cy="1325563"/>
          </a:xfrm>
        </p:spPr>
        <p:txBody>
          <a:bodyPr/>
          <a:lstStyle/>
          <a:p>
            <a:r>
              <a:rPr lang="en-US" sz="3200" dirty="0"/>
              <a:t>PLPT-SEI-002: MPS-HI Telescope Cross-Comparison: Protons</a:t>
            </a:r>
          </a:p>
        </p:txBody>
      </p:sp>
      <p:sp>
        <p:nvSpPr>
          <p:cNvPr id="7" name="Text Placeholder 6"/>
          <p:cNvSpPr>
            <a:spLocks noGrp="1"/>
          </p:cNvSpPr>
          <p:nvPr>
            <p:ph type="body" idx="1"/>
          </p:nvPr>
        </p:nvSpPr>
        <p:spPr>
          <a:xfrm>
            <a:off x="229262" y="1883195"/>
            <a:ext cx="8607898" cy="823912"/>
          </a:xfrm>
        </p:spPr>
        <p:txBody>
          <a:bodyPr/>
          <a:lstStyle/>
          <a:p>
            <a:pPr algn="ctr"/>
            <a:r>
              <a:rPr lang="en-US" dirty="0"/>
              <a:t>Scale factors for G17 MPS-HI Proton Telescopes</a:t>
            </a:r>
          </a:p>
          <a:p>
            <a:pPr algn="ctr"/>
            <a:r>
              <a:rPr lang="en-US" dirty="0"/>
              <a:t>2018-May to 2018-July</a:t>
            </a:r>
          </a:p>
        </p:txBody>
      </p:sp>
      <p:sp>
        <p:nvSpPr>
          <p:cNvPr id="10" name="Content Placeholder 9"/>
          <p:cNvSpPr>
            <a:spLocks noGrp="1"/>
          </p:cNvSpPr>
          <p:nvPr>
            <p:ph sz="quarter" idx="4"/>
          </p:nvPr>
        </p:nvSpPr>
        <p:spPr>
          <a:xfrm>
            <a:off x="4349908" y="2734255"/>
            <a:ext cx="4555065" cy="3480374"/>
          </a:xfrm>
        </p:spPr>
        <p:txBody>
          <a:bodyPr/>
          <a:lstStyle/>
          <a:p>
            <a:pPr>
              <a:buFont typeface="Arial" panose="020B0604020202020204" pitchFamily="34" charset="0"/>
              <a:buChar char="•"/>
            </a:pPr>
            <a:r>
              <a:rPr lang="en-US" sz="2000" dirty="0"/>
              <a:t>Improvements:</a:t>
            </a:r>
          </a:p>
          <a:p>
            <a:pPr lvl="1">
              <a:buFont typeface="Arial" panose="020B0604020202020204" pitchFamily="34" charset="0"/>
              <a:buChar char="•"/>
            </a:pPr>
            <a:r>
              <a:rPr lang="en-US" sz="1800" dirty="0"/>
              <a:t>See prior slide.</a:t>
            </a:r>
          </a:p>
          <a:p>
            <a:pPr>
              <a:buFont typeface="Arial" panose="020B0604020202020204" pitchFamily="34" charset="0"/>
              <a:buChar char="•"/>
            </a:pPr>
            <a:r>
              <a:rPr lang="en-US" sz="2000" dirty="0"/>
              <a:t>Future/caveats:</a:t>
            </a:r>
          </a:p>
          <a:p>
            <a:pPr lvl="1">
              <a:buFont typeface="Arial" panose="020B0604020202020204" pitchFamily="34" charset="0"/>
              <a:buChar char="•"/>
            </a:pPr>
            <a:r>
              <a:rPr lang="en-US" sz="1800" dirty="0"/>
              <a:t>Discrepancies appear to be symmetric about central telescope</a:t>
            </a:r>
          </a:p>
          <a:p>
            <a:pPr lvl="1">
              <a:buFont typeface="Arial" panose="020B0604020202020204" pitchFamily="34" charset="0"/>
              <a:buChar char="•"/>
            </a:pPr>
            <a:r>
              <a:rPr lang="en-US" sz="1800" dirty="0"/>
              <a:t>Investigate whether </a:t>
            </a:r>
            <a:r>
              <a:rPr lang="en-US" sz="1800" dirty="0" err="1"/>
              <a:t>species+energy</a:t>
            </a:r>
            <a:r>
              <a:rPr lang="en-US" sz="1800" dirty="0"/>
              <a:t> differences (e.g. larger </a:t>
            </a:r>
            <a:r>
              <a:rPr lang="en-US" sz="1800" dirty="0" err="1"/>
              <a:t>gyroradius</a:t>
            </a:r>
            <a:r>
              <a:rPr lang="en-US" sz="1800" dirty="0"/>
              <a:t> for these protons) affect this </a:t>
            </a:r>
            <a:r>
              <a:rPr lang="en-US" sz="1800"/>
              <a:t>analysis method as </a:t>
            </a:r>
            <a:r>
              <a:rPr lang="en-US" sz="1800" dirty="0"/>
              <a:t>a calibration.</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19</a:t>
            </a:fld>
            <a:endParaRPr lang="en-US" altLang="en-US" dirty="0"/>
          </a:p>
        </p:txBody>
      </p:sp>
      <p:sp>
        <p:nvSpPr>
          <p:cNvPr id="9" name="TextBox 8"/>
          <p:cNvSpPr txBox="1"/>
          <p:nvPr/>
        </p:nvSpPr>
        <p:spPr>
          <a:xfrm>
            <a:off x="229262" y="4990883"/>
            <a:ext cx="3982066" cy="369332"/>
          </a:xfrm>
          <a:prstGeom prst="rect">
            <a:avLst/>
          </a:prstGeom>
          <a:solidFill>
            <a:schemeClr val="bg1"/>
          </a:solidFill>
        </p:spPr>
        <p:txBody>
          <a:bodyPr wrap="square" rtlCol="0">
            <a:spAutoFit/>
          </a:bodyPr>
          <a:lstStyle/>
          <a:p>
            <a:pPr algn="ctr"/>
            <a:r>
              <a:rPr lang="en-US" dirty="0">
                <a:solidFill>
                  <a:srgbClr val="0070C0"/>
                </a:solidFill>
              </a:rPr>
              <a:t>Blue: &lt;10%, </a:t>
            </a:r>
            <a:r>
              <a:rPr lang="en-US" dirty="0">
                <a:solidFill>
                  <a:srgbClr val="00B050"/>
                </a:solidFill>
              </a:rPr>
              <a:t>Green: 10-20%, </a:t>
            </a:r>
            <a:r>
              <a:rPr lang="en-US" dirty="0">
                <a:solidFill>
                  <a:srgbClr val="FF0000"/>
                </a:solidFill>
              </a:rPr>
              <a:t>Red: &gt;20%</a:t>
            </a:r>
          </a:p>
        </p:txBody>
      </p:sp>
      <p:sp>
        <p:nvSpPr>
          <p:cNvPr id="13" name="TextBox 12"/>
          <p:cNvSpPr txBox="1"/>
          <p:nvPr/>
        </p:nvSpPr>
        <p:spPr>
          <a:xfrm>
            <a:off x="883748" y="5629854"/>
            <a:ext cx="2667000" cy="584775"/>
          </a:xfrm>
          <a:prstGeom prst="rect">
            <a:avLst/>
          </a:prstGeom>
          <a:solidFill>
            <a:schemeClr val="bg1"/>
          </a:solidFill>
        </p:spPr>
        <p:txBody>
          <a:bodyPr wrap="square" rtlCol="0">
            <a:spAutoFit/>
          </a:bodyPr>
          <a:lstStyle/>
          <a:p>
            <a:pPr algn="ctr"/>
            <a:r>
              <a:rPr lang="en-US" sz="1600" i="1" dirty="0">
                <a:solidFill>
                  <a:srgbClr val="008000"/>
                </a:solidFill>
              </a:rPr>
              <a:t>Technique not applied to solar proton channels P8-P11</a:t>
            </a:r>
          </a:p>
        </p:txBody>
      </p:sp>
      <p:graphicFrame>
        <p:nvGraphicFramePr>
          <p:cNvPr id="5" name="Content Placeholder 4"/>
          <p:cNvGraphicFramePr>
            <a:graphicFrameLocks noGrp="1"/>
          </p:cNvGraphicFramePr>
          <p:nvPr>
            <p:ph sz="half" idx="2"/>
            <p:extLst/>
          </p:nvPr>
        </p:nvGraphicFramePr>
        <p:xfrm>
          <a:off x="288296" y="2824008"/>
          <a:ext cx="3865120" cy="1897236"/>
        </p:xfrm>
        <a:graphic>
          <a:graphicData uri="http://schemas.openxmlformats.org/drawingml/2006/table">
            <a:tbl>
              <a:tblPr/>
              <a:tblGrid>
                <a:gridCol w="246888">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352108">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352108">
                  <a:extLst>
                    <a:ext uri="{9D8B030D-6E8A-4147-A177-3AD203B41FA5}">
                      <a16:colId xmlns:a16="http://schemas.microsoft.com/office/drawing/2014/main" val="20004"/>
                    </a:ext>
                  </a:extLst>
                </a:gridCol>
                <a:gridCol w="352108">
                  <a:extLst>
                    <a:ext uri="{9D8B030D-6E8A-4147-A177-3AD203B41FA5}">
                      <a16:colId xmlns:a16="http://schemas.microsoft.com/office/drawing/2014/main" val="20005"/>
                    </a:ext>
                  </a:extLst>
                </a:gridCol>
                <a:gridCol w="352108">
                  <a:extLst>
                    <a:ext uri="{9D8B030D-6E8A-4147-A177-3AD203B41FA5}">
                      <a16:colId xmlns:a16="http://schemas.microsoft.com/office/drawing/2014/main" val="20006"/>
                    </a:ext>
                  </a:extLst>
                </a:gridCol>
              </a:tblGrid>
              <a:tr h="403716">
                <a:tc>
                  <a:txBody>
                    <a:bodyPr/>
                    <a:lstStyle/>
                    <a:p>
                      <a:pPr rtl="0" fontAlgn="b"/>
                      <a:endParaRPr lang="en-US" sz="1200" b="1" dirty="0">
                        <a:effectLst/>
                      </a:endParaRPr>
                    </a:p>
                  </a:txBody>
                  <a:tcPr marL="14636" marR="14636" marT="9757" marB="9757"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b="1" dirty="0">
                          <a:effectLst/>
                        </a:rPr>
                        <a:t>Threshold</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b="1" dirty="0">
                          <a:effectLst/>
                        </a:rPr>
                        <a:t>T1</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b="1" dirty="0">
                          <a:effectLst/>
                        </a:rPr>
                        <a:t>T2</a:t>
                      </a:r>
                      <a:br>
                        <a:rPr lang="en-US" sz="1200" b="1" dirty="0">
                          <a:effectLst/>
                        </a:rPr>
                      </a:br>
                      <a:r>
                        <a:rPr lang="en-US" sz="1200" b="1" dirty="0">
                          <a:effectLst/>
                        </a:rPr>
                        <a:t>"Standard"</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b="1" dirty="0">
                          <a:effectLst/>
                        </a:rPr>
                        <a:t>T3</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b="1" dirty="0">
                          <a:effectLst/>
                        </a:rPr>
                        <a:t>T4</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b="1" dirty="0">
                          <a:effectLst/>
                        </a:rPr>
                        <a:t>T5</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6601">
                <a:tc>
                  <a:txBody>
                    <a:bodyPr/>
                    <a:lstStyle/>
                    <a:p>
                      <a:pPr rtl="0" fontAlgn="b"/>
                      <a:r>
                        <a:rPr lang="en-US" sz="1200" b="1" dirty="0">
                          <a:effectLst/>
                        </a:rPr>
                        <a:t>P1</a:t>
                      </a:r>
                    </a:p>
                  </a:txBody>
                  <a:tcPr marL="14636" marR="14636" marT="9757" marB="9757"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a:effectLst/>
                        </a:rPr>
                        <a:t>1000cts/min</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0.73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0.84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0.79</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0.76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5144">
                <a:tc>
                  <a:txBody>
                    <a:bodyPr/>
                    <a:lstStyle/>
                    <a:p>
                      <a:pPr rtl="0" fontAlgn="b"/>
                      <a:r>
                        <a:rPr lang="en-US" sz="1200" b="1" dirty="0">
                          <a:effectLst/>
                        </a:rPr>
                        <a:t>P2</a:t>
                      </a:r>
                    </a:p>
                  </a:txBody>
                  <a:tcPr marL="14636" marR="14636" marT="9757" marB="9757"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a:effectLst/>
                        </a:rPr>
                        <a:t>1000cts/min</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1.59</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0.98</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5144">
                <a:tc>
                  <a:txBody>
                    <a:bodyPr/>
                    <a:lstStyle/>
                    <a:p>
                      <a:pPr rtl="0" fontAlgn="b"/>
                      <a:r>
                        <a:rPr lang="en-US" sz="1200" b="1" dirty="0">
                          <a:effectLst/>
                        </a:rPr>
                        <a:t>P3</a:t>
                      </a:r>
                    </a:p>
                  </a:txBody>
                  <a:tcPr marL="14636" marR="14636" marT="9757" marB="9757"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a:effectLst/>
                        </a:rPr>
                        <a:t>1000cts/min</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1.97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2.12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1.54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1.53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5144">
                <a:tc>
                  <a:txBody>
                    <a:bodyPr/>
                    <a:lstStyle/>
                    <a:p>
                      <a:pPr rtl="0" fontAlgn="b"/>
                      <a:r>
                        <a:rPr lang="en-US" sz="1200" b="1" dirty="0">
                          <a:effectLst/>
                        </a:rPr>
                        <a:t>P4</a:t>
                      </a:r>
                    </a:p>
                  </a:txBody>
                  <a:tcPr marL="14636" marR="14636" marT="9757" marB="9757"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a:effectLst/>
                        </a:rPr>
                        <a:t>1000cts/min</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dirty="0">
                          <a:solidFill>
                            <a:srgbClr val="FF0000"/>
                          </a:solidFill>
                          <a:effectLst/>
                        </a:rPr>
                        <a:t>1.97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1.94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1.32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38761D"/>
                          </a:solidFill>
                          <a:effectLst/>
                        </a:rPr>
                        <a:t>1.15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5144">
                <a:tc>
                  <a:txBody>
                    <a:bodyPr/>
                    <a:lstStyle/>
                    <a:p>
                      <a:pPr rtl="0" fontAlgn="b"/>
                      <a:r>
                        <a:rPr lang="en-US" sz="1200" b="1" dirty="0">
                          <a:effectLst/>
                        </a:rPr>
                        <a:t>P5</a:t>
                      </a:r>
                    </a:p>
                  </a:txBody>
                  <a:tcPr marL="14636" marR="14636" marT="9757" marB="9757"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a:effectLst/>
                        </a:rPr>
                        <a:t>100cts/min</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2.26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2.56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1.42</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1.37</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5144">
                <a:tc>
                  <a:txBody>
                    <a:bodyPr/>
                    <a:lstStyle/>
                    <a:p>
                      <a:pPr rtl="0" fontAlgn="b"/>
                      <a:r>
                        <a:rPr lang="en-US" sz="1200" b="1" dirty="0">
                          <a:effectLst/>
                        </a:rPr>
                        <a:t>P6</a:t>
                      </a:r>
                    </a:p>
                  </a:txBody>
                  <a:tcPr marL="14636" marR="14636" marT="9757" marB="9757"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rtl="0" fontAlgn="b"/>
                      <a:r>
                        <a:rPr lang="en-US" sz="1200">
                          <a:effectLst/>
                        </a:rPr>
                        <a:t>100cts/min</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0.91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2.09</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1.54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1.68</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5144">
                <a:tc>
                  <a:txBody>
                    <a:bodyPr/>
                    <a:lstStyle/>
                    <a:p>
                      <a:pPr rtl="0" fontAlgn="b"/>
                      <a:r>
                        <a:rPr lang="en-US" sz="1200" b="1" dirty="0">
                          <a:effectLst/>
                        </a:rPr>
                        <a:t>P7</a:t>
                      </a:r>
                    </a:p>
                  </a:txBody>
                  <a:tcPr marL="14636" marR="14636" marT="9757" marB="9757"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rtl="0" fontAlgn="b"/>
                      <a:r>
                        <a:rPr lang="en-US" sz="1200" dirty="0">
                          <a:effectLst/>
                        </a:rPr>
                        <a:t>100cts/min marginal</a:t>
                      </a:r>
                    </a:p>
                  </a:txBody>
                  <a:tcPr marL="14636" marR="14636" marT="9757" marB="9757"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1.75</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0000FF"/>
                          </a:solidFill>
                          <a:effectLst/>
                        </a:rPr>
                        <a:t>1.00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1.81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a:solidFill>
                            <a:srgbClr val="FF0000"/>
                          </a:solidFill>
                          <a:effectLst/>
                        </a:rPr>
                        <a:t>1.88</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tc>
                  <a:txBody>
                    <a:bodyPr/>
                    <a:lstStyle/>
                    <a:p>
                      <a:pPr algn="r" rtl="0" fontAlgn="b"/>
                      <a:r>
                        <a:rPr lang="en-US" sz="1200" dirty="0">
                          <a:solidFill>
                            <a:srgbClr val="FF0000"/>
                          </a:solidFill>
                          <a:effectLst/>
                        </a:rPr>
                        <a:t>1.86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95439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457200" y="1465262"/>
            <a:ext cx="8229600" cy="5011738"/>
          </a:xfrm>
        </p:spPr>
        <p:txBody>
          <a:bodyPr>
            <a:normAutofit fontScale="92500" lnSpcReduction="20000"/>
          </a:bodyPr>
          <a:lstStyle/>
          <a:p>
            <a:pPr>
              <a:buFont typeface="Arial" panose="020B0604020202020204" pitchFamily="34" charset="0"/>
              <a:buChar char="•"/>
            </a:pPr>
            <a:r>
              <a:rPr lang="en-US" dirty="0"/>
              <a:t>Review of Beta Maturity</a:t>
            </a:r>
          </a:p>
          <a:p>
            <a:pPr>
              <a:buFont typeface="Arial" panose="020B0604020202020204" pitchFamily="34" charset="0"/>
              <a:buChar char="•"/>
            </a:pPr>
            <a:r>
              <a:rPr lang="en-US" dirty="0"/>
              <a:t>Product Quality Evaluation</a:t>
            </a:r>
          </a:p>
          <a:p>
            <a:pPr marL="862013" lvl="1" indent="-461963">
              <a:buFont typeface="Arial" panose="020B0604020202020204" pitchFamily="34" charset="0"/>
              <a:buChar char="•"/>
            </a:pPr>
            <a:r>
              <a:rPr lang="en-US" dirty="0"/>
              <a:t>General approach </a:t>
            </a:r>
          </a:p>
          <a:p>
            <a:pPr marL="862013" lvl="1" indent="-461963">
              <a:buFont typeface="Arial" panose="020B0604020202020204" pitchFamily="34" charset="0"/>
              <a:buChar char="•"/>
            </a:pPr>
            <a:r>
              <a:rPr lang="en-US" dirty="0"/>
              <a:t>Major Issues Remaining</a:t>
            </a:r>
          </a:p>
          <a:p>
            <a:pPr>
              <a:buFont typeface="Arial" panose="020B0604020202020204" pitchFamily="34" charset="0"/>
              <a:buChar char="•"/>
            </a:pPr>
            <a:r>
              <a:rPr lang="en-US" dirty="0"/>
              <a:t>Provisional Maturity Assessment</a:t>
            </a:r>
          </a:p>
          <a:p>
            <a:pPr>
              <a:buFont typeface="Arial" panose="020B0604020202020204" pitchFamily="34" charset="0"/>
              <a:buChar char="•"/>
            </a:pPr>
            <a:r>
              <a:rPr lang="en-US" dirty="0"/>
              <a:t>Path to Full Validation Maturity</a:t>
            </a:r>
          </a:p>
          <a:p>
            <a:pPr marL="862013" lvl="1" indent="-461963">
              <a:buFont typeface="Arial" panose="020B0604020202020204" pitchFamily="34" charset="0"/>
              <a:buChar char="•"/>
            </a:pPr>
            <a:r>
              <a:rPr lang="en-US" dirty="0"/>
              <a:t>Issues and status</a:t>
            </a:r>
          </a:p>
          <a:p>
            <a:pPr marL="862013" lvl="1" indent="-461963">
              <a:buFont typeface="Arial" panose="020B0604020202020204" pitchFamily="34" charset="0"/>
              <a:buChar char="•"/>
            </a:pPr>
            <a:r>
              <a:rPr lang="en-US" dirty="0"/>
              <a:t>PLPT</a:t>
            </a:r>
          </a:p>
          <a:p>
            <a:pPr marL="862013" lvl="1" indent="-461963">
              <a:buFont typeface="Arial" panose="020B0604020202020204" pitchFamily="34" charset="0"/>
              <a:buChar char="•"/>
            </a:pPr>
            <a:r>
              <a:rPr lang="en-US" dirty="0"/>
              <a:t>Risks</a:t>
            </a:r>
          </a:p>
          <a:p>
            <a:pPr>
              <a:buFont typeface="Arial" panose="020B0604020202020204" pitchFamily="34" charset="0"/>
              <a:buChar char="•"/>
            </a:pPr>
            <a:r>
              <a:rPr lang="en-US" dirty="0"/>
              <a:t>Summary and Recommendations</a:t>
            </a:r>
          </a:p>
          <a:p>
            <a:pPr>
              <a:buFont typeface="Arial" panose="020B0604020202020204" pitchFamily="34" charset="0"/>
              <a:buChar char="•"/>
            </a:pPr>
            <a:r>
              <a:rPr lang="en-US" dirty="0"/>
              <a:t>Backup – Details of Individual PLPT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graphicFrame>
        <p:nvGraphicFramePr>
          <p:cNvPr id="9" name="Table 8"/>
          <p:cNvGraphicFramePr>
            <a:graphicFrameLocks noGrp="1"/>
          </p:cNvGraphicFramePr>
          <p:nvPr>
            <p:extLst>
              <p:ext uri="{D42A27DB-BD31-4B8C-83A1-F6EECF244321}">
                <p14:modId xmlns:p14="http://schemas.microsoft.com/office/powerpoint/2010/main" val="714434403"/>
              </p:ext>
            </p:extLst>
          </p:nvPr>
        </p:nvGraphicFramePr>
        <p:xfrm>
          <a:off x="7467600"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365913">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
        <p:nvSpPr>
          <p:cNvPr id="7" name="Content Placeholder 6">
            <a:extLst>
              <a:ext uri="{FF2B5EF4-FFF2-40B4-BE49-F238E27FC236}">
                <a16:creationId xmlns:a16="http://schemas.microsoft.com/office/drawing/2014/main" id="{873EC557-89A0-F34E-A5E3-910191E92342}"/>
              </a:ext>
            </a:extLst>
          </p:cNvPr>
          <p:cNvSpPr>
            <a:spLocks noGrp="1"/>
          </p:cNvSpPr>
          <p:nvPr>
            <p:ph idx="1"/>
          </p:nvPr>
        </p:nvSpPr>
        <p:spPr>
          <a:xfrm>
            <a:off x="457200" y="1371600"/>
            <a:ext cx="6705600" cy="4525962"/>
          </a:xfrm>
        </p:spPr>
        <p:txBody>
          <a:bodyPr/>
          <a:lstStyle/>
          <a:p>
            <a:r>
              <a:rPr lang="en-US" sz="2400" dirty="0"/>
              <a:t>Approach for differential fluxes: </a:t>
            </a:r>
          </a:p>
          <a:p>
            <a:pPr lvl="1"/>
            <a:r>
              <a:rPr lang="en-US" sz="2000" dirty="0"/>
              <a:t>Compare differential flux spectra from satellites separated by 1 </a:t>
            </a:r>
            <a:r>
              <a:rPr lang="en-US" sz="2000" dirty="0" err="1"/>
              <a:t>hr</a:t>
            </a:r>
            <a:r>
              <a:rPr lang="en-US" sz="2000" dirty="0"/>
              <a:t> in local time (G16: 75W, G17: 90W, G14: 105W)</a:t>
            </a:r>
          </a:p>
          <a:p>
            <a:pPr lvl="2"/>
            <a:r>
              <a:rPr lang="en-US" sz="1800" dirty="0"/>
              <a:t>For </a:t>
            </a:r>
            <a:r>
              <a:rPr lang="en-US" sz="1800" dirty="0" err="1"/>
              <a:t>Kp</a:t>
            </a:r>
            <a:r>
              <a:rPr lang="en-US" sz="1800" dirty="0"/>
              <a:t> &lt; 2o (local time differences reduced)</a:t>
            </a:r>
          </a:p>
          <a:p>
            <a:pPr lvl="1"/>
            <a:r>
              <a:rPr lang="en-US" sz="2000" dirty="0"/>
              <a:t>Compare flux percentile spectra between telescopes of same orientation</a:t>
            </a:r>
          </a:p>
          <a:p>
            <a:pPr lvl="2"/>
            <a:r>
              <a:rPr lang="en-US" sz="1800" dirty="0"/>
              <a:t>0, ±35, ±70 </a:t>
            </a:r>
            <a:r>
              <a:rPr lang="en-US" sz="1800" dirty="0" err="1"/>
              <a:t>deg</a:t>
            </a:r>
            <a:r>
              <a:rPr lang="en-US" sz="1800" dirty="0"/>
              <a:t> from zenith (radially outward)</a:t>
            </a:r>
          </a:p>
          <a:p>
            <a:pPr lvl="1"/>
            <a:r>
              <a:rPr lang="en-US" sz="2000" dirty="0"/>
              <a:t>20 June – 24 Sept 2018 (GOES-17 upright) </a:t>
            </a:r>
          </a:p>
          <a:p>
            <a:pPr lvl="1"/>
            <a:r>
              <a:rPr lang="en-US" sz="2000" dirty="0"/>
              <a:t>MAGED (E, </a:t>
            </a:r>
            <a:r>
              <a:rPr lang="en-US" sz="2000" dirty="0" err="1"/>
              <a:t>GdE</a:t>
            </a:r>
            <a:r>
              <a:rPr lang="en-US" sz="2000" dirty="0"/>
              <a:t>) determined using same bowtie analysis / spectra as MPS-HI</a:t>
            </a:r>
          </a:p>
          <a:p>
            <a:r>
              <a:rPr lang="en-US" sz="2400" dirty="0"/>
              <a:t>Select comparisons briefed here; complete set in Backup Charts</a:t>
            </a:r>
          </a:p>
          <a:p>
            <a:r>
              <a:rPr lang="en-US" sz="2400" dirty="0"/>
              <a:t>&gt;2 MeV integral electron fluxes analyzed separately</a:t>
            </a:r>
          </a:p>
          <a:p>
            <a:endParaRPr lang="en-US" sz="2400" dirty="0"/>
          </a:p>
        </p:txBody>
      </p:sp>
      <p:sp>
        <p:nvSpPr>
          <p:cNvPr id="16" name="TextBox 15">
            <a:extLst>
              <a:ext uri="{FF2B5EF4-FFF2-40B4-BE49-F238E27FC236}">
                <a16:creationId xmlns:a16="http://schemas.microsoft.com/office/drawing/2014/main" id="{6864D2A4-43A3-9B43-B9CF-1BCADAE99DC9}"/>
              </a:ext>
            </a:extLst>
          </p:cNvPr>
          <p:cNvSpPr txBox="1"/>
          <p:nvPr/>
        </p:nvSpPr>
        <p:spPr>
          <a:xfrm>
            <a:off x="7592614" y="4471744"/>
            <a:ext cx="1221834" cy="1600438"/>
          </a:xfrm>
          <a:prstGeom prst="rect">
            <a:avLst/>
          </a:prstGeom>
          <a:solidFill>
            <a:schemeClr val="bg1"/>
          </a:solidFill>
          <a:ln>
            <a:solidFill>
              <a:srgbClr val="FFFF00"/>
            </a:solidFill>
          </a:ln>
        </p:spPr>
        <p:txBody>
          <a:bodyPr wrap="square" rtlCol="0">
            <a:spAutoFit/>
          </a:bodyPr>
          <a:lstStyle/>
          <a:p>
            <a:pPr algn="ctr"/>
            <a:r>
              <a:rPr lang="en-US" sz="1400" dirty="0">
                <a:solidFill>
                  <a:srgbClr val="7030A0"/>
                </a:solidFill>
              </a:rPr>
              <a:t>Note: GOES-14 inverted during this period.  GOES-16 and -17 are upright.</a:t>
            </a:r>
          </a:p>
        </p:txBody>
      </p:sp>
    </p:spTree>
    <p:extLst>
      <p:ext uri="{BB962C8B-B14F-4D97-AF65-F5344CB8AC3E}">
        <p14:creationId xmlns:p14="http://schemas.microsoft.com/office/powerpoint/2010/main" val="270603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FC7B27B-274A-284F-834E-7269310EC2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GOES-16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solidFill>
                            <a:schemeClr val="bg1"/>
                          </a:solidFill>
                        </a:rPr>
                        <a:t>2</a:t>
                      </a:r>
                    </a:p>
                  </a:txBody>
                  <a:tcPr>
                    <a:solidFill>
                      <a:srgbClr val="FF3399"/>
                    </a:solidFill>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A669E00D-54AB-6243-A65C-B7DAA274E77E}"/>
              </a:ext>
            </a:extLst>
          </p:cNvPr>
          <p:cNvSpPr txBox="1"/>
          <p:nvPr/>
        </p:nvSpPr>
        <p:spPr>
          <a:xfrm>
            <a:off x="1219200" y="5106958"/>
            <a:ext cx="3147391" cy="954107"/>
          </a:xfrm>
          <a:prstGeom prst="rect">
            <a:avLst/>
          </a:prstGeom>
          <a:solidFill>
            <a:schemeClr val="bg1"/>
          </a:solidFill>
          <a:ln>
            <a:solidFill>
              <a:srgbClr val="92D050"/>
            </a:solidFill>
          </a:ln>
        </p:spPr>
        <p:txBody>
          <a:bodyPr wrap="square" rtlCol="0">
            <a:spAutoFit/>
          </a:bodyPr>
          <a:lstStyle/>
          <a:p>
            <a:r>
              <a:rPr lang="en-US" sz="1400" b="1" dirty="0"/>
              <a:t>The other G17 v G16 p+ comparisons are similar:</a:t>
            </a:r>
          </a:p>
          <a:p>
            <a:pPr marL="285750" indent="-285750">
              <a:buFont typeface="Arial" panose="020B0604020202020204" pitchFamily="34" charset="0"/>
              <a:buChar char="•"/>
            </a:pPr>
            <a:r>
              <a:rPr lang="en-US" sz="1400" b="1" dirty="0"/>
              <a:t>GOES-16 systematically low by 2-3x</a:t>
            </a:r>
          </a:p>
          <a:p>
            <a:pPr marL="285750" indent="-285750">
              <a:buFont typeface="Arial" panose="020B0604020202020204" pitchFamily="34" charset="0"/>
              <a:buChar char="•"/>
            </a:pPr>
            <a:r>
              <a:rPr lang="en-US" sz="1400" b="1" dirty="0"/>
              <a:t>P1 out-of-family, high</a:t>
            </a:r>
          </a:p>
        </p:txBody>
      </p:sp>
    </p:spTree>
    <p:extLst>
      <p:ext uri="{BB962C8B-B14F-4D97-AF65-F5344CB8AC3E}">
        <p14:creationId xmlns:p14="http://schemas.microsoft.com/office/powerpoint/2010/main" val="3420695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473829E-CAB2-F14E-8556-E42F1705D01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352" y="1371600"/>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22</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GOES-14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solidFill>
                            <a:schemeClr val="bg1"/>
                          </a:solidFill>
                        </a:rPr>
                        <a:t>1</a:t>
                      </a:r>
                    </a:p>
                  </a:txBody>
                  <a:tcPr>
                    <a:solidFill>
                      <a:srgbClr val="FF3399"/>
                    </a:solidFill>
                  </a:tcPr>
                </a:tc>
                <a:tc>
                  <a:txBody>
                    <a:bodyPr/>
                    <a:lstStyle/>
                    <a:p>
                      <a:pPr algn="ctr"/>
                      <a:r>
                        <a:rPr lang="en-US" sz="1400" b="1" dirty="0"/>
                        <a:t>4</a:t>
                      </a:r>
                    </a:p>
                  </a:txBody>
                  <a:tcPr/>
                </a:tc>
                <a:tc>
                  <a:txBody>
                    <a:bodyPr/>
                    <a:lstStyle/>
                    <a:p>
                      <a:pPr algn="ctr"/>
                      <a:r>
                        <a:rPr lang="en-US" sz="1400" b="1" dirty="0">
                          <a:solidFill>
                            <a:schemeClr val="bg1"/>
                          </a:solidFill>
                        </a:rPr>
                        <a:t>2</a:t>
                      </a:r>
                    </a:p>
                  </a:txBody>
                  <a:tcPr>
                    <a:solidFill>
                      <a:srgbClr val="FF3399"/>
                    </a:solidFill>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8F3C5D5E-6850-614C-AE22-89FCDA558397}"/>
              </a:ext>
            </a:extLst>
          </p:cNvPr>
          <p:cNvSpPr txBox="1"/>
          <p:nvPr/>
        </p:nvSpPr>
        <p:spPr>
          <a:xfrm>
            <a:off x="1143000" y="5141893"/>
            <a:ext cx="4191000" cy="954107"/>
          </a:xfrm>
          <a:prstGeom prst="rect">
            <a:avLst/>
          </a:prstGeom>
          <a:solidFill>
            <a:schemeClr val="bg1"/>
          </a:solidFill>
          <a:ln>
            <a:solidFill>
              <a:srgbClr val="92D050"/>
            </a:solidFill>
          </a:ln>
        </p:spPr>
        <p:txBody>
          <a:bodyPr wrap="square" rtlCol="0">
            <a:spAutoFit/>
          </a:bodyPr>
          <a:lstStyle/>
          <a:p>
            <a:r>
              <a:rPr lang="en-US" sz="1400" b="1" dirty="0"/>
              <a:t>G17 v G14 p+ discrepancies show similar pattern:</a:t>
            </a:r>
          </a:p>
          <a:p>
            <a:pPr marL="285750" indent="-285750">
              <a:buFont typeface="Arial" panose="020B0604020202020204" pitchFamily="34" charset="0"/>
              <a:buChar char="•"/>
            </a:pPr>
            <a:r>
              <a:rPr lang="en-US" sz="1400" b="1" dirty="0"/>
              <a:t>G14 discrepancy greater in T1 &amp; T8 (closer to 90 </a:t>
            </a:r>
            <a:r>
              <a:rPr lang="en-US" sz="1400" b="1" dirty="0" err="1"/>
              <a:t>deg</a:t>
            </a:r>
            <a:r>
              <a:rPr lang="en-US" sz="1400" b="1" dirty="0"/>
              <a:t> pitch angle)</a:t>
            </a:r>
          </a:p>
          <a:p>
            <a:pPr marL="285750" indent="-285750">
              <a:buFont typeface="Arial" panose="020B0604020202020204" pitchFamily="34" charset="0"/>
              <a:buChar char="•"/>
            </a:pPr>
            <a:r>
              <a:rPr lang="en-US" sz="1400" b="1" dirty="0"/>
              <a:t>All G14 spectra show kink between MP3 and MP4</a:t>
            </a:r>
          </a:p>
        </p:txBody>
      </p:sp>
    </p:spTree>
    <p:extLst>
      <p:ext uri="{BB962C8B-B14F-4D97-AF65-F5344CB8AC3E}">
        <p14:creationId xmlns:p14="http://schemas.microsoft.com/office/powerpoint/2010/main" val="236465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706DF742-A63B-8A4A-BB21-4A23285663C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350264"/>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23</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GOES-16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solidFill>
                            <a:schemeClr val="bg1"/>
                          </a:solidFill>
                        </a:rPr>
                        <a:t>1</a:t>
                      </a:r>
                    </a:p>
                  </a:txBody>
                  <a:tcPr>
                    <a:solidFill>
                      <a:srgbClr val="00B050"/>
                    </a:solidFill>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
        <p:nvSpPr>
          <p:cNvPr id="10" name="TextBox 9">
            <a:extLst>
              <a:ext uri="{FF2B5EF4-FFF2-40B4-BE49-F238E27FC236}">
                <a16:creationId xmlns:a16="http://schemas.microsoft.com/office/drawing/2014/main" id="{8F7E4F53-71D7-A943-A990-6F7E7072A292}"/>
              </a:ext>
            </a:extLst>
          </p:cNvPr>
          <p:cNvSpPr txBox="1"/>
          <p:nvPr/>
        </p:nvSpPr>
        <p:spPr>
          <a:xfrm>
            <a:off x="1219201" y="5106958"/>
            <a:ext cx="2895600" cy="523220"/>
          </a:xfrm>
          <a:prstGeom prst="rect">
            <a:avLst/>
          </a:prstGeom>
          <a:solidFill>
            <a:schemeClr val="bg1"/>
          </a:solidFill>
          <a:ln>
            <a:solidFill>
              <a:srgbClr val="92D050"/>
            </a:solidFill>
          </a:ln>
        </p:spPr>
        <p:txBody>
          <a:bodyPr wrap="square" rtlCol="0">
            <a:spAutoFit/>
          </a:bodyPr>
          <a:lstStyle/>
          <a:p>
            <a:r>
              <a:rPr lang="en-US" sz="1400" b="1" dirty="0"/>
              <a:t>The other G17 v G16 e- comparisons agree similarly well except Etel4</a:t>
            </a:r>
          </a:p>
        </p:txBody>
      </p:sp>
    </p:spTree>
    <p:extLst>
      <p:ext uri="{BB962C8B-B14F-4D97-AF65-F5344CB8AC3E}">
        <p14:creationId xmlns:p14="http://schemas.microsoft.com/office/powerpoint/2010/main" val="2640292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B336698-ACA4-3A4F-8F96-C543A2806F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24</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GOES-16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solidFill>
                            <a:schemeClr val="bg1"/>
                          </a:solidFill>
                        </a:rPr>
                        <a:t>4</a:t>
                      </a:r>
                    </a:p>
                  </a:txBody>
                  <a:tcPr>
                    <a:solidFill>
                      <a:srgbClr val="00B050"/>
                    </a:solidFill>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
        <p:nvSpPr>
          <p:cNvPr id="10" name="TextBox 9">
            <a:extLst>
              <a:ext uri="{FF2B5EF4-FFF2-40B4-BE49-F238E27FC236}">
                <a16:creationId xmlns:a16="http://schemas.microsoft.com/office/drawing/2014/main" id="{673E2179-B7DD-E149-8031-97647EAFD851}"/>
              </a:ext>
            </a:extLst>
          </p:cNvPr>
          <p:cNvSpPr txBox="1"/>
          <p:nvPr/>
        </p:nvSpPr>
        <p:spPr>
          <a:xfrm>
            <a:off x="1219201" y="5106958"/>
            <a:ext cx="2514599" cy="523220"/>
          </a:xfrm>
          <a:prstGeom prst="rect">
            <a:avLst/>
          </a:prstGeom>
          <a:solidFill>
            <a:schemeClr val="bg1"/>
          </a:solidFill>
          <a:ln>
            <a:solidFill>
              <a:srgbClr val="92D050"/>
            </a:solidFill>
          </a:ln>
        </p:spPr>
        <p:txBody>
          <a:bodyPr wrap="square" rtlCol="0">
            <a:spAutoFit/>
          </a:bodyPr>
          <a:lstStyle/>
          <a:p>
            <a:r>
              <a:rPr lang="en-US" sz="1400" b="1" dirty="0"/>
              <a:t>G16 e- Etel4 fluxes and spectral shape are out-of-family</a:t>
            </a:r>
          </a:p>
        </p:txBody>
      </p:sp>
    </p:spTree>
    <p:extLst>
      <p:ext uri="{BB962C8B-B14F-4D97-AF65-F5344CB8AC3E}">
        <p14:creationId xmlns:p14="http://schemas.microsoft.com/office/powerpoint/2010/main" val="3313024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F016F8C-8B87-D344-9A6B-D3A4708263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352" y="1353251"/>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GOES-14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solidFill>
                            <a:schemeClr val="bg1"/>
                          </a:solidFill>
                        </a:rPr>
                        <a:t>1</a:t>
                      </a:r>
                    </a:p>
                  </a:txBody>
                  <a:tcPr>
                    <a:solidFill>
                      <a:srgbClr val="00B050"/>
                    </a:solidFill>
                  </a:tcPr>
                </a:tc>
                <a:tc>
                  <a:txBody>
                    <a:bodyPr/>
                    <a:lstStyle/>
                    <a:p>
                      <a:pPr algn="ctr"/>
                      <a:r>
                        <a:rPr lang="en-US" sz="1400" b="1" dirty="0">
                          <a:solidFill>
                            <a:schemeClr val="bg1"/>
                          </a:solidFill>
                        </a:rPr>
                        <a:t>4</a:t>
                      </a:r>
                    </a:p>
                  </a:txBody>
                  <a:tcPr>
                    <a:solidFill>
                      <a:srgbClr val="00B050"/>
                    </a:solidFill>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
        <p:nvSpPr>
          <p:cNvPr id="11" name="TextBox 10">
            <a:extLst>
              <a:ext uri="{FF2B5EF4-FFF2-40B4-BE49-F238E27FC236}">
                <a16:creationId xmlns:a16="http://schemas.microsoft.com/office/drawing/2014/main" id="{E846043C-5BAF-9E49-B9FB-1FF1E7EB09A4}"/>
              </a:ext>
            </a:extLst>
          </p:cNvPr>
          <p:cNvSpPr txBox="1"/>
          <p:nvPr/>
        </p:nvSpPr>
        <p:spPr>
          <a:xfrm>
            <a:off x="1219201" y="5106958"/>
            <a:ext cx="2514599" cy="738664"/>
          </a:xfrm>
          <a:prstGeom prst="rect">
            <a:avLst/>
          </a:prstGeom>
          <a:solidFill>
            <a:schemeClr val="bg1"/>
          </a:solidFill>
          <a:ln>
            <a:solidFill>
              <a:srgbClr val="92D050"/>
            </a:solidFill>
          </a:ln>
        </p:spPr>
        <p:txBody>
          <a:bodyPr wrap="square" rtlCol="0">
            <a:spAutoFit/>
          </a:bodyPr>
          <a:lstStyle/>
          <a:p>
            <a:r>
              <a:rPr lang="en-US" sz="1400" b="1" dirty="0"/>
              <a:t>G14 e- spectra: low at lower energies, better agreement at higher energies</a:t>
            </a:r>
          </a:p>
        </p:txBody>
      </p:sp>
    </p:spTree>
    <p:extLst>
      <p:ext uri="{BB962C8B-B14F-4D97-AF65-F5344CB8AC3E}">
        <p14:creationId xmlns:p14="http://schemas.microsoft.com/office/powerpoint/2010/main" val="478635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43FC-7B1F-1242-80EF-BDC1CF780C68}"/>
              </a:ext>
            </a:extLst>
          </p:cNvPr>
          <p:cNvSpPr>
            <a:spLocks noGrp="1"/>
          </p:cNvSpPr>
          <p:nvPr>
            <p:ph type="title"/>
          </p:nvPr>
        </p:nvSpPr>
        <p:spPr>
          <a:xfrm>
            <a:off x="1447800" y="152400"/>
            <a:ext cx="6019800" cy="968626"/>
          </a:xfrm>
        </p:spPr>
        <p:txBody>
          <a:bodyPr/>
          <a:lstStyle/>
          <a:p>
            <a:r>
              <a:rPr lang="en-US" sz="2400" dirty="0"/>
              <a:t>PLPT-SEI-005: Improved method for comparing &gt;2 MeV electron fluxes at different satellites</a:t>
            </a:r>
          </a:p>
        </p:txBody>
      </p:sp>
      <p:sp>
        <p:nvSpPr>
          <p:cNvPr id="5" name="Content Placeholder 4">
            <a:extLst>
              <a:ext uri="{FF2B5EF4-FFF2-40B4-BE49-F238E27FC236}">
                <a16:creationId xmlns:a16="http://schemas.microsoft.com/office/drawing/2014/main" id="{B805149E-34E4-ED42-8262-09AD0D2F7C86}"/>
              </a:ext>
            </a:extLst>
          </p:cNvPr>
          <p:cNvSpPr>
            <a:spLocks noGrp="1"/>
          </p:cNvSpPr>
          <p:nvPr>
            <p:ph idx="1"/>
          </p:nvPr>
        </p:nvSpPr>
        <p:spPr>
          <a:xfrm>
            <a:off x="457200" y="1219200"/>
            <a:ext cx="8229600" cy="4525962"/>
          </a:xfrm>
        </p:spPr>
        <p:txBody>
          <a:bodyPr/>
          <a:lstStyle/>
          <a:p>
            <a:r>
              <a:rPr lang="en-US" sz="2400" dirty="0"/>
              <a:t>For G16 MPS-HI Provisional PS-PVR, regressed G16 to G13 &gt;2 MeV flux by shifting one time series by one hour</a:t>
            </a:r>
          </a:p>
          <a:p>
            <a:r>
              <a:rPr lang="en-US" sz="2400" dirty="0"/>
              <a:t>For G17, have introduced a more rigorous method: ‘statistical asynchronous regression’ [O’Brien et al., </a:t>
            </a:r>
            <a:r>
              <a:rPr lang="en-US" sz="2400" i="1" dirty="0"/>
              <a:t>JGR, 106, </a:t>
            </a:r>
            <a:r>
              <a:rPr lang="en-US" sz="2400" dirty="0"/>
              <a:t>2001]</a:t>
            </a:r>
          </a:p>
          <a:p>
            <a:pPr lvl="1"/>
            <a:r>
              <a:rPr lang="en-US" sz="2000" dirty="0"/>
              <a:t>Finds the time-invariant function that relates two time-varying but non-simultaneous quantities X, Y:  Y = u(X)</a:t>
            </a:r>
          </a:p>
          <a:p>
            <a:pPr lvl="2"/>
            <a:r>
              <a:rPr lang="en-US" sz="1800" i="1" dirty="0"/>
              <a:t>Probability is conserved under a change of variables.</a:t>
            </a:r>
          </a:p>
          <a:p>
            <a:pPr lvl="1"/>
            <a:r>
              <a:rPr lang="en-US" sz="2000" dirty="0"/>
              <a:t>Uses cumulative distribution functions (CDFs):  F(x), G(y)</a:t>
            </a:r>
          </a:p>
          <a:p>
            <a:pPr lvl="1"/>
            <a:r>
              <a:rPr lang="en-US" sz="2000" dirty="0"/>
              <a:t>To determine u(X) from data:</a:t>
            </a:r>
          </a:p>
          <a:p>
            <a:pPr lvl="2"/>
            <a:r>
              <a:rPr lang="en-US" sz="1800" dirty="0"/>
              <a:t>Map each x to y such that F(x) = G(y)</a:t>
            </a:r>
          </a:p>
          <a:p>
            <a:pPr lvl="2"/>
            <a:r>
              <a:rPr lang="en-US" sz="1800" dirty="0"/>
              <a:t>The resulting tabular relationship between mapped y and x defines u(X)</a:t>
            </a:r>
          </a:p>
          <a:p>
            <a:pPr lvl="1"/>
            <a:r>
              <a:rPr lang="en-US" sz="2000" dirty="0"/>
              <a:t>Plot complementary CDFs because electron flux distributions are biased toward low values:  F</a:t>
            </a:r>
            <a:r>
              <a:rPr lang="en-US" sz="2000" baseline="-25000" dirty="0"/>
              <a:t>&gt;</a:t>
            </a:r>
            <a:r>
              <a:rPr lang="en-US" sz="2000" dirty="0"/>
              <a:t>(x) = 1-F(x)</a:t>
            </a:r>
          </a:p>
          <a:p>
            <a:endParaRPr lang="en-US" sz="2400" dirty="0"/>
          </a:p>
        </p:txBody>
      </p:sp>
    </p:spTree>
    <p:extLst>
      <p:ext uri="{BB962C8B-B14F-4D97-AF65-F5344CB8AC3E}">
        <p14:creationId xmlns:p14="http://schemas.microsoft.com/office/powerpoint/2010/main" val="3832545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67D5A6-251B-564C-910E-4F39650277D8}"/>
              </a:ext>
            </a:extLst>
          </p:cNvPr>
          <p:cNvSpPr>
            <a:spLocks noGrp="1"/>
          </p:cNvSpPr>
          <p:nvPr>
            <p:ph type="title"/>
          </p:nvPr>
        </p:nvSpPr>
        <p:spPr>
          <a:xfrm>
            <a:off x="1600200" y="228600"/>
            <a:ext cx="6019800" cy="1325563"/>
          </a:xfrm>
        </p:spPr>
        <p:txBody>
          <a:bodyPr/>
          <a:lstStyle/>
          <a:p>
            <a:r>
              <a:rPr lang="en-US" sz="2800" dirty="0"/>
              <a:t>PLPT-SEI-005: GOES-16 and -17 T1 and T4 E11 (&gt;2 MeV) fluxes agree well</a:t>
            </a:r>
          </a:p>
        </p:txBody>
      </p:sp>
      <p:sp>
        <p:nvSpPr>
          <p:cNvPr id="6" name="Text Placeholder 5">
            <a:extLst>
              <a:ext uri="{FF2B5EF4-FFF2-40B4-BE49-F238E27FC236}">
                <a16:creationId xmlns:a16="http://schemas.microsoft.com/office/drawing/2014/main" id="{D0B8ED3A-44DB-2C41-9E69-7D46CC512202}"/>
              </a:ext>
            </a:extLst>
          </p:cNvPr>
          <p:cNvSpPr>
            <a:spLocks noGrp="1"/>
          </p:cNvSpPr>
          <p:nvPr>
            <p:ph type="body" idx="1"/>
          </p:nvPr>
        </p:nvSpPr>
        <p:spPr>
          <a:xfrm>
            <a:off x="381000" y="1681163"/>
            <a:ext cx="3868737" cy="823912"/>
          </a:xfrm>
        </p:spPr>
        <p:txBody>
          <a:bodyPr/>
          <a:lstStyle/>
          <a:p>
            <a:pPr algn="ctr"/>
            <a:r>
              <a:rPr lang="en-US" dirty="0"/>
              <a:t>G16 &amp; G17 T1 &amp; T4 E11 Complementary CDFs</a:t>
            </a:r>
          </a:p>
        </p:txBody>
      </p:sp>
      <p:sp>
        <p:nvSpPr>
          <p:cNvPr id="8" name="Text Placeholder 7">
            <a:extLst>
              <a:ext uri="{FF2B5EF4-FFF2-40B4-BE49-F238E27FC236}">
                <a16:creationId xmlns:a16="http://schemas.microsoft.com/office/drawing/2014/main" id="{C5514A7E-D408-1049-9B35-633DB921133A}"/>
              </a:ext>
            </a:extLst>
          </p:cNvPr>
          <p:cNvSpPr>
            <a:spLocks noGrp="1"/>
          </p:cNvSpPr>
          <p:nvPr>
            <p:ph type="body" sz="quarter" idx="3"/>
          </p:nvPr>
        </p:nvSpPr>
        <p:spPr>
          <a:xfrm>
            <a:off x="4629150" y="1681163"/>
            <a:ext cx="4327526" cy="823912"/>
          </a:xfrm>
        </p:spPr>
        <p:txBody>
          <a:bodyPr/>
          <a:lstStyle/>
          <a:p>
            <a:pPr algn="ctr"/>
            <a:r>
              <a:rPr lang="en-US" dirty="0"/>
              <a:t>Asynchronous regressions between G16 &amp; G17 T1 &amp; T4 E11</a:t>
            </a:r>
          </a:p>
        </p:txBody>
      </p:sp>
      <p:sp>
        <p:nvSpPr>
          <p:cNvPr id="4" name="Slide Number Placeholder 3">
            <a:extLst>
              <a:ext uri="{FF2B5EF4-FFF2-40B4-BE49-F238E27FC236}">
                <a16:creationId xmlns:a16="http://schemas.microsoft.com/office/drawing/2014/main" id="{FD315B7F-4E7E-C242-A2AA-517F3663F2AB}"/>
              </a:ext>
            </a:extLst>
          </p:cNvPr>
          <p:cNvSpPr>
            <a:spLocks noGrp="1"/>
          </p:cNvSpPr>
          <p:nvPr>
            <p:ph type="sldNum" sz="quarter" idx="12"/>
          </p:nvPr>
        </p:nvSpPr>
        <p:spPr/>
        <p:txBody>
          <a:bodyPr/>
          <a:lstStyle/>
          <a:p>
            <a:fld id="{615ADB79-25D6-47C0-AB51-22A13A0BBB50}" type="slidenum">
              <a:rPr lang="en-US" altLang="en-US" smtClean="0"/>
              <a:pPr/>
              <a:t>27</a:t>
            </a:fld>
            <a:endParaRPr lang="en-US" altLang="en-US" dirty="0"/>
          </a:p>
        </p:txBody>
      </p:sp>
      <p:pic>
        <p:nvPicPr>
          <p:cNvPr id="9" name="Content Placeholder 8">
            <a:extLst>
              <a:ext uri="{FF2B5EF4-FFF2-40B4-BE49-F238E27FC236}">
                <a16:creationId xmlns:a16="http://schemas.microsoft.com/office/drawing/2014/main" id="{342E592D-60C6-6646-9A56-CEFED46CC8CC}"/>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730749" y="2505074"/>
            <a:ext cx="4204703" cy="4204703"/>
          </a:xfrm>
        </p:spPr>
      </p:pic>
      <p:pic>
        <p:nvPicPr>
          <p:cNvPr id="19" name="Content Placeholder 18">
            <a:extLst>
              <a:ext uri="{FF2B5EF4-FFF2-40B4-BE49-F238E27FC236}">
                <a16:creationId xmlns:a16="http://schemas.microsoft.com/office/drawing/2014/main" id="{F46FFA54-9837-4A43-B400-E78B70564A3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28600" y="2505075"/>
            <a:ext cx="4178300" cy="4178300"/>
          </a:xfrm>
        </p:spPr>
      </p:pic>
    </p:spTree>
    <p:extLst>
      <p:ext uri="{BB962C8B-B14F-4D97-AF65-F5344CB8AC3E}">
        <p14:creationId xmlns:p14="http://schemas.microsoft.com/office/powerpoint/2010/main" val="3592043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1B824E05-43BB-3B40-9413-80C58DECA686}"/>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730750" y="2505075"/>
            <a:ext cx="4224528" cy="4224528"/>
          </a:xfrm>
        </p:spPr>
      </p:pic>
      <p:sp>
        <p:nvSpPr>
          <p:cNvPr id="5" name="Title 4">
            <a:extLst>
              <a:ext uri="{FF2B5EF4-FFF2-40B4-BE49-F238E27FC236}">
                <a16:creationId xmlns:a16="http://schemas.microsoft.com/office/drawing/2014/main" id="{5367D5A6-251B-564C-910E-4F39650277D8}"/>
              </a:ext>
            </a:extLst>
          </p:cNvPr>
          <p:cNvSpPr>
            <a:spLocks noGrp="1"/>
          </p:cNvSpPr>
          <p:nvPr>
            <p:ph type="title"/>
          </p:nvPr>
        </p:nvSpPr>
        <p:spPr>
          <a:xfrm>
            <a:off x="1600200" y="228600"/>
            <a:ext cx="6019800" cy="1325563"/>
          </a:xfrm>
        </p:spPr>
        <p:txBody>
          <a:bodyPr/>
          <a:lstStyle/>
          <a:p>
            <a:r>
              <a:rPr lang="en-US" sz="2800" dirty="0"/>
              <a:t>PLPT-SEI-005: GOES-17 and -14 &gt;2 MeV fluxes agree over order-of-magnitude above alert level</a:t>
            </a:r>
          </a:p>
        </p:txBody>
      </p:sp>
      <p:sp>
        <p:nvSpPr>
          <p:cNvPr id="6" name="Text Placeholder 5">
            <a:extLst>
              <a:ext uri="{FF2B5EF4-FFF2-40B4-BE49-F238E27FC236}">
                <a16:creationId xmlns:a16="http://schemas.microsoft.com/office/drawing/2014/main" id="{D0B8ED3A-44DB-2C41-9E69-7D46CC512202}"/>
              </a:ext>
            </a:extLst>
          </p:cNvPr>
          <p:cNvSpPr>
            <a:spLocks noGrp="1"/>
          </p:cNvSpPr>
          <p:nvPr>
            <p:ph type="body" idx="1"/>
          </p:nvPr>
        </p:nvSpPr>
        <p:spPr>
          <a:xfrm>
            <a:off x="381000" y="1681163"/>
            <a:ext cx="3868737" cy="823912"/>
          </a:xfrm>
        </p:spPr>
        <p:txBody>
          <a:bodyPr/>
          <a:lstStyle/>
          <a:p>
            <a:pPr algn="ctr"/>
            <a:r>
              <a:rPr lang="en-US" dirty="0"/>
              <a:t>G16 &amp; G17 T4 and G14 &gt;2 MeV Complementary CDFs</a:t>
            </a:r>
          </a:p>
        </p:txBody>
      </p:sp>
      <p:sp>
        <p:nvSpPr>
          <p:cNvPr id="8" name="Text Placeholder 7">
            <a:extLst>
              <a:ext uri="{FF2B5EF4-FFF2-40B4-BE49-F238E27FC236}">
                <a16:creationId xmlns:a16="http://schemas.microsoft.com/office/drawing/2014/main" id="{C5514A7E-D408-1049-9B35-633DB921133A}"/>
              </a:ext>
            </a:extLst>
          </p:cNvPr>
          <p:cNvSpPr>
            <a:spLocks noGrp="1"/>
          </p:cNvSpPr>
          <p:nvPr>
            <p:ph type="body" sz="quarter" idx="3"/>
          </p:nvPr>
        </p:nvSpPr>
        <p:spPr>
          <a:xfrm>
            <a:off x="4629150" y="1681163"/>
            <a:ext cx="4327526" cy="823912"/>
          </a:xfrm>
        </p:spPr>
        <p:txBody>
          <a:bodyPr/>
          <a:lstStyle/>
          <a:p>
            <a:pPr algn="ctr"/>
            <a:r>
              <a:rPr lang="en-US" dirty="0"/>
              <a:t>Asynchronous regression </a:t>
            </a:r>
            <a:r>
              <a:rPr lang="en-US" dirty="0" err="1"/>
              <a:t>betw</a:t>
            </a:r>
            <a:r>
              <a:rPr lang="en-US" dirty="0"/>
              <a:t>. G17 T4 &amp; G14 &gt;2 MeV fluxes</a:t>
            </a:r>
          </a:p>
        </p:txBody>
      </p:sp>
      <p:sp>
        <p:nvSpPr>
          <p:cNvPr id="4" name="Slide Number Placeholder 3">
            <a:extLst>
              <a:ext uri="{FF2B5EF4-FFF2-40B4-BE49-F238E27FC236}">
                <a16:creationId xmlns:a16="http://schemas.microsoft.com/office/drawing/2014/main" id="{FD315B7F-4E7E-C242-A2AA-517F3663F2AB}"/>
              </a:ext>
            </a:extLst>
          </p:cNvPr>
          <p:cNvSpPr>
            <a:spLocks noGrp="1"/>
          </p:cNvSpPr>
          <p:nvPr>
            <p:ph type="sldNum" sz="quarter" idx="12"/>
          </p:nvPr>
        </p:nvSpPr>
        <p:spPr/>
        <p:txBody>
          <a:bodyPr/>
          <a:lstStyle/>
          <a:p>
            <a:fld id="{615ADB79-25D6-47C0-AB51-22A13A0BBB50}" type="slidenum">
              <a:rPr lang="en-US" altLang="en-US" smtClean="0"/>
              <a:pPr/>
              <a:t>28</a:t>
            </a:fld>
            <a:endParaRPr lang="en-US" altLang="en-US" dirty="0"/>
          </a:p>
        </p:txBody>
      </p:sp>
      <p:pic>
        <p:nvPicPr>
          <p:cNvPr id="10" name="Content Placeholder 9">
            <a:extLst>
              <a:ext uri="{FF2B5EF4-FFF2-40B4-BE49-F238E27FC236}">
                <a16:creationId xmlns:a16="http://schemas.microsoft.com/office/drawing/2014/main" id="{C0CF360C-A54D-0844-885B-ACCF7D8DD52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90500" y="2505075"/>
            <a:ext cx="4216400" cy="4216400"/>
          </a:xfrm>
        </p:spPr>
      </p:pic>
      <p:sp>
        <p:nvSpPr>
          <p:cNvPr id="13" name="Oval 12">
            <a:extLst>
              <a:ext uri="{FF2B5EF4-FFF2-40B4-BE49-F238E27FC236}">
                <a16:creationId xmlns:a16="http://schemas.microsoft.com/office/drawing/2014/main" id="{789D11F5-D683-A948-A289-2CAD8CEA43E8}"/>
              </a:ext>
            </a:extLst>
          </p:cNvPr>
          <p:cNvSpPr/>
          <p:nvPr/>
        </p:nvSpPr>
        <p:spPr>
          <a:xfrm>
            <a:off x="990600" y="3505200"/>
            <a:ext cx="1066800" cy="1066800"/>
          </a:xfrm>
          <a:prstGeom prst="ellipse">
            <a:avLst/>
          </a:prstGeom>
          <a:noFill/>
          <a:ln w="381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AAEFD0A-C270-F443-B445-489B6BBEA80F}"/>
              </a:ext>
            </a:extLst>
          </p:cNvPr>
          <p:cNvSpPr/>
          <p:nvPr/>
        </p:nvSpPr>
        <p:spPr>
          <a:xfrm>
            <a:off x="6843713" y="4038601"/>
            <a:ext cx="776287" cy="795130"/>
          </a:xfrm>
          <a:prstGeom prst="ellipse">
            <a:avLst/>
          </a:prstGeom>
          <a:noFill/>
          <a:ln w="381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244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D4D55CDC-D31F-AE4C-9F21-A08EE6EF5772}"/>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730750" y="2505075"/>
            <a:ext cx="4224528" cy="4224528"/>
          </a:xfrm>
        </p:spPr>
      </p:pic>
      <p:pic>
        <p:nvPicPr>
          <p:cNvPr id="20" name="Content Placeholder 19">
            <a:extLst>
              <a:ext uri="{FF2B5EF4-FFF2-40B4-BE49-F238E27FC236}">
                <a16:creationId xmlns:a16="http://schemas.microsoft.com/office/drawing/2014/main" id="{CDCBCD75-3769-D04C-8A14-4CCD2016BF2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3104" y="2505075"/>
            <a:ext cx="4224528" cy="4224528"/>
          </a:xfrm>
        </p:spPr>
      </p:pic>
      <p:sp>
        <p:nvSpPr>
          <p:cNvPr id="5" name="Title 4">
            <a:extLst>
              <a:ext uri="{FF2B5EF4-FFF2-40B4-BE49-F238E27FC236}">
                <a16:creationId xmlns:a16="http://schemas.microsoft.com/office/drawing/2014/main" id="{5367D5A6-251B-564C-910E-4F39650277D8}"/>
              </a:ext>
            </a:extLst>
          </p:cNvPr>
          <p:cNvSpPr>
            <a:spLocks noGrp="1"/>
          </p:cNvSpPr>
          <p:nvPr>
            <p:ph type="title"/>
          </p:nvPr>
        </p:nvSpPr>
        <p:spPr>
          <a:xfrm>
            <a:off x="1600200" y="228600"/>
            <a:ext cx="6019800" cy="1325563"/>
          </a:xfrm>
        </p:spPr>
        <p:txBody>
          <a:bodyPr/>
          <a:lstStyle/>
          <a:p>
            <a:r>
              <a:rPr lang="en-US" sz="2800" dirty="0"/>
              <a:t>PLPT-SEI-005: asynchronous regression between GOES-16 and -13 &gt;2 MeV fluxes (revisiting G16 PS-PVR)</a:t>
            </a:r>
          </a:p>
        </p:txBody>
      </p:sp>
      <p:sp>
        <p:nvSpPr>
          <p:cNvPr id="6" name="Text Placeholder 5">
            <a:extLst>
              <a:ext uri="{FF2B5EF4-FFF2-40B4-BE49-F238E27FC236}">
                <a16:creationId xmlns:a16="http://schemas.microsoft.com/office/drawing/2014/main" id="{D0B8ED3A-44DB-2C41-9E69-7D46CC512202}"/>
              </a:ext>
            </a:extLst>
          </p:cNvPr>
          <p:cNvSpPr>
            <a:spLocks noGrp="1"/>
          </p:cNvSpPr>
          <p:nvPr>
            <p:ph type="body" idx="1"/>
          </p:nvPr>
        </p:nvSpPr>
        <p:spPr>
          <a:xfrm>
            <a:off x="381000" y="1681163"/>
            <a:ext cx="3868737" cy="823912"/>
          </a:xfrm>
        </p:spPr>
        <p:txBody>
          <a:bodyPr/>
          <a:lstStyle/>
          <a:p>
            <a:pPr algn="ctr"/>
            <a:r>
              <a:rPr lang="en-US" dirty="0"/>
              <a:t>G16 T1 &amp; T4 and G13 &gt;2 MeV Complementary CDFs</a:t>
            </a:r>
          </a:p>
        </p:txBody>
      </p:sp>
      <p:sp>
        <p:nvSpPr>
          <p:cNvPr id="8" name="Text Placeholder 7">
            <a:extLst>
              <a:ext uri="{FF2B5EF4-FFF2-40B4-BE49-F238E27FC236}">
                <a16:creationId xmlns:a16="http://schemas.microsoft.com/office/drawing/2014/main" id="{C5514A7E-D408-1049-9B35-633DB921133A}"/>
              </a:ext>
            </a:extLst>
          </p:cNvPr>
          <p:cNvSpPr>
            <a:spLocks noGrp="1"/>
          </p:cNvSpPr>
          <p:nvPr>
            <p:ph type="body" sz="quarter" idx="3"/>
          </p:nvPr>
        </p:nvSpPr>
        <p:spPr>
          <a:xfrm>
            <a:off x="4629150" y="1681163"/>
            <a:ext cx="4327526" cy="823912"/>
          </a:xfrm>
        </p:spPr>
        <p:txBody>
          <a:bodyPr/>
          <a:lstStyle/>
          <a:p>
            <a:pPr algn="ctr"/>
            <a:r>
              <a:rPr lang="en-US" dirty="0"/>
              <a:t>Asynchronous regression </a:t>
            </a:r>
            <a:r>
              <a:rPr lang="en-US" dirty="0" err="1"/>
              <a:t>betw</a:t>
            </a:r>
            <a:r>
              <a:rPr lang="en-US" dirty="0"/>
              <a:t>. G16 T4 &amp; G13 &gt;2 MeV fluxes</a:t>
            </a:r>
          </a:p>
        </p:txBody>
      </p:sp>
      <p:sp>
        <p:nvSpPr>
          <p:cNvPr id="4" name="Slide Number Placeholder 3">
            <a:extLst>
              <a:ext uri="{FF2B5EF4-FFF2-40B4-BE49-F238E27FC236}">
                <a16:creationId xmlns:a16="http://schemas.microsoft.com/office/drawing/2014/main" id="{FD315B7F-4E7E-C242-A2AA-517F3663F2AB}"/>
              </a:ext>
            </a:extLst>
          </p:cNvPr>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
        <p:nvSpPr>
          <p:cNvPr id="13" name="Oval 12">
            <a:extLst>
              <a:ext uri="{FF2B5EF4-FFF2-40B4-BE49-F238E27FC236}">
                <a16:creationId xmlns:a16="http://schemas.microsoft.com/office/drawing/2014/main" id="{789D11F5-D683-A948-A289-2CAD8CEA43E8}"/>
              </a:ext>
            </a:extLst>
          </p:cNvPr>
          <p:cNvSpPr/>
          <p:nvPr/>
        </p:nvSpPr>
        <p:spPr>
          <a:xfrm>
            <a:off x="1066800" y="3200400"/>
            <a:ext cx="1066800" cy="1066800"/>
          </a:xfrm>
          <a:prstGeom prst="ellipse">
            <a:avLst/>
          </a:prstGeom>
          <a:noFill/>
          <a:ln w="381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AAEFD0A-C270-F443-B445-489B6BBEA80F}"/>
              </a:ext>
            </a:extLst>
          </p:cNvPr>
          <p:cNvSpPr/>
          <p:nvPr/>
        </p:nvSpPr>
        <p:spPr>
          <a:xfrm>
            <a:off x="6843713" y="4005470"/>
            <a:ext cx="776287" cy="795130"/>
          </a:xfrm>
          <a:prstGeom prst="ellipse">
            <a:avLst/>
          </a:prstGeom>
          <a:noFill/>
          <a:ln w="381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48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err="1"/>
              <a:t>Magnetospheric</a:t>
            </a:r>
            <a:r>
              <a:rPr lang="en-US" sz="3200" dirty="0"/>
              <a:t> Particle Sensor – </a:t>
            </a:r>
            <a:br>
              <a:rPr lang="en-US" sz="3200" dirty="0"/>
            </a:br>
            <a:r>
              <a:rPr lang="en-US" sz="3200" dirty="0"/>
              <a:t>High Energy (MPS-HI)</a:t>
            </a:r>
          </a:p>
        </p:txBody>
      </p:sp>
      <p:pic>
        <p:nvPicPr>
          <p:cNvPr id="10" name="Content Placeholder 9"/>
          <p:cNvPicPr>
            <a:picLocks noGrp="1" noChangeAspect="1"/>
          </p:cNvPicPr>
          <p:nvPr>
            <p:ph idx="1"/>
          </p:nvPr>
        </p:nvPicPr>
        <p:blipFill>
          <a:blip r:embed="rId3" cstate="print"/>
          <a:stretch>
            <a:fillRect/>
          </a:stretch>
        </p:blipFill>
        <p:spPr>
          <a:xfrm>
            <a:off x="321884" y="1690302"/>
            <a:ext cx="5452231" cy="4525962"/>
          </a:xfrm>
          <a:prstGeom prst="rect">
            <a:avLst/>
          </a:prstGeom>
        </p:spPr>
      </p:pic>
      <p:sp>
        <p:nvSpPr>
          <p:cNvPr id="4" name="Slide Number Placeholder 3"/>
          <p:cNvSpPr>
            <a:spLocks noGrp="1"/>
          </p:cNvSpPr>
          <p:nvPr>
            <p:ph type="sldNum" sz="quarter" idx="12"/>
          </p:nvPr>
        </p:nvSpPr>
        <p:spPr/>
        <p:txBody>
          <a:bodyPr/>
          <a:lstStyle/>
          <a:p>
            <a:fld id="{4AB52BE0-4CA4-4BD3-BC9F-B41F86E8D2EE}" type="slidenum">
              <a:rPr lang="en-US" altLang="en-US" smtClean="0"/>
              <a:pPr/>
              <a:t>3</a:t>
            </a:fld>
            <a:endParaRPr lang="en-US" altLang="en-US" dirty="0"/>
          </a:p>
        </p:txBody>
      </p:sp>
      <p:sp>
        <p:nvSpPr>
          <p:cNvPr id="11" name="TextBox 10"/>
          <p:cNvSpPr txBox="1"/>
          <p:nvPr/>
        </p:nvSpPr>
        <p:spPr>
          <a:xfrm>
            <a:off x="1338784" y="6428601"/>
            <a:ext cx="2895600" cy="276999"/>
          </a:xfrm>
          <a:prstGeom prst="rect">
            <a:avLst/>
          </a:prstGeom>
          <a:solidFill>
            <a:schemeClr val="bg1"/>
          </a:solidFill>
        </p:spPr>
        <p:txBody>
          <a:bodyPr wrap="square" rtlCol="0">
            <a:spAutoFit/>
          </a:bodyPr>
          <a:lstStyle/>
          <a:p>
            <a:pPr algn="ctr"/>
            <a:r>
              <a:rPr lang="en-US" sz="1200" i="1" dirty="0">
                <a:solidFill>
                  <a:srgbClr val="008000"/>
                </a:solidFill>
              </a:rPr>
              <a:t>Credit: SEISS-TR-MH074-2 Rev C, Figure 3-1</a:t>
            </a:r>
          </a:p>
        </p:txBody>
      </p:sp>
      <p:sp>
        <p:nvSpPr>
          <p:cNvPr id="12" name="Text Placeholder 6"/>
          <p:cNvSpPr txBox="1">
            <a:spLocks/>
          </p:cNvSpPr>
          <p:nvPr/>
        </p:nvSpPr>
        <p:spPr>
          <a:xfrm>
            <a:off x="5758541" y="1295400"/>
            <a:ext cx="3176912" cy="48768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Primary purpose: measure radiation belt particle fluxes in the energy range responsible for internal charging</a:t>
            </a:r>
          </a:p>
          <a:p>
            <a:pPr>
              <a:buFont typeface="Arial" panose="020B0604020202020204" pitchFamily="34" charset="0"/>
              <a:buChar char="•"/>
            </a:pPr>
            <a:r>
              <a:rPr lang="en-US" sz="1600" dirty="0"/>
              <a:t>5 electron telescopes and 5 proton telescopes</a:t>
            </a:r>
          </a:p>
          <a:p>
            <a:pPr lvl="1">
              <a:buFont typeface="Arial" panose="020B0604020202020204" pitchFamily="34" charset="0"/>
              <a:buChar char="•"/>
            </a:pPr>
            <a:r>
              <a:rPr lang="en-US" sz="1200" dirty="0"/>
              <a:t>30 </a:t>
            </a:r>
            <a:r>
              <a:rPr lang="en-US" sz="1200" dirty="0" err="1"/>
              <a:t>deg</a:t>
            </a:r>
            <a:r>
              <a:rPr lang="en-US" sz="1200" dirty="0"/>
              <a:t> full-width conical FOVs, centers separated by 35 </a:t>
            </a:r>
            <a:r>
              <a:rPr lang="en-US" sz="1200" dirty="0" err="1"/>
              <a:t>deg</a:t>
            </a:r>
            <a:endParaRPr lang="en-US" sz="1200" dirty="0"/>
          </a:p>
          <a:p>
            <a:pPr>
              <a:buFont typeface="Arial" panose="020B0604020202020204" pitchFamily="34" charset="0"/>
              <a:buChar char="•"/>
            </a:pPr>
            <a:r>
              <a:rPr lang="en-US" sz="1600" dirty="0"/>
              <a:t>Each electron telescope:</a:t>
            </a:r>
          </a:p>
          <a:p>
            <a:pPr lvl="1">
              <a:buFont typeface="Arial" panose="020B0604020202020204" pitchFamily="34" charset="0"/>
              <a:buChar char="•"/>
            </a:pPr>
            <a:r>
              <a:rPr lang="en-US" sz="1200" dirty="0"/>
              <a:t>10 differential channels, 50 </a:t>
            </a:r>
            <a:r>
              <a:rPr lang="en-US" sz="1200" dirty="0" err="1"/>
              <a:t>keV</a:t>
            </a:r>
            <a:r>
              <a:rPr lang="en-US" sz="1200" dirty="0"/>
              <a:t> – 4 MeV</a:t>
            </a:r>
          </a:p>
          <a:p>
            <a:pPr lvl="1">
              <a:buFont typeface="Arial" panose="020B0604020202020204" pitchFamily="34" charset="0"/>
              <a:buChar char="•"/>
            </a:pPr>
            <a:r>
              <a:rPr lang="en-US" sz="1200" dirty="0"/>
              <a:t>2 integral channels, &gt;2 MeV and &gt;4 MeV (latter not part of L1b)</a:t>
            </a:r>
          </a:p>
          <a:p>
            <a:pPr>
              <a:buFont typeface="Arial" panose="020B0604020202020204" pitchFamily="34" charset="0"/>
              <a:buChar char="•"/>
            </a:pPr>
            <a:r>
              <a:rPr lang="en-US" sz="1600" dirty="0"/>
              <a:t>Each proton telescope:</a:t>
            </a:r>
          </a:p>
          <a:p>
            <a:pPr lvl="1">
              <a:buFont typeface="Arial" panose="020B0604020202020204" pitchFamily="34" charset="0"/>
              <a:buChar char="•"/>
            </a:pPr>
            <a:r>
              <a:rPr lang="en-US" sz="1200" dirty="0"/>
              <a:t>11 differential channels</a:t>
            </a:r>
          </a:p>
          <a:p>
            <a:pPr lvl="1">
              <a:buFont typeface="Arial" panose="020B0604020202020204" pitchFamily="34" charset="0"/>
              <a:buChar char="•"/>
            </a:pPr>
            <a:r>
              <a:rPr lang="en-US" sz="1200" dirty="0"/>
              <a:t>7 channels, 80 </a:t>
            </a:r>
            <a:r>
              <a:rPr lang="en-US" sz="1200" dirty="0" err="1"/>
              <a:t>keV</a:t>
            </a:r>
            <a:r>
              <a:rPr lang="en-US" sz="1200" dirty="0"/>
              <a:t> – 1 MeV (trapped)</a:t>
            </a:r>
          </a:p>
          <a:p>
            <a:pPr lvl="1">
              <a:buFont typeface="Arial" panose="020B0604020202020204" pitchFamily="34" charset="0"/>
              <a:buChar char="•"/>
            </a:pPr>
            <a:r>
              <a:rPr lang="en-US" sz="1200" dirty="0"/>
              <a:t>4 channels, 1-12 MeV (solar protons)</a:t>
            </a:r>
          </a:p>
          <a:p>
            <a:pPr>
              <a:buFont typeface="Arial" panose="020B0604020202020204" pitchFamily="34" charset="0"/>
              <a:buChar char="•"/>
            </a:pPr>
            <a:r>
              <a:rPr lang="en-US" sz="1600" dirty="0"/>
              <a:t>Two dosimeters (250 and 100 mil Al)</a:t>
            </a:r>
          </a:p>
          <a:p>
            <a:pPr lvl="1">
              <a:buFont typeface="Arial" panose="020B0604020202020204" pitchFamily="34" charset="0"/>
              <a:buChar char="•"/>
            </a:pPr>
            <a:r>
              <a:rPr lang="en-US" sz="1200" dirty="0"/>
              <a:t>Distinguish particles depositing &lt; 1 MeV and &gt;1 MeV</a:t>
            </a:r>
          </a:p>
          <a:p>
            <a:endParaRPr lang="en-US" sz="1800" dirty="0"/>
          </a:p>
        </p:txBody>
      </p:sp>
      <p:sp>
        <p:nvSpPr>
          <p:cNvPr id="13" name="TextBox 12"/>
          <p:cNvSpPr txBox="1"/>
          <p:nvPr/>
        </p:nvSpPr>
        <p:spPr>
          <a:xfrm>
            <a:off x="321884" y="1247001"/>
            <a:ext cx="5316916" cy="276999"/>
          </a:xfrm>
          <a:prstGeom prst="rect">
            <a:avLst/>
          </a:prstGeom>
          <a:solidFill>
            <a:schemeClr val="bg1"/>
          </a:solidFill>
        </p:spPr>
        <p:txBody>
          <a:bodyPr wrap="square" rtlCol="0">
            <a:spAutoFit/>
          </a:bodyPr>
          <a:lstStyle/>
          <a:p>
            <a:pPr algn="ctr"/>
            <a:r>
              <a:rPr lang="en-US" sz="1200" b="1" i="1" dirty="0"/>
              <a:t>MRD 3.3.6.1.3 </a:t>
            </a:r>
            <a:r>
              <a:rPr lang="en-US" sz="1200" b="1" i="1" dirty="0" err="1"/>
              <a:t>Magnetospheric</a:t>
            </a:r>
            <a:r>
              <a:rPr lang="en-US" sz="1200" b="1" i="1" dirty="0"/>
              <a:t> Electrons and Protons: Medium and High Energy</a:t>
            </a:r>
          </a:p>
        </p:txBody>
      </p:sp>
    </p:spTree>
    <p:extLst>
      <p:ext uri="{BB962C8B-B14F-4D97-AF65-F5344CB8AC3E}">
        <p14:creationId xmlns:p14="http://schemas.microsoft.com/office/powerpoint/2010/main" val="195598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B490A7-C7ED-454E-BA99-06864D7D455A}"/>
              </a:ext>
            </a:extLst>
          </p:cNvPr>
          <p:cNvSpPr>
            <a:spLocks noGrp="1"/>
          </p:cNvSpPr>
          <p:nvPr>
            <p:ph type="title"/>
          </p:nvPr>
        </p:nvSpPr>
        <p:spPr/>
        <p:txBody>
          <a:bodyPr/>
          <a:lstStyle/>
          <a:p>
            <a:r>
              <a:rPr lang="en-US" dirty="0"/>
              <a:t>PLPT-SEI-005: Summary</a:t>
            </a:r>
          </a:p>
        </p:txBody>
      </p:sp>
      <p:sp>
        <p:nvSpPr>
          <p:cNvPr id="7" name="Content Placeholder 6">
            <a:extLst>
              <a:ext uri="{FF2B5EF4-FFF2-40B4-BE49-F238E27FC236}">
                <a16:creationId xmlns:a16="http://schemas.microsoft.com/office/drawing/2014/main" id="{6BD167E8-AEE0-BF4F-94D1-97207AFEACD5}"/>
              </a:ext>
            </a:extLst>
          </p:cNvPr>
          <p:cNvSpPr>
            <a:spLocks noGrp="1"/>
          </p:cNvSpPr>
          <p:nvPr>
            <p:ph idx="1"/>
          </p:nvPr>
        </p:nvSpPr>
        <p:spPr>
          <a:xfrm>
            <a:off x="457200" y="1142999"/>
            <a:ext cx="8229600" cy="5578475"/>
          </a:xfrm>
        </p:spPr>
        <p:txBody>
          <a:bodyPr/>
          <a:lstStyle/>
          <a:p>
            <a:r>
              <a:rPr lang="en-US" sz="2400" dirty="0"/>
              <a:t>Electrons:</a:t>
            </a:r>
          </a:p>
          <a:p>
            <a:pPr lvl="1"/>
            <a:r>
              <a:rPr lang="en-US" sz="2000" dirty="0"/>
              <a:t>Good agreement between G16 &amp; G17 MPS-HI incl. &gt;2 MeV channel</a:t>
            </a:r>
          </a:p>
          <a:p>
            <a:pPr lvl="2"/>
            <a:r>
              <a:rPr lang="en-US" sz="1800" dirty="0"/>
              <a:t>Exception: G16 Etel4 spectra are out-of-family – presented challenges in ground </a:t>
            </a:r>
            <a:r>
              <a:rPr lang="en-US" sz="1800" dirty="0" err="1"/>
              <a:t>cal</a:t>
            </a:r>
            <a:r>
              <a:rPr lang="en-US" sz="1800" dirty="0"/>
              <a:t> due to large differences in actual thresholds from modeled</a:t>
            </a:r>
          </a:p>
          <a:p>
            <a:pPr lvl="1"/>
            <a:r>
              <a:rPr lang="en-US" sz="2000" dirty="0"/>
              <a:t>Reasonable agreement between G17 MPS-HI and G14 MAGED</a:t>
            </a:r>
          </a:p>
          <a:p>
            <a:pPr lvl="2"/>
            <a:r>
              <a:rPr lang="en-US" sz="1800" dirty="0"/>
              <a:t>MAGED a little low at lower energies</a:t>
            </a:r>
          </a:p>
          <a:p>
            <a:pPr lvl="1"/>
            <a:r>
              <a:rPr lang="en-US" sz="2000" dirty="0"/>
              <a:t>Reasonable agreement between G17 T1 &amp; T4 and G14 &gt;2 MeV electrons currently used by SWPC for alerts</a:t>
            </a:r>
          </a:p>
          <a:p>
            <a:pPr lvl="2"/>
            <a:r>
              <a:rPr lang="en-US" sz="1800" dirty="0"/>
              <a:t>Expect differences between EPEAD and MPS-HI due to different FOVs</a:t>
            </a:r>
          </a:p>
          <a:p>
            <a:pPr lvl="2"/>
            <a:r>
              <a:rPr lang="en-US" sz="1800" dirty="0"/>
              <a:t>Difference between 2017 G16 vs. G13 comparisons and 2018 G17 vs. G14 comparisons is most likely due to the environment</a:t>
            </a:r>
          </a:p>
          <a:p>
            <a:r>
              <a:rPr lang="en-US" sz="2400" dirty="0"/>
              <a:t>Protons:</a:t>
            </a:r>
          </a:p>
          <a:p>
            <a:pPr lvl="1"/>
            <a:r>
              <a:rPr lang="en-US" sz="2000" dirty="0"/>
              <a:t>G16 MPS-HI and G14 MAGPD are a factor of 2-3 low compared to G17 MPS-HI</a:t>
            </a:r>
          </a:p>
          <a:p>
            <a:pPr lvl="1"/>
            <a:r>
              <a:rPr lang="en-US" sz="2000" dirty="0"/>
              <a:t>Path forward discussed in section on Path to Full Validation</a:t>
            </a:r>
            <a:endParaRPr lang="en-US" sz="1600" dirty="0"/>
          </a:p>
        </p:txBody>
      </p:sp>
      <p:sp>
        <p:nvSpPr>
          <p:cNvPr id="5" name="Slide Number Placeholder 4">
            <a:extLst>
              <a:ext uri="{FF2B5EF4-FFF2-40B4-BE49-F238E27FC236}">
                <a16:creationId xmlns:a16="http://schemas.microsoft.com/office/drawing/2014/main" id="{1319F511-71EA-6746-8555-9488B204DD50}"/>
              </a:ext>
            </a:extLst>
          </p:cNvPr>
          <p:cNvSpPr>
            <a:spLocks noGrp="1"/>
          </p:cNvSpPr>
          <p:nvPr>
            <p:ph type="sldNum" sz="quarter" idx="12"/>
          </p:nvPr>
        </p:nvSpPr>
        <p:spPr/>
        <p:txBody>
          <a:bodyPr/>
          <a:lstStyle/>
          <a:p>
            <a:pPr>
              <a:buSzPct val="25000"/>
            </a:pPr>
            <a:fld id="{00000000-1234-1234-1234-123412341234}" type="slidenum">
              <a:rPr lang="en-US" sz="900" smtClean="0">
                <a:solidFill>
                  <a:srgbClr val="888888"/>
                </a:solidFill>
                <a:ea typeface="Calibri"/>
                <a:cs typeface="Calibri"/>
                <a:sym typeface="Calibri"/>
              </a:rPr>
              <a:pPr>
                <a:buSzPct val="25000"/>
              </a:pPr>
              <a:t>30</a:t>
            </a:fld>
            <a:endParaRPr lang="en-US" sz="900" dirty="0">
              <a:solidFill>
                <a:srgbClr val="888888"/>
              </a:solidFill>
              <a:ea typeface="Calibri"/>
              <a:cs typeface="Calibri"/>
              <a:sym typeface="Calibri"/>
            </a:endParaRPr>
          </a:p>
        </p:txBody>
      </p:sp>
    </p:spTree>
    <p:extLst>
      <p:ext uri="{BB962C8B-B14F-4D97-AF65-F5344CB8AC3E}">
        <p14:creationId xmlns:p14="http://schemas.microsoft.com/office/powerpoint/2010/main" val="6556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2A107CF-D6D9-2A43-9340-E69F437C6A9F}"/>
              </a:ext>
            </a:extLst>
          </p:cNvPr>
          <p:cNvSpPr>
            <a:spLocks noGrp="1"/>
          </p:cNvSpPr>
          <p:nvPr>
            <p:ph type="title"/>
          </p:nvPr>
        </p:nvSpPr>
        <p:spPr>
          <a:xfrm>
            <a:off x="630238" y="0"/>
            <a:ext cx="7886700" cy="1325563"/>
          </a:xfrm>
        </p:spPr>
        <p:txBody>
          <a:bodyPr/>
          <a:lstStyle/>
          <a:p>
            <a:r>
              <a:rPr lang="en-US" dirty="0"/>
              <a:t>PLPT-SEI-006: Backgrounds</a:t>
            </a:r>
          </a:p>
        </p:txBody>
      </p:sp>
      <p:sp>
        <p:nvSpPr>
          <p:cNvPr id="9" name="Text Placeholder 8">
            <a:extLst>
              <a:ext uri="{FF2B5EF4-FFF2-40B4-BE49-F238E27FC236}">
                <a16:creationId xmlns:a16="http://schemas.microsoft.com/office/drawing/2014/main" id="{615B8CC1-4CBA-9C49-8738-56F0D47697C6}"/>
              </a:ext>
            </a:extLst>
          </p:cNvPr>
          <p:cNvSpPr>
            <a:spLocks noGrp="1"/>
          </p:cNvSpPr>
          <p:nvPr>
            <p:ph type="body" idx="1"/>
          </p:nvPr>
        </p:nvSpPr>
        <p:spPr>
          <a:xfrm>
            <a:off x="152400" y="762000"/>
            <a:ext cx="8809384" cy="823912"/>
          </a:xfrm>
        </p:spPr>
        <p:txBody>
          <a:bodyPr/>
          <a:lstStyle/>
          <a:p>
            <a:pPr algn="ctr"/>
            <a:r>
              <a:rPr lang="en-US" dirty="0"/>
              <a:t>Histograms of T4 E9-E11 counts, 5-min </a:t>
            </a:r>
            <a:r>
              <a:rPr lang="en-US" dirty="0" err="1"/>
              <a:t>avgs</a:t>
            </a:r>
            <a:r>
              <a:rPr lang="en-US" dirty="0"/>
              <a:t>., 24 Apr – 31 Aug 2018</a:t>
            </a:r>
          </a:p>
        </p:txBody>
      </p:sp>
      <p:sp>
        <p:nvSpPr>
          <p:cNvPr id="4" name="Slide Number Placeholder 3">
            <a:extLst>
              <a:ext uri="{FF2B5EF4-FFF2-40B4-BE49-F238E27FC236}">
                <a16:creationId xmlns:a16="http://schemas.microsoft.com/office/drawing/2014/main" id="{6DFA0753-9D2F-CD42-9189-6767D689F908}"/>
              </a:ext>
            </a:extLst>
          </p:cNvPr>
          <p:cNvSpPr>
            <a:spLocks noGrp="1"/>
          </p:cNvSpPr>
          <p:nvPr>
            <p:ph type="sldNum" sz="quarter" idx="12"/>
          </p:nvPr>
        </p:nvSpPr>
        <p:spPr/>
        <p:txBody>
          <a:bodyPr/>
          <a:lstStyle/>
          <a:p>
            <a:fld id="{615ADB79-25D6-47C0-AB51-22A13A0BBB50}" type="slidenum">
              <a:rPr lang="en-US" altLang="en-US" smtClean="0"/>
              <a:pPr/>
              <a:t>31</a:t>
            </a:fld>
            <a:endParaRPr lang="en-US" altLang="en-US" dirty="0"/>
          </a:p>
        </p:txBody>
      </p:sp>
      <p:pic>
        <p:nvPicPr>
          <p:cNvPr id="13" name="Picture 12">
            <a:extLst>
              <a:ext uri="{FF2B5EF4-FFF2-40B4-BE49-F238E27FC236}">
                <a16:creationId xmlns:a16="http://schemas.microsoft.com/office/drawing/2014/main" id="{561B1C9F-4A67-AC4D-BE5E-29396A67A46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7150" y="1676400"/>
            <a:ext cx="4572000" cy="2286000"/>
          </a:xfrm>
          <a:prstGeom prst="rect">
            <a:avLst/>
          </a:prstGeom>
        </p:spPr>
      </p:pic>
      <p:pic>
        <p:nvPicPr>
          <p:cNvPr id="14" name="Picture 13">
            <a:extLst>
              <a:ext uri="{FF2B5EF4-FFF2-40B4-BE49-F238E27FC236}">
                <a16:creationId xmlns:a16="http://schemas.microsoft.com/office/drawing/2014/main" id="{7109C582-1421-5843-A1F7-49FCB8D53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676400"/>
            <a:ext cx="4572000" cy="2286000"/>
          </a:xfrm>
          <a:prstGeom prst="rect">
            <a:avLst/>
          </a:prstGeom>
        </p:spPr>
      </p:pic>
      <p:pic>
        <p:nvPicPr>
          <p:cNvPr id="15" name="Picture 14">
            <a:extLst>
              <a:ext uri="{FF2B5EF4-FFF2-40B4-BE49-F238E27FC236}">
                <a16:creationId xmlns:a16="http://schemas.microsoft.com/office/drawing/2014/main" id="{2208F1C0-B6D3-E04D-874E-21A11A880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 y="3962400"/>
            <a:ext cx="4572000" cy="2286000"/>
          </a:xfrm>
          <a:prstGeom prst="rect">
            <a:avLst/>
          </a:prstGeom>
        </p:spPr>
      </p:pic>
      <p:pic>
        <p:nvPicPr>
          <p:cNvPr id="16" name="Picture 15">
            <a:extLst>
              <a:ext uri="{FF2B5EF4-FFF2-40B4-BE49-F238E27FC236}">
                <a16:creationId xmlns:a16="http://schemas.microsoft.com/office/drawing/2014/main" id="{AF40EA7E-6F71-C24A-B4DA-B3765A006F5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495800" y="3962400"/>
            <a:ext cx="4572000" cy="2286000"/>
          </a:xfrm>
          <a:prstGeom prst="rect">
            <a:avLst/>
          </a:prstGeom>
        </p:spPr>
      </p:pic>
      <p:sp>
        <p:nvSpPr>
          <p:cNvPr id="17" name="TextBox 16">
            <a:extLst>
              <a:ext uri="{FF2B5EF4-FFF2-40B4-BE49-F238E27FC236}">
                <a16:creationId xmlns:a16="http://schemas.microsoft.com/office/drawing/2014/main" id="{6F1340C7-C7C3-AA40-B733-C3C3B5B7B04E}"/>
              </a:ext>
            </a:extLst>
          </p:cNvPr>
          <p:cNvSpPr txBox="1">
            <a:spLocks noChangeArrowheads="1"/>
          </p:cNvSpPr>
          <p:nvPr/>
        </p:nvSpPr>
        <p:spPr bwMode="auto">
          <a:xfrm>
            <a:off x="228600" y="6309967"/>
            <a:ext cx="8364538" cy="36933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Gaussians at low count end represent background due to galactic cosmic ray protons.</a:t>
            </a:r>
            <a:endParaRPr lang="en-US" b="1" i="1" dirty="0"/>
          </a:p>
        </p:txBody>
      </p:sp>
      <p:sp>
        <p:nvSpPr>
          <p:cNvPr id="11" name="Footer Placeholder 5">
            <a:extLst>
              <a:ext uri="{FF2B5EF4-FFF2-40B4-BE49-F238E27FC236}">
                <a16:creationId xmlns:a16="http://schemas.microsoft.com/office/drawing/2014/main" id="{857FC3C0-8EC2-8F4E-9F56-22E47ABF78E5}"/>
              </a:ext>
            </a:extLst>
          </p:cNvPr>
          <p:cNvSpPr txBox="1">
            <a:spLocks/>
          </p:cNvSpPr>
          <p:nvPr/>
        </p:nvSpPr>
        <p:spPr>
          <a:xfrm>
            <a:off x="952500" y="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bg1"/>
                </a:solidFill>
              </a:rPr>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897247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F77B-C7A7-3249-B601-D223E1A16457}"/>
              </a:ext>
            </a:extLst>
          </p:cNvPr>
          <p:cNvSpPr>
            <a:spLocks noGrp="1"/>
          </p:cNvSpPr>
          <p:nvPr>
            <p:ph type="title"/>
          </p:nvPr>
        </p:nvSpPr>
        <p:spPr>
          <a:xfrm>
            <a:off x="630238" y="0"/>
            <a:ext cx="7886700" cy="1325563"/>
          </a:xfrm>
        </p:spPr>
        <p:txBody>
          <a:bodyPr/>
          <a:lstStyle/>
          <a:p>
            <a:r>
              <a:rPr lang="en-US" dirty="0"/>
              <a:t>PLPT-SEI-006: Backgrounds</a:t>
            </a:r>
          </a:p>
        </p:txBody>
      </p:sp>
      <p:sp>
        <p:nvSpPr>
          <p:cNvPr id="10" name="Text Placeholder 9">
            <a:extLst>
              <a:ext uri="{FF2B5EF4-FFF2-40B4-BE49-F238E27FC236}">
                <a16:creationId xmlns:a16="http://schemas.microsoft.com/office/drawing/2014/main" id="{DDC00831-19D3-EB46-98E7-277FB1EBD9E5}"/>
              </a:ext>
            </a:extLst>
          </p:cNvPr>
          <p:cNvSpPr>
            <a:spLocks noGrp="1"/>
          </p:cNvSpPr>
          <p:nvPr>
            <p:ph type="body" sz="quarter" idx="3"/>
          </p:nvPr>
        </p:nvSpPr>
        <p:spPr>
          <a:xfrm>
            <a:off x="4951412" y="1681163"/>
            <a:ext cx="3887788" cy="823912"/>
          </a:xfrm>
        </p:spPr>
        <p:txBody>
          <a:bodyPr/>
          <a:lstStyle/>
          <a:p>
            <a:pPr algn="ctr"/>
            <a:r>
              <a:rPr lang="en-US" dirty="0"/>
              <a:t>Fits to CDFs of P11 and E9-E11 determine mean rates.</a:t>
            </a:r>
          </a:p>
        </p:txBody>
      </p:sp>
      <p:sp>
        <p:nvSpPr>
          <p:cNvPr id="4" name="Slide Number Placeholder 3">
            <a:extLst>
              <a:ext uri="{FF2B5EF4-FFF2-40B4-BE49-F238E27FC236}">
                <a16:creationId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pPr/>
              <a:t>32</a:t>
            </a:fld>
            <a:endParaRPr lang="en-US" altLang="en-US" dirty="0"/>
          </a:p>
        </p:txBody>
      </p:sp>
      <p:pic>
        <p:nvPicPr>
          <p:cNvPr id="12" name="Picture 11">
            <a:extLst>
              <a:ext uri="{FF2B5EF4-FFF2-40B4-BE49-F238E27FC236}">
                <a16:creationId xmlns:a16="http://schemas.microsoft.com/office/drawing/2014/main" id="{234A0607-5C03-284C-904B-05F2CA46FB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766" y="1447800"/>
            <a:ext cx="4572000" cy="2286000"/>
          </a:xfrm>
          <a:prstGeom prst="rect">
            <a:avLst/>
          </a:prstGeom>
        </p:spPr>
      </p:pic>
      <p:pic>
        <p:nvPicPr>
          <p:cNvPr id="13" name="Picture 12">
            <a:extLst>
              <a:ext uri="{FF2B5EF4-FFF2-40B4-BE49-F238E27FC236}">
                <a16:creationId xmlns:a16="http://schemas.microsoft.com/office/drawing/2014/main" id="{0478B708-D5FE-6C41-8E8A-737B29F63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66" y="4083049"/>
            <a:ext cx="4572000" cy="2286000"/>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BBCF5812-FEE4-3F4A-AF5C-0405C47F5B2B}"/>
                  </a:ext>
                </a:extLst>
              </p:cNvPr>
              <p:cNvSpPr/>
              <p:nvPr/>
            </p:nvSpPr>
            <p:spPr>
              <a:xfrm>
                <a:off x="5290123" y="3016488"/>
                <a:ext cx="3210366" cy="71731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𝑓</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𝑏</m:t>
                          </m:r>
                        </m:num>
                        <m:den>
                          <m:r>
                            <a:rPr lang="en-US" i="1">
                              <a:solidFill>
                                <a:schemeClr val="bg1"/>
                              </a:solidFill>
                              <a:latin typeface="Cambria Math" panose="02040503050406030204" pitchFamily="18" charset="0"/>
                            </a:rPr>
                            <m:t>𝜎</m:t>
                          </m:r>
                          <m:rad>
                            <m:radPr>
                              <m:degHide m:val="on"/>
                              <m:ctrlPr>
                                <a:rPr lang="en-US" i="1">
                                  <a:solidFill>
                                    <a:schemeClr val="bg1"/>
                                  </a:solidFill>
                                  <a:latin typeface="Cambria Math" panose="02040503050406030204" pitchFamily="18" charset="0"/>
                                </a:rPr>
                              </m:ctrlPr>
                            </m:radPr>
                            <m:deg/>
                            <m:e>
                              <m:r>
                                <a:rPr lang="en-US" i="0">
                                  <a:solidFill>
                                    <a:schemeClr val="bg1"/>
                                  </a:solidFill>
                                  <a:latin typeface="Cambria Math" panose="02040503050406030204" pitchFamily="18" charset="0"/>
                                </a:rPr>
                                <m:t>2</m:t>
                              </m:r>
                              <m:r>
                                <a:rPr lang="en-US" i="1">
                                  <a:solidFill>
                                    <a:schemeClr val="bg1"/>
                                  </a:solidFill>
                                  <a:latin typeface="Cambria Math" panose="02040503050406030204" pitchFamily="18" charset="0"/>
                                </a:rPr>
                                <m:t>𝜋</m:t>
                              </m:r>
                            </m:e>
                          </m:rad>
                        </m:den>
                      </m:f>
                      <m:r>
                        <m:rPr>
                          <m:nor/>
                        </m:rPr>
                        <a:rPr lang="en-US" i="1">
                          <a:solidFill>
                            <a:schemeClr val="bg1"/>
                          </a:solidFill>
                          <a:latin typeface="Cambria Math" panose="02040503050406030204" pitchFamily="18" charset="0"/>
                        </a:rPr>
                        <m:t>exp</m:t>
                      </m:r>
                      <m:d>
                        <m:dPr>
                          <m:begChr m:val="["/>
                          <m:endChr m:val="]"/>
                          <m:ctrlPr>
                            <a:rPr lang="en-US" i="1">
                              <a:solidFill>
                                <a:schemeClr val="bg1"/>
                              </a:solidFill>
                              <a:latin typeface="Cambria Math" panose="02040503050406030204" pitchFamily="18" charset="0"/>
                            </a:rPr>
                          </m:ctrlPr>
                        </m:dPr>
                        <m:e>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p>
                                <m:sSupPr>
                                  <m:ctrlPr>
                                    <a:rPr lang="en-US" i="1">
                                      <a:solidFill>
                                        <a:schemeClr val="bg1"/>
                                      </a:solidFill>
                                      <a:latin typeface="Cambria Math" panose="02040503050406030204" pitchFamily="18" charset="0"/>
                                    </a:rPr>
                                  </m:ctrlPr>
                                </m:sSupPr>
                                <m:e>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r>
                                        <a:rPr lang="en-US" i="0">
                                          <a:solidFill>
                                            <a:schemeClr val="bg1"/>
                                          </a:solidFill>
                                          <a:latin typeface="Cambria Math" panose="02040503050406030204" pitchFamily="18" charset="0"/>
                                        </a:rPr>
                                        <m:t>−</m:t>
                                      </m:r>
                                      <m:r>
                                        <a:rPr lang="en-US" i="1">
                                          <a:solidFill>
                                            <a:schemeClr val="bg1"/>
                                          </a:solidFill>
                                          <a:latin typeface="Cambria Math" panose="02040503050406030204" pitchFamily="18" charset="0"/>
                                        </a:rPr>
                                        <m:t>𝜇</m:t>
                                      </m:r>
                                    </m:e>
                                  </m:d>
                                </m:e>
                                <m:sup>
                                  <m:r>
                                    <a:rPr lang="en-US" i="0">
                                      <a:solidFill>
                                        <a:schemeClr val="bg1"/>
                                      </a:solidFill>
                                      <a:latin typeface="Cambria Math" panose="02040503050406030204" pitchFamily="18" charset="0"/>
                                    </a:rPr>
                                    <m:t>2</m:t>
                                  </m:r>
                                </m:sup>
                              </m:sSup>
                            </m:num>
                            <m:den>
                              <m:r>
                                <a:rPr lang="en-US" i="0">
                                  <a:solidFill>
                                    <a:schemeClr val="bg1"/>
                                  </a:solidFill>
                                  <a:latin typeface="Cambria Math" panose="02040503050406030204" pitchFamily="18" charset="0"/>
                                </a:rPr>
                                <m:t>2</m:t>
                              </m:r>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𝜎</m:t>
                                  </m:r>
                                </m:e>
                                <m:sup>
                                  <m:r>
                                    <a:rPr lang="en-US" i="0">
                                      <a:solidFill>
                                        <a:schemeClr val="bg1"/>
                                      </a:solidFill>
                                      <a:latin typeface="Cambria Math" panose="02040503050406030204" pitchFamily="18" charset="0"/>
                                    </a:rPr>
                                    <m:t>2</m:t>
                                  </m:r>
                                </m:sup>
                              </m:sSup>
                            </m:den>
                          </m:f>
                        </m:e>
                      </m:d>
                    </m:oMath>
                  </m:oMathPara>
                </a14:m>
                <a:endParaRPr lang="en-US" dirty="0">
                  <a:solidFill>
                    <a:schemeClr val="bg1"/>
                  </a:solidFill>
                </a:endParaRPr>
              </a:p>
            </p:txBody>
          </p:sp>
        </mc:Choice>
        <mc:Fallback xmlns="">
          <p:sp>
            <p:nvSpPr>
              <p:cNvPr id="14" name="Rectangle 13">
                <a:extLst>
                  <a:ext uri="{FF2B5EF4-FFF2-40B4-BE49-F238E27FC236}">
                    <a16:creationId xmlns:a16="http://schemas.microsoft.com/office/drawing/2014/main" id="{BBCF5812-FEE4-3F4A-AF5C-0405C47F5B2B}"/>
                  </a:ext>
                </a:extLst>
              </p:cNvPr>
              <p:cNvSpPr>
                <a:spLocks noRot="1" noChangeAspect="1" noMove="1" noResize="1" noEditPoints="1" noAdjustHandles="1" noChangeArrowheads="1" noChangeShapeType="1" noTextEdit="1"/>
              </p:cNvSpPr>
              <p:nvPr/>
            </p:nvSpPr>
            <p:spPr>
              <a:xfrm>
                <a:off x="5290123" y="3016488"/>
                <a:ext cx="3210366" cy="7173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CFE4E5CB-0FA2-1041-97DA-88D75C7C66E8}"/>
                  </a:ext>
                </a:extLst>
              </p:cNvPr>
              <p:cNvSpPr/>
              <p:nvPr/>
            </p:nvSpPr>
            <p:spPr>
              <a:xfrm>
                <a:off x="5473795" y="4448770"/>
                <a:ext cx="2843021" cy="6701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𝐹</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𝑥</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𝑏</m:t>
                          </m:r>
                        </m:num>
                        <m:den>
                          <m:r>
                            <a:rPr lang="en-US" i="0">
                              <a:solidFill>
                                <a:schemeClr val="bg1"/>
                              </a:solidFill>
                              <a:latin typeface="Cambria Math" panose="02040503050406030204" pitchFamily="18" charset="0"/>
                            </a:rPr>
                            <m:t>2</m:t>
                          </m:r>
                        </m:den>
                      </m:f>
                      <m:d>
                        <m:dPr>
                          <m:begChr m:val="["/>
                          <m:endChr m:val="]"/>
                          <m:ctrlPr>
                            <a:rPr lang="en-US" i="1">
                              <a:solidFill>
                                <a:schemeClr val="bg1"/>
                              </a:solidFill>
                              <a:latin typeface="Cambria Math" panose="02040503050406030204" pitchFamily="18" charset="0"/>
                            </a:rPr>
                          </m:ctrlPr>
                        </m:dPr>
                        <m:e>
                          <m:r>
                            <a:rPr lang="en-US" i="0">
                              <a:solidFill>
                                <a:schemeClr val="bg1"/>
                              </a:solidFill>
                              <a:latin typeface="Cambria Math" panose="02040503050406030204" pitchFamily="18" charset="0"/>
                            </a:rPr>
                            <m:t>1+</m:t>
                          </m:r>
                          <m:r>
                            <m:rPr>
                              <m:nor/>
                            </m:rPr>
                            <a:rPr lang="en-US" i="1">
                              <a:solidFill>
                                <a:schemeClr val="bg1"/>
                              </a:solidFill>
                              <a:latin typeface="Cambria Math" panose="02040503050406030204" pitchFamily="18" charset="0"/>
                            </a:rPr>
                            <m:t>erf</m:t>
                          </m:r>
                          <m:d>
                            <m:dPr>
                              <m:ctrlPr>
                                <a:rPr lang="en-US" i="1">
                                  <a:solidFill>
                                    <a:schemeClr val="bg1"/>
                                  </a:solidFill>
                                  <a:latin typeface="Cambria Math" panose="02040503050406030204" pitchFamily="18" charset="0"/>
                                </a:rPr>
                              </m:ctrlPr>
                            </m:dPr>
                            <m:e>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𝑥</m:t>
                                  </m:r>
                                  <m:r>
                                    <a:rPr lang="en-US" i="0">
                                      <a:solidFill>
                                        <a:schemeClr val="bg1"/>
                                      </a:solidFill>
                                      <a:latin typeface="Cambria Math" panose="02040503050406030204" pitchFamily="18" charset="0"/>
                                    </a:rPr>
                                    <m:t>−</m:t>
                                  </m:r>
                                  <m:r>
                                    <a:rPr lang="en-US" i="1">
                                      <a:solidFill>
                                        <a:schemeClr val="bg1"/>
                                      </a:solidFill>
                                      <a:latin typeface="Cambria Math" panose="02040503050406030204" pitchFamily="18" charset="0"/>
                                    </a:rPr>
                                    <m:t>𝜇</m:t>
                                  </m:r>
                                </m:num>
                                <m:den>
                                  <m:r>
                                    <a:rPr lang="en-US" i="1">
                                      <a:solidFill>
                                        <a:schemeClr val="bg1"/>
                                      </a:solidFill>
                                      <a:latin typeface="Cambria Math" panose="02040503050406030204" pitchFamily="18" charset="0"/>
                                    </a:rPr>
                                    <m:t>𝜎</m:t>
                                  </m:r>
                                  <m:rad>
                                    <m:radPr>
                                      <m:degHide m:val="on"/>
                                      <m:ctrlPr>
                                        <a:rPr lang="en-US" i="1">
                                          <a:solidFill>
                                            <a:schemeClr val="bg1"/>
                                          </a:solidFill>
                                          <a:latin typeface="Cambria Math" panose="02040503050406030204" pitchFamily="18" charset="0"/>
                                        </a:rPr>
                                      </m:ctrlPr>
                                    </m:radPr>
                                    <m:deg/>
                                    <m:e>
                                      <m:r>
                                        <a:rPr lang="en-US" i="0">
                                          <a:solidFill>
                                            <a:schemeClr val="bg1"/>
                                          </a:solidFill>
                                          <a:latin typeface="Cambria Math" panose="02040503050406030204" pitchFamily="18" charset="0"/>
                                        </a:rPr>
                                        <m:t>2</m:t>
                                      </m:r>
                                    </m:e>
                                  </m:rad>
                                </m:den>
                              </m:f>
                            </m:e>
                          </m:d>
                        </m:e>
                      </m:d>
                    </m:oMath>
                  </m:oMathPara>
                </a14:m>
                <a:endParaRPr lang="en-US" dirty="0">
                  <a:solidFill>
                    <a:schemeClr val="bg1"/>
                  </a:solidFill>
                </a:endParaRPr>
              </a:p>
            </p:txBody>
          </p:sp>
        </mc:Choice>
        <mc:Fallback xmlns="">
          <p:sp>
            <p:nvSpPr>
              <p:cNvPr id="15" name="Rectangle 14">
                <a:extLst>
                  <a:ext uri="{FF2B5EF4-FFF2-40B4-BE49-F238E27FC236}">
                    <a16:creationId xmlns:a16="http://schemas.microsoft.com/office/drawing/2014/main" id="{CFE4E5CB-0FA2-1041-97DA-88D75C7C66E8}"/>
                  </a:ext>
                </a:extLst>
              </p:cNvPr>
              <p:cNvSpPr>
                <a:spLocks noRot="1" noChangeAspect="1" noMove="1" noResize="1" noEditPoints="1" noAdjustHandles="1" noChangeArrowheads="1" noChangeShapeType="1" noTextEdit="1"/>
              </p:cNvSpPr>
              <p:nvPr/>
            </p:nvSpPr>
            <p:spPr>
              <a:xfrm>
                <a:off x="5473795" y="4448770"/>
                <a:ext cx="2843021" cy="670120"/>
              </a:xfrm>
              <a:prstGeom prst="rect">
                <a:avLst/>
              </a:prstGeom>
              <a:blipFill>
                <a:blip r:embed="rId5"/>
                <a:stretch>
                  <a:fillRect b="-1852"/>
                </a:stretch>
              </a:blipFill>
            </p:spPr>
            <p:txBody>
              <a:bodyPr/>
              <a:lstStyle/>
              <a:p>
                <a:r>
                  <a:rPr lang="en-US">
                    <a:noFill/>
                  </a:rPr>
                  <a:t> </a:t>
                </a:r>
              </a:p>
            </p:txBody>
          </p:sp>
        </mc:Fallback>
      </mc:AlternateContent>
      <p:sp>
        <p:nvSpPr>
          <p:cNvPr id="11" name="Footer Placeholder 5">
            <a:extLst>
              <a:ext uri="{FF2B5EF4-FFF2-40B4-BE49-F238E27FC236}">
                <a16:creationId xmlns:a16="http://schemas.microsoft.com/office/drawing/2014/main" id="{CD6A0E98-2783-C64E-9E6F-A682E4EC4B2F}"/>
              </a:ext>
            </a:extLst>
          </p:cNvPr>
          <p:cNvSpPr txBox="1">
            <a:spLocks/>
          </p:cNvSpPr>
          <p:nvPr/>
        </p:nvSpPr>
        <p:spPr>
          <a:xfrm>
            <a:off x="8382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bg1"/>
                </a:solidFill>
              </a:rPr>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99341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F77B-C7A7-3249-B601-D223E1A16457}"/>
              </a:ext>
            </a:extLst>
          </p:cNvPr>
          <p:cNvSpPr>
            <a:spLocks noGrp="1"/>
          </p:cNvSpPr>
          <p:nvPr>
            <p:ph type="title"/>
          </p:nvPr>
        </p:nvSpPr>
        <p:spPr>
          <a:xfrm>
            <a:off x="630238" y="0"/>
            <a:ext cx="7886700" cy="1325563"/>
          </a:xfrm>
        </p:spPr>
        <p:txBody>
          <a:bodyPr/>
          <a:lstStyle/>
          <a:p>
            <a:r>
              <a:rPr lang="en-US" dirty="0"/>
              <a:t>PLPT-SEI-006: Backgrounds</a:t>
            </a:r>
          </a:p>
        </p:txBody>
      </p:sp>
      <p:sp>
        <p:nvSpPr>
          <p:cNvPr id="10" name="Text Placeholder 9">
            <a:extLst>
              <a:ext uri="{FF2B5EF4-FFF2-40B4-BE49-F238E27FC236}">
                <a16:creationId xmlns:a16="http://schemas.microsoft.com/office/drawing/2014/main" id="{DDC00831-19D3-EB46-98E7-277FB1EBD9E5}"/>
              </a:ext>
            </a:extLst>
          </p:cNvPr>
          <p:cNvSpPr>
            <a:spLocks noGrp="1"/>
          </p:cNvSpPr>
          <p:nvPr>
            <p:ph type="body" sz="quarter" idx="3"/>
          </p:nvPr>
        </p:nvSpPr>
        <p:spPr>
          <a:xfrm>
            <a:off x="291548" y="1095375"/>
            <a:ext cx="8610600" cy="1844675"/>
          </a:xfrm>
        </p:spPr>
        <p:txBody>
          <a:bodyPr/>
          <a:lstStyle/>
          <a:p>
            <a:pPr algn="ctr"/>
            <a:r>
              <a:rPr lang="en-US" dirty="0"/>
              <a:t>Gamma correction coefficient calculated for GOES-17 MPS-HI E9-E11 assuming P11 from SGPS –X is used and P11 G = 2.5 cm</a:t>
            </a:r>
            <a:r>
              <a:rPr lang="en-US" baseline="30000" dirty="0"/>
              <a:t>2</a:t>
            </a:r>
            <a:r>
              <a:rPr lang="en-US" dirty="0"/>
              <a:t> sr.  Table incorporated into revised MPS-HI LUT (ADR 762); will have to be recalculated if the geometrical factor for P11 changes. </a:t>
            </a:r>
          </a:p>
          <a:p>
            <a:pPr algn="ctr"/>
            <a:r>
              <a:rPr lang="en-US" dirty="0"/>
              <a:t>(BNL calibration confirmed this GEANT-simulated value for P11 G.)</a:t>
            </a:r>
          </a:p>
        </p:txBody>
      </p:sp>
      <p:sp>
        <p:nvSpPr>
          <p:cNvPr id="4" name="Slide Number Placeholder 3">
            <a:extLst>
              <a:ext uri="{FF2B5EF4-FFF2-40B4-BE49-F238E27FC236}">
                <a16:creationId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pPr/>
              <a:t>33</a:t>
            </a:fld>
            <a:endParaRPr lang="en-US" altLang="en-US" dirty="0"/>
          </a:p>
        </p:txBody>
      </p:sp>
      <p:graphicFrame>
        <p:nvGraphicFramePr>
          <p:cNvPr id="3" name="Table 2">
            <a:extLst>
              <a:ext uri="{FF2B5EF4-FFF2-40B4-BE49-F238E27FC236}">
                <a16:creationId xmlns:a16="http://schemas.microsoft.com/office/drawing/2014/main" id="{72E7D95D-219E-114E-A08E-B2E6916A2069}"/>
              </a:ext>
            </a:extLst>
          </p:cNvPr>
          <p:cNvGraphicFramePr>
            <a:graphicFrameLocks noGrp="1"/>
          </p:cNvGraphicFramePr>
          <p:nvPr>
            <p:extLst>
              <p:ext uri="{D42A27DB-BD31-4B8C-83A1-F6EECF244321}">
                <p14:modId xmlns:p14="http://schemas.microsoft.com/office/powerpoint/2010/main" val="2380390804"/>
              </p:ext>
            </p:extLst>
          </p:nvPr>
        </p:nvGraphicFramePr>
        <p:xfrm>
          <a:off x="304800" y="3200400"/>
          <a:ext cx="8458200" cy="2895600"/>
        </p:xfrm>
        <a:graphic>
          <a:graphicData uri="http://schemas.openxmlformats.org/drawingml/2006/table">
            <a:tbl>
              <a:tblPr firstRow="1" firstCol="1" bandRow="1">
                <a:tableStyleId>{5C22544A-7EE6-4342-B048-85BDC9FD1C3A}</a:tableStyleId>
              </a:tblPr>
              <a:tblGrid>
                <a:gridCol w="1409700">
                  <a:extLst>
                    <a:ext uri="{9D8B030D-6E8A-4147-A177-3AD203B41FA5}">
                      <a16:colId xmlns:a16="http://schemas.microsoft.com/office/drawing/2014/main" val="3724394416"/>
                    </a:ext>
                  </a:extLst>
                </a:gridCol>
                <a:gridCol w="1409700">
                  <a:extLst>
                    <a:ext uri="{9D8B030D-6E8A-4147-A177-3AD203B41FA5}">
                      <a16:colId xmlns:a16="http://schemas.microsoft.com/office/drawing/2014/main" val="1588663513"/>
                    </a:ext>
                  </a:extLst>
                </a:gridCol>
                <a:gridCol w="1409700">
                  <a:extLst>
                    <a:ext uri="{9D8B030D-6E8A-4147-A177-3AD203B41FA5}">
                      <a16:colId xmlns:a16="http://schemas.microsoft.com/office/drawing/2014/main" val="913241973"/>
                    </a:ext>
                  </a:extLst>
                </a:gridCol>
                <a:gridCol w="1409700">
                  <a:extLst>
                    <a:ext uri="{9D8B030D-6E8A-4147-A177-3AD203B41FA5}">
                      <a16:colId xmlns:a16="http://schemas.microsoft.com/office/drawing/2014/main" val="328062392"/>
                    </a:ext>
                  </a:extLst>
                </a:gridCol>
                <a:gridCol w="1409700">
                  <a:extLst>
                    <a:ext uri="{9D8B030D-6E8A-4147-A177-3AD203B41FA5}">
                      <a16:colId xmlns:a16="http://schemas.microsoft.com/office/drawing/2014/main" val="2493094571"/>
                    </a:ext>
                  </a:extLst>
                </a:gridCol>
                <a:gridCol w="1409700">
                  <a:extLst>
                    <a:ext uri="{9D8B030D-6E8A-4147-A177-3AD203B41FA5}">
                      <a16:colId xmlns:a16="http://schemas.microsoft.com/office/drawing/2014/main" val="3415222527"/>
                    </a:ext>
                  </a:extLst>
                </a:gridCol>
              </a:tblGrid>
              <a:tr h="579120">
                <a:tc>
                  <a:txBody>
                    <a:bodyPr/>
                    <a:lstStyle/>
                    <a:p>
                      <a:pPr marL="0" marR="0">
                        <a:lnSpc>
                          <a:spcPct val="115000"/>
                        </a:lnSpc>
                        <a:spcBef>
                          <a:spcPts val="0"/>
                        </a:spcBef>
                        <a:spcAft>
                          <a:spcPts val="0"/>
                        </a:spcAft>
                      </a:pPr>
                      <a:r>
                        <a:rPr lang="en-US" sz="2400">
                          <a:effectLst/>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78237"/>
                  </a:ext>
                </a:extLst>
              </a:tr>
              <a:tr h="579120">
                <a:tc>
                  <a:txBody>
                    <a:bodyPr/>
                    <a:lstStyle/>
                    <a:p>
                      <a:pPr marL="0" marR="0">
                        <a:lnSpc>
                          <a:spcPct val="115000"/>
                        </a:lnSpc>
                        <a:spcBef>
                          <a:spcPts val="0"/>
                        </a:spcBef>
                        <a:spcAft>
                          <a:spcPts val="0"/>
                        </a:spcAft>
                      </a:pPr>
                      <a:r>
                        <a:rPr lang="en-US" sz="2400">
                          <a:effectLst/>
                        </a:rPr>
                        <a:t>E9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0.3641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0.3543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0.3724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0.4307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0.3776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0146401"/>
                  </a:ext>
                </a:extLst>
              </a:tr>
              <a:tr h="579120">
                <a:tc>
                  <a:txBody>
                    <a:bodyPr/>
                    <a:lstStyle/>
                    <a:p>
                      <a:pPr marL="0" marR="0">
                        <a:lnSpc>
                          <a:spcPct val="115000"/>
                        </a:lnSpc>
                        <a:spcBef>
                          <a:spcPts val="0"/>
                        </a:spcBef>
                        <a:spcAft>
                          <a:spcPts val="0"/>
                        </a:spcAft>
                      </a:pPr>
                      <a:r>
                        <a:rPr lang="en-US" sz="2400">
                          <a:effectLst/>
                        </a:rPr>
                        <a:t>E10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0.6369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0.6620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0.6693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0.7234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0.6686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0420274"/>
                  </a:ext>
                </a:extLst>
              </a:tr>
              <a:tr h="579120">
                <a:tc>
                  <a:txBody>
                    <a:bodyPr/>
                    <a:lstStyle/>
                    <a:p>
                      <a:pPr marL="0" marR="0">
                        <a:lnSpc>
                          <a:spcPct val="115000"/>
                        </a:lnSpc>
                        <a:spcBef>
                          <a:spcPts val="0"/>
                        </a:spcBef>
                        <a:spcAft>
                          <a:spcPts val="0"/>
                        </a:spcAft>
                      </a:pPr>
                      <a:r>
                        <a:rPr lang="en-US" sz="2400">
                          <a:effectLst/>
                        </a:rPr>
                        <a:t>E10a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0.5829</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0.5744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0.5707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0.5683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0.5084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7133876"/>
                  </a:ext>
                </a:extLst>
              </a:tr>
              <a:tr h="579120">
                <a:tc>
                  <a:txBody>
                    <a:bodyPr/>
                    <a:lstStyle/>
                    <a:p>
                      <a:pPr marL="0" marR="0">
                        <a:lnSpc>
                          <a:spcPct val="115000"/>
                        </a:lnSpc>
                        <a:spcBef>
                          <a:spcPts val="0"/>
                        </a:spcBef>
                        <a:spcAft>
                          <a:spcPts val="0"/>
                        </a:spcAft>
                      </a:pPr>
                      <a:r>
                        <a:rPr lang="en-US" sz="2400">
                          <a:effectLst/>
                        </a:rPr>
                        <a:t>E11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1.501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1.538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1.556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a:effectLst/>
                        </a:rPr>
                        <a:t>1.638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rPr>
                        <a:t>1.481</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2791988"/>
                  </a:ext>
                </a:extLst>
              </a:tr>
            </a:tbl>
          </a:graphicData>
        </a:graphic>
      </p:graphicFrame>
      <p:sp>
        <p:nvSpPr>
          <p:cNvPr id="7" name="Footer Placeholder 5">
            <a:extLst>
              <a:ext uri="{FF2B5EF4-FFF2-40B4-BE49-F238E27FC236}">
                <a16:creationId xmlns:a16="http://schemas.microsoft.com/office/drawing/2014/main" id="{9287DB06-2452-1D44-974D-59A2A91C0E54}"/>
              </a:ext>
            </a:extLst>
          </p:cNvPr>
          <p:cNvSpPr txBox="1">
            <a:spLocks/>
          </p:cNvSpPr>
          <p:nvPr/>
        </p:nvSpPr>
        <p:spPr>
          <a:xfrm>
            <a:off x="8382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bg1"/>
                </a:solidFill>
              </a:rPr>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025088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assessment</a:t>
            </a:r>
          </a:p>
        </p:txBody>
      </p:sp>
      <p:sp>
        <p:nvSpPr>
          <p:cNvPr id="3" name="Text Placeholder 2"/>
          <p:cNvSpPr>
            <a:spLocks noGrp="1"/>
          </p:cNvSpPr>
          <p:nvPr>
            <p:ph type="body" idx="1"/>
          </p:nvPr>
        </p:nvSpPr>
        <p:spPr/>
        <p:txBody>
          <a:bodyPr/>
          <a:lstStyle/>
          <a:p>
            <a:r>
              <a:rPr lang="en-US" dirty="0"/>
              <a:t>GOES-17 MPS-HI L1b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34</a:t>
            </a:fld>
            <a:endParaRPr lang="en-US" altLang="en-US" dirty="0"/>
          </a:p>
        </p:txBody>
      </p:sp>
    </p:spTree>
    <p:extLst>
      <p:ext uri="{BB962C8B-B14F-4D97-AF65-F5344CB8AC3E}">
        <p14:creationId xmlns:p14="http://schemas.microsoft.com/office/powerpoint/2010/main" val="4199847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G17: Top Level 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13305593"/>
              </p:ext>
            </p:extLst>
          </p:nvPr>
        </p:nvGraphicFramePr>
        <p:xfrm>
          <a:off x="152400" y="1096963"/>
          <a:ext cx="8839201" cy="4937760"/>
        </p:xfrm>
        <a:graphic>
          <a:graphicData uri="http://schemas.openxmlformats.org/drawingml/2006/table">
            <a:tbl>
              <a:tblPr firstRow="1" bandRow="1">
                <a:tableStyleId>{5C22544A-7EE6-4342-B048-85BDC9FD1C3A}</a:tableStyleId>
              </a:tblPr>
              <a:tblGrid>
                <a:gridCol w="1550737">
                  <a:extLst>
                    <a:ext uri="{9D8B030D-6E8A-4147-A177-3AD203B41FA5}">
                      <a16:colId xmlns:a16="http://schemas.microsoft.com/office/drawing/2014/main" val="20000"/>
                    </a:ext>
                  </a:extLst>
                </a:gridCol>
                <a:gridCol w="2248569">
                  <a:extLst>
                    <a:ext uri="{9D8B030D-6E8A-4147-A177-3AD203B41FA5}">
                      <a16:colId xmlns:a16="http://schemas.microsoft.com/office/drawing/2014/main" val="20001"/>
                    </a:ext>
                  </a:extLst>
                </a:gridCol>
                <a:gridCol w="2558715">
                  <a:extLst>
                    <a:ext uri="{9D8B030D-6E8A-4147-A177-3AD203B41FA5}">
                      <a16:colId xmlns:a16="http://schemas.microsoft.com/office/drawing/2014/main" val="20002"/>
                    </a:ext>
                  </a:extLst>
                </a:gridCol>
                <a:gridCol w="2481180">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Status at Beta PS-PVR (10 Aug</a:t>
                      </a:r>
                      <a:r>
                        <a:rPr lang="en-US" baseline="0" dirty="0"/>
                        <a:t> 2018)</a:t>
                      </a:r>
                      <a:endParaRPr lang="en-US" dirty="0"/>
                    </a:p>
                  </a:txBody>
                  <a:tcPr anchor="ctr"/>
                </a:tc>
                <a:tc>
                  <a:txBody>
                    <a:bodyPr/>
                    <a:lstStyle/>
                    <a:p>
                      <a:pPr algn="ctr"/>
                      <a:r>
                        <a:rPr lang="en-US" dirty="0"/>
                        <a:t>Current Status</a:t>
                      </a:r>
                    </a:p>
                  </a:txBody>
                  <a:tcPr anchor="ctr"/>
                </a:tc>
                <a:tc>
                  <a:txBody>
                    <a:bodyPr/>
                    <a:lstStyle/>
                    <a:p>
                      <a:pPr algn="ctr"/>
                      <a:r>
                        <a:rPr lang="en-US" dirty="0"/>
                        <a:t>Future Outlook</a:t>
                      </a:r>
                    </a:p>
                  </a:txBody>
                  <a:tcPr anchor="ctr"/>
                </a:tc>
                <a:extLst>
                  <a:ext uri="{0D108BD9-81ED-4DB2-BD59-A6C34878D82A}">
                    <a16:rowId xmlns:a16="http://schemas.microsoft.com/office/drawing/2014/main" val="10000"/>
                  </a:ext>
                </a:extLst>
              </a:tr>
              <a:tr h="370840">
                <a:tc>
                  <a:txBody>
                    <a:bodyPr/>
                    <a:lstStyle/>
                    <a:p>
                      <a:pPr algn="ctr"/>
                      <a:r>
                        <a:rPr lang="en-US" dirty="0"/>
                        <a:t>Electron differential</a:t>
                      </a:r>
                      <a:r>
                        <a:rPr lang="en-US" baseline="0" dirty="0"/>
                        <a:t> flux</a:t>
                      </a:r>
                      <a:endParaRPr lang="en-US" dirty="0"/>
                    </a:p>
                  </a:txBody>
                  <a:tcPr anchor="ctr"/>
                </a:tc>
                <a:tc>
                  <a:txBody>
                    <a:bodyPr/>
                    <a:lstStyle/>
                    <a:p>
                      <a:pPr marL="111125" indent="-111125" algn="l">
                        <a:buFont typeface="Arial" pitchFamily="34" charset="0"/>
                        <a:buChar char="•"/>
                      </a:pPr>
                      <a:r>
                        <a:rPr lang="en-US" sz="1200" dirty="0">
                          <a:solidFill>
                            <a:schemeClr val="tx1"/>
                          </a:solidFill>
                        </a:rPr>
                        <a:t>Dropouts due to inversion matrix.</a:t>
                      </a:r>
                    </a:p>
                    <a:p>
                      <a:pPr marL="111125" indent="-111125" algn="l">
                        <a:buFont typeface="Arial" pitchFamily="34" charset="0"/>
                        <a:buChar char="•"/>
                      </a:pPr>
                      <a:r>
                        <a:rPr lang="en-US" sz="1200" dirty="0">
                          <a:solidFill>
                            <a:schemeClr val="tx1"/>
                          </a:solidFill>
                        </a:rPr>
                        <a:t>Problem</a:t>
                      </a:r>
                      <a:r>
                        <a:rPr lang="en-US" sz="1200" baseline="0" dirty="0">
                          <a:solidFill>
                            <a:schemeClr val="tx1"/>
                          </a:solidFill>
                        </a:rPr>
                        <a:t> anticipated 4+ </a:t>
                      </a:r>
                      <a:r>
                        <a:rPr lang="en-US" sz="1200" baseline="0" dirty="0" err="1">
                          <a:solidFill>
                            <a:schemeClr val="tx1"/>
                          </a:solidFill>
                        </a:rPr>
                        <a:t>yrs</a:t>
                      </a:r>
                      <a:r>
                        <a:rPr lang="en-US" sz="1200" baseline="0" dirty="0">
                          <a:solidFill>
                            <a:schemeClr val="tx1"/>
                          </a:solidFill>
                        </a:rPr>
                        <a:t> ago</a:t>
                      </a:r>
                    </a:p>
                    <a:p>
                      <a:pPr marL="111125" indent="-111125" algn="l">
                        <a:buFont typeface="Arial" pitchFamily="34" charset="0"/>
                        <a:buChar char="•"/>
                      </a:pPr>
                      <a:r>
                        <a:rPr lang="en-US" sz="1200" baseline="0" dirty="0">
                          <a:solidFill>
                            <a:schemeClr val="tx1"/>
                          </a:solidFill>
                        </a:rPr>
                        <a:t>Waiver (Feb 2015) led to NCEI being funded to develop new LUT with SWPC’s concurrence</a:t>
                      </a:r>
                      <a:endParaRPr lang="en-US" sz="1200" dirty="0">
                        <a:solidFill>
                          <a:schemeClr val="tx1"/>
                        </a:solidFill>
                      </a:endParaRPr>
                    </a:p>
                  </a:txBody>
                  <a:tcPr>
                    <a:solidFill>
                      <a:srgbClr val="FF7C80"/>
                    </a:solidFill>
                  </a:tcPr>
                </a:tc>
                <a:tc>
                  <a:txBody>
                    <a:bodyPr/>
                    <a:lstStyle/>
                    <a:p>
                      <a:pPr marL="111125" indent="-111125" algn="l">
                        <a:buFont typeface="Arial" pitchFamily="34" charset="0"/>
                        <a:buChar char="•"/>
                      </a:pPr>
                      <a:r>
                        <a:rPr lang="en-US" sz="1200" dirty="0">
                          <a:solidFill>
                            <a:schemeClr val="bg1"/>
                          </a:solidFill>
                        </a:rPr>
                        <a:t>Modified MPS-HI LUT installed and working properly</a:t>
                      </a:r>
                      <a:r>
                        <a:rPr lang="en-US" sz="1200" baseline="0" dirty="0">
                          <a:solidFill>
                            <a:schemeClr val="bg1"/>
                          </a:solidFill>
                        </a:rPr>
                        <a:t> in OE</a:t>
                      </a:r>
                    </a:p>
                    <a:p>
                      <a:pPr marL="111125" indent="-111125" algn="l">
                        <a:buFont typeface="Arial" pitchFamily="34" charset="0"/>
                        <a:buChar char="•"/>
                      </a:pPr>
                      <a:r>
                        <a:rPr lang="en-US" sz="1200" baseline="0" dirty="0">
                          <a:solidFill>
                            <a:schemeClr val="bg1"/>
                          </a:solidFill>
                        </a:rPr>
                        <a:t>Comparison with G16 &amp; G14 indicates reasonable agreement, with Etel4 needing further investigation (G16 </a:t>
                      </a:r>
                      <a:r>
                        <a:rPr lang="en-US" sz="1200" baseline="0" dirty="0" err="1">
                          <a:solidFill>
                            <a:schemeClr val="bg1"/>
                          </a:solidFill>
                        </a:rPr>
                        <a:t>reachback</a:t>
                      </a:r>
                      <a:r>
                        <a:rPr lang="en-US" sz="1200" baseline="0" dirty="0">
                          <a:solidFill>
                            <a:schemeClr val="bg1"/>
                          </a:solidFill>
                        </a:rPr>
                        <a:t>)</a:t>
                      </a:r>
                      <a:endParaRPr lang="en-US" dirty="0">
                        <a:solidFill>
                          <a:schemeClr val="bg1"/>
                        </a:solidFill>
                      </a:endParaRPr>
                    </a:p>
                  </a:txBody>
                  <a:tcPr>
                    <a:solidFill>
                      <a:srgbClr val="009900"/>
                    </a:solidFill>
                  </a:tcPr>
                </a:tc>
                <a:tc>
                  <a:txBody>
                    <a:bodyPr/>
                    <a:lstStyle/>
                    <a:p>
                      <a:pPr marL="111125" indent="-111125" algn="l">
                        <a:buFont typeface="Arial" pitchFamily="34" charset="0"/>
                        <a:buChar char="•"/>
                      </a:pPr>
                      <a:r>
                        <a:rPr lang="en-US" sz="1200" dirty="0">
                          <a:solidFill>
                            <a:schemeClr val="tx1"/>
                          </a:solidFill>
                        </a:rPr>
                        <a:t>Intra-calibration results will be used</a:t>
                      </a:r>
                      <a:r>
                        <a:rPr lang="en-US" sz="1200" baseline="0" dirty="0">
                          <a:solidFill>
                            <a:schemeClr val="tx1"/>
                          </a:solidFill>
                        </a:rPr>
                        <a:t> to adjust </a:t>
                      </a:r>
                      <a:r>
                        <a:rPr lang="en-US" sz="1200" baseline="0" dirty="0" err="1">
                          <a:solidFill>
                            <a:schemeClr val="tx1"/>
                          </a:solidFill>
                        </a:rPr>
                        <a:t>cal</a:t>
                      </a:r>
                      <a:r>
                        <a:rPr lang="en-US" sz="1200" baseline="0" dirty="0">
                          <a:solidFill>
                            <a:schemeClr val="tx1"/>
                          </a:solidFill>
                        </a:rPr>
                        <a:t> </a:t>
                      </a:r>
                      <a:r>
                        <a:rPr lang="en-US" sz="1200" baseline="0" dirty="0" err="1">
                          <a:solidFill>
                            <a:schemeClr val="tx1"/>
                          </a:solidFill>
                        </a:rPr>
                        <a:t>coeffs</a:t>
                      </a:r>
                      <a:r>
                        <a:rPr lang="en-US" sz="1200" baseline="0" dirty="0">
                          <a:solidFill>
                            <a:schemeClr val="tx1"/>
                          </a:solidFill>
                        </a:rPr>
                        <a:t> in future LUT for Full validation</a:t>
                      </a:r>
                      <a:endParaRPr lang="en-US" sz="1200" dirty="0">
                        <a:solidFill>
                          <a:schemeClr val="tx1"/>
                        </a:solidFill>
                      </a:endParaRPr>
                    </a:p>
                  </a:txBody>
                  <a:tcPr>
                    <a:solidFill>
                      <a:srgbClr val="99FF66"/>
                    </a:solidFill>
                  </a:tcPr>
                </a:tc>
                <a:extLst>
                  <a:ext uri="{0D108BD9-81ED-4DB2-BD59-A6C34878D82A}">
                    <a16:rowId xmlns:a16="http://schemas.microsoft.com/office/drawing/2014/main" val="10001"/>
                  </a:ext>
                </a:extLst>
              </a:tr>
              <a:tr h="370840">
                <a:tc>
                  <a:txBody>
                    <a:bodyPr/>
                    <a:lstStyle/>
                    <a:p>
                      <a:pPr algn="ctr"/>
                      <a:r>
                        <a:rPr lang="en-US" dirty="0"/>
                        <a:t>Backgrounds (E9-E11)</a:t>
                      </a:r>
                    </a:p>
                  </a:txBody>
                  <a:tcPr anchor="ctr"/>
                </a:tc>
                <a:tc>
                  <a:txBody>
                    <a:bodyPr/>
                    <a:lstStyle/>
                    <a:p>
                      <a:pPr marL="111125" indent="-111125" algn="l">
                        <a:buFont typeface="Arial" pitchFamily="34" charset="0"/>
                        <a:buChar char="•"/>
                      </a:pPr>
                      <a:r>
                        <a:rPr lang="en-US" sz="1200" dirty="0"/>
                        <a:t>Backgrounds too high in E11 for SWPC to use this channel for &gt;2 MeV alerts</a:t>
                      </a:r>
                    </a:p>
                    <a:p>
                      <a:pPr marL="111125" indent="-111125" algn="l">
                        <a:buFont typeface="Arial" pitchFamily="34" charset="0"/>
                        <a:buChar char="•"/>
                      </a:pPr>
                      <a:r>
                        <a:rPr lang="en-US" sz="1200" dirty="0"/>
                        <a:t>Existing contamination</a:t>
                      </a:r>
                      <a:r>
                        <a:rPr lang="en-US" sz="1200" baseline="0" dirty="0"/>
                        <a:t> correction coefficients are too small</a:t>
                      </a:r>
                    </a:p>
                  </a:txBody>
                  <a:tcPr>
                    <a:solidFill>
                      <a:srgbClr val="FF7C80"/>
                    </a:solidFill>
                  </a:tcPr>
                </a:tc>
                <a:tc>
                  <a:txBody>
                    <a:bodyPr/>
                    <a:lstStyle/>
                    <a:p>
                      <a:pPr marL="111125" indent="-111125" algn="l">
                        <a:buFont typeface="Arial" pitchFamily="34" charset="0"/>
                        <a:buChar char="•"/>
                      </a:pPr>
                      <a:r>
                        <a:rPr lang="en-US" sz="1200" dirty="0">
                          <a:solidFill>
                            <a:schemeClr val="bg1"/>
                          </a:solidFill>
                        </a:rPr>
                        <a:t>Modified MPS-HI LUT installed and working properly</a:t>
                      </a:r>
                      <a:r>
                        <a:rPr lang="en-US" sz="1200" baseline="0" dirty="0">
                          <a:solidFill>
                            <a:schemeClr val="bg1"/>
                          </a:solidFill>
                        </a:rPr>
                        <a:t> in OE</a:t>
                      </a:r>
                    </a:p>
                    <a:p>
                      <a:pPr marL="111125" indent="-111125" algn="l">
                        <a:buFont typeface="Arial" pitchFamily="34" charset="0"/>
                        <a:buChar char="•"/>
                      </a:pPr>
                      <a:r>
                        <a:rPr lang="en-US" sz="1200" baseline="0" dirty="0">
                          <a:solidFill>
                            <a:schemeClr val="bg1"/>
                          </a:solidFill>
                        </a:rPr>
                        <a:t>Modified LUT provides adequate background correction</a:t>
                      </a:r>
                    </a:p>
                  </a:txBody>
                  <a:tcPr>
                    <a:solidFill>
                      <a:srgbClr val="009900"/>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As GCRs peak during solar min (next few years), will determine whether modified correction continues to track E9-E11 backgrounds</a:t>
                      </a:r>
                    </a:p>
                  </a:txBody>
                  <a:tcPr>
                    <a:solidFill>
                      <a:srgbClr val="99FF66"/>
                    </a:solidFill>
                  </a:tcPr>
                </a:tc>
                <a:extLst>
                  <a:ext uri="{0D108BD9-81ED-4DB2-BD59-A6C34878D82A}">
                    <a16:rowId xmlns:a16="http://schemas.microsoft.com/office/drawing/2014/main" val="10002"/>
                  </a:ext>
                </a:extLst>
              </a:tr>
              <a:tr h="370840">
                <a:tc>
                  <a:txBody>
                    <a:bodyPr/>
                    <a:lstStyle/>
                    <a:p>
                      <a:pPr algn="ctr"/>
                      <a:r>
                        <a:rPr lang="en-US" dirty="0"/>
                        <a:t>Proton differential flux</a:t>
                      </a:r>
                    </a:p>
                  </a:txBody>
                  <a:tcPr anchor="ctr"/>
                </a:tc>
                <a:tc>
                  <a:txBody>
                    <a:bodyPr/>
                    <a:lstStyle/>
                    <a:p>
                      <a:pPr marL="111125" indent="-111125" algn="l">
                        <a:buFont typeface="Arial" pitchFamily="34" charset="0"/>
                        <a:buChar char="•"/>
                      </a:pPr>
                      <a:r>
                        <a:rPr lang="en-US" sz="1200" baseline="0" dirty="0"/>
                        <a:t>No issues evident upon initial inspection of data</a:t>
                      </a:r>
                    </a:p>
                  </a:txBody>
                  <a:tcPr>
                    <a:solidFill>
                      <a:srgbClr val="99FF66"/>
                    </a:solidFill>
                  </a:tcPr>
                </a:tc>
                <a:tc>
                  <a:txBody>
                    <a:bodyPr/>
                    <a:lstStyle/>
                    <a:p>
                      <a:pPr marL="111125" indent="-111125" algn="l">
                        <a:buFont typeface="Arial" pitchFamily="34" charset="0"/>
                        <a:buChar char="•"/>
                      </a:pPr>
                      <a:r>
                        <a:rPr lang="en-US" sz="1200" baseline="0" dirty="0">
                          <a:solidFill>
                            <a:schemeClr val="tx1"/>
                          </a:solidFill>
                        </a:rPr>
                        <a:t>Comparison with G16 indicates that G16 may have degraded on-orbit due to radiation damage</a:t>
                      </a:r>
                    </a:p>
                    <a:p>
                      <a:pPr marL="111125" indent="-111125" algn="l">
                        <a:buFont typeface="Arial" pitchFamily="34" charset="0"/>
                        <a:buChar char="•"/>
                      </a:pPr>
                      <a:r>
                        <a:rPr lang="en-US" sz="1200" baseline="0" dirty="0">
                          <a:solidFill>
                            <a:schemeClr val="tx1"/>
                          </a:solidFill>
                        </a:rPr>
                        <a:t>If so, expect G17 to degrade as well</a:t>
                      </a:r>
                    </a:p>
                  </a:txBody>
                  <a:tcPr>
                    <a:solidFill>
                      <a:srgbClr val="FFFF00"/>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Options include modifying geometrical factors in LUTs </a:t>
                      </a:r>
                      <a:r>
                        <a:rPr lang="en-US" sz="1200" u="sng" baseline="0" dirty="0">
                          <a:solidFill>
                            <a:schemeClr val="tx1"/>
                          </a:solidFill>
                        </a:rPr>
                        <a:t>or</a:t>
                      </a:r>
                      <a:r>
                        <a:rPr lang="en-US" sz="1200" baseline="0" dirty="0">
                          <a:solidFill>
                            <a:schemeClr val="tx1"/>
                          </a:solidFill>
                        </a:rPr>
                        <a:t> determining different effective energies (metadata)</a:t>
                      </a:r>
                    </a:p>
                  </a:txBody>
                  <a:tcPr>
                    <a:solidFill>
                      <a:srgbClr val="99FF66"/>
                    </a:solidFill>
                  </a:tcPr>
                </a:tc>
                <a:extLst>
                  <a:ext uri="{0D108BD9-81ED-4DB2-BD59-A6C34878D82A}">
                    <a16:rowId xmlns:a16="http://schemas.microsoft.com/office/drawing/2014/main" val="2456751564"/>
                  </a:ext>
                </a:extLst>
              </a:tr>
              <a:tr h="370840">
                <a:tc>
                  <a:txBody>
                    <a:bodyPr/>
                    <a:lstStyle/>
                    <a:p>
                      <a:pPr algn="ctr"/>
                      <a:r>
                        <a:rPr lang="en-US" dirty="0"/>
                        <a:t>Solar proton channels (P9-P11)</a:t>
                      </a:r>
                    </a:p>
                  </a:txBody>
                  <a:tcPr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t>Status not known</a:t>
                      </a:r>
                      <a:r>
                        <a:rPr lang="en-US" sz="1200" baseline="0" dirty="0"/>
                        <a:t> due to lack of solar energetic particle (SEP) events</a:t>
                      </a:r>
                      <a:endParaRPr lang="en-US" sz="1200" dirty="0"/>
                    </a:p>
                  </a:txBody>
                  <a:tcPr>
                    <a:solidFill>
                      <a:schemeClr val="bg1"/>
                    </a:solidFill>
                  </a:tcP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t>Status not known</a:t>
                      </a:r>
                      <a:r>
                        <a:rPr lang="en-US" sz="1200" baseline="0" dirty="0"/>
                        <a:t> due to lack of solar energetic particle (SEP) events</a:t>
                      </a:r>
                      <a:endParaRPr lang="en-US" sz="1200" dirty="0"/>
                    </a:p>
                  </a:txBody>
                  <a:tcPr>
                    <a:solidFill>
                      <a:schemeClr val="bg1"/>
                    </a:solidFill>
                  </a:tcPr>
                </a:tc>
                <a:tc>
                  <a:txBody>
                    <a:bodyPr/>
                    <a:lstStyle/>
                    <a:p>
                      <a:pPr marL="111125" indent="-111125" algn="l">
                        <a:buFont typeface="Arial" pitchFamily="34" charset="0"/>
                        <a:buChar char="•"/>
                      </a:pPr>
                      <a:r>
                        <a:rPr lang="en-US" sz="1200" baseline="0" dirty="0">
                          <a:solidFill>
                            <a:schemeClr val="tx1"/>
                          </a:solidFill>
                        </a:rPr>
                        <a:t>Calibration of later FM MPS-HI and SGPS T1 at Brookhaven Van de Graaf authorized; results will reach back to earlier FMs via on-orbit cross-calibration</a:t>
                      </a:r>
                      <a:endParaRPr lang="en-US" sz="1200" dirty="0">
                        <a:solidFill>
                          <a:schemeClr val="tx1"/>
                        </a:solidFill>
                      </a:endParaRPr>
                    </a:p>
                  </a:txBody>
                  <a:tcPr>
                    <a:solidFill>
                      <a:srgbClr val="99FF66"/>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35</a:t>
            </a:fld>
            <a:endParaRPr lang="en-US" altLang="en-US" dirty="0"/>
          </a:p>
        </p:txBody>
      </p:sp>
    </p:spTree>
    <p:extLst>
      <p:ext uri="{BB962C8B-B14F-4D97-AF65-F5344CB8AC3E}">
        <p14:creationId xmlns:p14="http://schemas.microsoft.com/office/powerpoint/2010/main" val="281426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G16: Top Level Evaluation at Provisional (8 Dec 2017)</a:t>
            </a:r>
            <a:endParaRPr lang="en-US" dirty="0"/>
          </a:p>
        </p:txBody>
      </p:sp>
      <p:graphicFrame>
        <p:nvGraphicFramePr>
          <p:cNvPr id="5" name="Content Placeholder 4"/>
          <p:cNvGraphicFramePr>
            <a:graphicFrameLocks noGrp="1"/>
          </p:cNvGraphicFramePr>
          <p:nvPr>
            <p:ph idx="1"/>
            <p:extLst/>
          </p:nvPr>
        </p:nvGraphicFramePr>
        <p:xfrm>
          <a:off x="152400" y="1096963"/>
          <a:ext cx="8839201" cy="5303520"/>
        </p:xfrm>
        <a:graphic>
          <a:graphicData uri="http://schemas.openxmlformats.org/drawingml/2006/table">
            <a:tbl>
              <a:tblPr firstRow="1" bandRow="1">
                <a:tableStyleId>{5C22544A-7EE6-4342-B048-85BDC9FD1C3A}</a:tableStyleId>
              </a:tblPr>
              <a:tblGrid>
                <a:gridCol w="1550737">
                  <a:extLst>
                    <a:ext uri="{9D8B030D-6E8A-4147-A177-3AD203B41FA5}">
                      <a16:colId xmlns:a16="http://schemas.microsoft.com/office/drawing/2014/main" val="20000"/>
                    </a:ext>
                  </a:extLst>
                </a:gridCol>
                <a:gridCol w="2248569">
                  <a:extLst>
                    <a:ext uri="{9D8B030D-6E8A-4147-A177-3AD203B41FA5}">
                      <a16:colId xmlns:a16="http://schemas.microsoft.com/office/drawing/2014/main" val="20001"/>
                    </a:ext>
                  </a:extLst>
                </a:gridCol>
                <a:gridCol w="2558715">
                  <a:extLst>
                    <a:ext uri="{9D8B030D-6E8A-4147-A177-3AD203B41FA5}">
                      <a16:colId xmlns:a16="http://schemas.microsoft.com/office/drawing/2014/main" val="20002"/>
                    </a:ext>
                  </a:extLst>
                </a:gridCol>
                <a:gridCol w="2481180">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Status at Beta PS-PVR (10 Feb</a:t>
                      </a:r>
                      <a:r>
                        <a:rPr lang="en-US" baseline="0" dirty="0"/>
                        <a:t> 2017)</a:t>
                      </a:r>
                      <a:endParaRPr lang="en-US" dirty="0"/>
                    </a:p>
                  </a:txBody>
                  <a:tcPr anchor="ctr"/>
                </a:tc>
                <a:tc>
                  <a:txBody>
                    <a:bodyPr/>
                    <a:lstStyle/>
                    <a:p>
                      <a:pPr algn="ctr"/>
                      <a:r>
                        <a:rPr lang="en-US" dirty="0"/>
                        <a:t>Current Status</a:t>
                      </a:r>
                    </a:p>
                  </a:txBody>
                  <a:tcPr anchor="ctr"/>
                </a:tc>
                <a:tc>
                  <a:txBody>
                    <a:bodyPr/>
                    <a:lstStyle/>
                    <a:p>
                      <a:pPr algn="ctr"/>
                      <a:r>
                        <a:rPr lang="en-US" dirty="0"/>
                        <a:t>Future Outlook</a:t>
                      </a:r>
                    </a:p>
                  </a:txBody>
                  <a:tcPr anchor="ctr"/>
                </a:tc>
                <a:extLst>
                  <a:ext uri="{0D108BD9-81ED-4DB2-BD59-A6C34878D82A}">
                    <a16:rowId xmlns:a16="http://schemas.microsoft.com/office/drawing/2014/main" val="10000"/>
                  </a:ext>
                </a:extLst>
              </a:tr>
              <a:tr h="370840">
                <a:tc>
                  <a:txBody>
                    <a:bodyPr/>
                    <a:lstStyle/>
                    <a:p>
                      <a:pPr algn="ctr"/>
                      <a:r>
                        <a:rPr lang="en-US" dirty="0"/>
                        <a:t>Electron differential</a:t>
                      </a:r>
                      <a:r>
                        <a:rPr lang="en-US" baseline="0" dirty="0"/>
                        <a:t> flux</a:t>
                      </a:r>
                      <a:endParaRPr lang="en-US" dirty="0"/>
                    </a:p>
                  </a:txBody>
                  <a:tcPr anchor="ctr"/>
                </a:tc>
                <a:tc>
                  <a:txBody>
                    <a:bodyPr/>
                    <a:lstStyle/>
                    <a:p>
                      <a:pPr marL="111125" indent="-111125" algn="l">
                        <a:buFont typeface="Arial" pitchFamily="34" charset="0"/>
                        <a:buChar char="•"/>
                      </a:pPr>
                      <a:r>
                        <a:rPr lang="en-US" sz="1200" dirty="0">
                          <a:solidFill>
                            <a:schemeClr val="tx1"/>
                          </a:solidFill>
                        </a:rPr>
                        <a:t>Dropouts due to inversion matrix.</a:t>
                      </a:r>
                    </a:p>
                    <a:p>
                      <a:pPr marL="111125" indent="-111125" algn="l">
                        <a:buFont typeface="Arial" pitchFamily="34" charset="0"/>
                        <a:buChar char="•"/>
                      </a:pPr>
                      <a:r>
                        <a:rPr lang="en-US" sz="1200" dirty="0">
                          <a:solidFill>
                            <a:schemeClr val="tx1"/>
                          </a:solidFill>
                        </a:rPr>
                        <a:t>Problem</a:t>
                      </a:r>
                      <a:r>
                        <a:rPr lang="en-US" sz="1200" baseline="0" dirty="0">
                          <a:solidFill>
                            <a:schemeClr val="tx1"/>
                          </a:solidFill>
                        </a:rPr>
                        <a:t> anticipated 3+ </a:t>
                      </a:r>
                      <a:r>
                        <a:rPr lang="en-US" sz="1200" baseline="0" dirty="0" err="1">
                          <a:solidFill>
                            <a:schemeClr val="tx1"/>
                          </a:solidFill>
                        </a:rPr>
                        <a:t>yrs</a:t>
                      </a:r>
                      <a:r>
                        <a:rPr lang="en-US" sz="1200" baseline="0" dirty="0">
                          <a:solidFill>
                            <a:schemeClr val="tx1"/>
                          </a:solidFill>
                        </a:rPr>
                        <a:t> ago</a:t>
                      </a:r>
                    </a:p>
                    <a:p>
                      <a:pPr marL="111125" indent="-111125" algn="l">
                        <a:buFont typeface="Arial" pitchFamily="34" charset="0"/>
                        <a:buChar char="•"/>
                      </a:pPr>
                      <a:r>
                        <a:rPr lang="en-US" sz="1200" baseline="0" dirty="0">
                          <a:solidFill>
                            <a:schemeClr val="tx1"/>
                          </a:solidFill>
                        </a:rPr>
                        <a:t>Waiver (Feb 2015) led to NCEI being funded to develop new LUT with SWPC’s concurrence</a:t>
                      </a:r>
                      <a:endParaRPr lang="en-US" sz="1200" dirty="0">
                        <a:solidFill>
                          <a:schemeClr val="tx1"/>
                        </a:solidFill>
                      </a:endParaRPr>
                    </a:p>
                  </a:txBody>
                  <a:tcPr>
                    <a:solidFill>
                      <a:srgbClr val="FF7C80"/>
                    </a:solidFill>
                  </a:tcPr>
                </a:tc>
                <a:tc>
                  <a:txBody>
                    <a:bodyPr/>
                    <a:lstStyle/>
                    <a:p>
                      <a:pPr marL="111125" indent="-111125" algn="l">
                        <a:buFont typeface="Arial" pitchFamily="34" charset="0"/>
                        <a:buChar char="•"/>
                      </a:pPr>
                      <a:r>
                        <a:rPr lang="en-US" sz="1200" dirty="0">
                          <a:solidFill>
                            <a:schemeClr val="bg1"/>
                          </a:solidFill>
                        </a:rPr>
                        <a:t>Modified MPS-HI LUT installed and working properly</a:t>
                      </a:r>
                      <a:r>
                        <a:rPr lang="en-US" sz="1200" baseline="0" dirty="0">
                          <a:solidFill>
                            <a:schemeClr val="bg1"/>
                          </a:solidFill>
                        </a:rPr>
                        <a:t> in OE</a:t>
                      </a:r>
                    </a:p>
                    <a:p>
                      <a:pPr marL="111125" indent="-111125" algn="l">
                        <a:buFont typeface="Arial" pitchFamily="34" charset="0"/>
                        <a:buChar char="•"/>
                      </a:pPr>
                      <a:r>
                        <a:rPr lang="en-US" sz="1200" baseline="0" dirty="0">
                          <a:solidFill>
                            <a:schemeClr val="bg1"/>
                          </a:solidFill>
                        </a:rPr>
                        <a:t>Comparison with G13 indicates reasonable agreement, with some areas of refinement needed</a:t>
                      </a:r>
                      <a:endParaRPr lang="en-US" dirty="0">
                        <a:solidFill>
                          <a:schemeClr val="bg1"/>
                        </a:solidFill>
                      </a:endParaRPr>
                    </a:p>
                  </a:txBody>
                  <a:tcPr>
                    <a:solidFill>
                      <a:srgbClr val="009900"/>
                    </a:solidFill>
                  </a:tcPr>
                </a:tc>
                <a:tc>
                  <a:txBody>
                    <a:bodyPr/>
                    <a:lstStyle/>
                    <a:p>
                      <a:pPr marL="111125" indent="-111125" algn="l">
                        <a:buFont typeface="Arial" pitchFamily="34" charset="0"/>
                        <a:buChar char="•"/>
                      </a:pPr>
                      <a:r>
                        <a:rPr lang="en-US" sz="1200" dirty="0">
                          <a:solidFill>
                            <a:schemeClr val="tx1"/>
                          </a:solidFill>
                        </a:rPr>
                        <a:t>Cross-calibration results will be used</a:t>
                      </a:r>
                      <a:r>
                        <a:rPr lang="en-US" sz="1200" baseline="0" dirty="0">
                          <a:solidFill>
                            <a:schemeClr val="tx1"/>
                          </a:solidFill>
                        </a:rPr>
                        <a:t> to tweak </a:t>
                      </a:r>
                      <a:r>
                        <a:rPr lang="en-US" sz="1200" baseline="0" dirty="0" err="1">
                          <a:solidFill>
                            <a:schemeClr val="tx1"/>
                          </a:solidFill>
                        </a:rPr>
                        <a:t>cal</a:t>
                      </a:r>
                      <a:r>
                        <a:rPr lang="en-US" sz="1200" baseline="0" dirty="0">
                          <a:solidFill>
                            <a:schemeClr val="tx1"/>
                          </a:solidFill>
                        </a:rPr>
                        <a:t> </a:t>
                      </a:r>
                      <a:r>
                        <a:rPr lang="en-US" sz="1200" baseline="0" dirty="0" err="1">
                          <a:solidFill>
                            <a:schemeClr val="tx1"/>
                          </a:solidFill>
                        </a:rPr>
                        <a:t>coeffs</a:t>
                      </a:r>
                      <a:r>
                        <a:rPr lang="en-US" sz="1200" baseline="0" dirty="0">
                          <a:solidFill>
                            <a:schemeClr val="tx1"/>
                          </a:solidFill>
                        </a:rPr>
                        <a:t> in future LUT</a:t>
                      </a:r>
                      <a:endParaRPr lang="en-US" sz="1200" dirty="0">
                        <a:solidFill>
                          <a:schemeClr val="tx1"/>
                        </a:solidFill>
                      </a:endParaRP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For FM2-FM4, NCEI</a:t>
                      </a:r>
                      <a:r>
                        <a:rPr lang="en-US" sz="1200" baseline="0" dirty="0">
                          <a:solidFill>
                            <a:schemeClr val="tx1"/>
                          </a:solidFill>
                        </a:rPr>
                        <a:t> will plan to prepare LUT earlier</a:t>
                      </a:r>
                      <a:endParaRPr lang="en-US" sz="1200" dirty="0">
                        <a:solidFill>
                          <a:schemeClr val="tx1"/>
                        </a:solidFill>
                      </a:endParaRPr>
                    </a:p>
                  </a:txBody>
                  <a:tcPr>
                    <a:solidFill>
                      <a:srgbClr val="99FF66"/>
                    </a:solidFill>
                  </a:tcPr>
                </a:tc>
                <a:extLst>
                  <a:ext uri="{0D108BD9-81ED-4DB2-BD59-A6C34878D82A}">
                    <a16:rowId xmlns:a16="http://schemas.microsoft.com/office/drawing/2014/main" val="10001"/>
                  </a:ext>
                </a:extLst>
              </a:tr>
              <a:tr h="370840">
                <a:tc>
                  <a:txBody>
                    <a:bodyPr/>
                    <a:lstStyle/>
                    <a:p>
                      <a:pPr algn="ctr"/>
                      <a:r>
                        <a:rPr lang="en-US" dirty="0"/>
                        <a:t>Backgrounds (E9-E11)</a:t>
                      </a:r>
                    </a:p>
                  </a:txBody>
                  <a:tcPr anchor="ctr"/>
                </a:tc>
                <a:tc>
                  <a:txBody>
                    <a:bodyPr/>
                    <a:lstStyle/>
                    <a:p>
                      <a:pPr marL="111125" indent="-111125" algn="l">
                        <a:buFont typeface="Arial" pitchFamily="34" charset="0"/>
                        <a:buChar char="•"/>
                      </a:pPr>
                      <a:r>
                        <a:rPr lang="en-US" sz="1200" dirty="0"/>
                        <a:t>Backgrounds too high in E11 for SWPC to use this channel for &gt;2 MeV alerts</a:t>
                      </a:r>
                    </a:p>
                    <a:p>
                      <a:pPr marL="111125" indent="-111125" algn="l">
                        <a:buFont typeface="Arial" pitchFamily="34" charset="0"/>
                        <a:buChar char="•"/>
                      </a:pPr>
                      <a:r>
                        <a:rPr lang="en-US" sz="1200" dirty="0"/>
                        <a:t>Existing contamination</a:t>
                      </a:r>
                      <a:r>
                        <a:rPr lang="en-US" sz="1200" baseline="0" dirty="0"/>
                        <a:t> correction coefficients are too small</a:t>
                      </a:r>
                    </a:p>
                    <a:p>
                      <a:pPr marL="111125" indent="-111125" algn="l">
                        <a:buFont typeface="Arial" pitchFamily="34" charset="0"/>
                        <a:buChar char="•"/>
                      </a:pPr>
                      <a:r>
                        <a:rPr lang="en-US" sz="1200" baseline="0" dirty="0"/>
                        <a:t>SGPS P11 fluxes used for correction are too low by 2x</a:t>
                      </a:r>
                    </a:p>
                    <a:p>
                      <a:pPr marL="111125" indent="-111125" algn="l">
                        <a:buFont typeface="Arial" pitchFamily="34" charset="0"/>
                        <a:buChar char="•"/>
                      </a:pPr>
                      <a:r>
                        <a:rPr lang="en-US" sz="1200" baseline="0" dirty="0"/>
                        <a:t>SGPS-X P9-P11 channels used in correction are too sensitive to temperature</a:t>
                      </a:r>
                      <a:endParaRPr lang="en-US" sz="1200" dirty="0"/>
                    </a:p>
                  </a:txBody>
                  <a:tcPr>
                    <a:solidFill>
                      <a:srgbClr val="FF7C80"/>
                    </a:solidFill>
                  </a:tcPr>
                </a:tc>
                <a:tc>
                  <a:txBody>
                    <a:bodyPr/>
                    <a:lstStyle/>
                    <a:p>
                      <a:pPr marL="111125" indent="-111125" algn="l">
                        <a:buFont typeface="Arial" pitchFamily="34" charset="0"/>
                        <a:buChar char="•"/>
                      </a:pPr>
                      <a:r>
                        <a:rPr lang="en-US" sz="1200" dirty="0">
                          <a:solidFill>
                            <a:srgbClr val="008000"/>
                          </a:solidFill>
                        </a:rPr>
                        <a:t>Modified MPS-HI LUT installed and working properly</a:t>
                      </a:r>
                      <a:r>
                        <a:rPr lang="en-US" sz="1200" baseline="0" dirty="0">
                          <a:solidFill>
                            <a:srgbClr val="008000"/>
                          </a:solidFill>
                        </a:rPr>
                        <a:t> in OE</a:t>
                      </a:r>
                    </a:p>
                    <a:p>
                      <a:pPr marL="111125" indent="-111125" algn="l">
                        <a:buFont typeface="Arial" pitchFamily="34" charset="0"/>
                        <a:buChar char="•"/>
                      </a:pPr>
                      <a:r>
                        <a:rPr lang="en-US" sz="1200" baseline="0" dirty="0">
                          <a:solidFill>
                            <a:srgbClr val="008000"/>
                          </a:solidFill>
                        </a:rPr>
                        <a:t>SGPS-X P11 temperature sensitivity has small effect on background removal</a:t>
                      </a:r>
                    </a:p>
                    <a:p>
                      <a:pPr marL="111125" indent="-111125" algn="l">
                        <a:buFont typeface="Arial" pitchFamily="34" charset="0"/>
                        <a:buChar char="•"/>
                      </a:pPr>
                      <a:r>
                        <a:rPr lang="en-US" sz="1200" baseline="0" dirty="0">
                          <a:solidFill>
                            <a:srgbClr val="008000"/>
                          </a:solidFill>
                        </a:rPr>
                        <a:t>Modified LUT provides adequate background correction</a:t>
                      </a:r>
                    </a:p>
                    <a:p>
                      <a:pPr marL="111125" indent="-111125" algn="l">
                        <a:buFont typeface="Arial" pitchFamily="34" charset="0"/>
                        <a:buChar char="•"/>
                      </a:pPr>
                      <a:r>
                        <a:rPr lang="en-US" sz="1200" b="1" baseline="0" dirty="0">
                          <a:solidFill>
                            <a:srgbClr val="C00000"/>
                          </a:solidFill>
                        </a:rPr>
                        <a:t>P11 divide-by-two error (ADR427) fixed in DE but not in OE; OE introduction planned post-drift for PR.06.03</a:t>
                      </a:r>
                    </a:p>
                  </a:txBody>
                  <a:tcPr>
                    <a:solidFill>
                      <a:srgbClr val="FFFF00"/>
                    </a:solidFill>
                  </a:tcPr>
                </a:tc>
                <a:tc>
                  <a:txBody>
                    <a:bodyPr/>
                    <a:lstStyle/>
                    <a:p>
                      <a:pPr marL="111125" indent="-111125" algn="l">
                        <a:buFont typeface="Arial" pitchFamily="34" charset="0"/>
                        <a:buChar char="•"/>
                      </a:pPr>
                      <a:r>
                        <a:rPr lang="en-US" sz="1200" baseline="0" dirty="0">
                          <a:solidFill>
                            <a:schemeClr val="tx1"/>
                          </a:solidFill>
                        </a:rPr>
                        <a:t>Will verify OE after PR.06.03 installed</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As GCRs peak during solar min (next few years), will determine whether modified correction continues to track E9-E11 backgrounds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aseline="0" dirty="0">
                          <a:solidFill>
                            <a:schemeClr val="tx1"/>
                          </a:solidFill>
                        </a:rPr>
                        <a:t>SGPS-X P9-P10 temperature sensitivity will have to be fixed before they can be added to correction (LUT change); OR use P9-P11 from SGPS+X (code change)</a:t>
                      </a:r>
                      <a:endParaRPr lang="en-US" sz="1200" dirty="0">
                        <a:solidFill>
                          <a:schemeClr val="tx1"/>
                        </a:solidFill>
                      </a:endParaRPr>
                    </a:p>
                  </a:txBody>
                  <a:tcPr>
                    <a:solidFill>
                      <a:srgbClr val="99FF66"/>
                    </a:solidFill>
                  </a:tcPr>
                </a:tc>
                <a:extLst>
                  <a:ext uri="{0D108BD9-81ED-4DB2-BD59-A6C34878D82A}">
                    <a16:rowId xmlns:a16="http://schemas.microsoft.com/office/drawing/2014/main" val="10002"/>
                  </a:ext>
                </a:extLst>
              </a:tr>
              <a:tr h="370840">
                <a:tc>
                  <a:txBody>
                    <a:bodyPr/>
                    <a:lstStyle/>
                    <a:p>
                      <a:pPr algn="ctr"/>
                      <a:r>
                        <a:rPr lang="en-US" dirty="0"/>
                        <a:t>Solar proton channels</a:t>
                      </a:r>
                    </a:p>
                  </a:txBody>
                  <a:tcPr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t>Status not known</a:t>
                      </a:r>
                      <a:r>
                        <a:rPr lang="en-US" sz="1200" baseline="0" dirty="0"/>
                        <a:t> due to lack of solar energetic particle (SEP) events</a:t>
                      </a:r>
                      <a:endParaRPr lang="en-US" sz="1200" dirty="0"/>
                    </a:p>
                  </a:txBody>
                  <a:tcPr>
                    <a:solidFill>
                      <a:schemeClr val="bg1"/>
                    </a:solidFill>
                  </a:tcPr>
                </a:tc>
                <a:tc>
                  <a:txBody>
                    <a:bodyPr/>
                    <a:lstStyle/>
                    <a:p>
                      <a:pPr marL="111125" indent="-111125" algn="l">
                        <a:buFont typeface="Arial" pitchFamily="34" charset="0"/>
                        <a:buChar char="•"/>
                      </a:pPr>
                      <a:r>
                        <a:rPr lang="en-US" sz="1200" dirty="0">
                          <a:solidFill>
                            <a:schemeClr val="tx1"/>
                          </a:solidFill>
                        </a:rPr>
                        <a:t>July and September</a:t>
                      </a:r>
                      <a:r>
                        <a:rPr lang="en-US" sz="1200" baseline="0" dirty="0">
                          <a:solidFill>
                            <a:schemeClr val="tx1"/>
                          </a:solidFill>
                        </a:rPr>
                        <a:t> SEP events reveal disagreement between SGPS and MPS-HI progressively increasing between 1 and 12 MeV</a:t>
                      </a:r>
                    </a:p>
                    <a:p>
                      <a:pPr marL="111125" indent="-111125" algn="l">
                        <a:buFont typeface="Arial" pitchFamily="34" charset="0"/>
                        <a:buChar char="•"/>
                      </a:pPr>
                      <a:r>
                        <a:rPr lang="en-US" sz="1200" baseline="0" dirty="0">
                          <a:solidFill>
                            <a:schemeClr val="tx1"/>
                          </a:solidFill>
                        </a:rPr>
                        <a:t>No obvious reason for this discrepancy</a:t>
                      </a:r>
                    </a:p>
                  </a:txBody>
                  <a:tcPr>
                    <a:solidFill>
                      <a:srgbClr val="FFFF00"/>
                    </a:solidFill>
                  </a:tcPr>
                </a:tc>
                <a:tc>
                  <a:txBody>
                    <a:bodyPr/>
                    <a:lstStyle/>
                    <a:p>
                      <a:pPr marL="111125" indent="-111125" algn="l">
                        <a:buFont typeface="Arial" pitchFamily="34" charset="0"/>
                        <a:buChar char="•"/>
                      </a:pPr>
                      <a:r>
                        <a:rPr lang="en-US" sz="1200" baseline="0" dirty="0">
                          <a:solidFill>
                            <a:schemeClr val="tx1"/>
                          </a:solidFill>
                        </a:rPr>
                        <a:t>Flight considering calibration of FM4 MPS-HI and SGPS together at Brookhaven Van de </a:t>
                      </a:r>
                      <a:r>
                        <a:rPr lang="en-US" sz="1200" baseline="0" dirty="0" err="1">
                          <a:solidFill>
                            <a:schemeClr val="tx1"/>
                          </a:solidFill>
                        </a:rPr>
                        <a:t>Graaf</a:t>
                      </a:r>
                      <a:r>
                        <a:rPr lang="en-US" sz="1200" baseline="0" dirty="0">
                          <a:solidFill>
                            <a:schemeClr val="tx1"/>
                          </a:solidFill>
                        </a:rPr>
                        <a:t> (MPS-HI protons not previously calibrated over 1-12 MeV)</a:t>
                      </a:r>
                      <a:endParaRPr lang="en-US" sz="1200" dirty="0">
                        <a:solidFill>
                          <a:schemeClr val="tx1"/>
                        </a:solidFill>
                      </a:endParaRPr>
                    </a:p>
                  </a:txBody>
                  <a:tcPr>
                    <a:solidFill>
                      <a:srgbClr val="99FF66"/>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36</a:t>
            </a:fld>
            <a:endParaRPr lang="en-US" altLang="en-US" dirty="0"/>
          </a:p>
        </p:txBody>
      </p:sp>
    </p:spTree>
    <p:extLst>
      <p:ext uri="{BB962C8B-B14F-4D97-AF65-F5344CB8AC3E}">
        <p14:creationId xmlns:p14="http://schemas.microsoft.com/office/powerpoint/2010/main" val="1127927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1BB6-4B01-1143-8F77-D7BEFC913518}"/>
              </a:ext>
            </a:extLst>
          </p:cNvPr>
          <p:cNvSpPr>
            <a:spLocks noGrp="1"/>
          </p:cNvSpPr>
          <p:nvPr>
            <p:ph type="title"/>
          </p:nvPr>
        </p:nvSpPr>
        <p:spPr/>
        <p:txBody>
          <a:bodyPr/>
          <a:lstStyle/>
          <a:p>
            <a:r>
              <a:rPr lang="en-US" dirty="0"/>
              <a:t>Comparison of G16 and G17 MPS-HI at Provisional</a:t>
            </a:r>
          </a:p>
        </p:txBody>
      </p:sp>
      <p:sp>
        <p:nvSpPr>
          <p:cNvPr id="3" name="Content Placeholder 2">
            <a:extLst>
              <a:ext uri="{FF2B5EF4-FFF2-40B4-BE49-F238E27FC236}">
                <a16:creationId xmlns:a16="http://schemas.microsoft.com/office/drawing/2014/main" id="{CE3F7B00-1FAD-C245-89EE-199C66B4B7E8}"/>
              </a:ext>
            </a:extLst>
          </p:cNvPr>
          <p:cNvSpPr>
            <a:spLocks noGrp="1"/>
          </p:cNvSpPr>
          <p:nvPr>
            <p:ph idx="1"/>
          </p:nvPr>
        </p:nvSpPr>
        <p:spPr>
          <a:xfrm>
            <a:off x="457200" y="1465262"/>
            <a:ext cx="8229600" cy="5087937"/>
          </a:xfrm>
        </p:spPr>
        <p:txBody>
          <a:bodyPr/>
          <a:lstStyle/>
          <a:p>
            <a:r>
              <a:rPr lang="en-US" sz="2800" dirty="0"/>
              <a:t>Electrons:</a:t>
            </a:r>
          </a:p>
          <a:p>
            <a:pPr lvl="1"/>
            <a:r>
              <a:rPr lang="en-US" sz="2400" dirty="0"/>
              <a:t>G16 and G17 differential flux spectra agree well and with G14</a:t>
            </a:r>
          </a:p>
          <a:p>
            <a:pPr lvl="1"/>
            <a:r>
              <a:rPr lang="en-US" sz="2400" dirty="0"/>
              <a:t>&gt;2 MeV integral electron fluxes agree well with each other; some differences with respect to G14</a:t>
            </a:r>
          </a:p>
          <a:p>
            <a:r>
              <a:rPr lang="en-US" sz="2800" dirty="0"/>
              <a:t>Protons:</a:t>
            </a:r>
          </a:p>
          <a:p>
            <a:pPr lvl="1"/>
            <a:r>
              <a:rPr lang="en-US" sz="2400" dirty="0"/>
              <a:t>G16 trapped protons are 2-3x low with respect to G17</a:t>
            </a:r>
          </a:p>
          <a:p>
            <a:pPr lvl="1"/>
            <a:r>
              <a:rPr lang="en-US" sz="2400" dirty="0"/>
              <a:t>G16 trapped protons are similar to G14 protons, which have degraded on-orbit probably due to radiation damage</a:t>
            </a:r>
          </a:p>
          <a:p>
            <a:pPr lvl="1"/>
            <a:r>
              <a:rPr lang="en-US" sz="2400" dirty="0"/>
              <a:t>Cannot compare G16 and G17 solar protons due to lack of SEP event since G17 launch</a:t>
            </a:r>
          </a:p>
          <a:p>
            <a:pPr lvl="2"/>
            <a:r>
              <a:rPr lang="en-US" sz="2000" dirty="0"/>
              <a:t>G16 solar protons disagreed with SGPS Telescope 1 protons</a:t>
            </a:r>
          </a:p>
        </p:txBody>
      </p:sp>
      <p:sp>
        <p:nvSpPr>
          <p:cNvPr id="4" name="Slide Number Placeholder 3">
            <a:extLst>
              <a:ext uri="{FF2B5EF4-FFF2-40B4-BE49-F238E27FC236}">
                <a16:creationId xmlns:a16="http://schemas.microsoft.com/office/drawing/2014/main" id="{ADC6D270-91FD-5549-8854-7EDBC81B7140}"/>
              </a:ext>
            </a:extLst>
          </p:cNvPr>
          <p:cNvSpPr>
            <a:spLocks noGrp="1"/>
          </p:cNvSpPr>
          <p:nvPr>
            <p:ph type="sldNum" sz="quarter" idx="12"/>
          </p:nvPr>
        </p:nvSpPr>
        <p:spPr/>
        <p:txBody>
          <a:bodyPr/>
          <a:lstStyle/>
          <a:p>
            <a:fld id="{615ADB79-25D6-47C0-AB51-22A13A0BBB50}" type="slidenum">
              <a:rPr lang="en-US" altLang="en-US" smtClean="0"/>
              <a:pPr/>
              <a:t>37</a:t>
            </a:fld>
            <a:endParaRPr lang="en-US" altLang="en-US" dirty="0"/>
          </a:p>
        </p:txBody>
      </p:sp>
    </p:spTree>
    <p:extLst>
      <p:ext uri="{BB962C8B-B14F-4D97-AF65-F5344CB8AC3E}">
        <p14:creationId xmlns:p14="http://schemas.microsoft.com/office/powerpoint/2010/main" val="851403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SWPC Overview</a:t>
            </a:r>
          </a:p>
        </p:txBody>
      </p:sp>
      <p:sp>
        <p:nvSpPr>
          <p:cNvPr id="3" name="Content Placeholder 2"/>
          <p:cNvSpPr>
            <a:spLocks noGrp="1"/>
          </p:cNvSpPr>
          <p:nvPr>
            <p:ph idx="1"/>
          </p:nvPr>
        </p:nvSpPr>
        <p:spPr>
          <a:xfrm>
            <a:off x="457200" y="1465263"/>
            <a:ext cx="8229600" cy="4822326"/>
          </a:xfrm>
        </p:spPr>
        <p:txBody>
          <a:bodyPr>
            <a:normAutofit/>
          </a:bodyPr>
          <a:lstStyle/>
          <a:p>
            <a:pPr>
              <a:buFont typeface="Arial" panose="020B0604020202020204" pitchFamily="34" charset="0"/>
              <a:buChar char="•"/>
            </a:pPr>
            <a:r>
              <a:rPr lang="en-US" dirty="0"/>
              <a:t>Terry Onsager (SWPC representative) will present SWPC’s overview at this point in the PS-PVR.</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38</a:t>
            </a:fld>
            <a:endParaRPr lang="en-US" altLang="en-US" dirty="0"/>
          </a:p>
        </p:txBody>
      </p:sp>
    </p:spTree>
    <p:extLst>
      <p:ext uri="{BB962C8B-B14F-4D97-AF65-F5344CB8AC3E}">
        <p14:creationId xmlns:p14="http://schemas.microsoft.com/office/powerpoint/2010/main" val="26723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GOES-17 MPS-HI L1b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39</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6200"/>
            <a:ext cx="5943600" cy="1325563"/>
          </a:xfrm>
        </p:spPr>
        <p:txBody>
          <a:bodyPr>
            <a:normAutofit/>
          </a:bodyPr>
          <a:lstStyle/>
          <a:p>
            <a:pPr algn="ctr"/>
            <a:r>
              <a:rPr lang="en-US" sz="2800" b="1" dirty="0">
                <a:solidFill>
                  <a:schemeClr val="bg1"/>
                </a:solidFill>
              </a:rPr>
              <a:t>ALERT: Electron 2 MeV Integral Flux exceeded 1000pfu</a:t>
            </a:r>
          </a:p>
        </p:txBody>
      </p:sp>
      <p:sp>
        <p:nvSpPr>
          <p:cNvPr id="5" name="Content Placeholder 4"/>
          <p:cNvSpPr>
            <a:spLocks noGrp="1"/>
          </p:cNvSpPr>
          <p:nvPr>
            <p:ph sz="half" idx="1"/>
          </p:nvPr>
        </p:nvSpPr>
        <p:spPr>
          <a:xfrm>
            <a:off x="457200" y="1600200"/>
            <a:ext cx="4191000" cy="4857816"/>
          </a:xfrm>
          <a:noFill/>
        </p:spPr>
        <p:txBody>
          <a:bodyPr>
            <a:normAutofit/>
          </a:bodyPr>
          <a:lstStyle/>
          <a:p>
            <a:pPr marL="176213" indent="-95250">
              <a:buClr>
                <a:schemeClr val="bg1"/>
              </a:buClr>
              <a:buFont typeface="Arial" panose="020B0604020202020204" pitchFamily="34" charset="0"/>
              <a:buChar char="•"/>
            </a:pPr>
            <a:r>
              <a:rPr lang="en-US" sz="1800" dirty="0">
                <a:solidFill>
                  <a:schemeClr val="bg1"/>
                </a:solidFill>
              </a:rPr>
              <a:t>SWPC alert at 1000 electrons/(cm</a:t>
            </a:r>
            <a:r>
              <a:rPr lang="en-US" sz="1800" baseline="30000" dirty="0">
                <a:solidFill>
                  <a:schemeClr val="bg1"/>
                </a:solidFill>
              </a:rPr>
              <a:t>2</a:t>
            </a:r>
            <a:r>
              <a:rPr lang="en-US" sz="1800" dirty="0">
                <a:solidFill>
                  <a:schemeClr val="bg1"/>
                </a:solidFill>
              </a:rPr>
              <a:t> </a:t>
            </a:r>
            <a:r>
              <a:rPr lang="en-US" sz="1800" dirty="0" err="1">
                <a:solidFill>
                  <a:schemeClr val="bg1"/>
                </a:solidFill>
              </a:rPr>
              <a:t>sr</a:t>
            </a:r>
            <a:r>
              <a:rPr lang="en-US" sz="1800" dirty="0">
                <a:solidFill>
                  <a:schemeClr val="bg1"/>
                </a:solidFill>
              </a:rPr>
              <a:t> s) [</a:t>
            </a:r>
            <a:r>
              <a:rPr lang="en-US" sz="1800" dirty="0" err="1">
                <a:solidFill>
                  <a:schemeClr val="bg1"/>
                </a:solidFill>
              </a:rPr>
              <a:t>pfu</a:t>
            </a:r>
            <a:r>
              <a:rPr lang="en-US" sz="1800" dirty="0">
                <a:solidFill>
                  <a:schemeClr val="bg1"/>
                </a:solidFill>
              </a:rPr>
              <a:t>] was developed in consultation with the satellite industry</a:t>
            </a:r>
          </a:p>
          <a:p>
            <a:pPr marL="176213" indent="-95250">
              <a:buClr>
                <a:schemeClr val="bg1"/>
              </a:buClr>
              <a:buFont typeface="Arial" panose="020B0604020202020204" pitchFamily="34" charset="0"/>
              <a:buChar char="•"/>
            </a:pPr>
            <a:r>
              <a:rPr lang="en-US" sz="1800" dirty="0">
                <a:solidFill>
                  <a:schemeClr val="bg1"/>
                </a:solidFill>
              </a:rPr>
              <a:t>Based on GOES-East observations</a:t>
            </a:r>
          </a:p>
          <a:p>
            <a:pPr lvl="1" indent="-109538">
              <a:buClr>
                <a:schemeClr val="bg1"/>
              </a:buClr>
              <a:buFont typeface="Arial" panose="020B0604020202020204" pitchFamily="34" charset="0"/>
              <a:buChar char="•"/>
            </a:pPr>
            <a:r>
              <a:rPr lang="en-US" dirty="0">
                <a:solidFill>
                  <a:schemeClr val="bg1"/>
                </a:solidFill>
              </a:rPr>
              <a:t>Fluxes systematically lower than at GOES-West by factor of 2.5 [Meredith et al., 2015]</a:t>
            </a:r>
          </a:p>
          <a:p>
            <a:pPr indent="-109538">
              <a:buClr>
                <a:schemeClr val="bg1"/>
              </a:buClr>
              <a:buFont typeface="Arial" panose="020B0604020202020204" pitchFamily="34" charset="0"/>
              <a:buChar char="•"/>
            </a:pPr>
            <a:r>
              <a:rPr lang="en-US" sz="1800" dirty="0">
                <a:solidFill>
                  <a:schemeClr val="bg1"/>
                </a:solidFill>
              </a:rPr>
              <a:t>First alert issued 18 May 1995</a:t>
            </a:r>
          </a:p>
          <a:p>
            <a:pPr indent="-109538">
              <a:buClr>
                <a:schemeClr val="bg1"/>
              </a:buClr>
              <a:buFont typeface="Arial" panose="020B0604020202020204" pitchFamily="34" charset="0"/>
              <a:buChar char="•"/>
            </a:pPr>
            <a:r>
              <a:rPr lang="en-US" sz="1800" dirty="0">
                <a:solidFill>
                  <a:schemeClr val="bg1"/>
                </a:solidFill>
              </a:rPr>
              <a:t>In this otherwise quiet solar cycle, MeV electron fluxes have been very elevated starting in 2015</a:t>
            </a:r>
          </a:p>
          <a:p>
            <a:pPr lvl="1" indent="-109538">
              <a:buClr>
                <a:schemeClr val="bg1"/>
              </a:buClr>
              <a:buFont typeface="Arial" panose="020B0604020202020204" pitchFamily="34" charset="0"/>
              <a:buChar char="•"/>
            </a:pPr>
            <a:r>
              <a:rPr lang="en-US" dirty="0">
                <a:solidFill>
                  <a:schemeClr val="bg1"/>
                </a:solidFill>
              </a:rPr>
              <a:t>Primarily owing to the action of stream interaction regions (interface between solar wind of coronal hole and quiet sun origins) on the magnetosphere</a:t>
            </a:r>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53631" y="1295400"/>
            <a:ext cx="3886200" cy="2914650"/>
          </a:xfrm>
        </p:spPr>
      </p:pic>
      <p:sp>
        <p:nvSpPr>
          <p:cNvPr id="11" name="TextBox 10"/>
          <p:cNvSpPr txBox="1"/>
          <p:nvPr/>
        </p:nvSpPr>
        <p:spPr>
          <a:xfrm>
            <a:off x="4819650" y="4334358"/>
            <a:ext cx="3943350" cy="2123658"/>
          </a:xfrm>
          <a:prstGeom prst="rect">
            <a:avLst/>
          </a:prstGeom>
          <a:solidFill>
            <a:schemeClr val="bg1"/>
          </a:solidFill>
        </p:spPr>
        <p:txBody>
          <a:bodyPr wrap="square" rtlCol="0">
            <a:spAutoFit/>
          </a:bodyPr>
          <a:lstStyle/>
          <a:p>
            <a:r>
              <a:rPr lang="en-US" sz="1100" dirty="0"/>
              <a:t>Space Weather Message Code: ALTEF3</a:t>
            </a:r>
            <a:br>
              <a:rPr lang="en-US" sz="1100" dirty="0"/>
            </a:br>
            <a:r>
              <a:rPr lang="en-US" sz="1100" dirty="0"/>
              <a:t>Serial Number: 2516</a:t>
            </a:r>
            <a:br>
              <a:rPr lang="en-US" sz="1100" dirty="0"/>
            </a:br>
            <a:r>
              <a:rPr lang="en-US" sz="1100" dirty="0"/>
              <a:t>Issue Time: 2017 Jan 09 0501 UTC</a:t>
            </a:r>
            <a:br>
              <a:rPr lang="en-US" sz="1100" dirty="0"/>
            </a:br>
            <a:endParaRPr lang="en-US" sz="1100" dirty="0"/>
          </a:p>
          <a:p>
            <a:r>
              <a:rPr lang="en-US" sz="1100" dirty="0"/>
              <a:t>CONTINUED ALERT: Electron 2MeV Integral Flux exceeded 1000pfu</a:t>
            </a:r>
            <a:br>
              <a:rPr lang="en-US" sz="1100" dirty="0"/>
            </a:br>
            <a:r>
              <a:rPr lang="en-US" sz="1100" dirty="0"/>
              <a:t>Continuation of Serial Number: 2515</a:t>
            </a:r>
            <a:br>
              <a:rPr lang="en-US" sz="1100" dirty="0"/>
            </a:br>
            <a:r>
              <a:rPr lang="en-US" sz="1100" dirty="0"/>
              <a:t>Begin Time: 2017 Jan 05 1520 UTC</a:t>
            </a:r>
            <a:br>
              <a:rPr lang="en-US" sz="1100" dirty="0"/>
            </a:br>
            <a:r>
              <a:rPr lang="en-US" sz="1100" dirty="0"/>
              <a:t>Yesterday Maximum 2MeV Flux: 25537 </a:t>
            </a:r>
            <a:r>
              <a:rPr lang="en-US" sz="1100" dirty="0" err="1"/>
              <a:t>pfu</a:t>
            </a:r>
            <a:r>
              <a:rPr lang="en-US" sz="1100" dirty="0"/>
              <a:t/>
            </a:r>
            <a:br>
              <a:rPr lang="en-US" sz="1100" dirty="0"/>
            </a:br>
            <a:r>
              <a:rPr lang="en-US" sz="1100" dirty="0"/>
              <a:t>www.swpc.noaa.gov/noaa-scales-explanation</a:t>
            </a:r>
            <a:br>
              <a:rPr lang="en-US" sz="1100" dirty="0"/>
            </a:br>
            <a:r>
              <a:rPr lang="en-US" sz="1100" dirty="0"/>
              <a:t>Potential Impacts: Satellite systems may experience significant charging resulting in increased risk to satellite systems.</a:t>
            </a:r>
          </a:p>
        </p:txBody>
      </p:sp>
      <p:cxnSp>
        <p:nvCxnSpPr>
          <p:cNvPr id="9" name="Straight Arrow Connector 8"/>
          <p:cNvCxnSpPr/>
          <p:nvPr/>
        </p:nvCxnSpPr>
        <p:spPr>
          <a:xfrm>
            <a:off x="4267200" y="2659380"/>
            <a:ext cx="609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idx="12"/>
          </p:nvPr>
        </p:nvSpPr>
        <p:spPr/>
        <p:txBody>
          <a:bodyPr/>
          <a:lstStyle/>
          <a:p>
            <a:pPr>
              <a:buSzPct val="25000"/>
            </a:pPr>
            <a:fld id="{00000000-1234-1234-1234-123412341234}" type="slidenum">
              <a:rPr lang="en-US" sz="900" smtClean="0">
                <a:solidFill>
                  <a:srgbClr val="888888"/>
                </a:solidFill>
                <a:ea typeface="Calibri"/>
                <a:cs typeface="Calibri"/>
                <a:sym typeface="Calibri"/>
              </a:rPr>
              <a:pPr>
                <a:buSzPct val="25000"/>
              </a:pPr>
              <a:t>4</a:t>
            </a:fld>
            <a:endParaRPr lang="en-US" sz="900">
              <a:solidFill>
                <a:srgbClr val="888888"/>
              </a:solidFill>
              <a:ea typeface="Calibri"/>
              <a:cs typeface="Calibri"/>
              <a:sym typeface="Calibri"/>
            </a:endParaRPr>
          </a:p>
        </p:txBody>
      </p:sp>
    </p:spTree>
    <p:extLst>
      <p:ext uri="{BB962C8B-B14F-4D97-AF65-F5344CB8AC3E}">
        <p14:creationId xmlns:p14="http://schemas.microsoft.com/office/powerpoint/2010/main" val="1810538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40</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2034404212"/>
              </p:ext>
            </p:extLst>
          </p:nvPr>
        </p:nvGraphicFramePr>
        <p:xfrm>
          <a:off x="228600" y="1143000"/>
          <a:ext cx="8686800" cy="41453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Results have been discussed with SWPC. Release of data by NCEI will enable research community participation.</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mn-lt"/>
                          <a:ea typeface="Arial"/>
                          <a:cs typeface="Arial"/>
                          <a:sym typeface="Arial"/>
                        </a:rPr>
                        <a:t>Major anomalies fixed through LUT modification (ADR762). Correct performance of LUT verified in OE.</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are expected,</a:t>
                      </a:r>
                      <a:r>
                        <a:rPr lang="en" sz="2000" b="0" i="0" u="none" strike="noStrike" cap="none" baseline="0" dirty="0">
                          <a:solidFill>
                            <a:schemeClr val="tx1"/>
                          </a:solidFill>
                          <a:latin typeface="+mn-lt"/>
                          <a:ea typeface="Arial"/>
                          <a:cs typeface="Arial"/>
                          <a:sym typeface="Arial"/>
                        </a:rPr>
                        <a:t> primarily through updated LUTs incorporating results of cross-cal.</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41</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2236441586"/>
              </p:ext>
            </p:extLst>
          </p:nvPr>
        </p:nvGraphicFramePr>
        <p:xfrm>
          <a:off x="228600" y="1143000"/>
          <a:ext cx="8686800" cy="530358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PLPTs</a:t>
                      </a:r>
                      <a:r>
                        <a:rPr lang="en" sz="1800" b="0" i="0" u="none" strike="noStrike" cap="none" baseline="0" dirty="0">
                          <a:solidFill>
                            <a:schemeClr val="tx1"/>
                          </a:solidFill>
                          <a:latin typeface="+mn-lt"/>
                          <a:ea typeface="Arial"/>
                          <a:cs typeface="Arial"/>
                          <a:sym typeface="Arial"/>
                        </a:rPr>
                        <a:t> performed on reprocessed MPS-HI fluxes from </a:t>
                      </a:r>
                      <a:r>
                        <a:rPr lang="en" sz="1800" b="0" i="0" u="none" strike="noStrike" cap="none" baseline="0" dirty="0" smtClean="0">
                          <a:solidFill>
                            <a:schemeClr val="tx1"/>
                          </a:solidFill>
                          <a:latin typeface="+mn-lt"/>
                          <a:ea typeface="Arial"/>
                          <a:cs typeface="Arial"/>
                          <a:sym typeface="Arial"/>
                        </a:rPr>
                        <a:t>mid June – mid Sept 2018</a:t>
                      </a:r>
                      <a:endParaRPr lang="en" sz="1800" b="0" i="0" u="none" strike="noStrike" cap="none" dirty="0">
                        <a:solidFill>
                          <a:schemeClr val="tx1"/>
                        </a:solidFill>
                        <a:latin typeface="+mn-lt"/>
                        <a:ea typeface="Arial"/>
                        <a:cs typeface="Arial"/>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tx1"/>
                          </a:solidFill>
                        </a:rPr>
                        <a:t>Yes,</a:t>
                      </a:r>
                      <a:r>
                        <a:rPr lang="en" sz="1800" u="none" strike="noStrike" cap="none" baseline="0" dirty="0">
                          <a:solidFill>
                            <a:schemeClr val="tx1"/>
                          </a:solidFill>
                        </a:rPr>
                        <a:t> to the limited extent that the Performance Baseline can be checked on-orbit.</a:t>
                      </a:r>
                      <a:endParaRPr lang="en" sz="1800" u="none" strike="noStrike" cap="none" dirty="0">
                        <a:solidFill>
                          <a:schemeClr val="tx1"/>
                        </a:solidFill>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Key issues affecting usability by SWPC have been fixed.</a:t>
                      </a:r>
                      <a:r>
                        <a:rPr lang="en" sz="1800" b="0" i="0" u="none" strike="noStrike" cap="none" baseline="0" dirty="0">
                          <a:solidFill>
                            <a:schemeClr val="tx1"/>
                          </a:solidFill>
                          <a:latin typeface="+mn-lt"/>
                          <a:ea typeface="Arial"/>
                          <a:cs typeface="Arial"/>
                          <a:sym typeface="Arial"/>
                        </a:rPr>
                        <a:t>  Fixes have been discussed extensively with SWPC and agreed to by them.</a:t>
                      </a:r>
                      <a:endParaRPr lang="en" sz="1800" b="0" i="0" u="none" strike="noStrike" cap="none" dirty="0">
                        <a:solidFill>
                          <a:schemeClr val="tx1"/>
                        </a:solidFill>
                        <a:latin typeface="+mn-lt"/>
                        <a:ea typeface="Arial"/>
                        <a:cs typeface="Arial"/>
                        <a:sym typeface="Arial"/>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This presentation;</a:t>
                      </a:r>
                      <a:r>
                        <a:rPr lang="en" sz="1800" b="0" i="0" u="none" strike="noStrike" cap="none" baseline="0" dirty="0">
                          <a:solidFill>
                            <a:schemeClr val="tx1"/>
                          </a:solidFill>
                          <a:latin typeface="+mn-lt"/>
                          <a:ea typeface="Arial"/>
                          <a:cs typeface="Arial"/>
                          <a:sym typeface="Arial"/>
                        </a:rPr>
                        <a:t> memo on background correction.</a:t>
                      </a:r>
                      <a:endParaRPr lang="en" sz="1800" b="0" i="0" u="none" strike="noStrike" cap="none" dirty="0">
                        <a:solidFill>
                          <a:schemeClr val="tx1"/>
                        </a:solidFill>
                        <a:latin typeface="+mn-lt"/>
                        <a:ea typeface="Arial"/>
                        <a:cs typeface="Arial"/>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NCEI:</a:t>
                      </a:r>
                      <a:r>
                        <a:rPr lang="en" sz="1800" b="0" i="0" u="none" strike="noStrike" cap="none" baseline="0" dirty="0">
                          <a:solidFill>
                            <a:schemeClr val="tx1"/>
                          </a:solidFill>
                          <a:latin typeface="+mn-lt"/>
                          <a:ea typeface="Arial"/>
                          <a:cs typeface="Arial"/>
                          <a:sym typeface="Arial"/>
                        </a:rPr>
                        <a:t> yes.</a:t>
                      </a:r>
                      <a:endParaRPr lang="en" sz="1800" b="0" i="0" u="none" strike="noStrike" cap="none" dirty="0">
                        <a:solidFill>
                          <a:schemeClr val="tx1"/>
                        </a:solidFill>
                        <a:latin typeface="+mn-lt"/>
                        <a:ea typeface="Arial"/>
                        <a:cs typeface="Arial"/>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NCEI believes that the GOES-17 MPS-HI L1b product has reached the Provisional Maturity as defined by the GOES-R Program</a:t>
            </a:r>
          </a:p>
          <a:p>
            <a:pPr>
              <a:buFont typeface="Arial" panose="020B0604020202020204" pitchFamily="34" charset="0"/>
              <a:buChar char="•"/>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42</a:t>
            </a:fld>
            <a:endParaRPr lang="en-US" altLang="en-US" dirty="0"/>
          </a:p>
        </p:txBody>
      </p:sp>
    </p:spTree>
    <p:extLst>
      <p:ext uri="{BB962C8B-B14F-4D97-AF65-F5344CB8AC3E}">
        <p14:creationId xmlns:p14="http://schemas.microsoft.com/office/powerpoint/2010/main" val="2859354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GOES-17 MPS-HI L1b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43</a:t>
            </a:fld>
            <a:endParaRPr lang="en-US"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dirty="0"/>
              <a:t>ADRs/WRs to be resolved prior to Full Validation.</a:t>
            </a:r>
          </a:p>
          <a:p>
            <a:pPr>
              <a:buFont typeface="Arial" panose="020B0604020202020204" pitchFamily="34" charset="0"/>
              <a:buChar char="•"/>
            </a:pPr>
            <a:r>
              <a:rPr lang="en-US" sz="2400" dirty="0"/>
              <a:t>PLPTs to be conducted prior to Full Validation.</a:t>
            </a:r>
          </a:p>
          <a:p>
            <a:pPr>
              <a:buFont typeface="Arial" panose="020B0604020202020204" pitchFamily="34" charset="0"/>
              <a:buChar char="•"/>
            </a:pPr>
            <a:r>
              <a:rPr lang="en-US" sz="2400" dirty="0"/>
              <a:t>Performance Baseline status.</a:t>
            </a:r>
          </a:p>
          <a:p>
            <a:pPr>
              <a:buFont typeface="Arial" panose="020B0604020202020204" pitchFamily="34" charset="0"/>
              <a:buChar char="•"/>
            </a:pPr>
            <a:r>
              <a:rPr lang="en-US" sz="2400" dirty="0"/>
              <a:t>Risks to getting to Full, both from L1b product definition and user (SWPC) feedback</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44</a:t>
            </a:fld>
            <a:endParaRPr lang="en-US" altLang="en-US" dirty="0"/>
          </a:p>
        </p:txBody>
      </p:sp>
    </p:spTree>
    <p:extLst>
      <p:ext uri="{BB962C8B-B14F-4D97-AF65-F5344CB8AC3E}">
        <p14:creationId xmlns:p14="http://schemas.microsoft.com/office/powerpoint/2010/main" val="2774575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76200"/>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ADRs/WRs </a:t>
            </a:r>
            <a:r>
              <a:rPr lang="en-US" sz="2800" b="0" i="0" u="none" strike="noStrike" cap="none" dirty="0">
                <a:solidFill>
                  <a:srgbClr val="FFFFFF"/>
                </a:solidFill>
                <a:latin typeface="Arial"/>
                <a:ea typeface="Arial"/>
                <a:cs typeface="Arial"/>
                <a:sym typeface="Arial"/>
              </a:rPr>
              <a:t>Impacting Full Validation of MPS-HI L1b</a:t>
            </a:r>
            <a:endParaRPr lang="en" sz="2800" b="0" i="0" u="none" strike="noStrike" cap="none" dirty="0">
              <a:solidFill>
                <a:srgbClr val="FFFFFF"/>
              </a:solidFill>
              <a:latin typeface="Arial"/>
              <a:ea typeface="Arial"/>
              <a:cs typeface="Arial"/>
              <a:sym typeface="Arial"/>
            </a:endParaRP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45</a:t>
            </a:fld>
            <a:endParaRPr lang="en" sz="1400" b="0" i="0" u="none" strike="noStrike" cap="none">
              <a:solidFill>
                <a:schemeClr val="lt1"/>
              </a:solidFill>
              <a:latin typeface="Arial"/>
              <a:ea typeface="Arial"/>
              <a:cs typeface="Arial"/>
              <a:sym typeface="Arial"/>
            </a:endParaRPr>
          </a:p>
        </p:txBody>
      </p:sp>
      <p:graphicFrame>
        <p:nvGraphicFramePr>
          <p:cNvPr id="5" name="Table 4"/>
          <p:cNvGraphicFramePr>
            <a:graphicFrameLocks noGrp="1"/>
          </p:cNvGraphicFramePr>
          <p:nvPr>
            <p:extLst>
              <p:ext uri="{D42A27DB-BD31-4B8C-83A1-F6EECF244321}">
                <p14:modId xmlns:p14="http://schemas.microsoft.com/office/powerpoint/2010/main" val="1428936305"/>
              </p:ext>
            </p:extLst>
          </p:nvPr>
        </p:nvGraphicFramePr>
        <p:xfrm>
          <a:off x="228600" y="1325880"/>
          <a:ext cx="8763000" cy="4541520"/>
        </p:xfrm>
        <a:graphic>
          <a:graphicData uri="http://schemas.openxmlformats.org/drawingml/2006/table">
            <a:tbl>
              <a:tblPr firstRow="1" bandRow="1">
                <a:tableStyleId>{5C22544A-7EE6-4342-B048-85BDC9FD1C3A}</a:tableStyleId>
              </a:tblPr>
              <a:tblGrid>
                <a:gridCol w="838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1148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370840">
                <a:tc>
                  <a:txBody>
                    <a:bodyPr/>
                    <a:lstStyle/>
                    <a:p>
                      <a:r>
                        <a:rPr lang="en-US" sz="2000" dirty="0"/>
                        <a:t>ADR#</a:t>
                      </a:r>
                    </a:p>
                  </a:txBody>
                  <a:tcPr anchor="ctr"/>
                </a:tc>
                <a:tc>
                  <a:txBody>
                    <a:bodyPr/>
                    <a:lstStyle/>
                    <a:p>
                      <a:r>
                        <a:rPr lang="en-US" sz="2000" dirty="0"/>
                        <a:t>WR#</a:t>
                      </a:r>
                    </a:p>
                  </a:txBody>
                  <a:tcPr anchor="ctr"/>
                </a:tc>
                <a:tc>
                  <a:txBody>
                    <a:bodyPr/>
                    <a:lstStyle/>
                    <a:p>
                      <a:r>
                        <a:rPr lang="en-US" sz="2000" dirty="0"/>
                        <a:t>Short Description</a:t>
                      </a:r>
                    </a:p>
                  </a:txBody>
                  <a:tcPr anchor="ctr"/>
                </a:tc>
                <a:tc>
                  <a:txBody>
                    <a:bodyPr/>
                    <a:lstStyle/>
                    <a:p>
                      <a:r>
                        <a:rPr lang="en-US" sz="2000" dirty="0"/>
                        <a:t>Status</a:t>
                      </a:r>
                    </a:p>
                  </a:txBody>
                  <a:tcPr anchor="ctr"/>
                </a:tc>
                <a:tc>
                  <a:txBody>
                    <a:bodyPr/>
                    <a:lstStyle/>
                    <a:p>
                      <a:r>
                        <a:rPr lang="en-US" sz="2000" dirty="0"/>
                        <a:t>Expected Closure</a:t>
                      </a:r>
                    </a:p>
                  </a:txBody>
                  <a:tcPr anchor="ctr"/>
                </a:tc>
                <a:extLst>
                  <a:ext uri="{0D108BD9-81ED-4DB2-BD59-A6C34878D82A}">
                    <a16:rowId xmlns:a16="http://schemas.microsoft.com/office/drawing/2014/main" val="10000"/>
                  </a:ext>
                </a:extLst>
              </a:tr>
              <a:tr h="370840">
                <a:tc>
                  <a:txBody>
                    <a:bodyPr/>
                    <a:lstStyle/>
                    <a:p>
                      <a:r>
                        <a:rPr lang="en-US" dirty="0"/>
                        <a:t>700</a:t>
                      </a:r>
                    </a:p>
                  </a:txBody>
                  <a:tcPr anchor="ctr"/>
                </a:tc>
                <a:tc>
                  <a:txBody>
                    <a:bodyPr/>
                    <a:lstStyle/>
                    <a:p>
                      <a:r>
                        <a:rPr lang="en-US" dirty="0"/>
                        <a:t>6115</a:t>
                      </a:r>
                    </a:p>
                  </a:txBody>
                  <a:tcPr anchor="ctr"/>
                </a:tc>
                <a:tc>
                  <a:txBody>
                    <a:bodyPr/>
                    <a:lstStyle/>
                    <a:p>
                      <a:r>
                        <a:rPr lang="en-US" sz="1800" b="0" i="0" kern="1200" dirty="0">
                          <a:solidFill>
                            <a:schemeClr val="dk1"/>
                          </a:solidFill>
                          <a:latin typeface="+mn-lt"/>
                          <a:ea typeface="+mn-ea"/>
                          <a:cs typeface="+mn-cs"/>
                        </a:rPr>
                        <a:t>Yaw Flip Flag incorrect for SEISS MPS-HI products</a:t>
                      </a:r>
                      <a:endParaRPr lang="en-US" dirty="0"/>
                    </a:p>
                  </a:txBody>
                  <a:tcPr anchor="ctr"/>
                </a:tc>
                <a:tc>
                  <a:txBody>
                    <a:bodyPr/>
                    <a:lstStyle/>
                    <a:p>
                      <a:r>
                        <a:rPr lang="en-US" dirty="0" err="1"/>
                        <a:t>In_Work</a:t>
                      </a:r>
                      <a:endParaRPr lang="en-US" dirty="0"/>
                    </a:p>
                  </a:txBody>
                  <a:tcPr anchor="ctr"/>
                </a:tc>
                <a:tc>
                  <a:txBody>
                    <a:bodyPr/>
                    <a:lstStyle/>
                    <a:p>
                      <a:r>
                        <a:rPr lang="en-US" dirty="0"/>
                        <a:t>DO.07.01.00</a:t>
                      </a:r>
                    </a:p>
                  </a:txBody>
                  <a:tcPr anchor="ctr"/>
                </a:tc>
                <a:extLst>
                  <a:ext uri="{0D108BD9-81ED-4DB2-BD59-A6C34878D82A}">
                    <a16:rowId xmlns:a16="http://schemas.microsoft.com/office/drawing/2014/main" val="10001"/>
                  </a:ext>
                </a:extLst>
              </a:tr>
              <a:tr h="370840">
                <a:tc>
                  <a:txBody>
                    <a:bodyPr/>
                    <a:lstStyle/>
                    <a:p>
                      <a:r>
                        <a:rPr lang="en-US" dirty="0"/>
                        <a:t>780</a:t>
                      </a:r>
                    </a:p>
                  </a:txBody>
                  <a:tcPr anchor="ctr"/>
                </a:tc>
                <a:tc>
                  <a:txBody>
                    <a:bodyPr/>
                    <a:lstStyle/>
                    <a:p>
                      <a:r>
                        <a:rPr lang="en-US" dirty="0"/>
                        <a:t>6568</a:t>
                      </a:r>
                    </a:p>
                  </a:txBody>
                  <a:tcPr anchor="ctr"/>
                </a:tc>
                <a:tc>
                  <a:txBody>
                    <a:bodyPr/>
                    <a:lstStyle/>
                    <a:p>
                      <a:r>
                        <a:rPr lang="en-US" dirty="0">
                          <a:solidFill>
                            <a:schemeClr val="tx1"/>
                          </a:solidFill>
                        </a:rPr>
                        <a:t>G16 &amp; G17 MPS-HI and MPS-LO IFC Leakage</a:t>
                      </a:r>
                    </a:p>
                  </a:txBody>
                  <a:tcPr anchor="ctr"/>
                </a:tc>
                <a:tc>
                  <a:txBody>
                    <a:bodyPr/>
                    <a:lstStyle/>
                    <a:p>
                      <a:r>
                        <a:rPr lang="en-US" dirty="0" err="1"/>
                        <a:t>ARB_Review</a:t>
                      </a:r>
                      <a:endParaRPr lang="en-US" dirty="0"/>
                    </a:p>
                  </a:txBody>
                  <a:tcPr anchor="ctr"/>
                </a:tc>
                <a:tc>
                  <a:txBody>
                    <a:bodyPr/>
                    <a:lstStyle/>
                    <a:p>
                      <a:r>
                        <a:rPr lang="en-US" dirty="0"/>
                        <a:t>Not assigned</a:t>
                      </a:r>
                    </a:p>
                  </a:txBody>
                  <a:tcPr anchor="ctr"/>
                </a:tc>
                <a:extLst>
                  <a:ext uri="{0D108BD9-81ED-4DB2-BD59-A6C34878D82A}">
                    <a16:rowId xmlns:a16="http://schemas.microsoft.com/office/drawing/2014/main" val="10002"/>
                  </a:ext>
                </a:extLst>
              </a:tr>
              <a:tr h="370840">
                <a:tc>
                  <a:txBody>
                    <a:bodyPr/>
                    <a:lstStyle/>
                    <a:p>
                      <a:r>
                        <a:rPr lang="en-US" dirty="0"/>
                        <a:t>781</a:t>
                      </a:r>
                    </a:p>
                  </a:txBody>
                  <a:tcPr anchor="ctr"/>
                </a:tc>
                <a:tc>
                  <a:txBody>
                    <a:bodyPr/>
                    <a:lstStyle/>
                    <a:p>
                      <a:r>
                        <a:rPr lang="en-US" dirty="0"/>
                        <a:t>6477</a:t>
                      </a:r>
                    </a:p>
                  </a:txBody>
                  <a:tcPr anchor="ctr"/>
                </a:tc>
                <a:tc>
                  <a:txBody>
                    <a:bodyPr/>
                    <a:lstStyle/>
                    <a:p>
                      <a:r>
                        <a:rPr lang="en-US" dirty="0">
                          <a:solidFill>
                            <a:schemeClr val="tx1"/>
                          </a:solidFill>
                        </a:rPr>
                        <a:t>G17 &amp; G17 MPS-HI and SGPS L1b data gaps near IFCs</a:t>
                      </a:r>
                    </a:p>
                  </a:txBody>
                  <a:tcPr anchor="ctr"/>
                </a:tc>
                <a:tc>
                  <a:txBody>
                    <a:bodyPr/>
                    <a:lstStyle/>
                    <a:p>
                      <a:r>
                        <a:rPr lang="en-US" dirty="0" err="1"/>
                        <a:t>In_Analysis</a:t>
                      </a:r>
                      <a:endParaRPr lang="en-US" dirty="0"/>
                    </a:p>
                  </a:txBody>
                  <a:tcPr anchor="ctr"/>
                </a:tc>
                <a:tc>
                  <a:txBody>
                    <a:bodyPr/>
                    <a:lstStyle/>
                    <a:p>
                      <a:r>
                        <a:rPr lang="en-US" dirty="0"/>
                        <a:t>DO.09.00.00</a:t>
                      </a:r>
                    </a:p>
                  </a:txBody>
                  <a:tcPr anchor="ctr"/>
                </a:tc>
                <a:extLst>
                  <a:ext uri="{0D108BD9-81ED-4DB2-BD59-A6C34878D82A}">
                    <a16:rowId xmlns:a16="http://schemas.microsoft.com/office/drawing/2014/main" val="10003"/>
                  </a:ext>
                </a:extLst>
              </a:tr>
              <a:tr h="370840">
                <a:tc>
                  <a:txBody>
                    <a:bodyPr/>
                    <a:lstStyle/>
                    <a:p>
                      <a:r>
                        <a:rPr lang="en-US" dirty="0"/>
                        <a:t>863</a:t>
                      </a:r>
                    </a:p>
                  </a:txBody>
                  <a:tcPr anchor="ctr"/>
                </a:tc>
                <a:tc>
                  <a:txBody>
                    <a:bodyPr/>
                    <a:lstStyle/>
                    <a:p>
                      <a:r>
                        <a:rPr lang="en-US" dirty="0"/>
                        <a:t>6736</a:t>
                      </a:r>
                    </a:p>
                  </a:txBody>
                  <a:tcPr anchor="ctr"/>
                </a:tc>
                <a:tc>
                  <a:txBody>
                    <a:bodyPr/>
                    <a:lstStyle/>
                    <a:p>
                      <a:r>
                        <a:rPr lang="en-US" sz="1800" b="0" i="0" u="none" strike="noStrike" kern="1200" dirty="0">
                          <a:solidFill>
                            <a:schemeClr val="dk1"/>
                          </a:solidFill>
                          <a:effectLst/>
                          <a:latin typeface="+mn-lt"/>
                          <a:ea typeface="+mn-ea"/>
                          <a:cs typeface="+mn-cs"/>
                        </a:rPr>
                        <a:t>Graceful degradation if SGPS data are not being generated</a:t>
                      </a:r>
                      <a:endParaRPr lang="en-US" dirty="0">
                        <a:solidFill>
                          <a:schemeClr val="tx1"/>
                        </a:solidFill>
                      </a:endParaRPr>
                    </a:p>
                  </a:txBody>
                  <a:tcPr anchor="ctr"/>
                </a:tc>
                <a:tc>
                  <a:txBody>
                    <a:bodyPr/>
                    <a:lstStyle/>
                    <a:p>
                      <a:r>
                        <a:rPr lang="en-US" dirty="0" err="1"/>
                        <a:t>In_Analysis</a:t>
                      </a:r>
                      <a:endParaRPr lang="en-US" dirty="0"/>
                    </a:p>
                  </a:txBody>
                  <a:tcPr anchor="ctr"/>
                </a:tc>
                <a:tc>
                  <a:txBody>
                    <a:bodyPr/>
                    <a:lstStyle/>
                    <a:p>
                      <a:r>
                        <a:rPr lang="en-US" dirty="0"/>
                        <a:t>TBD</a:t>
                      </a:r>
                    </a:p>
                  </a:txBody>
                  <a:tcPr anchor="ctr"/>
                </a:tc>
                <a:extLst>
                  <a:ext uri="{0D108BD9-81ED-4DB2-BD59-A6C34878D82A}">
                    <a16:rowId xmlns:a16="http://schemas.microsoft.com/office/drawing/2014/main" val="2616329985"/>
                  </a:ext>
                </a:extLst>
              </a:tr>
              <a:tr h="370840">
                <a:tc>
                  <a:txBody>
                    <a:bodyPr/>
                    <a:lstStyle/>
                    <a:p>
                      <a:r>
                        <a:rPr lang="en-US" dirty="0"/>
                        <a:t>845</a:t>
                      </a:r>
                    </a:p>
                  </a:txBody>
                  <a:tcPr anchor="ctr"/>
                </a:tc>
                <a:tc>
                  <a:txBody>
                    <a:bodyPr/>
                    <a:lstStyle/>
                    <a:p>
                      <a:r>
                        <a:rPr lang="en-US" dirty="0"/>
                        <a:t>TBD</a:t>
                      </a:r>
                    </a:p>
                  </a:txBody>
                  <a:tcPr anchor="ctr"/>
                </a:tc>
                <a:tc>
                  <a:txBody>
                    <a:bodyPr/>
                    <a:lstStyle/>
                    <a:p>
                      <a:r>
                        <a:rPr lang="en-US" dirty="0">
                          <a:solidFill>
                            <a:schemeClr val="tx1"/>
                          </a:solidFill>
                        </a:rPr>
                        <a:t>Update PUG with SEISS MPS-HI and MPS-LO Angular Zone Info</a:t>
                      </a:r>
                    </a:p>
                  </a:txBody>
                  <a:tcPr anchor="ctr"/>
                </a:tc>
                <a:tc>
                  <a:txBody>
                    <a:bodyPr/>
                    <a:lstStyle/>
                    <a:p>
                      <a:r>
                        <a:rPr lang="en-US" dirty="0" err="1"/>
                        <a:t>In_Analysis</a:t>
                      </a:r>
                      <a:endParaRPr lang="en-US" dirty="0"/>
                    </a:p>
                  </a:txBody>
                  <a:tcPr anchor="ctr"/>
                </a:tc>
                <a:tc>
                  <a:txBody>
                    <a:bodyPr/>
                    <a:lstStyle/>
                    <a:p>
                      <a:r>
                        <a:rPr lang="en-US" dirty="0"/>
                        <a:t>TBD</a:t>
                      </a:r>
                    </a:p>
                  </a:txBody>
                  <a:tcPr anchor="ctr"/>
                </a:tc>
                <a:extLst>
                  <a:ext uri="{0D108BD9-81ED-4DB2-BD59-A6C34878D82A}">
                    <a16:rowId xmlns:a16="http://schemas.microsoft.com/office/drawing/2014/main" val="423540990"/>
                  </a:ext>
                </a:extLst>
              </a:tr>
              <a:tr h="370840">
                <a:tc>
                  <a:txBody>
                    <a:bodyPr/>
                    <a:lstStyle/>
                    <a:p>
                      <a:r>
                        <a:rPr lang="en-US" dirty="0"/>
                        <a:t>872</a:t>
                      </a:r>
                    </a:p>
                  </a:txBody>
                  <a:tcPr anchor="ctr"/>
                </a:tc>
                <a:tc>
                  <a:txBody>
                    <a:bodyPr/>
                    <a:lstStyle/>
                    <a:p>
                      <a:r>
                        <a:rPr lang="en-US" dirty="0"/>
                        <a:t>TBD</a:t>
                      </a:r>
                    </a:p>
                  </a:txBody>
                  <a:tcPr anchor="ctr"/>
                </a:tc>
                <a:tc>
                  <a:txBody>
                    <a:bodyPr/>
                    <a:lstStyle/>
                    <a:p>
                      <a:r>
                        <a:rPr lang="en-US" dirty="0">
                          <a:solidFill>
                            <a:schemeClr val="tx1"/>
                          </a:solidFill>
                        </a:rPr>
                        <a:t>Solar array current not correct in G17 products</a:t>
                      </a:r>
                    </a:p>
                  </a:txBody>
                  <a:tcPr anchor="ctr"/>
                </a:tc>
                <a:tc>
                  <a:txBody>
                    <a:bodyPr/>
                    <a:lstStyle/>
                    <a:p>
                      <a:r>
                        <a:rPr lang="en-US" dirty="0"/>
                        <a:t>Submitted</a:t>
                      </a:r>
                    </a:p>
                  </a:txBody>
                  <a:tcPr anchor="ctr"/>
                </a:tc>
                <a:tc>
                  <a:txBody>
                    <a:bodyPr/>
                    <a:lstStyle/>
                    <a:p>
                      <a:r>
                        <a:rPr lang="en-US" dirty="0"/>
                        <a:t>TBD</a:t>
                      </a:r>
                    </a:p>
                  </a:txBody>
                  <a:tcPr anchor="ctr"/>
                </a:tc>
                <a:extLst>
                  <a:ext uri="{0D108BD9-81ED-4DB2-BD59-A6C34878D82A}">
                    <a16:rowId xmlns:a16="http://schemas.microsoft.com/office/drawing/2014/main" val="1936005115"/>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72DC7-B9EE-E94F-A2F1-2B0E40CAE2B7}"/>
              </a:ext>
            </a:extLst>
          </p:cNvPr>
          <p:cNvSpPr>
            <a:spLocks noGrp="1"/>
          </p:cNvSpPr>
          <p:nvPr>
            <p:ph type="title"/>
          </p:nvPr>
        </p:nvSpPr>
        <p:spPr>
          <a:xfrm>
            <a:off x="1524000" y="152400"/>
            <a:ext cx="5943600" cy="1325563"/>
          </a:xfrm>
        </p:spPr>
        <p:txBody>
          <a:bodyPr/>
          <a:lstStyle/>
          <a:p>
            <a:r>
              <a:rPr lang="en-US" dirty="0">
                <a:solidFill>
                  <a:schemeClr val="bg1"/>
                </a:solidFill>
              </a:rPr>
              <a:t>ADR 700: </a:t>
            </a:r>
            <a:r>
              <a:rPr lang="en-US" dirty="0" err="1">
                <a:solidFill>
                  <a:schemeClr val="bg1"/>
                </a:solidFill>
              </a:rPr>
              <a:t>yaw_flip_flag</a:t>
            </a:r>
            <a:r>
              <a:rPr lang="en-US" dirty="0">
                <a:solidFill>
                  <a:schemeClr val="bg1"/>
                </a:solidFill>
              </a:rPr>
              <a:t> incorrect for SEISS MPS-HI </a:t>
            </a:r>
          </a:p>
        </p:txBody>
      </p:sp>
      <p:sp>
        <p:nvSpPr>
          <p:cNvPr id="6" name="Text Placeholder 5">
            <a:extLst>
              <a:ext uri="{FF2B5EF4-FFF2-40B4-BE49-F238E27FC236}">
                <a16:creationId xmlns:a16="http://schemas.microsoft.com/office/drawing/2014/main" id="{54712F88-232B-AE45-8F5B-1BB35B700F3C}"/>
              </a:ext>
            </a:extLst>
          </p:cNvPr>
          <p:cNvSpPr>
            <a:spLocks noGrp="1"/>
          </p:cNvSpPr>
          <p:nvPr>
            <p:ph type="body" idx="2"/>
          </p:nvPr>
        </p:nvSpPr>
        <p:spPr>
          <a:xfrm>
            <a:off x="762000" y="5029199"/>
            <a:ext cx="7753350" cy="1692277"/>
          </a:xfrm>
        </p:spPr>
        <p:txBody>
          <a:bodyPr/>
          <a:lstStyle/>
          <a:p>
            <a:pPr marL="133350" indent="0">
              <a:buNone/>
            </a:pPr>
            <a:r>
              <a:rPr lang="en-US" dirty="0">
                <a:solidFill>
                  <a:schemeClr val="bg1"/>
                </a:solidFill>
              </a:rPr>
              <a:t>In the same file, </a:t>
            </a:r>
            <a:r>
              <a:rPr lang="en-US" dirty="0" err="1">
                <a:solidFill>
                  <a:schemeClr val="bg1"/>
                </a:solidFill>
              </a:rPr>
              <a:t>yaw_flip_flag</a:t>
            </a:r>
            <a:r>
              <a:rPr lang="en-US" dirty="0">
                <a:solidFill>
                  <a:schemeClr val="bg1"/>
                </a:solidFill>
              </a:rPr>
              <a:t> attributes are correct: </a:t>
            </a:r>
          </a:p>
          <a:p>
            <a:pPr marL="133350" indent="0">
              <a:buNone/>
            </a:pPr>
            <a:r>
              <a:rPr lang="en-US" dirty="0" err="1">
                <a:solidFill>
                  <a:schemeClr val="bg1"/>
                </a:solidFill>
              </a:rPr>
              <a:t>valid_range</a:t>
            </a:r>
            <a:r>
              <a:rPr lang="en-US" dirty="0">
                <a:solidFill>
                  <a:schemeClr val="bg1"/>
                </a:solidFill>
              </a:rPr>
              <a:t> = [0 2]</a:t>
            </a:r>
          </a:p>
          <a:p>
            <a:pPr marL="133350" indent="0">
              <a:buNone/>
            </a:pPr>
            <a:r>
              <a:rPr lang="en-US" dirty="0" err="1">
                <a:solidFill>
                  <a:schemeClr val="bg1"/>
                </a:solidFill>
              </a:rPr>
              <a:t>flag_values</a:t>
            </a:r>
            <a:r>
              <a:rPr lang="en-US" dirty="0">
                <a:solidFill>
                  <a:schemeClr val="bg1"/>
                </a:solidFill>
              </a:rPr>
              <a:t> = [0 1 2]</a:t>
            </a:r>
          </a:p>
          <a:p>
            <a:pPr marL="133350" indent="0">
              <a:buNone/>
            </a:pPr>
            <a:r>
              <a:rPr lang="en-US" dirty="0" err="1">
                <a:solidFill>
                  <a:schemeClr val="bg1"/>
                </a:solidFill>
              </a:rPr>
              <a:t>flag_meanings</a:t>
            </a:r>
            <a:r>
              <a:rPr lang="en-US" dirty="0">
                <a:solidFill>
                  <a:schemeClr val="bg1"/>
                </a:solidFill>
              </a:rPr>
              <a:t> = upright, neither, inverted</a:t>
            </a:r>
          </a:p>
        </p:txBody>
      </p:sp>
      <p:sp>
        <p:nvSpPr>
          <p:cNvPr id="4" name="Slide Number Placeholder 3">
            <a:extLst>
              <a:ext uri="{FF2B5EF4-FFF2-40B4-BE49-F238E27FC236}">
                <a16:creationId xmlns:a16="http://schemas.microsoft.com/office/drawing/2014/main" id="{C804D36B-F7FF-D84A-B2CE-AC860C4442F8}"/>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46</a:t>
            </a:fld>
            <a:endParaRPr lang="en" sz="1400" b="0" i="0" u="none" strike="noStrike" cap="none">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061264C1-4AB1-7A48-8722-0BBD598303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626359"/>
            <a:ext cx="6553200" cy="3276600"/>
          </a:xfrm>
          <a:prstGeom prst="rect">
            <a:avLst/>
          </a:prstGeom>
        </p:spPr>
      </p:pic>
      <p:sp>
        <p:nvSpPr>
          <p:cNvPr id="9" name="TextBox 8">
            <a:extLst>
              <a:ext uri="{FF2B5EF4-FFF2-40B4-BE49-F238E27FC236}">
                <a16:creationId xmlns:a16="http://schemas.microsoft.com/office/drawing/2014/main" id="{74E6F9A7-9163-E042-9345-5E70B762118F}"/>
              </a:ext>
            </a:extLst>
          </p:cNvPr>
          <p:cNvSpPr txBox="1"/>
          <p:nvPr/>
        </p:nvSpPr>
        <p:spPr>
          <a:xfrm>
            <a:off x="1981200" y="2490257"/>
            <a:ext cx="5029200" cy="923330"/>
          </a:xfrm>
          <a:prstGeom prst="rect">
            <a:avLst/>
          </a:prstGeom>
          <a:noFill/>
        </p:spPr>
        <p:txBody>
          <a:bodyPr wrap="square" rtlCol="0">
            <a:spAutoFit/>
          </a:bodyPr>
          <a:lstStyle/>
          <a:p>
            <a:pPr algn="ctr"/>
            <a:r>
              <a:rPr lang="en-US" dirty="0">
                <a:solidFill>
                  <a:srgbClr val="FF0000"/>
                </a:solidFill>
              </a:rPr>
              <a:t>GOES-17 has been inverted since 2018.09.24 </a:t>
            </a:r>
          </a:p>
          <a:p>
            <a:pPr algn="ctr"/>
            <a:r>
              <a:rPr lang="en-US" dirty="0" err="1">
                <a:solidFill>
                  <a:srgbClr val="FF0000"/>
                </a:solidFill>
              </a:rPr>
              <a:t>yaw_flip_flag</a:t>
            </a:r>
            <a:r>
              <a:rPr lang="en-US" dirty="0">
                <a:solidFill>
                  <a:srgbClr val="FF0000"/>
                </a:solidFill>
              </a:rPr>
              <a:t> should be 2</a:t>
            </a:r>
          </a:p>
          <a:p>
            <a:pPr algn="ctr"/>
            <a:r>
              <a:rPr lang="en-US" dirty="0">
                <a:solidFill>
                  <a:srgbClr val="FF0000"/>
                </a:solidFill>
              </a:rPr>
              <a:t>On 2018.09.24, </a:t>
            </a:r>
            <a:r>
              <a:rPr lang="en-US" dirty="0" err="1">
                <a:solidFill>
                  <a:srgbClr val="FF0000"/>
                </a:solidFill>
              </a:rPr>
              <a:t>yaw_flip_flag</a:t>
            </a:r>
            <a:r>
              <a:rPr lang="en-US" dirty="0">
                <a:solidFill>
                  <a:srgbClr val="FF0000"/>
                </a:solidFill>
              </a:rPr>
              <a:t> changed from 0 to 1</a:t>
            </a:r>
          </a:p>
        </p:txBody>
      </p:sp>
    </p:spTree>
    <p:extLst>
      <p:ext uri="{BB962C8B-B14F-4D97-AF65-F5344CB8AC3E}">
        <p14:creationId xmlns:p14="http://schemas.microsoft.com/office/powerpoint/2010/main" val="1829666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ADR780: G16 &amp; G17 MPS-HI and MPS-LO L1b IFC leakage</a:t>
            </a:r>
          </a:p>
        </p:txBody>
      </p:sp>
      <p:sp>
        <p:nvSpPr>
          <p:cNvPr id="5" name="Content Placeholder 4"/>
          <p:cNvSpPr>
            <a:spLocks noGrp="1"/>
          </p:cNvSpPr>
          <p:nvPr>
            <p:ph idx="1"/>
          </p:nvPr>
        </p:nvSpPr>
        <p:spPr>
          <a:xfrm>
            <a:off x="457200" y="1465262"/>
            <a:ext cx="8229600" cy="5087937"/>
          </a:xfrm>
        </p:spPr>
        <p:txBody>
          <a:bodyPr>
            <a:normAutofit fontScale="70000" lnSpcReduction="20000"/>
          </a:bodyPr>
          <a:lstStyle/>
          <a:p>
            <a:r>
              <a:rPr lang="en-US" dirty="0"/>
              <a:t>MPS-HI problem description: IFC pulses are leaking into L1b proton fluxes</a:t>
            </a:r>
          </a:p>
          <a:p>
            <a:pPr lvl="1"/>
            <a:r>
              <a:rPr lang="en-US" dirty="0"/>
              <a:t>G17 channel P1 before June 11, and G16 P1 currently</a:t>
            </a:r>
          </a:p>
          <a:p>
            <a:pPr lvl="1"/>
            <a:r>
              <a:rPr lang="en-US" dirty="0"/>
              <a:t>On June 11, 2018, revised G17 (FM2) MPS-HI IFC table uploaded as part of PLT SEI-003 – moved problem from channel P1 to channels P6 &amp; P7</a:t>
            </a:r>
          </a:p>
          <a:p>
            <a:pPr lvl="2"/>
            <a:r>
              <a:rPr lang="en-US" dirty="0"/>
              <a:t>Strongly evident in 1-minute averages</a:t>
            </a:r>
          </a:p>
          <a:p>
            <a:pPr lvl="1"/>
            <a:r>
              <a:rPr lang="en-US" dirty="0"/>
              <a:t>Occurs at end of periods when MODE flag set to 4</a:t>
            </a:r>
          </a:p>
          <a:p>
            <a:pPr lvl="2"/>
            <a:r>
              <a:rPr lang="en-US" dirty="0"/>
              <a:t>MODE = 4 used to mask IFCs, set L1b </a:t>
            </a:r>
            <a:r>
              <a:rPr lang="en-US" dirty="0" err="1"/>
              <a:t>Instrument_Mode</a:t>
            </a:r>
            <a:r>
              <a:rPr lang="en-US" dirty="0"/>
              <a:t> flag</a:t>
            </a:r>
          </a:p>
          <a:p>
            <a:pPr lvl="2"/>
            <a:r>
              <a:rPr lang="en-US" dirty="0"/>
              <a:t>IFC pulses last 1-2 seconds beyond MODE = 4</a:t>
            </a:r>
          </a:p>
          <a:p>
            <a:pPr lvl="1"/>
            <a:r>
              <a:rPr lang="en-US" dirty="0"/>
              <a:t>Not observed in other proton channels or in electron channels</a:t>
            </a:r>
          </a:p>
          <a:p>
            <a:pPr lvl="1"/>
            <a:r>
              <a:rPr lang="en-US" dirty="0"/>
              <a:t>Violates accuracy requirement</a:t>
            </a:r>
          </a:p>
          <a:p>
            <a:r>
              <a:rPr lang="en-US" dirty="0"/>
              <a:t>MPS-LO problem description: IFC pulses are leaking into L1b fluxes in over half the channels (electron and ion)</a:t>
            </a:r>
          </a:p>
          <a:p>
            <a:pPr lvl="1"/>
            <a:r>
              <a:rPr lang="en-US" dirty="0"/>
              <a:t>Occurs at end of periods when MODE flag set to 4</a:t>
            </a:r>
          </a:p>
          <a:p>
            <a:pPr lvl="2"/>
            <a:r>
              <a:rPr lang="en-US" dirty="0"/>
              <a:t>MODE = 4 used to mask IFCs, set L1b </a:t>
            </a:r>
            <a:r>
              <a:rPr lang="en-US" dirty="0" err="1"/>
              <a:t>Instrument_Mode</a:t>
            </a:r>
            <a:r>
              <a:rPr lang="en-US" dirty="0"/>
              <a:t> flag</a:t>
            </a:r>
          </a:p>
          <a:p>
            <a:pPr lvl="1"/>
            <a:r>
              <a:rPr lang="en-US" dirty="0"/>
              <a:t>Violates accuracy requirement</a:t>
            </a:r>
          </a:p>
          <a:p>
            <a:endParaRPr lang="en-US" dirty="0"/>
          </a:p>
          <a:p>
            <a:endParaRPr lang="en-US" dirty="0"/>
          </a:p>
        </p:txBody>
      </p:sp>
      <p:sp>
        <p:nvSpPr>
          <p:cNvPr id="6" name="Slide Number Placeholder 5"/>
          <p:cNvSpPr>
            <a:spLocks noGrp="1"/>
          </p:cNvSpPr>
          <p:nvPr>
            <p:ph type="sldNum" sz="quarter" idx="12"/>
          </p:nvPr>
        </p:nvSpPr>
        <p:spPr/>
        <p:txBody>
          <a:bodyPr/>
          <a:lstStyle/>
          <a:p>
            <a:fld id="{18A72C4A-6486-42CE-870D-5BD92511EE7D}" type="slidenum">
              <a:rPr lang="en-US" smtClean="0"/>
              <a:t>47</a:t>
            </a:fld>
            <a:endParaRPr lang="en-US"/>
          </a:p>
        </p:txBody>
      </p:sp>
    </p:spTree>
    <p:extLst>
      <p:ext uri="{BB962C8B-B14F-4D97-AF65-F5344CB8AC3E}">
        <p14:creationId xmlns:p14="http://schemas.microsoft.com/office/powerpoint/2010/main" val="2786895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59526" y="759488"/>
            <a:ext cx="4574286" cy="6099048"/>
          </a:xfrm>
        </p:spPr>
      </p:pic>
      <p:pic>
        <p:nvPicPr>
          <p:cNvPr id="12" name="Content Placeholder 11"/>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 y="745650"/>
            <a:ext cx="4574286" cy="6099048"/>
          </a:xfrm>
        </p:spPr>
      </p:pic>
      <p:sp>
        <p:nvSpPr>
          <p:cNvPr id="9" name="Rectangle 8"/>
          <p:cNvSpPr/>
          <p:nvPr/>
        </p:nvSpPr>
        <p:spPr>
          <a:xfrm>
            <a:off x="117997" y="706038"/>
            <a:ext cx="8911771" cy="584775"/>
          </a:xfrm>
          <a:prstGeom prst="rect">
            <a:avLst/>
          </a:prstGeom>
        </p:spPr>
        <p:txBody>
          <a:bodyPr wrap="square">
            <a:spAutoFit/>
          </a:bodyPr>
          <a:lstStyle/>
          <a:p>
            <a:pPr algn="ctr"/>
            <a:r>
              <a:rPr lang="en-US" sz="1600" dirty="0">
                <a:latin typeface="Calibri" panose="020F0502020204030204" pitchFamily="34" charset="0"/>
                <a:ea typeface="Calibri" panose="020F0502020204030204" pitchFamily="34" charset="0"/>
                <a:cs typeface="Times New Roman" panose="02020603050405020304" pitchFamily="18" charset="0"/>
              </a:rPr>
              <a:t>25 June 2018, 1805-1825 UT, 1-second data: MODE = 4 pulse ends 2 seconds early, causing part of the second IFC pulse to be included in the L1b fluxes (indicated by solid arrows).</a:t>
            </a:r>
            <a:endParaRPr lang="en-US" sz="1600" dirty="0"/>
          </a:p>
        </p:txBody>
      </p:sp>
      <p:sp>
        <p:nvSpPr>
          <p:cNvPr id="10" name="Rectangle 9"/>
          <p:cNvSpPr/>
          <p:nvPr/>
        </p:nvSpPr>
        <p:spPr>
          <a:xfrm>
            <a:off x="103642" y="6322279"/>
            <a:ext cx="8911771" cy="307777"/>
          </a:xfrm>
          <a:prstGeom prst="rect">
            <a:avLst/>
          </a:prstGeom>
        </p:spPr>
        <p:txBody>
          <a:bodyPr wrap="square">
            <a:spAutoFit/>
          </a:bodyPr>
          <a:lstStyle/>
          <a:p>
            <a:pPr algn="ctr"/>
            <a:r>
              <a:rPr lang="en-US" sz="1400" dirty="0">
                <a:latin typeface="Calibri" panose="020F0502020204030204" pitchFamily="34" charset="0"/>
                <a:ea typeface="Calibri" panose="020F0502020204030204" pitchFamily="34" charset="0"/>
                <a:cs typeface="Times New Roman" panose="02020603050405020304" pitchFamily="18" charset="0"/>
              </a:rPr>
              <a:t>Top to Bottom:  the Mode flag, then alternating L0 counts and L1b fluxes in this channel from Telescopes 1 through 5</a:t>
            </a:r>
            <a:endParaRPr lang="en-US" sz="1400" dirty="0"/>
          </a:p>
        </p:txBody>
      </p:sp>
      <p:sp>
        <p:nvSpPr>
          <p:cNvPr id="2" name="TextBox 1"/>
          <p:cNvSpPr txBox="1"/>
          <p:nvPr/>
        </p:nvSpPr>
        <p:spPr>
          <a:xfrm>
            <a:off x="4249184" y="2069099"/>
            <a:ext cx="492443" cy="1687577"/>
          </a:xfrm>
          <a:prstGeom prst="rect">
            <a:avLst/>
          </a:prstGeom>
          <a:noFill/>
          <a:ln w="12700">
            <a:solidFill>
              <a:schemeClr val="tx1"/>
            </a:solidFill>
          </a:ln>
        </p:spPr>
        <p:txBody>
          <a:bodyPr vert="vert" wrap="square" rtlCol="0">
            <a:spAutoFit/>
          </a:bodyPr>
          <a:lstStyle/>
          <a:p>
            <a:pPr algn="ctr"/>
            <a:r>
              <a:rPr lang="en-US" sz="1000" dirty="0"/>
              <a:t>Gaps after IFC are addressed by ADR 781</a:t>
            </a:r>
          </a:p>
        </p:txBody>
      </p:sp>
      <p:sp>
        <p:nvSpPr>
          <p:cNvPr id="7" name="Slide Number Placeholder 6"/>
          <p:cNvSpPr>
            <a:spLocks noGrp="1"/>
          </p:cNvSpPr>
          <p:nvPr>
            <p:ph type="sldNum" sz="quarter" idx="12"/>
          </p:nvPr>
        </p:nvSpPr>
        <p:spPr/>
        <p:txBody>
          <a:bodyPr/>
          <a:lstStyle/>
          <a:p>
            <a:fld id="{18A72C4A-6486-42CE-870D-5BD92511EE7D}" type="slidenum">
              <a:rPr lang="en-US" smtClean="0"/>
              <a:t>48</a:t>
            </a:fld>
            <a:endParaRPr lang="en-US"/>
          </a:p>
        </p:txBody>
      </p:sp>
      <p:cxnSp>
        <p:nvCxnSpPr>
          <p:cNvPr id="16" name="Straight Arrow Connector 15"/>
          <p:cNvCxnSpPr/>
          <p:nvPr/>
        </p:nvCxnSpPr>
        <p:spPr>
          <a:xfrm flipH="1">
            <a:off x="2367116" y="2892260"/>
            <a:ext cx="1895168" cy="501445"/>
          </a:xfrm>
          <a:prstGeom prst="straightConnector1">
            <a:avLst/>
          </a:prstGeom>
          <a:ln w="28575">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741823" y="2892260"/>
            <a:ext cx="2199176" cy="501445"/>
          </a:xfrm>
          <a:prstGeom prst="straightConnector1">
            <a:avLst/>
          </a:prstGeom>
          <a:ln w="28575">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1669143" y="2297993"/>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683657" y="3139821"/>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675590" y="4070459"/>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1683657" y="4965644"/>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675590" y="5896282"/>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235117" y="2330996"/>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249631" y="3172824"/>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241564" y="4103462"/>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249631" y="4998647"/>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241564" y="5929285"/>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 name="Footer Placeholder 5">
            <a:extLst>
              <a:ext uri="{FF2B5EF4-FFF2-40B4-BE49-F238E27FC236}">
                <a16:creationId xmlns:a16="http://schemas.microsoft.com/office/drawing/2014/main" id="{93278621-33CA-8849-8F55-4DB1DF49CF8B}"/>
              </a:ext>
            </a:extLst>
          </p:cNvPr>
          <p:cNvSpPr txBox="1">
            <a:spLocks/>
          </p:cNvSpPr>
          <p:nvPr/>
        </p:nvSpPr>
        <p:spPr>
          <a:xfrm>
            <a:off x="952105" y="64794"/>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rgbClr val="FFFF00"/>
                </a:solidFill>
              </a:rPr>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95046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a:t>ADR 780: Information on IFC Tables and Recommended Path Forward</a:t>
            </a:r>
          </a:p>
        </p:txBody>
      </p:sp>
      <p:sp>
        <p:nvSpPr>
          <p:cNvPr id="9" name="Content Placeholder 8"/>
          <p:cNvSpPr>
            <a:spLocks noGrp="1"/>
          </p:cNvSpPr>
          <p:nvPr>
            <p:ph idx="1"/>
          </p:nvPr>
        </p:nvSpPr>
        <p:spPr>
          <a:xfrm>
            <a:off x="628650" y="1425573"/>
            <a:ext cx="7886700" cy="4822827"/>
          </a:xfrm>
        </p:spPr>
        <p:txBody>
          <a:bodyPr>
            <a:normAutofit/>
          </a:bodyPr>
          <a:lstStyle/>
          <a:p>
            <a:r>
              <a:rPr lang="en-US" sz="2000" dirty="0"/>
              <a:t>MPS-LO, MPS-HI and SGPS IFC mode status changes are out of sync with IFC </a:t>
            </a:r>
            <a:r>
              <a:rPr lang="en-US" sz="2000" dirty="0" err="1"/>
              <a:t>pulser</a:t>
            </a:r>
            <a:r>
              <a:rPr lang="en-US" sz="2000" dirty="0"/>
              <a:t> status: </a:t>
            </a:r>
          </a:p>
          <a:p>
            <a:pPr lvl="1"/>
            <a:r>
              <a:rPr lang="en-US" sz="1600" dirty="0"/>
              <a:t>Sensors report that they are in IFC mode 1-second before the IFC starts </a:t>
            </a:r>
          </a:p>
          <a:p>
            <a:pPr lvl="1"/>
            <a:r>
              <a:rPr lang="en-US" sz="1600" dirty="0"/>
              <a:t>Sensors report that they are back in Normal mode 1-second before IFC is completed</a:t>
            </a:r>
          </a:p>
          <a:p>
            <a:r>
              <a:rPr lang="en-US" sz="2000" dirty="0"/>
              <a:t>Evaluation by instrument:</a:t>
            </a:r>
          </a:p>
          <a:p>
            <a:pPr lvl="1"/>
            <a:r>
              <a:rPr lang="en-US" sz="1600" dirty="0"/>
              <a:t>MPS-HI: FM1 and FM2 IFC tables have different time durations but the same number of instructions (50)</a:t>
            </a:r>
          </a:p>
          <a:p>
            <a:pPr lvl="2"/>
            <a:r>
              <a:rPr lang="en-US" sz="1200" dirty="0"/>
              <a:t>All 50 instructions are required to optimally test MPS-HI</a:t>
            </a:r>
          </a:p>
          <a:p>
            <a:pPr lvl="1"/>
            <a:r>
              <a:rPr lang="en-US" sz="1600" dirty="0"/>
              <a:t>SGPS: all tables are ~10 seconds shorter than their allowed space, so there are no instructions (pulses) during the last second of the table</a:t>
            </a:r>
          </a:p>
          <a:p>
            <a:pPr lvl="1"/>
            <a:r>
              <a:rPr lang="en-US" sz="1600" dirty="0"/>
              <a:t>MPS-LO: IFC tables cannot be changed</a:t>
            </a:r>
          </a:p>
          <a:p>
            <a:r>
              <a:rPr lang="en-US" sz="2000" dirty="0"/>
              <a:t>Recommended path forward:</a:t>
            </a:r>
          </a:p>
          <a:p>
            <a:pPr lvl="1"/>
            <a:r>
              <a:rPr lang="en-US" sz="1600" dirty="0"/>
              <a:t>ATC recommends that, in the GPA software, the IFC mask should be extended for 2 seconds beyond the MODE = 4 (IFC mode) status.</a:t>
            </a:r>
          </a:p>
          <a:p>
            <a:pPr lvl="1"/>
            <a:r>
              <a:rPr lang="en-US" sz="1600" dirty="0"/>
              <a:t>This will prevent IFC leakage without compromising the functionality of the IFC tables.</a:t>
            </a:r>
          </a:p>
          <a:p>
            <a:pPr lvl="1"/>
            <a:endParaRPr lang="en-US" sz="1600" dirty="0"/>
          </a:p>
        </p:txBody>
      </p:sp>
      <p:sp>
        <p:nvSpPr>
          <p:cNvPr id="7" name="Slide Number Placeholder 6"/>
          <p:cNvSpPr>
            <a:spLocks noGrp="1"/>
          </p:cNvSpPr>
          <p:nvPr>
            <p:ph type="sldNum" sz="quarter" idx="12"/>
          </p:nvPr>
        </p:nvSpPr>
        <p:spPr/>
        <p:txBody>
          <a:bodyPr/>
          <a:lstStyle/>
          <a:p>
            <a:fld id="{18A72C4A-6486-42CE-870D-5BD92511EE7D}" type="slidenum">
              <a:rPr lang="en-US" smtClean="0"/>
              <a:t>49</a:t>
            </a:fld>
            <a:endParaRPr lang="en-US" dirty="0"/>
          </a:p>
        </p:txBody>
      </p:sp>
      <p:sp>
        <p:nvSpPr>
          <p:cNvPr id="10" name="TextBox 9"/>
          <p:cNvSpPr txBox="1"/>
          <p:nvPr/>
        </p:nvSpPr>
        <p:spPr>
          <a:xfrm>
            <a:off x="1719942" y="6172200"/>
            <a:ext cx="5921829" cy="584775"/>
          </a:xfrm>
          <a:prstGeom prst="rect">
            <a:avLst/>
          </a:prstGeom>
          <a:noFill/>
        </p:spPr>
        <p:txBody>
          <a:bodyPr wrap="square" rtlCol="0">
            <a:spAutoFit/>
          </a:bodyPr>
          <a:lstStyle/>
          <a:p>
            <a:pPr algn="ctr"/>
            <a:r>
              <a:rPr lang="en-US" sz="1600" i="1" dirty="0">
                <a:solidFill>
                  <a:srgbClr val="FFFF00"/>
                </a:solidFill>
              </a:rPr>
              <a:t>Thanks to Elizabeth Dawson (ATC) for her contributions to this information, including tech memo dated 07 November 2018</a:t>
            </a:r>
          </a:p>
        </p:txBody>
      </p:sp>
    </p:spTree>
    <p:extLst>
      <p:ext uri="{BB962C8B-B14F-4D97-AF65-F5344CB8AC3E}">
        <p14:creationId xmlns:p14="http://schemas.microsoft.com/office/powerpoint/2010/main" val="188801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Review of Beta Maturity </a:t>
            </a:r>
          </a:p>
        </p:txBody>
      </p:sp>
      <p:sp>
        <p:nvSpPr>
          <p:cNvPr id="3" name="Text Placeholder 2"/>
          <p:cNvSpPr>
            <a:spLocks noGrp="1"/>
          </p:cNvSpPr>
          <p:nvPr>
            <p:ph type="body" idx="1"/>
          </p:nvPr>
        </p:nvSpPr>
        <p:spPr/>
        <p:txBody>
          <a:bodyPr/>
          <a:lstStyle/>
          <a:p>
            <a:r>
              <a:rPr lang="en-US" dirty="0"/>
              <a:t>GOES-17 MPS-HI L1b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a:t>
            </a:fld>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ADR 781: MPS-HI and SGPS L1b data gaps near IFCs</a:t>
            </a:r>
          </a:p>
        </p:txBody>
      </p:sp>
      <p:sp>
        <p:nvSpPr>
          <p:cNvPr id="5" name="Content Placeholder 4"/>
          <p:cNvSpPr>
            <a:spLocks noGrp="1"/>
          </p:cNvSpPr>
          <p:nvPr>
            <p:ph idx="1"/>
          </p:nvPr>
        </p:nvSpPr>
        <p:spPr>
          <a:xfrm>
            <a:off x="632660" y="1447800"/>
            <a:ext cx="7886700" cy="4908550"/>
          </a:xfrm>
        </p:spPr>
        <p:txBody>
          <a:bodyPr>
            <a:normAutofit fontScale="92500" lnSpcReduction="10000"/>
          </a:bodyPr>
          <a:lstStyle/>
          <a:p>
            <a:r>
              <a:rPr lang="en-US" sz="2000" dirty="0"/>
              <a:t>Regular ~5-min gaps in MPS-HI and SGPS L1b near in-flight calibrations (IFCs)</a:t>
            </a:r>
          </a:p>
          <a:p>
            <a:pPr lvl="1"/>
            <a:r>
              <a:rPr lang="en-US" sz="1600" dirty="0"/>
              <a:t>These gaps are in addition to the L1b data gaps </a:t>
            </a:r>
            <a:r>
              <a:rPr lang="en-US" sz="1600" u="sng" dirty="0"/>
              <a:t>during</a:t>
            </a:r>
            <a:r>
              <a:rPr lang="en-US" sz="1600" dirty="0"/>
              <a:t> IFCs, which are required and are based on instrument mode flag = 4</a:t>
            </a:r>
          </a:p>
          <a:p>
            <a:pPr lvl="1"/>
            <a:r>
              <a:rPr lang="en-US" sz="1600" dirty="0"/>
              <a:t>Gaps are simultaneous in MPS-HI and SGPS data</a:t>
            </a:r>
          </a:p>
          <a:p>
            <a:pPr lvl="1"/>
            <a:r>
              <a:rPr lang="en-US" sz="1600" dirty="0"/>
              <a:t>All channels and telescopes affected on both satellites</a:t>
            </a:r>
          </a:p>
          <a:p>
            <a:pPr lvl="1"/>
            <a:r>
              <a:rPr lang="en-US" sz="1600" dirty="0"/>
              <a:t>L0 data are available and valid during these gaps </a:t>
            </a:r>
          </a:p>
          <a:p>
            <a:pPr lvl="1"/>
            <a:r>
              <a:rPr lang="en-US" sz="1600" dirty="0"/>
              <a:t>No data (e.g., no fluxes, no quality flags) in affected granular L1b files except labels and global attributes </a:t>
            </a:r>
          </a:p>
          <a:p>
            <a:r>
              <a:rPr lang="en-US" sz="2000" i="1" dirty="0"/>
              <a:t>Diagnosis: </a:t>
            </a:r>
            <a:r>
              <a:rPr lang="en-US" sz="2000" dirty="0"/>
              <a:t>when </a:t>
            </a:r>
            <a:r>
              <a:rPr lang="en-US" sz="2000" u="sng" dirty="0"/>
              <a:t>either</a:t>
            </a:r>
            <a:r>
              <a:rPr lang="en-US" sz="2000" dirty="0"/>
              <a:t> SGPS is in IFC mode, downstream products (MPS-HI and the other SGPS) are not processed</a:t>
            </a:r>
          </a:p>
          <a:p>
            <a:pPr lvl="1"/>
            <a:r>
              <a:rPr lang="en-US" sz="1600" dirty="0"/>
              <a:t>Owing to use of SGPS channels for contamination correction of a small fraction of the total SGPS &amp; MPS-HI channels</a:t>
            </a:r>
          </a:p>
          <a:p>
            <a:r>
              <a:rPr lang="en-US" sz="2000" dirty="0"/>
              <a:t>A preferable approach is graceful degradation of downstream data products:</a:t>
            </a:r>
          </a:p>
          <a:p>
            <a:pPr lvl="1"/>
            <a:r>
              <a:rPr lang="en-US" sz="1600" dirty="0"/>
              <a:t>The channels that require contamination correction will be somewhat degraded in the absence of the SGPS data undergoing IFC, but still usable</a:t>
            </a:r>
          </a:p>
          <a:p>
            <a:pPr lvl="1"/>
            <a:r>
              <a:rPr lang="en-US" sz="1600" dirty="0"/>
              <a:t>The channels that do not require contamination correction will not be degraded</a:t>
            </a:r>
          </a:p>
        </p:txBody>
      </p:sp>
      <p:sp>
        <p:nvSpPr>
          <p:cNvPr id="6" name="Slide Number Placeholder 5"/>
          <p:cNvSpPr>
            <a:spLocks noGrp="1"/>
          </p:cNvSpPr>
          <p:nvPr>
            <p:ph type="sldNum" sz="quarter" idx="12"/>
          </p:nvPr>
        </p:nvSpPr>
        <p:spPr/>
        <p:txBody>
          <a:bodyPr/>
          <a:lstStyle/>
          <a:p>
            <a:fld id="{18A72C4A-6486-42CE-870D-5BD92511EE7D}" type="slidenum">
              <a:rPr lang="en-US" smtClean="0"/>
              <a:t>50</a:t>
            </a:fld>
            <a:endParaRPr lang="en-US"/>
          </a:p>
        </p:txBody>
      </p:sp>
    </p:spTree>
    <p:extLst>
      <p:ext uri="{BB962C8B-B14F-4D97-AF65-F5344CB8AC3E}">
        <p14:creationId xmlns:p14="http://schemas.microsoft.com/office/powerpoint/2010/main" val="2914907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365126"/>
            <a:ext cx="7302103" cy="1325563"/>
          </a:xfrm>
        </p:spPr>
        <p:txBody>
          <a:bodyPr/>
          <a:lstStyle/>
          <a:p>
            <a:pPr algn="ctr"/>
            <a:r>
              <a:rPr lang="en-US" dirty="0">
                <a:solidFill>
                  <a:schemeClr val="bg1"/>
                </a:solidFill>
              </a:rPr>
              <a:t>ADR 781: G17 MPS-HI Protons (T2 P7) </a:t>
            </a:r>
            <a:br>
              <a:rPr lang="en-US" dirty="0">
                <a:solidFill>
                  <a:schemeClr val="bg1"/>
                </a:solidFill>
              </a:rPr>
            </a:br>
            <a:r>
              <a:rPr lang="en-US" dirty="0">
                <a:solidFill>
                  <a:schemeClr val="bg1"/>
                </a:solidFill>
              </a:rPr>
              <a:t>and SGPS+X (P1) (example, 25 June 2018)</a:t>
            </a:r>
          </a:p>
        </p:txBody>
      </p:sp>
      <p:sp>
        <p:nvSpPr>
          <p:cNvPr id="7" name="Slide Number Placeholder 6"/>
          <p:cNvSpPr>
            <a:spLocks noGrp="1"/>
          </p:cNvSpPr>
          <p:nvPr>
            <p:ph type="sldNum" sz="quarter" idx="12"/>
          </p:nvPr>
        </p:nvSpPr>
        <p:spPr/>
        <p:txBody>
          <a:bodyPr/>
          <a:lstStyle/>
          <a:p>
            <a:fld id="{18A72C4A-6486-42CE-870D-5BD92511EE7D}" type="slidenum">
              <a:rPr lang="en-US" smtClean="0"/>
              <a:t>51</a:t>
            </a:fld>
            <a:endParaRPr lang="en-US"/>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399" y="1828800"/>
            <a:ext cx="3263503" cy="4351338"/>
          </a:xfrm>
        </p:spPr>
      </p:pic>
      <p:pic>
        <p:nvPicPr>
          <p:cNvPr id="12" name="Content Placeholder 8">
            <a:extLst>
              <a:ext uri="{FF2B5EF4-FFF2-40B4-BE49-F238E27FC236}">
                <a16:creationId xmlns:a16="http://schemas.microsoft.com/office/drawing/2014/main" id="{60D5814A-6523-A44F-BF19-1A13F213E7B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53000" y="1847851"/>
            <a:ext cx="3263503" cy="4351338"/>
          </a:xfrm>
        </p:spPr>
      </p:pic>
      <p:pic>
        <p:nvPicPr>
          <p:cNvPr id="13" name="Content Placeholder 8">
            <a:extLst>
              <a:ext uri="{FF2B5EF4-FFF2-40B4-BE49-F238E27FC236}">
                <a16:creationId xmlns:a16="http://schemas.microsoft.com/office/drawing/2014/main" id="{3E9951E6-2F55-7B4A-9D17-758925884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940498" y="1825625"/>
            <a:ext cx="326350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5">
            <a:extLst>
              <a:ext uri="{FF2B5EF4-FFF2-40B4-BE49-F238E27FC236}">
                <a16:creationId xmlns:a16="http://schemas.microsoft.com/office/drawing/2014/main" id="{CEB8F323-616A-3244-A57F-AFDB234836AB}"/>
              </a:ext>
            </a:extLst>
          </p:cNvPr>
          <p:cNvSpPr txBox="1">
            <a:spLocks/>
          </p:cNvSpPr>
          <p:nvPr/>
        </p:nvSpPr>
        <p:spPr>
          <a:xfrm>
            <a:off x="8382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bg1"/>
                </a:solidFill>
              </a:rPr>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812780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8A72C4A-6486-42CE-870D-5BD92511EE7D}" type="slidenum">
              <a:rPr lang="en-US" smtClean="0"/>
              <a:t>52</a:t>
            </a:fld>
            <a:endParaRPr lang="en-US"/>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4400" y="1825625"/>
            <a:ext cx="3263503" cy="4351338"/>
          </a:xfrm>
        </p:spPr>
      </p:pic>
      <p:pic>
        <p:nvPicPr>
          <p:cNvPr id="10" name="Content Placeholder 10">
            <a:extLst>
              <a:ext uri="{FF2B5EF4-FFF2-40B4-BE49-F238E27FC236}">
                <a16:creationId xmlns:a16="http://schemas.microsoft.com/office/drawing/2014/main" id="{79695522-0603-984B-B48E-3A22AB108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940498" y="1825625"/>
            <a:ext cx="326350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1">
            <a:extLst>
              <a:ext uri="{FF2B5EF4-FFF2-40B4-BE49-F238E27FC236}">
                <a16:creationId xmlns:a16="http://schemas.microsoft.com/office/drawing/2014/main" id="{BB72408E-DFD5-DB4D-BA2B-898999F6B7AF}"/>
              </a:ext>
            </a:extLst>
          </p:cNvPr>
          <p:cNvSpPr>
            <a:spLocks noGrp="1"/>
          </p:cNvSpPr>
          <p:nvPr>
            <p:ph type="title"/>
          </p:nvPr>
        </p:nvSpPr>
        <p:spPr/>
        <p:txBody>
          <a:bodyPr/>
          <a:lstStyle/>
          <a:p>
            <a:pPr algn="ctr"/>
            <a:r>
              <a:rPr lang="en-US" dirty="0">
                <a:solidFill>
                  <a:schemeClr val="bg1"/>
                </a:solidFill>
              </a:rPr>
              <a:t>ADR 781: G17 MPS-HI Electrons (T2 E7) </a:t>
            </a:r>
            <a:br>
              <a:rPr lang="en-US" dirty="0">
                <a:solidFill>
                  <a:schemeClr val="bg1"/>
                </a:solidFill>
              </a:rPr>
            </a:br>
            <a:r>
              <a:rPr lang="en-US" dirty="0">
                <a:solidFill>
                  <a:schemeClr val="bg1"/>
                </a:solidFill>
              </a:rPr>
              <a:t>and SGPS-X (P1) (example, 25 June 2018)</a:t>
            </a:r>
            <a:endParaRPr lang="en-US" dirty="0"/>
          </a:p>
        </p:txBody>
      </p:sp>
      <p:sp>
        <p:nvSpPr>
          <p:cNvPr id="8" name="Footer Placeholder 5">
            <a:extLst>
              <a:ext uri="{FF2B5EF4-FFF2-40B4-BE49-F238E27FC236}">
                <a16:creationId xmlns:a16="http://schemas.microsoft.com/office/drawing/2014/main" id="{139A928D-B4DB-514D-8AC1-399C3C154923}"/>
              </a:ext>
            </a:extLst>
          </p:cNvPr>
          <p:cNvSpPr txBox="1">
            <a:spLocks/>
          </p:cNvSpPr>
          <p:nvPr/>
        </p:nvSpPr>
        <p:spPr>
          <a:xfrm>
            <a:off x="8382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bg1"/>
                </a:solidFill>
              </a:rPr>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4169438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8F08-9B59-9A45-B295-07EFB501D263}"/>
              </a:ext>
            </a:extLst>
          </p:cNvPr>
          <p:cNvSpPr>
            <a:spLocks noGrp="1"/>
          </p:cNvSpPr>
          <p:nvPr>
            <p:ph type="title"/>
          </p:nvPr>
        </p:nvSpPr>
        <p:spPr/>
        <p:txBody>
          <a:bodyPr/>
          <a:lstStyle/>
          <a:p>
            <a:r>
              <a:rPr lang="en-US" dirty="0"/>
              <a:t>ADR 863: Graceful degradation if SGPS data are not being generated</a:t>
            </a:r>
          </a:p>
        </p:txBody>
      </p:sp>
      <p:sp>
        <p:nvSpPr>
          <p:cNvPr id="3" name="Text Placeholder 2">
            <a:extLst>
              <a:ext uri="{FF2B5EF4-FFF2-40B4-BE49-F238E27FC236}">
                <a16:creationId xmlns:a16="http://schemas.microsoft.com/office/drawing/2014/main" id="{5BA7E2F7-8F1B-D74D-8821-D41B5D5D01DF}"/>
              </a:ext>
            </a:extLst>
          </p:cNvPr>
          <p:cNvSpPr>
            <a:spLocks noGrp="1"/>
          </p:cNvSpPr>
          <p:nvPr>
            <p:ph type="body" idx="1"/>
          </p:nvPr>
        </p:nvSpPr>
        <p:spPr>
          <a:xfrm>
            <a:off x="311700" y="1536633"/>
            <a:ext cx="8520599" cy="5321367"/>
          </a:xfrm>
        </p:spPr>
        <p:txBody>
          <a:bodyPr/>
          <a:lstStyle/>
          <a:p>
            <a:pPr>
              <a:lnSpc>
                <a:spcPct val="100000"/>
              </a:lnSpc>
              <a:spcAft>
                <a:spcPts val="0"/>
              </a:spcAft>
            </a:pPr>
            <a:r>
              <a:rPr lang="en-US" sz="1600" dirty="0"/>
              <a:t>Four electron channels from MPS-HI use SGPS-X data for a contamination correction.  The SGPS P5 channel uses data from the opposite SGPS for a contamination correction.  If for some reason (like a sensor failure) no data are being generated from one of the SGPS units, then the dependent products should still be produced with only graceful degradation.  This is needed for Full validation of MPS-HI and SGPS.  This is </a:t>
            </a:r>
            <a:r>
              <a:rPr lang="en-US" sz="1600"/>
              <a:t>a generalization of </a:t>
            </a:r>
            <a:r>
              <a:rPr lang="en-US" sz="1600" dirty="0"/>
              <a:t>ADR 781.</a:t>
            </a:r>
          </a:p>
          <a:p>
            <a:pPr>
              <a:lnSpc>
                <a:spcPct val="100000"/>
              </a:lnSpc>
              <a:spcAft>
                <a:spcPts val="0"/>
              </a:spcAft>
            </a:pPr>
            <a:endParaRPr lang="en-US" sz="1600" dirty="0"/>
          </a:p>
          <a:p>
            <a:pPr marL="285750" indent="-285750">
              <a:lnSpc>
                <a:spcPct val="100000"/>
              </a:lnSpc>
              <a:spcAft>
                <a:spcPts val="0"/>
              </a:spcAft>
              <a:buFont typeface="Arial" panose="020B0604020202020204" pitchFamily="34" charset="0"/>
              <a:buChar char="•"/>
            </a:pPr>
            <a:r>
              <a:rPr lang="en-US" sz="1600" dirty="0"/>
              <a:t>Case 1: SGPS-X data are not being generated</a:t>
            </a:r>
          </a:p>
          <a:p>
            <a:pPr marL="742950" lvl="1" indent="-285750">
              <a:lnSpc>
                <a:spcPct val="100000"/>
              </a:lnSpc>
              <a:spcAft>
                <a:spcPts val="0"/>
              </a:spcAft>
              <a:buFont typeface="Arial" panose="020B0604020202020204" pitchFamily="34" charset="0"/>
              <a:buChar char="•"/>
            </a:pPr>
            <a:r>
              <a:rPr lang="en-US" dirty="0"/>
              <a:t>MPS-HI fluxes should be calculated as if SGPS-X fluxes were zero rather than missing -- graceful degradation of 4 electron channels.  </a:t>
            </a:r>
          </a:p>
          <a:p>
            <a:pPr marL="742950" lvl="1" indent="-285750">
              <a:lnSpc>
                <a:spcPct val="100000"/>
              </a:lnSpc>
              <a:spcAft>
                <a:spcPts val="0"/>
              </a:spcAft>
              <a:buFont typeface="Arial" panose="020B0604020202020204" pitchFamily="34" charset="0"/>
              <a:buChar char="•"/>
            </a:pPr>
            <a:r>
              <a:rPr lang="en-US" dirty="0"/>
              <a:t>SGPS L1b should still be produced with SGPS-X being all fill and SGPS+X containing valid fluxes (SGPS+X P5 being calculated as if SGPS-X fluxes were zero rather than missing -- graceful degradation of P5).</a:t>
            </a:r>
          </a:p>
          <a:p>
            <a:pPr marL="742950" lvl="1" indent="-285750">
              <a:lnSpc>
                <a:spcPct val="100000"/>
              </a:lnSpc>
              <a:spcAft>
                <a:spcPts val="0"/>
              </a:spcAft>
              <a:buFont typeface="Arial" panose="020B0604020202020204" pitchFamily="34" charset="0"/>
              <a:buChar char="•"/>
            </a:pPr>
            <a:endParaRPr lang="en-US" dirty="0"/>
          </a:p>
          <a:p>
            <a:pPr marL="285750" indent="-285750">
              <a:lnSpc>
                <a:spcPct val="100000"/>
              </a:lnSpc>
              <a:spcAft>
                <a:spcPts val="0"/>
              </a:spcAft>
              <a:buFont typeface="Arial" panose="020B0604020202020204" pitchFamily="34" charset="0"/>
              <a:buChar char="•"/>
            </a:pPr>
            <a:r>
              <a:rPr lang="en-US" sz="1600" dirty="0"/>
              <a:t>Case 2: SGPS+X data are not being generated. </a:t>
            </a:r>
          </a:p>
          <a:p>
            <a:pPr marL="742950" lvl="1" indent="-285750">
              <a:lnSpc>
                <a:spcPct val="100000"/>
              </a:lnSpc>
              <a:spcAft>
                <a:spcPts val="0"/>
              </a:spcAft>
              <a:buFont typeface="Arial" panose="020B0604020202020204" pitchFamily="34" charset="0"/>
              <a:buChar char="•"/>
            </a:pPr>
            <a:r>
              <a:rPr lang="en-US" dirty="0"/>
              <a:t>MPS-HI fluxes should be produced, no dependence on SGPS+X, no degradation.  </a:t>
            </a:r>
          </a:p>
          <a:p>
            <a:pPr marL="742950" lvl="1" indent="-285750">
              <a:lnSpc>
                <a:spcPct val="100000"/>
              </a:lnSpc>
              <a:spcAft>
                <a:spcPts val="0"/>
              </a:spcAft>
              <a:buFont typeface="Arial" panose="020B0604020202020204" pitchFamily="34" charset="0"/>
              <a:buChar char="•"/>
            </a:pPr>
            <a:r>
              <a:rPr lang="en-US" dirty="0"/>
              <a:t>SGPS L1b should still be produced with SGPS+X being all fill and SGPS-X containing valid fluxes (SGPS-X P5 being calculated as if SGPS+X fluxes were zero rather than missing -- graceful degradation of P5).</a:t>
            </a:r>
          </a:p>
          <a:p>
            <a:pPr marL="742950" lvl="1" indent="-285750">
              <a:lnSpc>
                <a:spcPct val="100000"/>
              </a:lnSpc>
              <a:spcAft>
                <a:spcPts val="0"/>
              </a:spcAft>
              <a:buFont typeface="Arial" panose="020B0604020202020204" pitchFamily="34" charset="0"/>
              <a:buChar char="•"/>
            </a:pPr>
            <a:endParaRPr lang="en-US" dirty="0"/>
          </a:p>
          <a:p>
            <a:pPr marL="285750" indent="-285750">
              <a:lnSpc>
                <a:spcPct val="100000"/>
              </a:lnSpc>
              <a:spcAft>
                <a:spcPts val="0"/>
              </a:spcAft>
              <a:buFont typeface="Arial" panose="020B0604020202020204" pitchFamily="34" charset="0"/>
              <a:buChar char="•"/>
            </a:pPr>
            <a:r>
              <a:rPr lang="en-US" sz="1600" dirty="0"/>
              <a:t>Case 3: neither SGPS+X nor SGPS-X data being generated </a:t>
            </a:r>
          </a:p>
          <a:p>
            <a:pPr marL="742950" lvl="1" indent="-285750">
              <a:lnSpc>
                <a:spcPct val="100000"/>
              </a:lnSpc>
              <a:spcAft>
                <a:spcPts val="0"/>
              </a:spcAft>
              <a:buFont typeface="Arial" panose="020B0604020202020204" pitchFamily="34" charset="0"/>
              <a:buChar char="•"/>
            </a:pPr>
            <a:r>
              <a:rPr lang="en-US" dirty="0"/>
              <a:t>MPS-HI fluxes should be calculated as if SGPS-X fluxes were zero rather than missing -- graceful degradation of 4 electron channels.</a:t>
            </a:r>
          </a:p>
          <a:p>
            <a:pPr>
              <a:lnSpc>
                <a:spcPct val="100000"/>
              </a:lnSpc>
              <a:spcAft>
                <a:spcPts val="0"/>
              </a:spcAft>
            </a:pPr>
            <a:endParaRPr lang="en-US" sz="1600" dirty="0"/>
          </a:p>
        </p:txBody>
      </p:sp>
      <p:sp>
        <p:nvSpPr>
          <p:cNvPr id="4" name="Slide Number Placeholder 3">
            <a:extLst>
              <a:ext uri="{FF2B5EF4-FFF2-40B4-BE49-F238E27FC236}">
                <a16:creationId xmlns:a16="http://schemas.microsoft.com/office/drawing/2014/main" id="{C0986D51-357B-9643-9BDF-E3EF8798AA45}"/>
              </a:ext>
            </a:extLst>
          </p:cNvPr>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53</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87464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4B878-465F-4146-83CC-7F484FD55305}"/>
              </a:ext>
            </a:extLst>
          </p:cNvPr>
          <p:cNvSpPr>
            <a:spLocks noGrp="1"/>
          </p:cNvSpPr>
          <p:nvPr>
            <p:ph type="title"/>
          </p:nvPr>
        </p:nvSpPr>
        <p:spPr>
          <a:xfrm>
            <a:off x="1524000" y="365125"/>
            <a:ext cx="6019800" cy="1325563"/>
          </a:xfrm>
        </p:spPr>
        <p:txBody>
          <a:bodyPr/>
          <a:lstStyle/>
          <a:p>
            <a:r>
              <a:rPr lang="en-US" dirty="0"/>
              <a:t>ADR 872: Solar array current not correct in G17 products</a:t>
            </a:r>
          </a:p>
        </p:txBody>
      </p:sp>
      <p:sp>
        <p:nvSpPr>
          <p:cNvPr id="7" name="Text Placeholder 6">
            <a:extLst>
              <a:ext uri="{FF2B5EF4-FFF2-40B4-BE49-F238E27FC236}">
                <a16:creationId xmlns:a16="http://schemas.microsoft.com/office/drawing/2014/main" id="{AFAF2074-2162-4344-AFBE-78CA1920FD19}"/>
              </a:ext>
            </a:extLst>
          </p:cNvPr>
          <p:cNvSpPr>
            <a:spLocks noGrp="1"/>
          </p:cNvSpPr>
          <p:nvPr>
            <p:ph type="body" idx="1"/>
          </p:nvPr>
        </p:nvSpPr>
        <p:spPr/>
        <p:txBody>
          <a:bodyPr/>
          <a:lstStyle/>
          <a:p>
            <a:pPr algn="ctr"/>
            <a:r>
              <a:rPr lang="en-US" dirty="0"/>
              <a:t>GOES-16 MPS-HI 2018-10-01 0300-0700</a:t>
            </a:r>
          </a:p>
        </p:txBody>
      </p:sp>
      <p:pic>
        <p:nvPicPr>
          <p:cNvPr id="12" name="Content Placeholder 11">
            <a:extLst>
              <a:ext uri="{FF2B5EF4-FFF2-40B4-BE49-F238E27FC236}">
                <a16:creationId xmlns:a16="http://schemas.microsoft.com/office/drawing/2014/main" id="{053C080A-04FC-6643-AD29-C2F1D0D63DF4}"/>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4175" y="2505075"/>
            <a:ext cx="4114800" cy="4114800"/>
          </a:xfrm>
        </p:spPr>
      </p:pic>
      <p:sp>
        <p:nvSpPr>
          <p:cNvPr id="9" name="Text Placeholder 8">
            <a:extLst>
              <a:ext uri="{FF2B5EF4-FFF2-40B4-BE49-F238E27FC236}">
                <a16:creationId xmlns:a16="http://schemas.microsoft.com/office/drawing/2014/main" id="{3FA601EB-3F59-A548-A890-5D07ECF56643}"/>
              </a:ext>
            </a:extLst>
          </p:cNvPr>
          <p:cNvSpPr>
            <a:spLocks noGrp="1"/>
          </p:cNvSpPr>
          <p:nvPr>
            <p:ph type="body" sz="quarter" idx="3"/>
          </p:nvPr>
        </p:nvSpPr>
        <p:spPr/>
        <p:txBody>
          <a:bodyPr/>
          <a:lstStyle/>
          <a:p>
            <a:pPr algn="ctr"/>
            <a:r>
              <a:rPr lang="en-US" dirty="0"/>
              <a:t>GOES-17 MPS-HI 2018-10-01 0300-0700</a:t>
            </a:r>
          </a:p>
        </p:txBody>
      </p:sp>
      <p:pic>
        <p:nvPicPr>
          <p:cNvPr id="14" name="Content Placeholder 13">
            <a:extLst>
              <a:ext uri="{FF2B5EF4-FFF2-40B4-BE49-F238E27FC236}">
                <a16:creationId xmlns:a16="http://schemas.microsoft.com/office/drawing/2014/main" id="{BC1A0B02-133A-4C48-A177-BB80281F1892}"/>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30750" y="2505075"/>
            <a:ext cx="4114800" cy="4114800"/>
          </a:xfrm>
        </p:spPr>
      </p:pic>
      <p:sp>
        <p:nvSpPr>
          <p:cNvPr id="4" name="Slide Number Placeholder 3">
            <a:extLst>
              <a:ext uri="{FF2B5EF4-FFF2-40B4-BE49-F238E27FC236}">
                <a16:creationId xmlns:a16="http://schemas.microsoft.com/office/drawing/2014/main" id="{6F23F272-B86C-D94F-A9E0-3A00E6E683BC}"/>
              </a:ext>
            </a:extLst>
          </p:cNvPr>
          <p:cNvSpPr>
            <a:spLocks noGrp="1"/>
          </p:cNvSpPr>
          <p:nvPr>
            <p:ph type="sldNum" sz="quarter"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54</a:t>
            </a:fld>
            <a:endParaRPr lang="en" sz="1400" b="0" i="0" u="none" strike="noStrike" cap="none">
              <a:solidFill>
                <a:srgbClr val="000000"/>
              </a:solidFill>
              <a:latin typeface="Arial"/>
              <a:ea typeface="Arial"/>
              <a:cs typeface="Arial"/>
              <a:sym typeface="Arial"/>
            </a:endParaRPr>
          </a:p>
        </p:txBody>
      </p:sp>
      <p:sp>
        <p:nvSpPr>
          <p:cNvPr id="15" name="TextBox 14">
            <a:extLst>
              <a:ext uri="{FF2B5EF4-FFF2-40B4-BE49-F238E27FC236}">
                <a16:creationId xmlns:a16="http://schemas.microsoft.com/office/drawing/2014/main" id="{D0A60F12-2569-3F4B-9013-C9E386946751}"/>
              </a:ext>
            </a:extLst>
          </p:cNvPr>
          <p:cNvSpPr txBox="1"/>
          <p:nvPr/>
        </p:nvSpPr>
        <p:spPr>
          <a:xfrm rot="16200000">
            <a:off x="-1609209" y="4560717"/>
            <a:ext cx="3892550" cy="369332"/>
          </a:xfrm>
          <a:prstGeom prst="rect">
            <a:avLst/>
          </a:prstGeom>
          <a:solidFill>
            <a:schemeClr val="bg1"/>
          </a:solidFill>
        </p:spPr>
        <p:txBody>
          <a:bodyPr wrap="square" rtlCol="0">
            <a:spAutoFit/>
          </a:bodyPr>
          <a:lstStyle/>
          <a:p>
            <a:pPr algn="ctr"/>
            <a:r>
              <a:rPr lang="en-US" b="1" dirty="0"/>
              <a:t>Solar Array Current       Eclipse Flag</a:t>
            </a:r>
          </a:p>
        </p:txBody>
      </p:sp>
      <p:sp>
        <p:nvSpPr>
          <p:cNvPr id="10" name="Footer Placeholder 5">
            <a:extLst>
              <a:ext uri="{FF2B5EF4-FFF2-40B4-BE49-F238E27FC236}">
                <a16:creationId xmlns:a16="http://schemas.microsoft.com/office/drawing/2014/main" id="{EAFE5890-10BB-7842-9D4C-0FBE090CEF79}"/>
              </a:ext>
            </a:extLst>
          </p:cNvPr>
          <p:cNvSpPr txBox="1">
            <a:spLocks/>
          </p:cNvSpPr>
          <p:nvPr/>
        </p:nvSpPr>
        <p:spPr>
          <a:xfrm>
            <a:off x="955675" y="80962"/>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rgbClr val="FFFF00"/>
                </a:solidFill>
              </a:rPr>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8209806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 PLPT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78565916"/>
              </p:ext>
            </p:extLst>
          </p:nvPr>
        </p:nvGraphicFramePr>
        <p:xfrm>
          <a:off x="304799" y="1096963"/>
          <a:ext cx="8630654" cy="4595813"/>
        </p:xfrm>
        <a:graphic>
          <a:graphicData uri="http://schemas.openxmlformats.org/drawingml/2006/table">
            <a:tbl>
              <a:tblPr firstRow="1" firstCol="1" bandRow="1">
                <a:tableStyleId>{5C22544A-7EE6-4342-B048-85BDC9FD1C3A}</a:tableStyleId>
              </a:tblPr>
              <a:tblGrid>
                <a:gridCol w="1752601">
                  <a:extLst>
                    <a:ext uri="{9D8B030D-6E8A-4147-A177-3AD203B41FA5}">
                      <a16:colId xmlns:a16="http://schemas.microsoft.com/office/drawing/2014/main" val="20000"/>
                    </a:ext>
                  </a:extLst>
                </a:gridCol>
                <a:gridCol w="3066629">
                  <a:extLst>
                    <a:ext uri="{9D8B030D-6E8A-4147-A177-3AD203B41FA5}">
                      <a16:colId xmlns:a16="http://schemas.microsoft.com/office/drawing/2014/main" val="20001"/>
                    </a:ext>
                  </a:extLst>
                </a:gridCol>
                <a:gridCol w="1205943">
                  <a:extLst>
                    <a:ext uri="{9D8B030D-6E8A-4147-A177-3AD203B41FA5}">
                      <a16:colId xmlns:a16="http://schemas.microsoft.com/office/drawing/2014/main" val="20002"/>
                    </a:ext>
                  </a:extLst>
                </a:gridCol>
                <a:gridCol w="260548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200" dirty="0">
                          <a:effectLst/>
                          <a:latin typeface="+mn-lt"/>
                        </a:rPr>
                        <a:t>Title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Activity</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Data Needed</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mn-lt"/>
                        </a:rPr>
                        <a:t>Success Criteria</a:t>
                      </a:r>
                      <a:endParaRPr lang="en-US" sz="12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200" dirty="0">
                          <a:effectLst/>
                          <a:latin typeface="+mn-lt"/>
                        </a:rPr>
                        <a:t>A.3.1 MPS-Hi Telescope Cross-Comparison [PLPT-SEI-002]</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Determine the relative sensitivity/response among MPS-HI telescopes. </a:t>
                      </a:r>
                      <a:r>
                        <a:rPr lang="en-US" sz="1200" i="1" dirty="0">
                          <a:solidFill>
                            <a:srgbClr val="009900"/>
                          </a:solidFill>
                          <a:effectLst/>
                          <a:latin typeface="+mn-lt"/>
                        </a:rPr>
                        <a:t>Account for differences</a:t>
                      </a:r>
                      <a:r>
                        <a:rPr lang="en-US" sz="1200" i="1" baseline="0" dirty="0">
                          <a:solidFill>
                            <a:srgbClr val="009900"/>
                          </a:solidFill>
                          <a:effectLst/>
                          <a:latin typeface="+mn-lt"/>
                        </a:rPr>
                        <a:t> in channel energy responses.</a:t>
                      </a:r>
                      <a:endParaRPr lang="en-US" sz="1200" i="1" dirty="0">
                        <a:solidFill>
                          <a:srgbClr val="009900"/>
                        </a:solidFill>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Three months of continuous data. (MAG and MPS-HI)</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[Full] Telescopes agree to within 25%.</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747077">
                <a:tc>
                  <a:txBody>
                    <a:bodyPr/>
                    <a:lstStyle/>
                    <a:p>
                      <a:pPr marL="0" marR="0">
                        <a:lnSpc>
                          <a:spcPct val="115000"/>
                        </a:lnSpc>
                        <a:spcBef>
                          <a:spcPts val="0"/>
                        </a:spcBef>
                        <a:spcAft>
                          <a:spcPts val="0"/>
                        </a:spcAft>
                      </a:pPr>
                      <a:r>
                        <a:rPr lang="en-US" sz="1200" dirty="0">
                          <a:effectLst/>
                          <a:latin typeface="+mn-lt"/>
                        </a:rPr>
                        <a:t>A.3.3 SEP Channel Cross-Comparison [PLPT-SEI-004]</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On-orbit cross-calibration of MPS-HI with SGPS 1-12 MeV protons, and with GOES 13-15 EPEAD.</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b="1" dirty="0">
                          <a:solidFill>
                            <a:srgbClr val="FF0000"/>
                          </a:solidFill>
                          <a:effectLst/>
                          <a:latin typeface="+mn-lt"/>
                        </a:rPr>
                        <a:t>Two Solar Energetic Particle (SEP) events.</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[Full] Differences quantified on data taken through validation phase.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r h="1131490">
                <a:tc>
                  <a:txBody>
                    <a:bodyPr/>
                    <a:lstStyle/>
                    <a:p>
                      <a:pPr marL="0" marR="0">
                        <a:lnSpc>
                          <a:spcPct val="115000"/>
                        </a:lnSpc>
                        <a:spcBef>
                          <a:spcPts val="0"/>
                        </a:spcBef>
                        <a:spcAft>
                          <a:spcPts val="0"/>
                        </a:spcAft>
                      </a:pPr>
                      <a:r>
                        <a:rPr lang="en-US" sz="1200" dirty="0">
                          <a:effectLst/>
                          <a:latin typeface="+mn-lt"/>
                        </a:rPr>
                        <a:t>A.3.4 Cross Satellite Comparison of Trapped Particles [PLPT-SEI-005]</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r>
                        <a:rPr lang="en-US" sz="1200" dirty="0">
                          <a:effectLst/>
                          <a:latin typeface="+mn-lt"/>
                        </a:rPr>
                        <a:t>Identify time periods when the two satellites should be measuring the same population, and compare results. </a:t>
                      </a:r>
                      <a:r>
                        <a:rPr lang="en-US" sz="1200" b="0" i="0" u="none" strike="noStrike" kern="1200" baseline="0" dirty="0">
                          <a:solidFill>
                            <a:schemeClr val="dk1"/>
                          </a:solidFill>
                          <a:latin typeface="+mn-lt"/>
                          <a:ea typeface="+mn-ea"/>
                          <a:cs typeface="+mn-cs"/>
                        </a:rPr>
                        <a:t>Comparisons can be based on the satellites being within 15 degrees longitude </a:t>
                      </a:r>
                      <a:r>
                        <a:rPr lang="en-US" sz="1200" b="0" i="1" u="none" strike="noStrike" kern="1200" baseline="0" dirty="0">
                          <a:solidFill>
                            <a:srgbClr val="009900"/>
                          </a:solidFill>
                          <a:latin typeface="+mn-lt"/>
                          <a:ea typeface="+mn-ea"/>
                          <a:cs typeface="+mn-cs"/>
                        </a:rPr>
                        <a:t>(especially while G17 and G15 are separated by &lt;10 </a:t>
                      </a:r>
                      <a:r>
                        <a:rPr lang="en-US" sz="1200" b="0" i="1" u="none" strike="noStrike" kern="1200" baseline="0" dirty="0" err="1">
                          <a:solidFill>
                            <a:srgbClr val="009900"/>
                          </a:solidFill>
                          <a:latin typeface="+mn-lt"/>
                          <a:ea typeface="+mn-ea"/>
                          <a:cs typeface="+mn-cs"/>
                        </a:rPr>
                        <a:t>deg</a:t>
                      </a:r>
                      <a:r>
                        <a:rPr lang="en-US" sz="1200" b="0" i="1" u="none" strike="noStrike" kern="1200" baseline="0" dirty="0">
                          <a:solidFill>
                            <a:srgbClr val="009900"/>
                          </a:solidFill>
                          <a:latin typeface="+mn-lt"/>
                          <a:ea typeface="+mn-ea"/>
                          <a:cs typeface="+mn-cs"/>
                        </a:rPr>
                        <a:t> at 126-135W</a:t>
                      </a:r>
                      <a:r>
                        <a:rPr lang="en-US" sz="1200" b="0" i="0" u="none" strike="noStrike" kern="1200" baseline="0" dirty="0">
                          <a:solidFill>
                            <a:srgbClr val="009900"/>
                          </a:solidFill>
                          <a:latin typeface="+mn-lt"/>
                          <a:ea typeface="+mn-ea"/>
                          <a:cs typeface="+mn-cs"/>
                        </a:rPr>
                        <a:t>)</a:t>
                      </a:r>
                      <a:r>
                        <a:rPr lang="en-US" sz="1200" b="0" i="0" u="none" strike="noStrike" kern="1200" baseline="0" dirty="0">
                          <a:solidFill>
                            <a:schemeClr val="dk1"/>
                          </a:solidFill>
                          <a:latin typeface="+mn-lt"/>
                          <a:ea typeface="+mn-ea"/>
                          <a:cs typeface="+mn-cs"/>
                        </a:rPr>
                        <a:t>, or using a very long time period.</a:t>
                      </a:r>
                      <a:endParaRPr lang="en-US" sz="1200" u="none"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Three months of continuous data. (MAG, MPS-HI)</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[Full] Differences quantified on data taken through validation phase.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3"/>
                  </a:ext>
                </a:extLst>
              </a:tr>
              <a:tr h="1131490">
                <a:tc>
                  <a:txBody>
                    <a:bodyPr/>
                    <a:lstStyle/>
                    <a:p>
                      <a:pPr marL="0" marR="0">
                        <a:lnSpc>
                          <a:spcPct val="115000"/>
                        </a:lnSpc>
                        <a:spcBef>
                          <a:spcPts val="0"/>
                        </a:spcBef>
                        <a:spcAft>
                          <a:spcPts val="0"/>
                        </a:spcAft>
                      </a:pPr>
                      <a:r>
                        <a:rPr lang="en-US" sz="1200" dirty="0">
                          <a:effectLst/>
                          <a:latin typeface="+mn-lt"/>
                        </a:rPr>
                        <a:t>A.3.4 Backgrounds Trending [PLPT-SEI-006]</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Model GCR spectra (e.g., NASA JSC Badhwar-O’Neill 2014) put through a forward model derived from MPS-HI instrument response functions to estimate MPS-HI channel fluxes for comparison with observations. </a:t>
                      </a:r>
                      <a:r>
                        <a:rPr lang="en-US" sz="1200" i="1" dirty="0">
                          <a:solidFill>
                            <a:srgbClr val="009900"/>
                          </a:solidFill>
                          <a:effectLst/>
                          <a:latin typeface="+mn-lt"/>
                        </a:rPr>
                        <a:t>Watch for deviation between P11-based</a:t>
                      </a:r>
                      <a:r>
                        <a:rPr lang="en-US" sz="1200" i="1" baseline="0" dirty="0">
                          <a:solidFill>
                            <a:srgbClr val="009900"/>
                          </a:solidFill>
                          <a:effectLst/>
                          <a:latin typeface="+mn-lt"/>
                        </a:rPr>
                        <a:t> correction and actual backgrounds.</a:t>
                      </a:r>
                      <a:endParaRPr lang="en-US" sz="1200" i="1" dirty="0">
                        <a:solidFill>
                          <a:srgbClr val="009900"/>
                        </a:solidFill>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Four months of continuous data. (MPS-HI, SGPS)</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mn-lt"/>
                        </a:rPr>
                        <a:t>[Full] Perform analysis during validation phase.</a:t>
                      </a:r>
                      <a:endParaRPr lang="en-US" sz="12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55</a:t>
            </a:fld>
            <a:endParaRPr lang="en-US" altLang="en-US" dirty="0"/>
          </a:p>
        </p:txBody>
      </p:sp>
      <p:sp>
        <p:nvSpPr>
          <p:cNvPr id="6" name="TextBox 5"/>
          <p:cNvSpPr txBox="1"/>
          <p:nvPr/>
        </p:nvSpPr>
        <p:spPr>
          <a:xfrm>
            <a:off x="407785" y="5943600"/>
            <a:ext cx="8153400" cy="646331"/>
          </a:xfrm>
          <a:prstGeom prst="rect">
            <a:avLst/>
          </a:prstGeom>
          <a:solidFill>
            <a:schemeClr val="bg1"/>
          </a:solidFill>
        </p:spPr>
        <p:txBody>
          <a:bodyPr wrap="square" rtlCol="0">
            <a:spAutoFit/>
          </a:bodyPr>
          <a:lstStyle/>
          <a:p>
            <a:pPr algn="ctr"/>
            <a:r>
              <a:rPr lang="en-US" i="1" dirty="0">
                <a:solidFill>
                  <a:srgbClr val="008000"/>
                </a:solidFill>
              </a:rPr>
              <a:t>MPS-HI Full Validation PLPTs from RIMP v 1.0 (02 June 2016) are a continuation of those completed for Provisional. Green annotations based on experience with MPS-HI.</a:t>
            </a:r>
          </a:p>
        </p:txBody>
      </p:sp>
    </p:spTree>
    <p:extLst>
      <p:ext uri="{BB962C8B-B14F-4D97-AF65-F5344CB8AC3E}">
        <p14:creationId xmlns:p14="http://schemas.microsoft.com/office/powerpoint/2010/main" val="3818683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56</a:t>
            </a:fld>
            <a:endParaRPr lang="en" dirty="0">
              <a:solidFill>
                <a:schemeClr val="bg1"/>
              </a:solidFill>
            </a:endParaRPr>
          </a:p>
        </p:txBody>
      </p:sp>
      <p:sp>
        <p:nvSpPr>
          <p:cNvPr id="3" name="Title 1"/>
          <p:cNvSpPr txBox="1">
            <a:spLocks/>
          </p:cNvSpPr>
          <p:nvPr/>
        </p:nvSpPr>
        <p:spPr>
          <a:xfrm>
            <a:off x="1543050" y="201168"/>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800" dirty="0">
                <a:solidFill>
                  <a:schemeClr val="bg1"/>
                </a:solidFill>
              </a:rPr>
              <a:t>Performance Baseline Status</a:t>
            </a:r>
          </a:p>
          <a:p>
            <a:pPr algn="ctr"/>
            <a:r>
              <a:rPr lang="en-US" sz="1800" i="1" dirty="0">
                <a:solidFill>
                  <a:schemeClr val="bg1"/>
                </a:solidFill>
              </a:rPr>
              <a:t>Assessment at Provisional</a:t>
            </a:r>
          </a:p>
        </p:txBody>
      </p:sp>
      <p:graphicFrame>
        <p:nvGraphicFramePr>
          <p:cNvPr id="4" name="Content Placeholder 3"/>
          <p:cNvGraphicFramePr>
            <a:graphicFrameLocks/>
          </p:cNvGraphicFramePr>
          <p:nvPr>
            <p:extLst>
              <p:ext uri="{D42A27DB-BD31-4B8C-83A1-F6EECF244321}">
                <p14:modId xmlns:p14="http://schemas.microsoft.com/office/powerpoint/2010/main" val="4040320201"/>
              </p:ext>
            </p:extLst>
          </p:nvPr>
        </p:nvGraphicFramePr>
        <p:xfrm>
          <a:off x="962751" y="1066800"/>
          <a:ext cx="7226046" cy="1483360"/>
        </p:xfrm>
        <a:graphic>
          <a:graphicData uri="http://schemas.openxmlformats.org/drawingml/2006/table">
            <a:tbl>
              <a:tblPr firstRow="1" bandRow="1">
                <a:tableStyleId>{5940675A-B579-460E-94D1-54222C63F5DA}</a:tableStyleId>
              </a:tblPr>
              <a:tblGrid>
                <a:gridCol w="850194">
                  <a:extLst>
                    <a:ext uri="{9D8B030D-6E8A-4147-A177-3AD203B41FA5}">
                      <a16:colId xmlns:a16="http://schemas.microsoft.com/office/drawing/2014/main" val="20000"/>
                    </a:ext>
                  </a:extLst>
                </a:gridCol>
                <a:gridCol w="2936609">
                  <a:extLst>
                    <a:ext uri="{9D8B030D-6E8A-4147-A177-3AD203B41FA5}">
                      <a16:colId xmlns:a16="http://schemas.microsoft.com/office/drawing/2014/main" val="20001"/>
                    </a:ext>
                  </a:extLst>
                </a:gridCol>
                <a:gridCol w="1560804">
                  <a:extLst>
                    <a:ext uri="{9D8B030D-6E8A-4147-A177-3AD203B41FA5}">
                      <a16:colId xmlns:a16="http://schemas.microsoft.com/office/drawing/2014/main" val="20002"/>
                    </a:ext>
                  </a:extLst>
                </a:gridCol>
                <a:gridCol w="1878439">
                  <a:extLst>
                    <a:ext uri="{9D8B030D-6E8A-4147-A177-3AD203B41FA5}">
                      <a16:colId xmlns:a16="http://schemas.microsoft.com/office/drawing/2014/main" val="20003"/>
                    </a:ext>
                  </a:extLst>
                </a:gridCol>
              </a:tblGrid>
              <a:tr h="370840">
                <a:tc>
                  <a:txBody>
                    <a:bodyPr/>
                    <a:lstStyle/>
                    <a:p>
                      <a:pPr algn="ctr"/>
                      <a:r>
                        <a:rPr lang="en-US" sz="12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200" dirty="0"/>
                        <a:t>1996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MPS-HI</a:t>
                      </a:r>
                      <a:r>
                        <a:rPr lang="en-US" sz="1200" baseline="0" dirty="0"/>
                        <a:t> </a:t>
                      </a:r>
                      <a:r>
                        <a:rPr lang="en-US" sz="1200" dirty="0"/>
                        <a:t>Orthogonality/Coverage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-02,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PLPTs</a:t>
                      </a:r>
                      <a:r>
                        <a:rPr lang="en-US" sz="1200" baseline="0" dirty="0"/>
                        <a:t> underway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200" dirty="0"/>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MPS-HI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-02,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PLPTs</a:t>
                      </a:r>
                      <a:r>
                        <a:rPr lang="en-US" sz="1200" baseline="0" dirty="0"/>
                        <a:t> underway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200" dirty="0"/>
                        <a:t>2001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MPS-HI</a:t>
                      </a:r>
                      <a:r>
                        <a:rPr lang="en-US" sz="1200" baseline="0" dirty="0"/>
                        <a:t> Measurement Accuracy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-02, -04, -05,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PLPTs</a:t>
                      </a:r>
                      <a:r>
                        <a:rPr lang="en-US" sz="1200" baseline="0" dirty="0"/>
                        <a:t> underway</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 name="Content Placeholder 2"/>
          <p:cNvSpPr txBox="1">
            <a:spLocks/>
          </p:cNvSpPr>
          <p:nvPr/>
        </p:nvSpPr>
        <p:spPr>
          <a:xfrm>
            <a:off x="493295" y="2666999"/>
            <a:ext cx="8101262" cy="4054475"/>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dirty="0"/>
              <a:t>MRD1996:  Data in 5 directions</a:t>
            </a:r>
          </a:p>
          <a:p>
            <a:pPr lvl="1">
              <a:buFont typeface="Arial" panose="020B0604020202020204" pitchFamily="34" charset="0"/>
              <a:buChar char="•"/>
            </a:pPr>
            <a:r>
              <a:rPr lang="en-US" sz="1400" dirty="0"/>
              <a:t>Currently being met for electrons and protons</a:t>
            </a:r>
          </a:p>
          <a:p>
            <a:pPr>
              <a:buFont typeface="Arial" panose="020B0604020202020204" pitchFamily="34" charset="0"/>
              <a:buChar char="•"/>
            </a:pPr>
            <a:r>
              <a:rPr lang="en-US" sz="1800" dirty="0"/>
              <a:t>MRD2000:  Measurement Range  </a:t>
            </a:r>
          </a:p>
          <a:p>
            <a:pPr lvl="1">
              <a:buFont typeface="Arial" panose="020B0604020202020204" pitchFamily="34" charset="0"/>
              <a:buChar char="•"/>
            </a:pPr>
            <a:r>
              <a:rPr lang="en-US" sz="1400" dirty="0"/>
              <a:t>Requirements:  Electrons 50 </a:t>
            </a:r>
            <a:r>
              <a:rPr lang="en-US" sz="1400" dirty="0" err="1"/>
              <a:t>keV</a:t>
            </a:r>
            <a:r>
              <a:rPr lang="en-US" sz="1400" dirty="0"/>
              <a:t> to 4 MeV plus &gt;2 MeV; </a:t>
            </a:r>
            <a:br>
              <a:rPr lang="en-US" sz="1400" dirty="0"/>
            </a:br>
            <a:r>
              <a:rPr lang="en-US" sz="1400" dirty="0"/>
              <a:t>Protons 80 </a:t>
            </a:r>
            <a:r>
              <a:rPr lang="en-US" sz="1400" dirty="0" err="1"/>
              <a:t>keV</a:t>
            </a:r>
            <a:r>
              <a:rPr lang="en-US" sz="1400" dirty="0"/>
              <a:t> to 10 MeV</a:t>
            </a:r>
          </a:p>
          <a:p>
            <a:pPr lvl="1">
              <a:buFont typeface="Arial" panose="020B0604020202020204" pitchFamily="34" charset="0"/>
              <a:buChar char="•"/>
            </a:pPr>
            <a:r>
              <a:rPr lang="en-US" sz="1400" dirty="0"/>
              <a:t>Currently, all channels are functional and exhibit characteristic variation in behavior w/ energy</a:t>
            </a:r>
          </a:p>
          <a:p>
            <a:pPr lvl="1">
              <a:buFont typeface="Arial" panose="020B0604020202020204" pitchFamily="34" charset="0"/>
              <a:buChar char="•"/>
            </a:pPr>
            <a:r>
              <a:rPr lang="en-US" sz="1400" dirty="0"/>
              <a:t>Ground </a:t>
            </a:r>
            <a:r>
              <a:rPr lang="en-US" sz="1400" dirty="0" err="1"/>
              <a:t>cal</a:t>
            </a:r>
            <a:r>
              <a:rPr lang="en-US" sz="1400" dirty="0"/>
              <a:t> &amp; cross-</a:t>
            </a:r>
            <a:r>
              <a:rPr lang="en-US" sz="1400" dirty="0" err="1"/>
              <a:t>cal</a:t>
            </a:r>
            <a:r>
              <a:rPr lang="en-US" sz="1400" dirty="0"/>
              <a:t> with G16 indicate that energy measurement range is covered</a:t>
            </a:r>
          </a:p>
          <a:p>
            <a:pPr lvl="2"/>
            <a:r>
              <a:rPr lang="en-US" sz="1400" b="1" dirty="0">
                <a:solidFill>
                  <a:srgbClr val="FFFF00"/>
                </a:solidFill>
              </a:rPr>
              <a:t>P8-P11 require SEP event for assessment</a:t>
            </a:r>
          </a:p>
          <a:p>
            <a:pPr>
              <a:buFont typeface="Arial" panose="020B0604020202020204" pitchFamily="34" charset="0"/>
              <a:buChar char="•"/>
            </a:pPr>
            <a:r>
              <a:rPr lang="en-US" sz="1800" dirty="0"/>
              <a:t>MRD2001:  Measurement Accuracy</a:t>
            </a:r>
          </a:p>
          <a:p>
            <a:pPr lvl="1">
              <a:buFont typeface="Arial" panose="020B0604020202020204" pitchFamily="34" charset="0"/>
              <a:buChar char="•"/>
            </a:pPr>
            <a:r>
              <a:rPr lang="en-US" sz="1400" dirty="0"/>
              <a:t>Requirements:  @min flux &lt;45%, @10X min flux &lt; 25%</a:t>
            </a:r>
          </a:p>
          <a:p>
            <a:pPr lvl="1">
              <a:buFont typeface="Arial" panose="020B0604020202020204" pitchFamily="34" charset="0"/>
              <a:buChar char="•"/>
            </a:pPr>
            <a:r>
              <a:rPr lang="en-US" sz="1400" u="sng" dirty="0"/>
              <a:t>Absolute accuracy cannot be verified on-orbit</a:t>
            </a:r>
          </a:p>
          <a:p>
            <a:pPr lvl="1">
              <a:buFont typeface="Arial" panose="020B0604020202020204" pitchFamily="34" charset="0"/>
              <a:buChar char="•"/>
            </a:pPr>
            <a:r>
              <a:rPr lang="en-US" sz="1400" dirty="0"/>
              <a:t>Provisional results of PLPT-05 indicate that </a:t>
            </a:r>
            <a:r>
              <a:rPr lang="en-US" sz="1400" b="1" dirty="0">
                <a:solidFill>
                  <a:srgbClr val="FFFF00"/>
                </a:solidFill>
              </a:rPr>
              <a:t>G16 proton fluxes are systematically low by 2-3x relative to GOES-17</a:t>
            </a:r>
          </a:p>
          <a:p>
            <a:pPr lvl="1">
              <a:buFont typeface="Arial" panose="020B0604020202020204" pitchFamily="34" charset="0"/>
              <a:buChar char="•"/>
            </a:pPr>
            <a:r>
              <a:rPr lang="en-US" sz="1400" dirty="0"/>
              <a:t>Provisional results of PLPT-02 indicate </a:t>
            </a:r>
            <a:r>
              <a:rPr lang="en-US" sz="1400" b="1" dirty="0">
                <a:solidFill>
                  <a:srgbClr val="FFFF00"/>
                </a:solidFill>
              </a:rPr>
              <a:t>proton</a:t>
            </a:r>
            <a:r>
              <a:rPr lang="en-US" sz="1400" b="1" dirty="0"/>
              <a:t> </a:t>
            </a:r>
            <a:r>
              <a:rPr lang="en-US" sz="1400" b="1" dirty="0">
                <a:solidFill>
                  <a:srgbClr val="FFFF00"/>
                </a:solidFill>
              </a:rPr>
              <a:t>inter-telescope differences much greater than 25% -- technique may need to be refined (energy differences, finite </a:t>
            </a:r>
            <a:r>
              <a:rPr lang="en-US" sz="1400" b="1" dirty="0" err="1">
                <a:solidFill>
                  <a:srgbClr val="FFFF00"/>
                </a:solidFill>
              </a:rPr>
              <a:t>gyroradius</a:t>
            </a:r>
            <a:r>
              <a:rPr lang="en-US" sz="1400" b="1" dirty="0">
                <a:solidFill>
                  <a:srgbClr val="FFFF00"/>
                </a:solidFill>
              </a:rPr>
              <a:t> effect)</a:t>
            </a:r>
          </a:p>
        </p:txBody>
      </p:sp>
    </p:spTree>
    <p:extLst>
      <p:ext uri="{BB962C8B-B14F-4D97-AF65-F5344CB8AC3E}">
        <p14:creationId xmlns:p14="http://schemas.microsoft.com/office/powerpoint/2010/main" val="2389443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5527-0617-8D48-A3CF-68267F028BAB}"/>
              </a:ext>
            </a:extLst>
          </p:cNvPr>
          <p:cNvSpPr>
            <a:spLocks noGrp="1"/>
          </p:cNvSpPr>
          <p:nvPr>
            <p:ph type="title"/>
          </p:nvPr>
        </p:nvSpPr>
        <p:spPr/>
        <p:txBody>
          <a:bodyPr/>
          <a:lstStyle/>
          <a:p>
            <a:r>
              <a:rPr lang="en-US" dirty="0"/>
              <a:t>Possibility of MPS-HI Proton Radiation Damage</a:t>
            </a:r>
          </a:p>
        </p:txBody>
      </p:sp>
      <p:sp>
        <p:nvSpPr>
          <p:cNvPr id="3" name="Content Placeholder 2">
            <a:extLst>
              <a:ext uri="{FF2B5EF4-FFF2-40B4-BE49-F238E27FC236}">
                <a16:creationId xmlns:a16="http://schemas.microsoft.com/office/drawing/2014/main" id="{59502B62-BB3A-8640-A79C-7855E346DF49}"/>
              </a:ext>
            </a:extLst>
          </p:cNvPr>
          <p:cNvSpPr>
            <a:spLocks noGrp="1"/>
          </p:cNvSpPr>
          <p:nvPr>
            <p:ph idx="1"/>
          </p:nvPr>
        </p:nvSpPr>
        <p:spPr>
          <a:xfrm>
            <a:off x="457200" y="1295400"/>
            <a:ext cx="8229600" cy="5334000"/>
          </a:xfrm>
        </p:spPr>
        <p:txBody>
          <a:bodyPr/>
          <a:lstStyle/>
          <a:p>
            <a:r>
              <a:rPr lang="en-US" sz="2400" dirty="0"/>
              <a:t>Damage in G14 MAGPD telescopes is likely</a:t>
            </a:r>
          </a:p>
          <a:p>
            <a:pPr lvl="1"/>
            <a:r>
              <a:rPr lang="en-US" sz="2000" dirty="0"/>
              <a:t>Data from all three MAGPDs (G13-15) show evidence of degradation on orbit while the MAGEDs appear not to be degraded</a:t>
            </a:r>
          </a:p>
          <a:p>
            <a:pPr lvl="1"/>
            <a:r>
              <a:rPr lang="en-US" sz="2000" dirty="0"/>
              <a:t>Similar POES MEPED proton telescopes have exhibited degradation after ~2 years on-orbit [</a:t>
            </a:r>
            <a:r>
              <a:rPr lang="en-US" sz="2000" dirty="0" err="1"/>
              <a:t>Galand</a:t>
            </a:r>
            <a:r>
              <a:rPr lang="en-US" sz="2000" dirty="0"/>
              <a:t> &amp; Evans 2000; </a:t>
            </a:r>
            <a:r>
              <a:rPr lang="en-US" sz="2000" dirty="0" err="1"/>
              <a:t>Sandanger</a:t>
            </a:r>
            <a:r>
              <a:rPr lang="en-US" sz="2000" dirty="0"/>
              <a:t>+ 2015]</a:t>
            </a:r>
          </a:p>
          <a:p>
            <a:pPr lvl="1"/>
            <a:r>
              <a:rPr lang="en-US" sz="2000" dirty="0"/>
              <a:t>Attributed to radiation damage of surface-barrier detectors by &lt;135 </a:t>
            </a:r>
            <a:r>
              <a:rPr lang="en-US" sz="2000" dirty="0" err="1"/>
              <a:t>keV</a:t>
            </a:r>
            <a:r>
              <a:rPr lang="en-US" sz="2000" dirty="0"/>
              <a:t> protons since MEPED electron detectors are shielded from them by 0.76 um Ni foil (similar to MAGED &amp; MPS-HI </a:t>
            </a:r>
            <a:r>
              <a:rPr lang="en-US" sz="2000" dirty="0" err="1"/>
              <a:t>Etels</a:t>
            </a:r>
            <a:r>
              <a:rPr lang="en-US" sz="2000" dirty="0"/>
              <a:t>) </a:t>
            </a:r>
          </a:p>
          <a:p>
            <a:pPr lvl="2"/>
            <a:r>
              <a:rPr lang="en-US" sz="1600" dirty="0"/>
              <a:t>Creates dead layer in which p+ lose energy that does not contribute to pulse</a:t>
            </a:r>
            <a:endParaRPr lang="en-US" sz="2000" dirty="0"/>
          </a:p>
          <a:p>
            <a:r>
              <a:rPr lang="en-US" sz="2400" dirty="0"/>
              <a:t>Possibility of same mechanism causing problem in MPS-HI needs to be investigated for Full Validation</a:t>
            </a:r>
          </a:p>
          <a:p>
            <a:pPr lvl="1"/>
            <a:r>
              <a:rPr lang="en-US" sz="2000" dirty="0"/>
              <a:t>Different silicon detector technology used (ion-implanted)</a:t>
            </a:r>
          </a:p>
          <a:p>
            <a:pPr lvl="1"/>
            <a:r>
              <a:rPr lang="en-US" sz="2000" dirty="0"/>
              <a:t>Ion-implanted detectors have 0.1 um dead layer</a:t>
            </a:r>
          </a:p>
          <a:p>
            <a:pPr lvl="2"/>
            <a:r>
              <a:rPr lang="en-US" sz="1600" dirty="0"/>
              <a:t>Under 0.3 um Al for solar blindness on ohmic (exposed) side of 1</a:t>
            </a:r>
            <a:r>
              <a:rPr lang="en-US" sz="1600" baseline="30000" dirty="0"/>
              <a:t>st</a:t>
            </a:r>
            <a:r>
              <a:rPr lang="en-US" sz="1600" dirty="0"/>
              <a:t> detector (30 um)</a:t>
            </a:r>
          </a:p>
          <a:p>
            <a:pPr lvl="1"/>
            <a:r>
              <a:rPr lang="en-US" sz="2000" dirty="0"/>
              <a:t>Calibration analysis will also </a:t>
            </a:r>
            <a:r>
              <a:rPr lang="en-US" sz="2000"/>
              <a:t>be reviewed</a:t>
            </a:r>
            <a:endParaRPr lang="en-US" sz="2000" dirty="0"/>
          </a:p>
        </p:txBody>
      </p:sp>
      <p:sp>
        <p:nvSpPr>
          <p:cNvPr id="4" name="Slide Number Placeholder 3">
            <a:extLst>
              <a:ext uri="{FF2B5EF4-FFF2-40B4-BE49-F238E27FC236}">
                <a16:creationId xmlns:a16="http://schemas.microsoft.com/office/drawing/2014/main" id="{C32105C5-E396-294F-87EF-4077E8791421}"/>
              </a:ext>
            </a:extLst>
          </p:cNvPr>
          <p:cNvSpPr>
            <a:spLocks noGrp="1"/>
          </p:cNvSpPr>
          <p:nvPr>
            <p:ph type="sldNum" sz="quarter" idx="12"/>
          </p:nvPr>
        </p:nvSpPr>
        <p:spPr/>
        <p:txBody>
          <a:bodyPr/>
          <a:lstStyle/>
          <a:p>
            <a:fld id="{615ADB79-25D6-47C0-AB51-22A13A0BBB50}" type="slidenum">
              <a:rPr lang="en-US" altLang="en-US" smtClean="0"/>
              <a:pPr/>
              <a:t>57</a:t>
            </a:fld>
            <a:endParaRPr lang="en-US" altLang="en-US" dirty="0"/>
          </a:p>
        </p:txBody>
      </p:sp>
    </p:spTree>
    <p:extLst>
      <p:ext uri="{BB962C8B-B14F-4D97-AF65-F5344CB8AC3E}">
        <p14:creationId xmlns:p14="http://schemas.microsoft.com/office/powerpoint/2010/main" val="4018810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374BA-8ACD-534D-923D-97D8C056FA88}"/>
              </a:ext>
            </a:extLst>
          </p:cNvPr>
          <p:cNvSpPr>
            <a:spLocks noGrp="1"/>
          </p:cNvSpPr>
          <p:nvPr>
            <p:ph type="title"/>
          </p:nvPr>
        </p:nvSpPr>
        <p:spPr>
          <a:xfrm>
            <a:off x="1037776" y="122237"/>
            <a:ext cx="6992938" cy="1325563"/>
          </a:xfrm>
        </p:spPr>
        <p:txBody>
          <a:bodyPr/>
          <a:lstStyle/>
          <a:p>
            <a:r>
              <a:rPr lang="en-US" sz="3200" dirty="0"/>
              <a:t>Simulation of 130 </a:t>
            </a:r>
            <a:r>
              <a:rPr lang="en-US" sz="3200" dirty="0" err="1"/>
              <a:t>keV</a:t>
            </a:r>
            <a:r>
              <a:rPr lang="en-US" sz="3200" dirty="0"/>
              <a:t> Proton Penetration into MPS-HI Telescopes (SRIM-2012 Monte Carlo)</a:t>
            </a:r>
          </a:p>
        </p:txBody>
      </p:sp>
      <p:sp>
        <p:nvSpPr>
          <p:cNvPr id="6" name="Text Placeholder 5">
            <a:extLst>
              <a:ext uri="{FF2B5EF4-FFF2-40B4-BE49-F238E27FC236}">
                <a16:creationId xmlns:a16="http://schemas.microsoft.com/office/drawing/2014/main" id="{1DDD61C0-8761-D44E-BB4B-A37AD0CBDD3F}"/>
              </a:ext>
            </a:extLst>
          </p:cNvPr>
          <p:cNvSpPr>
            <a:spLocks noGrp="1"/>
          </p:cNvSpPr>
          <p:nvPr>
            <p:ph type="body" idx="1"/>
          </p:nvPr>
        </p:nvSpPr>
        <p:spPr>
          <a:xfrm>
            <a:off x="146740" y="1371600"/>
            <a:ext cx="4352235" cy="823912"/>
          </a:xfrm>
        </p:spPr>
        <p:txBody>
          <a:bodyPr/>
          <a:lstStyle/>
          <a:p>
            <a:pPr algn="ctr"/>
            <a:r>
              <a:rPr lang="en-US" sz="2000" dirty="0"/>
              <a:t>130 </a:t>
            </a:r>
            <a:r>
              <a:rPr lang="en-US" sz="2000" dirty="0" err="1"/>
              <a:t>keV</a:t>
            </a:r>
            <a:r>
              <a:rPr lang="en-US" sz="2000" dirty="0"/>
              <a:t> protons into MPS-HI Electron Telescope (with 0.75 um Ni foil)</a:t>
            </a:r>
          </a:p>
        </p:txBody>
      </p:sp>
      <p:pic>
        <p:nvPicPr>
          <p:cNvPr id="11" name="Content Placeholder 10">
            <a:extLst>
              <a:ext uri="{FF2B5EF4-FFF2-40B4-BE49-F238E27FC236}">
                <a16:creationId xmlns:a16="http://schemas.microsoft.com/office/drawing/2014/main" id="{FCFA0BB7-1B94-2F4B-B9E7-C8254E143F1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6740" y="2218703"/>
            <a:ext cx="4368800" cy="4140200"/>
          </a:xfrm>
        </p:spPr>
      </p:pic>
      <p:sp>
        <p:nvSpPr>
          <p:cNvPr id="8" name="Text Placeholder 7">
            <a:extLst>
              <a:ext uri="{FF2B5EF4-FFF2-40B4-BE49-F238E27FC236}">
                <a16:creationId xmlns:a16="http://schemas.microsoft.com/office/drawing/2014/main" id="{8E2E64CE-0B83-074A-83AC-DBCB581C626F}"/>
              </a:ext>
            </a:extLst>
          </p:cNvPr>
          <p:cNvSpPr>
            <a:spLocks noGrp="1"/>
          </p:cNvSpPr>
          <p:nvPr>
            <p:ph type="body" sz="quarter" idx="3"/>
          </p:nvPr>
        </p:nvSpPr>
        <p:spPr>
          <a:xfrm>
            <a:off x="4629149" y="1371600"/>
            <a:ext cx="4306303" cy="823912"/>
          </a:xfrm>
        </p:spPr>
        <p:txBody>
          <a:bodyPr/>
          <a:lstStyle/>
          <a:p>
            <a:pPr algn="ctr"/>
            <a:r>
              <a:rPr lang="en-US" sz="2000" dirty="0"/>
              <a:t>135 </a:t>
            </a:r>
            <a:r>
              <a:rPr lang="en-US" sz="2000" dirty="0" err="1"/>
              <a:t>keV</a:t>
            </a:r>
            <a:r>
              <a:rPr lang="en-US" sz="2000" dirty="0"/>
              <a:t> protons into MPS-HI Proton Telescope (with 0.3 um Al coating)</a:t>
            </a:r>
          </a:p>
        </p:txBody>
      </p:sp>
      <p:pic>
        <p:nvPicPr>
          <p:cNvPr id="13" name="Content Placeholder 12">
            <a:extLst>
              <a:ext uri="{FF2B5EF4-FFF2-40B4-BE49-F238E27FC236}">
                <a16:creationId xmlns:a16="http://schemas.microsoft.com/office/drawing/2014/main" id="{3900E921-62F7-3445-B9C1-7D4BCFB87E5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231955"/>
            <a:ext cx="4368800" cy="4140200"/>
          </a:xfrm>
        </p:spPr>
      </p:pic>
      <p:sp>
        <p:nvSpPr>
          <p:cNvPr id="4" name="Slide Number Placeholder 3">
            <a:extLst>
              <a:ext uri="{FF2B5EF4-FFF2-40B4-BE49-F238E27FC236}">
                <a16:creationId xmlns:a16="http://schemas.microsoft.com/office/drawing/2014/main" id="{9A346B60-3D72-7648-B50C-38B215C77F56}"/>
              </a:ext>
            </a:extLst>
          </p:cNvPr>
          <p:cNvSpPr>
            <a:spLocks noGrp="1"/>
          </p:cNvSpPr>
          <p:nvPr>
            <p:ph type="sldNum" sz="quarter" idx="12"/>
          </p:nvPr>
        </p:nvSpPr>
        <p:spPr/>
        <p:txBody>
          <a:bodyPr/>
          <a:lstStyle/>
          <a:p>
            <a:fld id="{615ADB79-25D6-47C0-AB51-22A13A0BBB50}" type="slidenum">
              <a:rPr lang="en-US" altLang="en-US" smtClean="0"/>
              <a:pPr/>
              <a:t>58</a:t>
            </a:fld>
            <a:endParaRPr lang="en-US" altLang="en-US" dirty="0"/>
          </a:p>
        </p:txBody>
      </p:sp>
    </p:spTree>
    <p:extLst>
      <p:ext uri="{BB962C8B-B14F-4D97-AF65-F5344CB8AC3E}">
        <p14:creationId xmlns:p14="http://schemas.microsoft.com/office/powerpoint/2010/main" val="33702000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59</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612877266"/>
              </p:ext>
            </p:extLst>
          </p:nvPr>
        </p:nvGraphicFramePr>
        <p:xfrm>
          <a:off x="132524" y="1465263"/>
          <a:ext cx="8865704" cy="3967480"/>
        </p:xfrm>
        <a:graphic>
          <a:graphicData uri="http://schemas.openxmlformats.org/drawingml/2006/table">
            <a:tbl>
              <a:tblPr firstRow="1" bandRow="1">
                <a:tableStyleId>{5C22544A-7EE6-4342-B048-85BDC9FD1C3A}</a:tableStyleId>
              </a:tblPr>
              <a:tblGrid>
                <a:gridCol w="1391476">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673628">
                  <a:extLst>
                    <a:ext uri="{9D8B030D-6E8A-4147-A177-3AD203B41FA5}">
                      <a16:colId xmlns:a16="http://schemas.microsoft.com/office/drawing/2014/main" val="20003"/>
                    </a:ext>
                  </a:extLst>
                </a:gridCol>
              </a:tblGrid>
              <a:tr h="370840">
                <a:tc>
                  <a:txBody>
                    <a:bodyPr/>
                    <a:lstStyle/>
                    <a:p>
                      <a:pPr algn="ctr"/>
                      <a:r>
                        <a:rPr lang="en-US" sz="1600" dirty="0"/>
                        <a:t>Risk</a:t>
                      </a:r>
                      <a:r>
                        <a:rPr lang="en-US" sz="1600" baseline="0" dirty="0"/>
                        <a:t> Name</a:t>
                      </a:r>
                      <a:endParaRPr lang="en-US" sz="16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dirty="0"/>
                        <a:t>Mitigation</a:t>
                      </a:r>
                      <a:r>
                        <a:rPr lang="en-US" sz="1600" baseline="0" dirty="0"/>
                        <a:t> and Schedule</a:t>
                      </a:r>
                      <a:endParaRPr lang="en-US" sz="16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sz="1600" dirty="0"/>
                        <a:t>MPS-HI solar proton channel disagreement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IF </a:t>
                      </a:r>
                      <a:r>
                        <a:rPr lang="en-US" sz="1600" dirty="0"/>
                        <a:t>MPS-HI P8-P11 and SGPS P1-P5 are not both calibrated at BNL </a:t>
                      </a:r>
                      <a:r>
                        <a:rPr lang="en-US" sz="1600" dirty="0" err="1"/>
                        <a:t>VdG</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aseline="0" dirty="0">
                          <a:solidFill>
                            <a:srgbClr val="FF0000"/>
                          </a:solidFill>
                        </a:rPr>
                        <a:t>THEN</a:t>
                      </a:r>
                      <a:r>
                        <a:rPr lang="en-US" sz="1600" baseline="0" dirty="0"/>
                        <a:t> root cause of large disagreement will not be understood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dirty="0"/>
                        <a:t>Program</a:t>
                      </a:r>
                      <a:r>
                        <a:rPr lang="en-US" sz="1600" baseline="0" dirty="0"/>
                        <a:t> has authorized ATC to add MPS-HI calibration to planned effort at BNL </a:t>
                      </a:r>
                      <a:r>
                        <a:rPr lang="en-US" sz="1600" baseline="0" dirty="0" err="1"/>
                        <a:t>VdG</a:t>
                      </a:r>
                      <a:r>
                        <a:rPr lang="en-US" sz="1600" baseline="0" dirty="0"/>
                        <a:t> (by Dec 2019)</a:t>
                      </a:r>
                    </a:p>
                    <a:p>
                      <a:pPr marL="230188" indent="-230188">
                        <a:buFont typeface="Arial" pitchFamily="34" charset="0"/>
                        <a:buChar char="•"/>
                      </a:pPr>
                      <a:r>
                        <a:rPr lang="en-US" sz="1600" baseline="0" dirty="0"/>
                        <a:t>Wait for next SEP event to cross-</a:t>
                      </a:r>
                      <a:r>
                        <a:rPr lang="en-US" sz="1600" baseline="0" dirty="0" err="1"/>
                        <a:t>cal</a:t>
                      </a:r>
                      <a:r>
                        <a:rPr lang="en-US" sz="1600" baseline="0" dirty="0"/>
                        <a:t> G16 &amp; G17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600" dirty="0"/>
                        <a:t>MPS-HI proton channel degradation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IF</a:t>
                      </a:r>
                      <a:r>
                        <a:rPr lang="en-US" sz="1600" dirty="0"/>
                        <a:t> difference between G17 and G16 MPS-HI protons is due to on-orbit radiation damage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FF0000"/>
                          </a:solidFill>
                        </a:rPr>
                        <a:t>THEN </a:t>
                      </a:r>
                      <a:r>
                        <a:rPr lang="en-US" sz="1600" dirty="0"/>
                        <a:t>all MPS-HI proton fluxes will be degraded starting 1-2 years after launch</a:t>
                      </a:r>
                      <a:endParaRPr lang="en-US" sz="16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dirty="0"/>
                        <a:t>By Full Validation, determine whether this is the root cause of discrepancy</a:t>
                      </a:r>
                    </a:p>
                    <a:p>
                      <a:pPr marL="230188" indent="-230188">
                        <a:buFont typeface="Arial" pitchFamily="34" charset="0"/>
                        <a:buChar char="•"/>
                      </a:pPr>
                      <a:r>
                        <a:rPr lang="en-US" sz="1600" dirty="0"/>
                        <a:t>Update LUTs or develop new metadata on effective energies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Provisional</a:t>
            </a:r>
            <a:endParaRPr lang="en-US" dirty="0"/>
          </a:p>
        </p:txBody>
      </p:sp>
      <p:sp>
        <p:nvSpPr>
          <p:cNvPr id="3" name="Content Placeholder 2"/>
          <p:cNvSpPr>
            <a:spLocks noGrp="1"/>
          </p:cNvSpPr>
          <p:nvPr>
            <p:ph idx="1"/>
          </p:nvPr>
        </p:nvSpPr>
        <p:spPr>
          <a:xfrm>
            <a:off x="457200" y="1143000"/>
            <a:ext cx="8229600" cy="5029200"/>
          </a:xfrm>
        </p:spPr>
        <p:txBody>
          <a:bodyPr>
            <a:normAutofit/>
          </a:bodyPr>
          <a:lstStyle/>
          <a:p>
            <a:pPr>
              <a:buFont typeface="Arial" panose="020B0604020202020204" pitchFamily="34" charset="0"/>
              <a:buChar char="•"/>
            </a:pPr>
            <a:r>
              <a:rPr lang="en-US" dirty="0"/>
              <a:t>Risks and associated ADRs needing resolution for Provisional</a:t>
            </a:r>
          </a:p>
          <a:p>
            <a:pPr>
              <a:buFont typeface="Arial" panose="020B0604020202020204" pitchFamily="34" charset="0"/>
              <a:buChar char="•"/>
            </a:pPr>
            <a:r>
              <a:rPr lang="en-US" dirty="0"/>
              <a:t>PLPT preview</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a:t>
            </a:fld>
            <a:endParaRPr lang="en-US"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3" name="Text Placeholder 2"/>
          <p:cNvSpPr>
            <a:spLocks noGrp="1"/>
          </p:cNvSpPr>
          <p:nvPr>
            <p:ph type="body" idx="1"/>
          </p:nvPr>
        </p:nvSpPr>
        <p:spPr/>
        <p:txBody>
          <a:bodyPr/>
          <a:lstStyle/>
          <a:p>
            <a:r>
              <a:rPr lang="en-US" dirty="0"/>
              <a:t>GOES-17 ABI L1b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60</a:t>
            </a:fld>
            <a:endParaRPr lang="en-US"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457200" y="1465262"/>
            <a:ext cx="8229600" cy="4706937"/>
          </a:xfrm>
        </p:spPr>
        <p:txBody>
          <a:bodyPr>
            <a:normAutofit/>
          </a:bodyPr>
          <a:lstStyle/>
          <a:p>
            <a:pPr>
              <a:buFont typeface="Arial" panose="020B0604020202020204" pitchFamily="34" charset="0"/>
              <a:buChar char="•"/>
            </a:pPr>
            <a:r>
              <a:rPr lang="en-US" sz="2800" dirty="0"/>
              <a:t>ADR 762: modified LUT installed &amp; working in OE</a:t>
            </a:r>
          </a:p>
          <a:p>
            <a:pPr lvl="1">
              <a:buFont typeface="Arial" panose="020B0604020202020204" pitchFamily="34" charset="0"/>
              <a:buChar char="•"/>
            </a:pPr>
            <a:r>
              <a:rPr lang="en-US" sz="2400" dirty="0"/>
              <a:t>Geometric factors from bowtie analysis</a:t>
            </a:r>
          </a:p>
          <a:p>
            <a:pPr lvl="1">
              <a:buFont typeface="Arial" panose="020B0604020202020204" pitchFamily="34" charset="0"/>
              <a:buChar char="•"/>
            </a:pPr>
            <a:r>
              <a:rPr lang="en-US" sz="2400" dirty="0"/>
              <a:t>Increased background correction coefficients</a:t>
            </a:r>
          </a:p>
          <a:p>
            <a:pPr>
              <a:buFont typeface="Arial" panose="020B0604020202020204" pitchFamily="34" charset="0"/>
              <a:buChar char="•"/>
            </a:pPr>
            <a:r>
              <a:rPr lang="en-US" sz="2800" dirty="0"/>
              <a:t>Planned Provisional PLPTs completed</a:t>
            </a:r>
          </a:p>
          <a:p>
            <a:pPr lvl="1">
              <a:buFont typeface="Arial" panose="020B0604020202020204" pitchFamily="34" charset="0"/>
              <a:buChar char="•"/>
            </a:pPr>
            <a:r>
              <a:rPr lang="en-US" sz="2400" i="1" dirty="0"/>
              <a:t>Except</a:t>
            </a:r>
            <a:r>
              <a:rPr lang="en-US" sz="2400" dirty="0"/>
              <a:t> PLPT-SEI-004 Solar Energetic Particle (SEP) Cross-Comparison, which has not been possible due to lack of SEP events since G17 launch</a:t>
            </a:r>
          </a:p>
          <a:p>
            <a:pPr lvl="1">
              <a:buFont typeface="Arial" panose="020B0604020202020204" pitchFamily="34" charset="0"/>
              <a:buChar char="•"/>
            </a:pPr>
            <a:r>
              <a:rPr lang="en-US" sz="2400" dirty="0"/>
              <a:t>All are provisional versions of PLPTs required for Full Maturity</a:t>
            </a:r>
          </a:p>
          <a:p>
            <a:pPr>
              <a:buFont typeface="Arial" panose="020B0604020202020204" pitchFamily="34" charset="0"/>
              <a:buChar char="•"/>
            </a:pPr>
            <a:r>
              <a:rPr lang="en-US" sz="2800" dirty="0"/>
              <a:t>Risks to reaching Full Maturity have been identified</a:t>
            </a:r>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NCEI believes that the GOES-17 MPS-HI L1b product has reached the Provisional Maturity as defined by the GOES-R Program</a:t>
            </a:r>
          </a:p>
          <a:p>
            <a:pPr marL="457200" lvl="1" indent="0">
              <a:buNone/>
            </a:pPr>
            <a:endParaRPr lang="en-US" dirty="0"/>
          </a:p>
          <a:p>
            <a:pPr>
              <a:buFont typeface="Arial" panose="020B0604020202020204" pitchFamily="34" charset="0"/>
              <a:buChar char="•"/>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62</a:t>
            </a:fld>
            <a:endParaRPr lang="en-US" altLang="en-US" dirty="0"/>
          </a:p>
        </p:txBody>
      </p:sp>
    </p:spTree>
    <p:extLst>
      <p:ext uri="{BB962C8B-B14F-4D97-AF65-F5344CB8AC3E}">
        <p14:creationId xmlns:p14="http://schemas.microsoft.com/office/powerpoint/2010/main" val="937529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3" name="Text Placeholder 2"/>
          <p:cNvSpPr>
            <a:spLocks noGrp="1"/>
          </p:cNvSpPr>
          <p:nvPr>
            <p:ph type="body" idx="1"/>
          </p:nvPr>
        </p:nvSpPr>
        <p:spPr/>
        <p:txBody>
          <a:bodyPr/>
          <a:lstStyle/>
          <a:p>
            <a:r>
              <a:rPr lang="en-US" dirty="0"/>
              <a:t>GOES-17 ABI L1b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63</a:t>
            </a:fld>
            <a:endParaRPr lang="en-US"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PLPT-SEI-005 Spectral Comparisons</a:t>
            </a:r>
          </a:p>
        </p:txBody>
      </p:sp>
    </p:spTree>
    <p:extLst>
      <p:ext uri="{BB962C8B-B14F-4D97-AF65-F5344CB8AC3E}">
        <p14:creationId xmlns:p14="http://schemas.microsoft.com/office/powerpoint/2010/main" val="4176968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55952E37-31D7-1B41-BE39-0CA278E8AA7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848" y="1359876"/>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65</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GOES-16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2802358100"/>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solidFill>
                            <a:schemeClr val="bg1"/>
                          </a:solidFill>
                        </a:rPr>
                        <a:t>1</a:t>
                      </a:r>
                    </a:p>
                  </a:txBody>
                  <a:tcPr>
                    <a:solidFill>
                      <a:srgbClr val="FF3399"/>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03670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12D8F6B-2D2D-EC47-8CA3-5AD6F678F1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352"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66</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GOES-16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3610611951"/>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solidFill>
                            <a:schemeClr val="bg1"/>
                          </a:solidFill>
                        </a:rPr>
                        <a:t>4</a:t>
                      </a:r>
                    </a:p>
                  </a:txBody>
                  <a:tcPr>
                    <a:solidFill>
                      <a:srgbClr val="FF3399"/>
                    </a:solidFill>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95430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FC7B27B-274A-284F-834E-7269310EC2B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67</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GOES-16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3221015992"/>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solidFill>
                            <a:schemeClr val="bg1"/>
                          </a:solidFill>
                        </a:rPr>
                        <a:t>2</a:t>
                      </a:r>
                    </a:p>
                  </a:txBody>
                  <a:tcPr>
                    <a:solidFill>
                      <a:srgbClr val="FF3399"/>
                    </a:solidFill>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577306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6">
            <a:extLst>
              <a:ext uri="{FF2B5EF4-FFF2-40B4-BE49-F238E27FC236}">
                <a16:creationId xmlns:a16="http://schemas.microsoft.com/office/drawing/2014/main" id="{C6C04AA6-C7B3-4244-8F03-6FFAE73802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50876" y="1356564"/>
            <a:ext cx="7242048" cy="543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a:extLst>
              <a:ext uri="{FF2B5EF4-FFF2-40B4-BE49-F238E27FC236}">
                <a16:creationId xmlns:a16="http://schemas.microsoft.com/office/drawing/2014/main" id="{5E6FA0A1-A161-AC4E-97CE-A0FDD405731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68</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GOES-16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3557069366"/>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solidFill>
                            <a:schemeClr val="bg1"/>
                          </a:solidFill>
                        </a:rPr>
                        <a:t>5</a:t>
                      </a:r>
                    </a:p>
                  </a:txBody>
                  <a:tcPr>
                    <a:solidFill>
                      <a:srgbClr val="FF3399"/>
                    </a:solidFill>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2004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A67754B-2DB2-3340-8AEF-3CF2149E4EE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352" y="1363190"/>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69</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GOES-16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2133791930"/>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solidFill>
                            <a:schemeClr val="bg1"/>
                          </a:solidFill>
                        </a:rPr>
                        <a:t>3</a:t>
                      </a:r>
                    </a:p>
                  </a:txBody>
                  <a:tcPr>
                    <a:solidFill>
                      <a:srgbClr val="FF339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09594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506" y="-16854"/>
            <a:ext cx="6010275" cy="1143001"/>
          </a:xfrm>
        </p:spPr>
        <p:txBody>
          <a:bodyPr/>
          <a:lstStyle/>
          <a:p>
            <a:r>
              <a:rPr lang="en-US" sz="3200" dirty="0"/>
              <a:t>Instrument/GPA Issues Identified </a:t>
            </a:r>
            <a:br>
              <a:rPr lang="en-US" sz="3200" dirty="0"/>
            </a:br>
            <a:r>
              <a:rPr lang="en-US" sz="3200" dirty="0"/>
              <a:t>and Resolution Status: MPS-HI</a:t>
            </a:r>
          </a:p>
        </p:txBody>
      </p:sp>
      <p:graphicFrame>
        <p:nvGraphicFramePr>
          <p:cNvPr id="5" name="Table 4"/>
          <p:cNvGraphicFramePr>
            <a:graphicFrameLocks noGrp="1"/>
          </p:cNvGraphicFramePr>
          <p:nvPr>
            <p:extLst>
              <p:ext uri="{D42A27DB-BD31-4B8C-83A1-F6EECF244321}">
                <p14:modId xmlns:p14="http://schemas.microsoft.com/office/powerpoint/2010/main" val="3670345728"/>
              </p:ext>
            </p:extLst>
          </p:nvPr>
        </p:nvGraphicFramePr>
        <p:xfrm>
          <a:off x="185531" y="2063825"/>
          <a:ext cx="8699161" cy="2508175"/>
        </p:xfrm>
        <a:graphic>
          <a:graphicData uri="http://schemas.openxmlformats.org/drawingml/2006/table">
            <a:tbl>
              <a:tblPr>
                <a:tableStyleId>{5C22544A-7EE6-4342-B048-85BDC9FD1C3A}</a:tableStyleId>
              </a:tblPr>
              <a:tblGrid>
                <a:gridCol w="1295400">
                  <a:extLst>
                    <a:ext uri="{9D8B030D-6E8A-4147-A177-3AD203B41FA5}">
                      <a16:colId xmlns:a16="http://schemas.microsoft.com/office/drawing/2014/main" val="20000"/>
                    </a:ext>
                  </a:extLst>
                </a:gridCol>
                <a:gridCol w="3388962">
                  <a:extLst>
                    <a:ext uri="{9D8B030D-6E8A-4147-A177-3AD203B41FA5}">
                      <a16:colId xmlns:a16="http://schemas.microsoft.com/office/drawing/2014/main" val="20001"/>
                    </a:ext>
                  </a:extLst>
                </a:gridCol>
                <a:gridCol w="865619">
                  <a:extLst>
                    <a:ext uri="{9D8B030D-6E8A-4147-A177-3AD203B41FA5}">
                      <a16:colId xmlns:a16="http://schemas.microsoft.com/office/drawing/2014/main" val="20002"/>
                    </a:ext>
                  </a:extLst>
                </a:gridCol>
                <a:gridCol w="3149180">
                  <a:extLst>
                    <a:ext uri="{9D8B030D-6E8A-4147-A177-3AD203B41FA5}">
                      <a16:colId xmlns:a16="http://schemas.microsoft.com/office/drawing/2014/main" val="20003"/>
                    </a:ext>
                  </a:extLst>
                </a:gridCol>
              </a:tblGrid>
              <a:tr h="405055">
                <a:tc>
                  <a:txBody>
                    <a:bodyPr/>
                    <a:lstStyle/>
                    <a:p>
                      <a:pPr algn="ctr" fontAlgn="ctr"/>
                      <a:r>
                        <a:rPr lang="en-US" sz="1600" b="1" u="none" strike="noStrike" dirty="0">
                          <a:solidFill>
                            <a:schemeClr val="bg1"/>
                          </a:solidFill>
                          <a:effectLst/>
                        </a:rPr>
                        <a:t>Title</a:t>
                      </a:r>
                      <a:endParaRPr lang="en-US" sz="1600" b="1" i="0" u="none" strike="noStrike" dirty="0">
                        <a:solidFill>
                          <a:schemeClr val="bg1"/>
                        </a:solidFill>
                        <a:effectLst/>
                        <a:latin typeface="Calibri"/>
                      </a:endParaRPr>
                    </a:p>
                  </a:txBody>
                  <a:tcPr marL="5828" marR="5828" marT="5828" marB="0" anchor="ctr">
                    <a:solidFill>
                      <a:schemeClr val="accent2"/>
                    </a:solidFill>
                  </a:tcPr>
                </a:tc>
                <a:tc>
                  <a:txBody>
                    <a:bodyPr/>
                    <a:lstStyle/>
                    <a:p>
                      <a:pPr algn="ctr" fontAlgn="ctr"/>
                      <a:r>
                        <a:rPr lang="en-US" sz="1600" b="1" u="none" strike="noStrike" dirty="0">
                          <a:solidFill>
                            <a:schemeClr val="bg1"/>
                          </a:solidFill>
                          <a:effectLst/>
                        </a:rPr>
                        <a:t>Description</a:t>
                      </a:r>
                      <a:endParaRPr lang="en-US" sz="1600" b="1" i="0" u="none" strike="noStrike" dirty="0">
                        <a:solidFill>
                          <a:schemeClr val="bg1"/>
                        </a:solidFill>
                        <a:effectLst/>
                        <a:latin typeface="Calibri"/>
                      </a:endParaRPr>
                    </a:p>
                  </a:txBody>
                  <a:tcPr marL="5828" marR="5828" marT="5828" marB="0" anchor="ctr">
                    <a:solidFill>
                      <a:schemeClr val="accent2"/>
                    </a:solidFill>
                  </a:tcPr>
                </a:tc>
                <a:tc>
                  <a:txBody>
                    <a:bodyPr/>
                    <a:lstStyle/>
                    <a:p>
                      <a:pPr algn="ctr" fontAlgn="ctr"/>
                      <a:r>
                        <a:rPr lang="en-US" sz="1600" b="1" u="none" strike="noStrike" dirty="0">
                          <a:solidFill>
                            <a:schemeClr val="bg1"/>
                          </a:solidFill>
                          <a:effectLst/>
                        </a:rPr>
                        <a:t>Status</a:t>
                      </a:r>
                      <a:endParaRPr lang="en-US" sz="1600" b="1" i="0" u="none" strike="noStrike" dirty="0">
                        <a:solidFill>
                          <a:schemeClr val="bg1"/>
                        </a:solidFill>
                        <a:effectLst/>
                        <a:latin typeface="Calibri"/>
                      </a:endParaRPr>
                    </a:p>
                  </a:txBody>
                  <a:tcPr marL="5828" marR="5828" marT="5828" marB="0" anchor="ctr">
                    <a:solidFill>
                      <a:schemeClr val="accent2"/>
                    </a:solidFill>
                  </a:tcPr>
                </a:tc>
                <a:tc>
                  <a:txBody>
                    <a:bodyPr/>
                    <a:lstStyle/>
                    <a:p>
                      <a:pPr algn="ctr" fontAlgn="ctr"/>
                      <a:r>
                        <a:rPr lang="en-US" sz="1600" b="1" u="none" strike="noStrike" dirty="0">
                          <a:solidFill>
                            <a:schemeClr val="bg1"/>
                          </a:solidFill>
                          <a:effectLst/>
                        </a:rPr>
                        <a:t>Mitigation</a:t>
                      </a:r>
                      <a:endParaRPr lang="en-US" sz="1600" b="1" i="0" u="none" strike="noStrike" dirty="0">
                        <a:solidFill>
                          <a:schemeClr val="bg1"/>
                        </a:solidFill>
                        <a:effectLst/>
                        <a:latin typeface="Calibri"/>
                      </a:endParaRPr>
                    </a:p>
                  </a:txBody>
                  <a:tcPr marL="5828" marR="5828" marT="5828" marB="0" anchor="ctr">
                    <a:solidFill>
                      <a:schemeClr val="accent2"/>
                    </a:solidFill>
                  </a:tcPr>
                </a:tc>
                <a:extLst>
                  <a:ext uri="{0D108BD9-81ED-4DB2-BD59-A6C34878D82A}">
                    <a16:rowId xmlns:a16="http://schemas.microsoft.com/office/drawing/2014/main" val="10000"/>
                  </a:ext>
                </a:extLst>
              </a:tr>
              <a:tr h="420525">
                <a:tc>
                  <a:txBody>
                    <a:bodyPr/>
                    <a:lstStyle/>
                    <a:p>
                      <a:pPr marL="0" algn="l" fontAlgn="ctr"/>
                      <a:r>
                        <a:rPr lang="en-US" sz="1400" b="1" i="0" u="none" strike="noStrike" dirty="0">
                          <a:solidFill>
                            <a:srgbClr val="000000"/>
                          </a:solidFill>
                          <a:effectLst/>
                          <a:latin typeface="Calibri"/>
                        </a:rPr>
                        <a:t>MPS-HI L1b overcorrection</a:t>
                      </a:r>
                    </a:p>
                  </a:txBody>
                  <a:tcPr anchor="ctr">
                    <a:solidFill>
                      <a:schemeClr val="bg1">
                        <a:lumMod val="95000"/>
                      </a:schemeClr>
                    </a:solidFill>
                  </a:tcPr>
                </a:tc>
                <a:tc>
                  <a:txBody>
                    <a:bodyPr/>
                    <a:lstStyle/>
                    <a:p>
                      <a:pPr algn="l" fontAlgn="ctr"/>
                      <a:r>
                        <a:rPr lang="en-US" sz="1400" b="1" i="0" u="none" strike="noStrike" dirty="0">
                          <a:solidFill>
                            <a:srgbClr val="000000"/>
                          </a:solidFill>
                          <a:effectLst/>
                          <a:latin typeface="Calibri"/>
                        </a:rPr>
                        <a:t>S</a:t>
                      </a:r>
                      <a:r>
                        <a:rPr lang="en-US" sz="1400" b="1" i="0" u="none" strike="noStrike" baseline="0" dirty="0">
                          <a:solidFill>
                            <a:srgbClr val="000000"/>
                          </a:solidFill>
                          <a:effectLst/>
                          <a:latin typeface="Calibri"/>
                        </a:rPr>
                        <a:t>evere overcorrection of electron channels by L1b processing matrix inversion (G17)</a:t>
                      </a:r>
                      <a:endParaRPr lang="en-US" sz="1400" b="1" i="0" u="none" strike="noStrike" dirty="0">
                        <a:solidFill>
                          <a:srgbClr val="000000"/>
                        </a:solidFill>
                        <a:effectLst/>
                        <a:latin typeface="Calibri"/>
                      </a:endParaRPr>
                    </a:p>
                  </a:txBody>
                  <a:tcPr anchor="ctr">
                    <a:solidFill>
                      <a:schemeClr val="bg1">
                        <a:lumMod val="9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ADR 762 closed</a:t>
                      </a:r>
                    </a:p>
                  </a:txBody>
                  <a:tcPr anchor="ctr">
                    <a:solidFill>
                      <a:schemeClr val="bg1">
                        <a:lumMod val="95000"/>
                      </a:schemeClr>
                    </a:solidFill>
                  </a:tcPr>
                </a:tc>
                <a:tc>
                  <a:txBody>
                    <a:bodyPr/>
                    <a:lstStyle/>
                    <a:p>
                      <a:pPr marL="228600" marR="0" indent="-228600" algn="l" defTabSz="457200" rtl="0" eaLnBrk="1" fontAlgn="t" latinLnBrk="0" hangingPunct="1">
                        <a:lnSpc>
                          <a:spcPct val="100000"/>
                        </a:lnSpc>
                        <a:spcBef>
                          <a:spcPts val="0"/>
                        </a:spcBef>
                        <a:spcAft>
                          <a:spcPts val="0"/>
                        </a:spcAft>
                        <a:buClrTx/>
                        <a:buSzTx/>
                        <a:buFontTx/>
                        <a:buAutoNum type="arabicPeriod"/>
                        <a:tabLst/>
                        <a:defRPr/>
                      </a:pPr>
                      <a:r>
                        <a:rPr lang="en-US" sz="1400" b="1" i="0" u="none" strike="noStrike" dirty="0">
                          <a:solidFill>
                            <a:srgbClr val="000000"/>
                          </a:solidFill>
                          <a:effectLst/>
                          <a:latin typeface="Calibri"/>
                        </a:rPr>
                        <a:t>Replace full matrix inversion with bowtie inversion coefficients </a:t>
                      </a:r>
                      <a:r>
                        <a:rPr lang="en-US" sz="1400" b="1" i="0" u="none" strike="noStrike" dirty="0">
                          <a:solidFill>
                            <a:srgbClr val="000000"/>
                          </a:solidFill>
                          <a:effectLst/>
                          <a:latin typeface="+mn-lt"/>
                        </a:rPr>
                        <a:t>in CALINR</a:t>
                      </a:r>
                      <a:r>
                        <a:rPr lang="en-US" sz="1400" b="1" i="0" u="none" strike="noStrike" baseline="0" dirty="0">
                          <a:solidFill>
                            <a:srgbClr val="000000"/>
                          </a:solidFill>
                          <a:effectLst/>
                          <a:latin typeface="+mn-lt"/>
                        </a:rPr>
                        <a:t> file - </a:t>
                      </a:r>
                      <a:r>
                        <a:rPr lang="en-US" sz="1400" b="1" i="0" u="none" strike="noStrike" baseline="0" dirty="0">
                          <a:solidFill>
                            <a:srgbClr val="008000"/>
                          </a:solidFill>
                          <a:effectLst/>
                          <a:latin typeface="+mn-lt"/>
                        </a:rPr>
                        <a:t>COMPLETE</a:t>
                      </a:r>
                      <a:endParaRPr lang="en-US" sz="1400" b="1" i="0" u="none" strike="noStrike" dirty="0">
                        <a:solidFill>
                          <a:srgbClr val="008000"/>
                        </a:solidFill>
                        <a:effectLst/>
                        <a:latin typeface="Calibri"/>
                      </a:endParaRPr>
                    </a:p>
                  </a:txBody>
                  <a:tcPr>
                    <a:solidFill>
                      <a:schemeClr val="bg1">
                        <a:lumMod val="95000"/>
                      </a:schemeClr>
                    </a:solidFill>
                  </a:tcPr>
                </a:tc>
                <a:extLst>
                  <a:ext uri="{0D108BD9-81ED-4DB2-BD59-A6C34878D82A}">
                    <a16:rowId xmlns:a16="http://schemas.microsoft.com/office/drawing/2014/main" val="10003"/>
                  </a:ext>
                </a:extLst>
              </a:tr>
              <a:tr h="1041420">
                <a:tc>
                  <a:txBody>
                    <a:bodyPr/>
                    <a:lstStyle/>
                    <a:p>
                      <a:pPr marL="0" algn="l" fontAlgn="ctr"/>
                      <a:r>
                        <a:rPr lang="en-US" sz="1400" b="1" i="0" u="none" strike="noStrike" dirty="0">
                          <a:solidFill>
                            <a:srgbClr val="000000"/>
                          </a:solidFill>
                          <a:effectLst/>
                          <a:latin typeface="Calibri"/>
                        </a:rPr>
                        <a:t>Inadequate</a:t>
                      </a:r>
                      <a:r>
                        <a:rPr lang="en-US" sz="1400" b="1" i="0" u="none" strike="noStrike" baseline="0" dirty="0">
                          <a:solidFill>
                            <a:srgbClr val="000000"/>
                          </a:solidFill>
                          <a:effectLst/>
                          <a:latin typeface="Calibri"/>
                        </a:rPr>
                        <a:t> removal of </a:t>
                      </a:r>
                      <a:r>
                        <a:rPr lang="en-US" sz="1400" b="1" i="0" u="none" strike="noStrike" dirty="0">
                          <a:solidFill>
                            <a:srgbClr val="000000"/>
                          </a:solidFill>
                          <a:effectLst/>
                          <a:latin typeface="Calibri"/>
                        </a:rPr>
                        <a:t>MPS-HI electron channel GCR backgrounds</a:t>
                      </a:r>
                    </a:p>
                  </a:txBody>
                  <a:tcPr anchor="ctr">
                    <a:solidFill>
                      <a:schemeClr val="bg1">
                        <a:lumMod val="95000"/>
                      </a:schemeClr>
                    </a:solidFill>
                  </a:tcPr>
                </a:tc>
                <a:tc>
                  <a:txBody>
                    <a:bodyPr/>
                    <a:lstStyle/>
                    <a:p>
                      <a:pPr algn="l" fontAlgn="ctr"/>
                      <a:r>
                        <a:rPr lang="en-US" sz="1400" b="1" i="0" u="none" strike="noStrike" dirty="0">
                          <a:solidFill>
                            <a:srgbClr val="000000"/>
                          </a:solidFill>
                          <a:effectLst/>
                          <a:latin typeface="Calibri"/>
                        </a:rPr>
                        <a:t>Backgrounds in &gt;2 </a:t>
                      </a:r>
                      <a:r>
                        <a:rPr lang="en-US" sz="1400" b="1" i="0" u="none" strike="noStrike" dirty="0" err="1">
                          <a:solidFill>
                            <a:srgbClr val="000000"/>
                          </a:solidFill>
                          <a:effectLst/>
                          <a:latin typeface="Calibri"/>
                        </a:rPr>
                        <a:t>MeV</a:t>
                      </a:r>
                      <a:r>
                        <a:rPr lang="en-US" sz="1400" b="1" i="0" u="none" strike="noStrike" dirty="0">
                          <a:solidFill>
                            <a:srgbClr val="000000"/>
                          </a:solidFill>
                          <a:effectLst/>
                          <a:latin typeface="Calibri"/>
                        </a:rPr>
                        <a:t> electron channels at SWPC alert levels. Violates PORD and MRD requirements. (G17)</a:t>
                      </a:r>
                    </a:p>
                  </a:txBody>
                  <a:tcPr anchor="ctr">
                    <a:solidFill>
                      <a:schemeClr val="bg1">
                        <a:lumMod val="95000"/>
                      </a:schemeClr>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ADR 762 closed</a:t>
                      </a:r>
                    </a:p>
                  </a:txBody>
                  <a:tcPr anchor="ctr">
                    <a:solidFill>
                      <a:schemeClr val="bg1">
                        <a:lumMod val="95000"/>
                      </a:schemeClr>
                    </a:solidFill>
                  </a:tcPr>
                </a:tc>
                <a:tc>
                  <a:txBody>
                    <a:bodyPr/>
                    <a:lstStyle/>
                    <a:p>
                      <a:pPr marL="228600" indent="-228600" algn="l" fontAlgn="t">
                        <a:buAutoNum type="arabicPeriod"/>
                      </a:pPr>
                      <a:r>
                        <a:rPr lang="en-US" sz="1400" b="1" i="0" u="none" strike="noStrike" dirty="0">
                          <a:solidFill>
                            <a:srgbClr val="000000"/>
                          </a:solidFill>
                          <a:effectLst/>
                          <a:latin typeface="Calibri"/>
                        </a:rPr>
                        <a:t>Perform analysis (NCEI) and modify </a:t>
                      </a:r>
                      <a:r>
                        <a:rPr lang="en-US" sz="1400" b="1" i="0" u="none" strike="noStrike" baseline="0" dirty="0">
                          <a:solidFill>
                            <a:srgbClr val="000000"/>
                          </a:solidFill>
                          <a:effectLst/>
                          <a:latin typeface="Calibri"/>
                        </a:rPr>
                        <a:t>coefficients in MPS-HI CALINR file - </a:t>
                      </a:r>
                      <a:r>
                        <a:rPr lang="en-US" sz="1400" b="1" i="0" u="none" strike="noStrike" baseline="0" dirty="0">
                          <a:solidFill>
                            <a:srgbClr val="008000"/>
                          </a:solidFill>
                          <a:effectLst/>
                          <a:latin typeface="Calibri"/>
                        </a:rPr>
                        <a:t>COMPLETE</a:t>
                      </a:r>
                      <a:endParaRPr lang="en-US" sz="1400" b="1" i="0" u="none" strike="noStrike" dirty="0">
                        <a:solidFill>
                          <a:srgbClr val="008000"/>
                        </a:solidFill>
                        <a:effectLst/>
                        <a:latin typeface="Calibri"/>
                      </a:endParaRPr>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739114" y="1149987"/>
            <a:ext cx="7642886" cy="646331"/>
          </a:xfrm>
          <a:prstGeom prst="rect">
            <a:avLst/>
          </a:prstGeom>
          <a:noFill/>
        </p:spPr>
        <p:txBody>
          <a:bodyPr wrap="square" rtlCol="0">
            <a:spAutoFit/>
          </a:bodyPr>
          <a:lstStyle/>
          <a:p>
            <a:pPr algn="ctr"/>
            <a:r>
              <a:rPr lang="en-US" dirty="0">
                <a:solidFill>
                  <a:srgbClr val="FFFF00"/>
                </a:solidFill>
              </a:rPr>
              <a:t>At Beta PS-PVR, NCEI-CO recommended that these issues be resolved prior to declaring the GOES-17 MPS-HI data of Provisional maturity.</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7</a:t>
            </a:fld>
            <a:endParaRPr lang="en-US" altLang="en-US"/>
          </a:p>
        </p:txBody>
      </p:sp>
      <p:graphicFrame>
        <p:nvGraphicFramePr>
          <p:cNvPr id="6" name="Shape 441">
            <a:extLst>
              <a:ext uri="{FF2B5EF4-FFF2-40B4-BE49-F238E27FC236}">
                <a16:creationId xmlns:a16="http://schemas.microsoft.com/office/drawing/2014/main" id="{F69F939B-EB87-0345-ABA2-D35D0C621092}"/>
              </a:ext>
            </a:extLst>
          </p:cNvPr>
          <p:cNvGraphicFramePr/>
          <p:nvPr>
            <p:extLst>
              <p:ext uri="{D42A27DB-BD31-4B8C-83A1-F6EECF244321}">
                <p14:modId xmlns:p14="http://schemas.microsoft.com/office/powerpoint/2010/main" val="3742002447"/>
              </p:ext>
            </p:extLst>
          </p:nvPr>
        </p:nvGraphicFramePr>
        <p:xfrm>
          <a:off x="197892" y="4883120"/>
          <a:ext cx="8686800" cy="1473230"/>
        </p:xfrm>
        <a:graphic>
          <a:graphicData uri="http://schemas.openxmlformats.org/drawingml/2006/table">
            <a:tbl>
              <a:tblPr firstRow="1" bandRow="1">
                <a:noFill/>
              </a:tblPr>
              <a:tblGrid>
                <a:gridCol w="679837">
                  <a:extLst>
                    <a:ext uri="{9D8B030D-6E8A-4147-A177-3AD203B41FA5}">
                      <a16:colId xmlns:a16="http://schemas.microsoft.com/office/drawing/2014/main" val="20000"/>
                    </a:ext>
                  </a:extLst>
                </a:gridCol>
                <a:gridCol w="691763">
                  <a:extLst>
                    <a:ext uri="{9D8B030D-6E8A-4147-A177-3AD203B41FA5}">
                      <a16:colId xmlns:a16="http://schemas.microsoft.com/office/drawing/2014/main" val="20001"/>
                    </a:ext>
                  </a:extLst>
                </a:gridCol>
                <a:gridCol w="3840480">
                  <a:extLst>
                    <a:ext uri="{9D8B030D-6E8A-4147-A177-3AD203B41FA5}">
                      <a16:colId xmlns:a16="http://schemas.microsoft.com/office/drawing/2014/main" val="20002"/>
                    </a:ext>
                  </a:extLst>
                </a:gridCol>
                <a:gridCol w="173736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r>
                        <a:rPr lang="en-US" sz="1600" dirty="0">
                          <a:solidFill>
                            <a:schemeClr val="bg1"/>
                          </a:solidFill>
                        </a:rPr>
                        <a:t>ADR#</a:t>
                      </a:r>
                      <a:endParaRPr sz="16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600" dirty="0">
                          <a:solidFill>
                            <a:schemeClr val="bg1"/>
                          </a:solidFill>
                        </a:rPr>
                        <a:t>WR#</a:t>
                      </a:r>
                      <a:endParaRPr sz="16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600" dirty="0">
                          <a:solidFill>
                            <a:schemeClr val="bg1"/>
                          </a:solidFill>
                        </a:rPr>
                        <a:t>Short Description</a:t>
                      </a:r>
                      <a:endParaRPr sz="16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600" dirty="0">
                          <a:solidFill>
                            <a:schemeClr val="bg1"/>
                          </a:solidFill>
                        </a:rPr>
                        <a:t>Status</a:t>
                      </a:r>
                      <a:endParaRPr sz="16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600" dirty="0">
                          <a:solidFill>
                            <a:schemeClr val="bg1"/>
                          </a:solidFill>
                        </a:rPr>
                        <a:t>Closure DO</a:t>
                      </a:r>
                      <a:endParaRPr sz="1600" dirty="0">
                        <a:solidFill>
                          <a:schemeClr val="bg1"/>
                        </a:solidFill>
                      </a:endParaRPr>
                    </a:p>
                  </a:txBody>
                  <a:tcPr marL="91450" marR="91450" marT="45725" marB="45725" anchor="ctr">
                    <a:solidFill>
                      <a:schemeClr val="accent2"/>
                    </a:solidFill>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is-IS" sz="1400" b="0" i="0" u="none" strike="noStrike" cap="none" dirty="0">
                          <a:solidFill>
                            <a:schemeClr val="tx1"/>
                          </a:solidFill>
                          <a:effectLst/>
                          <a:latin typeface="Calibri"/>
                          <a:ea typeface="Calibri"/>
                          <a:cs typeface="Calibri"/>
                          <a:sym typeface="Arial"/>
                        </a:rPr>
                        <a:t>267</a:t>
                      </a:r>
                      <a:endParaRPr sz="1400" dirty="0">
                        <a:solidFill>
                          <a:schemeClr val="tx1"/>
                        </a:solidFill>
                      </a:endParaRPr>
                    </a:p>
                  </a:txBody>
                  <a:tcPr marL="91450" marR="91450" marT="45725" marB="45725" anchor="ctr">
                    <a:solidFill>
                      <a:schemeClr val="bg1"/>
                    </a:solidFill>
                  </a:tcPr>
                </a:tc>
                <a:tc>
                  <a:txBody>
                    <a:bodyPr/>
                    <a:lstStyle/>
                    <a:p>
                      <a:pPr marL="0" marR="0" lvl="0" indent="0" algn="l" rtl="0">
                        <a:spcBef>
                          <a:spcPts val="0"/>
                        </a:spcBef>
                        <a:spcAft>
                          <a:spcPts val="0"/>
                        </a:spcAft>
                        <a:buNone/>
                      </a:pPr>
                      <a:r>
                        <a:rPr lang="is-IS" sz="1400" b="0" i="0" u="none" strike="noStrike" cap="none" dirty="0">
                          <a:solidFill>
                            <a:schemeClr val="tx1"/>
                          </a:solidFill>
                          <a:effectLst/>
                          <a:latin typeface="Calibri"/>
                          <a:ea typeface="Calibri"/>
                          <a:cs typeface="Calibri"/>
                          <a:sym typeface="Arial"/>
                        </a:rPr>
                        <a:t>5370</a:t>
                      </a:r>
                      <a:endParaRPr sz="1400" dirty="0">
                        <a:solidFill>
                          <a:schemeClr val="tx1"/>
                        </a:solidFill>
                      </a:endParaRP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400" b="0" i="0" u="none" strike="noStrike" cap="none" dirty="0">
                          <a:solidFill>
                            <a:schemeClr val="tx1"/>
                          </a:solidFill>
                          <a:effectLst/>
                          <a:latin typeface="Calibri"/>
                          <a:ea typeface="Calibri"/>
                          <a:cs typeface="Calibri"/>
                          <a:sym typeface="Arial"/>
                        </a:rPr>
                        <a:t>LUT Filenames not Traceable to Metadata</a:t>
                      </a:r>
                      <a:endParaRPr sz="1400" dirty="0">
                        <a:solidFill>
                          <a:schemeClr val="tx1"/>
                        </a:solidFill>
                      </a:endParaRP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400" b="0" i="0" u="none" strike="noStrike" cap="none" dirty="0">
                          <a:solidFill>
                            <a:schemeClr val="tx1"/>
                          </a:solidFill>
                          <a:effectLst/>
                          <a:latin typeface="Calibri"/>
                          <a:ea typeface="Calibri"/>
                          <a:cs typeface="Calibri"/>
                          <a:sym typeface="Arial"/>
                        </a:rPr>
                        <a:t>Closed</a:t>
                      </a:r>
                      <a:endParaRPr sz="1400" dirty="0">
                        <a:solidFill>
                          <a:schemeClr val="tx1"/>
                        </a:solidFill>
                      </a:endParaRPr>
                    </a:p>
                  </a:txBody>
                  <a:tcPr marL="91450" marR="91450" marT="45725" marB="45725" anchor="ctr">
                    <a:solidFill>
                      <a:schemeClr val="bg1"/>
                    </a:solidFill>
                  </a:tcPr>
                </a:tc>
                <a:tc>
                  <a:txBody>
                    <a:bodyPr/>
                    <a:lstStyle/>
                    <a:p>
                      <a:pPr marL="0" marR="0" lvl="0" indent="0" algn="l" rtl="0">
                        <a:spcBef>
                          <a:spcPts val="0"/>
                        </a:spcBef>
                        <a:spcAft>
                          <a:spcPts val="0"/>
                        </a:spcAft>
                        <a:buNone/>
                      </a:pPr>
                      <a:r>
                        <a:rPr lang="hr-HR" sz="1400" b="0" i="0" u="none" strike="noStrike" cap="none">
                          <a:solidFill>
                            <a:schemeClr val="tx1"/>
                          </a:solidFill>
                          <a:effectLst/>
                          <a:latin typeface="Calibri"/>
                          <a:ea typeface="Calibri"/>
                          <a:cs typeface="Calibri"/>
                          <a:sym typeface="Arial"/>
                        </a:rPr>
                        <a:t>DO.07.00.00</a:t>
                      </a:r>
                      <a:endParaRPr sz="1400">
                        <a:solidFill>
                          <a:schemeClr val="tx1"/>
                        </a:solidFill>
                      </a:endParaRPr>
                    </a:p>
                  </a:txBody>
                  <a:tcPr marL="91450" marR="91450" marT="45725" marB="45725" anchor="ctr">
                    <a:solidFill>
                      <a:schemeClr val="bg1"/>
                    </a:solidFill>
                  </a:tcPr>
                </a:tc>
                <a:extLst>
                  <a:ext uri="{0D108BD9-81ED-4DB2-BD59-A6C34878D82A}">
                    <a16:rowId xmlns:a16="http://schemas.microsoft.com/office/drawing/2014/main" val="10001"/>
                  </a:ext>
                </a:extLst>
              </a:tr>
              <a:tr h="370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762</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6578</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G17 MPS-HI LUT update replacing</a:t>
                      </a:r>
                      <a:r>
                        <a:rPr lang="en-US" sz="1400" baseline="0" dirty="0">
                          <a:solidFill>
                            <a:schemeClr val="tx1"/>
                          </a:solidFill>
                        </a:rPr>
                        <a:t> matrix inversion with bowtie coefficients and modified E11 background removal coefficients</a:t>
                      </a:r>
                      <a:endParaRPr lang="en-US" sz="1400" dirty="0">
                        <a:solidFill>
                          <a:schemeClr val="tx1"/>
                        </a:solidFill>
                      </a:endParaRP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Closed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400" dirty="0">
                          <a:solidFill>
                            <a:schemeClr val="tx1"/>
                          </a:solidFill>
                        </a:rPr>
                        <a:t>PR.07.00.04 on 10/15/2018 2100 UT</a:t>
                      </a:r>
                      <a:endParaRPr sz="1400" dirty="0">
                        <a:solidFill>
                          <a:schemeClr val="tx1"/>
                        </a:solidFill>
                      </a:endParaRPr>
                    </a:p>
                  </a:txBody>
                  <a:tcPr marL="91450" marR="91450" marT="45725" marB="45725" anchor="c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76143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C6C5FF3-E657-1442-BAEA-7F35EF2572B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70</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GOES-14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2343739398"/>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solidFill>
                            <a:schemeClr val="bg1"/>
                          </a:solidFill>
                        </a:rPr>
                        <a:t>7</a:t>
                      </a:r>
                    </a:p>
                  </a:txBody>
                  <a:tcPr>
                    <a:solidFill>
                      <a:srgbClr val="FF3399"/>
                    </a:solidFill>
                  </a:tcPr>
                </a:tc>
                <a:tc>
                  <a:txBody>
                    <a:bodyPr/>
                    <a:lstStyle/>
                    <a:p>
                      <a:pPr algn="ctr"/>
                      <a:r>
                        <a:rPr lang="en-US" sz="1400" b="1" dirty="0"/>
                        <a:t>3</a:t>
                      </a:r>
                    </a:p>
                  </a:txBody>
                  <a:tcPr>
                    <a:solidFill>
                      <a:srgbClr val="EDEDED"/>
                    </a:solidFill>
                  </a:tcPr>
                </a:tc>
                <a:tc>
                  <a:txBody>
                    <a:bodyPr/>
                    <a:lstStyle/>
                    <a:p>
                      <a:pPr algn="ctr"/>
                      <a:r>
                        <a:rPr lang="en-US" sz="1400" b="1" dirty="0">
                          <a:solidFill>
                            <a:schemeClr val="bg1"/>
                          </a:solidFill>
                        </a:rPr>
                        <a:t>1</a:t>
                      </a:r>
                    </a:p>
                  </a:txBody>
                  <a:tcPr>
                    <a:solidFill>
                      <a:srgbClr val="FF3399"/>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11283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76FDF42-851F-D548-A809-DD1CF917BE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71</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GOES-14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349795780"/>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solidFill>
                            <a:schemeClr val="bg1"/>
                          </a:solidFill>
                        </a:rPr>
                        <a:t>8</a:t>
                      </a:r>
                    </a:p>
                  </a:txBody>
                  <a:tcPr>
                    <a:solidFill>
                      <a:srgbClr val="FF3399"/>
                    </a:solidFill>
                  </a:tcPr>
                </a:tc>
                <a:tc>
                  <a:txBody>
                    <a:bodyPr/>
                    <a:lstStyle/>
                    <a:p>
                      <a:pPr algn="ctr"/>
                      <a:r>
                        <a:rPr lang="en-US" sz="1400" b="1" dirty="0"/>
                        <a:t>1</a:t>
                      </a:r>
                    </a:p>
                  </a:txBody>
                  <a:tcPr/>
                </a:tc>
                <a:tc>
                  <a:txBody>
                    <a:bodyPr/>
                    <a:lstStyle/>
                    <a:p>
                      <a:pPr algn="ctr"/>
                      <a:r>
                        <a:rPr lang="en-US" sz="1400" b="1" dirty="0">
                          <a:solidFill>
                            <a:schemeClr val="bg1"/>
                          </a:solidFill>
                        </a:rPr>
                        <a:t>4</a:t>
                      </a:r>
                    </a:p>
                  </a:txBody>
                  <a:tcPr>
                    <a:solidFill>
                      <a:srgbClr val="FF3399"/>
                    </a:solidFill>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30806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B43F843-70D1-DC4F-B39C-802DA00365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72</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GOES-14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445042865"/>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solidFill>
                            <a:schemeClr val="bg1"/>
                          </a:solidFill>
                        </a:rPr>
                        <a:t>1</a:t>
                      </a:r>
                    </a:p>
                  </a:txBody>
                  <a:tcPr>
                    <a:solidFill>
                      <a:srgbClr val="FF3399"/>
                    </a:solidFill>
                  </a:tcPr>
                </a:tc>
                <a:tc>
                  <a:txBody>
                    <a:bodyPr/>
                    <a:lstStyle/>
                    <a:p>
                      <a:pPr algn="ctr"/>
                      <a:r>
                        <a:rPr lang="en-US" sz="1400" b="1" dirty="0"/>
                        <a:t>4</a:t>
                      </a:r>
                    </a:p>
                  </a:txBody>
                  <a:tcPr/>
                </a:tc>
                <a:tc>
                  <a:txBody>
                    <a:bodyPr/>
                    <a:lstStyle/>
                    <a:p>
                      <a:pPr algn="ctr"/>
                      <a:r>
                        <a:rPr lang="en-US" sz="1400" b="1" dirty="0">
                          <a:solidFill>
                            <a:schemeClr val="bg1"/>
                          </a:solidFill>
                        </a:rPr>
                        <a:t>2</a:t>
                      </a:r>
                    </a:p>
                  </a:txBody>
                  <a:tcPr>
                    <a:solidFill>
                      <a:srgbClr val="FF3399"/>
                    </a:solidFill>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533710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AB08401-AF99-5240-BE2D-A11DC28954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73</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GOES-14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1745736898"/>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solidFill>
                            <a:schemeClr val="bg1"/>
                          </a:solidFill>
                        </a:rPr>
                        <a:t>6</a:t>
                      </a:r>
                    </a:p>
                  </a:txBody>
                  <a:tcPr>
                    <a:solidFill>
                      <a:srgbClr val="FF3399"/>
                    </a:solidFill>
                  </a:tcPr>
                </a:tc>
                <a:tc>
                  <a:txBody>
                    <a:bodyPr/>
                    <a:lstStyle/>
                    <a:p>
                      <a:pPr algn="ctr"/>
                      <a:r>
                        <a:rPr lang="en-US" sz="1400" b="1" dirty="0"/>
                        <a:t>2</a:t>
                      </a:r>
                    </a:p>
                  </a:txBody>
                  <a:tcPr/>
                </a:tc>
                <a:tc>
                  <a:txBody>
                    <a:bodyPr/>
                    <a:lstStyle/>
                    <a:p>
                      <a:pPr algn="ctr"/>
                      <a:r>
                        <a:rPr lang="en-US" sz="1400" b="1" dirty="0">
                          <a:solidFill>
                            <a:schemeClr val="bg1"/>
                          </a:solidFill>
                        </a:rPr>
                        <a:t>5</a:t>
                      </a:r>
                    </a:p>
                  </a:txBody>
                  <a:tcPr>
                    <a:solidFill>
                      <a:srgbClr val="FF3399"/>
                    </a:solidFill>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53315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738CFA7-37D7-AF44-824C-B79C9AA4E48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74</a:t>
            </a:fld>
            <a:endParaRPr lang="en-US" altLang="en-US" dirty="0"/>
          </a:p>
        </p:txBody>
      </p:sp>
      <p:sp>
        <p:nvSpPr>
          <p:cNvPr id="11" name="TextBox 10"/>
          <p:cNvSpPr txBox="1"/>
          <p:nvPr/>
        </p:nvSpPr>
        <p:spPr>
          <a:xfrm>
            <a:off x="2667000" y="1436105"/>
            <a:ext cx="2523728" cy="307777"/>
          </a:xfrm>
          <a:prstGeom prst="rect">
            <a:avLst/>
          </a:prstGeom>
          <a:solidFill>
            <a:srgbClr val="FF3399"/>
          </a:solidFill>
          <a:ln>
            <a:solidFill>
              <a:srgbClr val="92D050"/>
            </a:solidFill>
          </a:ln>
        </p:spPr>
        <p:txBody>
          <a:bodyPr wrap="square" rtlCol="0">
            <a:spAutoFit/>
          </a:bodyPr>
          <a:lstStyle/>
          <a:p>
            <a:pPr algn="ctr"/>
            <a:r>
              <a:rPr lang="en-US" sz="1400" b="1" dirty="0">
                <a:solidFill>
                  <a:schemeClr val="bg1"/>
                </a:solidFill>
              </a:rPr>
              <a:t>GOES-17 vs GOES-14 Protons</a:t>
            </a:r>
          </a:p>
        </p:txBody>
      </p:sp>
      <p:sp>
        <p:nvSpPr>
          <p:cNvPr id="10" name="Footer Placeholder 5">
            <a:extLst>
              <a:ext uri="{FF2B5EF4-FFF2-40B4-BE49-F238E27FC236}">
                <a16:creationId xmlns:a16="http://schemas.microsoft.com/office/drawing/2014/main" id="{BB85CA7D-FE91-BF47-824E-EFA92C58421B}"/>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13" name="Table 12">
            <a:extLst>
              <a:ext uri="{FF2B5EF4-FFF2-40B4-BE49-F238E27FC236}">
                <a16:creationId xmlns:a16="http://schemas.microsoft.com/office/drawing/2014/main" id="{37AEEB65-5B5D-3041-BA9A-B577AEB3EE32}"/>
              </a:ext>
            </a:extLst>
          </p:cNvPr>
          <p:cNvGraphicFramePr>
            <a:graphicFrameLocks noGrp="1"/>
          </p:cNvGraphicFramePr>
          <p:nvPr>
            <p:extLst>
              <p:ext uri="{D42A27DB-BD31-4B8C-83A1-F6EECF244321}">
                <p14:modId xmlns:p14="http://schemas.microsoft.com/office/powerpoint/2010/main" val="228450594"/>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solidFill>
                            <a:schemeClr val="bg1"/>
                          </a:solidFill>
                        </a:rPr>
                        <a:t>9</a:t>
                      </a:r>
                    </a:p>
                  </a:txBody>
                  <a:tcPr>
                    <a:solidFill>
                      <a:srgbClr val="FF3399"/>
                    </a:solidFill>
                  </a:tcPr>
                </a:tc>
                <a:tc>
                  <a:txBody>
                    <a:bodyPr/>
                    <a:lstStyle/>
                    <a:p>
                      <a:pPr algn="ctr"/>
                      <a:r>
                        <a:rPr lang="en-US" sz="1400" b="1" dirty="0"/>
                        <a:t>5</a:t>
                      </a:r>
                    </a:p>
                  </a:txBody>
                  <a:tcPr/>
                </a:tc>
                <a:tc>
                  <a:txBody>
                    <a:bodyPr/>
                    <a:lstStyle/>
                    <a:p>
                      <a:pPr algn="ctr"/>
                      <a:r>
                        <a:rPr lang="en-US" sz="1400" b="1" dirty="0">
                          <a:solidFill>
                            <a:schemeClr val="bg1"/>
                          </a:solidFill>
                        </a:rPr>
                        <a:t>3</a:t>
                      </a:r>
                    </a:p>
                  </a:txBody>
                  <a:tcPr>
                    <a:solidFill>
                      <a:srgbClr val="FF3399"/>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39796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D29F695-C470-7147-ADA9-8F83A79F8DD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75</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GOES-16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2394561690"/>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solidFill>
                            <a:schemeClr val="bg1"/>
                          </a:solidFill>
                        </a:rPr>
                        <a:t>3</a:t>
                      </a:r>
                    </a:p>
                  </a:txBody>
                  <a:tcPr>
                    <a:solidFill>
                      <a:srgbClr val="00B050"/>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71116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706DF742-A63B-8A4A-BB21-4A23285663C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350264"/>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76</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GOES-16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2823016606"/>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solidFill>
                            <a:schemeClr val="bg1"/>
                          </a:solidFill>
                        </a:rPr>
                        <a:t>1</a:t>
                      </a:r>
                    </a:p>
                  </a:txBody>
                  <a:tcPr>
                    <a:solidFill>
                      <a:srgbClr val="00B050"/>
                    </a:solidFill>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158656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B336698-ACA4-3A4F-8F96-C543A2806F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77</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GOES-16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2166310679"/>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solidFill>
                            <a:schemeClr val="bg1"/>
                          </a:solidFill>
                        </a:rPr>
                        <a:t>4</a:t>
                      </a:r>
                    </a:p>
                  </a:txBody>
                  <a:tcPr>
                    <a:solidFill>
                      <a:srgbClr val="00B050"/>
                    </a:solidFill>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99715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67C70D0-F2A4-BC4A-A7D4-8806ECC229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0264"/>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78</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GOES-16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2765834293"/>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solidFill>
                            <a:schemeClr val="bg1"/>
                          </a:solidFill>
                        </a:rPr>
                        <a:t>2</a:t>
                      </a:r>
                    </a:p>
                  </a:txBody>
                  <a:tcPr>
                    <a:solidFill>
                      <a:srgbClr val="00B050"/>
                    </a:solidFill>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600022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9C90DB1-41FF-3647-88B9-E55E339647D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79</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GOES-16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1110233360"/>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solidFill>
                            <a:schemeClr val="bg1"/>
                          </a:solidFill>
                        </a:rPr>
                        <a:t>5</a:t>
                      </a:r>
                    </a:p>
                  </a:txBody>
                  <a:tcPr>
                    <a:solidFill>
                      <a:srgbClr val="00B050"/>
                    </a:solidFill>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66025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 267: LUT Filenames not Traceable to Metadata </a:t>
            </a:r>
          </a:p>
        </p:txBody>
      </p:sp>
      <p:sp>
        <p:nvSpPr>
          <p:cNvPr id="5" name="Content Placeholder 4"/>
          <p:cNvSpPr>
            <a:spLocks noGrp="1"/>
          </p:cNvSpPr>
          <p:nvPr>
            <p:ph idx="1"/>
          </p:nvPr>
        </p:nvSpPr>
        <p:spPr>
          <a:xfrm>
            <a:off x="457200" y="1465262"/>
            <a:ext cx="8229600" cy="5164137"/>
          </a:xfrm>
        </p:spPr>
        <p:txBody>
          <a:bodyPr/>
          <a:lstStyle/>
          <a:p>
            <a:pPr lvl="0">
              <a:lnSpc>
                <a:spcPct val="115000"/>
              </a:lnSpc>
              <a:spcBef>
                <a:spcPts val="0"/>
              </a:spcBef>
              <a:buFont typeface="Arial" panose="020B0604020202020204" pitchFamily="34" charset="0"/>
              <a:buChar char="•"/>
            </a:pPr>
            <a:r>
              <a:rPr lang="en-US" sz="2000" dirty="0"/>
              <a:t>L2 algorithms need to know filename of LUT in real time</a:t>
            </a:r>
          </a:p>
          <a:p>
            <a:pPr lvl="1">
              <a:lnSpc>
                <a:spcPct val="115000"/>
              </a:lnSpc>
              <a:spcBef>
                <a:spcPts val="0"/>
              </a:spcBef>
              <a:buFont typeface="Arial" panose="020B0604020202020204" pitchFamily="34" charset="0"/>
              <a:buChar char="•"/>
            </a:pPr>
            <a:r>
              <a:rPr lang="en-US" sz="1800" dirty="0"/>
              <a:t>For example: </a:t>
            </a:r>
          </a:p>
          <a:p>
            <a:pPr lvl="2">
              <a:lnSpc>
                <a:spcPct val="115000"/>
              </a:lnSpc>
              <a:spcBef>
                <a:spcPts val="0"/>
              </a:spcBef>
            </a:pPr>
            <a:r>
              <a:rPr lang="en-US" sz="1400" dirty="0"/>
              <a:t>Calculation of errors for 1-min and 5-min averages requires knowledge of geometric factors used in L1b processing</a:t>
            </a:r>
          </a:p>
          <a:p>
            <a:pPr lvl="2">
              <a:lnSpc>
                <a:spcPct val="115000"/>
              </a:lnSpc>
              <a:spcBef>
                <a:spcPts val="0"/>
              </a:spcBef>
            </a:pPr>
            <a:r>
              <a:rPr lang="en-US" sz="1400" dirty="0"/>
              <a:t>L2 software opens LUTs for this information</a:t>
            </a:r>
          </a:p>
          <a:p>
            <a:pPr lvl="1">
              <a:lnSpc>
                <a:spcPct val="115000"/>
              </a:lnSpc>
              <a:spcBef>
                <a:spcPts val="0"/>
              </a:spcBef>
              <a:buFont typeface="Arial" panose="020B0604020202020204" pitchFamily="34" charset="0"/>
              <a:buChar char="•"/>
            </a:pPr>
            <a:r>
              <a:rPr lang="en-US" sz="1800" dirty="0"/>
              <a:t>Common need across all GOES-R </a:t>
            </a:r>
            <a:r>
              <a:rPr lang="en-US" sz="1800" dirty="0" err="1"/>
              <a:t>SWx</a:t>
            </a:r>
            <a:r>
              <a:rPr lang="en-US" sz="1800" dirty="0"/>
              <a:t> instruments</a:t>
            </a:r>
          </a:p>
          <a:p>
            <a:pPr>
              <a:lnSpc>
                <a:spcPct val="115000"/>
              </a:lnSpc>
              <a:spcBef>
                <a:spcPts val="0"/>
              </a:spcBef>
              <a:buFont typeface="Arial" panose="020B0604020202020204" pitchFamily="34" charset="0"/>
              <a:buChar char="•"/>
            </a:pPr>
            <a:r>
              <a:rPr lang="en-US" sz="2000" dirty="0"/>
              <a:t>Impact of LUT version disconnect between L1b and L2 processing is inaccurate L2 data</a:t>
            </a:r>
          </a:p>
          <a:p>
            <a:pPr>
              <a:lnSpc>
                <a:spcPct val="115000"/>
              </a:lnSpc>
              <a:spcBef>
                <a:spcPts val="0"/>
              </a:spcBef>
              <a:buFont typeface="Arial" panose="020B0604020202020204" pitchFamily="34" charset="0"/>
              <a:buChar char="•"/>
            </a:pPr>
            <a:r>
              <a:rPr lang="en-US" sz="2000" dirty="0"/>
              <a:t>Solution: added new global attribute ‘</a:t>
            </a:r>
            <a:r>
              <a:rPr lang="en-US" sz="2000" dirty="0" err="1"/>
              <a:t>LUT_filenames</a:t>
            </a:r>
            <a:r>
              <a:rPr lang="en-US" sz="2000" dirty="0"/>
              <a:t>’</a:t>
            </a:r>
          </a:p>
          <a:p>
            <a:pPr>
              <a:lnSpc>
                <a:spcPct val="115000"/>
              </a:lnSpc>
              <a:spcBef>
                <a:spcPts val="0"/>
              </a:spcBef>
              <a:buFont typeface="Arial" panose="020B0604020202020204" pitchFamily="34" charset="0"/>
              <a:buChar char="•"/>
            </a:pPr>
            <a:r>
              <a:rPr lang="en-US" sz="2000" dirty="0"/>
              <a:t>MPS-HI check (October 17, 2018):</a:t>
            </a:r>
          </a:p>
          <a:p>
            <a:pPr marL="457200" lvl="1" indent="0">
              <a:lnSpc>
                <a:spcPct val="115000"/>
              </a:lnSpc>
              <a:spcBef>
                <a:spcPts val="0"/>
              </a:spcBef>
              <a:buNone/>
            </a:pPr>
            <a:r>
              <a:rPr lang="en-US" sz="1800" dirty="0" err="1"/>
              <a:t>time_coverage_start</a:t>
            </a:r>
            <a:r>
              <a:rPr lang="en-US" sz="1800" dirty="0"/>
              <a:t>  =  2018-10-17T00:00:00.0Z</a:t>
            </a:r>
            <a:r>
              <a:rPr lang="en-US" sz="1600" dirty="0"/>
              <a:t/>
            </a:r>
            <a:br>
              <a:rPr lang="en-US" sz="1600" dirty="0"/>
            </a:br>
            <a:r>
              <a:rPr lang="en-US" sz="1800" dirty="0" err="1"/>
              <a:t>time_coverage_end</a:t>
            </a:r>
            <a:r>
              <a:rPr lang="en-US" sz="1800" dirty="0"/>
              <a:t>  =  2018-10-17T00:00:29.0Z</a:t>
            </a:r>
            <a:r>
              <a:rPr lang="en-US" sz="1600" dirty="0"/>
              <a:t/>
            </a:r>
            <a:br>
              <a:rPr lang="en-US" sz="1600" dirty="0"/>
            </a:br>
            <a:r>
              <a:rPr lang="en-US" sz="1800" dirty="0" err="1"/>
              <a:t>date_created</a:t>
            </a:r>
            <a:r>
              <a:rPr lang="en-US" sz="1800" dirty="0"/>
              <a:t>  =  2018-10-17T00:00:30.2Z</a:t>
            </a:r>
            <a:r>
              <a:rPr lang="en-US" sz="1600" dirty="0"/>
              <a:t/>
            </a:r>
            <a:br>
              <a:rPr lang="en-US" sz="1600" dirty="0"/>
            </a:br>
            <a:r>
              <a:rPr lang="en-US" sz="1800" dirty="0" err="1"/>
              <a:t>LUT_Filenames</a:t>
            </a:r>
            <a:r>
              <a:rPr lang="en-US" sz="1800" dirty="0"/>
              <a:t>  =  </a:t>
            </a:r>
            <a:r>
              <a:rPr lang="en-US" sz="1800" dirty="0" err="1"/>
              <a:t>SeissMpsHiCalInrParameters</a:t>
            </a:r>
            <a:r>
              <a:rPr lang="en-US" sz="1800" dirty="0"/>
              <a:t>(FM2A_CDRL79Rev-_PR_07_00_04_NCEI_modified_2018-09-10)-592902700.0.h5</a:t>
            </a:r>
            <a:endParaRPr lang="en-US" sz="1600" dirty="0"/>
          </a:p>
          <a:p>
            <a:pPr>
              <a:buFont typeface="Arial" panose="020B0604020202020204" pitchFamily="34" charset="0"/>
              <a:buChar char="•"/>
            </a:pPr>
            <a:endParaRPr lang="en-US" sz="2800" dirty="0"/>
          </a:p>
        </p:txBody>
      </p:sp>
      <p:sp>
        <p:nvSpPr>
          <p:cNvPr id="4" name="Slide Number Placeholder 3"/>
          <p:cNvSpPr>
            <a:spLocks noGrp="1"/>
          </p:cNvSpPr>
          <p:nvPr>
            <p:ph type="sldNum" sz="quarter" idx="12"/>
          </p:nvPr>
        </p:nvSpPr>
        <p:spPr/>
        <p:txBody>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smtClean="0">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8</a:t>
            </a:fld>
            <a:endParaRPr lang="en"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85CD03AD-80D8-6742-B622-FE79DDD2CE14}"/>
              </a:ext>
            </a:extLst>
          </p:cNvPr>
          <p:cNvSpPr txBox="1"/>
          <p:nvPr/>
        </p:nvSpPr>
        <p:spPr>
          <a:xfrm>
            <a:off x="7439527" y="4413023"/>
            <a:ext cx="1371600" cy="1569660"/>
          </a:xfrm>
          <a:prstGeom prst="rect">
            <a:avLst/>
          </a:prstGeom>
          <a:solidFill>
            <a:schemeClr val="tx2">
              <a:lumMod val="20000"/>
              <a:lumOff val="80000"/>
            </a:schemeClr>
          </a:solidFill>
          <a:ln w="12700">
            <a:noFill/>
          </a:ln>
        </p:spPr>
        <p:txBody>
          <a:bodyPr wrap="square" rtlCol="0">
            <a:spAutoFit/>
          </a:bodyPr>
          <a:lstStyle/>
          <a:p>
            <a:pPr algn="ctr"/>
            <a:r>
              <a:rPr lang="en-US" sz="1600" b="1" i="1" dirty="0"/>
              <a:t>Success - this is the version of the LUT modified by NCEI (ADR 762)</a:t>
            </a:r>
          </a:p>
        </p:txBody>
      </p:sp>
    </p:spTree>
    <p:extLst>
      <p:ext uri="{BB962C8B-B14F-4D97-AF65-F5344CB8AC3E}">
        <p14:creationId xmlns:p14="http://schemas.microsoft.com/office/powerpoint/2010/main" val="16615110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5D6463A-A89D-7348-B3E3-4D141165EED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80</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GOES-14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347420032"/>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solidFill>
                            <a:schemeClr val="bg1"/>
                          </a:solidFill>
                        </a:rPr>
                        <a:t>7</a:t>
                      </a:r>
                    </a:p>
                  </a:txBody>
                  <a:tcPr>
                    <a:solidFill>
                      <a:srgbClr val="00B050"/>
                    </a:solidFill>
                  </a:tcPr>
                </a:tc>
                <a:tc>
                  <a:txBody>
                    <a:bodyPr/>
                    <a:lstStyle/>
                    <a:p>
                      <a:pPr algn="ctr"/>
                      <a:r>
                        <a:rPr lang="en-US" sz="1400" b="1" dirty="0">
                          <a:solidFill>
                            <a:schemeClr val="bg1"/>
                          </a:solidFill>
                        </a:rPr>
                        <a:t>3</a:t>
                      </a:r>
                    </a:p>
                  </a:txBody>
                  <a:tcPr>
                    <a:solidFill>
                      <a:srgbClr val="00B050"/>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30983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5A9DE47-2343-E04C-989F-CD97513AB5A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81</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GOES-14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4091008329"/>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solidFill>
                            <a:schemeClr val="bg1"/>
                          </a:solidFill>
                        </a:rPr>
                        <a:t>8</a:t>
                      </a:r>
                    </a:p>
                  </a:txBody>
                  <a:tcPr>
                    <a:solidFill>
                      <a:srgbClr val="00B050"/>
                    </a:solidFill>
                  </a:tcPr>
                </a:tc>
                <a:tc>
                  <a:txBody>
                    <a:bodyPr/>
                    <a:lstStyle/>
                    <a:p>
                      <a:pPr algn="ctr"/>
                      <a:r>
                        <a:rPr lang="en-US" sz="1400" b="1" dirty="0">
                          <a:solidFill>
                            <a:schemeClr val="bg1"/>
                          </a:solidFill>
                        </a:rPr>
                        <a:t>1</a:t>
                      </a:r>
                    </a:p>
                  </a:txBody>
                  <a:tcPr>
                    <a:solidFill>
                      <a:srgbClr val="00B050"/>
                    </a:solidFill>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046842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57C7964-138C-2142-B581-D236E38E347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59877"/>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82</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GOES-14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39966428"/>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solidFill>
                            <a:schemeClr val="bg1"/>
                          </a:solidFill>
                        </a:rPr>
                        <a:t>1</a:t>
                      </a:r>
                    </a:p>
                  </a:txBody>
                  <a:tcPr>
                    <a:solidFill>
                      <a:srgbClr val="00B050"/>
                    </a:solidFill>
                  </a:tcPr>
                </a:tc>
                <a:tc>
                  <a:txBody>
                    <a:bodyPr/>
                    <a:lstStyle/>
                    <a:p>
                      <a:pPr algn="ctr"/>
                      <a:r>
                        <a:rPr lang="en-US" sz="1400" b="1" dirty="0">
                          <a:solidFill>
                            <a:schemeClr val="bg1"/>
                          </a:solidFill>
                        </a:rPr>
                        <a:t>4</a:t>
                      </a:r>
                    </a:p>
                  </a:txBody>
                  <a:tcPr>
                    <a:solidFill>
                      <a:srgbClr val="00B050"/>
                    </a:solidFill>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437883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51F26F6-CCD6-8640-A3C0-02DCB581A76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73129"/>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83</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GOES-14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1181806752"/>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solidFill>
                            <a:schemeClr val="bg1"/>
                          </a:solidFill>
                        </a:rPr>
                        <a:t>6</a:t>
                      </a:r>
                    </a:p>
                  </a:txBody>
                  <a:tcPr>
                    <a:solidFill>
                      <a:srgbClr val="00B050"/>
                    </a:solidFill>
                  </a:tcPr>
                </a:tc>
                <a:tc>
                  <a:txBody>
                    <a:bodyPr/>
                    <a:lstStyle/>
                    <a:p>
                      <a:pPr algn="ctr"/>
                      <a:r>
                        <a:rPr lang="en-US" sz="1400" b="1" dirty="0">
                          <a:solidFill>
                            <a:schemeClr val="bg1"/>
                          </a:solidFill>
                        </a:rPr>
                        <a:t>2</a:t>
                      </a:r>
                    </a:p>
                  </a:txBody>
                  <a:tcPr>
                    <a:solidFill>
                      <a:srgbClr val="00B050"/>
                    </a:solidFill>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t>9</a:t>
                      </a:r>
                    </a:p>
                  </a:txBody>
                  <a:tcPr/>
                </a:tc>
                <a:tc>
                  <a:txBody>
                    <a:bodyPr/>
                    <a:lstStyle/>
                    <a:p>
                      <a:pPr algn="ctr"/>
                      <a:r>
                        <a:rPr lang="en-US" sz="1400" b="1" dirty="0"/>
                        <a:t>5</a:t>
                      </a:r>
                    </a:p>
                  </a:txBody>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342487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06F92A8-F915-9D4C-8F94-A693047994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876" y="1379755"/>
            <a:ext cx="7242048" cy="5431536"/>
          </a:xfrm>
        </p:spPr>
      </p:pic>
      <p:sp>
        <p:nvSpPr>
          <p:cNvPr id="2" name="Title 1"/>
          <p:cNvSpPr>
            <a:spLocks noGrp="1"/>
          </p:cNvSpPr>
          <p:nvPr>
            <p:ph type="title"/>
          </p:nvPr>
        </p:nvSpPr>
        <p:spPr/>
        <p:txBody>
          <a:bodyPr/>
          <a:lstStyle/>
          <a:p>
            <a:r>
              <a:rPr lang="en-US" dirty="0"/>
              <a:t>PLPT-SEI-005: Cross-Satellite Comparison of Trapped Particles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84</a:t>
            </a:fld>
            <a:endParaRPr lang="en-US" altLang="en-US" dirty="0"/>
          </a:p>
        </p:txBody>
      </p:sp>
      <p:sp>
        <p:nvSpPr>
          <p:cNvPr id="13" name="TextBox 12"/>
          <p:cNvSpPr txBox="1"/>
          <p:nvPr/>
        </p:nvSpPr>
        <p:spPr>
          <a:xfrm>
            <a:off x="2657872" y="1444823"/>
            <a:ext cx="2523728" cy="307777"/>
          </a:xfrm>
          <a:prstGeom prst="rect">
            <a:avLst/>
          </a:prstGeom>
          <a:solidFill>
            <a:srgbClr val="00B050"/>
          </a:solidFill>
          <a:ln>
            <a:solidFill>
              <a:srgbClr val="92D050"/>
            </a:solidFill>
          </a:ln>
        </p:spPr>
        <p:txBody>
          <a:bodyPr wrap="square" rtlCol="0">
            <a:spAutoFit/>
          </a:bodyPr>
          <a:lstStyle/>
          <a:p>
            <a:pPr algn="ctr"/>
            <a:r>
              <a:rPr lang="en-US" sz="1400" b="1" dirty="0">
                <a:solidFill>
                  <a:schemeClr val="bg1"/>
                </a:solidFill>
              </a:rPr>
              <a:t>GOES-17 vs GOES-14 Electrons</a:t>
            </a:r>
          </a:p>
        </p:txBody>
      </p:sp>
      <p:sp>
        <p:nvSpPr>
          <p:cNvPr id="8" name="Footer Placeholder 5">
            <a:extLst>
              <a:ext uri="{FF2B5EF4-FFF2-40B4-BE49-F238E27FC236}">
                <a16:creationId xmlns:a16="http://schemas.microsoft.com/office/drawing/2014/main" id="{28FE06A4-1F07-1D43-8269-D9B48549A8D8}"/>
              </a:ext>
            </a:extLst>
          </p:cNvPr>
          <p:cNvSpPr txBox="1">
            <a:spLocks/>
          </p:cNvSpPr>
          <p:nvPr/>
        </p:nvSpPr>
        <p:spPr>
          <a:xfrm>
            <a:off x="2286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t>These GOES-17 data are preliminary, non-operational data and are undergoing testing.  Users bear all responsibility for inspecting the data prior to use and for the manner in which the data are utilized.</a:t>
            </a:r>
          </a:p>
        </p:txBody>
      </p:sp>
      <p:graphicFrame>
        <p:nvGraphicFramePr>
          <p:cNvPr id="9" name="Table 8">
            <a:extLst>
              <a:ext uri="{FF2B5EF4-FFF2-40B4-BE49-F238E27FC236}">
                <a16:creationId xmlns:a16="http://schemas.microsoft.com/office/drawing/2014/main" id="{52F616E7-C7EF-DA42-9D91-3DBCF4529BFF}"/>
              </a:ext>
            </a:extLst>
          </p:cNvPr>
          <p:cNvGraphicFramePr>
            <a:graphicFrameLocks noGrp="1"/>
          </p:cNvGraphicFramePr>
          <p:nvPr>
            <p:extLst>
              <p:ext uri="{D42A27DB-BD31-4B8C-83A1-F6EECF244321}">
                <p14:modId xmlns:p14="http://schemas.microsoft.com/office/powerpoint/2010/main" val="2212581727"/>
              </p:ext>
            </p:extLst>
          </p:nvPr>
        </p:nvGraphicFramePr>
        <p:xfrm>
          <a:off x="7517731" y="1359877"/>
          <a:ext cx="1471862" cy="2834485"/>
        </p:xfrm>
        <a:graphic>
          <a:graphicData uri="http://schemas.openxmlformats.org/drawingml/2006/table">
            <a:tbl>
              <a:tblPr firstRow="1" bandRow="1">
                <a:tableStyleId>{5C22544A-7EE6-4342-B048-85BDC9FD1C3A}</a:tableStyleId>
              </a:tblPr>
              <a:tblGrid>
                <a:gridCol w="476757">
                  <a:extLst>
                    <a:ext uri="{9D8B030D-6E8A-4147-A177-3AD203B41FA5}">
                      <a16:colId xmlns:a16="http://schemas.microsoft.com/office/drawing/2014/main" val="20000"/>
                    </a:ext>
                  </a:extLst>
                </a:gridCol>
                <a:gridCol w="504484">
                  <a:extLst>
                    <a:ext uri="{9D8B030D-6E8A-4147-A177-3AD203B41FA5}">
                      <a16:colId xmlns:a16="http://schemas.microsoft.com/office/drawing/2014/main" val="20001"/>
                    </a:ext>
                  </a:extLst>
                </a:gridCol>
                <a:gridCol w="490621">
                  <a:extLst>
                    <a:ext uri="{9D8B030D-6E8A-4147-A177-3AD203B41FA5}">
                      <a16:colId xmlns:a16="http://schemas.microsoft.com/office/drawing/2014/main" val="20002"/>
                    </a:ext>
                  </a:extLst>
                </a:gridCol>
              </a:tblGrid>
              <a:tr h="0">
                <a:tc gridSpan="3">
                  <a:txBody>
                    <a:bodyPr/>
                    <a:lstStyle/>
                    <a:p>
                      <a:pPr algn="ctr"/>
                      <a:r>
                        <a:rPr lang="en-US" sz="1200" b="1" dirty="0"/>
                        <a:t>Telescope Order, </a:t>
                      </a:r>
                    </a:p>
                    <a:p>
                      <a:pPr algn="ctr"/>
                      <a:r>
                        <a:rPr lang="en-US" sz="1200" b="1" dirty="0"/>
                        <a:t>North-to-South</a:t>
                      </a:r>
                    </a:p>
                  </a:txBody>
                  <a:tcPr/>
                </a:tc>
                <a:tc hMerge="1">
                  <a:txBody>
                    <a:bodyPr/>
                    <a:lstStyle/>
                    <a:p>
                      <a:pPr algn="ctr"/>
                      <a:endParaRPr lang="en-US" sz="1400" b="1" dirty="0"/>
                    </a:p>
                  </a:txBody>
                  <a:tcPr/>
                </a:tc>
                <a:tc hMerge="1">
                  <a:txBody>
                    <a:bodyPr/>
                    <a:lstStyle/>
                    <a:p>
                      <a:pPr algn="ctr"/>
                      <a:endParaRPr lang="en-US" sz="1400" b="1" dirty="0"/>
                    </a:p>
                  </a:txBody>
                  <a:tcPr/>
                </a:tc>
                <a:extLst>
                  <a:ext uri="{0D108BD9-81ED-4DB2-BD59-A6C34878D82A}">
                    <a16:rowId xmlns:a16="http://schemas.microsoft.com/office/drawing/2014/main" val="10000"/>
                  </a:ext>
                </a:extLst>
              </a:tr>
              <a:tr h="547720">
                <a:tc>
                  <a:txBody>
                    <a:bodyPr/>
                    <a:lstStyle/>
                    <a:p>
                      <a:pPr algn="ctr"/>
                      <a:r>
                        <a:rPr lang="en-US" sz="1000" b="1" dirty="0"/>
                        <a:t>MAGE/PD</a:t>
                      </a:r>
                    </a:p>
                  </a:txBody>
                  <a:tcPr/>
                </a:tc>
                <a:tc>
                  <a:txBody>
                    <a:bodyPr/>
                    <a:lstStyle/>
                    <a:p>
                      <a:pPr algn="ctr"/>
                      <a:r>
                        <a:rPr lang="en-US" sz="1000" b="1" dirty="0"/>
                        <a:t>MPS-HI E</a:t>
                      </a:r>
                    </a:p>
                  </a:txBody>
                  <a:tcPr/>
                </a:tc>
                <a:tc>
                  <a:txBody>
                    <a:bodyPr/>
                    <a:lstStyle/>
                    <a:p>
                      <a:pPr algn="ctr"/>
                      <a:r>
                        <a:rPr lang="en-US" sz="1000" b="1" dirty="0"/>
                        <a:t>MPS-HI</a:t>
                      </a:r>
                      <a:r>
                        <a:rPr lang="en-US" sz="1000" b="1" baseline="0" dirty="0"/>
                        <a:t> P</a:t>
                      </a:r>
                      <a:endParaRPr lang="en-US" sz="1000" b="1" dirty="0"/>
                    </a:p>
                  </a:txBody>
                  <a:tcPr/>
                </a:tc>
                <a:extLst>
                  <a:ext uri="{0D108BD9-81ED-4DB2-BD59-A6C34878D82A}">
                    <a16:rowId xmlns:a16="http://schemas.microsoft.com/office/drawing/2014/main" val="10001"/>
                  </a:ext>
                </a:extLst>
              </a:tr>
              <a:tr h="365913">
                <a:tc>
                  <a:txBody>
                    <a:bodyPr/>
                    <a:lstStyle/>
                    <a:p>
                      <a:pPr algn="ctr"/>
                      <a:r>
                        <a:rPr lang="en-US" sz="1400" b="1" dirty="0"/>
                        <a:t>7</a:t>
                      </a:r>
                    </a:p>
                  </a:txBody>
                  <a:tcPr>
                    <a:solidFill>
                      <a:srgbClr val="EDEDED"/>
                    </a:solidFill>
                  </a:tcPr>
                </a:tc>
                <a:tc>
                  <a:txBody>
                    <a:bodyPr/>
                    <a:lstStyle/>
                    <a:p>
                      <a:pPr algn="ctr"/>
                      <a:r>
                        <a:rPr lang="en-US" sz="1400" b="1" dirty="0"/>
                        <a:t>3</a:t>
                      </a:r>
                    </a:p>
                  </a:txBody>
                  <a:tcPr>
                    <a:solidFill>
                      <a:srgbClr val="EDEDED"/>
                    </a:solidFill>
                  </a:tcPr>
                </a:tc>
                <a:tc>
                  <a:txBody>
                    <a:bodyPr/>
                    <a:lstStyle/>
                    <a:p>
                      <a:pPr algn="ctr"/>
                      <a:r>
                        <a:rPr lang="en-US" sz="1400" b="1" dirty="0"/>
                        <a:t>1</a:t>
                      </a:r>
                    </a:p>
                  </a:txBody>
                  <a:tcPr>
                    <a:solidFill>
                      <a:srgbClr val="EDEDED"/>
                    </a:solidFill>
                  </a:tcPr>
                </a:tc>
                <a:extLst>
                  <a:ext uri="{0D108BD9-81ED-4DB2-BD59-A6C34878D82A}">
                    <a16:rowId xmlns:a16="http://schemas.microsoft.com/office/drawing/2014/main" val="10002"/>
                  </a:ext>
                </a:extLst>
              </a:tr>
              <a:tr h="365913">
                <a:tc>
                  <a:txBody>
                    <a:bodyPr/>
                    <a:lstStyle/>
                    <a:p>
                      <a:pPr algn="ctr"/>
                      <a:r>
                        <a:rPr lang="en-US" sz="1400" b="1" dirty="0"/>
                        <a:t>8</a:t>
                      </a:r>
                    </a:p>
                  </a:txBody>
                  <a:tcPr/>
                </a:tc>
                <a:tc>
                  <a:txBody>
                    <a:bodyPr/>
                    <a:lstStyle/>
                    <a:p>
                      <a:pPr algn="ctr"/>
                      <a:r>
                        <a:rPr lang="en-US" sz="1400" b="1" dirty="0"/>
                        <a:t>1</a:t>
                      </a:r>
                    </a:p>
                  </a:txBody>
                  <a:tcPr/>
                </a:tc>
                <a:tc>
                  <a:txBody>
                    <a:bodyPr/>
                    <a:lstStyle/>
                    <a:p>
                      <a:pPr algn="ctr"/>
                      <a:r>
                        <a:rPr lang="en-US" sz="1400" b="1" dirty="0"/>
                        <a:t>4</a:t>
                      </a:r>
                    </a:p>
                  </a:txBody>
                  <a:tcPr/>
                </a:tc>
                <a:extLst>
                  <a:ext uri="{0D108BD9-81ED-4DB2-BD59-A6C34878D82A}">
                    <a16:rowId xmlns:a16="http://schemas.microsoft.com/office/drawing/2014/main" val="10003"/>
                  </a:ext>
                </a:extLst>
              </a:tr>
              <a:tr h="365913">
                <a:tc>
                  <a:txBody>
                    <a:bodyPr/>
                    <a:lstStyle/>
                    <a:p>
                      <a:pPr algn="ctr"/>
                      <a:r>
                        <a:rPr lang="en-US" sz="1400" b="1" dirty="0"/>
                        <a:t>1</a:t>
                      </a:r>
                    </a:p>
                  </a:txBody>
                  <a:tcPr/>
                </a:tc>
                <a:tc>
                  <a:txBody>
                    <a:bodyPr/>
                    <a:lstStyle/>
                    <a:p>
                      <a:pPr algn="ctr"/>
                      <a:r>
                        <a:rPr lang="en-US" sz="1400" b="1" dirty="0"/>
                        <a:t>4</a:t>
                      </a:r>
                    </a:p>
                  </a:txBody>
                  <a:tcPr/>
                </a:tc>
                <a:tc>
                  <a:txBody>
                    <a:bodyPr/>
                    <a:lstStyle/>
                    <a:p>
                      <a:pPr algn="ctr"/>
                      <a:r>
                        <a:rPr lang="en-US" sz="1400" b="1" dirty="0"/>
                        <a:t>2</a:t>
                      </a:r>
                    </a:p>
                  </a:txBody>
                  <a:tcPr/>
                </a:tc>
                <a:extLst>
                  <a:ext uri="{0D108BD9-81ED-4DB2-BD59-A6C34878D82A}">
                    <a16:rowId xmlns:a16="http://schemas.microsoft.com/office/drawing/2014/main" val="10004"/>
                  </a:ext>
                </a:extLst>
              </a:tr>
              <a:tr h="365913">
                <a:tc>
                  <a:txBody>
                    <a:bodyPr/>
                    <a:lstStyle/>
                    <a:p>
                      <a:pPr algn="ctr"/>
                      <a:r>
                        <a:rPr lang="en-US" sz="1400" b="1" dirty="0"/>
                        <a:t>6</a:t>
                      </a:r>
                    </a:p>
                  </a:txBody>
                  <a:tcPr/>
                </a:tc>
                <a:tc>
                  <a:txBody>
                    <a:bodyPr/>
                    <a:lstStyle/>
                    <a:p>
                      <a:pPr algn="ctr"/>
                      <a:r>
                        <a:rPr lang="en-US" sz="1400" b="1" dirty="0"/>
                        <a:t>2</a:t>
                      </a:r>
                    </a:p>
                  </a:txBody>
                  <a:tcPr/>
                </a:tc>
                <a:tc>
                  <a:txBody>
                    <a:bodyPr/>
                    <a:lstStyle/>
                    <a:p>
                      <a:pPr algn="ctr"/>
                      <a:r>
                        <a:rPr lang="en-US" sz="1400" b="1" dirty="0"/>
                        <a:t>5</a:t>
                      </a:r>
                    </a:p>
                  </a:txBody>
                  <a:tcPr/>
                </a:tc>
                <a:extLst>
                  <a:ext uri="{0D108BD9-81ED-4DB2-BD59-A6C34878D82A}">
                    <a16:rowId xmlns:a16="http://schemas.microsoft.com/office/drawing/2014/main" val="10005"/>
                  </a:ext>
                </a:extLst>
              </a:tr>
              <a:tr h="365913">
                <a:tc>
                  <a:txBody>
                    <a:bodyPr/>
                    <a:lstStyle/>
                    <a:p>
                      <a:pPr algn="ctr"/>
                      <a:r>
                        <a:rPr lang="en-US" sz="1400" b="1" dirty="0">
                          <a:solidFill>
                            <a:schemeClr val="bg1"/>
                          </a:solidFill>
                        </a:rPr>
                        <a:t>9</a:t>
                      </a:r>
                    </a:p>
                  </a:txBody>
                  <a:tcPr>
                    <a:solidFill>
                      <a:srgbClr val="00B050"/>
                    </a:solidFill>
                  </a:tcPr>
                </a:tc>
                <a:tc>
                  <a:txBody>
                    <a:bodyPr/>
                    <a:lstStyle/>
                    <a:p>
                      <a:pPr algn="ctr"/>
                      <a:r>
                        <a:rPr lang="en-US" sz="1400" b="1" dirty="0">
                          <a:solidFill>
                            <a:schemeClr val="bg1"/>
                          </a:solidFill>
                        </a:rPr>
                        <a:t>5</a:t>
                      </a:r>
                    </a:p>
                  </a:txBody>
                  <a:tcPr>
                    <a:solidFill>
                      <a:srgbClr val="00B050"/>
                    </a:solidFill>
                  </a:tcPr>
                </a:tc>
                <a:tc>
                  <a:txBody>
                    <a:bodyPr/>
                    <a:lstStyle/>
                    <a:p>
                      <a:pPr algn="ctr"/>
                      <a:r>
                        <a:rPr lang="en-US" sz="1400" b="1" dirty="0"/>
                        <a:t>3</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489206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858838" y="1676400"/>
            <a:ext cx="3408362" cy="823912"/>
          </a:xfrm>
        </p:spPr>
        <p:txBody>
          <a:bodyPr/>
          <a:lstStyle/>
          <a:p>
            <a:pPr algn="ctr"/>
            <a:r>
              <a:rPr lang="en-US" sz="1800" dirty="0"/>
              <a:t>GOES-16 MPS-HI &gt;2 MeV (E11), T1 and T4</a:t>
            </a:r>
          </a:p>
        </p:txBody>
      </p:sp>
      <p:sp>
        <p:nvSpPr>
          <p:cNvPr id="14" name="Text Placeholder 13"/>
          <p:cNvSpPr>
            <a:spLocks noGrp="1"/>
          </p:cNvSpPr>
          <p:nvPr>
            <p:ph type="body" sz="quarter" idx="3"/>
          </p:nvPr>
        </p:nvSpPr>
        <p:spPr>
          <a:xfrm>
            <a:off x="4933950" y="1676400"/>
            <a:ext cx="3371850" cy="823912"/>
          </a:xfrm>
        </p:spPr>
        <p:txBody>
          <a:bodyPr/>
          <a:lstStyle/>
          <a:p>
            <a:pPr algn="ctr"/>
            <a:r>
              <a:rPr lang="en-US" sz="1800" dirty="0"/>
              <a:t>GOES-17 MPS-HI &gt;2 MeV (E11), T1 and T4</a:t>
            </a:r>
          </a:p>
        </p:txBody>
      </p:sp>
      <p:sp>
        <p:nvSpPr>
          <p:cNvPr id="6" name="Slide Number Placeholder 5"/>
          <p:cNvSpPr>
            <a:spLocks noGrp="1"/>
          </p:cNvSpPr>
          <p:nvPr>
            <p:ph type="sldNum" sz="quarter" idx="12"/>
          </p:nvPr>
        </p:nvSpPr>
        <p:spPr>
          <a:xfrm>
            <a:off x="8253662" y="6127750"/>
            <a:ext cx="681791" cy="365125"/>
          </a:xfrm>
        </p:spPr>
        <p:txBody>
          <a:bodyPr/>
          <a:lstStyle/>
          <a:p>
            <a:pPr>
              <a:buSzPct val="25000"/>
            </a:pPr>
            <a:fld id="{00000000-1234-1234-1234-123412341234}" type="slidenum">
              <a:rPr lang="en-US" sz="900" smtClean="0">
                <a:solidFill>
                  <a:srgbClr val="888888"/>
                </a:solidFill>
                <a:ea typeface="Calibri"/>
                <a:cs typeface="Calibri"/>
                <a:sym typeface="Calibri"/>
              </a:rPr>
              <a:pPr>
                <a:buSzPct val="25000"/>
              </a:pPr>
              <a:t>85</a:t>
            </a:fld>
            <a:endParaRPr lang="en-US" sz="900">
              <a:solidFill>
                <a:srgbClr val="888888"/>
              </a:solidFill>
              <a:ea typeface="Calibri"/>
              <a:cs typeface="Calibri"/>
              <a:sym typeface="Calibri"/>
            </a:endParaRPr>
          </a:p>
        </p:txBody>
      </p:sp>
      <p:sp>
        <p:nvSpPr>
          <p:cNvPr id="15" name="Title 4"/>
          <p:cNvSpPr>
            <a:spLocks noGrp="1"/>
          </p:cNvSpPr>
          <p:nvPr>
            <p:ph type="title"/>
          </p:nvPr>
        </p:nvSpPr>
        <p:spPr>
          <a:xfrm>
            <a:off x="1524000" y="152400"/>
            <a:ext cx="6019800" cy="1143000"/>
          </a:xfrm>
        </p:spPr>
        <p:txBody>
          <a:bodyPr>
            <a:normAutofit/>
          </a:bodyPr>
          <a:lstStyle/>
          <a:p>
            <a:r>
              <a:rPr lang="en-US" sz="2400" dirty="0"/>
              <a:t>PLPT-SEI-005: </a:t>
            </a:r>
            <a:r>
              <a:rPr lang="en-US" sz="2400" dirty="0">
                <a:solidFill>
                  <a:schemeClr val="bg1"/>
                </a:solidFill>
              </a:rPr>
              <a:t>Distributions of GOES-17 &amp; -16 &gt;2 MeV Electrons, </a:t>
            </a:r>
            <a:r>
              <a:rPr lang="en-US" sz="2400" dirty="0"/>
              <a:t>20 June – 24 Sept 2018</a:t>
            </a:r>
            <a:endParaRPr lang="en-US" sz="24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202150024"/>
              </p:ext>
            </p:extLst>
          </p:nvPr>
        </p:nvGraphicFramePr>
        <p:xfrm>
          <a:off x="1245920" y="1137786"/>
          <a:ext cx="6396305" cy="670560"/>
        </p:xfrm>
        <a:graphic>
          <a:graphicData uri="http://schemas.openxmlformats.org/drawingml/2006/table">
            <a:tbl>
              <a:tblPr firstRow="1" bandRow="1">
                <a:tableStyleId>{5C22544A-7EE6-4342-B048-85BDC9FD1C3A}</a:tableStyleId>
              </a:tblPr>
              <a:tblGrid>
                <a:gridCol w="1279261">
                  <a:extLst>
                    <a:ext uri="{9D8B030D-6E8A-4147-A177-3AD203B41FA5}">
                      <a16:colId xmlns:a16="http://schemas.microsoft.com/office/drawing/2014/main" val="20001"/>
                    </a:ext>
                  </a:extLst>
                </a:gridCol>
                <a:gridCol w="1279261">
                  <a:extLst>
                    <a:ext uri="{9D8B030D-6E8A-4147-A177-3AD203B41FA5}">
                      <a16:colId xmlns:a16="http://schemas.microsoft.com/office/drawing/2014/main" val="20002"/>
                    </a:ext>
                  </a:extLst>
                </a:gridCol>
                <a:gridCol w="1279261">
                  <a:extLst>
                    <a:ext uri="{9D8B030D-6E8A-4147-A177-3AD203B41FA5}">
                      <a16:colId xmlns:a16="http://schemas.microsoft.com/office/drawing/2014/main" val="20003"/>
                    </a:ext>
                  </a:extLst>
                </a:gridCol>
                <a:gridCol w="1279261">
                  <a:extLst>
                    <a:ext uri="{9D8B030D-6E8A-4147-A177-3AD203B41FA5}">
                      <a16:colId xmlns:a16="http://schemas.microsoft.com/office/drawing/2014/main" val="20004"/>
                    </a:ext>
                  </a:extLst>
                </a:gridCol>
                <a:gridCol w="1279261">
                  <a:extLst>
                    <a:ext uri="{9D8B030D-6E8A-4147-A177-3AD203B41FA5}">
                      <a16:colId xmlns:a16="http://schemas.microsoft.com/office/drawing/2014/main" val="20005"/>
                    </a:ext>
                  </a:extLst>
                </a:gridCol>
              </a:tblGrid>
              <a:tr h="284480">
                <a:tc>
                  <a:txBody>
                    <a:bodyPr/>
                    <a:lstStyle/>
                    <a:p>
                      <a:pPr algn="ctr"/>
                      <a:r>
                        <a:rPr lang="en-US" sz="1600" dirty="0"/>
                        <a:t>G16 T1 E11</a:t>
                      </a:r>
                    </a:p>
                  </a:txBody>
                  <a:tcPr/>
                </a:tc>
                <a:tc>
                  <a:txBody>
                    <a:bodyPr/>
                    <a:lstStyle/>
                    <a:p>
                      <a:pPr algn="ctr"/>
                      <a:r>
                        <a:rPr lang="en-US" sz="1600" dirty="0"/>
                        <a:t>G16 T4 E11</a:t>
                      </a:r>
                    </a:p>
                  </a:txBody>
                  <a:tcPr/>
                </a:tc>
                <a:tc>
                  <a:txBody>
                    <a:bodyPr/>
                    <a:lstStyle/>
                    <a:p>
                      <a:pPr algn="ctr"/>
                      <a:r>
                        <a:rPr lang="en-US" sz="1600" dirty="0"/>
                        <a:t>G17 T1 E11</a:t>
                      </a:r>
                    </a:p>
                  </a:txBody>
                  <a:tcPr/>
                </a:tc>
                <a:tc>
                  <a:txBody>
                    <a:bodyPr/>
                    <a:lstStyle/>
                    <a:p>
                      <a:pPr algn="ctr"/>
                      <a:r>
                        <a:rPr lang="en-US" sz="1600" dirty="0"/>
                        <a:t>G17 T4 E11</a:t>
                      </a:r>
                    </a:p>
                  </a:txBody>
                  <a:tcPr/>
                </a:tc>
                <a:tc>
                  <a:txBody>
                    <a:bodyPr/>
                    <a:lstStyle/>
                    <a:p>
                      <a:pPr algn="ctr"/>
                      <a:r>
                        <a:rPr lang="en-US" sz="1600" dirty="0"/>
                        <a:t>Medians</a:t>
                      </a:r>
                    </a:p>
                  </a:txBody>
                  <a:tcPr/>
                </a:tc>
                <a:extLst>
                  <a:ext uri="{0D108BD9-81ED-4DB2-BD59-A6C34878D82A}">
                    <a16:rowId xmlns:a16="http://schemas.microsoft.com/office/drawing/2014/main" val="10000"/>
                  </a:ext>
                </a:extLst>
              </a:tr>
              <a:tr h="259080">
                <a:tc>
                  <a:txBody>
                    <a:bodyPr/>
                    <a:lstStyle/>
                    <a:p>
                      <a:pPr algn="ctr"/>
                      <a:r>
                        <a:rPr lang="en-US" sz="1600" dirty="0"/>
                        <a:t>337.</a:t>
                      </a:r>
                    </a:p>
                  </a:txBody>
                  <a:tcPr/>
                </a:tc>
                <a:tc>
                  <a:txBody>
                    <a:bodyPr/>
                    <a:lstStyle/>
                    <a:p>
                      <a:pPr algn="ctr"/>
                      <a:r>
                        <a:rPr lang="en-US" sz="1600" dirty="0"/>
                        <a:t>415.</a:t>
                      </a:r>
                    </a:p>
                  </a:txBody>
                  <a:tcPr/>
                </a:tc>
                <a:tc>
                  <a:txBody>
                    <a:bodyPr/>
                    <a:lstStyle/>
                    <a:p>
                      <a:pPr algn="ctr"/>
                      <a:r>
                        <a:rPr lang="en-US" sz="1600" dirty="0"/>
                        <a:t>295.</a:t>
                      </a:r>
                    </a:p>
                  </a:txBody>
                  <a:tcPr/>
                </a:tc>
                <a:tc>
                  <a:txBody>
                    <a:bodyPr/>
                    <a:lstStyle/>
                    <a:p>
                      <a:pPr algn="ctr"/>
                      <a:r>
                        <a:rPr lang="en-US" sz="1600" dirty="0"/>
                        <a:t>358.</a:t>
                      </a:r>
                    </a:p>
                  </a:txBody>
                  <a:tcPr/>
                </a:tc>
                <a:tc>
                  <a:txBody>
                    <a:bodyPr/>
                    <a:lstStyle/>
                    <a:p>
                      <a:pPr algn="ctr"/>
                      <a:r>
                        <a:rPr lang="en-US" sz="1600" dirty="0"/>
                        <a:t>e/(cm</a:t>
                      </a:r>
                      <a:r>
                        <a:rPr lang="en-US" sz="1600" baseline="30000" dirty="0"/>
                        <a:t>2</a:t>
                      </a:r>
                      <a:r>
                        <a:rPr lang="en-US" sz="1600" dirty="0"/>
                        <a:t> s </a:t>
                      </a:r>
                      <a:r>
                        <a:rPr lang="en-US" sz="1600" dirty="0" err="1"/>
                        <a:t>sr</a:t>
                      </a:r>
                      <a:r>
                        <a:rPr lang="en-US" sz="1600" dirty="0"/>
                        <a:t>)</a:t>
                      </a:r>
                    </a:p>
                  </a:txBody>
                  <a:tcPr/>
                </a:tc>
                <a:extLst>
                  <a:ext uri="{0D108BD9-81ED-4DB2-BD59-A6C34878D82A}">
                    <a16:rowId xmlns:a16="http://schemas.microsoft.com/office/drawing/2014/main" val="10001"/>
                  </a:ext>
                </a:extLst>
              </a:tr>
            </a:tbl>
          </a:graphicData>
        </a:graphic>
      </p:graphicFrame>
      <p:pic>
        <p:nvPicPr>
          <p:cNvPr id="8" name="Content Placeholder 7">
            <a:extLst>
              <a:ext uri="{FF2B5EF4-FFF2-40B4-BE49-F238E27FC236}">
                <a16:creationId xmlns:a16="http://schemas.microsoft.com/office/drawing/2014/main" id="{B4703E11-E258-9445-A622-A900261603B2}"/>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20945" y="2475706"/>
            <a:ext cx="3989655" cy="1994828"/>
          </a:xfrm>
        </p:spPr>
      </p:pic>
      <p:pic>
        <p:nvPicPr>
          <p:cNvPr id="12" name="Picture 11">
            <a:extLst>
              <a:ext uri="{FF2B5EF4-FFF2-40B4-BE49-F238E27FC236}">
                <a16:creationId xmlns:a16="http://schemas.microsoft.com/office/drawing/2014/main" id="{6FC46C16-B8A3-1842-82D8-CB7FF2967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945" y="4648200"/>
            <a:ext cx="3989655" cy="1994828"/>
          </a:xfrm>
          <a:prstGeom prst="rect">
            <a:avLst/>
          </a:prstGeom>
        </p:spPr>
      </p:pic>
      <p:pic>
        <p:nvPicPr>
          <p:cNvPr id="22" name="Content Placeholder 21">
            <a:extLst>
              <a:ext uri="{FF2B5EF4-FFF2-40B4-BE49-F238E27FC236}">
                <a16:creationId xmlns:a16="http://schemas.microsoft.com/office/drawing/2014/main" id="{AE28750C-7F6F-F14D-8231-6046432A6DD4}"/>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5007" y="2499299"/>
            <a:ext cx="3993005" cy="1996502"/>
          </a:xfrm>
        </p:spPr>
      </p:pic>
      <p:pic>
        <p:nvPicPr>
          <p:cNvPr id="24" name="Picture 23">
            <a:extLst>
              <a:ext uri="{FF2B5EF4-FFF2-40B4-BE49-F238E27FC236}">
                <a16:creationId xmlns:a16="http://schemas.microsoft.com/office/drawing/2014/main" id="{47D7892E-7684-8E49-88FE-7A32D9F339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007" y="4632897"/>
            <a:ext cx="3993005" cy="1996503"/>
          </a:xfrm>
          <a:prstGeom prst="rect">
            <a:avLst/>
          </a:prstGeom>
        </p:spPr>
      </p:pic>
    </p:spTree>
    <p:extLst>
      <p:ext uri="{BB962C8B-B14F-4D97-AF65-F5344CB8AC3E}">
        <p14:creationId xmlns:p14="http://schemas.microsoft.com/office/powerpoint/2010/main" val="103733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9376" y="35233"/>
            <a:ext cx="6000138" cy="1143001"/>
          </a:xfrm>
        </p:spPr>
        <p:txBody>
          <a:bodyPr/>
          <a:lstStyle/>
          <a:p>
            <a:r>
              <a:rPr lang="en-US" sz="2800" dirty="0">
                <a:solidFill>
                  <a:schemeClr val="bg1">
                    <a:lumMod val="95000"/>
                  </a:schemeClr>
                </a:solidFill>
              </a:rPr>
              <a:t>ADR 762, Modified LUT Motivation: Eliminate L1b Overcorrection of MPS-HI Electrons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9</a:t>
            </a:fld>
            <a:endParaRPr lang="en-US" altLang="en-US"/>
          </a:p>
        </p:txBody>
      </p:sp>
      <p:sp>
        <p:nvSpPr>
          <p:cNvPr id="15" name="TextBox 14"/>
          <p:cNvSpPr txBox="1"/>
          <p:nvPr/>
        </p:nvSpPr>
        <p:spPr>
          <a:xfrm>
            <a:off x="5715000" y="1295400"/>
            <a:ext cx="2895600" cy="5355312"/>
          </a:xfrm>
          <a:prstGeom prst="rect">
            <a:avLst/>
          </a:prstGeom>
          <a:noFill/>
        </p:spPr>
        <p:txBody>
          <a:bodyPr wrap="square" rtlCol="0">
            <a:spAutoFit/>
          </a:bodyPr>
          <a:lstStyle/>
          <a:p>
            <a:pPr marL="285750" indent="-285750">
              <a:buFont typeface="Arial" charset="0"/>
              <a:buChar char="•"/>
            </a:pPr>
            <a:r>
              <a:rPr lang="en-US" dirty="0">
                <a:solidFill>
                  <a:schemeClr val="bg1"/>
                </a:solidFill>
              </a:rPr>
              <a:t>As with GOES-16, L1b processing matrix inversion causes non-physical dropouts in GOES-17 MPS-HI fluxes. </a:t>
            </a:r>
          </a:p>
          <a:p>
            <a:pPr marL="285750" indent="-285750">
              <a:buFont typeface="Arial" charset="0"/>
              <a:buChar char="•"/>
            </a:pPr>
            <a:endParaRPr lang="en-US" dirty="0">
              <a:solidFill>
                <a:schemeClr val="bg1"/>
              </a:solidFill>
            </a:endParaRPr>
          </a:p>
          <a:p>
            <a:pPr marL="285750" indent="-285750">
              <a:buFont typeface="Arial" charset="0"/>
              <a:buChar char="•"/>
            </a:pPr>
            <a:r>
              <a:rPr lang="en-US" dirty="0">
                <a:solidFill>
                  <a:schemeClr val="bg1"/>
                </a:solidFill>
              </a:rPr>
              <a:t>Bowtie coefficients have been generated to replace full matrix inversion in L1b processing (ADR 762)</a:t>
            </a:r>
          </a:p>
          <a:p>
            <a:pPr marL="285750" indent="-285750">
              <a:buFont typeface="Arial" charset="0"/>
              <a:buChar char="•"/>
            </a:pPr>
            <a:endParaRPr lang="en-US" dirty="0">
              <a:solidFill>
                <a:schemeClr val="bg1"/>
              </a:solidFill>
            </a:endParaRPr>
          </a:p>
          <a:p>
            <a:pPr marL="285750" indent="-285750">
              <a:buFont typeface="Arial" charset="0"/>
              <a:buChar char="•"/>
            </a:pPr>
            <a:r>
              <a:rPr lang="en-US" dirty="0">
                <a:solidFill>
                  <a:schemeClr val="bg1"/>
                </a:solidFill>
              </a:rPr>
              <a:t>LUT modified by NCEI, as with GOES-16</a:t>
            </a:r>
          </a:p>
          <a:p>
            <a:pPr marL="285750" indent="-285750">
              <a:buFont typeface="Arial" charset="0"/>
              <a:buChar char="•"/>
            </a:pPr>
            <a:endParaRPr lang="en-US" dirty="0">
              <a:solidFill>
                <a:schemeClr val="bg1"/>
              </a:solidFill>
            </a:endParaRPr>
          </a:p>
          <a:p>
            <a:pPr marL="285750" indent="-285750">
              <a:buFont typeface="Arial" charset="0"/>
              <a:buChar char="•"/>
            </a:pPr>
            <a:r>
              <a:rPr lang="en-US" dirty="0">
                <a:solidFill>
                  <a:schemeClr val="bg1"/>
                </a:solidFill>
              </a:rPr>
              <a:t>LUT installed successively in DE and OE (since October 15, 2018)</a:t>
            </a:r>
          </a:p>
          <a:p>
            <a:pPr marL="285750" indent="-285750">
              <a:buFont typeface="Arial" charset="0"/>
              <a:buChar char="•"/>
            </a:pP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3" y="1295399"/>
            <a:ext cx="4757057" cy="4959485"/>
          </a:xfrm>
          <a:prstGeom prst="rect">
            <a:avLst/>
          </a:prstGeom>
        </p:spPr>
      </p:pic>
      <p:sp>
        <p:nvSpPr>
          <p:cNvPr id="4" name="TextBox 3"/>
          <p:cNvSpPr txBox="1"/>
          <p:nvPr/>
        </p:nvSpPr>
        <p:spPr>
          <a:xfrm>
            <a:off x="1447800" y="3030379"/>
            <a:ext cx="1281120" cy="246221"/>
          </a:xfrm>
          <a:prstGeom prst="rect">
            <a:avLst/>
          </a:prstGeom>
          <a:noFill/>
        </p:spPr>
        <p:txBody>
          <a:bodyPr wrap="none" rtlCol="0">
            <a:spAutoFit/>
          </a:bodyPr>
          <a:lstStyle/>
          <a:p>
            <a:r>
              <a:rPr lang="en-US" sz="1000" b="1"/>
              <a:t>L1b Matrix Inversion</a:t>
            </a:r>
          </a:p>
        </p:txBody>
      </p:sp>
      <p:sp>
        <p:nvSpPr>
          <p:cNvPr id="9" name="TextBox 8"/>
          <p:cNvSpPr txBox="1"/>
          <p:nvPr/>
        </p:nvSpPr>
        <p:spPr>
          <a:xfrm>
            <a:off x="3810000" y="4066401"/>
            <a:ext cx="1629100" cy="276999"/>
          </a:xfrm>
          <a:prstGeom prst="rect">
            <a:avLst/>
          </a:prstGeom>
          <a:noFill/>
        </p:spPr>
        <p:txBody>
          <a:bodyPr wrap="none" rtlCol="0">
            <a:spAutoFit/>
          </a:bodyPr>
          <a:lstStyle/>
          <a:p>
            <a:r>
              <a:rPr lang="en-US" sz="1200" b="1"/>
              <a:t>Non-physical dropouts</a:t>
            </a:r>
            <a:endParaRPr lang="en-US" sz="1200" b="1" dirty="0"/>
          </a:p>
        </p:txBody>
      </p:sp>
      <p:cxnSp>
        <p:nvCxnSpPr>
          <p:cNvPr id="7" name="Straight Arrow Connector 6"/>
          <p:cNvCxnSpPr/>
          <p:nvPr/>
        </p:nvCxnSpPr>
        <p:spPr>
          <a:xfrm flipH="1" flipV="1">
            <a:off x="3332355" y="4097181"/>
            <a:ext cx="533400" cy="938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Shape 117">
            <a:extLst>
              <a:ext uri="{FF2B5EF4-FFF2-40B4-BE49-F238E27FC236}">
                <a16:creationId xmlns:a16="http://schemas.microsoft.com/office/drawing/2014/main" id="{3BBAEB7C-C177-D042-BF52-A0CBF2B7F6D4}"/>
              </a:ext>
            </a:extLst>
          </p:cNvPr>
          <p:cNvSpPr txBox="1"/>
          <p:nvPr/>
        </p:nvSpPr>
        <p:spPr>
          <a:xfrm>
            <a:off x="84498" y="1532233"/>
            <a:ext cx="1010700" cy="1381831"/>
          </a:xfrm>
          <a:prstGeom prst="rect">
            <a:avLst/>
          </a:prstGeom>
          <a:solidFill>
            <a:srgbClr val="FFFF00"/>
          </a:solidFill>
          <a:ln>
            <a:noFill/>
          </a:ln>
        </p:spPr>
        <p:txBody>
          <a:bodyPr wrap="square" lIns="68569" tIns="68569" rIns="68569" bIns="68569" anchor="t" anchorCtr="0">
            <a:noAutofit/>
          </a:bodyPr>
          <a:lstStyle/>
          <a:p>
            <a:pPr algn="ctr"/>
            <a:r>
              <a:rPr lang="en-US" sz="1350" b="1" dirty="0"/>
              <a:t>Flux calculated from L0 using early version of new LUT</a:t>
            </a:r>
          </a:p>
        </p:txBody>
      </p:sp>
      <p:sp>
        <p:nvSpPr>
          <p:cNvPr id="11" name="Shape 118">
            <a:extLst>
              <a:ext uri="{FF2B5EF4-FFF2-40B4-BE49-F238E27FC236}">
                <a16:creationId xmlns:a16="http://schemas.microsoft.com/office/drawing/2014/main" id="{C4BA4DD3-689C-1444-A12C-DA2F830D7842}"/>
              </a:ext>
            </a:extLst>
          </p:cNvPr>
          <p:cNvSpPr txBox="1"/>
          <p:nvPr/>
        </p:nvSpPr>
        <p:spPr>
          <a:xfrm>
            <a:off x="76200" y="3440560"/>
            <a:ext cx="1010700" cy="725070"/>
          </a:xfrm>
          <a:prstGeom prst="rect">
            <a:avLst/>
          </a:prstGeom>
          <a:solidFill>
            <a:srgbClr val="FFFF00"/>
          </a:solidFill>
          <a:ln>
            <a:noFill/>
          </a:ln>
        </p:spPr>
        <p:txBody>
          <a:bodyPr wrap="square" lIns="68569" tIns="68569" rIns="68569" bIns="68569" anchor="t" anchorCtr="0">
            <a:noAutofit/>
          </a:bodyPr>
          <a:lstStyle/>
          <a:p>
            <a:pPr algn="ctr"/>
            <a:r>
              <a:rPr lang="en-US" sz="1350" b="1" dirty="0"/>
              <a:t>L1b results with old LUT</a:t>
            </a:r>
          </a:p>
        </p:txBody>
      </p:sp>
      <p:sp>
        <p:nvSpPr>
          <p:cNvPr id="12" name="Footer Placeholder 5">
            <a:extLst>
              <a:ext uri="{FF2B5EF4-FFF2-40B4-BE49-F238E27FC236}">
                <a16:creationId xmlns:a16="http://schemas.microsoft.com/office/drawing/2014/main" id="{210189B5-4901-D74B-9AB3-942CDD48850C}"/>
              </a:ext>
            </a:extLst>
          </p:cNvPr>
          <p:cNvSpPr txBox="1">
            <a:spLocks/>
          </p:cNvSpPr>
          <p:nvPr/>
        </p:nvSpPr>
        <p:spPr>
          <a:xfrm>
            <a:off x="838200" y="6356350"/>
            <a:ext cx="708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a:solidFill>
                  <a:schemeClr val="bg1"/>
                </a:solidFill>
              </a:rPr>
              <a:t>These GOES-17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57717480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18768</TotalTime>
  <Words>7636</Words>
  <Application>Microsoft Office PowerPoint</Application>
  <PresentationFormat>On-screen Show (4:3)</PresentationFormat>
  <Paragraphs>1453</Paragraphs>
  <Slides>85</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MS PGothic</vt:lpstr>
      <vt:lpstr>Arial</vt:lpstr>
      <vt:lpstr>Calibri</vt:lpstr>
      <vt:lpstr>Cambria Math</vt:lpstr>
      <vt:lpstr>Courier New</vt:lpstr>
      <vt:lpstr>Times New Roman</vt:lpstr>
      <vt:lpstr>Wingdings</vt:lpstr>
      <vt:lpstr>Custom Design</vt:lpstr>
      <vt:lpstr>Peer Stakeholder-Product Validation Review (PS-PVR)  For the Provisional Maturity of GOES-17 SEISS  MPS-HI L1b Product</vt:lpstr>
      <vt:lpstr>Outline</vt:lpstr>
      <vt:lpstr>Magnetospheric Particle Sensor –  High Energy (MPS-HI)</vt:lpstr>
      <vt:lpstr>ALERT: Electron 2 MeV Integral Flux exceeded 1000pfu</vt:lpstr>
      <vt:lpstr>Review of Beta Maturity </vt:lpstr>
      <vt:lpstr>Path to Provisional</vt:lpstr>
      <vt:lpstr>Instrument/GPA Issues Identified  and Resolution Status: MPS-HI</vt:lpstr>
      <vt:lpstr>ADR 267: LUT Filenames not Traceable to Metadata </vt:lpstr>
      <vt:lpstr>ADR 762, Modified LUT Motivation: Eliminate L1b Overcorrection of MPS-HI Electrons</vt:lpstr>
      <vt:lpstr>PowerPoint Presentation</vt:lpstr>
      <vt:lpstr>ADR 762, Modified LUT Motivation:  Background Correction</vt:lpstr>
      <vt:lpstr>ADR 762: Verification of successful installation of modified MPS-HI LUT in OE</vt:lpstr>
      <vt:lpstr>ADR 762: OE check using data from October 17, 2018: excellent agreement!</vt:lpstr>
      <vt:lpstr>Path to Provisional - PLPT</vt:lpstr>
      <vt:lpstr>Use of Reprocessed Data in PLPT</vt:lpstr>
      <vt:lpstr>PLPTs for Provisional</vt:lpstr>
      <vt:lpstr>PLPT-SEI-002: MPS-HI Telescope Cross-Comparison: Method</vt:lpstr>
      <vt:lpstr>PLPT-SEI-002: MPS-HI Telescope Cross-Comparison: Electrons</vt:lpstr>
      <vt:lpstr>PLPT-SEI-002: MPS-HI Telescope Cross-Comparison: Protons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Improved method for comparing &gt;2 MeV electron fluxes at different satellites</vt:lpstr>
      <vt:lpstr>PLPT-SEI-005: GOES-16 and -17 T1 and T4 E11 (&gt;2 MeV) fluxes agree well</vt:lpstr>
      <vt:lpstr>PLPT-SEI-005: GOES-17 and -14 &gt;2 MeV fluxes agree over order-of-magnitude above alert level</vt:lpstr>
      <vt:lpstr>PLPT-SEI-005: asynchronous regression between GOES-16 and -13 &gt;2 MeV fluxes (revisiting G16 PS-PVR)</vt:lpstr>
      <vt:lpstr>PLPT-SEI-005: Summary</vt:lpstr>
      <vt:lpstr>PLPT-SEI-006: Backgrounds</vt:lpstr>
      <vt:lpstr>PLPT-SEI-006: Backgrounds</vt:lpstr>
      <vt:lpstr>PLPT-SEI-006: Backgrounds</vt:lpstr>
      <vt:lpstr>Product quality assessment</vt:lpstr>
      <vt:lpstr>G17: Top Level Evaluation</vt:lpstr>
      <vt:lpstr>G16: Top Level Evaluation at Provisional (8 Dec 2017)</vt:lpstr>
      <vt:lpstr>Comparison of G16 and G17 MPS-HI at Provisional</vt:lpstr>
      <vt:lpstr>SWPC Overview</vt:lpstr>
      <vt:lpstr>Provisional Maturity Assessment</vt:lpstr>
      <vt:lpstr>Provisional Validation</vt:lpstr>
      <vt:lpstr>Provisional Validation</vt:lpstr>
      <vt:lpstr>Recommendation</vt:lpstr>
      <vt:lpstr>Path to full Validation Maturity</vt:lpstr>
      <vt:lpstr>Path to Full Validation</vt:lpstr>
      <vt:lpstr>ADRs/WRs Impacting Full Validation of MPS-HI L1b</vt:lpstr>
      <vt:lpstr>ADR 700: yaw_flip_flag incorrect for SEISS MPS-HI </vt:lpstr>
      <vt:lpstr>ADR780: G16 &amp; G17 MPS-HI and MPS-LO L1b IFC leakage</vt:lpstr>
      <vt:lpstr>PowerPoint Presentation</vt:lpstr>
      <vt:lpstr>ADR 780: Information on IFC Tables and Recommended Path Forward</vt:lpstr>
      <vt:lpstr>ADR 781: MPS-HI and SGPS L1b data gaps near IFCs</vt:lpstr>
      <vt:lpstr>ADR 781: G17 MPS-HI Protons (T2 P7)  and SGPS+X (P1) (example, 25 June 2018)</vt:lpstr>
      <vt:lpstr>ADR 781: G17 MPS-HI Electrons (T2 E7)  and SGPS-X (P1) (example, 25 June 2018)</vt:lpstr>
      <vt:lpstr>ADR 863: Graceful degradation if SGPS data are not being generated</vt:lpstr>
      <vt:lpstr>ADR 872: Solar array current not correct in G17 products</vt:lpstr>
      <vt:lpstr>Path to Full Validation - PLPT</vt:lpstr>
      <vt:lpstr>PowerPoint Presentation</vt:lpstr>
      <vt:lpstr>Possibility of MPS-HI Proton Radiation Damage</vt:lpstr>
      <vt:lpstr>Simulation of 130 keV Proton Penetration into MPS-HI Telescopes (SRIM-2012 Monte Carlo)</vt:lpstr>
      <vt:lpstr>Path to Full Validation – Risks</vt:lpstr>
      <vt:lpstr>Summary &amp; Recommendations</vt:lpstr>
      <vt:lpstr>Summary</vt:lpstr>
      <vt:lpstr>Recommendation</vt:lpstr>
      <vt:lpstr>Backup slides</vt:lpstr>
      <vt:lpstr>PLPT-SEI-005 Spectral Comparisons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Cross-Satellite Comparison of Trapped Particles</vt:lpstr>
      <vt:lpstr>PLPT-SEI-005: Distributions of GOES-17 &amp; -16 &gt;2 MeV Electrons, 20 June – 24 Sept 2018</vt:lpstr>
    </vt:vector>
  </TitlesOfParts>
  <Company>NOAA / NESDIS /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Rodriguez</dc:creator>
  <cp:lastModifiedBy>Kline, Elizabeth (GSFC-416.0)[SGT, INC]</cp:lastModifiedBy>
  <cp:revision>502</cp:revision>
  <dcterms:created xsi:type="dcterms:W3CDTF">2017-02-26T14:41:57Z</dcterms:created>
  <dcterms:modified xsi:type="dcterms:W3CDTF">2018-12-18T18:56:46Z</dcterms:modified>
</cp:coreProperties>
</file>