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 id="2147483670" r:id="rId3"/>
  </p:sldMasterIdLst>
  <p:notesMasterIdLst>
    <p:notesMasterId r:id="rId75"/>
  </p:notesMasterIdLst>
  <p:sldIdLst>
    <p:sldId id="256" r:id="rId4"/>
    <p:sldId id="342" r:id="rId5"/>
    <p:sldId id="346" r:id="rId6"/>
    <p:sldId id="337" r:id="rId7"/>
    <p:sldId id="438" r:id="rId8"/>
    <p:sldId id="474" r:id="rId9"/>
    <p:sldId id="343" r:id="rId10"/>
    <p:sldId id="345" r:id="rId11"/>
    <p:sldId id="415" r:id="rId12"/>
    <p:sldId id="444" r:id="rId13"/>
    <p:sldId id="347" r:id="rId14"/>
    <p:sldId id="436" r:id="rId15"/>
    <p:sldId id="463" r:id="rId16"/>
    <p:sldId id="432" r:id="rId17"/>
    <p:sldId id="437" r:id="rId18"/>
    <p:sldId id="439" r:id="rId19"/>
    <p:sldId id="491" r:id="rId20"/>
    <p:sldId id="440" r:id="rId21"/>
    <p:sldId id="454" r:id="rId22"/>
    <p:sldId id="442" r:id="rId23"/>
    <p:sldId id="443" r:id="rId24"/>
    <p:sldId id="492" r:id="rId25"/>
    <p:sldId id="493" r:id="rId26"/>
    <p:sldId id="464" r:id="rId27"/>
    <p:sldId id="477" r:id="rId28"/>
    <p:sldId id="458" r:id="rId29"/>
    <p:sldId id="456" r:id="rId30"/>
    <p:sldId id="472" r:id="rId31"/>
    <p:sldId id="478" r:id="rId32"/>
    <p:sldId id="479" r:id="rId33"/>
    <p:sldId id="489" r:id="rId34"/>
    <p:sldId id="468" r:id="rId35"/>
    <p:sldId id="349" r:id="rId36"/>
    <p:sldId id="445" r:id="rId37"/>
    <p:sldId id="447" r:id="rId38"/>
    <p:sldId id="448" r:id="rId39"/>
    <p:sldId id="450" r:id="rId40"/>
    <p:sldId id="471" r:id="rId41"/>
    <p:sldId id="429" r:id="rId42"/>
    <p:sldId id="451" r:id="rId43"/>
    <p:sldId id="469" r:id="rId44"/>
    <p:sldId id="470" r:id="rId45"/>
    <p:sldId id="353" r:id="rId46"/>
    <p:sldId id="417" r:id="rId47"/>
    <p:sldId id="494" r:id="rId48"/>
    <p:sldId id="354" r:id="rId49"/>
    <p:sldId id="355" r:id="rId50"/>
    <p:sldId id="298" r:id="rId51"/>
    <p:sldId id="299" r:id="rId52"/>
    <p:sldId id="300" r:id="rId53"/>
    <p:sldId id="392" r:id="rId54"/>
    <p:sldId id="394" r:id="rId55"/>
    <p:sldId id="306" r:id="rId56"/>
    <p:sldId id="307" r:id="rId57"/>
    <p:sldId id="308" r:id="rId58"/>
    <p:sldId id="490" r:id="rId59"/>
    <p:sldId id="509" r:id="rId60"/>
    <p:sldId id="495" r:id="rId61"/>
    <p:sldId id="510" r:id="rId62"/>
    <p:sldId id="511" r:id="rId63"/>
    <p:sldId id="512" r:id="rId64"/>
    <p:sldId id="513" r:id="rId65"/>
    <p:sldId id="514" r:id="rId66"/>
    <p:sldId id="515" r:id="rId67"/>
    <p:sldId id="516" r:id="rId68"/>
    <p:sldId id="517" r:id="rId69"/>
    <p:sldId id="518" r:id="rId70"/>
    <p:sldId id="519" r:id="rId71"/>
    <p:sldId id="520" r:id="rId72"/>
    <p:sldId id="521" r:id="rId73"/>
    <p:sldId id="522" r:id="rId7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2DEBC4-4F6B-44C8-AECD-D6E7C8D4A6FB}">
  <a:tblStyle styleId="{C82DEBC4-4F6B-44C8-AECD-D6E7C8D4A6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93F556-932D-4B0D-9798-D749DA44B50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19"/>
    <p:restoredTop sz="95915"/>
  </p:normalViewPr>
  <p:slideViewPr>
    <p:cSldViewPr snapToGrid="0">
      <p:cViewPr varScale="1">
        <p:scale>
          <a:sx n="115" d="100"/>
          <a:sy n="115" d="100"/>
        </p:scale>
        <p:origin x="181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33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45</a:t>
            </a:fld>
            <a:endParaRPr lang="en-US" dirty="0"/>
          </a:p>
        </p:txBody>
      </p:sp>
    </p:spTree>
    <p:extLst>
      <p:ext uri="{BB962C8B-B14F-4D97-AF65-F5344CB8AC3E}">
        <p14:creationId xmlns:p14="http://schemas.microsoft.com/office/powerpoint/2010/main" val="1821661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1388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7572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138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6999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lvl="1"/>
            <a:endParaRPr lang="en-US"/>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4</a:t>
            </a:fld>
            <a:endParaRPr lang="en-US"/>
          </a:p>
        </p:txBody>
      </p:sp>
    </p:spTree>
    <p:extLst>
      <p:ext uri="{BB962C8B-B14F-4D97-AF65-F5344CB8AC3E}">
        <p14:creationId xmlns:p14="http://schemas.microsoft.com/office/powerpoint/2010/main" val="349322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7</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307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46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8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21</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385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26</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0022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29</a:t>
            </a:fld>
            <a:endParaRPr lang="en-US"/>
          </a:p>
        </p:txBody>
      </p:sp>
    </p:spTree>
    <p:extLst>
      <p:ext uri="{BB962C8B-B14F-4D97-AF65-F5344CB8AC3E}">
        <p14:creationId xmlns:p14="http://schemas.microsoft.com/office/powerpoint/2010/main" val="198657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Noto Sans Symbols"/>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a:pPr/>
              <a:t>‹#›</a:t>
            </a:fld>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Noto Sans Symbols"/>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Courier New"/>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53441" y="88777"/>
            <a:ext cx="6675120" cy="72796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2400" b="0" i="0" u="none" strike="noStrike" cap="none">
                <a:solidFill>
                  <a:srgbClr val="CF102D"/>
                </a:solidFill>
                <a:latin typeface="Arial"/>
                <a:ea typeface="Arial"/>
                <a:cs typeface="Arial"/>
                <a:sym typeface="Arial"/>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6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5" name="Shape 35"/>
          <p:cNvSpPr txBox="1">
            <a:spLocks noGrp="1"/>
          </p:cNvSpPr>
          <p:nvPr>
            <p:ph type="body" idx="1"/>
          </p:nvPr>
        </p:nvSpPr>
        <p:spPr>
          <a:xfrm>
            <a:off x="6286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a:buSzPct val="25000"/>
            </a:pPr>
            <a:fld id="{00000000-1234-1234-1234-123412341234}" type="slidenum">
              <a:rPr lang="en-US" sz="900" smtClean="0">
                <a:solidFill>
                  <a:srgbClr val="888888"/>
                </a:solidFill>
                <a:ea typeface="Calibri"/>
                <a:cs typeface="Calibri"/>
                <a:sym typeface="Calibri"/>
              </a:rPr>
              <a:pPr>
                <a:buSzPct val="25000"/>
              </a:pPr>
              <a:t>‹#›</a:t>
            </a:fld>
            <a:endParaRPr lang="en-US" sz="900">
              <a:solidFill>
                <a:srgbClr val="888888"/>
              </a:solidFill>
              <a:ea typeface="Calibri"/>
              <a:cs typeface="Calibri"/>
              <a:sym typeface="Calibri"/>
            </a:endParaRPr>
          </a:p>
        </p:txBody>
      </p:sp>
    </p:spTree>
    <p:extLst>
      <p:ext uri="{BB962C8B-B14F-4D97-AF65-F5344CB8AC3E}">
        <p14:creationId xmlns:p14="http://schemas.microsoft.com/office/powerpoint/2010/main" val="1449244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12567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0">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84" r:id="rId6"/>
    <p:sldLayoutId id="2147483686" r:id="rId7"/>
    <p:sldLayoutId id="214748368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123144294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56384650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85800" y="1676400"/>
            <a:ext cx="7772400" cy="17652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30" b="0" i="0" u="none" strike="noStrike" cap="none" dirty="0">
                <a:solidFill>
                  <a:schemeClr val="lt1"/>
                </a:solidFill>
                <a:latin typeface="Calibri"/>
                <a:ea typeface="Calibri"/>
                <a:cs typeface="Calibri"/>
                <a:sym typeface="Calibri"/>
              </a:rPr>
              <a:t>Peer Stakeholder-Product Validation Review (PS-PVR) </a:t>
            </a:r>
            <a:br>
              <a:rPr lang="en-US" sz="2430" b="0" i="0" u="none" strike="noStrike" cap="none" dirty="0">
                <a:solidFill>
                  <a:schemeClr val="lt1"/>
                </a:solidFill>
                <a:latin typeface="Calibri"/>
                <a:ea typeface="Calibri"/>
                <a:cs typeface="Calibri"/>
                <a:sym typeface="Calibri"/>
              </a:rPr>
            </a:br>
            <a:r>
              <a:rPr lang="en-US" sz="4860" b="0" i="0" u="none" strike="noStrike" cap="none" dirty="0">
                <a:solidFill>
                  <a:schemeClr val="lt1"/>
                </a:solidFill>
                <a:latin typeface="Calibri"/>
                <a:ea typeface="Calibri"/>
                <a:cs typeface="Calibri"/>
                <a:sym typeface="Calibri"/>
              </a:rPr>
              <a:t>For the Provisional Maturity of </a:t>
            </a:r>
            <a:r>
              <a:rPr lang="en-US" sz="4860" b="0" i="0" u="none" strike="noStrike" cap="none" dirty="0" smtClean="0">
                <a:solidFill>
                  <a:schemeClr val="lt1"/>
                </a:solidFill>
                <a:latin typeface="Calibri"/>
                <a:ea typeface="Calibri"/>
                <a:cs typeface="Calibri"/>
                <a:sym typeface="Calibri"/>
              </a:rPr>
              <a:t>GOES-17 </a:t>
            </a:r>
            <a:r>
              <a:rPr lang="en-US" sz="4860" b="0" i="0" u="none" strike="noStrike" cap="none" dirty="0">
                <a:solidFill>
                  <a:schemeClr val="lt1"/>
                </a:solidFill>
                <a:latin typeface="Calibri"/>
                <a:ea typeface="Calibri"/>
                <a:cs typeface="Calibri"/>
                <a:sym typeface="Calibri"/>
              </a:rPr>
              <a:t>SEISS </a:t>
            </a:r>
            <a:br>
              <a:rPr lang="en-US" sz="4860" b="0" i="0" u="none" strike="noStrike" cap="none" dirty="0">
                <a:solidFill>
                  <a:schemeClr val="lt1"/>
                </a:solidFill>
                <a:latin typeface="Calibri"/>
                <a:ea typeface="Calibri"/>
                <a:cs typeface="Calibri"/>
                <a:sym typeface="Calibri"/>
              </a:rPr>
            </a:br>
            <a:r>
              <a:rPr lang="en-US" sz="4860" dirty="0" smtClean="0"/>
              <a:t>MPS-LO</a:t>
            </a:r>
            <a:r>
              <a:rPr lang="en-US" sz="4860" b="0" i="0" u="none" strike="noStrike" cap="none" dirty="0" smtClean="0">
                <a:solidFill>
                  <a:schemeClr val="lt1"/>
                </a:solidFill>
                <a:latin typeface="Calibri"/>
                <a:ea typeface="Calibri"/>
                <a:cs typeface="Calibri"/>
                <a:sym typeface="Calibri"/>
              </a:rPr>
              <a:t> </a:t>
            </a:r>
            <a:r>
              <a:rPr lang="en-US" sz="4860" b="0" i="0" u="none" strike="noStrike" cap="none" dirty="0">
                <a:solidFill>
                  <a:schemeClr val="lt1"/>
                </a:solidFill>
                <a:latin typeface="Calibri"/>
                <a:ea typeface="Calibri"/>
                <a:cs typeface="Calibri"/>
                <a:sym typeface="Calibri"/>
              </a:rPr>
              <a:t>L1b Product</a:t>
            </a:r>
            <a:endParaRPr dirty="0"/>
          </a:p>
        </p:txBody>
      </p:sp>
      <p:sp>
        <p:nvSpPr>
          <p:cNvPr id="54" name="Shape 54"/>
          <p:cNvSpPr txBox="1">
            <a:spLocks noGrp="1"/>
          </p:cNvSpPr>
          <p:nvPr>
            <p:ph type="subTitle" idx="1"/>
          </p:nvPr>
        </p:nvSpPr>
        <p:spPr>
          <a:xfrm>
            <a:off x="609600" y="3727395"/>
            <a:ext cx="8077200" cy="24384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888888"/>
              </a:buClr>
              <a:buSzPts val="2240"/>
              <a:buFont typeface="Noto Sans Symbols"/>
              <a:buNone/>
            </a:pPr>
            <a:endParaRPr sz="2240" b="0" i="0" u="none" strike="noStrike" cap="none" dirty="0">
              <a:solidFill>
                <a:srgbClr val="FFFF00"/>
              </a:solidFill>
              <a:latin typeface="Calibri"/>
              <a:ea typeface="Calibri"/>
              <a:cs typeface="Calibri"/>
              <a:sym typeface="Calibri"/>
            </a:endParaRPr>
          </a:p>
          <a:p>
            <a:pPr marL="0" indent="0">
              <a:lnSpc>
                <a:spcPct val="80000"/>
              </a:lnSpc>
              <a:spcBef>
                <a:spcPts val="448"/>
              </a:spcBef>
              <a:buClr>
                <a:srgbClr val="FFFF00"/>
              </a:buClr>
              <a:buSzPts val="2240"/>
            </a:pPr>
            <a:r>
              <a:rPr lang="en-US" sz="2240" dirty="0" smtClean="0">
                <a:solidFill>
                  <a:srgbClr val="FFFF00"/>
                </a:solidFill>
              </a:rPr>
              <a:t>August </a:t>
            </a:r>
            <a:r>
              <a:rPr lang="en-US" sz="2240" b="0" i="0" u="none" strike="noStrike" cap="none" dirty="0" smtClean="0">
                <a:solidFill>
                  <a:srgbClr val="FFFF00"/>
                </a:solidFill>
                <a:latin typeface="Calibri"/>
                <a:ea typeface="Calibri"/>
                <a:cs typeface="Calibri"/>
                <a:sym typeface="Calibri"/>
              </a:rPr>
              <a:t>14, 2019</a:t>
            </a:r>
            <a:endParaRPr dirty="0"/>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a:solidFill>
                  <a:srgbClr val="FFFF00"/>
                </a:solidFill>
                <a:latin typeface="Calibri"/>
                <a:ea typeface="Calibri"/>
                <a:cs typeface="Calibri"/>
                <a:sym typeface="Calibri"/>
              </a:rPr>
              <a:t>GOES-R Calibration Working Group (CWG</a:t>
            </a:r>
            <a:r>
              <a:rPr lang="en-US" sz="2240" b="0" i="0" u="none" strike="noStrike" cap="none" dirty="0" smtClean="0">
                <a:solidFill>
                  <a:srgbClr val="FFFF00"/>
                </a:solidFill>
                <a:latin typeface="Calibri"/>
                <a:ea typeface="Calibri"/>
                <a:cs typeface="Calibri"/>
                <a:sym typeface="Calibri"/>
              </a:rPr>
              <a:t>)</a:t>
            </a:r>
            <a:endParaRPr lang="en-US" dirty="0"/>
          </a:p>
          <a:p>
            <a:pPr marL="0" marR="0" lvl="0" indent="0" algn="ctr" rtl="0">
              <a:lnSpc>
                <a:spcPct val="80000"/>
              </a:lnSpc>
              <a:spcBef>
                <a:spcPts val="448"/>
              </a:spcBef>
              <a:spcAft>
                <a:spcPts val="0"/>
              </a:spcAft>
              <a:buClr>
                <a:srgbClr val="FFFF00"/>
              </a:buClr>
              <a:buSzPts val="2240"/>
              <a:buFont typeface="Noto Sans Symbols"/>
              <a:buNone/>
            </a:pPr>
            <a:endParaRPr sz="200" b="0" i="0" u="none" strike="noStrike" cap="none" dirty="0">
              <a:solidFill>
                <a:srgbClr val="888888"/>
              </a:solidFill>
              <a:latin typeface="Calibri"/>
              <a:ea typeface="Calibri"/>
              <a:cs typeface="Calibri"/>
              <a:sym typeface="Calibri"/>
            </a:endParaRPr>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Presenter</a:t>
            </a:r>
            <a:r>
              <a:rPr lang="en-US" sz="2029" dirty="0">
                <a:solidFill>
                  <a:srgbClr val="FF9900"/>
                </a:solidFill>
              </a:rPr>
              <a:t>: Brian Kress </a:t>
            </a:r>
            <a:endParaRPr dirty="0"/>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Contributors: Athanasios </a:t>
            </a:r>
            <a:r>
              <a:rPr lang="en-US" sz="2029" b="0" i="0" u="none" strike="noStrike" cap="none" dirty="0" err="1">
                <a:solidFill>
                  <a:srgbClr val="FF9900"/>
                </a:solidFill>
                <a:latin typeface="Calibri"/>
                <a:ea typeface="Calibri"/>
                <a:cs typeface="Calibri"/>
                <a:sym typeface="Calibri"/>
              </a:rPr>
              <a:t>Boudouridis</a:t>
            </a:r>
            <a:r>
              <a:rPr lang="en-US" sz="2029" b="0" i="0" u="none" strike="noStrike" cap="none" dirty="0">
                <a:solidFill>
                  <a:srgbClr val="FF9900"/>
                </a:solidFill>
                <a:latin typeface="Calibri"/>
                <a:ea typeface="Calibri"/>
                <a:cs typeface="Calibri"/>
                <a:sym typeface="Calibri"/>
              </a:rPr>
              <a:t>, </a:t>
            </a:r>
            <a:r>
              <a:rPr lang="en-US" sz="2029" dirty="0" smtClean="0">
                <a:solidFill>
                  <a:srgbClr val="FF9900"/>
                </a:solidFill>
              </a:rPr>
              <a:t>Juan </a:t>
            </a:r>
            <a:r>
              <a:rPr lang="en-US" sz="2029" dirty="0">
                <a:solidFill>
                  <a:srgbClr val="FF9900"/>
                </a:solidFill>
              </a:rPr>
              <a:t>Rodriguez</a:t>
            </a:r>
            <a:endParaRPr dirty="0"/>
          </a:p>
          <a:p>
            <a:pPr marL="0" marR="0" lvl="0" indent="0" algn="ctr" rtl="0">
              <a:lnSpc>
                <a:spcPct val="80000"/>
              </a:lnSpc>
              <a:spcBef>
                <a:spcPts val="406"/>
              </a:spcBef>
              <a:spcAft>
                <a:spcPts val="0"/>
              </a:spcAft>
              <a:buClr>
                <a:srgbClr val="FF9900"/>
              </a:buClr>
              <a:buSzPts val="2029"/>
              <a:buFont typeface="Noto Sans Symbols"/>
              <a:buNone/>
            </a:pPr>
            <a:r>
              <a:rPr lang="en-US" sz="2029" b="0" i="0" u="none" strike="noStrike" cap="none" dirty="0">
                <a:solidFill>
                  <a:srgbClr val="FF9900"/>
                </a:solidFill>
                <a:latin typeface="Calibri"/>
                <a:ea typeface="Calibri"/>
                <a:cs typeface="Calibri"/>
                <a:sym typeface="Calibri"/>
              </a:rPr>
              <a:t>NOAA NCEI / CIRES</a:t>
            </a:r>
            <a:endParaRPr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p:txBody>
      </p:sp>
      <p:sp>
        <p:nvSpPr>
          <p:cNvPr id="55" name="Shape 55"/>
          <p:cNvSpPr txBox="1"/>
          <p:nvPr/>
        </p:nvSpPr>
        <p:spPr>
          <a:xfrm>
            <a:off x="1295400" y="5833646"/>
            <a:ext cx="6858000" cy="338554"/>
          </a:xfrm>
          <a:prstGeom prst="rect">
            <a:avLst/>
          </a:prstGeom>
          <a:solidFill>
            <a:schemeClr val="lt1"/>
          </a:solidFill>
          <a:ln>
            <a:noFill/>
          </a:ln>
        </p:spPr>
        <p:txBody>
          <a:bodyPr spcFirstLastPara="1" wrap="square" lIns="91425" tIns="45700" rIns="91425" bIns="45700" anchor="t" anchorCtr="0">
            <a:noAutofit/>
          </a:bodyPr>
          <a:lstStyle/>
          <a:p>
            <a:pPr algn="ctr"/>
            <a:r>
              <a:rPr lang="en-US" sz="1600" b="0" i="1" u="none" strike="noStrike" cap="none">
                <a:solidFill>
                  <a:srgbClr val="008000"/>
                </a:solidFill>
                <a:latin typeface="Calibri"/>
                <a:ea typeface="Calibri"/>
                <a:cs typeface="Calibri"/>
                <a:sym typeface="Calibri"/>
              </a:rPr>
              <a:t>This review incorporates results from </a:t>
            </a:r>
            <a:r>
              <a:rPr lang="en-US" sz="1600" i="1">
                <a:solidFill>
                  <a:srgbClr val="008000"/>
                </a:solidFill>
                <a:latin typeface="Calibri"/>
                <a:ea typeface="Calibri"/>
                <a:cs typeface="Calibri"/>
                <a:sym typeface="Calibri"/>
              </a:rPr>
              <a:t>Assurance Technology </a:t>
            </a:r>
            <a:r>
              <a:rPr lang="en-US" sz="1600" i="1" smtClean="0">
                <a:solidFill>
                  <a:srgbClr val="008000"/>
                </a:solidFill>
                <a:latin typeface="Calibri"/>
                <a:ea typeface="Calibri"/>
                <a:cs typeface="Calibri"/>
                <a:sym typeface="Calibri"/>
              </a:rPr>
              <a:t>Corporation</a:t>
            </a:r>
            <a:r>
              <a:rPr lang="en-US" sz="1600" b="0" i="1" u="none" strike="noStrike" cap="none" smtClean="0">
                <a:solidFill>
                  <a:srgbClr val="008000"/>
                </a:solidFill>
                <a:latin typeface="Calibri"/>
                <a:ea typeface="Calibri"/>
                <a:cs typeface="Calibri"/>
                <a:sym typeface="Calibri"/>
              </a:rPr>
              <a:t> PLTs.</a:t>
            </a:r>
            <a:endParaRPr/>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374"/>
            <a:ext cx="6408821" cy="968626"/>
          </a:xfrm>
        </p:spPr>
        <p:txBody>
          <a:bodyPr/>
          <a:lstStyle/>
          <a:p>
            <a:r>
              <a:rPr lang="en-US" sz="3200" dirty="0" smtClean="0"/>
              <a:t>MPS-LO HV Optimization Results</a:t>
            </a:r>
            <a:br>
              <a:rPr lang="en-US" sz="3200" dirty="0" smtClean="0"/>
            </a:br>
            <a:r>
              <a:rPr lang="en-US" sz="1800" dirty="0" smtClean="0"/>
              <a:t>(Post Beta PS-PVR)</a:t>
            </a:r>
            <a:endParaRPr lang="en-US" sz="1800" dirty="0"/>
          </a:p>
        </p:txBody>
      </p:sp>
      <p:sp>
        <p:nvSpPr>
          <p:cNvPr id="3" name="Text Placeholder 2"/>
          <p:cNvSpPr>
            <a:spLocks noGrp="1"/>
          </p:cNvSpPr>
          <p:nvPr>
            <p:ph type="body" idx="1"/>
          </p:nvPr>
        </p:nvSpPr>
        <p:spPr>
          <a:xfrm>
            <a:off x="457200" y="1319784"/>
            <a:ext cx="8229600" cy="5029200"/>
          </a:xfrm>
        </p:spPr>
        <p:txBody>
          <a:bodyPr/>
          <a:lstStyle/>
          <a:p>
            <a:pPr>
              <a:spcBef>
                <a:spcPts val="0"/>
              </a:spcBef>
              <a:spcAft>
                <a:spcPts val="1500"/>
              </a:spcAft>
              <a:buSzPct val="100000"/>
              <a:buFont typeface="Arial" charset="0"/>
              <a:buChar char="•"/>
            </a:pPr>
            <a:r>
              <a:rPr lang="en-US" sz="1800" dirty="0" smtClean="0"/>
              <a:t>Optimize setting of high voltage (HV) </a:t>
            </a:r>
            <a:r>
              <a:rPr lang="en-US" sz="1800" dirty="0"/>
              <a:t>bias across micro-channel plate (MCP) detector </a:t>
            </a:r>
            <a:r>
              <a:rPr lang="en-US" sz="1800" dirty="0" smtClean="0"/>
              <a:t>(type </a:t>
            </a:r>
            <a:r>
              <a:rPr lang="en-US" sz="1800" dirty="0"/>
              <a:t>of electron </a:t>
            </a:r>
            <a:r>
              <a:rPr lang="en-US" sz="1800" dirty="0" smtClean="0"/>
              <a:t>multiplier).</a:t>
            </a:r>
          </a:p>
          <a:p>
            <a:pPr>
              <a:spcBef>
                <a:spcPts val="0"/>
              </a:spcBef>
              <a:spcAft>
                <a:spcPts val="1500"/>
              </a:spcAft>
              <a:buSzPct val="100000"/>
              <a:buFont typeface="Arial" charset="0"/>
              <a:buChar char="•"/>
            </a:pPr>
            <a:r>
              <a:rPr lang="en-US" sz="1800" dirty="0" smtClean="0"/>
              <a:t>Goal is to set HV low enough so as not to introduce excessive </a:t>
            </a:r>
            <a:r>
              <a:rPr lang="en-US" sz="1800" dirty="0"/>
              <a:t>noise and crosstalk </a:t>
            </a:r>
            <a:r>
              <a:rPr lang="en-US" sz="1800" dirty="0" smtClean="0"/>
              <a:t>but high enough so that we operate in/near saturation </a:t>
            </a:r>
            <a:r>
              <a:rPr lang="en-US" sz="1800" dirty="0"/>
              <a:t>(uniformity of charge exiting MCPs with individual particle hit</a:t>
            </a:r>
            <a:r>
              <a:rPr lang="en-US" sz="1800" dirty="0" smtClean="0"/>
              <a:t>).</a:t>
            </a:r>
          </a:p>
          <a:p>
            <a:pPr>
              <a:spcBef>
                <a:spcPts val="0"/>
              </a:spcBef>
              <a:buSzPct val="100000"/>
              <a:buFont typeface="Arial" charset="0"/>
              <a:buChar char="•"/>
            </a:pPr>
            <a:r>
              <a:rPr lang="en-US" sz="1800" dirty="0" smtClean="0"/>
              <a:t>G17/FM2 MPS-LO HV optimization performed on </a:t>
            </a:r>
            <a:r>
              <a:rPr lang="mr-IN" sz="1800" dirty="0" smtClean="0"/>
              <a:t>2018-11-27</a:t>
            </a:r>
            <a:r>
              <a:rPr lang="en-US" sz="1800" dirty="0" smtClean="0"/>
              <a:t>.  </a:t>
            </a:r>
          </a:p>
          <a:p>
            <a:pPr indent="0">
              <a:spcBef>
                <a:spcPts val="0"/>
              </a:spcBef>
              <a:buSzPct val="100000"/>
              <a:buNone/>
            </a:pPr>
            <a:r>
              <a:rPr lang="en-US" sz="1800" dirty="0" smtClean="0"/>
              <a:t>ATC Report: SEISS-TR-Y121-2-13_MPSLO_HV_Optimization-Ops-1_FINAL.pdf </a:t>
            </a:r>
          </a:p>
          <a:p>
            <a:pPr indent="0">
              <a:spcBef>
                <a:spcPts val="0"/>
              </a:spcBef>
              <a:spcAft>
                <a:spcPts val="1500"/>
              </a:spcAft>
              <a:buSzPct val="100000"/>
              <a:buNone/>
            </a:pPr>
            <a:r>
              <a:rPr lang="en-US" sz="1800" dirty="0" smtClean="0"/>
              <a:t>Report date: </a:t>
            </a:r>
            <a:r>
              <a:rPr lang="is-IS" sz="1800" dirty="0"/>
              <a:t>20 December </a:t>
            </a:r>
            <a:r>
              <a:rPr lang="is-IS" sz="1800" dirty="0" smtClean="0"/>
              <a:t>2018</a:t>
            </a:r>
            <a:endParaRPr lang="en-US" sz="1800" dirty="0" smtClean="0"/>
          </a:p>
          <a:p>
            <a:pPr>
              <a:spcBef>
                <a:spcPts val="0"/>
              </a:spcBef>
              <a:spcAft>
                <a:spcPts val="1500"/>
              </a:spcAft>
              <a:buSzPct val="100000"/>
              <a:buFont typeface="Arial" charset="0"/>
              <a:buChar char="•"/>
            </a:pPr>
            <a:r>
              <a:rPr lang="en-US" sz="1800" dirty="0" smtClean="0"/>
              <a:t>ATC Recommends that the G17 MPS-LO Electron MCP HV is raised from step </a:t>
            </a:r>
            <a:r>
              <a:rPr lang="en-US" sz="1800" dirty="0"/>
              <a:t>25 </a:t>
            </a:r>
            <a:r>
              <a:rPr lang="en-US" sz="1800" dirty="0" smtClean="0"/>
              <a:t>to step 26</a:t>
            </a:r>
            <a:r>
              <a:rPr lang="en-US" sz="1600" dirty="0" smtClean="0"/>
              <a:t>. (G16/FM1 MPS-LO </a:t>
            </a:r>
            <a:r>
              <a:rPr lang="en-US" sz="1600" dirty="0"/>
              <a:t>HV </a:t>
            </a:r>
            <a:r>
              <a:rPr lang="en-US" sz="1600" dirty="0" smtClean="0"/>
              <a:t>was increased from </a:t>
            </a:r>
            <a:r>
              <a:rPr lang="en-US" sz="1600" dirty="0"/>
              <a:t>step 25 to </a:t>
            </a:r>
            <a:r>
              <a:rPr lang="en-US" sz="1600" dirty="0" smtClean="0"/>
              <a:t>26 on Aug. 6 </a:t>
            </a:r>
            <a:r>
              <a:rPr lang="mr-IN" sz="1600" dirty="0" smtClean="0"/>
              <a:t>–</a:t>
            </a:r>
            <a:r>
              <a:rPr lang="en-US" sz="1600" dirty="0" smtClean="0"/>
              <a:t> Same request will be made for FM2 after G17 MPS-LO PS-PVR, and after effect on FM1 is analyzed.)</a:t>
            </a:r>
          </a:p>
          <a:p>
            <a:pPr>
              <a:spcBef>
                <a:spcPts val="0"/>
              </a:spcBef>
              <a:spcAft>
                <a:spcPts val="1500"/>
              </a:spcAft>
              <a:buSzPct val="100000"/>
              <a:buFont typeface="Arial" charset="0"/>
              <a:buChar char="•"/>
            </a:pPr>
            <a:r>
              <a:rPr lang="en-US" sz="1800" dirty="0"/>
              <a:t>ATC Recommends that </a:t>
            </a:r>
            <a:r>
              <a:rPr lang="en-US" sz="1800" dirty="0" smtClean="0"/>
              <a:t>the G17 MPS-LO Ion MCP remains at step 26.</a:t>
            </a:r>
          </a:p>
          <a:p>
            <a:pPr>
              <a:spcBef>
                <a:spcPts val="0"/>
              </a:spcBef>
              <a:spcAft>
                <a:spcPts val="1500"/>
              </a:spcAft>
              <a:buSzPct val="100000"/>
              <a:buFont typeface="Arial" charset="0"/>
              <a:buChar char="•"/>
            </a:pPr>
            <a:r>
              <a:rPr lang="en-US" sz="1800" dirty="0" smtClean="0"/>
              <a:t>Next G17 MPS-LO optimization targeted for Oct. 2019.</a:t>
            </a:r>
            <a:endParaRPr lang="en-US" sz="1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10</a:t>
            </a:fld>
            <a:endParaRPr lang="uk-UA"/>
          </a:p>
        </p:txBody>
      </p:sp>
      <p:sp>
        <p:nvSpPr>
          <p:cNvPr id="5" name="Footer Placeholder 5"/>
          <p:cNvSpPr txBox="1">
            <a:spLocks/>
          </p:cNvSpPr>
          <p:nvPr/>
        </p:nvSpPr>
        <p:spPr>
          <a:xfrm>
            <a:off x="1287379" y="63246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72775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smtClean="0"/>
              <a:t>PRODUCT QUALITY EVALUATION</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GOES-17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11</a:t>
            </a:fld>
            <a:endParaRPr sz="1200" b="0" i="0" u="none" strike="noStrike" cap="none">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1682140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Summary of MPS-LO </a:t>
            </a:r>
            <a:r>
              <a:rPr lang="en-US" dirty="0" smtClean="0"/>
              <a:t>Anomalies</a:t>
            </a:r>
            <a:endParaRPr lang="en-US" sz="1800" dirty="0">
              <a:solidFill>
                <a:srgbClr val="FFFF00"/>
              </a:solidFill>
            </a:endParaRPr>
          </a:p>
        </p:txBody>
      </p:sp>
      <p:sp>
        <p:nvSpPr>
          <p:cNvPr id="6" name="Text Placeholder 5"/>
          <p:cNvSpPr>
            <a:spLocks noGrp="1"/>
          </p:cNvSpPr>
          <p:nvPr>
            <p:ph type="body" idx="1"/>
          </p:nvPr>
        </p:nvSpPr>
        <p:spPr>
          <a:xfrm>
            <a:off x="457200" y="1201529"/>
            <a:ext cx="8229600" cy="5028583"/>
          </a:xfrm>
        </p:spPr>
        <p:txBody>
          <a:bodyPr/>
          <a:lstStyle/>
          <a:p>
            <a:pPr>
              <a:buSzPct val="100000"/>
              <a:buFont typeface="Arial" charset="0"/>
              <a:buChar char="•"/>
            </a:pPr>
            <a:r>
              <a:rPr lang="en-US" sz="1600" dirty="0" smtClean="0"/>
              <a:t>High Backgrounds / Negative Fluxes</a:t>
            </a:r>
          </a:p>
          <a:p>
            <a:pPr lvl="1">
              <a:spcBef>
                <a:spcPts val="0"/>
              </a:spcBef>
              <a:spcAft>
                <a:spcPts val="300"/>
              </a:spcAft>
              <a:buSzPct val="100000"/>
              <a:buFont typeface=".AppleSystemUIFont" charset="-120"/>
              <a:buChar char="-"/>
            </a:pPr>
            <a:r>
              <a:rPr lang="en-US" sz="1400" dirty="0" smtClean="0"/>
              <a:t>Resolution strategy: </a:t>
            </a:r>
            <a:r>
              <a:rPr lang="en-US" sz="1400" dirty="0"/>
              <a:t>ADRs 326, </a:t>
            </a:r>
            <a:r>
              <a:rPr lang="en-US" sz="1400" dirty="0" smtClean="0"/>
              <a:t>764, and empirical </a:t>
            </a:r>
            <a:r>
              <a:rPr lang="en-US" sz="1400" dirty="0"/>
              <a:t>derivation of </a:t>
            </a:r>
            <a:r>
              <a:rPr lang="en-US" sz="1400" dirty="0" smtClean="0"/>
              <a:t>background removal coefficients</a:t>
            </a:r>
          </a:p>
          <a:p>
            <a:pPr lvl="1">
              <a:spcBef>
                <a:spcPts val="0"/>
              </a:spcBef>
              <a:spcAft>
                <a:spcPts val="300"/>
              </a:spcAft>
              <a:buSzPct val="100000"/>
              <a:buFont typeface=".AppleSystemUIFont" charset="-120"/>
              <a:buChar char="-"/>
            </a:pPr>
            <a:r>
              <a:rPr lang="en-US" sz="1400" dirty="0" smtClean="0"/>
              <a:t>Source of backgrounds not fully understood.</a:t>
            </a:r>
          </a:p>
          <a:p>
            <a:pPr>
              <a:buSzPct val="100000"/>
              <a:buFont typeface="Arial" charset="0"/>
              <a:buChar char="•"/>
            </a:pPr>
            <a:r>
              <a:rPr lang="en-US" sz="1600" dirty="0" err="1"/>
              <a:t>I</a:t>
            </a:r>
            <a:r>
              <a:rPr lang="en-US" sz="1600" dirty="0" err="1" smtClean="0"/>
              <a:t>nterzonal</a:t>
            </a:r>
            <a:r>
              <a:rPr lang="en-US" sz="1600" dirty="0" smtClean="0"/>
              <a:t> Crosstalk</a:t>
            </a:r>
          </a:p>
          <a:p>
            <a:pPr lvl="1">
              <a:buSzPct val="100000"/>
              <a:buFont typeface=".AppleSystemUIFont" charset="-120"/>
              <a:buChar char="-"/>
            </a:pPr>
            <a:r>
              <a:rPr lang="en-US" sz="1400" dirty="0" smtClean="0">
                <a:solidFill>
                  <a:schemeClr val="bg1"/>
                </a:solidFill>
              </a:rPr>
              <a:t>G17/FM2 MPS-LO cross </a:t>
            </a:r>
            <a:r>
              <a:rPr lang="en-US" sz="1400" dirty="0">
                <a:solidFill>
                  <a:schemeClr val="bg1"/>
                </a:solidFill>
              </a:rPr>
              <a:t>talk </a:t>
            </a:r>
            <a:r>
              <a:rPr lang="en-US" sz="1400" dirty="0" smtClean="0">
                <a:solidFill>
                  <a:schemeClr val="bg1"/>
                </a:solidFill>
              </a:rPr>
              <a:t>was </a:t>
            </a:r>
            <a:r>
              <a:rPr lang="en-US" sz="1400" dirty="0" smtClean="0"/>
              <a:t>measured ground/beam calibrations</a:t>
            </a:r>
            <a:r>
              <a:rPr lang="en-US" sz="1400" dirty="0"/>
              <a:t> </a:t>
            </a:r>
            <a:r>
              <a:rPr lang="en-US" sz="1400" dirty="0" smtClean="0"/>
              <a:t>and is also apparent </a:t>
            </a:r>
            <a:r>
              <a:rPr lang="en-US" sz="1400" dirty="0"/>
              <a:t>in energy-dependent count rates in background zones in on-orbit data. </a:t>
            </a:r>
            <a:endParaRPr lang="en-US" sz="1400" dirty="0" smtClean="0"/>
          </a:p>
          <a:p>
            <a:pPr lvl="1">
              <a:buSzPct val="100000"/>
              <a:buFont typeface=".AppleSystemUIFont" charset="-120"/>
              <a:buChar char="-"/>
            </a:pPr>
            <a:r>
              <a:rPr lang="en-US" sz="1400" dirty="0" smtClean="0">
                <a:solidFill>
                  <a:schemeClr val="bg1"/>
                </a:solidFill>
              </a:rPr>
              <a:t>A new ADR (needed for full validation) will be submitted to scale </a:t>
            </a:r>
            <a:r>
              <a:rPr lang="en-US" sz="1400" dirty="0">
                <a:solidFill>
                  <a:schemeClr val="bg1"/>
                </a:solidFill>
              </a:rPr>
              <a:t>geometric factors to include crosstalk </a:t>
            </a:r>
            <a:r>
              <a:rPr lang="en-US" sz="1400" dirty="0" smtClean="0">
                <a:solidFill>
                  <a:schemeClr val="bg1"/>
                </a:solidFill>
              </a:rPr>
              <a:t>correction </a:t>
            </a:r>
            <a:r>
              <a:rPr lang="en-US" sz="1400" dirty="0">
                <a:solidFill>
                  <a:schemeClr val="bg1"/>
                </a:solidFill>
              </a:rPr>
              <a:t>(LUT Update</a:t>
            </a:r>
            <a:r>
              <a:rPr lang="en-US" sz="1400" dirty="0" smtClean="0">
                <a:solidFill>
                  <a:schemeClr val="bg1"/>
                </a:solidFill>
              </a:rPr>
              <a:t>).</a:t>
            </a:r>
            <a:endParaRPr lang="en-US" sz="1400" dirty="0">
              <a:solidFill>
                <a:schemeClr val="bg1"/>
              </a:solidFill>
            </a:endParaRPr>
          </a:p>
          <a:p>
            <a:pPr>
              <a:buSzPct val="100000"/>
              <a:buFont typeface="Arial" charset="0"/>
              <a:buChar char="•"/>
            </a:pPr>
            <a:r>
              <a:rPr lang="en-US" sz="1600" dirty="0" smtClean="0"/>
              <a:t>Evidence </a:t>
            </a:r>
            <a:r>
              <a:rPr lang="en-US" sz="1600" dirty="0"/>
              <a:t>for significant error in absolute values of reported fluxes (e.g., PLPT-SEI-003: MPS-LO Zone Cross-Comparison</a:t>
            </a:r>
            <a:r>
              <a:rPr lang="en-US" sz="1600" dirty="0" smtClean="0"/>
              <a:t>). Possible sources of error in reported fluxes:</a:t>
            </a:r>
            <a:endParaRPr lang="en-US" sz="1600" dirty="0" smtClean="0">
              <a:solidFill>
                <a:srgbClr val="FFFF00"/>
              </a:solidFill>
            </a:endParaRPr>
          </a:p>
          <a:p>
            <a:pPr lvl="1">
              <a:spcBef>
                <a:spcPts val="0"/>
              </a:spcBef>
              <a:spcAft>
                <a:spcPts val="300"/>
              </a:spcAft>
              <a:buSzPct val="100000"/>
              <a:buFont typeface=".AppleSystemUIFont" charset="-120"/>
              <a:buChar char="-"/>
            </a:pPr>
            <a:r>
              <a:rPr lang="en-US" sz="1400" dirty="0" smtClean="0"/>
              <a:t>Gradual decrease in in-band and background zone response with time (seen on slide </a:t>
            </a:r>
            <a:r>
              <a:rPr lang="en-US" sz="1400" dirty="0" smtClean="0">
                <a:solidFill>
                  <a:schemeClr val="bg1"/>
                </a:solidFill>
              </a:rPr>
              <a:t>21</a:t>
            </a:r>
            <a:r>
              <a:rPr lang="en-US" sz="1400" dirty="0" smtClean="0"/>
              <a:t>)</a:t>
            </a:r>
          </a:p>
          <a:p>
            <a:pPr lvl="1">
              <a:spcBef>
                <a:spcPts val="0"/>
              </a:spcBef>
              <a:spcAft>
                <a:spcPts val="300"/>
              </a:spcAft>
              <a:buSzPct val="100000"/>
              <a:buFont typeface=".AppleSystemUIFont" charset="-120"/>
              <a:buChar char="-"/>
            </a:pPr>
            <a:r>
              <a:rPr lang="en-US" sz="1400" dirty="0" smtClean="0"/>
              <a:t>MCP </a:t>
            </a:r>
            <a:r>
              <a:rPr lang="en-US" sz="1400" dirty="0"/>
              <a:t>HV setting different from calibration</a:t>
            </a:r>
          </a:p>
          <a:p>
            <a:pPr lvl="1">
              <a:spcBef>
                <a:spcPts val="0"/>
              </a:spcBef>
              <a:spcAft>
                <a:spcPts val="300"/>
              </a:spcAft>
              <a:buSzPct val="100000"/>
              <a:buFont typeface=".AppleSystemUIFont" charset="-120"/>
              <a:buChar char="-"/>
            </a:pPr>
            <a:r>
              <a:rPr lang="en-US" sz="1400" dirty="0"/>
              <a:t>No crosstalk correction scaling of geometric factors </a:t>
            </a:r>
            <a:r>
              <a:rPr lang="en-US" sz="1400" dirty="0" smtClean="0"/>
              <a:t>(yet) (expected to contribute &lt;10% error).</a:t>
            </a:r>
            <a:endParaRPr lang="en-US" sz="1400" dirty="0"/>
          </a:p>
          <a:p>
            <a:pPr lvl="1">
              <a:spcBef>
                <a:spcPts val="0"/>
              </a:spcBef>
              <a:spcAft>
                <a:spcPts val="300"/>
              </a:spcAft>
              <a:buSzPct val="100000"/>
              <a:buFont typeface=".AppleSystemUIFont" charset="-120"/>
              <a:buChar char="-"/>
            </a:pPr>
            <a:r>
              <a:rPr lang="en-US" sz="1400" dirty="0" smtClean="0"/>
              <a:t>Significant </a:t>
            </a:r>
            <a:r>
              <a:rPr lang="en-US" sz="1400" dirty="0"/>
              <a:t>differences between left and right sensor head fluxes (seen in Zone Cross-Comparison)</a:t>
            </a:r>
          </a:p>
          <a:p>
            <a:pPr lvl="1">
              <a:spcBef>
                <a:spcPts val="0"/>
              </a:spcBef>
              <a:spcAft>
                <a:spcPts val="300"/>
              </a:spcAft>
              <a:buSzPct val="100000"/>
              <a:buFont typeface=".AppleSystemUIFont" charset="-120"/>
              <a:buChar char="-"/>
            </a:pPr>
            <a:r>
              <a:rPr lang="en-US" sz="1400" dirty="0" smtClean="0"/>
              <a:t>May be insufficient </a:t>
            </a:r>
            <a:r>
              <a:rPr lang="en-US" sz="1400" dirty="0"/>
              <a:t>or too much background removal </a:t>
            </a:r>
          </a:p>
          <a:p>
            <a:pPr lvl="1">
              <a:spcBef>
                <a:spcPts val="0"/>
              </a:spcBef>
              <a:spcAft>
                <a:spcPts val="300"/>
              </a:spcAft>
              <a:buSzPct val="100000"/>
              <a:buFont typeface=".AppleSystemUIFont" charset="-120"/>
              <a:buChar char="-"/>
            </a:pPr>
            <a:r>
              <a:rPr lang="en-US" sz="1400" dirty="0"/>
              <a:t>To reduce crosstalk and noise, instrument not operated in full </a:t>
            </a:r>
            <a:r>
              <a:rPr lang="en-US" sz="1400" dirty="0" smtClean="0"/>
              <a:t>saturation</a:t>
            </a:r>
            <a:endParaRPr lang="en-US" sz="1600" dirty="0" smtClean="0"/>
          </a:p>
          <a:p>
            <a:pPr>
              <a:buSzPct val="100000"/>
              <a:buFont typeface="Arial" charset="0"/>
              <a:buChar char="•"/>
            </a:pPr>
            <a:r>
              <a:rPr lang="en-US" sz="1600" dirty="0" smtClean="0"/>
              <a:t>Degraded </a:t>
            </a:r>
            <a:r>
              <a:rPr lang="en-US" sz="1600" dirty="0"/>
              <a:t>performance of </a:t>
            </a:r>
            <a:r>
              <a:rPr lang="en-US" sz="1600" dirty="0" smtClean="0"/>
              <a:t>lower energy ion channels </a:t>
            </a:r>
            <a:r>
              <a:rPr lang="en-US" sz="1600" dirty="0"/>
              <a:t>due to persistent high </a:t>
            </a:r>
            <a:r>
              <a:rPr lang="en-US" sz="1600" dirty="0" smtClean="0"/>
              <a:t>backgrounds</a:t>
            </a:r>
            <a:endParaRPr lang="en-US" sz="1200" dirty="0" smtClean="0">
              <a:solidFill>
                <a:srgbClr val="FFFF00"/>
              </a:solidFill>
            </a:endParaRPr>
          </a:p>
          <a:p>
            <a:pPr>
              <a:buSzPct val="100000"/>
              <a:buFont typeface="Arial" charset="0"/>
              <a:buChar char="•"/>
            </a:pPr>
            <a:r>
              <a:rPr lang="en-US" sz="1600" dirty="0" smtClean="0"/>
              <a:t>Effect of arc jet firing</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12</a:t>
            </a:fld>
            <a:endParaRPr lang="uk-UA"/>
          </a:p>
        </p:txBody>
      </p:sp>
      <p:sp>
        <p:nvSpPr>
          <p:cNvPr id="7"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GOES-17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889776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dirty="0"/>
              <a:t>High Backgrounds / Negative </a:t>
            </a:r>
            <a:r>
              <a:rPr lang="en-US" dirty="0" smtClean="0"/>
              <a:t>Fluxes </a:t>
            </a:r>
            <a:r>
              <a:rPr lang="mr-IN" dirty="0" smtClean="0"/>
              <a:t>–</a:t>
            </a:r>
            <a:r>
              <a:rPr lang="en-US" dirty="0" smtClean="0"/>
              <a:t> </a:t>
            </a:r>
            <a:r>
              <a:rPr lang="en-US" sz="2400" dirty="0" smtClean="0"/>
              <a:t>ADRs </a:t>
            </a:r>
            <a:r>
              <a:rPr lang="en-US" sz="2400" dirty="0"/>
              <a:t>326, </a:t>
            </a:r>
            <a:r>
              <a:rPr lang="en-US" sz="2400" dirty="0" smtClean="0"/>
              <a:t>763 (for G16), </a:t>
            </a:r>
            <a:r>
              <a:rPr lang="en-US" sz="2400" dirty="0"/>
              <a:t>and </a:t>
            </a:r>
            <a:r>
              <a:rPr lang="en-US" sz="2400" dirty="0" smtClean="0"/>
              <a:t>764 (for G17), </a:t>
            </a:r>
            <a:r>
              <a:rPr lang="en-US" sz="2400" dirty="0"/>
              <a:t>and </a:t>
            </a:r>
            <a:r>
              <a:rPr lang="en-US" sz="2400" dirty="0" smtClean="0"/>
              <a:t>Empirical Derivation </a:t>
            </a:r>
            <a:r>
              <a:rPr lang="en-US" sz="2400" dirty="0"/>
              <a:t>of </a:t>
            </a:r>
            <a:r>
              <a:rPr lang="en-US" sz="2400" dirty="0" smtClean="0"/>
              <a:t>Background Removal Coefficients at NCEI</a:t>
            </a:r>
            <a:r>
              <a:rPr lang="en-US" sz="2400" dirty="0"/>
              <a:t/>
            </a:r>
            <a:br>
              <a:rPr lang="en-US" sz="2400" dirty="0"/>
            </a:br>
            <a:r>
              <a:rPr lang="en-US" dirty="0"/>
              <a:t/>
            </a:r>
            <a:br>
              <a:rPr lang="en-US" dirty="0"/>
            </a:br>
            <a:endParaRPr lang="en-US" dirty="0"/>
          </a:p>
        </p:txBody>
      </p:sp>
      <p:sp>
        <p:nvSpPr>
          <p:cNvPr id="3" name="Text Placeholder 2"/>
          <p:cNvSpPr>
            <a:spLocks noGrp="1"/>
          </p:cNvSpPr>
          <p:nvPr>
            <p:ph type="body" idx="1"/>
          </p:nvPr>
        </p:nvSpPr>
        <p:spPr/>
        <p:txBody>
          <a:bodyPr/>
          <a:lstStyle/>
          <a:p>
            <a:pPr marL="0" lvl="0" indent="0"/>
            <a:r>
              <a:rPr lang="en-US" dirty="0" smtClean="0"/>
              <a:t>GOES-17 </a:t>
            </a:r>
            <a:r>
              <a:rPr lang="en-US" dirty="0"/>
              <a:t>MPS-LO L1b Product Provisional </a:t>
            </a:r>
            <a:r>
              <a:rPr lang="en-US" dirty="0" smtClean="0"/>
              <a:t>PS-PVR</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13</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562518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162073"/>
            <a:ext cx="6781800" cy="4452863"/>
          </a:xfrm>
          <a:prstGeom prst="rect">
            <a:avLst/>
          </a:prstGeom>
        </p:spPr>
      </p:pic>
      <p:sp>
        <p:nvSpPr>
          <p:cNvPr id="5" name="Title 4"/>
          <p:cNvSpPr>
            <a:spLocks noGrp="1"/>
          </p:cNvSpPr>
          <p:nvPr>
            <p:ph type="title"/>
          </p:nvPr>
        </p:nvSpPr>
        <p:spPr>
          <a:xfrm>
            <a:off x="1295400" y="128337"/>
            <a:ext cx="6408821" cy="968626"/>
          </a:xfrm>
        </p:spPr>
        <p:txBody>
          <a:bodyPr/>
          <a:lstStyle/>
          <a:p>
            <a:r>
              <a:rPr lang="en-US" sz="3200" dirty="0" smtClean="0"/>
              <a:t>G17 MPS-LO L1b Fluxes on 2/4/19</a:t>
            </a:r>
            <a:r>
              <a:rPr lang="en-US" sz="2800" dirty="0" smtClean="0"/>
              <a:t/>
            </a:r>
            <a:br>
              <a:rPr lang="en-US" sz="2800" dirty="0" smtClean="0"/>
            </a:br>
            <a:r>
              <a:rPr lang="en-US" sz="1400" dirty="0" smtClean="0"/>
              <a:t>(Prior to implementation of ADR 326 MPS-LO GPA Changes)</a:t>
            </a:r>
            <a:endParaRPr lang="en-US" sz="1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14</a:t>
            </a:fld>
            <a:endParaRPr lang="uk-UA"/>
          </a:p>
        </p:txBody>
      </p:sp>
      <p:sp>
        <p:nvSpPr>
          <p:cNvPr id="13" name="Shape 227"/>
          <p:cNvSpPr txBox="1">
            <a:spLocks/>
          </p:cNvSpPr>
          <p:nvPr/>
        </p:nvSpPr>
        <p:spPr bwMode="auto">
          <a:xfrm>
            <a:off x="228600" y="5638800"/>
            <a:ext cx="87830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300"/>
              </a:spcAft>
              <a:buClr>
                <a:schemeClr val="bg1"/>
              </a:buClr>
              <a:buSzPct val="78571"/>
            </a:pPr>
            <a:r>
              <a:rPr lang="en-US" sz="1400" dirty="0" smtClean="0"/>
              <a:t>Negative flux (black pixels) due to high backgrounds:  </a:t>
            </a:r>
            <a:r>
              <a:rPr lang="en-US" sz="1400" i="1" dirty="0" smtClean="0">
                <a:solidFill>
                  <a:srgbClr val="FFFF00"/>
                </a:solidFill>
              </a:rPr>
              <a:t>Corrected counts = total counts – background counts</a:t>
            </a:r>
          </a:p>
          <a:p>
            <a:pPr marL="160020" indent="-160020">
              <a:spcBef>
                <a:spcPts val="0"/>
              </a:spcBef>
              <a:spcAft>
                <a:spcPts val="300"/>
              </a:spcAft>
              <a:buClr>
                <a:schemeClr val="bg1"/>
              </a:buClr>
              <a:buSzPct val="78571"/>
            </a:pPr>
            <a:r>
              <a:rPr lang="en-US" sz="1400" dirty="0"/>
              <a:t>Addressed by ADR326/WR5860 MPS-Lo GPA Changes, </a:t>
            </a:r>
            <a:r>
              <a:rPr lang="en-US" sz="1400" dirty="0" smtClean="0"/>
              <a:t>in build DO.07.01.00, and ADR764 (LUT update).</a:t>
            </a:r>
            <a:endParaRPr lang="en-US" sz="1400" dirty="0"/>
          </a:p>
        </p:txBody>
      </p:sp>
      <p:sp>
        <p:nvSpPr>
          <p:cNvPr id="16"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3" name="TextBox 2"/>
          <p:cNvSpPr txBox="1"/>
          <p:nvPr/>
        </p:nvSpPr>
        <p:spPr>
          <a:xfrm>
            <a:off x="1828800" y="1216223"/>
            <a:ext cx="2374368" cy="307777"/>
          </a:xfrm>
          <a:prstGeom prst="rect">
            <a:avLst/>
          </a:prstGeom>
          <a:noFill/>
        </p:spPr>
        <p:txBody>
          <a:bodyPr wrap="none" rtlCol="0">
            <a:spAutoFit/>
          </a:bodyPr>
          <a:lstStyle/>
          <a:p>
            <a:r>
              <a:rPr lang="en-US" smtClean="0"/>
              <a:t>Left Sensor Head </a:t>
            </a:r>
            <a:r>
              <a:rPr lang="en-US" dirty="0" smtClean="0"/>
              <a:t>Electrons</a:t>
            </a:r>
            <a:endParaRPr lang="en-US" dirty="0"/>
          </a:p>
        </p:txBody>
      </p:sp>
      <p:sp>
        <p:nvSpPr>
          <p:cNvPr id="11" name="TextBox 10"/>
          <p:cNvSpPr txBox="1"/>
          <p:nvPr/>
        </p:nvSpPr>
        <p:spPr>
          <a:xfrm>
            <a:off x="5257800" y="1219200"/>
            <a:ext cx="2085827" cy="307777"/>
          </a:xfrm>
          <a:prstGeom prst="rect">
            <a:avLst/>
          </a:prstGeom>
          <a:noFill/>
        </p:spPr>
        <p:txBody>
          <a:bodyPr wrap="none" rtlCol="0">
            <a:spAutoFit/>
          </a:bodyPr>
          <a:lstStyle/>
          <a:p>
            <a:r>
              <a:rPr lang="en-US" smtClean="0"/>
              <a:t>Right Sensor Head </a:t>
            </a:r>
            <a:r>
              <a:rPr lang="en-US" dirty="0" smtClean="0"/>
              <a:t>Ions</a:t>
            </a:r>
            <a:endParaRPr lang="en-US" dirty="0"/>
          </a:p>
        </p:txBody>
      </p:sp>
      <p:sp>
        <p:nvSpPr>
          <p:cNvPr id="6" name="TextBox 5"/>
          <p:cNvSpPr txBox="1"/>
          <p:nvPr/>
        </p:nvSpPr>
        <p:spPr>
          <a:xfrm>
            <a:off x="304800" y="2133600"/>
            <a:ext cx="2895600" cy="646331"/>
          </a:xfrm>
          <a:prstGeom prst="rect">
            <a:avLst/>
          </a:prstGeom>
          <a:solidFill>
            <a:schemeClr val="bg1">
              <a:lumMod val="95000"/>
            </a:schemeClr>
          </a:solidFill>
          <a:ln w="6350">
            <a:solidFill>
              <a:schemeClr val="tx1"/>
            </a:solidFill>
          </a:ln>
        </p:spPr>
        <p:txBody>
          <a:bodyPr wrap="square" rtlCol="0">
            <a:spAutoFit/>
          </a:bodyPr>
          <a:lstStyle/>
          <a:p>
            <a:pPr marL="171450" indent="-171450">
              <a:buSzPct val="100000"/>
              <a:buFont typeface=".AppleSystemUIFont" charset="-120"/>
              <a:buChar char="*"/>
            </a:pPr>
            <a:r>
              <a:rPr lang="en-US" sz="1200" b="1" dirty="0" smtClean="0"/>
              <a:t>Black pixels indicate negative flux </a:t>
            </a:r>
            <a:r>
              <a:rPr lang="en-US" sz="1200" b="1" dirty="0"/>
              <a:t>(non-physical</a:t>
            </a:r>
            <a:r>
              <a:rPr lang="en-US" sz="1200" b="1" dirty="0" smtClean="0"/>
              <a:t>), due to excessive background subtraction.</a:t>
            </a:r>
            <a:endParaRPr lang="en-US" sz="1200" b="1" dirty="0"/>
          </a:p>
        </p:txBody>
      </p:sp>
    </p:spTree>
    <p:extLst>
      <p:ext uri="{BB962C8B-B14F-4D97-AF65-F5344CB8AC3E}">
        <p14:creationId xmlns:p14="http://schemas.microsoft.com/office/powerpoint/2010/main" val="1848501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MPS-LO Background Removal</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15</a:t>
            </a:fld>
            <a:endParaRPr lang="uk-UA"/>
          </a:p>
        </p:txBody>
      </p:sp>
      <p:grpSp>
        <p:nvGrpSpPr>
          <p:cNvPr id="43" name="Group 42"/>
          <p:cNvGrpSpPr/>
          <p:nvPr/>
        </p:nvGrpSpPr>
        <p:grpSpPr>
          <a:xfrm>
            <a:off x="1066800" y="1230775"/>
            <a:ext cx="7391400" cy="3646025"/>
            <a:chOff x="685800" y="1772851"/>
            <a:chExt cx="7391400" cy="3646025"/>
          </a:xfrm>
        </p:grpSpPr>
        <p:grpSp>
          <p:nvGrpSpPr>
            <p:cNvPr id="41" name="Group 40"/>
            <p:cNvGrpSpPr/>
            <p:nvPr/>
          </p:nvGrpSpPr>
          <p:grpSpPr>
            <a:xfrm>
              <a:off x="685800" y="1772851"/>
              <a:ext cx="7391400" cy="3646025"/>
              <a:chOff x="-30644" y="2655425"/>
              <a:chExt cx="7391400" cy="3646025"/>
            </a:xfrm>
          </p:grpSpPr>
          <p:sp>
            <p:nvSpPr>
              <p:cNvPr id="6" name="Parallelogram 5"/>
              <p:cNvSpPr/>
              <p:nvPr/>
            </p:nvSpPr>
            <p:spPr>
              <a:xfrm>
                <a:off x="19812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0644" y="2655425"/>
                <a:ext cx="7391400" cy="3646025"/>
                <a:chOff x="-30644" y="2655425"/>
                <a:chExt cx="7391400" cy="3646025"/>
              </a:xfrm>
            </p:grpSpPr>
            <p:sp>
              <p:nvSpPr>
                <p:cNvPr id="5" name="Parallelogram 4"/>
                <p:cNvSpPr/>
                <p:nvPr/>
              </p:nvSpPr>
              <p:spPr>
                <a:xfrm>
                  <a:off x="6858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69425" y="5073574"/>
                  <a:ext cx="1417376" cy="738664"/>
                </a:xfrm>
                <a:prstGeom prst="rect">
                  <a:avLst/>
                </a:prstGeom>
                <a:noFill/>
              </p:spPr>
              <p:txBody>
                <a:bodyPr wrap="none" rtlCol="0">
                  <a:spAutoFit/>
                </a:bodyPr>
                <a:lstStyle/>
                <a:p>
                  <a:r>
                    <a:rPr lang="en-US" b="1" dirty="0" smtClean="0">
                      <a:solidFill>
                        <a:schemeClr val="bg1"/>
                      </a:solidFill>
                    </a:rPr>
                    <a:t>Unilluminated </a:t>
                  </a:r>
                </a:p>
                <a:p>
                  <a:r>
                    <a:rPr lang="en-US" b="1" dirty="0" smtClean="0">
                      <a:solidFill>
                        <a:schemeClr val="bg1"/>
                      </a:solidFill>
                    </a:rPr>
                    <a:t>Background </a:t>
                  </a:r>
                </a:p>
                <a:p>
                  <a:r>
                    <a:rPr lang="en-US" b="1" dirty="0" smtClean="0">
                      <a:solidFill>
                        <a:schemeClr val="bg1"/>
                      </a:solidFill>
                    </a:rPr>
                    <a:t>Zone</a:t>
                  </a:r>
                </a:p>
              </p:txBody>
            </p:sp>
            <p:cxnSp>
              <p:nvCxnSpPr>
                <p:cNvPr id="19" name="Straight Arrow Connector 18"/>
                <p:cNvCxnSpPr/>
                <p:nvPr/>
              </p:nvCxnSpPr>
              <p:spPr>
                <a:xfrm>
                  <a:off x="914400" y="3365957"/>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095500" y="3352800"/>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a:off x="2579225" y="3266607"/>
                  <a:ext cx="4781531" cy="3034843"/>
                </a:xfrm>
                <a:prstGeom prst="arc">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0644" y="2926471"/>
                  <a:ext cx="3445174" cy="338554"/>
                </a:xfrm>
                <a:prstGeom prst="rect">
                  <a:avLst/>
                </a:prstGeom>
                <a:noFill/>
              </p:spPr>
              <p:txBody>
                <a:bodyPr wrap="none" rtlCol="0">
                  <a:spAutoFit/>
                </a:bodyPr>
                <a:lstStyle/>
                <a:p>
                  <a:r>
                    <a:rPr lang="en-US" sz="1600" dirty="0" smtClean="0">
                      <a:solidFill>
                        <a:srgbClr val="92D050"/>
                      </a:solidFill>
                    </a:rPr>
                    <a:t>Penetrating radiation / Backgrounds</a:t>
                  </a:r>
                </a:p>
              </p:txBody>
            </p:sp>
            <p:sp>
              <p:nvSpPr>
                <p:cNvPr id="24" name="TextBox 23"/>
                <p:cNvSpPr txBox="1"/>
                <p:nvPr/>
              </p:nvSpPr>
              <p:spPr>
                <a:xfrm>
                  <a:off x="879902" y="4752201"/>
                  <a:ext cx="415498" cy="276999"/>
                </a:xfrm>
                <a:prstGeom prst="rect">
                  <a:avLst/>
                </a:prstGeom>
                <a:noFill/>
              </p:spPr>
              <p:txBody>
                <a:bodyPr wrap="none" rtlCol="0">
                  <a:spAutoFit/>
                </a:bodyPr>
                <a:lstStyle/>
                <a:p>
                  <a:r>
                    <a:rPr lang="en-US" sz="1200" b="1" dirty="0" smtClean="0"/>
                    <a:t>BG</a:t>
                  </a:r>
                  <a:endParaRPr lang="en-US" sz="1200" b="1" dirty="0"/>
                </a:p>
              </p:txBody>
            </p:sp>
            <p:sp>
              <p:nvSpPr>
                <p:cNvPr id="25" name="TextBox 24"/>
                <p:cNvSpPr txBox="1"/>
                <p:nvPr/>
              </p:nvSpPr>
              <p:spPr>
                <a:xfrm>
                  <a:off x="2036175" y="4752201"/>
                  <a:ext cx="742511" cy="276999"/>
                </a:xfrm>
                <a:prstGeom prst="rect">
                  <a:avLst/>
                </a:prstGeom>
                <a:noFill/>
              </p:spPr>
              <p:txBody>
                <a:bodyPr wrap="none" rtlCol="0">
                  <a:spAutoFit/>
                </a:bodyPr>
                <a:lstStyle/>
                <a:p>
                  <a:r>
                    <a:rPr lang="en-US" sz="1200" b="1" dirty="0" smtClean="0"/>
                    <a:t>In-band</a:t>
                  </a:r>
                  <a:endParaRPr lang="en-US" sz="1200" b="1" dirty="0"/>
                </a:p>
              </p:txBody>
            </p:sp>
            <p:sp>
              <p:nvSpPr>
                <p:cNvPr id="28" name="TextBox 27"/>
                <p:cNvSpPr txBox="1"/>
                <p:nvPr/>
              </p:nvSpPr>
              <p:spPr>
                <a:xfrm>
                  <a:off x="3562108" y="2729705"/>
                  <a:ext cx="1527982" cy="523220"/>
                </a:xfrm>
                <a:prstGeom prst="rect">
                  <a:avLst/>
                </a:prstGeom>
                <a:noFill/>
              </p:spPr>
              <p:txBody>
                <a:bodyPr wrap="none" rtlCol="0">
                  <a:spAutoFit/>
                </a:bodyPr>
                <a:lstStyle/>
                <a:p>
                  <a:r>
                    <a:rPr lang="en-US" sz="1600" b="1" dirty="0" smtClean="0">
                      <a:solidFill>
                        <a:srgbClr val="FF0000"/>
                      </a:solidFill>
                    </a:rPr>
                    <a:t>In-band </a:t>
                  </a:r>
                </a:p>
                <a:p>
                  <a:r>
                    <a:rPr lang="en-US" sz="1200" b="1" dirty="0" smtClean="0">
                      <a:solidFill>
                        <a:srgbClr val="FF0000"/>
                      </a:solidFill>
                    </a:rPr>
                    <a:t>(electrons or ions)</a:t>
                  </a:r>
                  <a:endParaRPr lang="en-US" sz="1200" b="1" dirty="0">
                    <a:solidFill>
                      <a:srgbClr val="FF0000"/>
                    </a:solidFill>
                  </a:endParaRPr>
                </a:p>
              </p:txBody>
            </p:sp>
            <p:grpSp>
              <p:nvGrpSpPr>
                <p:cNvPr id="39" name="Group 38"/>
                <p:cNvGrpSpPr/>
                <p:nvPr/>
              </p:nvGrpSpPr>
              <p:grpSpPr>
                <a:xfrm>
                  <a:off x="5074756" y="2655425"/>
                  <a:ext cx="1709160" cy="1808549"/>
                  <a:chOff x="6556315" y="2667000"/>
                  <a:chExt cx="1709160" cy="1808549"/>
                </a:xfrm>
              </p:grpSpPr>
              <p:sp>
                <p:nvSpPr>
                  <p:cNvPr id="29" name="Left Bracket 28"/>
                  <p:cNvSpPr/>
                  <p:nvPr/>
                </p:nvSpPr>
                <p:spPr>
                  <a:xfrm rot="5400000">
                    <a:off x="7192440" y="22479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ket 29"/>
                  <p:cNvSpPr/>
                  <p:nvPr/>
                </p:nvSpPr>
                <p:spPr>
                  <a:xfrm rot="16200000" flipV="1">
                    <a:off x="7192440" y="30861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p:nvPr/>
                </p:nvCxnSpPr>
                <p:spPr>
                  <a:xfrm>
                    <a:off x="6556315" y="30480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56315" y="35052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729215" y="3048000"/>
                    <a:ext cx="509338" cy="45719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781305" y="2997839"/>
                    <a:ext cx="425116" cy="584775"/>
                  </a:xfrm>
                  <a:prstGeom prst="rect">
                    <a:avLst/>
                  </a:prstGeom>
                  <a:noFill/>
                </p:spPr>
                <p:txBody>
                  <a:bodyPr wrap="none" rtlCol="0">
                    <a:spAutoFit/>
                  </a:bodyPr>
                  <a:lstStyle/>
                  <a:p>
                    <a:r>
                      <a:rPr lang="en-US" sz="3200" dirty="0" smtClean="0">
                        <a:solidFill>
                          <a:schemeClr val="bg1"/>
                        </a:solidFill>
                      </a:rPr>
                      <a:t>~</a:t>
                    </a:r>
                    <a:endParaRPr lang="en-US" sz="3200" dirty="0">
                      <a:solidFill>
                        <a:schemeClr val="bg1"/>
                      </a:solidFill>
                    </a:endParaRPr>
                  </a:p>
                </p:txBody>
              </p:sp>
              <p:sp>
                <p:nvSpPr>
                  <p:cNvPr id="38" name="TextBox 37"/>
                  <p:cNvSpPr txBox="1"/>
                  <p:nvPr/>
                </p:nvSpPr>
                <p:spPr>
                  <a:xfrm>
                    <a:off x="6570780" y="3952329"/>
                    <a:ext cx="1694695" cy="523220"/>
                  </a:xfrm>
                  <a:prstGeom prst="rect">
                    <a:avLst/>
                  </a:prstGeom>
                  <a:noFill/>
                </p:spPr>
                <p:txBody>
                  <a:bodyPr wrap="none" rtlCol="0">
                    <a:spAutoFit/>
                  </a:bodyPr>
                  <a:lstStyle/>
                  <a:p>
                    <a:r>
                      <a:rPr lang="en-US" sz="1600" b="1" dirty="0" smtClean="0">
                        <a:solidFill>
                          <a:schemeClr val="bg1"/>
                        </a:solidFill>
                      </a:rPr>
                      <a:t>Sweep voltage</a:t>
                    </a:r>
                  </a:p>
                  <a:p>
                    <a:r>
                      <a:rPr lang="en-US" sz="1200" b="1" dirty="0" smtClean="0">
                        <a:solidFill>
                          <a:schemeClr val="bg1"/>
                        </a:solidFill>
                      </a:rPr>
                      <a:t>(selects 15 energies)</a:t>
                    </a:r>
                  </a:p>
                </p:txBody>
              </p:sp>
            </p:grpSp>
          </p:grpSp>
        </p:grpSp>
        <p:sp>
          <p:nvSpPr>
            <p:cNvPr id="42" name="TextBox 41"/>
            <p:cNvSpPr txBox="1"/>
            <p:nvPr/>
          </p:nvSpPr>
          <p:spPr>
            <a:xfrm>
              <a:off x="2514600" y="4201180"/>
              <a:ext cx="1863011" cy="523220"/>
            </a:xfrm>
            <a:prstGeom prst="rect">
              <a:avLst/>
            </a:prstGeom>
            <a:noFill/>
          </p:spPr>
          <p:txBody>
            <a:bodyPr wrap="none" rtlCol="0">
              <a:spAutoFit/>
            </a:bodyPr>
            <a:lstStyle/>
            <a:p>
              <a:r>
                <a:rPr lang="en-US" b="1" dirty="0" smtClean="0">
                  <a:solidFill>
                    <a:schemeClr val="bg1"/>
                  </a:solidFill>
                </a:rPr>
                <a:t>14 zones </a:t>
              </a:r>
            </a:p>
            <a:p>
              <a:r>
                <a:rPr lang="en-US" b="1" dirty="0" smtClean="0">
                  <a:solidFill>
                    <a:schemeClr val="bg1"/>
                  </a:solidFill>
                </a:rPr>
                <a:t>(viewing directions)</a:t>
              </a:r>
            </a:p>
          </p:txBody>
        </p:sp>
      </p:grpSp>
      <p:sp>
        <p:nvSpPr>
          <p:cNvPr id="44" name="TextBox 43"/>
          <p:cNvSpPr txBox="1"/>
          <p:nvPr/>
        </p:nvSpPr>
        <p:spPr>
          <a:xfrm>
            <a:off x="304800" y="4495800"/>
            <a:ext cx="8478253" cy="1723549"/>
          </a:xfrm>
          <a:prstGeom prst="rect">
            <a:avLst/>
          </a:prstGeom>
          <a:noFill/>
        </p:spPr>
        <p:txBody>
          <a:bodyPr wrap="square" rtlCol="0">
            <a:spAutoFit/>
          </a:bodyPr>
          <a:lstStyle/>
          <a:p>
            <a:pPr>
              <a:spcAft>
                <a:spcPts val="1200"/>
              </a:spcAft>
            </a:pPr>
            <a:r>
              <a:rPr lang="en-US" dirty="0" smtClean="0">
                <a:solidFill>
                  <a:schemeClr val="bg1"/>
                </a:solidFill>
              </a:rPr>
              <a:t>Simplified background (BG) removal expression :</a:t>
            </a:r>
          </a:p>
          <a:p>
            <a:pPr>
              <a:spcAft>
                <a:spcPts val="1200"/>
              </a:spcAft>
            </a:pPr>
            <a:r>
              <a:rPr lang="en-US" sz="1600" b="1" i="1" dirty="0" smtClean="0">
                <a:solidFill>
                  <a:schemeClr val="bg1"/>
                </a:solidFill>
              </a:rPr>
              <a:t>Corrected Counts  =  Total counts  </a:t>
            </a:r>
            <a:r>
              <a:rPr lang="mr-IN" sz="1600" b="1" i="1" dirty="0" smtClean="0">
                <a:solidFill>
                  <a:schemeClr val="bg1"/>
                </a:solidFill>
              </a:rPr>
              <a:t>–</a:t>
            </a:r>
            <a:r>
              <a:rPr lang="en-US" sz="1600" b="1" i="1" dirty="0" smtClean="0">
                <a:solidFill>
                  <a:schemeClr val="bg1"/>
                </a:solidFill>
              </a:rPr>
              <a:t>  BG Removal Coefficient  </a:t>
            </a:r>
            <a:r>
              <a:rPr lang="en-US" sz="1600" i="1" dirty="0" smtClean="0">
                <a:solidFill>
                  <a:schemeClr val="bg1"/>
                </a:solidFill>
              </a:rPr>
              <a:t>x </a:t>
            </a:r>
            <a:r>
              <a:rPr lang="en-US" sz="1600" b="1" i="1" dirty="0" smtClean="0">
                <a:solidFill>
                  <a:schemeClr val="bg1"/>
                </a:solidFill>
              </a:rPr>
              <a:t> BG Counts</a:t>
            </a:r>
          </a:p>
          <a:p>
            <a:pPr>
              <a:spcAft>
                <a:spcPts val="1200"/>
              </a:spcAft>
            </a:pPr>
            <a:r>
              <a:rPr lang="en-US" dirty="0" smtClean="0">
                <a:solidFill>
                  <a:schemeClr val="bg1"/>
                </a:solidFill>
              </a:rPr>
              <a:t>Pre- ADR326 CDRL80 expression has 4 BG removal coefficients, one for each species and sensor head, all were set to one in the launch version of the MPS-LO LUT. Analysis shows need for energy and zone dependent BG removal coefficients with values &lt;1 for most energy-zone pairs. Need to characterize in-band vs. BG response for 14 zones x 15 energies for electrons and ions.</a:t>
            </a:r>
            <a:endParaRPr lang="en-US" dirty="0">
              <a:solidFill>
                <a:schemeClr val="bg1"/>
              </a:solidFill>
            </a:endParaRPr>
          </a:p>
        </p:txBody>
      </p:sp>
      <p:sp>
        <p:nvSpPr>
          <p:cNvPr id="45"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3" name="TextBox 2"/>
          <p:cNvSpPr txBox="1"/>
          <p:nvPr/>
        </p:nvSpPr>
        <p:spPr>
          <a:xfrm>
            <a:off x="3966891" y="3200400"/>
            <a:ext cx="2238113" cy="461665"/>
          </a:xfrm>
          <a:prstGeom prst="rect">
            <a:avLst/>
          </a:prstGeom>
          <a:noFill/>
        </p:spPr>
        <p:txBody>
          <a:bodyPr wrap="none" rtlCol="0">
            <a:spAutoFit/>
          </a:bodyPr>
          <a:lstStyle/>
          <a:p>
            <a:r>
              <a:rPr lang="en-US" sz="1200" dirty="0">
                <a:solidFill>
                  <a:schemeClr val="bg1"/>
                </a:solidFill>
              </a:rPr>
              <a:t>I</a:t>
            </a:r>
            <a:r>
              <a:rPr lang="en-US" sz="1200" dirty="0" smtClean="0">
                <a:solidFill>
                  <a:schemeClr val="bg1"/>
                </a:solidFill>
              </a:rPr>
              <a:t>lluminated zone accumulates </a:t>
            </a:r>
          </a:p>
          <a:p>
            <a:r>
              <a:rPr lang="en-US" sz="1200" dirty="0" smtClean="0">
                <a:solidFill>
                  <a:schemeClr val="bg1"/>
                </a:solidFill>
              </a:rPr>
              <a:t>both in-band and BG counts</a:t>
            </a:r>
            <a:endParaRPr lang="en-US" sz="1200" dirty="0">
              <a:solidFill>
                <a:schemeClr val="bg1"/>
              </a:solidFill>
            </a:endParaRPr>
          </a:p>
        </p:txBody>
      </p:sp>
    </p:spTree>
    <p:extLst>
      <p:ext uri="{BB962C8B-B14F-4D97-AF65-F5344CB8AC3E}">
        <p14:creationId xmlns:p14="http://schemas.microsoft.com/office/powerpoint/2010/main" val="685317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Three Actions Addressing MPS-LO</a:t>
            </a:r>
            <a:br>
              <a:rPr lang="en-US" smtClean="0"/>
            </a:br>
            <a:r>
              <a:rPr lang="en-US" smtClean="0"/>
              <a:t>High Backgrounds / Negative Fluxes</a:t>
            </a:r>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17637"/>
                <a:ext cx="8229600" cy="4983163"/>
              </a:xfrm>
            </p:spPr>
            <p:txBody>
              <a:bodyPr>
                <a:noAutofit/>
              </a:bodyPr>
              <a:lstStyle/>
              <a:p>
                <a:pPr indent="-457200">
                  <a:spcBef>
                    <a:spcPts val="0"/>
                  </a:spcBef>
                  <a:spcAft>
                    <a:spcPts val="3000"/>
                  </a:spcAft>
                  <a:buSzPct val="100000"/>
                  <a:buFont typeface="+mj-lt"/>
                  <a:buAutoNum type="arabicParenR"/>
                </a:pPr>
                <a:r>
                  <a:rPr lang="en-US" sz="1800" dirty="0" smtClean="0"/>
                  <a:t>ADR326: Implement energy dependent background subtraction, previously energy-sweep averaged (Also involves non-trivial modification to error term </a:t>
                </a:r>
                <a:r>
                  <a:rPr lang="mr-IN" sz="1800" dirty="0" smtClean="0"/>
                  <a:t>–</a:t>
                </a:r>
                <a:r>
                  <a:rPr lang="en-US" sz="1800" dirty="0" smtClean="0"/>
                  <a:t> Complete description in </a:t>
                </a:r>
                <a:r>
                  <a:rPr lang="en-US" sz="1800" i="1" dirty="0" smtClean="0"/>
                  <a:t>ADR_326_Addendum_Revised_10-2-18.pdf.</a:t>
                </a:r>
                <a:r>
                  <a:rPr lang="en-US" sz="1800" dirty="0" smtClean="0"/>
                  <a:t>)</a:t>
                </a: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𝐶𝑢𝑟𝑟𝑒𝑛𝑡𝑙𝑦</m:t>
                    </m:r>
                    <m:r>
                      <a:rPr lang="en-US" sz="1400" b="0" i="1" smtClean="0">
                        <a:latin typeface="Cambria Math" charset="0"/>
                        <a:ea typeface="Arial" charset="0"/>
                        <a:cs typeface="Arial" charset="0"/>
                      </a:rPr>
                      <m:t>:  </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𝑀</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smtClean="0">
                            <a:latin typeface="Cambria Math" panose="02040503050406030204" pitchFamily="18" charset="0"/>
                            <a:ea typeface="Arial" charset="0"/>
                            <a:cs typeface="Arial" charset="0"/>
                          </a:rPr>
                        </m:ctrlPr>
                      </m:sSubPr>
                      <m:e>
                        <m:r>
                          <a:rPr lang="en-US" sz="1400" b="0" i="1" smtClean="0">
                            <a:latin typeface="Cambria Math" charset="0"/>
                            <a:ea typeface="Arial" charset="0"/>
                            <a:cs typeface="Arial" charset="0"/>
                          </a:rPr>
                          <m:t>𝐶</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Sub>
                    <m:sSubSup>
                      <m:sSubSupPr>
                        <m:ctrlPr>
                          <a:rPr lang="en-US" sz="1400" i="1" smtClean="0">
                            <a:latin typeface="Cambria Math" panose="02040503050406030204" pitchFamily="18" charset="0"/>
                            <a:ea typeface="Arial" charset="0"/>
                            <a:cs typeface="Arial" charset="0"/>
                          </a:rPr>
                        </m:ctrlPr>
                      </m:sSubSupPr>
                      <m:e>
                        <m:r>
                          <a:rPr lang="en-US" sz="1400" b="0" i="1" smtClean="0">
                            <a:latin typeface="Cambria Math" charset="0"/>
                            <a:ea typeface="Arial" charset="0"/>
                            <a:cs typeface="Arial" charset="0"/>
                          </a:rPr>
                          <m:t>𝐴𝑣𝑔</m:t>
                        </m:r>
                        <m:r>
                          <a:rPr lang="en-US" sz="1400" b="0" i="1" smtClean="0">
                            <a:latin typeface="Cambria Math" charset="0"/>
                            <a:ea typeface="Arial" charset="0"/>
                            <a:cs typeface="Arial" charset="0"/>
                          </a:rPr>
                          <m:t>_</m:t>
                        </m:r>
                        <m:r>
                          <a:rPr lang="en-US" sz="1400" b="0" i="1" smtClean="0">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up>
                        <m:r>
                          <a:rPr lang="en-US" sz="1400" b="0" i="1" smtClean="0">
                            <a:latin typeface="Cambria Math" charset="0"/>
                            <a:ea typeface="Arial" charset="0"/>
                            <a:cs typeface="Arial" charset="0"/>
                          </a:rPr>
                          <m:t>𝐵𝐺</m:t>
                        </m:r>
                      </m:sup>
                    </m:sSubSup>
                  </m:oMath>
                </a14:m>
                <a:r>
                  <a:rPr lang="en-US" sz="1400" dirty="0">
                    <a:latin typeface="Arial" charset="0"/>
                    <a:ea typeface="Arial" charset="0"/>
                    <a:cs typeface="Arial" charset="0"/>
                  </a:rPr>
                  <a:t> </a:t>
                </a:r>
                <a:endParaRPr lang="en-US" sz="1400" dirty="0" smtClean="0">
                  <a:latin typeface="Arial" charset="0"/>
                  <a:ea typeface="Arial" charset="0"/>
                  <a:cs typeface="Arial" charset="0"/>
                </a:endParaRP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𝑀𝑜𝑑𝑖𝑓𝑦</m:t>
                    </m:r>
                    <m:r>
                      <a:rPr lang="en-US" sz="1400" b="0" i="1" smtClean="0">
                        <a:latin typeface="Cambria Math" charset="0"/>
                        <a:ea typeface="Arial" charset="0"/>
                        <a:cs typeface="Arial" charset="0"/>
                      </a:rPr>
                      <m:t> </m:t>
                    </m:r>
                    <m:r>
                      <a:rPr lang="en-US" sz="1400" b="0" i="1" smtClean="0">
                        <a:latin typeface="Cambria Math" charset="0"/>
                        <a:ea typeface="Arial" charset="0"/>
                        <a:cs typeface="Arial" charset="0"/>
                      </a:rPr>
                      <m:t>𝑡𝑜</m:t>
                    </m:r>
                    <m:r>
                      <a:rPr lang="en-US" sz="1400" b="0" i="1" smtClean="0">
                        <a:latin typeface="Cambria Math" charset="0"/>
                        <a:ea typeface="Arial" charset="0"/>
                        <a:cs typeface="Arial" charset="0"/>
                      </a:rPr>
                      <m:t>:  </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𝑀</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𝐶</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sub>
                    </m:sSub>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𝐵𝐺</m:t>
                        </m:r>
                      </m:sup>
                    </m:sSubSup>
                  </m:oMath>
                </a14:m>
                <a:r>
                  <a:rPr lang="en-US" sz="1400" dirty="0">
                    <a:latin typeface="Arial" charset="0"/>
                    <a:ea typeface="Arial" charset="0"/>
                    <a:cs typeface="Arial" charset="0"/>
                  </a:rPr>
                  <a:t> </a:t>
                </a:r>
              </a:p>
              <a:p>
                <a:pPr indent="-457200">
                  <a:spcBef>
                    <a:spcPts val="0"/>
                  </a:spcBef>
                  <a:spcAft>
                    <a:spcPts val="3000"/>
                  </a:spcAft>
                  <a:buSzPct val="100000"/>
                  <a:buFont typeface="+mj-lt"/>
                  <a:buAutoNum type="arabicParenR"/>
                </a:pPr>
                <a:r>
                  <a:rPr lang="en-US" sz="1800" dirty="0"/>
                  <a:t>ADR326: Generalization </a:t>
                </a:r>
                <a:r>
                  <a:rPr lang="en-US" sz="1800" dirty="0" smtClean="0"/>
                  <a:t>of background (BG) removal coefficient to include zone and energy dependence</a:t>
                </a:r>
                <a:endParaRPr lang="en-US" sz="1800" dirty="0"/>
              </a:p>
              <a:p>
                <a:pPr marL="400050" lvl="1" indent="0">
                  <a:spcBef>
                    <a:spcPts val="0"/>
                  </a:spcBef>
                  <a:spcAft>
                    <a:spcPts val="3000"/>
                  </a:spcAft>
                  <a:buSzPct val="100000"/>
                  <a:buNone/>
                </a:pP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charset="0"/>
                          </a:rPr>
                          <m:t>𝐶</m:t>
                        </m:r>
                      </m:e>
                      <m:sub>
                        <m:r>
                          <a:rPr lang="en-US" sz="1600" b="0" i="1" smtClean="0">
                            <a:latin typeface="Cambria Math" charset="0"/>
                          </a:rPr>
                          <m:t>𝑚</m:t>
                        </m:r>
                        <m:r>
                          <a:rPr lang="en-US" sz="1600" b="0" i="1" smtClean="0">
                            <a:latin typeface="Cambria Math" charset="0"/>
                          </a:rPr>
                          <m:t>,</m:t>
                        </m:r>
                        <m:r>
                          <a:rPr lang="en-US" sz="1600" b="0" i="1" smtClean="0">
                            <a:latin typeface="Cambria Math" charset="0"/>
                          </a:rPr>
                          <m:t>𝑘</m:t>
                        </m:r>
                      </m:sub>
                    </m:sSub>
                  </m:oMath>
                </a14:m>
                <a:r>
                  <a:rPr lang="en-US" sz="1600" dirty="0" smtClean="0"/>
                  <a:t> (2</a:t>
                </a:r>
                <a:r>
                  <a:rPr lang="en-US" sz="1200" dirty="0" smtClean="0"/>
                  <a:t>✕</a:t>
                </a:r>
                <a:r>
                  <a:rPr lang="en-US" sz="1600" dirty="0" smtClean="0"/>
                  <a:t>2)  →  </a:t>
                </a:r>
                <a14:m>
                  <m:oMath xmlns:m="http://schemas.openxmlformats.org/officeDocument/2006/math">
                    <m:sSub>
                      <m:sSubPr>
                        <m:ctrlPr>
                          <a:rPr lang="en-US" sz="1600" i="1">
                            <a:latin typeface="Cambria Math" panose="02040503050406030204" pitchFamily="18" charset="0"/>
                          </a:rPr>
                        </m:ctrlPr>
                      </m:sSubPr>
                      <m:e>
                        <m:r>
                          <a:rPr lang="en-US" sz="1600" i="1">
                            <a:latin typeface="Cambria Math" charset="0"/>
                          </a:rPr>
                          <m:t>𝐶</m:t>
                        </m:r>
                      </m:e>
                      <m:sub>
                        <m:r>
                          <a:rPr lang="en-US" sz="1600" i="1">
                            <a:latin typeface="Cambria Math" charset="0"/>
                          </a:rPr>
                          <m:t>𝑚</m:t>
                        </m:r>
                        <m:r>
                          <a:rPr lang="en-US" sz="1600" i="1">
                            <a:latin typeface="Cambria Math" charset="0"/>
                          </a:rPr>
                          <m:t>,</m:t>
                        </m:r>
                        <m:r>
                          <a:rPr lang="en-US" sz="1600" i="1">
                            <a:latin typeface="Cambria Math" charset="0"/>
                          </a:rPr>
                          <m:t>𝑘</m:t>
                        </m:r>
                        <m:r>
                          <a:rPr lang="en-US" sz="1600" b="0" i="1" smtClean="0">
                            <a:latin typeface="Cambria Math" charset="0"/>
                          </a:rPr>
                          <m:t>,</m:t>
                        </m:r>
                        <m:r>
                          <a:rPr lang="en-US" sz="1600" b="0" i="1" smtClean="0">
                            <a:latin typeface="Cambria Math" charset="0"/>
                          </a:rPr>
                          <m:t>𝑖</m:t>
                        </m:r>
                        <m:r>
                          <a:rPr lang="en-US" sz="1600" b="0" i="1" smtClean="0">
                            <a:latin typeface="Cambria Math" charset="0"/>
                          </a:rPr>
                          <m:t>,</m:t>
                        </m:r>
                        <m:r>
                          <a:rPr lang="en-US" sz="1600" b="0" i="1" smtClean="0">
                            <a:latin typeface="Cambria Math" charset="0"/>
                          </a:rPr>
                          <m:t>𝑗</m:t>
                        </m:r>
                      </m:sub>
                    </m:sSub>
                  </m:oMath>
                </a14:m>
                <a:r>
                  <a:rPr lang="en-US" sz="1600" dirty="0" smtClean="0"/>
                  <a:t> </a:t>
                </a:r>
                <a:r>
                  <a:rPr lang="en-US" sz="1600" dirty="0"/>
                  <a:t>(</a:t>
                </a:r>
                <a:r>
                  <a:rPr lang="en-US" sz="1600" dirty="0" smtClean="0"/>
                  <a:t>2</a:t>
                </a:r>
                <a:r>
                  <a:rPr lang="en-US" sz="1200" dirty="0" smtClean="0"/>
                  <a:t>✕</a:t>
                </a:r>
                <a:r>
                  <a:rPr lang="en-US" sz="1600" dirty="0" smtClean="0"/>
                  <a:t>2</a:t>
                </a:r>
                <a:r>
                  <a:rPr lang="en-US" sz="1200" dirty="0" smtClean="0"/>
                  <a:t>✕</a:t>
                </a:r>
                <a:r>
                  <a:rPr lang="en-US" sz="1600" dirty="0" smtClean="0"/>
                  <a:t>7</a:t>
                </a:r>
                <a:r>
                  <a:rPr lang="en-US" sz="1200" dirty="0" smtClean="0"/>
                  <a:t>✕</a:t>
                </a:r>
                <a:r>
                  <a:rPr lang="en-US" sz="1600" dirty="0" smtClean="0"/>
                  <a:t>15)</a:t>
                </a:r>
              </a:p>
              <a:p>
                <a:pPr indent="-457200">
                  <a:spcBef>
                    <a:spcPts val="0"/>
                  </a:spcBef>
                  <a:spcAft>
                    <a:spcPts val="3000"/>
                  </a:spcAft>
                  <a:buSzPct val="100000"/>
                  <a:buFont typeface="+mj-lt"/>
                  <a:buAutoNum type="arabicParenR"/>
                </a:pPr>
                <a:r>
                  <a:rPr lang="en-US" sz="1800" dirty="0" smtClean="0"/>
                  <a:t>NCEI: Empirical derivation of BG removal coefficients </a:t>
                </a:r>
                <a:r>
                  <a:rPr lang="en-US" sz="1600" dirty="0" smtClean="0"/>
                  <a:t>(by demanding positive fluxes, averaged over some interval, using many months of data) and L1b processing G16 and G17 LUT updates (</a:t>
                </a:r>
                <a:r>
                  <a:rPr lang="en-US" sz="1600" dirty="0"/>
                  <a:t>ADRs </a:t>
                </a:r>
                <a:r>
                  <a:rPr lang="en-US" sz="1600" dirty="0" smtClean="0"/>
                  <a:t>763 </a:t>
                </a:r>
                <a:r>
                  <a:rPr lang="en-US" sz="1600" dirty="0"/>
                  <a:t>and 764 </a:t>
                </a:r>
                <a:r>
                  <a:rPr lang="en-US" sz="1600" dirty="0" smtClean="0"/>
                  <a:t>).</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17637"/>
                <a:ext cx="8229600" cy="4983163"/>
              </a:xfrm>
              <a:blipFill rotWithShape="0">
                <a:blip r:embed="rId2"/>
                <a:stretch>
                  <a:fillRect l="-667" t="-734"/>
                </a:stretch>
              </a:blipFill>
            </p:spPr>
            <p:txBody>
              <a:bodyPr/>
              <a:lstStyle/>
              <a:p>
                <a:r>
                  <a:rPr lang="en-US">
                    <a:noFill/>
                  </a:rPr>
                  <a:t> </a:t>
                </a:r>
              </a:p>
            </p:txBody>
          </p:sp>
        </mc:Fallback>
      </mc:AlternateContent>
      <p:sp>
        <p:nvSpPr>
          <p:cNvPr id="4" name="TextBox 3"/>
          <p:cNvSpPr txBox="1"/>
          <p:nvPr/>
        </p:nvSpPr>
        <p:spPr>
          <a:xfrm>
            <a:off x="5125655" y="2533471"/>
            <a:ext cx="3429000" cy="1200329"/>
          </a:xfrm>
          <a:prstGeom prst="rect">
            <a:avLst/>
          </a:prstGeom>
          <a:solidFill>
            <a:schemeClr val="bg1">
              <a:lumMod val="85000"/>
            </a:schemeClr>
          </a:solidFill>
        </p:spPr>
        <p:txBody>
          <a:bodyPr wrap="square" rtlCol="0">
            <a:spAutoFit/>
          </a:bodyPr>
          <a:lstStyle/>
          <a:p>
            <a:r>
              <a:rPr lang="en-US" sz="1200" i="1" dirty="0" smtClean="0"/>
              <a:t>m</a:t>
            </a:r>
            <a:r>
              <a:rPr lang="en-US" sz="1200" dirty="0" smtClean="0"/>
              <a:t> </a:t>
            </a:r>
            <a:r>
              <a:rPr lang="en-US" sz="1200" dirty="0"/>
              <a:t>= 1,2 </a:t>
            </a:r>
            <a:r>
              <a:rPr lang="en-US" sz="1200" dirty="0" smtClean="0"/>
              <a:t>for electrons </a:t>
            </a:r>
            <a:r>
              <a:rPr lang="en-US" sz="1200" dirty="0"/>
              <a:t>and ions </a:t>
            </a:r>
            <a:r>
              <a:rPr lang="en-US" sz="1200" dirty="0" smtClean="0"/>
              <a:t>respectively. </a:t>
            </a:r>
            <a:endParaRPr lang="en-US" sz="1200" dirty="0"/>
          </a:p>
          <a:p>
            <a:r>
              <a:rPr lang="en-US" sz="1200" i="1" dirty="0" smtClean="0"/>
              <a:t>k</a:t>
            </a:r>
            <a:r>
              <a:rPr lang="en-US" sz="1200" dirty="0" smtClean="0"/>
              <a:t> </a:t>
            </a:r>
            <a:r>
              <a:rPr lang="en-US" sz="1200" dirty="0"/>
              <a:t>= 1,2 for right and left sensor </a:t>
            </a:r>
            <a:r>
              <a:rPr lang="en-US" sz="1200" dirty="0" smtClean="0"/>
              <a:t>heads. </a:t>
            </a:r>
            <a:endParaRPr lang="en-US" sz="1200" dirty="0"/>
          </a:p>
          <a:p>
            <a:r>
              <a:rPr lang="en-US" sz="1200" i="1" dirty="0" smtClean="0"/>
              <a:t>r</a:t>
            </a:r>
            <a:r>
              <a:rPr lang="en-US" sz="1200" dirty="0" smtClean="0"/>
              <a:t> </a:t>
            </a:r>
            <a:r>
              <a:rPr lang="en-US" sz="1200" dirty="0"/>
              <a:t>= 1-4 is species &amp; sensor head group index, </a:t>
            </a:r>
          </a:p>
          <a:p>
            <a:r>
              <a:rPr lang="en-US" sz="1200" dirty="0" smtClean="0"/>
              <a:t>      for </a:t>
            </a:r>
            <a:r>
              <a:rPr lang="en-US" sz="1200" dirty="0"/>
              <a:t>ions-R, ions-L, electrons-R, electrons-L. </a:t>
            </a:r>
          </a:p>
          <a:p>
            <a:r>
              <a:rPr lang="en-US" sz="1200" i="1" dirty="0" err="1" smtClean="0"/>
              <a:t>i</a:t>
            </a:r>
            <a:r>
              <a:rPr lang="en-US" sz="1200" dirty="0" smtClean="0"/>
              <a:t> </a:t>
            </a:r>
            <a:r>
              <a:rPr lang="en-US" sz="1200" dirty="0"/>
              <a:t>= 1-7 is zone </a:t>
            </a:r>
            <a:r>
              <a:rPr lang="en-US" sz="1200" dirty="0" smtClean="0"/>
              <a:t>index for 7 zones </a:t>
            </a:r>
            <a:r>
              <a:rPr lang="en-US" sz="1200" dirty="0"/>
              <a:t>in each </a:t>
            </a:r>
            <a:r>
              <a:rPr lang="en-US" sz="1200" dirty="0" smtClean="0"/>
              <a:t>SH. </a:t>
            </a:r>
            <a:endParaRPr lang="en-US" sz="1200" dirty="0"/>
          </a:p>
          <a:p>
            <a:r>
              <a:rPr lang="en-US" sz="1200" i="1" dirty="0" smtClean="0"/>
              <a:t>j</a:t>
            </a:r>
            <a:r>
              <a:rPr lang="en-US" sz="1200" dirty="0" smtClean="0"/>
              <a:t> </a:t>
            </a:r>
            <a:r>
              <a:rPr lang="en-US" sz="1200" dirty="0"/>
              <a:t>= 1-15 is </a:t>
            </a:r>
            <a:r>
              <a:rPr lang="en-US" sz="1200" dirty="0" smtClean="0"/>
              <a:t>energy channel index. </a:t>
            </a:r>
            <a:endParaRPr lang="en-US" sz="1200" dirty="0"/>
          </a:p>
        </p:txBody>
      </p:sp>
      <p:sp>
        <p:nvSpPr>
          <p:cNvPr id="6"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16</a:t>
            </a:fld>
            <a:endParaRPr lang="uk-UA"/>
          </a:p>
        </p:txBody>
      </p:sp>
    </p:spTree>
    <p:extLst>
      <p:ext uri="{BB962C8B-B14F-4D97-AF65-F5344CB8AC3E}">
        <p14:creationId xmlns:p14="http://schemas.microsoft.com/office/powerpoint/2010/main" val="400014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78398"/>
            <a:ext cx="7916237" cy="4450830"/>
          </a:xfrm>
          <a:prstGeom prst="rect">
            <a:avLst/>
          </a:prstGeom>
        </p:spPr>
      </p:pic>
      <p:sp>
        <p:nvSpPr>
          <p:cNvPr id="2" name="Title 1"/>
          <p:cNvSpPr>
            <a:spLocks noGrp="1"/>
          </p:cNvSpPr>
          <p:nvPr>
            <p:ph type="title"/>
          </p:nvPr>
        </p:nvSpPr>
        <p:spPr>
          <a:xfrm>
            <a:off x="1143000" y="128337"/>
            <a:ext cx="6637421" cy="968626"/>
          </a:xfrm>
        </p:spPr>
        <p:txBody>
          <a:bodyPr/>
          <a:lstStyle/>
          <a:p>
            <a:r>
              <a:rPr lang="en-US" dirty="0" smtClean="0"/>
              <a:t>Verification of </a:t>
            </a:r>
            <a:r>
              <a:rPr lang="en-US" smtClean="0"/>
              <a:t>ADR 326</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17</a:t>
            </a:fld>
            <a:endParaRPr lang="uk-UA"/>
          </a:p>
        </p:txBody>
      </p:sp>
      <p:sp>
        <p:nvSpPr>
          <p:cNvPr id="29" name="TextBox 28"/>
          <p:cNvSpPr txBox="1"/>
          <p:nvPr/>
        </p:nvSpPr>
        <p:spPr>
          <a:xfrm>
            <a:off x="921621" y="5867400"/>
            <a:ext cx="7270911" cy="523220"/>
          </a:xfrm>
          <a:prstGeom prst="rect">
            <a:avLst/>
          </a:prstGeom>
          <a:noFill/>
        </p:spPr>
        <p:txBody>
          <a:bodyPr wrap="square" rtlCol="0">
            <a:spAutoFit/>
          </a:bodyPr>
          <a:lstStyle/>
          <a:p>
            <a:pPr>
              <a:buClr>
                <a:schemeClr val="bg1"/>
              </a:buClr>
            </a:pPr>
            <a:r>
              <a:rPr lang="en-US" dirty="0" smtClean="0">
                <a:solidFill>
                  <a:schemeClr val="bg1"/>
                </a:solidFill>
              </a:rPr>
              <a:t>Verification of ADR 326 MPS-LO GPA Changes: G17 L1b flux and error in agreement with NCEI’s in-house L0 to L1b result to within 1.E-7 (using single precision floats). </a:t>
            </a:r>
          </a:p>
        </p:txBody>
      </p:sp>
      <p:sp>
        <p:nvSpPr>
          <p:cNvPr id="30"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15" name="TextBox 14"/>
          <p:cNvSpPr txBox="1"/>
          <p:nvPr/>
        </p:nvSpPr>
        <p:spPr>
          <a:xfrm>
            <a:off x="1155860" y="1592647"/>
            <a:ext cx="2412840" cy="307777"/>
          </a:xfrm>
          <a:prstGeom prst="rect">
            <a:avLst/>
          </a:prstGeom>
          <a:solidFill>
            <a:schemeClr val="lt1"/>
          </a:solidFill>
        </p:spPr>
        <p:txBody>
          <a:bodyPr wrap="none" rtlCol="0">
            <a:spAutoFit/>
          </a:bodyPr>
          <a:lstStyle/>
          <a:p>
            <a:r>
              <a:rPr lang="en-US" dirty="0" smtClean="0"/>
              <a:t>Right sensor head electrons</a:t>
            </a:r>
            <a:endParaRPr lang="en-US" dirty="0"/>
          </a:p>
        </p:txBody>
      </p:sp>
      <p:sp>
        <p:nvSpPr>
          <p:cNvPr id="16" name="TextBox 15"/>
          <p:cNvSpPr txBox="1"/>
          <p:nvPr/>
        </p:nvSpPr>
        <p:spPr>
          <a:xfrm>
            <a:off x="3731473" y="1473022"/>
            <a:ext cx="1685077" cy="246221"/>
          </a:xfrm>
          <a:prstGeom prst="rect">
            <a:avLst/>
          </a:prstGeom>
          <a:solidFill>
            <a:schemeClr val="lt1"/>
          </a:solidFill>
        </p:spPr>
        <p:txBody>
          <a:bodyPr wrap="none" rtlCol="0">
            <a:spAutoFit/>
          </a:bodyPr>
          <a:lstStyle/>
          <a:p>
            <a:pPr algn="ctr"/>
            <a:r>
              <a:rPr lang="en-US" sz="1000" dirty="0" smtClean="0"/>
              <a:t>Left sensor head electrons</a:t>
            </a:r>
            <a:endParaRPr lang="en-US" sz="1000" dirty="0"/>
          </a:p>
        </p:txBody>
      </p:sp>
      <p:sp>
        <p:nvSpPr>
          <p:cNvPr id="17" name="TextBox 16"/>
          <p:cNvSpPr txBox="1"/>
          <p:nvPr/>
        </p:nvSpPr>
        <p:spPr>
          <a:xfrm>
            <a:off x="6911420" y="1473022"/>
            <a:ext cx="1401346" cy="246221"/>
          </a:xfrm>
          <a:prstGeom prst="rect">
            <a:avLst/>
          </a:prstGeom>
          <a:solidFill>
            <a:schemeClr val="lt1"/>
          </a:solidFill>
        </p:spPr>
        <p:txBody>
          <a:bodyPr wrap="none" rtlCol="0">
            <a:spAutoFit/>
          </a:bodyPr>
          <a:lstStyle/>
          <a:p>
            <a:pPr algn="ctr"/>
            <a:r>
              <a:rPr lang="en-US" sz="1000" smtClean="0"/>
              <a:t>Left sensor head ions</a:t>
            </a:r>
            <a:endParaRPr lang="en-US" sz="1000"/>
          </a:p>
        </p:txBody>
      </p:sp>
      <p:sp>
        <p:nvSpPr>
          <p:cNvPr id="18" name="TextBox 17"/>
          <p:cNvSpPr txBox="1"/>
          <p:nvPr/>
        </p:nvSpPr>
        <p:spPr>
          <a:xfrm>
            <a:off x="5355369" y="1473022"/>
            <a:ext cx="1494320" cy="246221"/>
          </a:xfrm>
          <a:prstGeom prst="rect">
            <a:avLst/>
          </a:prstGeom>
          <a:solidFill>
            <a:schemeClr val="lt1"/>
          </a:solidFill>
        </p:spPr>
        <p:txBody>
          <a:bodyPr wrap="none" rtlCol="0">
            <a:spAutoFit/>
          </a:bodyPr>
          <a:lstStyle/>
          <a:p>
            <a:pPr algn="ctr"/>
            <a:r>
              <a:rPr lang="en-US" sz="1000" dirty="0" smtClean="0"/>
              <a:t>Right sensor head ions</a:t>
            </a:r>
            <a:endParaRPr lang="en-US" sz="1000" dirty="0"/>
          </a:p>
        </p:txBody>
      </p:sp>
      <p:sp>
        <p:nvSpPr>
          <p:cNvPr id="19" name="TextBox 18"/>
          <p:cNvSpPr txBox="1"/>
          <p:nvPr/>
        </p:nvSpPr>
        <p:spPr>
          <a:xfrm>
            <a:off x="3919032" y="3649643"/>
            <a:ext cx="4347330" cy="246221"/>
          </a:xfrm>
          <a:prstGeom prst="rect">
            <a:avLst/>
          </a:prstGeom>
          <a:solidFill>
            <a:schemeClr val="lt1"/>
          </a:solidFill>
        </p:spPr>
        <p:txBody>
          <a:bodyPr wrap="square" rtlCol="0">
            <a:spAutoFit/>
          </a:bodyPr>
          <a:lstStyle/>
          <a:p>
            <a:pPr algn="ctr"/>
            <a:r>
              <a:rPr lang="en-US" sz="1000" dirty="0" smtClean="0"/>
              <a:t>Flux error term for R &amp; L SH electrons and ions</a:t>
            </a:r>
            <a:endParaRPr lang="en-US" sz="1000" dirty="0"/>
          </a:p>
        </p:txBody>
      </p:sp>
      <p:sp>
        <p:nvSpPr>
          <p:cNvPr id="20" name="TextBox 19"/>
          <p:cNvSpPr txBox="1"/>
          <p:nvPr/>
        </p:nvSpPr>
        <p:spPr>
          <a:xfrm>
            <a:off x="3826168" y="5252244"/>
            <a:ext cx="841897" cy="276999"/>
          </a:xfrm>
          <a:prstGeom prst="rect">
            <a:avLst/>
          </a:prstGeom>
          <a:noFill/>
        </p:spPr>
        <p:txBody>
          <a:bodyPr wrap="none" rtlCol="0">
            <a:spAutoFit/>
          </a:bodyPr>
          <a:lstStyle/>
          <a:p>
            <a:r>
              <a:rPr lang="en-US" sz="1200" dirty="0" smtClean="0"/>
              <a:t>UT Hours</a:t>
            </a:r>
            <a:endParaRPr lang="en-US" sz="1200" dirty="0"/>
          </a:p>
        </p:txBody>
      </p:sp>
      <p:cxnSp>
        <p:nvCxnSpPr>
          <p:cNvPr id="22" name="Straight Arrow Connector 21"/>
          <p:cNvCxnSpPr/>
          <p:nvPr/>
        </p:nvCxnSpPr>
        <p:spPr>
          <a:xfrm flipH="1">
            <a:off x="3705996" y="5379117"/>
            <a:ext cx="20033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959350" y="5376843"/>
            <a:ext cx="3352800" cy="338554"/>
          </a:xfrm>
          <a:prstGeom prst="rect">
            <a:avLst/>
          </a:prstGeom>
          <a:solidFill>
            <a:schemeClr val="accent2">
              <a:lumMod val="20000"/>
              <a:lumOff val="80000"/>
            </a:schemeClr>
          </a:solidFill>
        </p:spPr>
        <p:txBody>
          <a:bodyPr wrap="square" rtlCol="0">
            <a:spAutoFit/>
          </a:bodyPr>
          <a:lstStyle/>
          <a:p>
            <a:r>
              <a:rPr lang="en-US" sz="1600" i="1" dirty="0" smtClean="0"/>
              <a:t>Rel</a:t>
            </a:r>
            <a:r>
              <a:rPr lang="en-US" sz="1600" i="1" dirty="0"/>
              <a:t>. </a:t>
            </a:r>
            <a:r>
              <a:rPr lang="en-US" sz="1600" i="1" dirty="0" smtClean="0"/>
              <a:t>difference</a:t>
            </a:r>
            <a:r>
              <a:rPr lang="en-US" sz="1600" i="1" dirty="0"/>
              <a:t> &lt; 1.E-7</a:t>
            </a:r>
            <a:r>
              <a:rPr lang="en-US" sz="1600" i="1" dirty="0" smtClean="0"/>
              <a:t> </a:t>
            </a:r>
            <a:r>
              <a:rPr lang="en-US" sz="1600" i="1" dirty="0"/>
              <a:t>in all cases. </a:t>
            </a:r>
          </a:p>
        </p:txBody>
      </p:sp>
      <p:sp>
        <p:nvSpPr>
          <p:cNvPr id="21" name="TextBox 20"/>
          <p:cNvSpPr txBox="1"/>
          <p:nvPr/>
        </p:nvSpPr>
        <p:spPr>
          <a:xfrm rot="21096866">
            <a:off x="4465042" y="4271326"/>
            <a:ext cx="3218829" cy="338554"/>
          </a:xfrm>
          <a:prstGeom prst="rect">
            <a:avLst/>
          </a:prstGeom>
          <a:solidFill>
            <a:schemeClr val="accent2">
              <a:lumMod val="20000"/>
              <a:lumOff val="80000"/>
            </a:schemeClr>
          </a:solidFill>
        </p:spPr>
        <p:txBody>
          <a:bodyPr wrap="square" rtlCol="0">
            <a:spAutoFit/>
          </a:bodyPr>
          <a:lstStyle/>
          <a:p>
            <a:pPr algn="ctr"/>
            <a:r>
              <a:rPr lang="en-US" sz="1600" dirty="0" smtClean="0"/>
              <a:t>Verification of flux error term</a:t>
            </a:r>
            <a:endParaRPr lang="en-US" sz="1600" dirty="0"/>
          </a:p>
        </p:txBody>
      </p:sp>
      <p:sp>
        <p:nvSpPr>
          <p:cNvPr id="23" name="TextBox 22"/>
          <p:cNvSpPr txBox="1"/>
          <p:nvPr/>
        </p:nvSpPr>
        <p:spPr>
          <a:xfrm rot="21096866">
            <a:off x="1284760" y="2729406"/>
            <a:ext cx="6608787" cy="338554"/>
          </a:xfrm>
          <a:prstGeom prst="rect">
            <a:avLst/>
          </a:prstGeom>
          <a:solidFill>
            <a:schemeClr val="accent2">
              <a:lumMod val="20000"/>
              <a:lumOff val="80000"/>
            </a:schemeClr>
          </a:solidFill>
        </p:spPr>
        <p:txBody>
          <a:bodyPr wrap="square" rtlCol="0">
            <a:spAutoFit/>
          </a:bodyPr>
          <a:lstStyle/>
          <a:p>
            <a:pPr algn="ctr"/>
            <a:r>
              <a:rPr lang="en-US" sz="1600" dirty="0" smtClean="0"/>
              <a:t>Verification </a:t>
            </a:r>
            <a:r>
              <a:rPr lang="en-US" sz="1600" smtClean="0"/>
              <a:t>of fluxes</a:t>
            </a:r>
            <a:endParaRPr lang="en-US" sz="1600" dirty="0"/>
          </a:p>
        </p:txBody>
      </p:sp>
      <p:sp>
        <p:nvSpPr>
          <p:cNvPr id="24" name="TextBox 23"/>
          <p:cNvSpPr txBox="1"/>
          <p:nvPr/>
        </p:nvSpPr>
        <p:spPr>
          <a:xfrm>
            <a:off x="1752600" y="990600"/>
            <a:ext cx="5754552" cy="307777"/>
          </a:xfrm>
          <a:prstGeom prst="rect">
            <a:avLst/>
          </a:prstGeom>
          <a:solidFill>
            <a:schemeClr val="bg1">
              <a:lumMod val="95000"/>
            </a:schemeClr>
          </a:solidFill>
        </p:spPr>
        <p:txBody>
          <a:bodyPr wrap="square" rtlCol="0">
            <a:spAutoFit/>
          </a:bodyPr>
          <a:lstStyle/>
          <a:p>
            <a:r>
              <a:rPr lang="en-US" b="1" dirty="0" smtClean="0"/>
              <a:t>(L1b  </a:t>
            </a:r>
            <a:r>
              <a:rPr lang="mr-IN" b="1" dirty="0" smtClean="0"/>
              <a:t>–</a:t>
            </a:r>
            <a:r>
              <a:rPr lang="en-US" b="1" dirty="0" smtClean="0"/>
              <a:t>  NCEI_in-house_L0_to_L1b)  /  NCEI_in-house_L0_to_L1b</a:t>
            </a:r>
          </a:p>
        </p:txBody>
      </p:sp>
    </p:spTree>
    <p:extLst>
      <p:ext uri="{BB962C8B-B14F-4D97-AF65-F5344CB8AC3E}">
        <p14:creationId xmlns:p14="http://schemas.microsoft.com/office/powerpoint/2010/main" val="859607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Empirical Determination </a:t>
            </a:r>
            <a:r>
              <a:rPr lang="en-US" dirty="0" smtClean="0"/>
              <a:t>of Background </a:t>
            </a:r>
            <a:r>
              <a:rPr lang="en-US" dirty="0"/>
              <a:t>Removal </a:t>
            </a:r>
            <a:r>
              <a:rPr lang="en-US" dirty="0" smtClean="0"/>
              <a:t>Coefficients</a:t>
            </a:r>
            <a:endParaRPr lang="en-US" sz="2000" dirty="0">
              <a:solidFill>
                <a:srgbClr val="FFFF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229600" cy="5029200"/>
              </a:xfrm>
            </p:spPr>
            <p:txBody>
              <a:bodyPr>
                <a:noAutofit/>
              </a:bodyPr>
              <a:lstStyle/>
              <a:p>
                <a:pPr marL="0" indent="0">
                  <a:spcBef>
                    <a:spcPts val="0"/>
                  </a:spcBef>
                  <a:spcAft>
                    <a:spcPts val="600"/>
                  </a:spcAft>
                  <a:buNone/>
                </a:pPr>
                <a:r>
                  <a:rPr lang="en-US" sz="1600" dirty="0" smtClean="0">
                    <a:latin typeface="Calibri" charset="0"/>
                    <a:ea typeface="Calibri" charset="0"/>
                    <a:cs typeface="Times New Roman" charset="0"/>
                  </a:rPr>
                  <a:t>The corrected counts </a:t>
                </a:r>
                <a:r>
                  <a:rPr lang="en-US" sz="1600" i="1" dirty="0">
                    <a:effectLst/>
                    <a:latin typeface="Calibri" charset="0"/>
                    <a:ea typeface="Calibri" charset="0"/>
                    <a:cs typeface="Times New Roman" charset="0"/>
                  </a:rPr>
                  <a:t>M</a:t>
                </a:r>
                <a:r>
                  <a:rPr lang="en-US" sz="1600" dirty="0">
                    <a:effectLst/>
                    <a:latin typeface="Calibri" charset="0"/>
                    <a:ea typeface="Calibri" charset="0"/>
                    <a:cs typeface="Times New Roman" charset="0"/>
                  </a:rPr>
                  <a:t> in a given zone and energy channel are the total counts </a:t>
                </a:r>
                <a:r>
                  <a:rPr lang="en-US" sz="1600" i="1" dirty="0" err="1">
                    <a:effectLst/>
                    <a:latin typeface="Calibri" charset="0"/>
                    <a:ea typeface="Calibri" charset="0"/>
                    <a:cs typeface="Times New Roman" charset="0"/>
                  </a:rPr>
                  <a:t>N</a:t>
                </a:r>
                <a:r>
                  <a:rPr lang="en-US" sz="1600" i="1" baseline="30000" dirty="0" err="1">
                    <a:effectLst/>
                    <a:latin typeface="Calibri" charset="0"/>
                    <a:ea typeface="Calibri" charset="0"/>
                    <a:cs typeface="Times New Roman" charset="0"/>
                  </a:rPr>
                  <a:t>tot</a:t>
                </a:r>
                <a:r>
                  <a:rPr lang="en-US" sz="1600" i="1" baseline="30000" dirty="0">
                    <a:effectLst/>
                    <a:latin typeface="Calibri" charset="0"/>
                    <a:ea typeface="Calibri" charset="0"/>
                    <a:cs typeface="Times New Roman" charset="0"/>
                  </a:rPr>
                  <a:t>.</a:t>
                </a:r>
                <a:r>
                  <a:rPr lang="en-US" sz="1600" dirty="0">
                    <a:effectLst/>
                    <a:latin typeface="Calibri" charset="0"/>
                    <a:ea typeface="Calibri" charset="0"/>
                    <a:cs typeface="Times New Roman" charset="0"/>
                  </a:rPr>
                  <a:t> minus the counts from penetrating </a:t>
                </a:r>
                <a:r>
                  <a:rPr lang="en-US" sz="1600" dirty="0" smtClean="0">
                    <a:effectLst/>
                    <a:latin typeface="Calibri" charset="0"/>
                    <a:ea typeface="Calibri" charset="0"/>
                    <a:cs typeface="Times New Roman" charset="0"/>
                  </a:rPr>
                  <a:t>radiation</a:t>
                </a:r>
                <a:endParaRPr lang="en-US" sz="1600" dirty="0">
                  <a:effectLst/>
                  <a:latin typeface="Calibri" charset="0"/>
                  <a:ea typeface="Calibri" charset="0"/>
                  <a:cs typeface="Times New Roman" charset="0"/>
                </a:endParaRPr>
              </a:p>
              <a:p>
                <a:pPr marL="0" indent="0" algn="ctr">
                  <a:spcBef>
                    <a:spcPts val="0"/>
                  </a:spcBef>
                  <a:spcAft>
                    <a:spcPts val="600"/>
                  </a:spcAft>
                  <a:buNone/>
                </a:pPr>
                <a14:m>
                  <m:oMath xmlns:m="http://schemas.openxmlformats.org/officeDocument/2006/math">
                    <m:sSub>
                      <m:sSubPr>
                        <m:ctrlPr>
                          <a:rPr lang="en-US" sz="1600" i="1">
                            <a:effectLst/>
                            <a:latin typeface="Cambria Math" panose="02040503050406030204" pitchFamily="18" charset="0"/>
                            <a:ea typeface="Calibri" charset="0"/>
                            <a:cs typeface="Times New Roman" charset="0"/>
                          </a:rPr>
                        </m:ctrlPr>
                      </m:sSubPr>
                      <m:e>
                        <m:r>
                          <a:rPr lang="en-US" sz="1600" i="1">
                            <a:effectLst/>
                            <a:latin typeface="Cambria Math" charset="0"/>
                            <a:ea typeface="Calibri" charset="0"/>
                            <a:cs typeface="Times New Roman" charset="0"/>
                          </a:rPr>
                          <m:t>𝑀</m:t>
                        </m:r>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panose="02040503050406030204" pitchFamily="18" charset="0"/>
                            <a:ea typeface="Times New Roman" charset="0"/>
                            <a:cs typeface="Times New Roman" charset="0"/>
                          </a:rPr>
                        </m:ctrlPr>
                      </m:sSubSupPr>
                      <m:e>
                        <m:r>
                          <a:rPr lang="en-US" sz="1600" i="1">
                            <a:effectLst/>
                            <a:latin typeface="Cambria Math" charset="0"/>
                            <a:ea typeface="Times New Roman" charset="0"/>
                            <a:cs typeface="Times New Roman" charset="0"/>
                          </a:rPr>
                          <m:t>𝑁</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panose="02040503050406030204" pitchFamily="18" charset="0"/>
                            <a:ea typeface="Times New Roman" charset="0"/>
                            <a:cs typeface="Times New Roman" charset="0"/>
                          </a:rPr>
                        </m:ctrlPr>
                      </m:sSupPr>
                      <m:e>
                        <m:r>
                          <a:rPr lang="en-US" sz="1600" i="1">
                            <a:effectLst/>
                            <a:latin typeface="Cambria Math" charset="0"/>
                            <a:ea typeface="Times New Roman" charset="0"/>
                            <a:cs typeface="Times New Roman" charset="0"/>
                          </a:rPr>
                          <m:t>𝑁</m:t>
                        </m:r>
                      </m:e>
                      <m:sup>
                        <m:r>
                          <a:rPr lang="en-US" sz="1600" i="1">
                            <a:effectLst/>
                            <a:latin typeface="Cambria Math" charset="0"/>
                            <a:ea typeface="Times New Roman" charset="0"/>
                            <a:cs typeface="Times New Roman" charset="0"/>
                          </a:rPr>
                          <m:t>𝐵𝐺</m:t>
                        </m:r>
                      </m:sup>
                    </m:sSup>
                  </m:oMath>
                </a14:m>
                <a:r>
                  <a:rPr lang="en-US" sz="1600" dirty="0">
                    <a:effectLst/>
                    <a:latin typeface="Calibri" charset="0"/>
                    <a:ea typeface="Calibri" charset="0"/>
                    <a:cs typeface="Times New Roman" charset="0"/>
                  </a:rPr>
                  <a:t>,</a:t>
                </a:r>
              </a:p>
              <a:p>
                <a:pPr marL="0" indent="0">
                  <a:spcBef>
                    <a:spcPts val="0"/>
                  </a:spcBef>
                  <a:spcAft>
                    <a:spcPts val="600"/>
                  </a:spcAft>
                  <a:buNone/>
                </a:pPr>
                <a:r>
                  <a:rPr lang="en-US" sz="1600" dirty="0" smtClean="0">
                    <a:effectLst/>
                    <a:latin typeface="Calibri" charset="0"/>
                    <a:ea typeface="Calibri" charset="0"/>
                    <a:cs typeface="Times New Roman" charset="0"/>
                  </a:rPr>
                  <a:t>where </a:t>
                </a:r>
                <a:r>
                  <a:rPr lang="en-US" sz="1600" i="1" dirty="0" err="1">
                    <a:effectLst/>
                    <a:latin typeface="Calibri" charset="0"/>
                    <a:ea typeface="Calibri" charset="0"/>
                    <a:cs typeface="Times New Roman" charset="0"/>
                  </a:rPr>
                  <a:t>i</a:t>
                </a:r>
                <a:r>
                  <a:rPr lang="en-US" sz="1600" dirty="0">
                    <a:effectLst/>
                    <a:latin typeface="Calibri" charset="0"/>
                    <a:ea typeface="Calibri" charset="0"/>
                    <a:cs typeface="Times New Roman" charset="0"/>
                  </a:rPr>
                  <a:t> and </a:t>
                </a:r>
                <a:r>
                  <a:rPr lang="en-US" sz="1600" i="1" dirty="0">
                    <a:effectLst/>
                    <a:latin typeface="Calibri" charset="0"/>
                    <a:ea typeface="Calibri" charset="0"/>
                    <a:cs typeface="Times New Roman" charset="0"/>
                  </a:rPr>
                  <a:t>j</a:t>
                </a:r>
                <a:r>
                  <a:rPr lang="en-US" sz="1600" dirty="0">
                    <a:effectLst/>
                    <a:latin typeface="Calibri" charset="0"/>
                    <a:ea typeface="Calibri" charset="0"/>
                    <a:cs typeface="Times New Roman" charset="0"/>
                  </a:rPr>
                  <a:t> are the is the zone and energy indices, respectively, and the </a:t>
                </a:r>
                <a:r>
                  <a:rPr lang="en-US" sz="1600" dirty="0" smtClean="0">
                    <a:effectLst/>
                    <a:latin typeface="Calibri" charset="0"/>
                    <a:ea typeface="Calibri" charset="0"/>
                    <a:cs typeface="Times New Roman" charset="0"/>
                  </a:rPr>
                  <a:t>counts in zone </a:t>
                </a:r>
                <a:r>
                  <a:rPr lang="en-US" sz="1600" i="1" dirty="0" err="1" smtClean="0">
                    <a:effectLst/>
                    <a:latin typeface="Calibri" charset="0"/>
                    <a:ea typeface="Calibri" charset="0"/>
                    <a:cs typeface="Times New Roman" charset="0"/>
                  </a:rPr>
                  <a:t>i</a:t>
                </a:r>
                <a:r>
                  <a:rPr lang="en-US" sz="1600" dirty="0" smtClean="0">
                    <a:effectLst/>
                    <a:latin typeface="Calibri" charset="0"/>
                    <a:ea typeface="Calibri" charset="0"/>
                    <a:cs typeface="Times New Roman" charset="0"/>
                  </a:rPr>
                  <a:t> due to penetrating radiation is assumed to be proportional to the counts </a:t>
                </a:r>
                <a:r>
                  <a:rPr lang="en-US" sz="1600" dirty="0">
                    <a:effectLst/>
                    <a:latin typeface="Calibri" charset="0"/>
                    <a:ea typeface="Calibri" charset="0"/>
                    <a:cs typeface="Times New Roman" charset="0"/>
                  </a:rPr>
                  <a:t>in the associated (same species and sensor head) background zone </a:t>
                </a:r>
                <a:r>
                  <a:rPr lang="en-US" sz="1600" i="1" dirty="0">
                    <a:effectLst/>
                    <a:latin typeface="Calibri" charset="0"/>
                    <a:ea typeface="Calibri" charset="0"/>
                    <a:cs typeface="Times New Roman" charset="0"/>
                  </a:rPr>
                  <a:t>N</a:t>
                </a:r>
                <a:r>
                  <a:rPr lang="en-US" sz="1600" i="1" baseline="30000" dirty="0">
                    <a:effectLst/>
                    <a:latin typeface="Calibri" charset="0"/>
                    <a:ea typeface="Calibri" charset="0"/>
                    <a:cs typeface="Times New Roman" charset="0"/>
                  </a:rPr>
                  <a:t>BG</a:t>
                </a:r>
                <a:r>
                  <a:rPr lang="en-US" sz="1600" dirty="0" smtClean="0">
                    <a:effectLst/>
                    <a:latin typeface="Calibri" charset="0"/>
                    <a:ea typeface="Calibri" charset="0"/>
                    <a:cs typeface="Times New Roman" charset="0"/>
                  </a:rPr>
                  <a:t>.</a:t>
                </a:r>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Calibri" charset="0"/>
                    <a:cs typeface="Times New Roman" charset="0"/>
                  </a:rPr>
                  <a:t>If we demand that the flux averaged over some time-interval is non-negative, this places </a:t>
                </a:r>
                <a:r>
                  <a:rPr lang="en-US" sz="1600" dirty="0" smtClean="0">
                    <a:effectLst/>
                    <a:latin typeface="Calibri" charset="0"/>
                    <a:ea typeface="Calibri" charset="0"/>
                    <a:cs typeface="Times New Roman" charset="0"/>
                  </a:rPr>
                  <a:t>an upper </a:t>
                </a:r>
                <a:r>
                  <a:rPr lang="en-US" sz="1600" dirty="0">
                    <a:effectLst/>
                    <a:latin typeface="Calibri" charset="0"/>
                    <a:ea typeface="Calibri" charset="0"/>
                    <a:cs typeface="Times New Roman" charset="0"/>
                  </a:rPr>
                  <a:t>bound on the background removal coefficient</a:t>
                </a:r>
                <a:r>
                  <a:rPr lang="en-US" sz="1600" dirty="0" smtClean="0">
                    <a:effectLst/>
                    <a:latin typeface="Calibri" charset="0"/>
                    <a:ea typeface="Calibri" charset="0"/>
                    <a:cs typeface="Times New Roman" charset="0"/>
                  </a:rPr>
                  <a:t>.</a:t>
                </a:r>
                <a:endParaRPr lang="en-US" sz="1600" dirty="0">
                  <a:effectLst/>
                  <a:latin typeface="Calibri" charset="0"/>
                  <a:ea typeface="Calibri" charset="0"/>
                  <a:cs typeface="Times New Roman" charset="0"/>
                </a:endParaRPr>
              </a:p>
              <a:p>
                <a:pPr marL="0" indent="0" algn="just">
                  <a:spcBef>
                    <a:spcPts val="0"/>
                  </a:spcBef>
                  <a:spcAft>
                    <a:spcPts val="600"/>
                  </a:spcAft>
                  <a:buNone/>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ea typeface="Calibri" charset="0"/>
                              <a:cs typeface="Times New Roman" charset="0"/>
                            </a:rPr>
                          </m:ctrlPr>
                        </m:sSubPr>
                        <m:e>
                          <m:acc>
                            <m:accPr>
                              <m:chr m:val="̅"/>
                              <m:ctrlPr>
                                <a:rPr lang="en-US" sz="1600" i="1">
                                  <a:effectLst/>
                                  <a:latin typeface="Cambria Math" panose="02040503050406030204" pitchFamily="18" charset="0"/>
                                  <a:ea typeface="Calibri" charset="0"/>
                                  <a:cs typeface="Times New Roman" charset="0"/>
                                </a:rPr>
                              </m:ctrlPr>
                            </m:accPr>
                            <m:e>
                              <m:r>
                                <a:rPr lang="en-US" sz="1600" i="1">
                                  <a:effectLst/>
                                  <a:latin typeface="Cambria Math" charset="0"/>
                                  <a:ea typeface="Calibri" charset="0"/>
                                  <a:cs typeface="Times New Roman" charset="0"/>
                                </a:rPr>
                                <m:t>𝑀</m:t>
                              </m:r>
                            </m:e>
                          </m:acc>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r>
                        <a:rPr lang="en-US" sz="1600" i="1">
                          <a:effectLst/>
                          <a:latin typeface="Cambria Math" charset="0"/>
                          <a:ea typeface="Times New Roman" charset="0"/>
                          <a:cs typeface="Times New Roman" charset="0"/>
                        </a:rPr>
                        <m:t>≥0  →  </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f>
                        <m:fPr>
                          <m:ctrlPr>
                            <a:rPr lang="en-US" sz="1600" i="1">
                              <a:effectLst/>
                              <a:latin typeface="Cambria Math" panose="02040503050406030204" pitchFamily="18" charset="0"/>
                              <a:ea typeface="Times New Roman" charset="0"/>
                              <a:cs typeface="Times New Roman" charset="0"/>
                            </a:rPr>
                          </m:ctrlPr>
                        </m:fPr>
                        <m:num>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oMath>
                  </m:oMathPara>
                </a14:m>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the overbar denotes an </a:t>
                </a:r>
                <a:r>
                  <a:rPr lang="en-US" sz="1600" dirty="0" smtClean="0">
                    <a:effectLst/>
                    <a:latin typeface="Calibri" charset="0"/>
                    <a:ea typeface="Times New Roman" charset="0"/>
                    <a:cs typeface="Times New Roman" charset="0"/>
                  </a:rPr>
                  <a:t>average </a:t>
                </a:r>
                <a:r>
                  <a:rPr lang="en-US" sz="1600" dirty="0">
                    <a:effectLst/>
                    <a:latin typeface="Calibri" charset="0"/>
                    <a:ea typeface="Times New Roman" charset="0"/>
                    <a:cs typeface="Times New Roman" charset="0"/>
                  </a:rPr>
                  <a:t>over some </a:t>
                </a:r>
                <a:r>
                  <a:rPr lang="en-US" sz="1600" dirty="0" smtClean="0">
                    <a:effectLst/>
                    <a:latin typeface="Calibri" charset="0"/>
                    <a:ea typeface="Times New Roman" charset="0"/>
                    <a:cs typeface="Times New Roman" charset="0"/>
                  </a:rPr>
                  <a:t>time </a:t>
                </a:r>
                <a:r>
                  <a:rPr lang="en-US" sz="1600" dirty="0">
                    <a:effectLst/>
                    <a:latin typeface="Calibri" charset="0"/>
                    <a:ea typeface="Times New Roman" charset="0"/>
                    <a:cs typeface="Times New Roman" charset="0"/>
                  </a:rPr>
                  <a:t>interval (e.g., </a:t>
                </a:r>
                <a:r>
                  <a:rPr lang="en-US" sz="1600" dirty="0" smtClean="0">
                    <a:effectLst/>
                    <a:latin typeface="Calibri" charset="0"/>
                    <a:ea typeface="Times New Roman" charset="0"/>
                    <a:cs typeface="Times New Roman" charset="0"/>
                  </a:rPr>
                  <a:t>5 min</a:t>
                </a:r>
                <a:r>
                  <a:rPr lang="en-US" sz="1600" dirty="0">
                    <a:effectLst/>
                    <a:latin typeface="Calibri" charset="0"/>
                    <a:ea typeface="Times New Roman" charset="0"/>
                    <a:cs typeface="Times New Roman" charset="0"/>
                  </a:rPr>
                  <a:t>. </a:t>
                </a:r>
                <a:r>
                  <a:rPr lang="en-US" sz="1600" dirty="0" smtClean="0">
                    <a:effectLst/>
                    <a:latin typeface="Calibri" charset="0"/>
                    <a:ea typeface="Times New Roman" charset="0"/>
                    <a:cs typeface="Times New Roman" charset="0"/>
                  </a:rPr>
                  <a:t>averages from 1s data</a:t>
                </a:r>
                <a:r>
                  <a:rPr lang="en-US" sz="1600" dirty="0">
                    <a:effectLst/>
                    <a:latin typeface="Calibri" charset="0"/>
                    <a:ea typeface="Times New Roman" charset="0"/>
                    <a:cs typeface="Times New Roman" charset="0"/>
                  </a:rPr>
                  <a:t>). An </a:t>
                </a:r>
                <a:r>
                  <a:rPr lang="en-US" sz="1600" dirty="0" smtClean="0">
                    <a:effectLst/>
                    <a:latin typeface="Calibri" charset="0"/>
                    <a:ea typeface="Times New Roman" charset="0"/>
                    <a:cs typeface="Times New Roman" charset="0"/>
                  </a:rPr>
                  <a:t>upper </a:t>
                </a:r>
                <a:r>
                  <a:rPr lang="en-US" sz="1600" dirty="0">
                    <a:effectLst/>
                    <a:latin typeface="Calibri" charset="0"/>
                    <a:ea typeface="Times New Roman" charset="0"/>
                    <a:cs typeface="Times New Roman" charset="0"/>
                  </a:rPr>
                  <a:t>bound for </a:t>
                </a:r>
                <a14:m>
                  <m:oMath xmlns:m="http://schemas.openxmlformats.org/officeDocument/2006/math">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b="0" i="1" smtClean="0">
                            <a:effectLst/>
                            <a:latin typeface="Cambria Math" charset="0"/>
                            <a:ea typeface="Times New Roman" charset="0"/>
                            <a:cs typeface="Times New Roman" charset="0"/>
                          </a:rPr>
                          <m:t>𝑖</m:t>
                        </m:r>
                        <m:r>
                          <a:rPr lang="en-US" sz="1600" b="0" i="1" smtClean="0">
                            <a:effectLst/>
                            <a:latin typeface="Cambria Math" charset="0"/>
                            <a:ea typeface="Times New Roman" charset="0"/>
                            <a:cs typeface="Times New Roman" charset="0"/>
                          </a:rPr>
                          <m:t>,</m:t>
                        </m:r>
                        <m:r>
                          <a:rPr lang="en-US" sz="1600" b="0" i="1" smtClean="0">
                            <a:effectLst/>
                            <a:latin typeface="Cambria Math" charset="0"/>
                            <a:ea typeface="Times New Roman" charset="0"/>
                            <a:cs typeface="Times New Roman" charset="0"/>
                          </a:rPr>
                          <m:t>𝑗</m:t>
                        </m:r>
                      </m:sub>
                    </m:sSub>
                  </m:oMath>
                </a14:m>
                <a:r>
                  <a:rPr lang="en-US" sz="1600" dirty="0">
                    <a:effectLst/>
                    <a:latin typeface="Calibri" charset="0"/>
                    <a:ea typeface="Times New Roman" charset="0"/>
                    <a:cs typeface="Times New Roman" charset="0"/>
                  </a:rPr>
                  <a:t> can be determined empirically by taking the minimum value of </a:t>
                </a:r>
                <a14:m>
                  <m:oMath xmlns:m="http://schemas.openxmlformats.org/officeDocument/2006/math">
                    <m:sSubSup>
                      <m:sSubSupPr>
                        <m:ctrlPr>
                          <a:rPr lang="en-US" sz="1400" i="1">
                            <a:effectLst/>
                            <a:latin typeface="Cambria Math" panose="02040503050406030204" pitchFamily="18" charset="0"/>
                            <a:ea typeface="Times New Roman" charset="0"/>
                            <a:cs typeface="Times New Roman" charset="0"/>
                          </a:rPr>
                        </m:ctrlPr>
                      </m:sSubSupPr>
                      <m:e>
                        <m:acc>
                          <m:accPr>
                            <m:chr m:val="̅"/>
                            <m:ctrlPr>
                              <a:rPr lang="en-US" sz="1400" i="1">
                                <a:effectLst/>
                                <a:latin typeface="Cambria Math" panose="02040503050406030204" pitchFamily="18"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b>
                        <m:r>
                          <a:rPr lang="en-US" sz="1400" i="1">
                            <a:effectLst/>
                            <a:latin typeface="Cambria Math" charset="0"/>
                            <a:ea typeface="Times New Roman" charset="0"/>
                            <a:cs typeface="Times New Roman" charset="0"/>
                          </a:rPr>
                          <m:t>𝑖</m:t>
                        </m:r>
                        <m:r>
                          <a:rPr lang="en-US" sz="1400" i="1">
                            <a:effectLst/>
                            <a:latin typeface="Cambria Math" charset="0"/>
                            <a:ea typeface="Times New Roman" charset="0"/>
                            <a:cs typeface="Times New Roman" charset="0"/>
                          </a:rPr>
                          <m:t>,</m:t>
                        </m:r>
                        <m:r>
                          <a:rPr lang="en-US" sz="1400" i="1">
                            <a:effectLst/>
                            <a:latin typeface="Cambria Math" charset="0"/>
                            <a:ea typeface="Times New Roman" charset="0"/>
                            <a:cs typeface="Times New Roman" charset="0"/>
                          </a:rPr>
                          <m:t>𝑗</m:t>
                        </m:r>
                      </m:sub>
                      <m:sup>
                        <m:r>
                          <a:rPr lang="en-US" sz="1400" i="1">
                            <a:effectLst/>
                            <a:latin typeface="Cambria Math" charset="0"/>
                            <a:ea typeface="Times New Roman" charset="0"/>
                            <a:cs typeface="Times New Roman" charset="0"/>
                          </a:rPr>
                          <m:t>𝑡𝑜𝑡</m:t>
                        </m:r>
                        <m:r>
                          <a:rPr lang="en-US" sz="1400" i="1">
                            <a:effectLst/>
                            <a:latin typeface="Cambria Math" charset="0"/>
                            <a:ea typeface="Times New Roman" charset="0"/>
                            <a:cs typeface="Times New Roman" charset="0"/>
                          </a:rPr>
                          <m:t>.</m:t>
                        </m:r>
                      </m:sup>
                    </m:sSubSup>
                    <m:r>
                      <a:rPr lang="en-US" sz="1400" i="1">
                        <a:effectLst/>
                        <a:latin typeface="Cambria Math" charset="0"/>
                        <a:ea typeface="Times New Roman" charset="0"/>
                        <a:cs typeface="Times New Roman" charset="0"/>
                      </a:rPr>
                      <m:t>/</m:t>
                    </m:r>
                    <m:sSup>
                      <m:sSupPr>
                        <m:ctrlPr>
                          <a:rPr lang="en-US" sz="1400" i="1">
                            <a:effectLst/>
                            <a:latin typeface="Cambria Math" panose="02040503050406030204" pitchFamily="18" charset="0"/>
                            <a:ea typeface="Times New Roman" charset="0"/>
                            <a:cs typeface="Times New Roman" charset="0"/>
                          </a:rPr>
                        </m:ctrlPr>
                      </m:sSupPr>
                      <m:e>
                        <m:acc>
                          <m:accPr>
                            <m:chr m:val="̅"/>
                            <m:ctrlPr>
                              <a:rPr lang="en-US" sz="1400" i="1">
                                <a:effectLst/>
                                <a:latin typeface="Cambria Math" panose="02040503050406030204" pitchFamily="18"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p>
                        <m:r>
                          <a:rPr lang="en-US" sz="1400" i="1">
                            <a:effectLst/>
                            <a:latin typeface="Cambria Math" charset="0"/>
                            <a:ea typeface="Times New Roman" charset="0"/>
                            <a:cs typeface="Times New Roman" charset="0"/>
                          </a:rPr>
                          <m:t>𝐵𝐺</m:t>
                        </m:r>
                      </m:sup>
                    </m:sSup>
                  </m:oMath>
                </a14:m>
                <a:r>
                  <a:rPr lang="en-US" sz="1600" dirty="0">
                    <a:effectLst/>
                    <a:latin typeface="Calibri" charset="0"/>
                    <a:ea typeface="Times New Roman" charset="0"/>
                    <a:cs typeface="Times New Roman" charset="0"/>
                  </a:rPr>
                  <a:t> attained over months of </a:t>
                </a:r>
                <a:r>
                  <a:rPr lang="en-US" sz="1600" dirty="0" smtClean="0">
                    <a:effectLst/>
                    <a:latin typeface="Calibri" charset="0"/>
                    <a:ea typeface="Times New Roman" charset="0"/>
                    <a:cs typeface="Times New Roman" charset="0"/>
                  </a:rPr>
                  <a:t>data</a:t>
                </a:r>
                <a:endParaRPr lang="en-US" sz="1600" dirty="0">
                  <a:effectLst/>
                  <a:latin typeface="Calibri" charset="0"/>
                  <a:ea typeface="Calibri" charset="0"/>
                  <a:cs typeface="Times New Roman" charset="0"/>
                </a:endParaRPr>
              </a:p>
              <a:p>
                <a:pPr marL="0" indent="0" algn="ctr">
                  <a:spcBef>
                    <a:spcPts val="0"/>
                  </a:spcBef>
                  <a:spcAft>
                    <a:spcPts val="600"/>
                  </a:spcAft>
                  <a:buNone/>
                </a:pPr>
                <a:r>
                  <a:rPr lang="en-US" sz="1600" dirty="0" smtClean="0">
                    <a:effectLst/>
                    <a:ea typeface="Times New Roman" charset="0"/>
                    <a:cs typeface="Times New Roman" charset="0"/>
                  </a:rPr>
                  <a:t>Set </a:t>
                </a:r>
                <a14:m>
                  <m:oMath xmlns:m="http://schemas.openxmlformats.org/officeDocument/2006/math">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r>
                      <m:rPr>
                        <m:sty m:val="p"/>
                      </m:rPr>
                      <a:rPr lang="en-US" sz="1600">
                        <a:effectLst/>
                        <a:latin typeface="Cambria Math" charset="0"/>
                        <a:ea typeface="Times New Roman" charset="0"/>
                        <a:cs typeface="Times New Roman" charset="0"/>
                      </a:rPr>
                      <m:t>Min</m:t>
                    </m:r>
                    <m:d>
                      <m:dPr>
                        <m:begChr m:val="["/>
                        <m:endChr m:val="]"/>
                        <m:ctrlPr>
                          <a:rPr lang="en-US" sz="1600" i="1">
                            <a:effectLst/>
                            <a:latin typeface="Cambria Math" panose="02040503050406030204" pitchFamily="18" charset="0"/>
                            <a:ea typeface="Times New Roman" charset="0"/>
                            <a:cs typeface="Times New Roman" charset="0"/>
                          </a:rPr>
                        </m:ctrlPr>
                      </m:dPr>
                      <m:e>
                        <m:sSub>
                          <m:sSubPr>
                            <m:ctrlPr>
                              <a:rPr lang="en-US" sz="1600" i="1">
                                <a:effectLst/>
                                <a:latin typeface="Cambria Math" panose="02040503050406030204" pitchFamily="18" charset="0"/>
                                <a:ea typeface="Times New Roman" charset="0"/>
                                <a:cs typeface="Times New Roman" charset="0"/>
                              </a:rPr>
                            </m:ctrlPr>
                          </m:sSubPr>
                          <m:e>
                            <m:d>
                              <m:dPr>
                                <m:ctrlPr>
                                  <a:rPr lang="en-US" sz="1600" i="1">
                                    <a:effectLst/>
                                    <a:latin typeface="Cambria Math" panose="02040503050406030204" pitchFamily="18" charset="0"/>
                                    <a:ea typeface="Times New Roman" charset="0"/>
                                    <a:cs typeface="Times New Roman" charset="0"/>
                                  </a:rPr>
                                </m:ctrlPr>
                              </m:dPr>
                              <m:e>
                                <m:f>
                                  <m:fPr>
                                    <m:ctrlPr>
                                      <a:rPr lang="en-US" sz="1600" i="1">
                                        <a:effectLst/>
                                        <a:latin typeface="Cambria Math" panose="02040503050406030204" pitchFamily="18" charset="0"/>
                                        <a:ea typeface="Times New Roman" charset="0"/>
                                        <a:cs typeface="Times New Roman" charset="0"/>
                                      </a:rPr>
                                    </m:ctrlPr>
                                  </m:fPr>
                                  <m:num>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e>
                            </m:d>
                          </m:e>
                          <m:sub>
                            <m:r>
                              <a:rPr lang="en-US" sz="1600" i="1">
                                <a:effectLst/>
                                <a:latin typeface="Cambria Math" charset="0"/>
                                <a:ea typeface="Times New Roman" charset="0"/>
                                <a:cs typeface="Times New Roman" charset="0"/>
                              </a:rPr>
                              <m:t>𝑘</m:t>
                            </m:r>
                          </m:sub>
                        </m:sSub>
                      </m:e>
                    </m:d>
                  </m:oMath>
                </a14:m>
                <a:r>
                  <a:rPr lang="en-US" sz="1600" dirty="0">
                    <a:effectLst/>
                    <a:latin typeface="Calibri" charset="0"/>
                    <a:ea typeface="Times New Roman" charset="0"/>
                    <a:cs typeface="Times New Roman" charset="0"/>
                  </a:rPr>
                  <a:t>,</a:t>
                </a:r>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a:t>
                </a:r>
                <a:r>
                  <a:rPr lang="en-US" sz="1600" i="1" dirty="0">
                    <a:effectLst/>
                    <a:latin typeface="Calibri" charset="0"/>
                    <a:ea typeface="Times New Roman" charset="0"/>
                    <a:cs typeface="Times New Roman" charset="0"/>
                  </a:rPr>
                  <a:t>k</a:t>
                </a:r>
                <a:r>
                  <a:rPr lang="en-US" sz="1600" dirty="0">
                    <a:effectLst/>
                    <a:latin typeface="Calibri" charset="0"/>
                    <a:ea typeface="Times New Roman" charset="0"/>
                    <a:cs typeface="Times New Roman" charset="0"/>
                  </a:rPr>
                  <a:t> is index for the averaging interval, and we take minimum from many such </a:t>
                </a:r>
                <a:r>
                  <a:rPr lang="en-US" sz="1600" dirty="0" smtClean="0">
                    <a:effectLst/>
                    <a:latin typeface="Calibri" charset="0"/>
                    <a:ea typeface="Times New Roman" charset="0"/>
                    <a:cs typeface="Times New Roman" charset="0"/>
                  </a:rPr>
                  <a:t>intervals. </a:t>
                </a:r>
                <a:r>
                  <a:rPr lang="en-US" sz="1600" dirty="0" smtClean="0">
                    <a:latin typeface="Calibri" charset="0"/>
                    <a:ea typeface="Times New Roman" charset="0"/>
                    <a:cs typeface="Times New Roman" charset="0"/>
                  </a:rPr>
                  <a:t>An upper bound of 1 is also placed on the </a:t>
                </a:r>
                <a:r>
                  <a:rPr lang="en-US" sz="1600" i="1" dirty="0" smtClean="0">
                    <a:latin typeface="Calibri" charset="0"/>
                    <a:ea typeface="Times New Roman" charset="0"/>
                    <a:cs typeface="Times New Roman" charset="0"/>
                  </a:rPr>
                  <a:t>C</a:t>
                </a:r>
                <a:r>
                  <a:rPr lang="en-US" sz="1600" dirty="0" smtClean="0">
                    <a:latin typeface="Calibri" charset="0"/>
                    <a:ea typeface="Times New Roman" charset="0"/>
                    <a:cs typeface="Times New Roman" charset="0"/>
                  </a:rPr>
                  <a:t> coefficients.</a:t>
                </a:r>
                <a:endParaRPr lang="en-US" sz="1600" dirty="0">
                  <a:effectLst/>
                  <a:latin typeface="Calibri" charset="0"/>
                  <a:ea typeface="Calibri" charset="0"/>
                  <a:cs typeface="Times New Roman" charset="0"/>
                </a:endParaRPr>
              </a:p>
              <a:p>
                <a:pPr marL="0" indent="0">
                  <a:spcAft>
                    <a:spcPts val="600"/>
                  </a:spcAft>
                  <a:buNone/>
                </a:pP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029200"/>
              </a:xfrm>
              <a:blipFill rotWithShape="0">
                <a:blip r:embed="rId2"/>
                <a:stretch>
                  <a:fillRect l="-444" t="-485"/>
                </a:stretch>
              </a:blipFill>
            </p:spPr>
            <p:txBody>
              <a:bodyPr/>
              <a:lstStyle/>
              <a:p>
                <a:r>
                  <a:rPr lang="en-US">
                    <a:noFill/>
                  </a:rPr>
                  <a:t> </a:t>
                </a:r>
              </a:p>
            </p:txBody>
          </p:sp>
        </mc:Fallback>
      </mc:AlternateContent>
      <p:sp>
        <p:nvSpPr>
          <p:cNvPr id="5"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grpSp>
        <p:nvGrpSpPr>
          <p:cNvPr id="7" name="Group 6"/>
          <p:cNvGrpSpPr/>
          <p:nvPr/>
        </p:nvGrpSpPr>
        <p:grpSpPr>
          <a:xfrm>
            <a:off x="5943600" y="4935312"/>
            <a:ext cx="2971800" cy="627288"/>
            <a:chOff x="5943600" y="4935312"/>
            <a:chExt cx="2971800" cy="627288"/>
          </a:xfrm>
        </p:grpSpPr>
        <mc:AlternateContent xmlns:mc="http://schemas.openxmlformats.org/markup-compatibility/2006" xmlns:a14="http://schemas.microsoft.com/office/drawing/2010/main">
          <mc:Choice Requires="a14">
            <p:sp>
              <p:nvSpPr>
                <p:cNvPr id="4" name="TextBox 3"/>
                <p:cNvSpPr txBox="1"/>
                <p:nvPr/>
              </p:nvSpPr>
              <p:spPr>
                <a:xfrm>
                  <a:off x="5966757" y="4935312"/>
                  <a:ext cx="2948643" cy="627288"/>
                </a:xfrm>
                <a:prstGeom prst="rect">
                  <a:avLst/>
                </a:prstGeom>
                <a:noFill/>
              </p:spPr>
              <p:txBody>
                <a:bodyPr wrap="square" rtlCol="0">
                  <a:spAutoFit/>
                </a:bodyPr>
                <a:lstStyle/>
                <a:p>
                  <a:r>
                    <a:rPr lang="en-US" sz="1100" dirty="0" smtClean="0">
                      <a:solidFill>
                        <a:schemeClr val="accent2">
                          <a:lumMod val="20000"/>
                          <a:lumOff val="80000"/>
                        </a:schemeClr>
                      </a:solidFill>
                    </a:rPr>
                    <a:t>We only use cases </a:t>
                  </a:r>
                </a:p>
                <a:p>
                  <a:r>
                    <a:rPr lang="en-US" sz="1100" dirty="0" smtClean="0">
                      <a:solidFill>
                        <a:schemeClr val="accent2">
                          <a:lumMod val="20000"/>
                          <a:lumOff val="80000"/>
                        </a:schemeClr>
                      </a:solidFill>
                    </a:rPr>
                    <a:t>where </a:t>
                  </a:r>
                  <a14:m>
                    <m:oMath xmlns:m="http://schemas.openxmlformats.org/officeDocument/2006/math">
                      <m:sSubSup>
                        <m:sSubSupPr>
                          <m:ctrlPr>
                            <a:rPr lang="en-US" sz="1100" i="1">
                              <a:solidFill>
                                <a:schemeClr val="accent2">
                                  <a:lumMod val="20000"/>
                                  <a:lumOff val="80000"/>
                                </a:schemeClr>
                              </a:solidFill>
                              <a:latin typeface="Cambria Math" panose="02040503050406030204" pitchFamily="18" charset="0"/>
                              <a:ea typeface="Times New Roman" charset="0"/>
                              <a:cs typeface="Times New Roman" charset="0"/>
                            </a:rPr>
                          </m:ctrlPr>
                        </m:sSubSupPr>
                        <m:e>
                          <m:r>
                            <a:rPr lang="en-US" sz="1100" i="1">
                              <a:solidFill>
                                <a:schemeClr val="accent2">
                                  <a:lumMod val="20000"/>
                                  <a:lumOff val="80000"/>
                                </a:schemeClr>
                              </a:solidFill>
                              <a:latin typeface="Cambria Math" charset="0"/>
                              <a:ea typeface="Times New Roman" charset="0"/>
                              <a:cs typeface="Times New Roman" charset="0"/>
                            </a:rPr>
                            <m:t>𝑁</m:t>
                          </m:r>
                        </m:e>
                        <m:sub>
                          <m:r>
                            <a:rPr lang="en-US" sz="1100" i="1">
                              <a:solidFill>
                                <a:schemeClr val="accent2">
                                  <a:lumMod val="20000"/>
                                  <a:lumOff val="80000"/>
                                </a:schemeClr>
                              </a:solidFill>
                              <a:latin typeface="Cambria Math" charset="0"/>
                              <a:ea typeface="Times New Roman" charset="0"/>
                              <a:cs typeface="Times New Roman" charset="0"/>
                            </a:rPr>
                            <m:t>𝑖</m:t>
                          </m:r>
                          <m:r>
                            <a:rPr lang="en-US" sz="1100" i="1">
                              <a:solidFill>
                                <a:schemeClr val="accent2">
                                  <a:lumMod val="20000"/>
                                  <a:lumOff val="80000"/>
                                </a:schemeClr>
                              </a:solidFill>
                              <a:latin typeface="Cambria Math" charset="0"/>
                              <a:ea typeface="Times New Roman" charset="0"/>
                              <a:cs typeface="Times New Roman" charset="0"/>
                            </a:rPr>
                            <m:t>,</m:t>
                          </m:r>
                          <m:r>
                            <a:rPr lang="en-US" sz="1100" i="1">
                              <a:solidFill>
                                <a:schemeClr val="accent2">
                                  <a:lumMod val="20000"/>
                                  <a:lumOff val="80000"/>
                                </a:schemeClr>
                              </a:solidFill>
                              <a:latin typeface="Cambria Math" charset="0"/>
                              <a:ea typeface="Times New Roman" charset="0"/>
                              <a:cs typeface="Times New Roman" charset="0"/>
                            </a:rPr>
                            <m:t>𝑗</m:t>
                          </m:r>
                        </m:sub>
                        <m:sup>
                          <m:r>
                            <a:rPr lang="en-US" sz="1100" i="1">
                              <a:solidFill>
                                <a:schemeClr val="accent2">
                                  <a:lumMod val="20000"/>
                                  <a:lumOff val="80000"/>
                                </a:schemeClr>
                              </a:solidFill>
                              <a:latin typeface="Cambria Math" charset="0"/>
                              <a:ea typeface="Times New Roman" charset="0"/>
                              <a:cs typeface="Times New Roman" charset="0"/>
                            </a:rPr>
                            <m:t>𝑡𝑜𝑡</m:t>
                          </m:r>
                          <m:r>
                            <a:rPr lang="en-US" sz="1100" i="1">
                              <a:solidFill>
                                <a:schemeClr val="accent2">
                                  <a:lumMod val="20000"/>
                                  <a:lumOff val="80000"/>
                                </a:schemeClr>
                              </a:solidFill>
                              <a:latin typeface="Cambria Math" charset="0"/>
                              <a:ea typeface="Times New Roman" charset="0"/>
                              <a:cs typeface="Times New Roman" charset="0"/>
                            </a:rPr>
                            <m:t>.</m:t>
                          </m:r>
                        </m:sup>
                      </m:sSub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a:solidFill>
                        <a:schemeClr val="accent2">
                          <a:lumMod val="20000"/>
                          <a:lumOff val="80000"/>
                        </a:schemeClr>
                      </a:solidFill>
                    </a:rPr>
                    <a:t> and </a:t>
                  </a:r>
                  <a14:m>
                    <m:oMath xmlns:m="http://schemas.openxmlformats.org/officeDocument/2006/math">
                      <m:sSup>
                        <m:sSupPr>
                          <m:ctrlPr>
                            <a:rPr lang="en-US" sz="1100" i="1">
                              <a:solidFill>
                                <a:schemeClr val="accent2">
                                  <a:lumMod val="20000"/>
                                  <a:lumOff val="80000"/>
                                </a:schemeClr>
                              </a:solidFill>
                              <a:latin typeface="Cambria Math" panose="02040503050406030204" pitchFamily="18" charset="0"/>
                              <a:ea typeface="Times New Roman" charset="0"/>
                              <a:cs typeface="Times New Roman" charset="0"/>
                            </a:rPr>
                          </m:ctrlPr>
                        </m:sSupPr>
                        <m:e>
                          <m:r>
                            <a:rPr lang="en-US" sz="1100" i="1">
                              <a:solidFill>
                                <a:schemeClr val="accent2">
                                  <a:lumMod val="20000"/>
                                  <a:lumOff val="80000"/>
                                </a:schemeClr>
                              </a:solidFill>
                              <a:latin typeface="Cambria Math" charset="0"/>
                              <a:ea typeface="Times New Roman" charset="0"/>
                              <a:cs typeface="Times New Roman" charset="0"/>
                            </a:rPr>
                            <m:t>𝑁</m:t>
                          </m:r>
                        </m:e>
                        <m:sup>
                          <m:r>
                            <a:rPr lang="en-US" sz="1100" i="1">
                              <a:solidFill>
                                <a:schemeClr val="accent2">
                                  <a:lumMod val="20000"/>
                                  <a:lumOff val="80000"/>
                                </a:schemeClr>
                              </a:solidFill>
                              <a:latin typeface="Cambria Math" charset="0"/>
                              <a:ea typeface="Times New Roman" charset="0"/>
                              <a:cs typeface="Times New Roman" charset="0"/>
                            </a:rPr>
                            <m:t>𝐵𝐺</m:t>
                          </m:r>
                        </m:sup>
                      </m:s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smtClean="0">
                      <a:solidFill>
                        <a:schemeClr val="accent2">
                          <a:lumMod val="20000"/>
                          <a:lumOff val="80000"/>
                        </a:schemeClr>
                      </a:solidFill>
                    </a:rPr>
                    <a:t>, so that rel. Poisson error associated with </a:t>
                  </a:r>
                  <a:r>
                    <a:rPr lang="en-US" sz="1100" i="1" dirty="0" smtClean="0">
                      <a:solidFill>
                        <a:schemeClr val="accent2">
                          <a:lumMod val="20000"/>
                          <a:lumOff val="80000"/>
                        </a:schemeClr>
                      </a:solidFill>
                    </a:rPr>
                    <a:t>C</a:t>
                  </a:r>
                  <a:r>
                    <a:rPr lang="en-US" sz="1100" dirty="0" smtClean="0">
                      <a:solidFill>
                        <a:schemeClr val="accent2">
                          <a:lumMod val="20000"/>
                          <a:lumOff val="80000"/>
                        </a:schemeClr>
                      </a:solidFill>
                    </a:rPr>
                    <a:t> is &lt; 20%.</a:t>
                  </a:r>
                  <a:endParaRPr lang="en-US" sz="1100" dirty="0">
                    <a:solidFill>
                      <a:schemeClr val="accent2">
                        <a:lumMod val="20000"/>
                        <a:lumOff val="80000"/>
                      </a:schemeClr>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966757" y="4935312"/>
                  <a:ext cx="2948643" cy="627288"/>
                </a:xfrm>
                <a:prstGeom prst="rect">
                  <a:avLst/>
                </a:prstGeom>
                <a:blipFill rotWithShape="0">
                  <a:blip r:embed="rId3"/>
                  <a:stretch>
                    <a:fillRect t="-971" b="-5825"/>
                  </a:stretch>
                </a:blipFill>
              </p:spPr>
              <p:txBody>
                <a:bodyPr/>
                <a:lstStyle/>
                <a:p>
                  <a:r>
                    <a:rPr lang="en-US">
                      <a:noFill/>
                    </a:rPr>
                    <a:t> </a:t>
                  </a:r>
                </a:p>
              </p:txBody>
            </p:sp>
          </mc:Fallback>
        </mc:AlternateContent>
        <p:sp>
          <p:nvSpPr>
            <p:cNvPr id="6" name="Double Bracket 5"/>
            <p:cNvSpPr/>
            <p:nvPr/>
          </p:nvSpPr>
          <p:spPr>
            <a:xfrm>
              <a:off x="5943600" y="4935312"/>
              <a:ext cx="2853159" cy="627288"/>
            </a:xfrm>
            <a:prstGeom prst="bracketPair">
              <a:avLst/>
            </a:prstGeom>
            <a:ln w="254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Slide Number Placeholder 7"/>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18</a:t>
            </a:fld>
            <a:endParaRPr lang="uk-UA"/>
          </a:p>
        </p:txBody>
      </p:sp>
    </p:spTree>
    <p:extLst>
      <p:ext uri="{BB962C8B-B14F-4D97-AF65-F5344CB8AC3E}">
        <p14:creationId xmlns:p14="http://schemas.microsoft.com/office/powerpoint/2010/main" val="1041512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74374"/>
            <a:ext cx="6096000" cy="968626"/>
          </a:xfrm>
        </p:spPr>
        <p:txBody>
          <a:bodyPr>
            <a:noAutofit/>
          </a:bodyPr>
          <a:lstStyle/>
          <a:p>
            <a:r>
              <a:rPr lang="en-US" sz="2800" dirty="0" smtClean="0"/>
              <a:t>Remove </a:t>
            </a:r>
            <a:r>
              <a:rPr lang="en-US" sz="2800" dirty="0"/>
              <a:t>O</a:t>
            </a:r>
            <a:r>
              <a:rPr lang="en-US" sz="2800" dirty="0" smtClean="0"/>
              <a:t>utliers by Accepting 1% </a:t>
            </a:r>
            <a:r>
              <a:rPr lang="en-US" sz="2800" dirty="0"/>
              <a:t>N</a:t>
            </a:r>
            <a:r>
              <a:rPr lang="en-US" sz="2800" dirty="0" smtClean="0"/>
              <a:t>egative </a:t>
            </a:r>
            <a:r>
              <a:rPr lang="en-US" sz="2800" dirty="0"/>
              <a:t>F</a:t>
            </a:r>
            <a:r>
              <a:rPr lang="en-US" sz="2800" dirty="0" smtClean="0"/>
              <a:t>luxes (on avg.)</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0398" y="1219200"/>
            <a:ext cx="7571602" cy="4343400"/>
          </a:xfrm>
        </p:spPr>
      </p:pic>
      <p:sp>
        <p:nvSpPr>
          <p:cNvPr id="5" name="TextBox 4"/>
          <p:cNvSpPr txBox="1"/>
          <p:nvPr/>
        </p:nvSpPr>
        <p:spPr>
          <a:xfrm>
            <a:off x="838200" y="5585936"/>
            <a:ext cx="7543800" cy="738664"/>
          </a:xfrm>
          <a:prstGeom prst="rect">
            <a:avLst/>
          </a:prstGeom>
          <a:noFill/>
        </p:spPr>
        <p:txBody>
          <a:bodyPr wrap="square" rtlCol="0">
            <a:spAutoFit/>
          </a:bodyPr>
          <a:lstStyle/>
          <a:p>
            <a:r>
              <a:rPr lang="en-US" dirty="0" smtClean="0">
                <a:solidFill>
                  <a:schemeClr val="bg1"/>
                </a:solidFill>
              </a:rPr>
              <a:t>To remove outliers (which significantly reduce the background removal), the first percentile of </a:t>
            </a:r>
            <a:r>
              <a:rPr lang="en-US" dirty="0" err="1" smtClean="0">
                <a:solidFill>
                  <a:schemeClr val="bg1"/>
                </a:solidFill>
              </a:rPr>
              <a:t>N</a:t>
            </a:r>
            <a:r>
              <a:rPr lang="en-US" baseline="30000" dirty="0" err="1" smtClean="0">
                <a:solidFill>
                  <a:schemeClr val="bg1"/>
                </a:solidFill>
              </a:rPr>
              <a:t>tot</a:t>
            </a:r>
            <a:r>
              <a:rPr lang="en-US" baseline="30000" dirty="0" smtClean="0">
                <a:solidFill>
                  <a:schemeClr val="bg1"/>
                </a:solidFill>
              </a:rPr>
              <a:t>.</a:t>
            </a:r>
            <a:r>
              <a:rPr lang="en-US" dirty="0" smtClean="0">
                <a:solidFill>
                  <a:schemeClr val="bg1"/>
                </a:solidFill>
              </a:rPr>
              <a:t>/N</a:t>
            </a:r>
            <a:r>
              <a:rPr lang="en-US" baseline="30000" dirty="0" smtClean="0">
                <a:solidFill>
                  <a:schemeClr val="bg1"/>
                </a:solidFill>
              </a:rPr>
              <a:t>BG</a:t>
            </a:r>
            <a:r>
              <a:rPr lang="en-US" dirty="0" smtClean="0">
                <a:solidFill>
                  <a:schemeClr val="bg1"/>
                </a:solidFill>
              </a:rPr>
              <a:t> values, indicated by the black vertical </a:t>
            </a:r>
            <a:r>
              <a:rPr lang="en-US" dirty="0">
                <a:solidFill>
                  <a:schemeClr val="bg1"/>
                </a:solidFill>
              </a:rPr>
              <a:t>dashed lines (instead of minima), </a:t>
            </a:r>
            <a:r>
              <a:rPr lang="en-US" dirty="0" smtClean="0">
                <a:solidFill>
                  <a:schemeClr val="bg1"/>
                </a:solidFill>
              </a:rPr>
              <a:t>are used for the BG removal coefficients, so we expect 1% negative values in our 5m averages.</a:t>
            </a:r>
            <a:endParaRPr lang="en-US" dirty="0">
              <a:solidFill>
                <a:schemeClr val="bg1"/>
              </a:solidFill>
            </a:endParaRPr>
          </a:p>
        </p:txBody>
      </p:sp>
      <p:sp>
        <p:nvSpPr>
          <p:cNvPr id="6" name="TextBox 5"/>
          <p:cNvSpPr txBox="1"/>
          <p:nvPr/>
        </p:nvSpPr>
        <p:spPr>
          <a:xfrm>
            <a:off x="7696200" y="1828800"/>
            <a:ext cx="1295400" cy="1277273"/>
          </a:xfrm>
          <a:prstGeom prst="rect">
            <a:avLst/>
          </a:prstGeom>
          <a:solidFill>
            <a:schemeClr val="lt1"/>
          </a:solidFill>
        </p:spPr>
        <p:txBody>
          <a:bodyPr wrap="square" rtlCol="0">
            <a:spAutoFit/>
          </a:bodyPr>
          <a:lstStyle/>
          <a:p>
            <a:r>
              <a:rPr lang="en-US" sz="1100" b="1" i="1">
                <a:solidFill>
                  <a:schemeClr val="tx1"/>
                </a:solidFill>
              </a:rPr>
              <a:t>H</a:t>
            </a:r>
            <a:r>
              <a:rPr lang="en-US" sz="1100" b="1" i="1" smtClean="0">
                <a:solidFill>
                  <a:schemeClr val="tx1"/>
                </a:solidFill>
              </a:rPr>
              <a:t>ere </a:t>
            </a:r>
            <a:r>
              <a:rPr lang="en-US" sz="1100" b="1" i="1" dirty="0" smtClean="0">
                <a:solidFill>
                  <a:schemeClr val="tx1"/>
                </a:solidFill>
              </a:rPr>
              <a:t>using 11 non-consecutive days (3168 5m intervals) with varying levels </a:t>
            </a:r>
          </a:p>
          <a:p>
            <a:r>
              <a:rPr lang="en-US" sz="1100" b="1" i="1" dirty="0" smtClean="0">
                <a:solidFill>
                  <a:schemeClr val="tx1"/>
                </a:solidFill>
              </a:rPr>
              <a:t>of geomagnetic activity. </a:t>
            </a:r>
            <a:endParaRPr lang="en-US" sz="1100" b="1" i="1" dirty="0">
              <a:solidFill>
                <a:schemeClr val="tx1"/>
              </a:solidFill>
            </a:endParaRPr>
          </a:p>
        </p:txBody>
      </p:sp>
      <p:sp>
        <p:nvSpPr>
          <p:cNvPr id="7"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19</a:t>
            </a:fld>
            <a:endParaRPr lang="uk-UA"/>
          </a:p>
        </p:txBody>
      </p:sp>
      <p:sp>
        <p:nvSpPr>
          <p:cNvPr id="8" name="TextBox 7"/>
          <p:cNvSpPr txBox="1"/>
          <p:nvPr/>
        </p:nvSpPr>
        <p:spPr>
          <a:xfrm>
            <a:off x="820315" y="1219200"/>
            <a:ext cx="7561685" cy="307777"/>
          </a:xfrm>
          <a:prstGeom prst="rect">
            <a:avLst/>
          </a:prstGeom>
          <a:solidFill>
            <a:schemeClr val="lt1"/>
          </a:solidFill>
        </p:spPr>
        <p:txBody>
          <a:bodyPr wrap="square" rtlCol="0">
            <a:spAutoFit/>
          </a:bodyPr>
          <a:lstStyle/>
          <a:p>
            <a:r>
              <a:rPr lang="en-US" dirty="0" smtClean="0"/>
              <a:t>Example showing </a:t>
            </a:r>
            <a:r>
              <a:rPr lang="en-US" dirty="0" err="1" smtClean="0"/>
              <a:t>N</a:t>
            </a:r>
            <a:r>
              <a:rPr lang="en-US" baseline="-25000" dirty="0" err="1" smtClean="0"/>
              <a:t>tot</a:t>
            </a:r>
            <a:r>
              <a:rPr lang="en-US" baseline="-25000" dirty="0" smtClean="0"/>
              <a:t>.</a:t>
            </a:r>
            <a:r>
              <a:rPr lang="en-US" dirty="0" smtClean="0"/>
              <a:t>/N</a:t>
            </a:r>
            <a:r>
              <a:rPr lang="en-US" baseline="-25000" dirty="0" smtClean="0"/>
              <a:t>BG</a:t>
            </a:r>
            <a:r>
              <a:rPr lang="en-US" dirty="0" smtClean="0"/>
              <a:t> distributions from all ion and electron zones in E8 energy channel </a:t>
            </a:r>
            <a:endParaRPr lang="en-US" dirty="0"/>
          </a:p>
        </p:txBody>
      </p:sp>
    </p:spTree>
    <p:extLst>
      <p:ext uri="{BB962C8B-B14F-4D97-AF65-F5344CB8AC3E}">
        <p14:creationId xmlns:p14="http://schemas.microsoft.com/office/powerpoint/2010/main" val="1379726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Text Placeholder 2"/>
          <p:cNvSpPr>
            <a:spLocks noGrp="1"/>
          </p:cNvSpPr>
          <p:nvPr>
            <p:ph type="body" idx="1"/>
          </p:nvPr>
        </p:nvSpPr>
        <p:spPr>
          <a:xfrm>
            <a:off x="457200" y="1465263"/>
            <a:ext cx="8229600" cy="3640137"/>
          </a:xfrm>
        </p:spPr>
        <p:txBody>
          <a:bodyPr/>
          <a:lstStyle/>
          <a:p>
            <a:pPr>
              <a:buFont typeface="Arial" charset="0"/>
              <a:buChar char="•"/>
            </a:pPr>
            <a:r>
              <a:rPr lang="en-US" sz="2800" dirty="0" smtClean="0"/>
              <a:t>MPS-LO Overview</a:t>
            </a:r>
          </a:p>
          <a:p>
            <a:pPr>
              <a:buFont typeface="Arial" charset="0"/>
              <a:buChar char="•"/>
            </a:pPr>
            <a:r>
              <a:rPr lang="en-US" sz="2800" dirty="0" smtClean="0"/>
              <a:t>Review </a:t>
            </a:r>
            <a:r>
              <a:rPr lang="en-US" sz="2800" dirty="0"/>
              <a:t>of Beta </a:t>
            </a:r>
            <a:r>
              <a:rPr lang="en-US" sz="2800" dirty="0" smtClean="0"/>
              <a:t>Maturity</a:t>
            </a:r>
          </a:p>
          <a:p>
            <a:pPr lvl="0">
              <a:buFont typeface="Arial" charset="0"/>
              <a:buChar char="•"/>
            </a:pPr>
            <a:r>
              <a:rPr lang="en-US" sz="2800" dirty="0"/>
              <a:t>Product Quality </a:t>
            </a:r>
            <a:r>
              <a:rPr lang="en-US" sz="2800" dirty="0" smtClean="0"/>
              <a:t>Evaluation</a:t>
            </a:r>
            <a:endParaRPr lang="en-US" sz="2800" dirty="0"/>
          </a:p>
          <a:p>
            <a:pPr lvl="1">
              <a:buFont typeface=".AppleSystemUIFont" charset="-120"/>
              <a:buChar char="-"/>
            </a:pPr>
            <a:r>
              <a:rPr lang="en-US" sz="2000" dirty="0" smtClean="0"/>
              <a:t>Instrument and GPA Anomalies and Resolution</a:t>
            </a:r>
            <a:endParaRPr lang="en-US" sz="2000" dirty="0"/>
          </a:p>
          <a:p>
            <a:pPr lvl="1">
              <a:buFont typeface=".AppleSystemUIFont" charset="-120"/>
              <a:buChar char="-"/>
            </a:pPr>
            <a:r>
              <a:rPr lang="en-US" sz="2000" dirty="0" smtClean="0"/>
              <a:t>Analysis and PLPTs Supporting Assessment for Provisional Status</a:t>
            </a:r>
          </a:p>
          <a:p>
            <a:pPr>
              <a:buFont typeface="Arial" charset="0"/>
              <a:buChar char="•"/>
            </a:pPr>
            <a:r>
              <a:rPr lang="en-US" sz="2800" dirty="0" smtClean="0"/>
              <a:t>Provisional </a:t>
            </a:r>
            <a:r>
              <a:rPr lang="en-US" sz="2800" dirty="0"/>
              <a:t>Maturity Assessment</a:t>
            </a:r>
          </a:p>
          <a:p>
            <a:pPr>
              <a:buFont typeface="Arial" charset="0"/>
              <a:buChar char="•"/>
            </a:pPr>
            <a:r>
              <a:rPr lang="en-US" sz="2800" dirty="0"/>
              <a:t>Path to Full Validation Maturity</a:t>
            </a:r>
          </a:p>
          <a:p>
            <a:pPr>
              <a:buFont typeface="Arial" charset="0"/>
              <a:buChar char="•"/>
            </a:pPr>
            <a:r>
              <a:rPr lang="en-US" sz="2800" dirty="0"/>
              <a:t>Summary and </a:t>
            </a:r>
            <a:r>
              <a:rPr lang="en-US" sz="2800" dirty="0" smtClean="0"/>
              <a:t>Recommendations</a:t>
            </a: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a:t>
            </a:fld>
            <a:endParaRPr lang="uk-UA"/>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705462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143000"/>
            <a:ext cx="9144001" cy="472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3979" y="76200"/>
            <a:ext cx="7475621" cy="968626"/>
          </a:xfrm>
        </p:spPr>
        <p:txBody>
          <a:bodyPr/>
          <a:lstStyle/>
          <a:p>
            <a:r>
              <a:rPr lang="en-US" sz="2800" dirty="0" smtClean="0"/>
              <a:t>Empirical Background </a:t>
            </a:r>
            <a:br>
              <a:rPr lang="en-US" sz="2800" dirty="0" smtClean="0"/>
            </a:br>
            <a:r>
              <a:rPr lang="en-US" sz="2800" dirty="0" smtClean="0"/>
              <a:t>Removal Coefficients </a:t>
            </a:r>
            <a:r>
              <a:rPr lang="en-US" sz="2000" dirty="0" smtClean="0"/>
              <a:t>(2018 DOY 144-339)</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20</a:t>
            </a:fld>
            <a:endParaRPr lang="uk-UA"/>
          </a:p>
        </p:txBody>
      </p:sp>
      <p:sp>
        <p:nvSpPr>
          <p:cNvPr id="8" name="TextBox 7"/>
          <p:cNvSpPr txBox="1"/>
          <p:nvPr/>
        </p:nvSpPr>
        <p:spPr>
          <a:xfrm>
            <a:off x="44645" y="1840468"/>
            <a:ext cx="4108817" cy="369332"/>
          </a:xfrm>
          <a:prstGeom prst="rect">
            <a:avLst/>
          </a:prstGeom>
          <a:noFill/>
        </p:spPr>
        <p:txBody>
          <a:bodyPr wrap="none" rtlCol="0">
            <a:spAutoFit/>
          </a:bodyPr>
          <a:lstStyle/>
          <a:p>
            <a:r>
              <a:rPr lang="en-US" sz="1800" u="sng" dirty="0" smtClean="0"/>
              <a:t>Ion Background Removal Coefficients </a:t>
            </a:r>
            <a:endParaRPr lang="en-US" sz="1800" u="sng" dirty="0"/>
          </a:p>
        </p:txBody>
      </p:sp>
      <p:sp>
        <p:nvSpPr>
          <p:cNvPr id="9" name="TextBox 8"/>
          <p:cNvSpPr txBox="1"/>
          <p:nvPr/>
        </p:nvSpPr>
        <p:spPr>
          <a:xfrm>
            <a:off x="4509398" y="1837491"/>
            <a:ext cx="4634602" cy="369332"/>
          </a:xfrm>
          <a:prstGeom prst="rect">
            <a:avLst/>
          </a:prstGeom>
          <a:noFill/>
        </p:spPr>
        <p:txBody>
          <a:bodyPr wrap="none" rtlCol="0">
            <a:spAutoFit/>
          </a:bodyPr>
          <a:lstStyle/>
          <a:p>
            <a:r>
              <a:rPr lang="en-US" sz="1800" u="sng" dirty="0" smtClean="0"/>
              <a:t>Electron Background Removal Coefficients </a:t>
            </a:r>
            <a:endParaRPr lang="en-US" sz="1800" u="sng" dirty="0"/>
          </a:p>
        </p:txBody>
      </p:sp>
      <p:sp>
        <p:nvSpPr>
          <p:cNvPr id="10"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3" name="TextBox 2"/>
          <p:cNvSpPr txBox="1"/>
          <p:nvPr/>
        </p:nvSpPr>
        <p:spPr>
          <a:xfrm>
            <a:off x="381000" y="5877580"/>
            <a:ext cx="8229600" cy="523220"/>
          </a:xfrm>
          <a:prstGeom prst="rect">
            <a:avLst/>
          </a:prstGeom>
          <a:noFill/>
        </p:spPr>
        <p:txBody>
          <a:bodyPr wrap="square" rtlCol="0">
            <a:spAutoFit/>
          </a:bodyPr>
          <a:lstStyle/>
          <a:p>
            <a:r>
              <a:rPr lang="en-US" dirty="0" smtClean="0">
                <a:solidFill>
                  <a:schemeClr val="bg1"/>
                </a:solidFill>
              </a:rPr>
              <a:t>ADR326 MPS-LO GPA Changes included a LUT configuration change to accommodate the new table shown (2x2 table modified to 2x2x7x15). The updated LUT was provided by NCEI under ADR763.</a:t>
            </a:r>
            <a:endParaRPr lang="en-US" dirty="0">
              <a:solidFill>
                <a:schemeClr val="bg1"/>
              </a:solidFill>
            </a:endParaRPr>
          </a:p>
        </p:txBody>
      </p:sp>
      <p:sp>
        <p:nvSpPr>
          <p:cNvPr id="11" name="TextBox 10"/>
          <p:cNvSpPr txBox="1"/>
          <p:nvPr/>
        </p:nvSpPr>
        <p:spPr>
          <a:xfrm>
            <a:off x="15492" y="1219200"/>
            <a:ext cx="8214108" cy="584775"/>
          </a:xfrm>
          <a:prstGeom prst="rect">
            <a:avLst/>
          </a:prstGeom>
          <a:solidFill>
            <a:schemeClr val="lt1"/>
          </a:solidFill>
        </p:spPr>
        <p:txBody>
          <a:bodyPr wrap="none" rtlCol="0">
            <a:spAutoFit/>
          </a:bodyPr>
          <a:lstStyle/>
          <a:p>
            <a:r>
              <a:rPr lang="en-US" sz="1600" b="1" dirty="0" smtClean="0"/>
              <a:t>These tables are included in the current G17 MPS-LO LUT:</a:t>
            </a:r>
          </a:p>
          <a:p>
            <a:r>
              <a:rPr lang="en-US" sz="1600" b="1" dirty="0" err="1"/>
              <a:t>SeissMpsLoCalInrParameters</a:t>
            </a:r>
            <a:r>
              <a:rPr lang="en-US" sz="1600" b="1" dirty="0"/>
              <a:t>(FM2A_CDRL79Rev-_DO_08_00_00)-603428329.0.h5</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09800"/>
            <a:ext cx="4609747" cy="3562077"/>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254" y="2209800"/>
            <a:ext cx="4609746" cy="3562077"/>
          </a:xfrm>
          <a:prstGeom prst="rect">
            <a:avLst/>
          </a:prstGeom>
        </p:spPr>
      </p:pic>
    </p:spTree>
    <p:extLst>
      <p:ext uri="{BB962C8B-B14F-4D97-AF65-F5344CB8AC3E}">
        <p14:creationId xmlns:p14="http://schemas.microsoft.com/office/powerpoint/2010/main" val="323628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Problem: Secular Change </a:t>
            </a:r>
            <a:br>
              <a:rPr lang="en-US" sz="3200" dirty="0" smtClean="0"/>
            </a:br>
            <a:r>
              <a:rPr lang="en-US" sz="3200" dirty="0" smtClean="0"/>
              <a:t>in MCP Response</a:t>
            </a:r>
            <a:endParaRPr lang="en-US" sz="3200" baseline="-25000" dirty="0"/>
          </a:p>
        </p:txBody>
      </p:sp>
      <p:sp>
        <p:nvSpPr>
          <p:cNvPr id="6" name="TextBox 5"/>
          <p:cNvSpPr txBox="1"/>
          <p:nvPr/>
        </p:nvSpPr>
        <p:spPr>
          <a:xfrm>
            <a:off x="5882360" y="3453384"/>
            <a:ext cx="3109240" cy="2108269"/>
          </a:xfrm>
          <a:prstGeom prst="rect">
            <a:avLst/>
          </a:prstGeom>
          <a:noFill/>
        </p:spPr>
        <p:txBody>
          <a:bodyPr wrap="square" rtlCol="0">
            <a:spAutoFit/>
          </a:bodyPr>
          <a:lstStyle/>
          <a:p>
            <a:pPr>
              <a:spcAft>
                <a:spcPts val="300"/>
              </a:spcAft>
            </a:pPr>
            <a:r>
              <a:rPr lang="en-US" dirty="0" smtClean="0">
                <a:solidFill>
                  <a:schemeClr val="bg1"/>
                </a:solidFill>
              </a:rPr>
              <a:t>On average, Zone 1 </a:t>
            </a:r>
            <a:r>
              <a:rPr lang="en-US" dirty="0" err="1" smtClean="0">
                <a:solidFill>
                  <a:schemeClr val="bg1"/>
                </a:solidFill>
              </a:rPr>
              <a:t>N</a:t>
            </a:r>
            <a:r>
              <a:rPr lang="en-US" baseline="-25000" dirty="0" err="1" smtClean="0">
                <a:solidFill>
                  <a:schemeClr val="bg1"/>
                </a:solidFill>
              </a:rPr>
              <a:t>Tot</a:t>
            </a:r>
            <a:r>
              <a:rPr lang="en-US" baseline="-25000" dirty="0" smtClean="0">
                <a:solidFill>
                  <a:schemeClr val="bg1"/>
                </a:solidFill>
              </a:rPr>
              <a:t>.</a:t>
            </a:r>
            <a:r>
              <a:rPr lang="en-US" dirty="0" smtClean="0">
                <a:solidFill>
                  <a:schemeClr val="bg1"/>
                </a:solidFill>
              </a:rPr>
              <a:t>/N</a:t>
            </a:r>
            <a:r>
              <a:rPr lang="en-US" baseline="-25000" dirty="0" smtClean="0">
                <a:solidFill>
                  <a:schemeClr val="bg1"/>
                </a:solidFill>
              </a:rPr>
              <a:t>BG</a:t>
            </a:r>
            <a:r>
              <a:rPr lang="en-US" dirty="0" smtClean="0">
                <a:solidFill>
                  <a:schemeClr val="bg1"/>
                </a:solidFill>
              </a:rPr>
              <a:t> has gradually decreased about a factor of five since May 2017. </a:t>
            </a:r>
          </a:p>
          <a:p>
            <a:pPr>
              <a:spcAft>
                <a:spcPts val="300"/>
              </a:spcAft>
            </a:pPr>
            <a:r>
              <a:rPr lang="en-US" i="1" dirty="0" smtClean="0">
                <a:solidFill>
                  <a:srgbClr val="FFFF00"/>
                </a:solidFill>
              </a:rPr>
              <a:t>Background </a:t>
            </a:r>
            <a:r>
              <a:rPr lang="en-US" i="1" dirty="0">
                <a:solidFill>
                  <a:srgbClr val="FFFF00"/>
                </a:solidFill>
              </a:rPr>
              <a:t>C</a:t>
            </a:r>
            <a:r>
              <a:rPr lang="en-US" i="1" dirty="0" smtClean="0">
                <a:solidFill>
                  <a:srgbClr val="FFFF00"/>
                </a:solidFill>
              </a:rPr>
              <a:t>oefficients </a:t>
            </a:r>
            <a:r>
              <a:rPr lang="en-US" i="1" dirty="0">
                <a:solidFill>
                  <a:srgbClr val="FFFF00"/>
                </a:solidFill>
              </a:rPr>
              <a:t>will need to be periodically checked and </a:t>
            </a:r>
            <a:r>
              <a:rPr lang="en-US" i="1" dirty="0" smtClean="0">
                <a:solidFill>
                  <a:srgbClr val="FFFF00"/>
                </a:solidFill>
              </a:rPr>
              <a:t>updated </a:t>
            </a:r>
            <a:r>
              <a:rPr lang="mr-IN" i="1" dirty="0" smtClean="0">
                <a:solidFill>
                  <a:srgbClr val="FFFF00"/>
                </a:solidFill>
              </a:rPr>
              <a:t>–</a:t>
            </a:r>
            <a:r>
              <a:rPr lang="en-US" i="1" dirty="0" smtClean="0">
                <a:solidFill>
                  <a:srgbClr val="FFFF00"/>
                </a:solidFill>
              </a:rPr>
              <a:t> No procedure for this in place yet.</a:t>
            </a:r>
            <a:endParaRPr lang="en-US" baseline="30000" dirty="0">
              <a:solidFill>
                <a:schemeClr val="bg1"/>
              </a:solidFill>
            </a:endParaRPr>
          </a:p>
          <a:p>
            <a:pPr>
              <a:spcAft>
                <a:spcPts val="300"/>
              </a:spcAft>
            </a:pPr>
            <a:r>
              <a:rPr lang="en-US" dirty="0" smtClean="0">
                <a:solidFill>
                  <a:schemeClr val="bg1"/>
                </a:solidFill>
              </a:rPr>
              <a:t>Colored diamonds to the left indicate minimum values </a:t>
            </a:r>
            <a:r>
              <a:rPr lang="en-US" dirty="0">
                <a:solidFill>
                  <a:schemeClr val="bg1"/>
                </a:solidFill>
              </a:rPr>
              <a:t>of </a:t>
            </a:r>
            <a:r>
              <a:rPr lang="en-US" dirty="0" err="1" smtClean="0">
                <a:ln w="0"/>
                <a:solidFill>
                  <a:schemeClr val="bg1"/>
                </a:solidFill>
                <a:effectLst>
                  <a:outerShdw blurRad="38100" dist="25400" dir="5400000" algn="ctr" rotWithShape="0">
                    <a:srgbClr val="6E747A">
                      <a:alpha val="43000"/>
                    </a:srgbClr>
                  </a:outerShdw>
                </a:effectLst>
              </a:rPr>
              <a:t>N</a:t>
            </a:r>
            <a:r>
              <a:rPr lang="en-US" baseline="-25000" dirty="0" err="1" smtClean="0">
                <a:ln w="0"/>
                <a:solidFill>
                  <a:schemeClr val="bg1"/>
                </a:solidFill>
                <a:effectLst>
                  <a:outerShdw blurRad="38100" dist="25400" dir="5400000" algn="ctr" rotWithShape="0">
                    <a:srgbClr val="6E747A">
                      <a:alpha val="43000"/>
                    </a:srgbClr>
                  </a:outerShdw>
                </a:effectLst>
              </a:rPr>
              <a:t>Total</a:t>
            </a:r>
            <a:r>
              <a:rPr lang="en-US" dirty="0" smtClean="0">
                <a:ln w="0"/>
                <a:solidFill>
                  <a:schemeClr val="bg1"/>
                </a:solidFill>
                <a:effectLst>
                  <a:outerShdw blurRad="38100" dist="25400" dir="5400000" algn="ctr" rotWithShape="0">
                    <a:srgbClr val="6E747A">
                      <a:alpha val="43000"/>
                    </a:srgbClr>
                  </a:outerShdw>
                </a:effectLst>
              </a:rPr>
              <a:t>/N</a:t>
            </a:r>
            <a:r>
              <a:rPr lang="en-US" baseline="-25000" dirty="0" smtClean="0">
                <a:ln w="0"/>
                <a:solidFill>
                  <a:schemeClr val="bg1"/>
                </a:solidFill>
                <a:effectLst>
                  <a:outerShdw blurRad="38100" dist="25400" dir="5400000" algn="ctr" rotWithShape="0">
                    <a:srgbClr val="6E747A">
                      <a:alpha val="43000"/>
                    </a:srgbClr>
                  </a:outerShdw>
                </a:effectLst>
              </a:rPr>
              <a:t>BG</a:t>
            </a:r>
            <a:r>
              <a:rPr lang="en-US" dirty="0" smtClean="0">
                <a:solidFill>
                  <a:schemeClr val="bg1"/>
                </a:solidFill>
              </a:rPr>
              <a:t> found, within entire period shown.</a:t>
            </a:r>
          </a:p>
        </p:txBody>
      </p:sp>
      <p:sp>
        <p:nvSpPr>
          <p:cNvPr id="16"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21</a:t>
            </a:fld>
            <a:endParaRPr lang="uk-UA"/>
          </a:p>
        </p:txBody>
      </p:sp>
      <p:grpSp>
        <p:nvGrpSpPr>
          <p:cNvPr id="22" name="Group 21"/>
          <p:cNvGrpSpPr/>
          <p:nvPr/>
        </p:nvGrpSpPr>
        <p:grpSpPr>
          <a:xfrm>
            <a:off x="5787084" y="1206500"/>
            <a:ext cx="1409700" cy="2235200"/>
            <a:chOff x="6203950" y="1206500"/>
            <a:chExt cx="1409700" cy="2235200"/>
          </a:xfrm>
        </p:grpSpPr>
        <p:sp>
          <p:nvSpPr>
            <p:cNvPr id="21" name="Rectangle 20"/>
            <p:cNvSpPr/>
            <p:nvPr/>
          </p:nvSpPr>
          <p:spPr>
            <a:xfrm>
              <a:off x="6203950" y="1206500"/>
              <a:ext cx="1409700" cy="223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219200"/>
              <a:ext cx="636629" cy="20574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396" y="1273101"/>
              <a:ext cx="636629" cy="2133674"/>
            </a:xfrm>
            <a:prstGeom prst="rect">
              <a:avLst/>
            </a:prstGeom>
          </p:spPr>
        </p:pic>
      </p:grpSp>
      <p:sp>
        <p:nvSpPr>
          <p:cNvPr id="28" name="TextBox 27"/>
          <p:cNvSpPr txBox="1"/>
          <p:nvPr/>
        </p:nvSpPr>
        <p:spPr>
          <a:xfrm>
            <a:off x="7224585" y="1163586"/>
            <a:ext cx="1747939" cy="738664"/>
          </a:xfrm>
          <a:prstGeom prst="rect">
            <a:avLst/>
          </a:prstGeom>
          <a:noFill/>
        </p:spPr>
        <p:txBody>
          <a:bodyPr wrap="square" rtlCol="0">
            <a:spAutoFit/>
          </a:bodyPr>
          <a:lstStyle/>
          <a:p>
            <a:r>
              <a:rPr lang="en-US" dirty="0" smtClean="0">
                <a:solidFill>
                  <a:schemeClr val="bg1"/>
                </a:solidFill>
              </a:rPr>
              <a:t>All Zone 1 energy channels shown in </a:t>
            </a:r>
            <a:r>
              <a:rPr lang="en-US" smtClean="0">
                <a:solidFill>
                  <a:schemeClr val="bg1"/>
                </a:solidFill>
              </a:rPr>
              <a:t>this example.</a:t>
            </a:r>
            <a:endParaRPr lang="en-US" dirty="0" smtClean="0">
              <a:solidFill>
                <a:schemeClr val="bg1"/>
              </a:solidFill>
            </a:endParaRPr>
          </a:p>
        </p:txBody>
      </p:sp>
      <p:grpSp>
        <p:nvGrpSpPr>
          <p:cNvPr id="30" name="Group 29"/>
          <p:cNvGrpSpPr/>
          <p:nvPr/>
        </p:nvGrpSpPr>
        <p:grpSpPr>
          <a:xfrm>
            <a:off x="364527" y="1219200"/>
            <a:ext cx="5346357" cy="5038491"/>
            <a:chOff x="327456" y="1219200"/>
            <a:chExt cx="5346357" cy="5038491"/>
          </a:xfrm>
        </p:grpSpPr>
        <p:grpSp>
          <p:nvGrpSpPr>
            <p:cNvPr id="29" name="Group 28"/>
            <p:cNvGrpSpPr/>
            <p:nvPr/>
          </p:nvGrpSpPr>
          <p:grpSpPr>
            <a:xfrm>
              <a:off x="339813" y="1219200"/>
              <a:ext cx="5334000" cy="5038491"/>
              <a:chOff x="228600" y="1219200"/>
              <a:chExt cx="5334000" cy="5038491"/>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678218"/>
                <a:ext cx="5334000" cy="257947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219200"/>
                <a:ext cx="5334000" cy="2466202"/>
              </a:xfrm>
              <a:prstGeom prst="rect">
                <a:avLst/>
              </a:prstGeom>
            </p:spPr>
          </p:pic>
          <p:cxnSp>
            <p:nvCxnSpPr>
              <p:cNvPr id="11" name="Straight Arrow Connector 10"/>
              <p:cNvCxnSpPr/>
              <p:nvPr/>
            </p:nvCxnSpPr>
            <p:spPr>
              <a:xfrm>
                <a:off x="762000" y="2743200"/>
                <a:ext cx="21336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30356" y="2438400"/>
                <a:ext cx="1600200" cy="553998"/>
              </a:xfrm>
              <a:prstGeom prst="rect">
                <a:avLst/>
              </a:prstGeom>
              <a:solidFill>
                <a:schemeClr val="lt1"/>
              </a:solidFill>
              <a:ln w="3175">
                <a:solidFill>
                  <a:schemeClr val="tx1"/>
                </a:solidFill>
              </a:ln>
            </p:spPr>
            <p:txBody>
              <a:bodyPr wrap="square" rtlCol="0">
                <a:spAutoFit/>
              </a:bodyPr>
              <a:lstStyle/>
              <a:p>
                <a:r>
                  <a:rPr lang="en-US" sz="1000" dirty="0" smtClean="0"/>
                  <a:t>Analysis period used for BG removal coefficients currently in LUT.</a:t>
                </a:r>
                <a:endParaRPr lang="en-US" sz="1000" dirty="0"/>
              </a:p>
            </p:txBody>
          </p:sp>
          <p:sp>
            <p:nvSpPr>
              <p:cNvPr id="15" name="TextBox 14"/>
              <p:cNvSpPr txBox="1"/>
              <p:nvPr/>
            </p:nvSpPr>
            <p:spPr>
              <a:xfrm>
                <a:off x="611658" y="4419600"/>
                <a:ext cx="3607078" cy="276999"/>
              </a:xfrm>
              <a:prstGeom prst="rect">
                <a:avLst/>
              </a:prstGeom>
              <a:noFill/>
            </p:spPr>
            <p:txBody>
              <a:bodyPr wrap="none" rtlCol="0">
                <a:spAutoFit/>
              </a:bodyPr>
              <a:lstStyle/>
              <a:p>
                <a:r>
                  <a:rPr lang="en-US" sz="1200" dirty="0" smtClean="0">
                    <a:ln w="0"/>
                    <a:solidFill>
                      <a:srgbClr val="FF0000"/>
                    </a:solidFill>
                    <a:effectLst>
                      <a:outerShdw blurRad="38100" dist="25400" dir="5400000" algn="ctr" rotWithShape="0">
                        <a:srgbClr val="6E747A">
                          <a:alpha val="43000"/>
                        </a:srgbClr>
                      </a:outerShdw>
                    </a:effectLst>
                  </a:rPr>
                  <a:t>BG removal </a:t>
                </a:r>
                <a:r>
                  <a:rPr lang="en-US" sz="1200" dirty="0" err="1" smtClean="0">
                    <a:ln w="0"/>
                    <a:solidFill>
                      <a:srgbClr val="FF0000"/>
                    </a:solidFill>
                    <a:effectLst>
                      <a:outerShdw blurRad="38100" dist="25400" dir="5400000" algn="ctr" rotWithShape="0">
                        <a:srgbClr val="6E747A">
                          <a:alpha val="43000"/>
                        </a:srgbClr>
                      </a:outerShdw>
                    </a:effectLst>
                  </a:rPr>
                  <a:t>coe</a:t>
                </a:r>
                <a:r>
                  <a:rPr lang="en-US" sz="1200" dirty="0" smtClean="0">
                    <a:ln w="0"/>
                    <a:solidFill>
                      <a:srgbClr val="FF0000"/>
                    </a:solidFill>
                    <a:effectLst>
                      <a:outerShdw blurRad="38100" dist="25400" dir="5400000" algn="ctr" rotWithShape="0">
                        <a:srgbClr val="6E747A">
                          <a:alpha val="43000"/>
                        </a:srgbClr>
                      </a:outerShdw>
                    </a:effectLst>
                  </a:rPr>
                  <a:t>. = </a:t>
                </a:r>
                <a:r>
                  <a:rPr lang="en-US" sz="1200" dirty="0">
                    <a:ln w="0"/>
                    <a:solidFill>
                      <a:srgbClr val="FF0000"/>
                    </a:solidFill>
                    <a:effectLst>
                      <a:outerShdw blurRad="38100" dist="25400" dir="5400000" algn="ctr" rotWithShape="0">
                        <a:srgbClr val="6E747A">
                          <a:alpha val="43000"/>
                        </a:srgbClr>
                      </a:outerShdw>
                    </a:effectLst>
                  </a:rPr>
                  <a:t>1</a:t>
                </a:r>
                <a:r>
                  <a:rPr lang="en-US" sz="1200" dirty="0" smtClean="0">
                    <a:ln w="0"/>
                    <a:solidFill>
                      <a:srgbClr val="FF0000"/>
                    </a:solidFill>
                    <a:effectLst>
                      <a:outerShdw blurRad="38100" dist="25400" dir="5400000" algn="ctr" rotWithShape="0">
                        <a:srgbClr val="6E747A">
                          <a:alpha val="43000"/>
                        </a:srgbClr>
                      </a:outerShdw>
                    </a:effectLst>
                  </a:rPr>
                  <a:t> percentile value of </a:t>
                </a:r>
                <a:r>
                  <a:rPr lang="en-US" sz="1200" dirty="0" err="1" smtClean="0">
                    <a:ln w="0"/>
                    <a:solidFill>
                      <a:srgbClr val="FF0000"/>
                    </a:solidFill>
                    <a:effectLst>
                      <a:outerShdw blurRad="38100" dist="25400" dir="5400000" algn="ctr" rotWithShape="0">
                        <a:srgbClr val="6E747A">
                          <a:alpha val="43000"/>
                        </a:srgbClr>
                      </a:outerShdw>
                    </a:effectLst>
                  </a:rPr>
                  <a:t>N</a:t>
                </a:r>
                <a:r>
                  <a:rPr lang="en-US" sz="1200" baseline="-25000" dirty="0" err="1" smtClean="0">
                    <a:ln w="0"/>
                    <a:solidFill>
                      <a:srgbClr val="FF0000"/>
                    </a:solidFill>
                    <a:effectLst>
                      <a:outerShdw blurRad="38100" dist="25400" dir="5400000" algn="ctr" rotWithShape="0">
                        <a:srgbClr val="6E747A">
                          <a:alpha val="43000"/>
                        </a:srgbClr>
                      </a:outerShdw>
                    </a:effectLst>
                  </a:rPr>
                  <a:t>Total</a:t>
                </a:r>
                <a:r>
                  <a:rPr lang="en-US" sz="1200" dirty="0" smtClean="0">
                    <a:ln w="0"/>
                    <a:solidFill>
                      <a:srgbClr val="FF0000"/>
                    </a:solidFill>
                    <a:effectLst>
                      <a:outerShdw blurRad="38100" dist="25400" dir="5400000" algn="ctr" rotWithShape="0">
                        <a:srgbClr val="6E747A">
                          <a:alpha val="43000"/>
                        </a:srgbClr>
                      </a:outerShdw>
                    </a:effectLst>
                  </a:rPr>
                  <a:t>/N</a:t>
                </a:r>
                <a:r>
                  <a:rPr lang="en-US" sz="1200" baseline="-25000" dirty="0" smtClean="0">
                    <a:ln w="0"/>
                    <a:solidFill>
                      <a:srgbClr val="FF0000"/>
                    </a:solidFill>
                    <a:effectLst>
                      <a:outerShdw blurRad="38100" dist="25400" dir="5400000" algn="ctr" rotWithShape="0">
                        <a:srgbClr val="6E747A">
                          <a:alpha val="43000"/>
                        </a:srgbClr>
                      </a:outerShdw>
                    </a:effectLst>
                  </a:rPr>
                  <a:t>BG</a:t>
                </a:r>
                <a:endParaRPr lang="en-US" sz="1200" baseline="-25000" dirty="0">
                  <a:ln w="0"/>
                  <a:solidFill>
                    <a:srgbClr val="FF0000"/>
                  </a:solidFill>
                  <a:effectLst>
                    <a:outerShdw blurRad="38100" dist="25400" dir="5400000" algn="ctr" rotWithShape="0">
                      <a:srgbClr val="6E747A">
                        <a:alpha val="43000"/>
                      </a:srgbClr>
                    </a:outerShdw>
                  </a:effectLst>
                </a:endParaRPr>
              </a:p>
            </p:txBody>
          </p:sp>
        </p:grpSp>
        <p:sp>
          <p:nvSpPr>
            <p:cNvPr id="14" name="Oval 13"/>
            <p:cNvSpPr/>
            <p:nvPr/>
          </p:nvSpPr>
          <p:spPr>
            <a:xfrm>
              <a:off x="327456" y="3925956"/>
              <a:ext cx="304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Arrow Connector 23"/>
          <p:cNvCxnSpPr/>
          <p:nvPr/>
        </p:nvCxnSpPr>
        <p:spPr>
          <a:xfrm flipH="1">
            <a:off x="5558484" y="4038600"/>
            <a:ext cx="349250" cy="3810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58484" y="5618202"/>
            <a:ext cx="1752600" cy="553998"/>
          </a:xfrm>
          <a:prstGeom prst="rect">
            <a:avLst/>
          </a:prstGeom>
          <a:solidFill>
            <a:schemeClr val="lt1"/>
          </a:solidFill>
          <a:ln w="3175">
            <a:solidFill>
              <a:schemeClr val="tx1"/>
            </a:solidFill>
          </a:ln>
        </p:spPr>
        <p:txBody>
          <a:bodyPr wrap="square" rtlCol="0">
            <a:spAutoFit/>
          </a:bodyPr>
          <a:lstStyle/>
          <a:p>
            <a:r>
              <a:rPr lang="en-US" sz="1000" dirty="0" smtClean="0"/>
              <a:t>New table values generated using data up to 2019 DOY 201 (not in LUT yet).</a:t>
            </a:r>
            <a:endParaRPr lang="en-US" sz="1000" dirty="0"/>
          </a:p>
        </p:txBody>
      </p:sp>
    </p:spTree>
    <p:extLst>
      <p:ext uri="{BB962C8B-B14F-4D97-AF65-F5344CB8AC3E}">
        <p14:creationId xmlns:p14="http://schemas.microsoft.com/office/powerpoint/2010/main" val="1795823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979" y="76200"/>
            <a:ext cx="7475621" cy="968626"/>
          </a:xfrm>
        </p:spPr>
        <p:txBody>
          <a:bodyPr/>
          <a:lstStyle/>
          <a:p>
            <a:r>
              <a:rPr lang="en-US" sz="2800" dirty="0" smtClean="0"/>
              <a:t>Updated Empirical Background </a:t>
            </a:r>
            <a:br>
              <a:rPr lang="en-US" sz="2800" dirty="0" smtClean="0"/>
            </a:br>
            <a:r>
              <a:rPr lang="en-US" sz="2800" dirty="0" smtClean="0"/>
              <a:t>Removal Coefficients </a:t>
            </a:r>
            <a:r>
              <a:rPr lang="en-US" sz="2000" dirty="0" smtClean="0"/>
              <a:t>(DOY 2018144-2019201)</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22</a:t>
            </a:fld>
            <a:endParaRPr lang="uk-UA"/>
          </a:p>
        </p:txBody>
      </p:sp>
      <p:sp>
        <p:nvSpPr>
          <p:cNvPr id="10"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3" name="TextBox 2"/>
          <p:cNvSpPr txBox="1"/>
          <p:nvPr/>
        </p:nvSpPr>
        <p:spPr>
          <a:xfrm>
            <a:off x="381000" y="5638800"/>
            <a:ext cx="8229600" cy="523220"/>
          </a:xfrm>
          <a:prstGeom prst="rect">
            <a:avLst/>
          </a:prstGeom>
          <a:noFill/>
        </p:spPr>
        <p:txBody>
          <a:bodyPr wrap="square" rtlCol="0">
            <a:spAutoFit/>
          </a:bodyPr>
          <a:lstStyle/>
          <a:p>
            <a:r>
              <a:rPr lang="en-US" dirty="0" smtClean="0">
                <a:solidFill>
                  <a:schemeClr val="bg1"/>
                </a:solidFill>
              </a:rPr>
              <a:t>Updated background removal coefficients (using data up to 7/20/19) are significantly lower than values currently in LUT (seen on chart 20).</a:t>
            </a:r>
            <a:endParaRPr lang="en-US" dirty="0">
              <a:solidFill>
                <a:schemeClr val="bg1"/>
              </a:solidFill>
            </a:endParaRPr>
          </a:p>
        </p:txBody>
      </p:sp>
      <p:grpSp>
        <p:nvGrpSpPr>
          <p:cNvPr id="14" name="Group 13"/>
          <p:cNvGrpSpPr/>
          <p:nvPr/>
        </p:nvGrpSpPr>
        <p:grpSpPr>
          <a:xfrm>
            <a:off x="-1" y="1324499"/>
            <a:ext cx="9144001" cy="4238101"/>
            <a:chOff x="-1" y="1676400"/>
            <a:chExt cx="9144001" cy="4238101"/>
          </a:xfrm>
        </p:grpSpPr>
        <p:sp>
          <p:nvSpPr>
            <p:cNvPr id="7" name="Rectangle 6"/>
            <p:cNvSpPr/>
            <p:nvPr/>
          </p:nvSpPr>
          <p:spPr>
            <a:xfrm>
              <a:off x="-1" y="1676400"/>
              <a:ext cx="9144001" cy="4238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4645" y="1840468"/>
              <a:ext cx="4108817" cy="369332"/>
            </a:xfrm>
            <a:prstGeom prst="rect">
              <a:avLst/>
            </a:prstGeom>
            <a:noFill/>
          </p:spPr>
          <p:txBody>
            <a:bodyPr wrap="none" rtlCol="0">
              <a:spAutoFit/>
            </a:bodyPr>
            <a:lstStyle/>
            <a:p>
              <a:r>
                <a:rPr lang="en-US" sz="1800" u="sng" dirty="0" smtClean="0"/>
                <a:t>Ion Background Removal Coefficients </a:t>
              </a:r>
              <a:endParaRPr lang="en-US" sz="1800" u="sng" dirty="0"/>
            </a:p>
          </p:txBody>
        </p:sp>
        <p:sp>
          <p:nvSpPr>
            <p:cNvPr id="9" name="TextBox 8"/>
            <p:cNvSpPr txBox="1"/>
            <p:nvPr/>
          </p:nvSpPr>
          <p:spPr>
            <a:xfrm>
              <a:off x="4509398" y="1837491"/>
              <a:ext cx="4634602" cy="369332"/>
            </a:xfrm>
            <a:prstGeom prst="rect">
              <a:avLst/>
            </a:prstGeom>
            <a:noFill/>
          </p:spPr>
          <p:txBody>
            <a:bodyPr wrap="none" rtlCol="0">
              <a:spAutoFit/>
            </a:bodyPr>
            <a:lstStyle/>
            <a:p>
              <a:r>
                <a:rPr lang="en-US" sz="1800" u="sng" dirty="0" smtClean="0"/>
                <a:t>Electron Background Removal Coefficients </a:t>
              </a:r>
              <a:endParaRPr lang="en-US" sz="1800" u="sn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54" y="2286000"/>
              <a:ext cx="4528746" cy="34994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155" y="2296124"/>
              <a:ext cx="4515645" cy="3489362"/>
            </a:xfrm>
            <a:prstGeom prst="rect">
              <a:avLst/>
            </a:prstGeom>
          </p:spPr>
        </p:pic>
      </p:grpSp>
    </p:spTree>
    <p:extLst>
      <p:ext uri="{BB962C8B-B14F-4D97-AF65-F5344CB8AC3E}">
        <p14:creationId xmlns:p14="http://schemas.microsoft.com/office/powerpoint/2010/main" val="4769511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4246075"/>
          </a:xfrm>
          <a:prstGeom prst="rect">
            <a:avLst/>
          </a:prstGeom>
        </p:spPr>
      </p:pic>
      <p:sp>
        <p:nvSpPr>
          <p:cNvPr id="2" name="Title 1"/>
          <p:cNvSpPr>
            <a:spLocks noGrp="1"/>
          </p:cNvSpPr>
          <p:nvPr>
            <p:ph type="title"/>
          </p:nvPr>
        </p:nvSpPr>
        <p:spPr/>
        <p:txBody>
          <a:bodyPr/>
          <a:lstStyle/>
          <a:p>
            <a:r>
              <a:rPr lang="en-US" sz="3200" dirty="0" smtClean="0"/>
              <a:t>Comparison of Original, Current LUT, and Updated Background Removal</a:t>
            </a:r>
            <a:endParaRPr lang="en-US" sz="3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23</a:t>
            </a:fld>
            <a:endParaRPr lang="uk-UA"/>
          </a:p>
        </p:txBody>
      </p:sp>
      <p:sp>
        <p:nvSpPr>
          <p:cNvPr id="6" name="TextBox 5"/>
          <p:cNvSpPr txBox="1"/>
          <p:nvPr/>
        </p:nvSpPr>
        <p:spPr>
          <a:xfrm>
            <a:off x="228600" y="1444823"/>
            <a:ext cx="2818400" cy="276999"/>
          </a:xfrm>
          <a:prstGeom prst="rect">
            <a:avLst/>
          </a:prstGeom>
          <a:noFill/>
        </p:spPr>
        <p:txBody>
          <a:bodyPr wrap="none" rtlCol="0">
            <a:spAutoFit/>
          </a:bodyPr>
          <a:lstStyle/>
          <a:p>
            <a:r>
              <a:rPr lang="en-US" sz="1200" b="1" dirty="0" smtClean="0"/>
              <a:t>w/ Original L1b BR coefficients (= 1)</a:t>
            </a:r>
            <a:endParaRPr lang="en-US" sz="1200" b="1" dirty="0"/>
          </a:p>
        </p:txBody>
      </p:sp>
      <p:sp>
        <p:nvSpPr>
          <p:cNvPr id="7" name="TextBox 6"/>
          <p:cNvSpPr txBox="1"/>
          <p:nvPr/>
        </p:nvSpPr>
        <p:spPr>
          <a:xfrm>
            <a:off x="3429000" y="1447800"/>
            <a:ext cx="2561920" cy="276999"/>
          </a:xfrm>
          <a:prstGeom prst="rect">
            <a:avLst/>
          </a:prstGeom>
          <a:noFill/>
        </p:spPr>
        <p:txBody>
          <a:bodyPr wrap="none" rtlCol="0">
            <a:spAutoFit/>
          </a:bodyPr>
          <a:lstStyle/>
          <a:p>
            <a:r>
              <a:rPr lang="en-US" sz="1200" b="1" dirty="0" smtClean="0"/>
              <a:t>Current LUT L1b BR coefficients</a:t>
            </a:r>
            <a:endParaRPr lang="en-US" sz="1200" b="1" dirty="0"/>
          </a:p>
        </p:txBody>
      </p:sp>
      <p:sp>
        <p:nvSpPr>
          <p:cNvPr id="8" name="TextBox 7"/>
          <p:cNvSpPr txBox="1"/>
          <p:nvPr/>
        </p:nvSpPr>
        <p:spPr>
          <a:xfrm>
            <a:off x="6400800" y="1447800"/>
            <a:ext cx="2619628" cy="276999"/>
          </a:xfrm>
          <a:prstGeom prst="rect">
            <a:avLst/>
          </a:prstGeom>
          <a:noFill/>
        </p:spPr>
        <p:txBody>
          <a:bodyPr wrap="none" rtlCol="0">
            <a:spAutoFit/>
          </a:bodyPr>
          <a:lstStyle/>
          <a:p>
            <a:r>
              <a:rPr lang="en-US" sz="1200" b="1" dirty="0" smtClean="0"/>
              <a:t>Updated BR coefficients (7/20/19)</a:t>
            </a:r>
            <a:endParaRPr lang="en-US" sz="1200" b="1" dirty="0"/>
          </a:p>
        </p:txBody>
      </p:sp>
      <p:sp>
        <p:nvSpPr>
          <p:cNvPr id="9" name="TextBox 8"/>
          <p:cNvSpPr txBox="1"/>
          <p:nvPr/>
        </p:nvSpPr>
        <p:spPr>
          <a:xfrm>
            <a:off x="381000" y="5486400"/>
            <a:ext cx="8458201" cy="869469"/>
          </a:xfrm>
          <a:prstGeom prst="rect">
            <a:avLst/>
          </a:prstGeom>
          <a:noFill/>
        </p:spPr>
        <p:txBody>
          <a:bodyPr wrap="square" rtlCol="0">
            <a:spAutoFit/>
          </a:bodyPr>
          <a:lstStyle/>
          <a:p>
            <a:pPr marL="171450" indent="-171450">
              <a:spcAft>
                <a:spcPts val="300"/>
              </a:spcAft>
              <a:buClr>
                <a:schemeClr val="bg1"/>
              </a:buClr>
              <a:buFont typeface="Arial" charset="0"/>
              <a:buChar char="•"/>
            </a:pPr>
            <a:r>
              <a:rPr lang="en-US" sz="1200" dirty="0" smtClean="0">
                <a:solidFill>
                  <a:schemeClr val="bg1"/>
                </a:solidFill>
              </a:rPr>
              <a:t>The secular decrease in </a:t>
            </a:r>
            <a:r>
              <a:rPr lang="en-US" sz="1200" dirty="0" err="1" smtClean="0">
                <a:solidFill>
                  <a:schemeClr val="bg1"/>
                </a:solidFill>
              </a:rPr>
              <a:t>N</a:t>
            </a:r>
            <a:r>
              <a:rPr lang="en-US" sz="1200" baseline="-25000" dirty="0" err="1" smtClean="0">
                <a:solidFill>
                  <a:schemeClr val="bg1"/>
                </a:solidFill>
              </a:rPr>
              <a:t>tot</a:t>
            </a:r>
            <a:r>
              <a:rPr lang="en-US" sz="1200" baseline="-25000" dirty="0" smtClean="0">
                <a:solidFill>
                  <a:schemeClr val="bg1"/>
                </a:solidFill>
              </a:rPr>
              <a:t>.</a:t>
            </a:r>
            <a:r>
              <a:rPr lang="en-US" sz="1200" dirty="0" smtClean="0">
                <a:solidFill>
                  <a:schemeClr val="bg1"/>
                </a:solidFill>
              </a:rPr>
              <a:t>/N</a:t>
            </a:r>
            <a:r>
              <a:rPr lang="en-US" sz="1200" baseline="-25000" dirty="0" smtClean="0">
                <a:solidFill>
                  <a:schemeClr val="bg1"/>
                </a:solidFill>
              </a:rPr>
              <a:t>BG</a:t>
            </a:r>
            <a:r>
              <a:rPr lang="en-US" sz="1200" dirty="0" smtClean="0">
                <a:solidFill>
                  <a:schemeClr val="bg1"/>
                </a:solidFill>
              </a:rPr>
              <a:t> since the end of the period used to determine background removal (BR) coefficients currently in the L1b LUT means that current LUT coefficients are now too high.</a:t>
            </a:r>
          </a:p>
          <a:p>
            <a:pPr marL="171450" indent="-171450">
              <a:spcAft>
                <a:spcPts val="300"/>
              </a:spcAft>
              <a:buClr>
                <a:schemeClr val="bg1"/>
              </a:buClr>
              <a:buFont typeface="Arial" charset="0"/>
              <a:buChar char="•"/>
            </a:pPr>
            <a:r>
              <a:rPr lang="en-US" sz="1200" dirty="0" smtClean="0">
                <a:solidFill>
                  <a:schemeClr val="bg1"/>
                </a:solidFill>
              </a:rPr>
              <a:t>This is 5m averaged data, and the BR coefficients are set to 1-percential </a:t>
            </a:r>
            <a:r>
              <a:rPr lang="en-US" sz="1200" dirty="0">
                <a:solidFill>
                  <a:schemeClr val="bg1"/>
                </a:solidFill>
              </a:rPr>
              <a:t>of </a:t>
            </a:r>
            <a:r>
              <a:rPr lang="en-US" sz="1200" dirty="0" err="1">
                <a:solidFill>
                  <a:schemeClr val="bg1"/>
                </a:solidFill>
              </a:rPr>
              <a:t>N</a:t>
            </a:r>
            <a:r>
              <a:rPr lang="en-US" sz="1200" baseline="-25000" dirty="0" err="1">
                <a:solidFill>
                  <a:schemeClr val="bg1"/>
                </a:solidFill>
              </a:rPr>
              <a:t>tot</a:t>
            </a:r>
            <a:r>
              <a:rPr lang="en-US" sz="1200" baseline="-25000" dirty="0">
                <a:solidFill>
                  <a:schemeClr val="bg1"/>
                </a:solidFill>
              </a:rPr>
              <a:t>.</a:t>
            </a:r>
            <a:r>
              <a:rPr lang="en-US" sz="1200" dirty="0">
                <a:solidFill>
                  <a:schemeClr val="bg1"/>
                </a:solidFill>
              </a:rPr>
              <a:t>/</a:t>
            </a:r>
            <a:r>
              <a:rPr lang="en-US" sz="1200" dirty="0" smtClean="0">
                <a:solidFill>
                  <a:schemeClr val="bg1"/>
                </a:solidFill>
              </a:rPr>
              <a:t>N</a:t>
            </a:r>
            <a:r>
              <a:rPr lang="en-US" sz="1200" baseline="-25000" dirty="0" smtClean="0">
                <a:solidFill>
                  <a:schemeClr val="bg1"/>
                </a:solidFill>
              </a:rPr>
              <a:t>BG</a:t>
            </a:r>
            <a:r>
              <a:rPr lang="en-US" sz="1200" dirty="0" smtClean="0">
                <a:solidFill>
                  <a:schemeClr val="bg1"/>
                </a:solidFill>
              </a:rPr>
              <a:t>, so we expect ~1% black pixels in the rightmost figure (BR coefficients updated on 7/20/19).</a:t>
            </a:r>
            <a:endParaRPr lang="en-US" sz="1200" dirty="0">
              <a:solidFill>
                <a:schemeClr val="bg1"/>
              </a:solidFill>
            </a:endParaRPr>
          </a:p>
        </p:txBody>
      </p:sp>
      <p:sp>
        <p:nvSpPr>
          <p:cNvPr id="10" name="TextBox 9"/>
          <p:cNvSpPr txBox="1"/>
          <p:nvPr/>
        </p:nvSpPr>
        <p:spPr>
          <a:xfrm>
            <a:off x="762000" y="2341602"/>
            <a:ext cx="2895600" cy="553998"/>
          </a:xfrm>
          <a:prstGeom prst="rect">
            <a:avLst/>
          </a:prstGeom>
          <a:solidFill>
            <a:schemeClr val="bg1">
              <a:lumMod val="95000"/>
            </a:schemeClr>
          </a:solidFill>
          <a:ln w="6350">
            <a:solidFill>
              <a:schemeClr val="tx1"/>
            </a:solidFill>
          </a:ln>
        </p:spPr>
        <p:txBody>
          <a:bodyPr wrap="square" rtlCol="0">
            <a:spAutoFit/>
          </a:bodyPr>
          <a:lstStyle/>
          <a:p>
            <a:pPr marL="171450" indent="-171450">
              <a:buSzPct val="100000"/>
              <a:buFont typeface=".AppleSystemUIFont" charset="-120"/>
              <a:buChar char="*"/>
            </a:pPr>
            <a:r>
              <a:rPr lang="en-US" sz="1000" b="1" dirty="0" smtClean="0"/>
              <a:t>Black pixels indicate negative flux </a:t>
            </a:r>
            <a:r>
              <a:rPr lang="en-US" sz="1000" b="1" dirty="0"/>
              <a:t>(non-physical</a:t>
            </a:r>
            <a:r>
              <a:rPr lang="en-US" sz="1000" b="1" dirty="0" smtClean="0"/>
              <a:t>), due to excessive background subtraction.</a:t>
            </a:r>
            <a:endParaRPr lang="en-US" sz="1000" b="1" dirty="0"/>
          </a:p>
        </p:txBody>
      </p:sp>
      <p:sp>
        <p:nvSpPr>
          <p:cNvPr id="11"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1887907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Removal Example from G16/FM1</a:t>
            </a:r>
            <a:endParaRPr lang="en-US" sz="1800" dirty="0">
              <a:solidFill>
                <a:srgbClr val="FFFF00"/>
              </a:solidFill>
            </a:endParaRPr>
          </a:p>
        </p:txBody>
      </p:sp>
      <p:sp>
        <p:nvSpPr>
          <p:cNvPr id="3" name="TextBox 2"/>
          <p:cNvSpPr txBox="1"/>
          <p:nvPr/>
        </p:nvSpPr>
        <p:spPr>
          <a:xfrm>
            <a:off x="4025735" y="5902039"/>
            <a:ext cx="494046" cy="246221"/>
          </a:xfrm>
          <a:prstGeom prst="rect">
            <a:avLst/>
          </a:prstGeom>
          <a:noFill/>
        </p:spPr>
        <p:txBody>
          <a:bodyPr wrap="none" rtlCol="0">
            <a:spAutoFit/>
          </a:bodyPr>
          <a:lstStyle/>
          <a:p>
            <a:r>
              <a:rPr lang="en-US" sz="1000" b="1" smtClean="0"/>
              <a:t>Hours</a:t>
            </a:r>
            <a:endParaRPr lang="en-US" sz="1000" b="1"/>
          </a:p>
        </p:txBody>
      </p:sp>
      <p:sp>
        <p:nvSpPr>
          <p:cNvPr id="9" name="TextBox 8"/>
          <p:cNvSpPr txBox="1"/>
          <p:nvPr/>
        </p:nvSpPr>
        <p:spPr>
          <a:xfrm>
            <a:off x="457200" y="5725180"/>
            <a:ext cx="8382000" cy="738664"/>
          </a:xfrm>
          <a:prstGeom prst="rect">
            <a:avLst/>
          </a:prstGeom>
          <a:noFill/>
        </p:spPr>
        <p:txBody>
          <a:bodyPr wrap="square" rtlCol="0">
            <a:spAutoFit/>
          </a:bodyPr>
          <a:lstStyle/>
          <a:p>
            <a:r>
              <a:rPr lang="en-US" dirty="0" smtClean="0">
                <a:solidFill>
                  <a:schemeClr val="bg1"/>
                </a:solidFill>
              </a:rPr>
              <a:t>Example of background removal from G16/FM1 with empirically determined BG removal coefficients showing ion counts/sec., using 11 </a:t>
            </a:r>
            <a:r>
              <a:rPr lang="en-US" dirty="0">
                <a:solidFill>
                  <a:schemeClr val="bg1"/>
                </a:solidFill>
              </a:rPr>
              <a:t>d</a:t>
            </a:r>
            <a:r>
              <a:rPr lang="en-US" dirty="0" smtClean="0">
                <a:solidFill>
                  <a:schemeClr val="bg1"/>
                </a:solidFill>
              </a:rPr>
              <a:t>ays of varying geomagnetic activity for </a:t>
            </a:r>
            <a:r>
              <a:rPr lang="en-US" dirty="0">
                <a:solidFill>
                  <a:schemeClr val="bg1"/>
                </a:solidFill>
              </a:rPr>
              <a:t>d</a:t>
            </a:r>
            <a:r>
              <a:rPr lang="en-US" dirty="0" smtClean="0">
                <a:solidFill>
                  <a:schemeClr val="bg1"/>
                </a:solidFill>
              </a:rPr>
              <a:t>etermining </a:t>
            </a:r>
            <a:r>
              <a:rPr lang="en-US" dirty="0">
                <a:solidFill>
                  <a:schemeClr val="bg1"/>
                </a:solidFill>
              </a:rPr>
              <a:t>BG </a:t>
            </a:r>
            <a:r>
              <a:rPr lang="en-US" dirty="0" smtClean="0">
                <a:solidFill>
                  <a:schemeClr val="bg1"/>
                </a:solidFill>
              </a:rPr>
              <a:t>removal coefficients.</a:t>
            </a:r>
            <a:endParaRPr lang="en-US" dirty="0">
              <a:solidFill>
                <a:schemeClr val="bg1"/>
              </a:solidFill>
            </a:endParaRPr>
          </a:p>
        </p:txBody>
      </p:sp>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24</a:t>
            </a:fld>
            <a:endParaRPr lang="uk-UA"/>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1481" t="17269" r="10611" b="16064"/>
          <a:stretch/>
        </p:blipFill>
        <p:spPr>
          <a:xfrm>
            <a:off x="1014006" y="1125071"/>
            <a:ext cx="7124008" cy="4572001"/>
          </a:xfrm>
          <a:prstGeom prst="rect">
            <a:avLst/>
          </a:prstGeom>
        </p:spPr>
      </p:pic>
    </p:spTree>
    <p:extLst>
      <p:ext uri="{BB962C8B-B14F-4D97-AF65-F5344CB8AC3E}">
        <p14:creationId xmlns:p14="http://schemas.microsoft.com/office/powerpoint/2010/main" val="1215720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smtClean="0"/>
              <a:t>Additional MPS-LO Anomalies</a:t>
            </a:r>
            <a:endParaRPr lang="en-US" dirty="0"/>
          </a:p>
        </p:txBody>
      </p:sp>
      <p:sp>
        <p:nvSpPr>
          <p:cNvPr id="3" name="Text Placeholder 2"/>
          <p:cNvSpPr>
            <a:spLocks noGrp="1"/>
          </p:cNvSpPr>
          <p:nvPr>
            <p:ph type="body" idx="1"/>
          </p:nvPr>
        </p:nvSpPr>
        <p:spPr>
          <a:xfrm>
            <a:off x="457200" y="1646238"/>
            <a:ext cx="8229600" cy="4525962"/>
          </a:xfrm>
        </p:spPr>
        <p:txBody>
          <a:bodyPr/>
          <a:lstStyle/>
          <a:p>
            <a:pPr>
              <a:buFont typeface="Arial" charset="0"/>
              <a:buChar char="•"/>
            </a:pPr>
            <a:r>
              <a:rPr lang="en-US" dirty="0" err="1" smtClean="0"/>
              <a:t>Interzonal</a:t>
            </a:r>
            <a:r>
              <a:rPr lang="en-US" dirty="0" smtClean="0"/>
              <a:t> Crosstalk </a:t>
            </a:r>
            <a:r>
              <a:rPr lang="en-US" sz="2400" dirty="0" smtClean="0"/>
              <a:t>(ADR TBD)</a:t>
            </a:r>
            <a:endParaRPr lang="en-US" sz="2400" dirty="0"/>
          </a:p>
          <a:p>
            <a:pPr>
              <a:buFont typeface="Arial" charset="0"/>
              <a:buChar char="•"/>
            </a:pPr>
            <a:r>
              <a:rPr lang="en-US" dirty="0" smtClean="0"/>
              <a:t>Effect of Arc Jet Firing </a:t>
            </a:r>
            <a:r>
              <a:rPr lang="en-US" sz="2400" dirty="0" smtClean="0"/>
              <a:t>(</a:t>
            </a:r>
            <a:r>
              <a:rPr lang="mr-IN" sz="2400" dirty="0" smtClean="0"/>
              <a:t>ADR596</a:t>
            </a:r>
            <a:r>
              <a:rPr lang="en-US" sz="2400" dirty="0" smtClean="0"/>
              <a:t>)</a:t>
            </a:r>
          </a:p>
          <a:p>
            <a:pPr>
              <a:buFont typeface="Arial" charset="0"/>
              <a:buChar char="•"/>
            </a:pPr>
            <a:r>
              <a:rPr lang="en-US" dirty="0"/>
              <a:t>MPS-LO L1b IFC </a:t>
            </a:r>
            <a:r>
              <a:rPr lang="en-US" dirty="0" smtClean="0"/>
              <a:t>leakage </a:t>
            </a:r>
            <a:r>
              <a:rPr lang="en-US" sz="2400" dirty="0" smtClean="0"/>
              <a:t>(ADR780)</a:t>
            </a:r>
          </a:p>
          <a:p>
            <a:pPr>
              <a:buFont typeface="Arial" charset="0"/>
              <a:buChar char="•"/>
            </a:pPr>
            <a:r>
              <a:rPr lang="en-US" dirty="0" smtClean="0"/>
              <a:t>Effect of High </a:t>
            </a:r>
            <a:r>
              <a:rPr lang="en-US" dirty="0"/>
              <a:t>B</a:t>
            </a:r>
            <a:r>
              <a:rPr lang="en-US" dirty="0" smtClean="0"/>
              <a:t>ackgrounds on Low </a:t>
            </a:r>
            <a:r>
              <a:rPr lang="en-US" dirty="0"/>
              <a:t>E</a:t>
            </a:r>
            <a:r>
              <a:rPr lang="en-US" dirty="0" smtClean="0"/>
              <a:t>nergy </a:t>
            </a:r>
            <a:r>
              <a:rPr lang="en-US" dirty="0"/>
              <a:t>I</a:t>
            </a:r>
            <a:r>
              <a:rPr lang="en-US" dirty="0" smtClean="0"/>
              <a:t>ons Measurement </a:t>
            </a:r>
            <a:r>
              <a:rPr lang="en-US" sz="2400" dirty="0" smtClean="0"/>
              <a:t>(Instrument/environment issue </a:t>
            </a:r>
            <a:r>
              <a:rPr lang="mr-IN" sz="2400" dirty="0" smtClean="0"/>
              <a:t>–</a:t>
            </a:r>
            <a:r>
              <a:rPr lang="en-US" sz="2400" dirty="0" smtClean="0"/>
              <a:t> No L1b resolution.)</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25</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99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750" y="1148395"/>
            <a:ext cx="2865050" cy="2737805"/>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386185"/>
            <a:ext cx="3383095" cy="4378124"/>
          </a:xfrm>
          <a:prstGeom prst="rect">
            <a:avLst/>
          </a:prstGeom>
          <a:ln>
            <a:solidFill>
              <a:schemeClr val="tx1"/>
            </a:solidFill>
          </a:ln>
        </p:spPr>
      </p:pic>
      <p:sp>
        <p:nvSpPr>
          <p:cNvPr id="2" name="Title 1"/>
          <p:cNvSpPr>
            <a:spLocks noGrp="1"/>
          </p:cNvSpPr>
          <p:nvPr>
            <p:ph type="title"/>
          </p:nvPr>
        </p:nvSpPr>
        <p:spPr/>
        <p:txBody>
          <a:bodyPr/>
          <a:lstStyle/>
          <a:p>
            <a:r>
              <a:rPr lang="en-US" sz="2800" dirty="0" smtClean="0"/>
              <a:t>Crosstalk Between Zones Seen in G17 MPS-LO Background Zones</a:t>
            </a: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26</a:t>
            </a:fld>
            <a:endParaRPr lang="uk-UA"/>
          </a:p>
        </p:txBody>
      </p:sp>
      <p:sp>
        <p:nvSpPr>
          <p:cNvPr id="8" name="TextBox 7"/>
          <p:cNvSpPr txBox="1"/>
          <p:nvPr/>
        </p:nvSpPr>
        <p:spPr>
          <a:xfrm>
            <a:off x="3886201" y="3810000"/>
            <a:ext cx="2057399" cy="338554"/>
          </a:xfrm>
          <a:prstGeom prst="rect">
            <a:avLst/>
          </a:prstGeom>
          <a:solidFill>
            <a:schemeClr val="bg1">
              <a:lumMod val="85000"/>
            </a:schemeClr>
          </a:solidFill>
        </p:spPr>
        <p:txBody>
          <a:bodyPr wrap="square" rtlCol="0">
            <a:spAutoFit/>
          </a:bodyPr>
          <a:lstStyle/>
          <a:p>
            <a:r>
              <a:rPr lang="en-US" sz="800" b="1" dirty="0" smtClean="0"/>
              <a:t>Energy-sweep independent Backgrounds from heightened RB flux</a:t>
            </a:r>
            <a:endParaRPr lang="en-US" sz="800" b="1" dirty="0"/>
          </a:p>
        </p:txBody>
      </p:sp>
      <p:sp>
        <p:nvSpPr>
          <p:cNvPr id="1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10" name="TextBox 9"/>
          <p:cNvSpPr txBox="1"/>
          <p:nvPr/>
        </p:nvSpPr>
        <p:spPr>
          <a:xfrm>
            <a:off x="626200" y="5801380"/>
            <a:ext cx="8136800" cy="523220"/>
          </a:xfrm>
          <a:prstGeom prst="rect">
            <a:avLst/>
          </a:prstGeom>
          <a:noFill/>
        </p:spPr>
        <p:txBody>
          <a:bodyPr wrap="square" rtlCol="0">
            <a:spAutoFit/>
          </a:bodyPr>
          <a:lstStyle/>
          <a:p>
            <a:r>
              <a:rPr lang="en-US" dirty="0">
                <a:solidFill>
                  <a:schemeClr val="bg1"/>
                </a:solidFill>
              </a:rPr>
              <a:t>Crosstalk </a:t>
            </a:r>
            <a:r>
              <a:rPr lang="en-US" dirty="0" smtClean="0">
                <a:solidFill>
                  <a:schemeClr val="bg1"/>
                </a:solidFill>
              </a:rPr>
              <a:t>is apparent </a:t>
            </a:r>
            <a:r>
              <a:rPr lang="en-US" dirty="0">
                <a:solidFill>
                  <a:schemeClr val="bg1"/>
                </a:solidFill>
              </a:rPr>
              <a:t>in </a:t>
            </a:r>
            <a:r>
              <a:rPr lang="en-US" dirty="0" smtClean="0">
                <a:solidFill>
                  <a:schemeClr val="bg1"/>
                </a:solidFill>
              </a:rPr>
              <a:t>energy-sweep dependent </a:t>
            </a:r>
            <a:r>
              <a:rPr lang="en-US" dirty="0">
                <a:solidFill>
                  <a:schemeClr val="bg1"/>
                </a:solidFill>
              </a:rPr>
              <a:t>count rates in </a:t>
            </a:r>
            <a:r>
              <a:rPr lang="en-US" dirty="0" smtClean="0">
                <a:solidFill>
                  <a:schemeClr val="bg1"/>
                </a:solidFill>
              </a:rPr>
              <a:t>electron background </a:t>
            </a:r>
            <a:r>
              <a:rPr lang="en-US" dirty="0">
                <a:solidFill>
                  <a:schemeClr val="bg1"/>
                </a:solidFill>
              </a:rPr>
              <a:t>zones in on-orbit data</a:t>
            </a:r>
            <a:r>
              <a:rPr lang="en-US" dirty="0" smtClean="0">
                <a:solidFill>
                  <a:schemeClr val="bg1"/>
                </a:solidFill>
              </a:rPr>
              <a:t>. (Counts from penetrating radiation/particles should be independent of energy-sweep.)</a:t>
            </a:r>
            <a:endParaRPr lang="en-US" dirty="0">
              <a:solidFill>
                <a:schemeClr val="bg1"/>
              </a:solidFill>
            </a:endParaRPr>
          </a:p>
        </p:txBody>
      </p:sp>
      <p:sp>
        <p:nvSpPr>
          <p:cNvPr id="14" name="TextBox 13"/>
          <p:cNvSpPr txBox="1"/>
          <p:nvPr/>
        </p:nvSpPr>
        <p:spPr>
          <a:xfrm>
            <a:off x="6172200" y="1991380"/>
            <a:ext cx="2229853" cy="523220"/>
          </a:xfrm>
          <a:prstGeom prst="rect">
            <a:avLst/>
          </a:prstGeom>
          <a:noFill/>
        </p:spPr>
        <p:txBody>
          <a:bodyPr wrap="square" rtlCol="0">
            <a:spAutoFit/>
          </a:bodyPr>
          <a:lstStyle/>
          <a:p>
            <a:r>
              <a:rPr lang="en-US" dirty="0" smtClean="0">
                <a:solidFill>
                  <a:schemeClr val="bg1"/>
                </a:solidFill>
              </a:rPr>
              <a:t>Right sensor head</a:t>
            </a:r>
          </a:p>
          <a:p>
            <a:r>
              <a:rPr lang="en-US" dirty="0">
                <a:solidFill>
                  <a:schemeClr val="bg1"/>
                </a:solidFill>
              </a:rPr>
              <a:t>e</a:t>
            </a:r>
            <a:r>
              <a:rPr lang="en-US" dirty="0" smtClean="0">
                <a:solidFill>
                  <a:schemeClr val="bg1"/>
                </a:solidFill>
              </a:rPr>
              <a:t>lectron background zone</a:t>
            </a:r>
            <a:endParaRPr lang="en-US" dirty="0">
              <a:solidFill>
                <a:schemeClr val="bg1"/>
              </a:solidFill>
            </a:endParaRPr>
          </a:p>
        </p:txBody>
      </p:sp>
      <p:sp>
        <p:nvSpPr>
          <p:cNvPr id="18" name="TextBox 17"/>
          <p:cNvSpPr txBox="1"/>
          <p:nvPr/>
        </p:nvSpPr>
        <p:spPr>
          <a:xfrm>
            <a:off x="6172200" y="2829580"/>
            <a:ext cx="2229853" cy="523220"/>
          </a:xfrm>
          <a:prstGeom prst="rect">
            <a:avLst/>
          </a:prstGeom>
          <a:noFill/>
        </p:spPr>
        <p:txBody>
          <a:bodyPr wrap="square" rtlCol="0">
            <a:spAutoFit/>
          </a:bodyPr>
          <a:lstStyle/>
          <a:p>
            <a:r>
              <a:rPr lang="en-US" dirty="0" smtClean="0">
                <a:solidFill>
                  <a:schemeClr val="bg1"/>
                </a:solidFill>
              </a:rPr>
              <a:t>Left sensor head</a:t>
            </a:r>
          </a:p>
          <a:p>
            <a:r>
              <a:rPr lang="en-US" dirty="0">
                <a:solidFill>
                  <a:schemeClr val="bg1"/>
                </a:solidFill>
              </a:rPr>
              <a:t>e</a:t>
            </a:r>
            <a:r>
              <a:rPr lang="en-US" dirty="0" smtClean="0">
                <a:solidFill>
                  <a:schemeClr val="bg1"/>
                </a:solidFill>
              </a:rPr>
              <a:t>lectron background zone</a:t>
            </a:r>
            <a:endParaRPr lang="en-US" dirty="0">
              <a:solidFill>
                <a:schemeClr val="bg1"/>
              </a:solidFill>
            </a:endParaRPr>
          </a:p>
        </p:txBody>
      </p:sp>
      <p:sp>
        <p:nvSpPr>
          <p:cNvPr id="19" name="TextBox 18"/>
          <p:cNvSpPr txBox="1"/>
          <p:nvPr/>
        </p:nvSpPr>
        <p:spPr>
          <a:xfrm>
            <a:off x="6172200" y="3667780"/>
            <a:ext cx="2229853" cy="523220"/>
          </a:xfrm>
          <a:prstGeom prst="rect">
            <a:avLst/>
          </a:prstGeom>
          <a:noFill/>
        </p:spPr>
        <p:txBody>
          <a:bodyPr wrap="square" rtlCol="0">
            <a:spAutoFit/>
          </a:bodyPr>
          <a:lstStyle/>
          <a:p>
            <a:r>
              <a:rPr lang="en-US" dirty="0" smtClean="0">
                <a:solidFill>
                  <a:schemeClr val="bg1"/>
                </a:solidFill>
              </a:rPr>
              <a:t>Right sensor head</a:t>
            </a:r>
          </a:p>
          <a:p>
            <a:r>
              <a:rPr lang="en-US" dirty="0" smtClean="0">
                <a:solidFill>
                  <a:schemeClr val="bg1"/>
                </a:solidFill>
              </a:rPr>
              <a:t>ion background zone</a:t>
            </a:r>
            <a:endParaRPr lang="en-US" dirty="0">
              <a:solidFill>
                <a:schemeClr val="bg1"/>
              </a:solidFill>
            </a:endParaRPr>
          </a:p>
        </p:txBody>
      </p:sp>
      <p:sp>
        <p:nvSpPr>
          <p:cNvPr id="20" name="TextBox 19"/>
          <p:cNvSpPr txBox="1"/>
          <p:nvPr/>
        </p:nvSpPr>
        <p:spPr>
          <a:xfrm>
            <a:off x="6172200" y="4582180"/>
            <a:ext cx="2229853" cy="523220"/>
          </a:xfrm>
          <a:prstGeom prst="rect">
            <a:avLst/>
          </a:prstGeom>
          <a:noFill/>
        </p:spPr>
        <p:txBody>
          <a:bodyPr wrap="square" rtlCol="0">
            <a:spAutoFit/>
          </a:bodyPr>
          <a:lstStyle/>
          <a:p>
            <a:r>
              <a:rPr lang="en-US" dirty="0" smtClean="0">
                <a:solidFill>
                  <a:schemeClr val="bg1"/>
                </a:solidFill>
              </a:rPr>
              <a:t>Left sensor head</a:t>
            </a:r>
          </a:p>
          <a:p>
            <a:r>
              <a:rPr lang="en-US" dirty="0" smtClean="0">
                <a:solidFill>
                  <a:schemeClr val="bg1"/>
                </a:solidFill>
              </a:rPr>
              <a:t>ion background zone</a:t>
            </a:r>
            <a:endParaRPr lang="en-US" dirty="0">
              <a:solidFill>
                <a:schemeClr val="bg1"/>
              </a:solidFill>
            </a:endParaRPr>
          </a:p>
        </p:txBody>
      </p:sp>
      <p:sp>
        <p:nvSpPr>
          <p:cNvPr id="22" name="TextBox 21"/>
          <p:cNvSpPr txBox="1"/>
          <p:nvPr/>
        </p:nvSpPr>
        <p:spPr>
          <a:xfrm>
            <a:off x="2981311" y="1521024"/>
            <a:ext cx="3038489" cy="276999"/>
          </a:xfrm>
          <a:prstGeom prst="rect">
            <a:avLst/>
          </a:prstGeom>
          <a:noFill/>
        </p:spPr>
        <p:txBody>
          <a:bodyPr wrap="square" rtlCol="0">
            <a:spAutoFit/>
          </a:bodyPr>
          <a:lstStyle/>
          <a:p>
            <a:r>
              <a:rPr lang="en-US" sz="1200" b="1" dirty="0" smtClean="0"/>
              <a:t>2 May 2019 G17 MPS-LO Backgrounds</a:t>
            </a:r>
            <a:endParaRPr lang="en-US" sz="1200" b="1" dirty="0"/>
          </a:p>
        </p:txBody>
      </p:sp>
      <p:sp>
        <p:nvSpPr>
          <p:cNvPr id="23" name="TextBox 22"/>
          <p:cNvSpPr txBox="1"/>
          <p:nvPr/>
        </p:nvSpPr>
        <p:spPr>
          <a:xfrm>
            <a:off x="228600" y="4038600"/>
            <a:ext cx="2438400" cy="646331"/>
          </a:xfrm>
          <a:prstGeom prst="rect">
            <a:avLst/>
          </a:prstGeom>
          <a:solidFill>
            <a:schemeClr val="bg1">
              <a:lumMod val="85000"/>
            </a:schemeClr>
          </a:solidFill>
        </p:spPr>
        <p:txBody>
          <a:bodyPr wrap="square" rtlCol="0">
            <a:spAutoFit/>
          </a:bodyPr>
          <a:lstStyle/>
          <a:p>
            <a:r>
              <a:rPr lang="en-US" sz="1200" dirty="0" smtClean="0"/>
              <a:t>Radiation Belt (RB) buildup on later half of 5/2/19, seen in G15 EPEAD electron flux</a:t>
            </a:r>
            <a:endParaRPr lang="en-US" sz="1200" dirty="0"/>
          </a:p>
        </p:txBody>
      </p:sp>
      <p:cxnSp>
        <p:nvCxnSpPr>
          <p:cNvPr id="24" name="Straight Arrow Connector 23"/>
          <p:cNvCxnSpPr/>
          <p:nvPr/>
        </p:nvCxnSpPr>
        <p:spPr>
          <a:xfrm flipV="1">
            <a:off x="1263629" y="2286000"/>
            <a:ext cx="693821" cy="17526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505200" y="2624554"/>
            <a:ext cx="304800" cy="3472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18657" y="2328446"/>
            <a:ext cx="2015343" cy="338554"/>
          </a:xfrm>
          <a:prstGeom prst="rect">
            <a:avLst/>
          </a:prstGeom>
          <a:solidFill>
            <a:schemeClr val="bg1">
              <a:lumMod val="85000"/>
            </a:schemeClr>
          </a:solidFill>
        </p:spPr>
        <p:txBody>
          <a:bodyPr wrap="square" rtlCol="0">
            <a:spAutoFit/>
          </a:bodyPr>
          <a:lstStyle/>
          <a:p>
            <a:r>
              <a:rPr lang="en-US" sz="800" b="1" dirty="0"/>
              <a:t>Energy-sweep </a:t>
            </a:r>
            <a:r>
              <a:rPr lang="en-US" sz="800" b="1" dirty="0" smtClean="0"/>
              <a:t>dependent crosstalk from illuminated zones</a:t>
            </a:r>
            <a:endParaRPr lang="en-US" sz="800" b="1" dirty="0"/>
          </a:p>
        </p:txBody>
      </p:sp>
      <p:cxnSp>
        <p:nvCxnSpPr>
          <p:cNvPr id="34" name="Straight Arrow Connector 33"/>
          <p:cNvCxnSpPr/>
          <p:nvPr/>
        </p:nvCxnSpPr>
        <p:spPr>
          <a:xfrm flipV="1">
            <a:off x="3657600" y="1991380"/>
            <a:ext cx="609600" cy="33706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982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Crosstalk </a:t>
            </a:r>
            <a:r>
              <a:rPr lang="en-US" dirty="0" smtClean="0"/>
              <a:t>Correction</a:t>
            </a:r>
            <a:endParaRPr lang="en-US"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62600"/>
                <a:ext cx="8229600" cy="4525963"/>
              </a:xfrm>
            </p:spPr>
            <p:txBody>
              <a:bodyPr>
                <a:noAutofit/>
              </a:bodyPr>
              <a:lstStyle/>
              <a:p>
                <a:pPr>
                  <a:spcBef>
                    <a:spcPts val="0"/>
                  </a:spcBef>
                  <a:spcAft>
                    <a:spcPts val="1200"/>
                  </a:spcAft>
                  <a:buSzPct val="100000"/>
                  <a:buFont typeface="Arial" charset="0"/>
                  <a:buChar char="•"/>
                </a:pPr>
                <a:r>
                  <a:rPr lang="en-US" sz="1600" dirty="0" smtClean="0">
                    <a:latin typeface="Calibri" charset="0"/>
                    <a:ea typeface="Calibri" charset="0"/>
                    <a:cs typeface="Calibri" charset="0"/>
                  </a:rPr>
                  <a:t>There is crosstalk between zones, including crosstalk into background zones.</a:t>
                </a:r>
              </a:p>
              <a:p>
                <a:pPr>
                  <a:spcBef>
                    <a:spcPts val="0"/>
                  </a:spcBef>
                  <a:spcAft>
                    <a:spcPts val="1200"/>
                  </a:spcAft>
                  <a:buSzPct val="100000"/>
                  <a:buFont typeface="Arial" charset="0"/>
                  <a:buChar char="•"/>
                </a:pPr>
                <a:r>
                  <a:rPr lang="en-US" sz="1600" b="0" dirty="0" smtClean="0">
                    <a:latin typeface="Calibri" charset="0"/>
                    <a:ea typeface="Calibri" charset="0"/>
                    <a:cs typeface="Calibri" charset="0"/>
                  </a:rPr>
                  <a:t>Background</a:t>
                </a:r>
                <a:r>
                  <a:rPr lang="en-US" sz="1600" dirty="0" smtClean="0">
                    <a:latin typeface="Calibri" charset="0"/>
                    <a:ea typeface="Calibri" charset="0"/>
                    <a:cs typeface="Calibri" charset="0"/>
                  </a:rPr>
                  <a:t>-c</a:t>
                </a:r>
                <a:r>
                  <a:rPr lang="en-US" sz="1600" b="0" dirty="0" smtClean="0">
                    <a:latin typeface="Calibri" charset="0"/>
                    <a:ea typeface="Calibri" charset="0"/>
                    <a:cs typeface="Calibri" charset="0"/>
                  </a:rPr>
                  <a:t>orrected </a:t>
                </a:r>
                <a:r>
                  <a:rPr lang="en-US" sz="1600" dirty="0">
                    <a:latin typeface="Calibri" charset="0"/>
                    <a:ea typeface="Calibri" charset="0"/>
                    <a:cs typeface="Calibri" charset="0"/>
                  </a:rPr>
                  <a:t>c</a:t>
                </a:r>
                <a:r>
                  <a:rPr lang="en-US" sz="1600" b="0" dirty="0" smtClean="0">
                    <a:latin typeface="Calibri" charset="0"/>
                    <a:ea typeface="Calibri" charset="0"/>
                    <a:cs typeface="Calibri" charset="0"/>
                  </a:rPr>
                  <a:t>ount </a:t>
                </a:r>
                <a:r>
                  <a:rPr lang="en-US" sz="1600" dirty="0">
                    <a:latin typeface="Calibri" charset="0"/>
                    <a:ea typeface="Calibri" charset="0"/>
                    <a:cs typeface="Calibri" charset="0"/>
                  </a:rPr>
                  <a:t>r</a:t>
                </a:r>
                <a:r>
                  <a:rPr lang="en-US" sz="1600" b="0" dirty="0" smtClean="0">
                    <a:latin typeface="Calibri" charset="0"/>
                    <a:ea typeface="Calibri" charset="0"/>
                    <a:cs typeface="Calibri" charset="0"/>
                  </a:rPr>
                  <a:t>ate</a:t>
                </a:r>
                <a:endParaRPr lang="en-US" sz="1600" i="1" dirty="0">
                  <a:latin typeface="Calibri" charset="0"/>
                  <a:ea typeface="Calibri" charset="0"/>
                  <a:cs typeface="Calibri" charset="0"/>
                </a:endParaRPr>
              </a:p>
              <a:p>
                <a:pPr marL="0" indent="0" algn="ctr">
                  <a:spcBef>
                    <a:spcPts val="0"/>
                  </a:spcBef>
                  <a:spcAft>
                    <a:spcPts val="1200"/>
                  </a:spcAft>
                  <a:buNone/>
                </a:pPr>
                <a14:m>
                  <m:oMath xmlns:m="http://schemas.openxmlformats.org/officeDocument/2006/math">
                    <m:sSub>
                      <m:sSubPr>
                        <m:ctrlPr>
                          <a:rPr lang="en-US" sz="1800" b="0" i="1" smtClean="0">
                            <a:latin typeface="Cambria Math" panose="02040503050406030204" pitchFamily="18" charset="0"/>
                            <a:ea typeface="Calibri" charset="0"/>
                            <a:cs typeface="Calibri" charset="0"/>
                          </a:rPr>
                        </m:ctrlPr>
                      </m:sSubPr>
                      <m:e>
                        <m:r>
                          <a:rPr lang="en-US" sz="1800" b="0" i="1" smtClean="0">
                            <a:latin typeface="Cambria Math" charset="0"/>
                            <a:ea typeface="Calibri" charset="0"/>
                            <a:cs typeface="Calibri" charset="0"/>
                          </a:rPr>
                          <m:t>𝑀</m:t>
                        </m:r>
                      </m:e>
                      <m:sub>
                        <m:r>
                          <a:rPr lang="en-US" sz="1800" b="0" i="1" smtClean="0">
                            <a:latin typeface="Cambria Math" charset="0"/>
                            <a:ea typeface="Calibri" charset="0"/>
                            <a:cs typeface="Calibri" charset="0"/>
                          </a:rPr>
                          <m:t>𝑖</m:t>
                        </m:r>
                      </m:sub>
                    </m:sSub>
                    <m:r>
                      <a:rPr lang="en-US" sz="1800" b="0" i="1" smtClean="0">
                        <a:latin typeface="Cambria Math" charset="0"/>
                        <a:ea typeface="Calibri" charset="0"/>
                        <a:cs typeface="Calibri" charset="0"/>
                      </a:rPr>
                      <m:t>=</m:t>
                    </m:r>
                    <m:sSubSup>
                      <m:sSubSupPr>
                        <m:ctrlPr>
                          <a:rPr lang="en-US" sz="1800" b="0" i="1" smtClean="0">
                            <a:latin typeface="Cambria Math" panose="02040503050406030204" pitchFamily="18" charset="0"/>
                            <a:ea typeface="Calibri" charset="0"/>
                            <a:cs typeface="Calibri" charset="0"/>
                          </a:rPr>
                        </m:ctrlPr>
                      </m:sSubSupPr>
                      <m:e>
                        <m:r>
                          <a:rPr lang="en-US" sz="1800" b="0" i="1" smtClean="0">
                            <a:latin typeface="Cambria Math" charset="0"/>
                            <a:ea typeface="Calibri" charset="0"/>
                            <a:cs typeface="Calibri" charset="0"/>
                          </a:rPr>
                          <m:t>𝑁</m:t>
                        </m:r>
                      </m:e>
                      <m:sub>
                        <m:r>
                          <a:rPr lang="en-US" sz="1800" b="0" i="1" smtClean="0">
                            <a:latin typeface="Cambria Math" charset="0"/>
                            <a:ea typeface="Calibri" charset="0"/>
                            <a:cs typeface="Calibri" charset="0"/>
                          </a:rPr>
                          <m:t>𝑖</m:t>
                        </m:r>
                      </m:sub>
                      <m:sup>
                        <m:r>
                          <a:rPr lang="en-US" sz="1800" b="0" i="1" smtClean="0">
                            <a:latin typeface="Cambria Math" charset="0"/>
                            <a:ea typeface="Calibri" charset="0"/>
                            <a:cs typeface="Calibri" charset="0"/>
                          </a:rPr>
                          <m:t>𝑡𝑜𝑡</m:t>
                        </m:r>
                        <m:r>
                          <a:rPr lang="en-US" sz="1800" b="0" i="1" smtClean="0">
                            <a:latin typeface="Cambria Math" charset="0"/>
                            <a:ea typeface="Calibri" charset="0"/>
                            <a:cs typeface="Calibri" charset="0"/>
                          </a:rPr>
                          <m:t>.</m:t>
                        </m:r>
                      </m:sup>
                    </m:sSubSup>
                    <m:r>
                      <a:rPr lang="en-US" sz="1800" i="1">
                        <a:latin typeface="Cambria Math" charset="0"/>
                        <a:ea typeface="Calibri" charset="0"/>
                        <a:cs typeface="Calibri" charset="0"/>
                      </a:rPr>
                      <m:t>−</m:t>
                    </m:r>
                    <m:sSup>
                      <m:sSupPr>
                        <m:ctrlPr>
                          <a:rPr lang="en-US" sz="1800" i="1">
                            <a:latin typeface="Cambria Math" panose="02040503050406030204" pitchFamily="18" charset="0"/>
                            <a:ea typeface="Calibri" charset="0"/>
                            <a:cs typeface="Calibri" charset="0"/>
                          </a:rPr>
                        </m:ctrlPr>
                      </m:sSupPr>
                      <m:e>
                        <m:r>
                          <a:rPr lang="en-US" sz="1800" i="1">
                            <a:latin typeface="Cambria Math" charset="0"/>
                            <a:ea typeface="Calibri" charset="0"/>
                            <a:cs typeface="Calibri" charset="0"/>
                          </a:rPr>
                          <m:t>𝑁</m:t>
                        </m:r>
                      </m:e>
                      <m:sup>
                        <m:r>
                          <a:rPr lang="en-US" sz="1800" i="1">
                            <a:latin typeface="Cambria Math" charset="0"/>
                            <a:ea typeface="Calibri" charset="0"/>
                            <a:cs typeface="Calibri" charset="0"/>
                          </a:rPr>
                          <m:t>𝐵𝐺</m:t>
                        </m:r>
                      </m:sup>
                    </m:sSup>
                  </m:oMath>
                </a14:m>
                <a:r>
                  <a:rPr lang="en-US" sz="1600" dirty="0" smtClean="0">
                    <a:latin typeface="Calibri" charset="0"/>
                    <a:ea typeface="Calibri" charset="0"/>
                    <a:cs typeface="Calibri" charset="0"/>
                  </a:rPr>
                  <a:t> </a:t>
                </a:r>
              </a:p>
              <a:p>
                <a:pPr>
                  <a:spcBef>
                    <a:spcPts val="0"/>
                  </a:spcBef>
                  <a:spcAft>
                    <a:spcPts val="1200"/>
                  </a:spcAft>
                  <a:buFont typeface="Arial" charset="0"/>
                  <a:buChar char="•"/>
                </a:pPr>
                <a:endParaRPr lang="en-US" sz="1600" dirty="0" smtClean="0">
                  <a:latin typeface="Calibri" charset="0"/>
                  <a:ea typeface="Calibri" charset="0"/>
                  <a:cs typeface="Calibri" charset="0"/>
                </a:endParaRPr>
              </a:p>
              <a:p>
                <a:pPr>
                  <a:spcBef>
                    <a:spcPts val="0"/>
                  </a:spcBef>
                  <a:spcAft>
                    <a:spcPts val="1200"/>
                  </a:spcAft>
                  <a:buFont typeface="Arial" charset="0"/>
                  <a:buChar char="•"/>
                </a:pPr>
                <a:endParaRPr lang="en-US" sz="1600" dirty="0" smtClean="0">
                  <a:latin typeface="Calibri" charset="0"/>
                  <a:ea typeface="Calibri" charset="0"/>
                  <a:cs typeface="Calibri" charset="0"/>
                </a:endParaRPr>
              </a:p>
              <a:p>
                <a:pPr>
                  <a:spcBef>
                    <a:spcPts val="0"/>
                  </a:spcBef>
                  <a:spcAft>
                    <a:spcPts val="1200"/>
                  </a:spcAft>
                  <a:buSzPct val="100000"/>
                  <a:buFont typeface="Arial" charset="0"/>
                  <a:buChar char="•"/>
                </a:pPr>
                <a:r>
                  <a:rPr lang="en-US" sz="1600" dirty="0" smtClean="0">
                    <a:latin typeface="Calibri" charset="0"/>
                    <a:ea typeface="Calibri" charset="0"/>
                    <a:cs typeface="Calibri" charset="0"/>
                  </a:rPr>
                  <a:t>With assumption that crosstalk from one zone is distributed uniformly to other zones, by subtracting backgrounds (also containing crosstalk), we remove the crosstalk from the signal </a:t>
                </a:r>
                <a:r>
                  <a:rPr lang="en-US" sz="1600" i="1" dirty="0" smtClean="0">
                    <a:latin typeface="Calibri" charset="0"/>
                    <a:ea typeface="Calibri" charset="0"/>
                    <a:cs typeface="Calibri" charset="0"/>
                  </a:rPr>
                  <a:t>M</a:t>
                </a:r>
                <a:r>
                  <a:rPr lang="en-US" sz="1600" dirty="0" smtClean="0">
                    <a:latin typeface="Calibri" charset="0"/>
                    <a:ea typeface="Calibri" charset="0"/>
                    <a:cs typeface="Calibri" charset="0"/>
                  </a:rPr>
                  <a:t> (desirable).</a:t>
                </a:r>
              </a:p>
              <a:p>
                <a:pPr>
                  <a:spcBef>
                    <a:spcPts val="0"/>
                  </a:spcBef>
                  <a:spcAft>
                    <a:spcPts val="1200"/>
                  </a:spcAft>
                  <a:buSzPct val="100000"/>
                  <a:buFont typeface="Arial" charset="0"/>
                  <a:buChar char="•"/>
                </a:pPr>
                <a:r>
                  <a:rPr lang="en-US" sz="1600" dirty="0" smtClean="0">
                    <a:latin typeface="Calibri" charset="0"/>
                    <a:ea typeface="Calibri" charset="0"/>
                    <a:cs typeface="Calibri" charset="0"/>
                  </a:rPr>
                  <a:t>However, some signal from the </a:t>
                </a:r>
                <a:r>
                  <a:rPr lang="en-US" sz="1600" i="1" dirty="0" err="1" smtClean="0">
                    <a:latin typeface="Calibri" charset="0"/>
                    <a:ea typeface="Calibri" charset="0"/>
                    <a:cs typeface="Calibri" charset="0"/>
                  </a:rPr>
                  <a:t>i</a:t>
                </a:r>
                <a:r>
                  <a:rPr lang="en-US" sz="1600" i="1" baseline="30000" dirty="0" err="1" smtClean="0">
                    <a:latin typeface="Calibri" charset="0"/>
                    <a:ea typeface="Calibri" charset="0"/>
                    <a:cs typeface="Calibri" charset="0"/>
                  </a:rPr>
                  <a:t>th</a:t>
                </a:r>
                <a:r>
                  <a:rPr lang="en-US" sz="1600" dirty="0" smtClean="0">
                    <a:latin typeface="Calibri" charset="0"/>
                    <a:ea typeface="Calibri" charset="0"/>
                    <a:cs typeface="Calibri" charset="0"/>
                  </a:rPr>
                  <a:t> zone (in background via crosstalk) is also subtracted from </a:t>
                </a:r>
                <a:r>
                  <a:rPr lang="en-US" sz="1600" i="1" dirty="0" err="1" smtClean="0">
                    <a:latin typeface="Calibri" charset="0"/>
                    <a:ea typeface="Calibri" charset="0"/>
                    <a:cs typeface="Calibri" charset="0"/>
                  </a:rPr>
                  <a:t>N</a:t>
                </a:r>
                <a:r>
                  <a:rPr lang="en-US" sz="1600" i="1" baseline="30000" dirty="0" err="1" smtClean="0">
                    <a:latin typeface="Calibri" charset="0"/>
                    <a:ea typeface="Calibri" charset="0"/>
                    <a:cs typeface="Calibri" charset="0"/>
                  </a:rPr>
                  <a:t>tot</a:t>
                </a:r>
                <a:r>
                  <a:rPr lang="en-US" sz="1600" i="1" baseline="30000" dirty="0" smtClean="0">
                    <a:latin typeface="Calibri" charset="0"/>
                    <a:ea typeface="Calibri" charset="0"/>
                    <a:cs typeface="Calibri" charset="0"/>
                  </a:rPr>
                  <a:t>.</a:t>
                </a:r>
                <a:r>
                  <a:rPr lang="en-US" sz="1600" dirty="0" smtClean="0">
                    <a:latin typeface="Calibri" charset="0"/>
                    <a:ea typeface="Calibri" charset="0"/>
                    <a:cs typeface="Calibri" charset="0"/>
                  </a:rPr>
                  <a:t> (not desirable). The background-corrected flux is scaled up to compensate for this using the crosstalk correction factor 1 / (1 </a:t>
                </a:r>
                <a:r>
                  <a:rPr lang="en-US" sz="1600" i="1" dirty="0" smtClean="0">
                    <a:latin typeface="Calibri" charset="0"/>
                    <a:ea typeface="Calibri" charset="0"/>
                    <a:cs typeface="Calibri" charset="0"/>
                  </a:rPr>
                  <a:t>- </a:t>
                </a:r>
                <a:r>
                  <a:rPr lang="en-US" sz="1600" i="1" dirty="0" err="1" smtClean="0">
                    <a:latin typeface="Calibri" charset="0"/>
                    <a:ea typeface="Calibri" charset="0"/>
                    <a:cs typeface="Calibri" charset="0"/>
                  </a:rPr>
                  <a:t>k</a:t>
                </a:r>
                <a:r>
                  <a:rPr lang="en-US" sz="1600" i="1" baseline="-25000" dirty="0" err="1" smtClean="0">
                    <a:latin typeface="Calibri" charset="0"/>
                    <a:ea typeface="Calibri" charset="0"/>
                    <a:cs typeface="Calibri" charset="0"/>
                  </a:rPr>
                  <a:t>i</a:t>
                </a:r>
                <a:r>
                  <a:rPr lang="en-US" sz="1600" dirty="0" smtClean="0">
                    <a:latin typeface="Calibri" charset="0"/>
                    <a:ea typeface="Calibri" charset="0"/>
                    <a:cs typeface="Calibri" charset="0"/>
                  </a:rPr>
                  <a:t>), measured in G17/FM2, to be implemented with forthcoming LUT update (ADR TBD).</a:t>
                </a:r>
              </a:p>
              <a:p>
                <a:pPr marL="0" indent="0" algn="ctr">
                  <a:spcBef>
                    <a:spcPts val="0"/>
                  </a:spcBef>
                  <a:spcAft>
                    <a:spcPts val="1200"/>
                  </a:spcAft>
                  <a:buNone/>
                </a:pPr>
                <a:r>
                  <a:rPr lang="en-US" sz="1600" dirty="0">
                    <a:latin typeface="Calibri" charset="0"/>
                    <a:ea typeface="Calibri" charset="0"/>
                    <a:cs typeface="Calibri" charset="0"/>
                  </a:rPr>
                  <a:t>Crosstalk-corrected Flux:  </a:t>
                </a:r>
                <a14:m>
                  <m:oMath xmlns:m="http://schemas.openxmlformats.org/officeDocument/2006/math">
                    <m:sSub>
                      <m:sSubPr>
                        <m:ctrlPr>
                          <a:rPr lang="en-US" sz="1800" i="1">
                            <a:latin typeface="Cambria Math" panose="02040503050406030204" pitchFamily="18" charset="0"/>
                            <a:ea typeface="Calibri" charset="0"/>
                            <a:cs typeface="Calibri" charset="0"/>
                          </a:rPr>
                        </m:ctrlPr>
                      </m:sSubPr>
                      <m:e>
                        <m:r>
                          <a:rPr lang="en-US" sz="1800" i="1">
                            <a:latin typeface="Cambria Math" charset="0"/>
                            <a:ea typeface="Calibri" charset="0"/>
                            <a:cs typeface="Calibri" charset="0"/>
                          </a:rPr>
                          <m:t>𝐹</m:t>
                        </m:r>
                      </m:e>
                      <m:sub>
                        <m:r>
                          <a:rPr lang="en-US" sz="1800" i="1">
                            <a:latin typeface="Cambria Math" charset="0"/>
                            <a:ea typeface="Calibri" charset="0"/>
                            <a:cs typeface="Calibri" charset="0"/>
                          </a:rPr>
                          <m:t>𝑖</m:t>
                        </m:r>
                      </m:sub>
                    </m:sSub>
                    <m:r>
                      <a:rPr lang="en-US" sz="1800" i="1">
                        <a:latin typeface="Cambria Math" charset="0"/>
                        <a:ea typeface="Calibri" charset="0"/>
                        <a:cs typeface="Calibri" charset="0"/>
                      </a:rPr>
                      <m:t>=</m:t>
                    </m:r>
                    <m:f>
                      <m:fPr>
                        <m:ctrlPr>
                          <a:rPr lang="en-US" sz="1800" i="1">
                            <a:latin typeface="Cambria Math" panose="02040503050406030204" pitchFamily="18" charset="0"/>
                            <a:ea typeface="Calibri" charset="0"/>
                            <a:cs typeface="Calibri" charset="0"/>
                          </a:rPr>
                        </m:ctrlPr>
                      </m:fPr>
                      <m:num>
                        <m:sSub>
                          <m:sSubPr>
                            <m:ctrlPr>
                              <a:rPr lang="en-US" sz="1800" i="1">
                                <a:latin typeface="Cambria Math" panose="02040503050406030204" pitchFamily="18" charset="0"/>
                                <a:ea typeface="Calibri" charset="0"/>
                                <a:cs typeface="Calibri" charset="0"/>
                              </a:rPr>
                            </m:ctrlPr>
                          </m:sSubPr>
                          <m:e>
                            <m:r>
                              <a:rPr lang="en-US" sz="1800" i="1">
                                <a:latin typeface="Cambria Math" charset="0"/>
                                <a:ea typeface="Calibri" charset="0"/>
                                <a:cs typeface="Calibri" charset="0"/>
                              </a:rPr>
                              <m:t>𝑀</m:t>
                            </m:r>
                          </m:e>
                          <m:sub>
                            <m:r>
                              <a:rPr lang="en-US" sz="1800" i="1">
                                <a:latin typeface="Cambria Math" charset="0"/>
                                <a:ea typeface="Calibri" charset="0"/>
                                <a:cs typeface="Calibri" charset="0"/>
                              </a:rPr>
                              <m:t>𝑖</m:t>
                            </m:r>
                          </m:sub>
                        </m:sSub>
                      </m:num>
                      <m:den>
                        <m:d>
                          <m:dPr>
                            <m:ctrlPr>
                              <a:rPr lang="en-US" sz="1800" i="1">
                                <a:latin typeface="Cambria Math" panose="02040503050406030204" pitchFamily="18" charset="0"/>
                                <a:ea typeface="Calibri" charset="0"/>
                                <a:cs typeface="Calibri" charset="0"/>
                              </a:rPr>
                            </m:ctrlPr>
                          </m:dPr>
                          <m:e>
                            <m:r>
                              <a:rPr lang="en-US" sz="1800" i="1">
                                <a:latin typeface="Cambria Math" charset="0"/>
                                <a:ea typeface="Calibri" charset="0"/>
                                <a:cs typeface="Calibri" charset="0"/>
                              </a:rPr>
                              <m:t>1−</m:t>
                            </m:r>
                            <m:sSub>
                              <m:sSubPr>
                                <m:ctrlPr>
                                  <a:rPr lang="en-US" sz="1800" i="1">
                                    <a:latin typeface="Cambria Math" panose="02040503050406030204" pitchFamily="18" charset="0"/>
                                    <a:ea typeface="Calibri" charset="0"/>
                                    <a:cs typeface="Calibri" charset="0"/>
                                  </a:rPr>
                                </m:ctrlPr>
                              </m:sSubPr>
                              <m:e>
                                <m:r>
                                  <a:rPr lang="en-US" sz="1800" i="1">
                                    <a:latin typeface="Cambria Math" charset="0"/>
                                    <a:ea typeface="Calibri" charset="0"/>
                                    <a:cs typeface="Calibri" charset="0"/>
                                  </a:rPr>
                                  <m:t>𝑘</m:t>
                                </m:r>
                              </m:e>
                              <m:sub>
                                <m:r>
                                  <a:rPr lang="en-US" sz="1800" i="1">
                                    <a:latin typeface="Cambria Math" charset="0"/>
                                    <a:ea typeface="Calibri" charset="0"/>
                                    <a:cs typeface="Calibri" charset="0"/>
                                  </a:rPr>
                                  <m:t>𝑖</m:t>
                                </m:r>
                              </m:sub>
                            </m:sSub>
                          </m:e>
                        </m:d>
                        <m:sSub>
                          <m:sSubPr>
                            <m:ctrlPr>
                              <a:rPr lang="en-US" sz="1800" i="1">
                                <a:latin typeface="Cambria Math" panose="02040503050406030204" pitchFamily="18" charset="0"/>
                                <a:ea typeface="Calibri" charset="0"/>
                                <a:cs typeface="Calibri" charset="0"/>
                              </a:rPr>
                            </m:ctrlPr>
                          </m:sSubPr>
                          <m:e>
                            <m:r>
                              <a:rPr lang="en-US" sz="1800" i="1">
                                <a:latin typeface="Cambria Math" charset="0"/>
                                <a:ea typeface="Calibri" charset="0"/>
                                <a:cs typeface="Calibri" charset="0"/>
                              </a:rPr>
                              <m:t>𝐺</m:t>
                            </m:r>
                          </m:e>
                          <m:sub>
                            <m:r>
                              <a:rPr lang="en-US" sz="1800" i="1">
                                <a:latin typeface="Cambria Math" charset="0"/>
                                <a:ea typeface="Calibri" charset="0"/>
                                <a:cs typeface="Calibri" charset="0"/>
                              </a:rPr>
                              <m:t>𝑖</m:t>
                            </m:r>
                          </m:sub>
                        </m:sSub>
                      </m:den>
                    </m:f>
                  </m:oMath>
                </a14:m>
                <a:endParaRPr lang="en-US" sz="1800" dirty="0">
                  <a:latin typeface="Calibri" charset="0"/>
                  <a:ea typeface="Calibri" charset="0"/>
                  <a:cs typeface="Calibri" charset="0"/>
                </a:endParaRPr>
              </a:p>
              <a:p>
                <a:pPr>
                  <a:spcBef>
                    <a:spcPts val="0"/>
                  </a:spcBef>
                  <a:spcAft>
                    <a:spcPts val="1200"/>
                  </a:spcAft>
                  <a:buFont typeface="Arial" charset="0"/>
                  <a:buChar char="•"/>
                </a:pPr>
                <a:endParaRPr lang="en-US" sz="1600" dirty="0">
                  <a:latin typeface="Calibri" charset="0"/>
                  <a:ea typeface="Calibri" charset="0"/>
                  <a:cs typeface="Calibri"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62600"/>
                <a:ext cx="8229600" cy="4525963"/>
              </a:xfrm>
              <a:blipFill rotWithShape="0">
                <a:blip r:embed="rId2"/>
                <a:stretch>
                  <a:fillRect t="-404" r="-593" b="-942"/>
                </a:stretch>
              </a:blipFill>
            </p:spPr>
            <p:txBody>
              <a:bodyPr/>
              <a:lstStyle/>
              <a:p>
                <a:r>
                  <a:rPr lang="en-US">
                    <a:noFill/>
                  </a:rPr>
                  <a:t> </a:t>
                </a:r>
              </a:p>
            </p:txBody>
          </p:sp>
        </mc:Fallback>
      </mc:AlternateContent>
      <p:sp>
        <p:nvSpPr>
          <p:cNvPr id="6" name="TextBox 5"/>
          <p:cNvSpPr txBox="1"/>
          <p:nvPr/>
        </p:nvSpPr>
        <p:spPr>
          <a:xfrm>
            <a:off x="1846162" y="2734640"/>
            <a:ext cx="2254250" cy="461665"/>
          </a:xfrm>
          <a:prstGeom prst="rect">
            <a:avLst/>
          </a:prstGeom>
          <a:solidFill>
            <a:schemeClr val="bg1">
              <a:lumMod val="95000"/>
            </a:schemeClr>
          </a:solidFill>
          <a:ln>
            <a:solidFill>
              <a:schemeClr val="tx1"/>
            </a:solidFill>
          </a:ln>
        </p:spPr>
        <p:txBody>
          <a:bodyPr wrap="square" rtlCol="0">
            <a:spAutoFit/>
          </a:bodyPr>
          <a:lstStyle/>
          <a:p>
            <a:r>
              <a:rPr lang="en-US" sz="1200" dirty="0" smtClean="0"/>
              <a:t>The total counts include crosstalk from 6 other zones.</a:t>
            </a:r>
            <a:endParaRPr lang="en-US" sz="1200" dirty="0"/>
          </a:p>
        </p:txBody>
      </p:sp>
      <p:sp>
        <p:nvSpPr>
          <p:cNvPr id="7" name="TextBox 6"/>
          <p:cNvSpPr txBox="1"/>
          <p:nvPr/>
        </p:nvSpPr>
        <p:spPr>
          <a:xfrm>
            <a:off x="4284562" y="2734640"/>
            <a:ext cx="2590800" cy="461665"/>
          </a:xfrm>
          <a:prstGeom prst="rect">
            <a:avLst/>
          </a:prstGeom>
          <a:solidFill>
            <a:schemeClr val="bg1">
              <a:lumMod val="95000"/>
            </a:schemeClr>
          </a:solidFill>
          <a:ln>
            <a:solidFill>
              <a:schemeClr val="tx1"/>
            </a:solidFill>
          </a:ln>
        </p:spPr>
        <p:txBody>
          <a:bodyPr wrap="square" rtlCol="0">
            <a:spAutoFit/>
          </a:bodyPr>
          <a:lstStyle/>
          <a:p>
            <a:r>
              <a:rPr lang="en-US" sz="1200" dirty="0" smtClean="0"/>
              <a:t>The BG counts include crosstalk from all 7 illuminated zones.</a:t>
            </a:r>
            <a:endParaRPr lang="en-US" sz="1200" dirty="0"/>
          </a:p>
        </p:txBody>
      </p:sp>
      <p:sp>
        <p:nvSpPr>
          <p:cNvPr id="12" name="TextBox 11"/>
          <p:cNvSpPr txBox="1"/>
          <p:nvPr/>
        </p:nvSpPr>
        <p:spPr>
          <a:xfrm>
            <a:off x="387750" y="5908874"/>
            <a:ext cx="8339559" cy="276999"/>
          </a:xfrm>
          <a:prstGeom prst="rect">
            <a:avLst/>
          </a:prstGeom>
          <a:noFill/>
        </p:spPr>
        <p:txBody>
          <a:bodyPr wrap="square" rtlCol="0">
            <a:spAutoFit/>
          </a:bodyPr>
          <a:lstStyle/>
          <a:p>
            <a:r>
              <a:rPr lang="en-US" sz="1200" i="1" smtClean="0">
                <a:solidFill>
                  <a:schemeClr val="accent2">
                    <a:lumMod val="20000"/>
                    <a:lumOff val="80000"/>
                  </a:schemeClr>
                </a:solidFill>
              </a:rPr>
              <a:t>Full derivation of CT correction in Cross-Talk_and_Penetratating_Flux_Correction_Algorithm-Jan_2018_v1</a:t>
            </a:r>
            <a:r>
              <a:rPr lang="en-US" sz="1200" i="1" dirty="0">
                <a:solidFill>
                  <a:schemeClr val="accent2">
                    <a:lumMod val="20000"/>
                    <a:lumOff val="80000"/>
                  </a:schemeClr>
                </a:solidFill>
              </a:rPr>
              <a:t>, ATC, 1/15/18 </a:t>
            </a:r>
          </a:p>
        </p:txBody>
      </p:sp>
      <p:sp>
        <p:nvSpPr>
          <p:cNvPr id="10"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cxnSp>
        <p:nvCxnSpPr>
          <p:cNvPr id="14" name="Straight Arrow Connector 13"/>
          <p:cNvCxnSpPr/>
          <p:nvPr/>
        </p:nvCxnSpPr>
        <p:spPr>
          <a:xfrm flipV="1">
            <a:off x="4527629" y="2478905"/>
            <a:ext cx="358814" cy="28081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742476" y="2480833"/>
            <a:ext cx="358814" cy="28081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27</a:t>
            </a:fld>
            <a:endParaRPr lang="uk-UA"/>
          </a:p>
        </p:txBody>
      </p:sp>
    </p:spTree>
    <p:extLst>
      <p:ext uri="{BB962C8B-B14F-4D97-AF65-F5344CB8AC3E}">
        <p14:creationId xmlns:p14="http://schemas.microsoft.com/office/powerpoint/2010/main" val="567844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Arc Jet Firing </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28</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850" y="1143000"/>
            <a:ext cx="3475299" cy="34752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415" y="1143000"/>
            <a:ext cx="3475299" cy="3475299"/>
          </a:xfrm>
          <a:prstGeom prst="rect">
            <a:avLst/>
          </a:prstGeom>
        </p:spPr>
      </p:pic>
      <p:sp>
        <p:nvSpPr>
          <p:cNvPr id="7" name="TextBox 6"/>
          <p:cNvSpPr txBox="1"/>
          <p:nvPr/>
        </p:nvSpPr>
        <p:spPr>
          <a:xfrm>
            <a:off x="360947" y="4724162"/>
            <a:ext cx="8402053" cy="1600438"/>
          </a:xfrm>
          <a:prstGeom prst="rect">
            <a:avLst/>
          </a:prstGeom>
          <a:noFill/>
        </p:spPr>
        <p:txBody>
          <a:bodyPr wrap="square" rtlCol="0">
            <a:spAutoFit/>
          </a:bodyPr>
          <a:lstStyle/>
          <a:p>
            <a:r>
              <a:rPr lang="en-US" dirty="0">
                <a:solidFill>
                  <a:schemeClr val="bg1"/>
                </a:solidFill>
              </a:rPr>
              <a:t>MPS-LO Electron and Ion time-series on 2017-04-05 showing the effect of </a:t>
            </a:r>
            <a:r>
              <a:rPr lang="en-US" dirty="0" smtClean="0">
                <a:solidFill>
                  <a:schemeClr val="bg1"/>
                </a:solidFill>
              </a:rPr>
              <a:t>arc jet firing (</a:t>
            </a:r>
            <a:r>
              <a:rPr lang="en-US" dirty="0">
                <a:solidFill>
                  <a:schemeClr val="bg1"/>
                </a:solidFill>
              </a:rPr>
              <a:t>occurring between the vertical dashed lines</a:t>
            </a:r>
            <a:r>
              <a:rPr lang="en-US" dirty="0" smtClean="0">
                <a:solidFill>
                  <a:schemeClr val="bg1"/>
                </a:solidFill>
              </a:rPr>
              <a:t>). There </a:t>
            </a:r>
            <a:r>
              <a:rPr lang="en-US" dirty="0">
                <a:solidFill>
                  <a:schemeClr val="bg1"/>
                </a:solidFill>
              </a:rPr>
              <a:t>is a drop in flux in the lowest electron energy </a:t>
            </a:r>
            <a:r>
              <a:rPr lang="en-US" dirty="0" smtClean="0">
                <a:solidFill>
                  <a:schemeClr val="bg1"/>
                </a:solidFill>
              </a:rPr>
              <a:t>channels.</a:t>
            </a:r>
            <a:r>
              <a:rPr lang="en-US" dirty="0">
                <a:solidFill>
                  <a:schemeClr val="bg1"/>
                </a:solidFill>
              </a:rPr>
              <a:t> There is no discernable effect on the ion fluxes during the same period. In both cases fluxes from Zone 2R are shown. The Zone 2R viewing direction usually corresponds to pitch angles from near zero to ~20 deg.</a:t>
            </a:r>
            <a:endParaRPr lang="en-US" dirty="0" smtClean="0">
              <a:solidFill>
                <a:schemeClr val="bg1"/>
              </a:solidFill>
            </a:endParaRPr>
          </a:p>
          <a:p>
            <a:r>
              <a:rPr lang="en-US" dirty="0" smtClean="0">
                <a:solidFill>
                  <a:schemeClr val="bg1"/>
                </a:solidFill>
              </a:rPr>
              <a:t>Low energy electrons measured by MPS-LO are mainly photoelectrons emitted by the spacecraft. Since the [secondary] photoelectrons are removed in the L2 Moments code, this effect is benign. A request has been submitted to make the arc jet flag (created for MAG) available in MPS-LO L1b (ADR596/WR5800).</a:t>
            </a:r>
            <a:endParaRPr lang="en-US" dirty="0">
              <a:solidFill>
                <a:schemeClr val="bg1"/>
              </a:solidFill>
            </a:endParaRPr>
          </a:p>
        </p:txBody>
      </p:sp>
      <p:sp>
        <p:nvSpPr>
          <p:cNvPr id="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1594178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250574"/>
            <a:ext cx="6408821" cy="968626"/>
          </a:xfrm>
        </p:spPr>
        <p:txBody>
          <a:bodyPr/>
          <a:lstStyle/>
          <a:p>
            <a:r>
              <a:rPr lang="en-US" sz="3200" dirty="0" smtClean="0"/>
              <a:t>G16 and G17 MPS-HI </a:t>
            </a:r>
            <a:r>
              <a:rPr lang="en-US" sz="3200" dirty="0"/>
              <a:t>and MPS-LO L1b IFC </a:t>
            </a:r>
            <a:r>
              <a:rPr lang="en-US" sz="3200" dirty="0" smtClean="0"/>
              <a:t>leakage</a:t>
            </a:r>
            <a:r>
              <a:rPr lang="en-US" sz="3200" dirty="0"/>
              <a:t> </a:t>
            </a:r>
            <a:r>
              <a:rPr lang="en-US" sz="3200" dirty="0" smtClean="0"/>
              <a:t>(ADR780)</a:t>
            </a:r>
            <a:endParaRPr lang="en-US" sz="3200" dirty="0"/>
          </a:p>
        </p:txBody>
      </p:sp>
      <p:sp>
        <p:nvSpPr>
          <p:cNvPr id="5" name="Content Placeholder 4"/>
          <p:cNvSpPr>
            <a:spLocks noGrp="1"/>
          </p:cNvSpPr>
          <p:nvPr>
            <p:ph idx="1"/>
          </p:nvPr>
        </p:nvSpPr>
        <p:spPr>
          <a:xfrm>
            <a:off x="457200" y="1465262"/>
            <a:ext cx="8229600" cy="5087937"/>
          </a:xfrm>
        </p:spPr>
        <p:txBody>
          <a:bodyPr>
            <a:noAutofit/>
          </a:bodyPr>
          <a:lstStyle/>
          <a:p>
            <a:pPr>
              <a:spcAft>
                <a:spcPts val="400"/>
              </a:spcAft>
              <a:buSzPct val="100000"/>
              <a:buFont typeface="Arial" charset="0"/>
              <a:buChar char="•"/>
            </a:pPr>
            <a:r>
              <a:rPr lang="en-US" sz="1800" dirty="0" smtClean="0"/>
              <a:t>MPS-LO </a:t>
            </a:r>
            <a:r>
              <a:rPr lang="en-US" sz="1800" dirty="0"/>
              <a:t>problem description: IFC pulses are leaking into L1b fluxes in over half the channels (electron and ion)</a:t>
            </a:r>
          </a:p>
          <a:p>
            <a:pPr lvl="1">
              <a:spcAft>
                <a:spcPts val="400"/>
              </a:spcAft>
              <a:buSzPct val="100000"/>
              <a:buFont typeface=".AppleSystemUIFont" charset="-120"/>
              <a:buChar char="-"/>
            </a:pPr>
            <a:r>
              <a:rPr lang="en-US" sz="1400" dirty="0"/>
              <a:t>Occurs at end of periods when MODE flag set to </a:t>
            </a:r>
            <a:r>
              <a:rPr lang="en-US" sz="1400" dirty="0" smtClean="0"/>
              <a:t>4, used </a:t>
            </a:r>
            <a:r>
              <a:rPr lang="en-US" sz="1400" dirty="0"/>
              <a:t>to mask </a:t>
            </a:r>
            <a:r>
              <a:rPr lang="en-US" sz="1400" dirty="0" smtClean="0"/>
              <a:t>IFCs</a:t>
            </a:r>
          </a:p>
          <a:p>
            <a:pPr lvl="1">
              <a:spcAft>
                <a:spcPts val="400"/>
              </a:spcAft>
              <a:buSzPct val="100000"/>
              <a:buFont typeface=".AppleSystemUIFont" charset="-120"/>
              <a:buChar char="-"/>
            </a:pPr>
            <a:r>
              <a:rPr lang="en-US" sz="1400" dirty="0" smtClean="0"/>
              <a:t>Violates </a:t>
            </a:r>
            <a:r>
              <a:rPr lang="en-US" sz="1400" dirty="0"/>
              <a:t>accuracy </a:t>
            </a:r>
            <a:r>
              <a:rPr lang="en-US" sz="1400" dirty="0" smtClean="0"/>
              <a:t>requirement</a:t>
            </a:r>
          </a:p>
          <a:p>
            <a:pPr>
              <a:spcAft>
                <a:spcPts val="400"/>
              </a:spcAft>
              <a:buSzPct val="100000"/>
              <a:buFont typeface="Arial" charset="0"/>
              <a:buChar char="•"/>
            </a:pPr>
            <a:r>
              <a:rPr lang="en-US" sz="1800" dirty="0" smtClean="0"/>
              <a:t>IFC </a:t>
            </a:r>
            <a:r>
              <a:rPr lang="en-US" sz="1800" dirty="0"/>
              <a:t>mode status changes are out of sync with IFC </a:t>
            </a:r>
            <a:r>
              <a:rPr lang="en-US" sz="1800" dirty="0" err="1"/>
              <a:t>pulser</a:t>
            </a:r>
            <a:r>
              <a:rPr lang="en-US" sz="1800" dirty="0"/>
              <a:t> status: </a:t>
            </a:r>
          </a:p>
          <a:p>
            <a:pPr lvl="1">
              <a:spcBef>
                <a:spcPts val="0"/>
              </a:spcBef>
              <a:spcAft>
                <a:spcPts val="400"/>
              </a:spcAft>
              <a:buSzPct val="100000"/>
              <a:buFont typeface=".AppleSystemUIFont" charset="-120"/>
              <a:buChar char="-"/>
            </a:pPr>
            <a:r>
              <a:rPr lang="en-US" sz="1400" dirty="0"/>
              <a:t>Sensors report that they are in IFC mode 1-second before the IFC starts </a:t>
            </a:r>
          </a:p>
          <a:p>
            <a:pPr lvl="1">
              <a:spcBef>
                <a:spcPts val="0"/>
              </a:spcBef>
              <a:spcAft>
                <a:spcPts val="400"/>
              </a:spcAft>
              <a:buSzPct val="100000"/>
              <a:buFont typeface=".AppleSystemUIFont" charset="-120"/>
              <a:buChar char="-"/>
            </a:pPr>
            <a:r>
              <a:rPr lang="en-US" sz="1400" dirty="0"/>
              <a:t>Sensors report that they are back in Normal mode 1-second before IFC is completed</a:t>
            </a:r>
          </a:p>
          <a:p>
            <a:pPr>
              <a:spcAft>
                <a:spcPts val="400"/>
              </a:spcAft>
              <a:buSzPct val="100000"/>
              <a:buFont typeface="Arial" charset="0"/>
              <a:buChar char="•"/>
            </a:pPr>
            <a:r>
              <a:rPr lang="en-US" sz="1800" dirty="0" smtClean="0"/>
              <a:t>MPS-LO </a:t>
            </a:r>
            <a:r>
              <a:rPr lang="en-US" sz="1800" dirty="0"/>
              <a:t>IFC tables cannot be </a:t>
            </a:r>
            <a:r>
              <a:rPr lang="en-US" sz="1800" dirty="0" smtClean="0"/>
              <a:t>changed</a:t>
            </a:r>
          </a:p>
          <a:p>
            <a:pPr>
              <a:spcAft>
                <a:spcPts val="400"/>
              </a:spcAft>
              <a:buSzPct val="100000"/>
              <a:buFont typeface="Arial" charset="0"/>
              <a:buChar char="•"/>
            </a:pPr>
            <a:r>
              <a:rPr lang="en-US" sz="1800" dirty="0" smtClean="0"/>
              <a:t>The agreed-to path forward is a ground software modification </a:t>
            </a:r>
            <a:endParaRPr lang="en-US" sz="1800" dirty="0"/>
          </a:p>
          <a:p>
            <a:pPr lvl="1">
              <a:spcBef>
                <a:spcPts val="0"/>
              </a:spcBef>
              <a:spcAft>
                <a:spcPts val="400"/>
              </a:spcAft>
              <a:buSzPct val="100000"/>
              <a:buFont typeface=".AppleSystemUIFont" charset="-120"/>
              <a:buChar char="-"/>
            </a:pPr>
            <a:r>
              <a:rPr lang="en-US" sz="1400" dirty="0"/>
              <a:t>ATC recommends that, in the GPA software, the IFC mask should be extended for 2 seconds beyond the MODE = 4 (IFC mode) status.</a:t>
            </a:r>
          </a:p>
          <a:p>
            <a:pPr lvl="1">
              <a:spcBef>
                <a:spcPts val="0"/>
              </a:spcBef>
              <a:spcAft>
                <a:spcPts val="400"/>
              </a:spcAft>
              <a:buSzPct val="100000"/>
              <a:buFont typeface=".AppleSystemUIFont" charset="-120"/>
              <a:buChar char="-"/>
            </a:pPr>
            <a:r>
              <a:rPr lang="en-US" sz="1400" dirty="0"/>
              <a:t>This will prevent IFC leakage without compromising the functionality of the IFC tables</a:t>
            </a:r>
            <a:r>
              <a:rPr lang="en-US" sz="1400" dirty="0" smtClean="0"/>
              <a:t>.</a:t>
            </a:r>
          </a:p>
          <a:p>
            <a:pPr lvl="1">
              <a:spcBef>
                <a:spcPts val="0"/>
              </a:spcBef>
              <a:spcAft>
                <a:spcPts val="400"/>
              </a:spcAft>
              <a:buSzPct val="100000"/>
              <a:buFont typeface=".AppleSystemUIFont" charset="-120"/>
              <a:buChar char="-"/>
            </a:pPr>
            <a:r>
              <a:rPr lang="en-US" sz="1400" dirty="0" smtClean="0"/>
              <a:t>Applies to MPS-LO, MPS-HI and SGPS</a:t>
            </a:r>
            <a:endParaRPr lang="en-US" sz="1400" dirty="0"/>
          </a:p>
          <a:p>
            <a:pPr>
              <a:spcAft>
                <a:spcPts val="400"/>
              </a:spcAft>
              <a:buFont typeface="Arial" charset="0"/>
              <a:buChar char="•"/>
            </a:pPr>
            <a:endParaRPr lang="en-US" sz="1800" dirty="0"/>
          </a:p>
          <a:p>
            <a:pPr>
              <a:spcAft>
                <a:spcPts val="400"/>
              </a:spcAft>
              <a:buFont typeface="Arial" charset="0"/>
              <a:buChar char="•"/>
            </a:pPr>
            <a:endParaRPr lang="en-US" sz="1600" dirty="0"/>
          </a:p>
          <a:p>
            <a:pPr>
              <a:spcAft>
                <a:spcPts val="400"/>
              </a:spcAft>
              <a:buFont typeface="Arial" charset="0"/>
              <a:buChar char="•"/>
            </a:pPr>
            <a:endParaRPr lang="en-US" sz="1600" dirty="0"/>
          </a:p>
        </p:txBody>
      </p:sp>
      <p:sp>
        <p:nvSpPr>
          <p:cNvPr id="6" name="Slide Number Placeholder 5"/>
          <p:cNvSpPr>
            <a:spLocks noGrp="1"/>
          </p:cNvSpPr>
          <p:nvPr>
            <p:ph type="sldNum" sz="quarter" idx="12"/>
          </p:nvPr>
        </p:nvSpPr>
        <p:spPr/>
        <p:txBody>
          <a:bodyPr/>
          <a:lstStyle/>
          <a:p>
            <a:fld id="{18A72C4A-6486-42CE-870D-5BD92511EE7D}" type="slidenum">
              <a:rPr lang="en-US" smtClean="0"/>
              <a:t>29</a:t>
            </a:fld>
            <a:endParaRPr lang="en-US"/>
          </a:p>
        </p:txBody>
      </p:sp>
      <p:sp>
        <p:nvSpPr>
          <p:cNvPr id="7" name="TextBox 6"/>
          <p:cNvSpPr txBox="1"/>
          <p:nvPr/>
        </p:nvSpPr>
        <p:spPr>
          <a:xfrm>
            <a:off x="1600200" y="5673525"/>
            <a:ext cx="5921829" cy="523220"/>
          </a:xfrm>
          <a:prstGeom prst="rect">
            <a:avLst/>
          </a:prstGeom>
          <a:noFill/>
        </p:spPr>
        <p:txBody>
          <a:bodyPr wrap="square" rtlCol="0">
            <a:spAutoFit/>
          </a:bodyPr>
          <a:lstStyle/>
          <a:p>
            <a:pPr algn="ctr"/>
            <a:r>
              <a:rPr lang="en-US" i="1" dirty="0">
                <a:solidFill>
                  <a:srgbClr val="FFFF00"/>
                </a:solidFill>
              </a:rPr>
              <a:t>Thanks to Elizabeth Dawson (ATC) for her contributions to this information, including tech memo dated 07 November 2018</a:t>
            </a:r>
          </a:p>
        </p:txBody>
      </p:sp>
      <p:sp>
        <p:nvSpPr>
          <p:cNvPr id="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1070601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dirty="0" smtClean="0"/>
              <a:t>MPS-LO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GOES-17 MPS-LO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525392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5886449" cy="1325563"/>
          </a:xfrm>
        </p:spPr>
        <p:txBody>
          <a:bodyPr>
            <a:noAutofit/>
          </a:bodyPr>
          <a:lstStyle/>
          <a:p>
            <a:pPr algn="ctr"/>
            <a:r>
              <a:rPr lang="en-US" sz="2800">
                <a:solidFill>
                  <a:schemeClr val="bg1"/>
                </a:solidFill>
              </a:rPr>
              <a:t>M</a:t>
            </a:r>
            <a:r>
              <a:rPr lang="en-US" sz="2800" smtClean="0">
                <a:solidFill>
                  <a:schemeClr val="bg1"/>
                </a:solidFill>
              </a:rPr>
              <a:t>ore </a:t>
            </a:r>
            <a:r>
              <a:rPr lang="en-US" sz="2800" dirty="0" smtClean="0">
                <a:solidFill>
                  <a:schemeClr val="bg1"/>
                </a:solidFill>
              </a:rPr>
              <a:t>than half of </a:t>
            </a:r>
            <a:r>
              <a:rPr lang="en-US" sz="2800" smtClean="0">
                <a:solidFill>
                  <a:schemeClr val="bg1"/>
                </a:solidFill>
              </a:rPr>
              <a:t>the MPS-LO electron </a:t>
            </a:r>
            <a:r>
              <a:rPr lang="en-US" sz="2800" dirty="0" smtClean="0">
                <a:solidFill>
                  <a:schemeClr val="bg1"/>
                </a:solidFill>
              </a:rPr>
              <a:t>and ion channels have IFC leaks</a:t>
            </a:r>
            <a:endParaRPr lang="en-US" sz="2800" dirty="0">
              <a:solidFill>
                <a:schemeClr val="bg1"/>
              </a:solidFill>
            </a:endParaRPr>
          </a:p>
        </p:txBody>
      </p:sp>
      <p:sp>
        <p:nvSpPr>
          <p:cNvPr id="7" name="Slide Number Placeholder 6"/>
          <p:cNvSpPr>
            <a:spLocks noGrp="1"/>
          </p:cNvSpPr>
          <p:nvPr>
            <p:ph type="sldNum" sz="quarter" idx="12"/>
          </p:nvPr>
        </p:nvSpPr>
        <p:spPr/>
        <p:txBody>
          <a:bodyPr/>
          <a:lstStyle/>
          <a:p>
            <a:fld id="{18A72C4A-6486-42CE-870D-5BD92511EE7D}" type="slidenum">
              <a:rPr lang="en-US" smtClean="0"/>
              <a:t>30</a:t>
            </a:fld>
            <a:endParaRPr lang="en-US"/>
          </a:p>
        </p:txBody>
      </p:sp>
      <p:cxnSp>
        <p:nvCxnSpPr>
          <p:cNvPr id="11" name="Straight Arrow Connector 10"/>
          <p:cNvCxnSpPr/>
          <p:nvPr/>
        </p:nvCxnSpPr>
        <p:spPr>
          <a:xfrm flipH="1">
            <a:off x="1882486" y="3340689"/>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3" name="Content Placeholder 1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439862"/>
            <a:ext cx="3263503" cy="4351338"/>
          </a:xfrm>
        </p:spPr>
      </p:pic>
      <p:cxnSp>
        <p:nvCxnSpPr>
          <p:cNvPr id="18" name="Straight Connector 17"/>
          <p:cNvCxnSpPr/>
          <p:nvPr/>
        </p:nvCxnSpPr>
        <p:spPr>
          <a:xfrm>
            <a:off x="1302323" y="1869860"/>
            <a:ext cx="6" cy="349134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78047" y="1876789"/>
            <a:ext cx="6" cy="349134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375972" y="3398271"/>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411857" y="3416382"/>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605081" y="1969510"/>
            <a:ext cx="2291649" cy="3293209"/>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600" dirty="0">
                <a:solidFill>
                  <a:schemeClr val="bg1"/>
                </a:solidFill>
              </a:rPr>
              <a:t>All </a:t>
            </a:r>
            <a:r>
              <a:rPr lang="en-US" sz="1600" dirty="0" smtClean="0">
                <a:solidFill>
                  <a:schemeClr val="bg1"/>
                </a:solidFill>
              </a:rPr>
              <a:t>angular zones </a:t>
            </a:r>
            <a:r>
              <a:rPr lang="en-US" sz="1600" dirty="0">
                <a:solidFill>
                  <a:schemeClr val="bg1"/>
                </a:solidFill>
              </a:rPr>
              <a:t>are </a:t>
            </a:r>
            <a:r>
              <a:rPr lang="en-US" sz="1600" dirty="0" smtClean="0">
                <a:solidFill>
                  <a:schemeClr val="bg1"/>
                </a:solidFill>
              </a:rPr>
              <a:t>affected</a:t>
            </a:r>
          </a:p>
          <a:p>
            <a:pPr marL="285750" indent="-285750">
              <a:buClr>
                <a:schemeClr val="bg1"/>
              </a:buClr>
              <a:buFont typeface="Arial" panose="020B0604020202020204" pitchFamily="34" charset="0"/>
              <a:buChar char="•"/>
            </a:pPr>
            <a:r>
              <a:rPr lang="en-US" sz="1600" dirty="0" smtClean="0">
                <a:solidFill>
                  <a:schemeClr val="bg1"/>
                </a:solidFill>
              </a:rPr>
              <a:t>Ion channels I1-I8 are affected</a:t>
            </a:r>
          </a:p>
          <a:p>
            <a:pPr marL="285750" indent="-285750">
              <a:buClr>
                <a:schemeClr val="bg1"/>
              </a:buClr>
              <a:buFont typeface="Arial" panose="020B0604020202020204" pitchFamily="34" charset="0"/>
              <a:buChar char="•"/>
            </a:pPr>
            <a:r>
              <a:rPr lang="en-US" sz="1600" dirty="0" smtClean="0">
                <a:solidFill>
                  <a:schemeClr val="bg1"/>
                </a:solidFill>
              </a:rPr>
              <a:t>Electron channels E1-E8 are affected</a:t>
            </a:r>
          </a:p>
          <a:p>
            <a:pPr marL="285750" indent="-285750">
              <a:buClr>
                <a:schemeClr val="bg1"/>
              </a:buClr>
              <a:buFont typeface="Arial" panose="020B0604020202020204" pitchFamily="34" charset="0"/>
              <a:buChar char="•"/>
            </a:pPr>
            <a:r>
              <a:rPr lang="en-US" sz="1600" dirty="0" smtClean="0">
                <a:solidFill>
                  <a:schemeClr val="bg1"/>
                </a:solidFill>
              </a:rPr>
              <a:t>Based on these plots, it is not clear why channels 9-15 are </a:t>
            </a:r>
            <a:r>
              <a:rPr lang="en-US" sz="1600" u="sng" dirty="0" smtClean="0">
                <a:solidFill>
                  <a:schemeClr val="bg1"/>
                </a:solidFill>
              </a:rPr>
              <a:t>not</a:t>
            </a:r>
            <a:r>
              <a:rPr lang="en-US" sz="1600" dirty="0" smtClean="0">
                <a:solidFill>
                  <a:schemeClr val="bg1"/>
                </a:solidFill>
              </a:rPr>
              <a:t> affected since the pulse continues beyond the flag</a:t>
            </a:r>
            <a:endParaRPr lang="en-US" sz="1600" dirty="0">
              <a:solidFill>
                <a:schemeClr val="bg1"/>
              </a:solidFill>
            </a:endParaRPr>
          </a:p>
        </p:txBody>
      </p:sp>
      <p:sp>
        <p:nvSpPr>
          <p:cNvPr id="26" name="TextBox 25"/>
          <p:cNvSpPr txBox="1"/>
          <p:nvPr/>
        </p:nvSpPr>
        <p:spPr>
          <a:xfrm>
            <a:off x="4565826" y="3281446"/>
            <a:ext cx="304800" cy="276999"/>
          </a:xfrm>
          <a:prstGeom prst="rect">
            <a:avLst/>
          </a:prstGeom>
          <a:noFill/>
        </p:spPr>
        <p:txBody>
          <a:bodyPr wrap="square" rtlCol="0">
            <a:spAutoFit/>
          </a:bodyPr>
          <a:lstStyle/>
          <a:p>
            <a:pPr algn="ctr"/>
            <a:r>
              <a:rPr lang="en-US" sz="1200" b="1" dirty="0" smtClean="0">
                <a:solidFill>
                  <a:srgbClr val="7030A0"/>
                </a:solidFill>
              </a:rPr>
              <a:t>?</a:t>
            </a:r>
            <a:endParaRPr lang="en-US" sz="1200" b="1" dirty="0">
              <a:solidFill>
                <a:srgbClr val="7030A0"/>
              </a:solidFill>
            </a:endParaRPr>
          </a:p>
        </p:txBody>
      </p:sp>
      <p:sp>
        <p:nvSpPr>
          <p:cNvPr id="3" name="TextBox 2"/>
          <p:cNvSpPr txBox="1"/>
          <p:nvPr/>
        </p:nvSpPr>
        <p:spPr>
          <a:xfrm>
            <a:off x="609101" y="2979824"/>
            <a:ext cx="590550" cy="369332"/>
          </a:xfrm>
          <a:prstGeom prst="rect">
            <a:avLst/>
          </a:prstGeom>
          <a:noFill/>
        </p:spPr>
        <p:txBody>
          <a:bodyPr wrap="square" rtlCol="0">
            <a:spAutoFit/>
          </a:bodyPr>
          <a:lstStyle/>
          <a:p>
            <a:pPr algn="ctr"/>
            <a:r>
              <a:rPr lang="en-US" dirty="0" smtClean="0"/>
              <a:t>IFC</a:t>
            </a:r>
            <a:endParaRPr lang="en-US" dirty="0"/>
          </a:p>
        </p:txBody>
      </p:sp>
      <p:sp>
        <p:nvSpPr>
          <p:cNvPr id="17" name="TextBox 16"/>
          <p:cNvSpPr txBox="1"/>
          <p:nvPr/>
        </p:nvSpPr>
        <p:spPr>
          <a:xfrm>
            <a:off x="3647851" y="2971357"/>
            <a:ext cx="590550" cy="369332"/>
          </a:xfrm>
          <a:prstGeom prst="rect">
            <a:avLst/>
          </a:prstGeom>
          <a:noFill/>
        </p:spPr>
        <p:txBody>
          <a:bodyPr wrap="square" rtlCol="0">
            <a:spAutoFit/>
          </a:bodyPr>
          <a:lstStyle/>
          <a:p>
            <a:pPr algn="ctr"/>
            <a:r>
              <a:rPr lang="en-US" dirty="0" smtClean="0"/>
              <a:t>IFC</a:t>
            </a:r>
            <a:endParaRPr lang="en-US" dirty="0"/>
          </a:p>
        </p:txBody>
      </p:sp>
      <p:sp>
        <p:nvSpPr>
          <p:cNvPr id="19"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307774" y="1439862"/>
            <a:ext cx="3263503" cy="4351338"/>
          </a:xfrm>
        </p:spPr>
      </p:pic>
    </p:spTree>
    <p:extLst>
      <p:ext uri="{BB962C8B-B14F-4D97-AF65-F5344CB8AC3E}">
        <p14:creationId xmlns:p14="http://schemas.microsoft.com/office/powerpoint/2010/main" val="6889552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914400" y="1295400"/>
            <a:ext cx="5998250" cy="4937671"/>
            <a:chOff x="533400" y="1310728"/>
            <a:chExt cx="5998250" cy="493767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749128"/>
              <a:ext cx="5998250" cy="24992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10728"/>
              <a:ext cx="5998250" cy="2499271"/>
            </a:xfrm>
            <a:prstGeom prst="rect">
              <a:avLst/>
            </a:prstGeom>
          </p:spPr>
        </p:pic>
        <p:sp>
          <p:nvSpPr>
            <p:cNvPr id="10" name="TextBox 9"/>
            <p:cNvSpPr txBox="1"/>
            <p:nvPr/>
          </p:nvSpPr>
          <p:spPr>
            <a:xfrm>
              <a:off x="2209800" y="2677180"/>
              <a:ext cx="1717137" cy="523220"/>
            </a:xfrm>
            <a:prstGeom prst="rect">
              <a:avLst/>
            </a:prstGeom>
            <a:noFill/>
          </p:spPr>
          <p:txBody>
            <a:bodyPr wrap="none" rtlCol="0">
              <a:spAutoFit/>
            </a:bodyPr>
            <a:lstStyle/>
            <a:p>
              <a:r>
                <a:rPr lang="en-US" dirty="0" smtClean="0"/>
                <a:t>High radiation belts</a:t>
              </a:r>
            </a:p>
            <a:p>
              <a:r>
                <a:rPr lang="en-US" dirty="0" smtClean="0"/>
                <a:t>(high backgrounds</a:t>
              </a:r>
              <a:r>
                <a:rPr lang="en-US" dirty="0"/>
                <a:t>)</a:t>
              </a:r>
            </a:p>
          </p:txBody>
        </p:sp>
        <p:sp>
          <p:nvSpPr>
            <p:cNvPr id="11" name="TextBox 10"/>
            <p:cNvSpPr txBox="1"/>
            <p:nvPr/>
          </p:nvSpPr>
          <p:spPr>
            <a:xfrm>
              <a:off x="2182975" y="4353580"/>
              <a:ext cx="2084225" cy="523220"/>
            </a:xfrm>
            <a:prstGeom prst="rect">
              <a:avLst/>
            </a:prstGeom>
            <a:noFill/>
          </p:spPr>
          <p:txBody>
            <a:bodyPr wrap="none" rtlCol="0">
              <a:spAutoFit/>
            </a:bodyPr>
            <a:lstStyle/>
            <a:p>
              <a:r>
                <a:rPr lang="en-US" dirty="0" smtClean="0"/>
                <a:t>Geomagnetic storm day</a:t>
              </a:r>
            </a:p>
            <a:p>
              <a:r>
                <a:rPr lang="en-US" dirty="0" smtClean="0"/>
                <a:t>(elevated ions)</a:t>
              </a:r>
              <a:endParaRPr lang="en-US" dirty="0"/>
            </a:p>
          </p:txBody>
        </p:sp>
        <p:sp>
          <p:nvSpPr>
            <p:cNvPr id="18" name="TextBox 17"/>
            <p:cNvSpPr txBox="1"/>
            <p:nvPr/>
          </p:nvSpPr>
          <p:spPr>
            <a:xfrm>
              <a:off x="1295400" y="1371600"/>
              <a:ext cx="950901" cy="246221"/>
            </a:xfrm>
            <a:prstGeom prst="rect">
              <a:avLst/>
            </a:prstGeom>
            <a:noFill/>
          </p:spPr>
          <p:txBody>
            <a:bodyPr wrap="none" rtlCol="0">
              <a:spAutoFit/>
            </a:bodyPr>
            <a:lstStyle/>
            <a:p>
              <a:r>
                <a:rPr lang="en-US" sz="1000" smtClean="0"/>
                <a:t>G17 MPS-LO</a:t>
              </a:r>
              <a:endParaRPr lang="en-US" sz="1000"/>
            </a:p>
          </p:txBody>
        </p:sp>
        <p:sp>
          <p:nvSpPr>
            <p:cNvPr id="21" name="TextBox 20"/>
            <p:cNvSpPr txBox="1"/>
            <p:nvPr/>
          </p:nvSpPr>
          <p:spPr>
            <a:xfrm>
              <a:off x="1295400" y="3810000"/>
              <a:ext cx="950901" cy="246221"/>
            </a:xfrm>
            <a:prstGeom prst="rect">
              <a:avLst/>
            </a:prstGeom>
            <a:noFill/>
          </p:spPr>
          <p:txBody>
            <a:bodyPr wrap="none" rtlCol="0">
              <a:spAutoFit/>
            </a:bodyPr>
            <a:lstStyle/>
            <a:p>
              <a:r>
                <a:rPr lang="en-US" sz="1000" smtClean="0"/>
                <a:t>G17 MPS-LO</a:t>
              </a:r>
              <a:endParaRPr lang="en-US" sz="1000"/>
            </a:p>
          </p:txBody>
        </p:sp>
      </p:grpSp>
      <p:sp>
        <p:nvSpPr>
          <p:cNvPr id="6" name="Title 5"/>
          <p:cNvSpPr>
            <a:spLocks noGrp="1"/>
          </p:cNvSpPr>
          <p:nvPr>
            <p:ph type="title"/>
          </p:nvPr>
        </p:nvSpPr>
        <p:spPr/>
        <p:txBody>
          <a:bodyPr/>
          <a:lstStyle/>
          <a:p>
            <a:r>
              <a:rPr lang="en-US" sz="3200" dirty="0" smtClean="0"/>
              <a:t>Effect </a:t>
            </a:r>
            <a:r>
              <a:rPr lang="en-US" sz="3200" dirty="0"/>
              <a:t>of High Backgrounds on Low Energy Ions </a:t>
            </a:r>
            <a:r>
              <a:rPr lang="en-US" sz="3200" dirty="0" smtClean="0"/>
              <a:t>Measurement</a:t>
            </a:r>
            <a:endParaRPr lang="en-US" sz="3200" dirty="0"/>
          </a:p>
        </p:txBody>
      </p:sp>
      <p:sp>
        <p:nvSpPr>
          <p:cNvPr id="5" name="Slide Number Placeholder 4"/>
          <p:cNvSpPr>
            <a:spLocks noGrp="1"/>
          </p:cNvSpPr>
          <p:nvPr>
            <p:ph type="sldNum" idx="12"/>
          </p:nvPr>
        </p:nvSpPr>
        <p:spPr/>
        <p:txBody>
          <a:bodyPr/>
          <a:lstStyle/>
          <a:p>
            <a:pPr>
              <a:buSzPct val="25000"/>
            </a:pPr>
            <a:fld id="{00000000-1234-1234-1234-123412341234}" type="slidenum">
              <a:rPr lang="en-US" smtClean="0">
                <a:solidFill>
                  <a:schemeClr val="bg1"/>
                </a:solidFill>
                <a:ea typeface="Calibri"/>
                <a:cs typeface="Calibri"/>
                <a:sym typeface="Calibri"/>
              </a:rPr>
              <a:pPr>
                <a:buSzPct val="25000"/>
              </a:pPr>
              <a:t>31</a:t>
            </a:fld>
            <a:endParaRPr lang="en-US" dirty="0">
              <a:solidFill>
                <a:schemeClr val="bg1"/>
              </a:solidFill>
              <a:ea typeface="Calibri"/>
              <a:cs typeface="Calibri"/>
              <a:sym typeface="Calibri"/>
            </a:endParaRPr>
          </a:p>
        </p:txBody>
      </p:sp>
      <p:sp>
        <p:nvSpPr>
          <p:cNvPr id="12"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17" name="TextBox 16"/>
          <p:cNvSpPr txBox="1"/>
          <p:nvPr/>
        </p:nvSpPr>
        <p:spPr>
          <a:xfrm rot="16200000">
            <a:off x="695328" y="2404337"/>
            <a:ext cx="867545" cy="276999"/>
          </a:xfrm>
          <a:prstGeom prst="rect">
            <a:avLst/>
          </a:prstGeom>
          <a:noFill/>
        </p:spPr>
        <p:txBody>
          <a:bodyPr wrap="none" rtlCol="0">
            <a:spAutoFit/>
          </a:bodyPr>
          <a:lstStyle/>
          <a:p>
            <a:r>
              <a:rPr lang="en-US" sz="1200" dirty="0" smtClean="0"/>
              <a:t>count rate</a:t>
            </a:r>
            <a:endParaRPr lang="en-US" sz="1200" baseline="30000" dirty="0"/>
          </a:p>
        </p:txBody>
      </p:sp>
      <p:sp>
        <p:nvSpPr>
          <p:cNvPr id="20" name="TextBox 19"/>
          <p:cNvSpPr txBox="1"/>
          <p:nvPr/>
        </p:nvSpPr>
        <p:spPr>
          <a:xfrm rot="16200000">
            <a:off x="723128" y="4842737"/>
            <a:ext cx="867545" cy="276999"/>
          </a:xfrm>
          <a:prstGeom prst="rect">
            <a:avLst/>
          </a:prstGeom>
          <a:noFill/>
        </p:spPr>
        <p:txBody>
          <a:bodyPr wrap="none" rtlCol="0">
            <a:spAutoFit/>
          </a:bodyPr>
          <a:lstStyle/>
          <a:p>
            <a:r>
              <a:rPr lang="en-US" sz="1200" dirty="0"/>
              <a:t>c</a:t>
            </a:r>
            <a:r>
              <a:rPr lang="en-US" sz="1200" dirty="0" smtClean="0"/>
              <a:t>ount rate</a:t>
            </a:r>
            <a:endParaRPr lang="en-US" sz="1200" baseline="30000" dirty="0"/>
          </a:p>
        </p:txBody>
      </p:sp>
      <p:sp>
        <p:nvSpPr>
          <p:cNvPr id="14" name="TextBox 13"/>
          <p:cNvSpPr txBox="1"/>
          <p:nvPr/>
        </p:nvSpPr>
        <p:spPr>
          <a:xfrm>
            <a:off x="6400800" y="2063496"/>
            <a:ext cx="2458453" cy="1754326"/>
          </a:xfrm>
          <a:prstGeom prst="rect">
            <a:avLst/>
          </a:prstGeom>
          <a:solidFill>
            <a:schemeClr val="bg1">
              <a:lumMod val="85000"/>
            </a:schemeClr>
          </a:solidFill>
        </p:spPr>
        <p:txBody>
          <a:bodyPr wrap="square" rtlCol="0">
            <a:spAutoFit/>
          </a:bodyPr>
          <a:lstStyle/>
          <a:p>
            <a:r>
              <a:rPr lang="en-US" sz="1200" dirty="0" smtClean="0">
                <a:solidFill>
                  <a:schemeClr val="tx1"/>
                </a:solidFill>
              </a:rPr>
              <a:t>Signal to background ratio low on days when backgrounds are high. </a:t>
            </a:r>
          </a:p>
          <a:p>
            <a:r>
              <a:rPr lang="en-US" sz="1200" dirty="0" smtClean="0">
                <a:solidFill>
                  <a:schemeClr val="tx1"/>
                </a:solidFill>
              </a:rPr>
              <a:t>No measurement below ~1 </a:t>
            </a:r>
            <a:r>
              <a:rPr lang="en-US" sz="1200" dirty="0" err="1" smtClean="0">
                <a:solidFill>
                  <a:schemeClr val="tx1"/>
                </a:solidFill>
              </a:rPr>
              <a:t>keV</a:t>
            </a:r>
            <a:r>
              <a:rPr lang="en-US" sz="1200" dirty="0" smtClean="0">
                <a:solidFill>
                  <a:schemeClr val="tx1"/>
                </a:solidFill>
              </a:rPr>
              <a:t> in this case.</a:t>
            </a:r>
          </a:p>
          <a:p>
            <a:endParaRPr lang="en-US" sz="1200" dirty="0">
              <a:solidFill>
                <a:schemeClr val="tx1"/>
              </a:solidFill>
            </a:endParaRPr>
          </a:p>
          <a:p>
            <a:r>
              <a:rPr lang="en-US" sz="1200" dirty="0" smtClean="0">
                <a:solidFill>
                  <a:schemeClr val="tx1"/>
                </a:solidFill>
              </a:rPr>
              <a:t>This is an instrument issue due to unexpectedly high background rates. There is no known resolution.</a:t>
            </a:r>
            <a:endParaRPr lang="en-US" sz="1200" dirty="0">
              <a:solidFill>
                <a:schemeClr val="tx1"/>
              </a:solidFill>
            </a:endParaRPr>
          </a:p>
        </p:txBody>
      </p:sp>
    </p:spTree>
    <p:extLst>
      <p:ext uri="{BB962C8B-B14F-4D97-AF65-F5344CB8AC3E}">
        <p14:creationId xmlns:p14="http://schemas.microsoft.com/office/powerpoint/2010/main" val="1857664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dirty="0" smtClean="0"/>
              <a:t>MPS-LO Provisional Post Launch Product Tests (PLPTs)</a:t>
            </a:r>
            <a:endParaRPr lang="en-US" dirty="0"/>
          </a:p>
        </p:txBody>
      </p:sp>
      <p:sp>
        <p:nvSpPr>
          <p:cNvPr id="3" name="Text Placeholder 2"/>
          <p:cNvSpPr>
            <a:spLocks noGrp="1"/>
          </p:cNvSpPr>
          <p:nvPr>
            <p:ph type="body" idx="1"/>
          </p:nvPr>
        </p:nvSpPr>
        <p:spPr/>
        <p:txBody>
          <a:bodyPr/>
          <a:lstStyle/>
          <a:p>
            <a:pPr marL="0" lvl="0" indent="0"/>
            <a:r>
              <a:rPr lang="en-US" dirty="0" smtClean="0"/>
              <a:t>GOES-17 </a:t>
            </a:r>
            <a:r>
              <a:rPr lang="en-US" dirty="0"/>
              <a:t>MPS-LO L1b Product Provisional </a:t>
            </a:r>
            <a:r>
              <a:rPr lang="en-US" dirty="0" smtClean="0"/>
              <a:t>PS-PVR</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32</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7314448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smtClean="0"/>
              <a:t>MPS-LO PLPTs Supporting Provisional </a:t>
            </a:r>
            <a:r>
              <a:rPr lang="en-US" dirty="0"/>
              <a:t>M</a:t>
            </a:r>
            <a:r>
              <a:rPr lang="en-US" dirty="0" smtClean="0"/>
              <a:t>aturity </a:t>
            </a:r>
            <a:endParaRPr lang="en-US" dirty="0"/>
          </a:p>
        </p:txBody>
      </p:sp>
      <p:sp>
        <p:nvSpPr>
          <p:cNvPr id="3" name="Text Placeholder 2"/>
          <p:cNvSpPr>
            <a:spLocks noGrp="1"/>
          </p:cNvSpPr>
          <p:nvPr>
            <p:ph type="body" idx="1"/>
          </p:nvPr>
        </p:nvSpPr>
        <p:spPr>
          <a:xfrm>
            <a:off x="457200" y="1646238"/>
            <a:ext cx="8229600" cy="4525962"/>
          </a:xfrm>
        </p:spPr>
        <p:txBody>
          <a:bodyPr/>
          <a:lstStyle/>
          <a:p>
            <a:pPr>
              <a:buFont typeface="Arial" charset="0"/>
              <a:buChar char="•"/>
            </a:pPr>
            <a:r>
              <a:rPr lang="en-US" dirty="0"/>
              <a:t>PLPT-SEI-003 MPS-Lo Zone Cross-Comparison </a:t>
            </a:r>
          </a:p>
          <a:p>
            <a:pPr>
              <a:buFont typeface="Arial" charset="0"/>
              <a:buChar char="•"/>
            </a:pPr>
            <a:r>
              <a:rPr lang="en-US" dirty="0"/>
              <a:t>PLPT-SEI-005 Cross satellite Comparison of Trapped Particles</a:t>
            </a:r>
          </a:p>
          <a:p>
            <a:pPr>
              <a:buFont typeface="Arial" charset="0"/>
              <a:buChar char="•"/>
            </a:pPr>
            <a:r>
              <a:rPr lang="en-US" dirty="0"/>
              <a:t>PLPT-SEI-006 Backgrounds </a:t>
            </a:r>
            <a:r>
              <a:rPr lang="en-US" dirty="0" smtClean="0"/>
              <a:t>Trending</a:t>
            </a:r>
          </a:p>
          <a:p>
            <a:pPr marL="25400" indent="0">
              <a:buNone/>
            </a:pPr>
            <a:endParaRPr lang="en-US" dirty="0"/>
          </a:p>
          <a:p>
            <a:pPr marL="25400" indent="0">
              <a:buNone/>
            </a:pPr>
            <a:r>
              <a:rPr lang="en-US" sz="1600" dirty="0" smtClean="0"/>
              <a:t>*  PLPTs performed using </a:t>
            </a:r>
            <a:r>
              <a:rPr lang="en-US" sz="1600" dirty="0"/>
              <a:t>NCEI in-house L0 → L1b with 7/20/19 updated background removal coefficient </a:t>
            </a:r>
            <a:r>
              <a:rPr lang="en-US" sz="1600" dirty="0" smtClean="0"/>
              <a:t>table, not </a:t>
            </a:r>
            <a:r>
              <a:rPr lang="en-US" sz="1600" dirty="0"/>
              <a:t>currently </a:t>
            </a:r>
            <a:r>
              <a:rPr lang="en-US" sz="1600" dirty="0" smtClean="0"/>
              <a:t>in </a:t>
            </a:r>
            <a:r>
              <a:rPr lang="en-US" sz="1600" dirty="0"/>
              <a:t>OE </a:t>
            </a:r>
            <a:r>
              <a:rPr lang="en-US" sz="1600" dirty="0" smtClean="0"/>
              <a:t>LUT.</a:t>
            </a:r>
          </a:p>
          <a:p>
            <a:pPr marL="25400" indent="0">
              <a:buNone/>
            </a:pPr>
            <a:endParaRPr lang="en-US" sz="1600" dirty="0"/>
          </a:p>
          <a:p>
            <a:pPr marL="25400" indent="0">
              <a:buNone/>
            </a:pPr>
            <a:r>
              <a:rPr lang="en-US" sz="1600" dirty="0" smtClean="0"/>
              <a:t>**  Two of three MPS-LO PLPTs given </a:t>
            </a:r>
            <a:r>
              <a:rPr lang="en-US" sz="1600" b="1" dirty="0" smtClean="0">
                <a:solidFill>
                  <a:srgbClr val="FFFF00"/>
                </a:solidFill>
              </a:rPr>
              <a:t>partial passes</a:t>
            </a:r>
            <a:r>
              <a:rPr lang="en-US" sz="1600" dirty="0" smtClean="0">
                <a:solidFill>
                  <a:schemeClr val="bg1"/>
                </a:solidFill>
              </a:rPr>
              <a:t> </a:t>
            </a:r>
            <a:r>
              <a:rPr lang="mr-IN" sz="1600" dirty="0" smtClean="0">
                <a:solidFill>
                  <a:schemeClr val="bg1"/>
                </a:solidFill>
              </a:rPr>
              <a:t>–</a:t>
            </a:r>
            <a:r>
              <a:rPr lang="en-US" sz="1600" dirty="0" smtClean="0">
                <a:solidFill>
                  <a:schemeClr val="bg1"/>
                </a:solidFill>
              </a:rPr>
              <a:t> Results from full validation continuations of these PLPTs will need to be applied to bring G17 MPS-LO into compliance with requirements.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33</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2378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71424-AC43-0848-BE7D-E01648E66B1C}"/>
              </a:ext>
            </a:extLst>
          </p:cNvPr>
          <p:cNvSpPr>
            <a:spLocks noGrp="1"/>
          </p:cNvSpPr>
          <p:nvPr>
            <p:ph type="title"/>
          </p:nvPr>
        </p:nvSpPr>
        <p:spPr/>
        <p:txBody>
          <a:bodyPr/>
          <a:lstStyle/>
          <a:p>
            <a:r>
              <a:rPr lang="en-US" sz="3200" dirty="0"/>
              <a:t>PLPT-SEI-003: MPS-LO Zone Cross-Comparison – Method (1/4) </a:t>
            </a:r>
          </a:p>
        </p:txBody>
      </p:sp>
      <p:sp>
        <p:nvSpPr>
          <p:cNvPr id="5" name="Content Placeholder 4">
            <a:extLst>
              <a:ext uri="{FF2B5EF4-FFF2-40B4-BE49-F238E27FC236}">
                <a16:creationId xmlns:a16="http://schemas.microsoft.com/office/drawing/2014/main" id="{79539C9F-A4B4-9247-A96A-30A349B7D25F}"/>
              </a:ext>
            </a:extLst>
          </p:cNvPr>
          <p:cNvSpPr>
            <a:spLocks noGrp="1"/>
          </p:cNvSpPr>
          <p:nvPr>
            <p:ph idx="1"/>
          </p:nvPr>
        </p:nvSpPr>
        <p:spPr>
          <a:xfrm>
            <a:off x="457200" y="1149096"/>
            <a:ext cx="8229600" cy="4557794"/>
          </a:xfrm>
        </p:spPr>
        <p:txBody>
          <a:bodyPr/>
          <a:lstStyle/>
          <a:p>
            <a:pPr>
              <a:buSzPct val="100000"/>
              <a:buFont typeface="Arial" charset="0"/>
              <a:buChar char="•"/>
            </a:pPr>
            <a:r>
              <a:rPr lang="en-US" sz="1800" dirty="0"/>
              <a:t>Compares fluxes measured by pairs of MPS-LO angular zones when central pitch </a:t>
            </a:r>
            <a:r>
              <a:rPr lang="en-US" sz="1800" dirty="0" smtClean="0"/>
              <a:t>angles </a:t>
            </a:r>
            <a:r>
              <a:rPr lang="en-US" sz="1800" dirty="0"/>
              <a:t>(</a:t>
            </a:r>
            <a:r>
              <a:rPr lang="en-US" sz="1800" dirty="0" smtClean="0">
                <a:solidFill>
                  <a:schemeClr val="bg1"/>
                </a:solidFill>
              </a:rPr>
              <a:t>α) </a:t>
            </a:r>
            <a:r>
              <a:rPr lang="en-US" sz="1800" dirty="0" smtClean="0"/>
              <a:t>are </a:t>
            </a:r>
            <a:r>
              <a:rPr lang="en-US" sz="1800" dirty="0"/>
              <a:t>the </a:t>
            </a:r>
            <a:r>
              <a:rPr lang="en-US" sz="1800" dirty="0" smtClean="0"/>
              <a:t>same or supplementary. </a:t>
            </a:r>
          </a:p>
          <a:p>
            <a:pPr>
              <a:buSzPct val="100000"/>
              <a:buFont typeface="Arial" charset="0"/>
              <a:buChar char="•"/>
            </a:pPr>
            <a:r>
              <a:rPr lang="en-US" sz="1800" dirty="0" smtClean="0"/>
              <a:t>Under such conditions, zones </a:t>
            </a:r>
            <a:r>
              <a:rPr lang="en-US" sz="1800" dirty="0"/>
              <a:t>should observe the same flux at the same </a:t>
            </a:r>
            <a:r>
              <a:rPr lang="en-US" sz="1800" dirty="0" smtClean="0"/>
              <a:t>energy</a:t>
            </a:r>
          </a:p>
          <a:p>
            <a:pPr>
              <a:buSzPct val="100000"/>
              <a:buFont typeface="Arial" charset="0"/>
              <a:buChar char="•"/>
            </a:pPr>
            <a:endParaRPr lang="en-US" sz="1800" dirty="0"/>
          </a:p>
          <a:p>
            <a:pPr>
              <a:buSzPct val="100000"/>
              <a:buFont typeface="Arial" charset="0"/>
              <a:buChar char="•"/>
            </a:pPr>
            <a:endParaRPr lang="en-US" sz="1800" dirty="0" smtClean="0"/>
          </a:p>
          <a:p>
            <a:pPr>
              <a:buSzPct val="100000"/>
              <a:buFont typeface="Arial" charset="0"/>
              <a:buChar char="•"/>
            </a:pPr>
            <a:endParaRPr lang="en-US" sz="1800" dirty="0" smtClean="0"/>
          </a:p>
          <a:p>
            <a:pPr>
              <a:buSzPct val="100000"/>
              <a:buFont typeface="Arial" charset="0"/>
              <a:buChar char="•"/>
            </a:pPr>
            <a:endParaRPr lang="en-US" sz="1800" dirty="0"/>
          </a:p>
          <a:p>
            <a:pPr>
              <a:buSzPct val="100000"/>
              <a:buFont typeface="Arial" charset="0"/>
              <a:buChar char="•"/>
            </a:pPr>
            <a:r>
              <a:rPr lang="en-US" sz="1800" dirty="0"/>
              <a:t>Steps:</a:t>
            </a:r>
          </a:p>
          <a:p>
            <a:pPr lvl="1">
              <a:spcBef>
                <a:spcPts val="0"/>
              </a:spcBef>
              <a:spcAft>
                <a:spcPts val="300"/>
              </a:spcAft>
              <a:buSzPct val="100000"/>
            </a:pPr>
            <a:r>
              <a:rPr lang="en-US" sz="1600" dirty="0"/>
              <a:t>Input 1-min MPS-LO fluxes and pitch angles calculated from MAG BRF</a:t>
            </a:r>
          </a:p>
          <a:p>
            <a:pPr lvl="1">
              <a:spcBef>
                <a:spcPts val="0"/>
              </a:spcBef>
              <a:spcAft>
                <a:spcPts val="300"/>
              </a:spcAft>
              <a:buSzPct val="100000"/>
            </a:pPr>
            <a:r>
              <a:rPr lang="en-US" sz="1600" dirty="0"/>
              <a:t>Identify whenever a pair of zones has pitch angles within 1 degree and pitch angles varying more slowly than 30 </a:t>
            </a:r>
            <a:r>
              <a:rPr lang="en-US" sz="1600" dirty="0" err="1"/>
              <a:t>deg</a:t>
            </a:r>
            <a:r>
              <a:rPr lang="en-US" sz="1600" dirty="0"/>
              <a:t>/minute</a:t>
            </a:r>
          </a:p>
          <a:p>
            <a:pPr lvl="1">
              <a:spcBef>
                <a:spcPts val="0"/>
              </a:spcBef>
              <a:spcAft>
                <a:spcPts val="300"/>
              </a:spcAft>
              <a:buSzPct val="100000"/>
            </a:pPr>
            <a:r>
              <a:rPr lang="en-US" sz="1600" dirty="0"/>
              <a:t>Use supplementary angles of pitch angles &gt; 90 degrees to have sufficient matches (assumes </a:t>
            </a:r>
            <a:r>
              <a:rPr lang="en-US" sz="1600" dirty="0" smtClean="0"/>
              <a:t>up- </a:t>
            </a:r>
            <a:r>
              <a:rPr lang="en-US" sz="1600" dirty="0"/>
              <a:t>and down-going trapped fluxes are the same on a 1-minute timescale)</a:t>
            </a:r>
          </a:p>
          <a:p>
            <a:pPr lvl="1">
              <a:spcBef>
                <a:spcPts val="0"/>
              </a:spcBef>
              <a:spcAft>
                <a:spcPts val="300"/>
              </a:spcAft>
              <a:buSzPct val="100000"/>
            </a:pPr>
            <a:r>
              <a:rPr lang="en-US" sz="1600" dirty="0"/>
              <a:t>Report observed fluxes for each pitch angle match</a:t>
            </a:r>
          </a:p>
          <a:p>
            <a:pPr lvl="1">
              <a:spcBef>
                <a:spcPts val="0"/>
              </a:spcBef>
              <a:spcAft>
                <a:spcPts val="300"/>
              </a:spcAft>
              <a:buSzPct val="100000"/>
            </a:pPr>
            <a:r>
              <a:rPr lang="en-US" sz="1600" dirty="0"/>
              <a:t>Estimate scaling factors optimally based on set of all </a:t>
            </a:r>
            <a:r>
              <a:rPr lang="en-US" sz="1600" dirty="0" smtClean="0"/>
              <a:t>matches</a:t>
            </a:r>
            <a:endParaRPr lang="en-US" sz="1600" dirty="0"/>
          </a:p>
        </p:txBody>
      </p:sp>
      <p:sp>
        <p:nvSpPr>
          <p:cNvPr id="6" name="Shape 263">
            <a:extLst>
              <a:ext uri="{FF2B5EF4-FFF2-40B4-BE49-F238E27FC236}">
                <a16:creationId xmlns:a16="http://schemas.microsoft.com/office/drawing/2014/main" id="{6EE1FB30-A5D8-3D47-9C33-84C00F96080A}"/>
              </a:ext>
            </a:extLst>
          </p:cNvPr>
          <p:cNvSpPr txBox="1"/>
          <p:nvPr/>
        </p:nvSpPr>
        <p:spPr>
          <a:xfrm>
            <a:off x="1905001" y="5889770"/>
            <a:ext cx="5176932" cy="410653"/>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buSzPct val="25000"/>
              <a:buNone/>
            </a:pPr>
            <a:r>
              <a:rPr lang="en" sz="1000" dirty="0">
                <a:solidFill>
                  <a:schemeClr val="tx1"/>
                </a:solidFill>
                <a:latin typeface="Calibri"/>
                <a:ea typeface="Calibri"/>
                <a:cs typeface="Calibri"/>
                <a:sym typeface="Calibri"/>
              </a:rPr>
              <a:t>Ref: Rowland, W., and R. S. Weigel (2012), Intra-calibration of particle detectors on a three-axis stabilized geostationary platform, </a:t>
            </a:r>
            <a:r>
              <a:rPr lang="en" sz="1000" i="1" dirty="0">
                <a:solidFill>
                  <a:schemeClr val="tx1"/>
                </a:solidFill>
                <a:latin typeface="Calibri"/>
                <a:ea typeface="Calibri"/>
                <a:cs typeface="Calibri"/>
                <a:sym typeface="Calibri"/>
              </a:rPr>
              <a:t>Space Weather, 10, </a:t>
            </a:r>
            <a:r>
              <a:rPr lang="en" sz="1000" dirty="0">
                <a:solidFill>
                  <a:schemeClr val="tx1"/>
                </a:solidFill>
                <a:latin typeface="Calibri"/>
                <a:ea typeface="Calibri"/>
                <a:cs typeface="Calibri"/>
                <a:sym typeface="Calibri"/>
              </a:rPr>
              <a:t>S11002, doi:10.1029/2012SW000816.</a:t>
            </a:r>
          </a:p>
        </p:txBody>
      </p:sp>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34</a:t>
            </a:fld>
            <a:endParaRPr lang="uk-UA"/>
          </a:p>
        </p:txBody>
      </p:sp>
      <p:grpSp>
        <p:nvGrpSpPr>
          <p:cNvPr id="8" name="Group 7"/>
          <p:cNvGrpSpPr/>
          <p:nvPr/>
        </p:nvGrpSpPr>
        <p:grpSpPr>
          <a:xfrm>
            <a:off x="914400" y="2337465"/>
            <a:ext cx="3942033" cy="1503015"/>
            <a:chOff x="-436225" y="3581400"/>
            <a:chExt cx="6966899" cy="2335119"/>
          </a:xfrm>
        </p:grpSpPr>
        <p:cxnSp>
          <p:nvCxnSpPr>
            <p:cNvPr id="9" name="Straight Arrow Connector 8"/>
            <p:cNvCxnSpPr/>
            <p:nvPr/>
          </p:nvCxnSpPr>
          <p:spPr>
            <a:xfrm rot="5400000" flipH="1" flipV="1">
              <a:off x="1714500" y="4457700"/>
              <a:ext cx="1828800" cy="533400"/>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V="1">
              <a:off x="1485900" y="4762500"/>
              <a:ext cx="11430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362200" y="4925232"/>
              <a:ext cx="1190701" cy="7135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Arc 11"/>
            <p:cNvSpPr/>
            <p:nvPr/>
          </p:nvSpPr>
          <p:spPr>
            <a:xfrm rot="21357990">
              <a:off x="2250941" y="4849719"/>
              <a:ext cx="838200" cy="1066800"/>
            </a:xfrm>
            <a:prstGeom prst="arc">
              <a:avLst>
                <a:gd name="adj1" fmla="val 16200000"/>
                <a:gd name="adj2" fmla="val 20186189"/>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17325011">
              <a:off x="1973309" y="4689484"/>
              <a:ext cx="838200" cy="1066800"/>
            </a:xfrm>
            <a:prstGeom prst="arc">
              <a:avLst>
                <a:gd name="adj1" fmla="val 17509279"/>
                <a:gd name="adj2" fmla="val 5331"/>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36225" y="4876800"/>
              <a:ext cx="2541808" cy="478169"/>
            </a:xfrm>
            <a:prstGeom prst="rect">
              <a:avLst/>
            </a:prstGeom>
            <a:noFill/>
          </p:spPr>
          <p:txBody>
            <a:bodyPr wrap="none" rtlCol="0">
              <a:spAutoFit/>
            </a:bodyPr>
            <a:lstStyle/>
            <a:p>
              <a:r>
                <a:rPr lang="en-US" dirty="0" smtClean="0">
                  <a:solidFill>
                    <a:schemeClr val="bg1"/>
                  </a:solidFill>
                </a:rPr>
                <a:t>Zone A look dir.</a:t>
              </a:r>
              <a:endParaRPr lang="en-US" dirty="0">
                <a:solidFill>
                  <a:schemeClr val="bg1"/>
                </a:solidFill>
              </a:endParaRPr>
            </a:p>
          </p:txBody>
        </p:sp>
        <p:sp>
          <p:nvSpPr>
            <p:cNvPr id="15" name="TextBox 14"/>
            <p:cNvSpPr txBox="1"/>
            <p:nvPr/>
          </p:nvSpPr>
          <p:spPr>
            <a:xfrm>
              <a:off x="3164199" y="5117068"/>
              <a:ext cx="2541809" cy="478169"/>
            </a:xfrm>
            <a:prstGeom prst="rect">
              <a:avLst/>
            </a:prstGeom>
            <a:noFill/>
          </p:spPr>
          <p:txBody>
            <a:bodyPr wrap="none" rtlCol="0">
              <a:spAutoFit/>
            </a:bodyPr>
            <a:lstStyle/>
            <a:p>
              <a:r>
                <a:rPr lang="en-US" dirty="0" smtClean="0">
                  <a:solidFill>
                    <a:schemeClr val="bg1"/>
                  </a:solidFill>
                </a:rPr>
                <a:t>Zone B look dir.</a:t>
              </a:r>
              <a:endParaRPr lang="en-US" dirty="0">
                <a:solidFill>
                  <a:schemeClr val="bg1"/>
                </a:solidFill>
              </a:endParaRPr>
            </a:p>
          </p:txBody>
        </p:sp>
        <p:sp>
          <p:nvSpPr>
            <p:cNvPr id="16" name="TextBox 15"/>
            <p:cNvSpPr txBox="1"/>
            <p:nvPr/>
          </p:nvSpPr>
          <p:spPr>
            <a:xfrm>
              <a:off x="2971801" y="3581400"/>
              <a:ext cx="3558873" cy="478169"/>
            </a:xfrm>
            <a:prstGeom prst="rect">
              <a:avLst/>
            </a:prstGeom>
            <a:noFill/>
          </p:spPr>
          <p:txBody>
            <a:bodyPr wrap="none" rtlCol="0">
              <a:spAutoFit/>
            </a:bodyPr>
            <a:lstStyle/>
            <a:p>
              <a:r>
                <a:rPr lang="en-US" b="1" dirty="0" smtClean="0">
                  <a:solidFill>
                    <a:srgbClr val="00B050"/>
                  </a:solidFill>
                </a:rPr>
                <a:t>B (magnetic field dir.)</a:t>
              </a:r>
              <a:endParaRPr lang="en-US" b="1" dirty="0">
                <a:solidFill>
                  <a:srgbClr val="00B050"/>
                </a:solidFill>
              </a:endParaRPr>
            </a:p>
          </p:txBody>
        </p:sp>
        <p:sp>
          <p:nvSpPr>
            <p:cNvPr id="17" name="TextBox 16"/>
            <p:cNvSpPr txBox="1"/>
            <p:nvPr/>
          </p:nvSpPr>
          <p:spPr>
            <a:xfrm>
              <a:off x="1965718" y="4096989"/>
              <a:ext cx="604007" cy="621620"/>
            </a:xfrm>
            <a:prstGeom prst="rect">
              <a:avLst/>
            </a:prstGeom>
            <a:noFill/>
          </p:spPr>
          <p:txBody>
            <a:bodyPr wrap="none" rtlCol="0">
              <a:spAutoFit/>
            </a:bodyPr>
            <a:lstStyle/>
            <a:p>
              <a:r>
                <a:rPr lang="en-US" sz="2000" dirty="0" err="1" smtClean="0">
                  <a:solidFill>
                    <a:schemeClr val="bg1"/>
                  </a:solidFill>
                </a:rPr>
                <a:t>α</a:t>
              </a:r>
              <a:endParaRPr lang="en-US" sz="2000" baseline="-25000" dirty="0">
                <a:solidFill>
                  <a:schemeClr val="bg1"/>
                </a:solidFill>
              </a:endParaRPr>
            </a:p>
          </p:txBody>
        </p:sp>
        <p:sp>
          <p:nvSpPr>
            <p:cNvPr id="18" name="TextBox 17"/>
            <p:cNvSpPr txBox="1"/>
            <p:nvPr/>
          </p:nvSpPr>
          <p:spPr>
            <a:xfrm>
              <a:off x="2905589" y="4230446"/>
              <a:ext cx="604007" cy="621620"/>
            </a:xfrm>
            <a:prstGeom prst="rect">
              <a:avLst/>
            </a:prstGeom>
            <a:noFill/>
          </p:spPr>
          <p:txBody>
            <a:bodyPr wrap="none" rtlCol="0">
              <a:spAutoFit/>
            </a:bodyPr>
            <a:lstStyle/>
            <a:p>
              <a:r>
                <a:rPr lang="en-US" sz="2000" dirty="0" err="1" smtClean="0">
                  <a:solidFill>
                    <a:schemeClr val="bg1"/>
                  </a:solidFill>
                </a:rPr>
                <a:t>α</a:t>
              </a:r>
              <a:endParaRPr lang="en-US" sz="2000" baseline="-25000" dirty="0">
                <a:solidFill>
                  <a:schemeClr val="bg1"/>
                </a:solidFill>
              </a:endParaRPr>
            </a:p>
          </p:txBody>
        </p:sp>
      </p:grpSp>
      <p:grpSp>
        <p:nvGrpSpPr>
          <p:cNvPr id="20" name="Group 19"/>
          <p:cNvGrpSpPr/>
          <p:nvPr/>
        </p:nvGrpSpPr>
        <p:grpSpPr>
          <a:xfrm>
            <a:off x="5498259" y="2313066"/>
            <a:ext cx="2544194" cy="1442636"/>
            <a:chOff x="-1098085" y="3964396"/>
            <a:chExt cx="4496448" cy="2241310"/>
          </a:xfrm>
        </p:grpSpPr>
        <p:cxnSp>
          <p:nvCxnSpPr>
            <p:cNvPr id="22" name="Straight Arrow Connector 21"/>
            <p:cNvCxnSpPr/>
            <p:nvPr/>
          </p:nvCxnSpPr>
          <p:spPr>
            <a:xfrm flipV="1">
              <a:off x="2362200" y="3964396"/>
              <a:ext cx="402074" cy="167440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V="1">
              <a:off x="1485900" y="4762500"/>
              <a:ext cx="11430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1364134" y="5638798"/>
              <a:ext cx="998074" cy="5371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rot="18173673">
              <a:off x="1988500" y="4977833"/>
              <a:ext cx="838200" cy="1066799"/>
            </a:xfrm>
            <a:prstGeom prst="arc">
              <a:avLst>
                <a:gd name="adj1" fmla="val 11855581"/>
                <a:gd name="adj2" fmla="val 20186189"/>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rot="17325011">
              <a:off x="1973309" y="4689484"/>
              <a:ext cx="838200" cy="1066800"/>
            </a:xfrm>
            <a:prstGeom prst="arc">
              <a:avLst>
                <a:gd name="adj1" fmla="val 17509279"/>
                <a:gd name="adj2" fmla="val 5331"/>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603488" y="4133741"/>
              <a:ext cx="2541809" cy="478169"/>
            </a:xfrm>
            <a:prstGeom prst="rect">
              <a:avLst/>
            </a:prstGeom>
            <a:noFill/>
          </p:spPr>
          <p:txBody>
            <a:bodyPr wrap="none" rtlCol="0">
              <a:spAutoFit/>
            </a:bodyPr>
            <a:lstStyle/>
            <a:p>
              <a:r>
                <a:rPr lang="en-US" dirty="0" smtClean="0">
                  <a:solidFill>
                    <a:schemeClr val="bg1"/>
                  </a:solidFill>
                </a:rPr>
                <a:t>Zone A look dir.</a:t>
              </a:r>
              <a:endParaRPr lang="en-US" dirty="0">
                <a:solidFill>
                  <a:schemeClr val="bg1"/>
                </a:solidFill>
              </a:endParaRPr>
            </a:p>
          </p:txBody>
        </p:sp>
        <p:sp>
          <p:nvSpPr>
            <p:cNvPr id="28" name="TextBox 27"/>
            <p:cNvSpPr txBox="1"/>
            <p:nvPr/>
          </p:nvSpPr>
          <p:spPr>
            <a:xfrm>
              <a:off x="-1098085" y="5727537"/>
              <a:ext cx="2541809" cy="478169"/>
            </a:xfrm>
            <a:prstGeom prst="rect">
              <a:avLst/>
            </a:prstGeom>
            <a:noFill/>
          </p:spPr>
          <p:txBody>
            <a:bodyPr wrap="none" rtlCol="0">
              <a:spAutoFit/>
            </a:bodyPr>
            <a:lstStyle/>
            <a:p>
              <a:r>
                <a:rPr lang="en-US" smtClean="0">
                  <a:solidFill>
                    <a:schemeClr val="bg1"/>
                  </a:solidFill>
                </a:rPr>
                <a:t>Zone </a:t>
              </a:r>
              <a:r>
                <a:rPr lang="en-US" dirty="0" smtClean="0">
                  <a:solidFill>
                    <a:schemeClr val="bg1"/>
                  </a:solidFill>
                </a:rPr>
                <a:t>B look dir.</a:t>
              </a:r>
              <a:endParaRPr lang="en-US" dirty="0">
                <a:solidFill>
                  <a:schemeClr val="bg1"/>
                </a:solidFill>
              </a:endParaRPr>
            </a:p>
          </p:txBody>
        </p:sp>
        <p:sp>
          <p:nvSpPr>
            <p:cNvPr id="29" name="TextBox 28"/>
            <p:cNvSpPr txBox="1"/>
            <p:nvPr/>
          </p:nvSpPr>
          <p:spPr>
            <a:xfrm>
              <a:off x="2842516" y="4017062"/>
              <a:ext cx="555847" cy="478169"/>
            </a:xfrm>
            <a:prstGeom prst="rect">
              <a:avLst/>
            </a:prstGeom>
            <a:noFill/>
          </p:spPr>
          <p:txBody>
            <a:bodyPr wrap="none" rtlCol="0">
              <a:spAutoFit/>
            </a:bodyPr>
            <a:lstStyle/>
            <a:p>
              <a:r>
                <a:rPr lang="en-US" b="1" dirty="0" smtClean="0">
                  <a:solidFill>
                    <a:srgbClr val="00B050"/>
                  </a:solidFill>
                </a:rPr>
                <a:t>B</a:t>
              </a:r>
              <a:endParaRPr lang="en-US" b="1" dirty="0">
                <a:solidFill>
                  <a:srgbClr val="00B050"/>
                </a:solidFill>
              </a:endParaRPr>
            </a:p>
          </p:txBody>
        </p:sp>
        <p:sp>
          <p:nvSpPr>
            <p:cNvPr id="30" name="TextBox 29"/>
            <p:cNvSpPr txBox="1"/>
            <p:nvPr/>
          </p:nvSpPr>
          <p:spPr>
            <a:xfrm>
              <a:off x="1922623" y="4115930"/>
              <a:ext cx="604007" cy="621619"/>
            </a:xfrm>
            <a:prstGeom prst="rect">
              <a:avLst/>
            </a:prstGeom>
            <a:noFill/>
          </p:spPr>
          <p:txBody>
            <a:bodyPr wrap="none" rtlCol="0">
              <a:spAutoFit/>
            </a:bodyPr>
            <a:lstStyle/>
            <a:p>
              <a:r>
                <a:rPr lang="en-US" sz="2000" dirty="0" err="1" smtClean="0">
                  <a:solidFill>
                    <a:schemeClr val="bg1"/>
                  </a:solidFill>
                </a:rPr>
                <a:t>α</a:t>
              </a:r>
              <a:endParaRPr lang="en-US" sz="2000" baseline="-25000" dirty="0">
                <a:solidFill>
                  <a:schemeClr val="bg1"/>
                </a:solidFill>
              </a:endParaRPr>
            </a:p>
          </p:txBody>
        </p:sp>
        <p:sp>
          <p:nvSpPr>
            <p:cNvPr id="31" name="TextBox 30"/>
            <p:cNvSpPr txBox="1"/>
            <p:nvPr/>
          </p:nvSpPr>
          <p:spPr>
            <a:xfrm>
              <a:off x="420725" y="5010522"/>
              <a:ext cx="1555910" cy="621619"/>
            </a:xfrm>
            <a:prstGeom prst="rect">
              <a:avLst/>
            </a:prstGeom>
            <a:noFill/>
          </p:spPr>
          <p:txBody>
            <a:bodyPr wrap="none" rtlCol="0">
              <a:spAutoFit/>
            </a:bodyPr>
            <a:lstStyle/>
            <a:p>
              <a:r>
                <a:rPr lang="en-US" sz="2000" dirty="0" smtClean="0">
                  <a:solidFill>
                    <a:schemeClr val="bg1"/>
                  </a:solidFill>
                </a:rPr>
                <a:t>α+90</a:t>
              </a:r>
              <a:r>
                <a:rPr lang="en-US" sz="2000" baseline="38000" dirty="0" smtClean="0">
                  <a:solidFill>
                    <a:schemeClr val="bg1"/>
                  </a:solidFill>
                </a:rPr>
                <a:t>o</a:t>
              </a:r>
              <a:endParaRPr lang="en-US" sz="2000" baseline="38000" dirty="0">
                <a:solidFill>
                  <a:schemeClr val="bg1"/>
                </a:solidFill>
              </a:endParaRPr>
            </a:p>
          </p:txBody>
        </p:sp>
      </p:grpSp>
      <p:sp>
        <p:nvSpPr>
          <p:cNvPr id="33" name="TextBox 32"/>
          <p:cNvSpPr txBox="1"/>
          <p:nvPr/>
        </p:nvSpPr>
        <p:spPr>
          <a:xfrm>
            <a:off x="4364736" y="2812938"/>
            <a:ext cx="723275" cy="523220"/>
          </a:xfrm>
          <a:prstGeom prst="rect">
            <a:avLst/>
          </a:prstGeom>
          <a:noFill/>
        </p:spPr>
        <p:txBody>
          <a:bodyPr wrap="none" rtlCol="0">
            <a:spAutoFit/>
          </a:bodyPr>
          <a:lstStyle/>
          <a:p>
            <a:r>
              <a:rPr lang="en-US" sz="2800" u="sng" dirty="0" smtClean="0">
                <a:solidFill>
                  <a:schemeClr val="bg1"/>
                </a:solidFill>
              </a:rPr>
              <a:t>OR</a:t>
            </a:r>
            <a:endParaRPr lang="en-US" sz="2800" u="sng" dirty="0">
              <a:solidFill>
                <a:schemeClr val="bg1"/>
              </a:solidFill>
            </a:endParaRPr>
          </a:p>
        </p:txBody>
      </p:sp>
    </p:spTree>
    <p:extLst>
      <p:ext uri="{BB962C8B-B14F-4D97-AF65-F5344CB8AC3E}">
        <p14:creationId xmlns:p14="http://schemas.microsoft.com/office/powerpoint/2010/main" val="1025448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2A169E-027F-6D4D-8089-EFB2503C6C6A}"/>
              </a:ext>
            </a:extLst>
          </p:cNvPr>
          <p:cNvSpPr>
            <a:spLocks noGrp="1"/>
          </p:cNvSpPr>
          <p:nvPr>
            <p:ph type="title"/>
          </p:nvPr>
        </p:nvSpPr>
        <p:spPr/>
        <p:txBody>
          <a:bodyPr/>
          <a:lstStyle/>
          <a:p>
            <a:r>
              <a:rPr lang="en-US" sz="3200" dirty="0"/>
              <a:t>PLPT-SEI-003: MPS-LO Zone Cross-Comparison – Method </a:t>
            </a:r>
            <a:r>
              <a:rPr lang="en-US" sz="3200" dirty="0" smtClean="0"/>
              <a:t>(2/4</a:t>
            </a:r>
            <a:r>
              <a:rPr lang="en-US" sz="3200" dirty="0"/>
              <a:t>) </a:t>
            </a:r>
          </a:p>
        </p:txBody>
      </p:sp>
      <p:sp>
        <p:nvSpPr>
          <p:cNvPr id="7" name="Slide Number Placeholder 6">
            <a:extLst>
              <a:ext uri="{FF2B5EF4-FFF2-40B4-BE49-F238E27FC236}">
                <a16:creationId xmlns:a16="http://schemas.microsoft.com/office/drawing/2014/main" id="{52E9A7DB-A839-1A4B-8AA6-F118D5CC9B31}"/>
              </a:ext>
            </a:extLst>
          </p:cNvPr>
          <p:cNvSpPr>
            <a:spLocks noGrp="1"/>
          </p:cNvSpPr>
          <p:nvPr>
            <p:ph type="sldNum" sz="quarter" idx="12"/>
          </p:nvPr>
        </p:nvSpPr>
        <p:spPr/>
        <p:txBody>
          <a:bodyPr/>
          <a:lstStyle/>
          <a:p>
            <a:fld id="{B2EFC58C-15BD-441D-B5ED-3859E2286C26}" type="slidenum">
              <a:rPr lang="en-US" altLang="en-US" smtClean="0"/>
              <a:pPr/>
              <a:t>35</a:t>
            </a:fld>
            <a:endParaRPr lang="en-US" altLang="en-US"/>
          </a:p>
        </p:txBody>
      </p:sp>
      <p:sp>
        <p:nvSpPr>
          <p:cNvPr id="14" name="TextBox 13">
            <a:extLst>
              <a:ext uri="{FF2B5EF4-FFF2-40B4-BE49-F238E27FC236}">
                <a16:creationId xmlns:a16="http://schemas.microsoft.com/office/drawing/2014/main" id="{77CBF9B0-CE02-454A-88CF-FB56C657BBFF}"/>
              </a:ext>
            </a:extLst>
          </p:cNvPr>
          <p:cNvSpPr txBox="1"/>
          <p:nvPr/>
        </p:nvSpPr>
        <p:spPr>
          <a:xfrm>
            <a:off x="533400" y="2040176"/>
            <a:ext cx="497252" cy="369332"/>
          </a:xfrm>
          <a:prstGeom prst="rect">
            <a:avLst/>
          </a:prstGeom>
          <a:noFill/>
        </p:spPr>
        <p:txBody>
          <a:bodyPr wrap="none" rtlCol="0">
            <a:spAutoFit/>
          </a:bodyPr>
          <a:lstStyle/>
          <a:p>
            <a:pPr algn="ctr"/>
            <a:r>
              <a:rPr lang="en-US" dirty="0"/>
              <a:t>90°</a:t>
            </a:r>
          </a:p>
        </p:txBody>
      </p:sp>
      <p:sp>
        <p:nvSpPr>
          <p:cNvPr id="15" name="TextBox 14">
            <a:extLst>
              <a:ext uri="{FF2B5EF4-FFF2-40B4-BE49-F238E27FC236}">
                <a16:creationId xmlns:a16="http://schemas.microsoft.com/office/drawing/2014/main" id="{160AE782-F83C-4146-B8DE-E93C7B36B0A0}"/>
              </a:ext>
            </a:extLst>
          </p:cNvPr>
          <p:cNvSpPr txBox="1"/>
          <p:nvPr/>
        </p:nvSpPr>
        <p:spPr>
          <a:xfrm>
            <a:off x="533400" y="3179491"/>
            <a:ext cx="497252" cy="369332"/>
          </a:xfrm>
          <a:prstGeom prst="rect">
            <a:avLst/>
          </a:prstGeom>
          <a:noFill/>
        </p:spPr>
        <p:txBody>
          <a:bodyPr wrap="none" rtlCol="0">
            <a:spAutoFit/>
          </a:bodyPr>
          <a:lstStyle/>
          <a:p>
            <a:pPr algn="ctr"/>
            <a:r>
              <a:rPr lang="en-US" dirty="0"/>
              <a:t>60°</a:t>
            </a:r>
          </a:p>
        </p:txBody>
      </p:sp>
      <p:sp>
        <p:nvSpPr>
          <p:cNvPr id="16" name="TextBox 15">
            <a:extLst>
              <a:ext uri="{FF2B5EF4-FFF2-40B4-BE49-F238E27FC236}">
                <a16:creationId xmlns:a16="http://schemas.microsoft.com/office/drawing/2014/main" id="{F14E289B-CCD2-B445-8895-2E6DFCA0460D}"/>
              </a:ext>
            </a:extLst>
          </p:cNvPr>
          <p:cNvSpPr txBox="1"/>
          <p:nvPr/>
        </p:nvSpPr>
        <p:spPr>
          <a:xfrm>
            <a:off x="533400" y="4278496"/>
            <a:ext cx="497252" cy="369332"/>
          </a:xfrm>
          <a:prstGeom prst="rect">
            <a:avLst/>
          </a:prstGeom>
          <a:noFill/>
        </p:spPr>
        <p:txBody>
          <a:bodyPr wrap="none" rtlCol="0">
            <a:spAutoFit/>
          </a:bodyPr>
          <a:lstStyle/>
          <a:p>
            <a:pPr algn="ctr"/>
            <a:r>
              <a:rPr lang="en-US" dirty="0"/>
              <a:t>30°</a:t>
            </a:r>
          </a:p>
        </p:txBody>
      </p:sp>
      <p:sp>
        <p:nvSpPr>
          <p:cNvPr id="17" name="TextBox 16">
            <a:extLst>
              <a:ext uri="{FF2B5EF4-FFF2-40B4-BE49-F238E27FC236}">
                <a16:creationId xmlns:a16="http://schemas.microsoft.com/office/drawing/2014/main" id="{FE33E8AD-FE8F-EE49-A868-FE72EBCE22D0}"/>
              </a:ext>
            </a:extLst>
          </p:cNvPr>
          <p:cNvSpPr txBox="1"/>
          <p:nvPr/>
        </p:nvSpPr>
        <p:spPr>
          <a:xfrm>
            <a:off x="591910" y="5410200"/>
            <a:ext cx="380232" cy="369332"/>
          </a:xfrm>
          <a:prstGeom prst="rect">
            <a:avLst/>
          </a:prstGeom>
          <a:noFill/>
        </p:spPr>
        <p:txBody>
          <a:bodyPr wrap="none" rtlCol="0">
            <a:spAutoFit/>
          </a:bodyPr>
          <a:lstStyle/>
          <a:p>
            <a:pPr algn="ctr"/>
            <a:r>
              <a:rPr lang="en-US" dirty="0"/>
              <a:t>0°</a:t>
            </a:r>
          </a:p>
        </p:txBody>
      </p:sp>
      <p:sp>
        <p:nvSpPr>
          <p:cNvPr id="1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20" y="1600200"/>
            <a:ext cx="8335880" cy="4167941"/>
          </a:xfrm>
          <a:prstGeom prst="rect">
            <a:avLst/>
          </a:prstGeom>
        </p:spPr>
      </p:pic>
      <p:sp>
        <p:nvSpPr>
          <p:cNvPr id="20" name="TextBox 19">
            <a:extLst>
              <a:ext uri="{FF2B5EF4-FFF2-40B4-BE49-F238E27FC236}">
                <a16:creationId xmlns:a16="http://schemas.microsoft.com/office/drawing/2014/main" id="{D654259C-86F9-E943-900C-91BE9D263156}"/>
              </a:ext>
            </a:extLst>
          </p:cNvPr>
          <p:cNvSpPr txBox="1"/>
          <p:nvPr/>
        </p:nvSpPr>
        <p:spPr>
          <a:xfrm>
            <a:off x="427121" y="1295400"/>
            <a:ext cx="8335879" cy="307777"/>
          </a:xfrm>
          <a:prstGeom prst="rect">
            <a:avLst/>
          </a:prstGeom>
          <a:solidFill>
            <a:schemeClr val="bg1"/>
          </a:solidFill>
        </p:spPr>
        <p:txBody>
          <a:bodyPr wrap="square" rtlCol="0">
            <a:spAutoFit/>
          </a:bodyPr>
          <a:lstStyle/>
          <a:p>
            <a:pPr algn="ctr"/>
            <a:r>
              <a:rPr lang="en-US" b="1" i="1" dirty="0"/>
              <a:t>Example: Ion Pitch Angles, </a:t>
            </a:r>
            <a:r>
              <a:rPr lang="en-US" b="1" i="1" dirty="0" smtClean="0"/>
              <a:t>April 2019 </a:t>
            </a:r>
            <a:r>
              <a:rPr lang="en-US" b="1" i="1" dirty="0"/>
              <a:t>(supplementary angles of p.a. &gt; 90 </a:t>
            </a:r>
            <a:r>
              <a:rPr lang="en-US" b="1" i="1" dirty="0" err="1"/>
              <a:t>deg</a:t>
            </a:r>
            <a:r>
              <a:rPr lang="en-US" b="1" i="1" dirty="0"/>
              <a:t>)</a:t>
            </a:r>
          </a:p>
        </p:txBody>
      </p:sp>
      <p:sp>
        <p:nvSpPr>
          <p:cNvPr id="21" name="TextBox 20">
            <a:extLst>
              <a:ext uri="{FF2B5EF4-FFF2-40B4-BE49-F238E27FC236}">
                <a16:creationId xmlns:a16="http://schemas.microsoft.com/office/drawing/2014/main" id="{A58B61AE-51A7-2E4A-8353-64169D4CEB62}"/>
              </a:ext>
            </a:extLst>
          </p:cNvPr>
          <p:cNvSpPr txBox="1"/>
          <p:nvPr/>
        </p:nvSpPr>
        <p:spPr>
          <a:xfrm>
            <a:off x="427121" y="5688476"/>
            <a:ext cx="8335879" cy="523220"/>
          </a:xfrm>
          <a:prstGeom prst="rect">
            <a:avLst/>
          </a:prstGeom>
          <a:solidFill>
            <a:schemeClr val="bg1"/>
          </a:solidFill>
        </p:spPr>
        <p:txBody>
          <a:bodyPr wrap="square" rtlCol="0">
            <a:spAutoFit/>
          </a:bodyPr>
          <a:lstStyle/>
          <a:p>
            <a:pPr algn="ctr"/>
            <a:r>
              <a:rPr lang="en-US" b="1" i="1" dirty="0"/>
              <a:t>Dots indicate pitch angle matches </a:t>
            </a:r>
            <a:endParaRPr lang="en-US" b="1" i="1" dirty="0" smtClean="0"/>
          </a:p>
          <a:p>
            <a:pPr algn="ctr"/>
            <a:r>
              <a:rPr lang="en-US" b="1" i="1" dirty="0" smtClean="0"/>
              <a:t>1,000-10,000 </a:t>
            </a:r>
            <a:r>
              <a:rPr lang="en-US" b="1" i="1" dirty="0"/>
              <a:t>matches per </a:t>
            </a:r>
            <a:r>
              <a:rPr lang="en-US" b="1" i="1" dirty="0" smtClean="0"/>
              <a:t>month per energy-zone pair</a:t>
            </a:r>
            <a:endParaRPr lang="en-US" b="1" i="1" dirty="0"/>
          </a:p>
        </p:txBody>
      </p:sp>
      <p:sp>
        <p:nvSpPr>
          <p:cNvPr id="3" name="TextBox 2"/>
          <p:cNvSpPr txBox="1"/>
          <p:nvPr/>
        </p:nvSpPr>
        <p:spPr>
          <a:xfrm>
            <a:off x="3316224" y="1954832"/>
            <a:ext cx="611065" cy="307777"/>
          </a:xfrm>
          <a:prstGeom prst="rect">
            <a:avLst/>
          </a:prstGeom>
          <a:noFill/>
        </p:spPr>
        <p:txBody>
          <a:bodyPr wrap="none" rtlCol="0">
            <a:spAutoFit/>
          </a:bodyPr>
          <a:lstStyle/>
          <a:p>
            <a:r>
              <a:rPr lang="en-US" smtClean="0"/>
              <a:t>Zone</a:t>
            </a:r>
            <a:endParaRPr lang="en-US"/>
          </a:p>
        </p:txBody>
      </p:sp>
    </p:spTree>
    <p:extLst>
      <p:ext uri="{BB962C8B-B14F-4D97-AF65-F5344CB8AC3E}">
        <p14:creationId xmlns:p14="http://schemas.microsoft.com/office/powerpoint/2010/main" val="1731795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71424-AC43-0848-BE7D-E01648E66B1C}"/>
              </a:ext>
            </a:extLst>
          </p:cNvPr>
          <p:cNvSpPr>
            <a:spLocks noGrp="1"/>
          </p:cNvSpPr>
          <p:nvPr>
            <p:ph type="title"/>
          </p:nvPr>
        </p:nvSpPr>
        <p:spPr/>
        <p:txBody>
          <a:bodyPr/>
          <a:lstStyle/>
          <a:p>
            <a:r>
              <a:rPr lang="en-US" sz="3200" dirty="0"/>
              <a:t>PLPT-SEI-003: MPS-LO Zone Cross-Comparison – Method </a:t>
            </a:r>
            <a:r>
              <a:rPr lang="en-US" sz="3200" dirty="0" smtClean="0"/>
              <a:t>(3/4</a:t>
            </a:r>
            <a:r>
              <a:rPr lang="en-US" sz="3200" dirty="0"/>
              <a:t>) </a:t>
            </a:r>
          </a:p>
        </p:txBody>
      </p:sp>
      <p:sp>
        <p:nvSpPr>
          <p:cNvPr id="5" name="Content Placeholder 4">
            <a:extLst>
              <a:ext uri="{FF2B5EF4-FFF2-40B4-BE49-F238E27FC236}">
                <a16:creationId xmlns:a16="http://schemas.microsoft.com/office/drawing/2014/main" id="{79539C9F-A4B4-9247-A96A-30A349B7D25F}"/>
              </a:ext>
            </a:extLst>
          </p:cNvPr>
          <p:cNvSpPr>
            <a:spLocks noGrp="1"/>
          </p:cNvSpPr>
          <p:nvPr>
            <p:ph idx="1"/>
          </p:nvPr>
        </p:nvSpPr>
        <p:spPr>
          <a:xfrm>
            <a:off x="457200" y="1295400"/>
            <a:ext cx="8229600" cy="4876800"/>
          </a:xfrm>
        </p:spPr>
        <p:txBody>
          <a:bodyPr/>
          <a:lstStyle/>
          <a:p>
            <a:pPr>
              <a:buSzPct val="100000"/>
              <a:buFont typeface="Arial" charset="0"/>
              <a:buChar char="•"/>
            </a:pPr>
            <a:r>
              <a:rPr lang="en-US" sz="1800" dirty="0"/>
              <a:t>Use </a:t>
            </a:r>
            <a:r>
              <a:rPr lang="en-US" sz="1800" dirty="0" err="1"/>
              <a:t>Nelder</a:t>
            </a:r>
            <a:r>
              <a:rPr lang="en-US" sz="1800" dirty="0"/>
              <a:t>-Mead method to minimize the following objective function: sum of squares of the following difference term (</a:t>
            </a:r>
            <a:r>
              <a:rPr lang="en-US" sz="2400" baseline="-8000" dirty="0"/>
              <a:t>~</a:t>
            </a:r>
            <a:r>
              <a:rPr lang="en-US" sz="1800" dirty="0"/>
              <a:t>30k terms [matches] in the sum per energy)</a:t>
            </a:r>
          </a:p>
          <a:p>
            <a:pPr>
              <a:buFont typeface="Arial" charset="0"/>
              <a:buChar char="•"/>
            </a:pPr>
            <a:endParaRPr lang="en-US" sz="1800" dirty="0"/>
          </a:p>
          <a:p>
            <a:pPr marL="342900" indent="-342900">
              <a:buFont typeface="Arial" charset="0"/>
              <a:buChar char="•"/>
            </a:pPr>
            <a:endParaRPr lang="en-US" sz="1800" dirty="0"/>
          </a:p>
          <a:p>
            <a:pPr>
              <a:buSzPct val="100000"/>
              <a:buFont typeface="Arial" charset="0"/>
              <a:buChar char="•"/>
            </a:pPr>
            <a:r>
              <a:rPr lang="en-US" sz="1800" dirty="0"/>
              <a:t>To reduce effect of statistical noise, use only matches where both fluxes correspond to at least 1000 counts/minute</a:t>
            </a:r>
          </a:p>
          <a:p>
            <a:pPr>
              <a:buSzPct val="100000"/>
              <a:buFont typeface="Arial" charset="0"/>
              <a:buChar char="•"/>
            </a:pPr>
            <a:r>
              <a:rPr lang="en-US" sz="1800" dirty="0"/>
              <a:t>A non-linear problem: need a good initial guess for the scale factors in order for the solution to converge</a:t>
            </a:r>
          </a:p>
          <a:p>
            <a:pPr lvl="1">
              <a:buSzPct val="100000"/>
              <a:buFont typeface=".AppleSystemUIFont" charset="-120"/>
              <a:buChar char="-"/>
            </a:pPr>
            <a:r>
              <a:rPr lang="en-US" sz="1600" dirty="0"/>
              <a:t>1000-6000 iterations needed, depending on the energy and species</a:t>
            </a:r>
          </a:p>
          <a:p>
            <a:pPr lvl="1">
              <a:buSzPct val="100000"/>
              <a:buFont typeface=".AppleSystemUIFont" charset="-120"/>
              <a:buChar char="-"/>
            </a:pPr>
            <a:r>
              <a:rPr lang="en-US" sz="1600" dirty="0"/>
              <a:t>2.5 (2.8) hours needed for three months, 14 zones, 15 energies of ions (electrons) on macOS 2.5 GHz Intel Core i7</a:t>
            </a:r>
          </a:p>
          <a:p>
            <a:pPr>
              <a:buSzPct val="100000"/>
              <a:buFont typeface="Arial" charset="0"/>
              <a:buChar char="•"/>
            </a:pPr>
            <a:r>
              <a:rPr lang="en-US" sz="1800" dirty="0"/>
              <a:t>Because they are only valid in a relative sense, scale factors must be normalized – here, normalized to those of Zone </a:t>
            </a:r>
            <a:r>
              <a:rPr lang="en-US" sz="1800" dirty="0" smtClean="0"/>
              <a:t>8 </a:t>
            </a:r>
            <a:r>
              <a:rPr lang="en-US" sz="1800" dirty="0"/>
              <a:t>(arbitrary choice)</a:t>
            </a:r>
          </a:p>
        </p:txBody>
      </p:sp>
      <p:sp>
        <p:nvSpPr>
          <p:cNvPr id="6" name="Shape 263">
            <a:extLst>
              <a:ext uri="{FF2B5EF4-FFF2-40B4-BE49-F238E27FC236}">
                <a16:creationId xmlns:a16="http://schemas.microsoft.com/office/drawing/2014/main" id="{6EE1FB30-A5D8-3D47-9C33-84C00F96080A}"/>
              </a:ext>
            </a:extLst>
          </p:cNvPr>
          <p:cNvSpPr txBox="1"/>
          <p:nvPr/>
        </p:nvSpPr>
        <p:spPr>
          <a:xfrm>
            <a:off x="1941576" y="5828810"/>
            <a:ext cx="5333999" cy="400069"/>
          </a:xfrm>
          <a:prstGeom prst="rect">
            <a:avLst/>
          </a:prstGeom>
          <a:solidFill>
            <a:schemeClr val="bg1"/>
          </a:solidFill>
          <a:ln>
            <a:noFill/>
          </a:ln>
        </p:spPr>
        <p:txBody>
          <a:bodyPr lIns="91425" tIns="45700" rIns="91425" bIns="45700" anchor="t" anchorCtr="0">
            <a:spAutoFit/>
          </a:bodyPr>
          <a:lstStyle/>
          <a:p>
            <a:pPr marL="0" marR="0" lvl="0" indent="0" algn="l" rtl="0">
              <a:spcBef>
                <a:spcPts val="200"/>
              </a:spcBef>
              <a:spcAft>
                <a:spcPts val="200"/>
              </a:spcAft>
              <a:buSzPct val="25000"/>
              <a:buNone/>
            </a:pPr>
            <a:r>
              <a:rPr lang="en" sz="1000" dirty="0">
                <a:solidFill>
                  <a:schemeClr val="tx1"/>
                </a:solidFill>
                <a:latin typeface="Calibri"/>
                <a:ea typeface="Calibri"/>
                <a:cs typeface="Calibri"/>
                <a:sym typeface="Calibri"/>
              </a:rPr>
              <a:t>Ref: Rowland, W., and R. S. Weigel (2012), Intra-calibration of particle detectors on a three-axis stabilized geostationary platform, </a:t>
            </a:r>
            <a:r>
              <a:rPr lang="en" sz="1000" i="1" dirty="0">
                <a:solidFill>
                  <a:schemeClr val="tx1"/>
                </a:solidFill>
                <a:latin typeface="Calibri"/>
                <a:ea typeface="Calibri"/>
                <a:cs typeface="Calibri"/>
                <a:sym typeface="Calibri"/>
              </a:rPr>
              <a:t>Space Weather, 10, </a:t>
            </a:r>
            <a:r>
              <a:rPr lang="en" sz="1000" dirty="0">
                <a:solidFill>
                  <a:schemeClr val="tx1"/>
                </a:solidFill>
                <a:latin typeface="Calibri"/>
                <a:ea typeface="Calibri"/>
                <a:cs typeface="Calibri"/>
                <a:sym typeface="Calibri"/>
              </a:rPr>
              <a:t>S11002, doi:10.1029/2012SW000816.</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A878041-15FF-E74B-ACFD-C0A85379F1F5}"/>
                  </a:ext>
                </a:extLst>
              </p:cNvPr>
              <p:cNvSpPr/>
              <p:nvPr/>
            </p:nvSpPr>
            <p:spPr>
              <a:xfrm>
                <a:off x="2667000" y="2332035"/>
                <a:ext cx="3857531" cy="7159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𝑅</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num>
                        <m:den>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den>
                      </m:f>
                    </m:oMath>
                  </m:oMathPara>
                </a14:m>
                <a:endParaRPr lang="en-US" dirty="0">
                  <a:solidFill>
                    <a:schemeClr val="bg1"/>
                  </a:solidFill>
                </a:endParaRPr>
              </a:p>
            </p:txBody>
          </p:sp>
        </mc:Choice>
        <mc:Fallback xmlns="">
          <p:sp>
            <p:nvSpPr>
              <p:cNvPr id="2" name="Rectangle 1">
                <a:extLst>
                  <a:ext uri="{FF2B5EF4-FFF2-40B4-BE49-F238E27FC236}">
                    <a16:creationId xmlns:a16="http://schemas.microsoft.com/office/drawing/2014/main" xmlns="" xmlns:a14="http://schemas.microsoft.com/office/drawing/2010/main" id="{8A878041-15FF-E74B-ACFD-C0A85379F1F5}"/>
                  </a:ext>
                </a:extLst>
              </p:cNvPr>
              <p:cNvSpPr>
                <a:spLocks noRot="1" noChangeAspect="1" noMove="1" noResize="1" noEditPoints="1" noAdjustHandles="1" noChangeArrowheads="1" noChangeShapeType="1" noTextEdit="1"/>
              </p:cNvSpPr>
              <p:nvPr/>
            </p:nvSpPr>
            <p:spPr>
              <a:xfrm>
                <a:off x="2667000" y="2332035"/>
                <a:ext cx="3857531" cy="715965"/>
              </a:xfrm>
              <a:prstGeom prst="rect">
                <a:avLst/>
              </a:prstGeom>
              <a:blipFill rotWithShape="0">
                <a:blip r:embed="rId2"/>
                <a:stretch>
                  <a:fillRect/>
                </a:stretch>
              </a:blipFill>
            </p:spPr>
            <p:txBody>
              <a:bodyPr/>
              <a:lstStyle/>
              <a:p>
                <a:r>
                  <a:rPr lang="en-US">
                    <a:noFill/>
                  </a:rPr>
                  <a:t> </a:t>
                </a:r>
              </a:p>
            </p:txBody>
          </p:sp>
        </mc:Fallback>
      </mc:AlternateContent>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36</a:t>
            </a:fld>
            <a:endParaRPr lang="uk-UA"/>
          </a:p>
        </p:txBody>
      </p:sp>
    </p:spTree>
    <p:extLst>
      <p:ext uri="{BB962C8B-B14F-4D97-AF65-F5344CB8AC3E}">
        <p14:creationId xmlns:p14="http://schemas.microsoft.com/office/powerpoint/2010/main" val="1438344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391" y="983848"/>
            <a:ext cx="8568160" cy="53840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03CA662-A4C5-4649-9592-637C63EAB197}"/>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37</a:t>
            </a:fld>
            <a:endParaRPr lang="en-US" altLang="en-US" dirty="0"/>
          </a:p>
        </p:txBody>
      </p:sp>
      <p:sp>
        <p:nvSpPr>
          <p:cNvPr id="12" name="Title 3">
            <a:extLst>
              <a:ext uri="{FF2B5EF4-FFF2-40B4-BE49-F238E27FC236}">
                <a16:creationId xmlns:a16="http://schemas.microsoft.com/office/drawing/2014/main" id="{009D0272-4DDB-0547-96A7-6BB0B5DD6B72}"/>
              </a:ext>
            </a:extLst>
          </p:cNvPr>
          <p:cNvSpPr>
            <a:spLocks noGrp="1"/>
          </p:cNvSpPr>
          <p:nvPr>
            <p:ph type="title"/>
          </p:nvPr>
        </p:nvSpPr>
        <p:spPr>
          <a:xfrm>
            <a:off x="1371600" y="128337"/>
            <a:ext cx="6408821" cy="968626"/>
          </a:xfrm>
        </p:spPr>
        <p:txBody>
          <a:bodyPr/>
          <a:lstStyle/>
          <a:p>
            <a:r>
              <a:rPr lang="en-US" dirty="0">
                <a:solidFill>
                  <a:schemeClr val="bg1"/>
                </a:solidFill>
              </a:rPr>
              <a:t>PLPT-SEI-003: MPS-LO Zone Cross-Comparison – Scale Factor </a:t>
            </a:r>
            <a:r>
              <a:rPr lang="en-US" dirty="0" smtClean="0">
                <a:solidFill>
                  <a:schemeClr val="bg1"/>
                </a:solidFill>
              </a:rPr>
              <a:t>Results (4/4)</a:t>
            </a:r>
            <a:endParaRPr lang="en-US" dirty="0">
              <a:solidFill>
                <a:schemeClr val="bg1"/>
              </a:solidFill>
            </a:endParaRPr>
          </a:p>
        </p:txBody>
      </p:sp>
      <p:sp>
        <p:nvSpPr>
          <p:cNvPr id="15" name="TextBox 14">
            <a:extLst>
              <a:ext uri="{FF2B5EF4-FFF2-40B4-BE49-F238E27FC236}">
                <a16:creationId xmlns:a16="http://schemas.microsoft.com/office/drawing/2014/main" id="{2521DF04-43E4-7243-8DD3-084EE66C325E}"/>
              </a:ext>
            </a:extLst>
          </p:cNvPr>
          <p:cNvSpPr txBox="1"/>
          <p:nvPr/>
        </p:nvSpPr>
        <p:spPr>
          <a:xfrm>
            <a:off x="1208591" y="5632103"/>
            <a:ext cx="7097209" cy="692497"/>
          </a:xfrm>
          <a:prstGeom prst="rect">
            <a:avLst/>
          </a:prstGeom>
          <a:solidFill>
            <a:schemeClr val="bg1"/>
          </a:solidFill>
        </p:spPr>
        <p:txBody>
          <a:bodyPr wrap="square" rtlCol="0">
            <a:spAutoFit/>
          </a:bodyPr>
          <a:lstStyle/>
          <a:p>
            <a:pPr marL="285750" indent="-285750">
              <a:buFont typeface="Arial" charset="0"/>
              <a:buChar char="•"/>
            </a:pPr>
            <a:r>
              <a:rPr lang="en-US" sz="1300" b="1" dirty="0" smtClean="0"/>
              <a:t>Multiplicative </a:t>
            </a:r>
            <a:r>
              <a:rPr lang="en-US" sz="1300" b="1" dirty="0"/>
              <a:t>scale factors plotted vs. energy </a:t>
            </a:r>
            <a:r>
              <a:rPr lang="en-US" sz="1300" b="1" dirty="0" smtClean="0"/>
              <a:t>channel </a:t>
            </a:r>
            <a:r>
              <a:rPr lang="en-US" sz="1300" b="1" dirty="0"/>
              <a:t>for each zone </a:t>
            </a:r>
            <a:endParaRPr lang="en-US" sz="1300" b="1" dirty="0" smtClean="0"/>
          </a:p>
          <a:p>
            <a:pPr marL="285750" indent="-285750">
              <a:buFont typeface="Arial" charset="0"/>
              <a:buChar char="•"/>
            </a:pPr>
            <a:r>
              <a:rPr lang="en-US" sz="1300" b="1" dirty="0" smtClean="0"/>
              <a:t>Marginal consistency month-to-month indicates need to do this on a monthly basis</a:t>
            </a:r>
          </a:p>
          <a:p>
            <a:pPr marL="285750" indent="-285750">
              <a:buFont typeface="Arial" charset="0"/>
              <a:buChar char="•"/>
            </a:pPr>
            <a:r>
              <a:rPr lang="en-US" sz="1300" b="1" dirty="0">
                <a:solidFill>
                  <a:srgbClr val="FF0000"/>
                </a:solidFill>
              </a:rPr>
              <a:t>Scaling of up to an order of magnitude needed for some zone-energy channels</a:t>
            </a:r>
            <a:r>
              <a:rPr lang="en-US" sz="1300" b="1" dirty="0" smtClean="0">
                <a:solidFill>
                  <a:srgbClr val="FF0000"/>
                </a:solidFill>
              </a:rPr>
              <a:t>.</a:t>
            </a:r>
            <a:endParaRPr lang="en-US" sz="1300" b="1" dirty="0">
              <a:solidFill>
                <a:srgbClr val="FF0000"/>
              </a:solidFill>
            </a:endParaRPr>
          </a:p>
        </p:txBody>
      </p:sp>
      <p:sp>
        <p:nvSpPr>
          <p:cNvPr id="9"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033" y="1015313"/>
            <a:ext cx="4014599" cy="46167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15314"/>
            <a:ext cx="4072360" cy="4683214"/>
          </a:xfrm>
          <a:prstGeom prst="rect">
            <a:avLst/>
          </a:prstGeom>
        </p:spPr>
      </p:pic>
    </p:spTree>
    <p:extLst>
      <p:ext uri="{BB962C8B-B14F-4D97-AF65-F5344CB8AC3E}">
        <p14:creationId xmlns:p14="http://schemas.microsoft.com/office/powerpoint/2010/main" val="6889432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83080"/>
            <a:ext cx="3886200" cy="2914650"/>
          </a:xfrm>
          <a:prstGeom prst="rect">
            <a:avLst/>
          </a:prstGeom>
        </p:spPr>
      </p:pic>
      <p:sp>
        <p:nvSpPr>
          <p:cNvPr id="14" name="TextBox 13"/>
          <p:cNvSpPr txBox="1"/>
          <p:nvPr/>
        </p:nvSpPr>
        <p:spPr>
          <a:xfrm>
            <a:off x="1028735" y="1871990"/>
            <a:ext cx="2986715" cy="261610"/>
          </a:xfrm>
          <a:prstGeom prst="rect">
            <a:avLst/>
          </a:prstGeom>
          <a:noFill/>
        </p:spPr>
        <p:txBody>
          <a:bodyPr wrap="none" rtlCol="0">
            <a:spAutoFit/>
          </a:bodyPr>
          <a:lstStyle/>
          <a:p>
            <a:r>
              <a:rPr lang="en-US" sz="1100" smtClean="0"/>
              <a:t>G17 MPS-LO April-July</a:t>
            </a:r>
            <a:r>
              <a:rPr lang="en-US" sz="1100"/>
              <a:t> Z6 &amp; Z7</a:t>
            </a:r>
            <a:r>
              <a:rPr lang="en-US" sz="1100" smtClean="0"/>
              <a:t> </a:t>
            </a:r>
            <a:r>
              <a:rPr lang="en-US" sz="1100" dirty="0" smtClean="0"/>
              <a:t>mean errors</a:t>
            </a:r>
            <a:endParaRPr lang="en-US" sz="1100" dirty="0"/>
          </a:p>
        </p:txBody>
      </p:sp>
      <p:sp>
        <p:nvSpPr>
          <p:cNvPr id="5" name="Title 4"/>
          <p:cNvSpPr>
            <a:spLocks noGrp="1"/>
          </p:cNvSpPr>
          <p:nvPr>
            <p:ph type="title"/>
          </p:nvPr>
        </p:nvSpPr>
        <p:spPr>
          <a:xfrm>
            <a:off x="1447801" y="250574"/>
            <a:ext cx="6019800" cy="968626"/>
          </a:xfrm>
        </p:spPr>
        <p:txBody>
          <a:bodyPr/>
          <a:lstStyle/>
          <a:p>
            <a:r>
              <a:rPr lang="en-US" sz="2400" dirty="0"/>
              <a:t>PLPT-SEI-003: MPS-LO Zone Cross-Comparison </a:t>
            </a:r>
            <a:r>
              <a:rPr lang="en-US" sz="2400" dirty="0" smtClean="0"/>
              <a:t>– Comparison of Overlapping Zones (5/4) </a:t>
            </a:r>
            <a:br>
              <a:rPr lang="en-US" sz="2400" dirty="0" smtClean="0"/>
            </a:br>
            <a:r>
              <a:rPr lang="en-US" sz="2000" dirty="0" smtClean="0"/>
              <a:t>(Z6R with Z6L  and  Z7R with Z7L)</a:t>
            </a:r>
            <a:r>
              <a:rPr lang="en-US" sz="2400" dirty="0" smtClean="0"/>
              <a:t> </a:t>
            </a:r>
            <a:endParaRPr lang="en-US" sz="2400" dirty="0"/>
          </a:p>
        </p:txBody>
      </p:sp>
      <p:sp>
        <p:nvSpPr>
          <p:cNvPr id="8" name="TextBox 7"/>
          <p:cNvSpPr txBox="1"/>
          <p:nvPr/>
        </p:nvSpPr>
        <p:spPr>
          <a:xfrm>
            <a:off x="304801" y="4735909"/>
            <a:ext cx="8534400" cy="1436291"/>
          </a:xfrm>
          <a:prstGeom prst="rect">
            <a:avLst/>
          </a:prstGeom>
          <a:noFill/>
        </p:spPr>
        <p:txBody>
          <a:bodyPr wrap="square" rtlCol="0">
            <a:spAutoFit/>
          </a:bodyPr>
          <a:lstStyle/>
          <a:p>
            <a:pPr marL="285750" indent="-285750">
              <a:spcAft>
                <a:spcPts val="400"/>
              </a:spcAft>
              <a:buClr>
                <a:schemeClr val="bg1"/>
              </a:buClr>
              <a:buFont typeface="Arial" charset="0"/>
              <a:buChar char="•"/>
            </a:pPr>
            <a:r>
              <a:rPr lang="en-US" dirty="0" smtClean="0">
                <a:solidFill>
                  <a:schemeClr val="bg1"/>
                </a:solidFill>
                <a:latin typeface="Calibri" charset="0"/>
                <a:ea typeface="Calibri" charset="0"/>
                <a:cs typeface="Calibri" charset="0"/>
              </a:rPr>
              <a:t>Using 3 months of 1 min. averaged fluxes, the percent error with </a:t>
            </a:r>
            <a:r>
              <a:rPr lang="en-US" dirty="0">
                <a:solidFill>
                  <a:schemeClr val="bg1"/>
                </a:solidFill>
                <a:latin typeface="Calibri" charset="0"/>
                <a:ea typeface="Calibri" charset="0"/>
                <a:cs typeface="Calibri" charset="0"/>
              </a:rPr>
              <a:t>respect to </a:t>
            </a:r>
            <a:r>
              <a:rPr lang="en-US" dirty="0" smtClean="0">
                <a:solidFill>
                  <a:schemeClr val="bg1"/>
                </a:solidFill>
                <a:latin typeface="Calibri" charset="0"/>
                <a:ea typeface="Calibri" charset="0"/>
                <a:cs typeface="Calibri" charset="0"/>
              </a:rPr>
              <a:t>the avg</a:t>
            </a:r>
            <a:r>
              <a:rPr lang="en-US" dirty="0">
                <a:solidFill>
                  <a:schemeClr val="bg1"/>
                </a:solidFill>
                <a:latin typeface="Calibri" charset="0"/>
                <a:ea typeface="Calibri" charset="0"/>
                <a:cs typeface="Calibri" charset="0"/>
              </a:rPr>
              <a:t>. </a:t>
            </a:r>
            <a:r>
              <a:rPr lang="en-US" dirty="0" smtClean="0">
                <a:solidFill>
                  <a:schemeClr val="bg1"/>
                </a:solidFill>
                <a:latin typeface="Calibri" charset="0"/>
                <a:ea typeface="Calibri" charset="0"/>
                <a:cs typeface="Calibri" charset="0"/>
              </a:rPr>
              <a:t>of the overlapping pair is calculated for each 1m sample (i.e., we split </a:t>
            </a:r>
            <a:r>
              <a:rPr lang="en-US" dirty="0">
                <a:solidFill>
                  <a:schemeClr val="bg1"/>
                </a:solidFill>
                <a:latin typeface="Calibri" charset="0"/>
                <a:ea typeface="Calibri" charset="0"/>
                <a:cs typeface="Calibri" charset="0"/>
              </a:rPr>
              <a:t>the difference, thus errors associated with </a:t>
            </a:r>
            <a:r>
              <a:rPr lang="en-US" dirty="0" smtClean="0">
                <a:solidFill>
                  <a:schemeClr val="bg1"/>
                </a:solidFill>
                <a:latin typeface="Calibri" charset="0"/>
                <a:ea typeface="Calibri" charset="0"/>
                <a:cs typeface="Calibri" charset="0"/>
              </a:rPr>
              <a:t>the 2 overlapping </a:t>
            </a:r>
            <a:r>
              <a:rPr lang="en-US" dirty="0">
                <a:solidFill>
                  <a:schemeClr val="bg1"/>
                </a:solidFill>
                <a:latin typeface="Calibri" charset="0"/>
                <a:ea typeface="Calibri" charset="0"/>
                <a:cs typeface="Calibri" charset="0"/>
              </a:rPr>
              <a:t>zones are the same</a:t>
            </a:r>
            <a:r>
              <a:rPr lang="en-US" dirty="0" smtClean="0">
                <a:solidFill>
                  <a:schemeClr val="bg1"/>
                </a:solidFill>
                <a:latin typeface="Calibri" charset="0"/>
                <a:ea typeface="Calibri" charset="0"/>
                <a:cs typeface="Calibri" charset="0"/>
              </a:rPr>
              <a:t>). Then, the mean value of errors from </a:t>
            </a:r>
            <a:r>
              <a:rPr lang="en-US" dirty="0">
                <a:solidFill>
                  <a:schemeClr val="bg1"/>
                </a:solidFill>
                <a:latin typeface="Calibri" charset="0"/>
                <a:ea typeface="Calibri" charset="0"/>
                <a:cs typeface="Calibri" charset="0"/>
              </a:rPr>
              <a:t>3 months of </a:t>
            </a:r>
            <a:r>
              <a:rPr lang="en-US" dirty="0" smtClean="0">
                <a:solidFill>
                  <a:schemeClr val="bg1"/>
                </a:solidFill>
                <a:latin typeface="Calibri" charset="0"/>
                <a:ea typeface="Calibri" charset="0"/>
                <a:cs typeface="Calibri" charset="0"/>
              </a:rPr>
              <a:t>1 min. averages is calculated. </a:t>
            </a:r>
          </a:p>
          <a:p>
            <a:pPr marL="285750" indent="-285750">
              <a:spcAft>
                <a:spcPts val="400"/>
              </a:spcAft>
              <a:buClr>
                <a:schemeClr val="bg1"/>
              </a:buClr>
              <a:buFont typeface="Arial" charset="0"/>
              <a:buChar char="•"/>
            </a:pPr>
            <a:r>
              <a:rPr lang="en-US" dirty="0" smtClean="0">
                <a:solidFill>
                  <a:schemeClr val="bg1"/>
                </a:solidFill>
                <a:latin typeface="Calibri" charset="0"/>
                <a:ea typeface="Calibri" charset="0"/>
                <a:cs typeface="Calibri" charset="0"/>
              </a:rPr>
              <a:t>The error computed by comparing fluxes from overlapping zones (left figure) is in close agreement with error computed from the scale factors obtained by minimizing error associated with cross comparisons of all zones described on previous slides (right figure), showing verification of results by an independent method.</a:t>
            </a:r>
          </a:p>
        </p:txBody>
      </p:sp>
      <p:sp>
        <p:nvSpPr>
          <p:cNvPr id="9" name="Footer Placeholder 5"/>
          <p:cNvSpPr txBox="1">
            <a:spLocks/>
          </p:cNvSpPr>
          <p:nvPr/>
        </p:nvSpPr>
        <p:spPr>
          <a:xfrm>
            <a:off x="6015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3" name="TextBox 2"/>
          <p:cNvSpPr txBox="1"/>
          <p:nvPr/>
        </p:nvSpPr>
        <p:spPr>
          <a:xfrm>
            <a:off x="4648200" y="1391732"/>
            <a:ext cx="3714344" cy="646331"/>
          </a:xfrm>
          <a:prstGeom prst="rect">
            <a:avLst/>
          </a:prstGeom>
          <a:solidFill>
            <a:schemeClr val="bg1"/>
          </a:solidFill>
        </p:spPr>
        <p:txBody>
          <a:bodyPr wrap="square" rtlCol="0">
            <a:spAutoFit/>
          </a:bodyPr>
          <a:lstStyle/>
          <a:p>
            <a:r>
              <a:rPr lang="en-US" sz="1200" dirty="0" smtClean="0"/>
              <a:t>Error computed from Z6 and Z7 scale factors</a:t>
            </a:r>
          </a:p>
          <a:p>
            <a:r>
              <a:rPr lang="en-US" sz="1200" dirty="0"/>
              <a:t>d</a:t>
            </a:r>
            <a:r>
              <a:rPr lang="en-US" sz="1200" dirty="0" smtClean="0"/>
              <a:t>etermined with method described on previous slides   </a:t>
            </a:r>
            <a:endParaRPr lang="en-US" sz="1200" dirty="0"/>
          </a:p>
        </p:txBody>
      </p:sp>
      <p:sp>
        <p:nvSpPr>
          <p:cNvPr id="10" name="TextBox 9"/>
          <p:cNvSpPr txBox="1"/>
          <p:nvPr/>
        </p:nvSpPr>
        <p:spPr>
          <a:xfrm>
            <a:off x="533400" y="1443335"/>
            <a:ext cx="3886200" cy="461665"/>
          </a:xfrm>
          <a:prstGeom prst="rect">
            <a:avLst/>
          </a:prstGeom>
          <a:solidFill>
            <a:schemeClr val="bg1"/>
          </a:solidFill>
        </p:spPr>
        <p:txBody>
          <a:bodyPr wrap="square" rtlCol="0">
            <a:spAutoFit/>
          </a:bodyPr>
          <a:lstStyle/>
          <a:p>
            <a:r>
              <a:rPr lang="en-US" sz="1200" dirty="0" smtClean="0"/>
              <a:t>3-month mean of error of each overlapping zone with respect to average of overlapping pair </a:t>
            </a:r>
            <a:endParaRPr lang="en-US" sz="1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38</a:t>
            </a:fld>
            <a:endParaRPr lang="uk-UA"/>
          </a:p>
        </p:txBody>
      </p:sp>
      <p:sp>
        <p:nvSpPr>
          <p:cNvPr id="12" name="Rounded Rectangle 11"/>
          <p:cNvSpPr/>
          <p:nvPr/>
        </p:nvSpPr>
        <p:spPr>
          <a:xfrm>
            <a:off x="6858000" y="62484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828800"/>
            <a:ext cx="3714344" cy="2870175"/>
          </a:xfrm>
          <a:prstGeom prst="rect">
            <a:avLst/>
          </a:prstGeom>
        </p:spPr>
      </p:pic>
    </p:spTree>
    <p:extLst>
      <p:ext uri="{BB962C8B-B14F-4D97-AF65-F5344CB8AC3E}">
        <p14:creationId xmlns:p14="http://schemas.microsoft.com/office/powerpoint/2010/main" val="21088744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39</a:t>
            </a:fld>
            <a:endParaRPr lang="uk-UA"/>
          </a:p>
        </p:txBody>
      </p:sp>
      <p:sp>
        <p:nvSpPr>
          <p:cNvPr id="12"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7" name="TextBox 6"/>
          <p:cNvSpPr txBox="1"/>
          <p:nvPr/>
        </p:nvSpPr>
        <p:spPr>
          <a:xfrm>
            <a:off x="208547" y="5334000"/>
            <a:ext cx="8783053" cy="954107"/>
          </a:xfrm>
          <a:prstGeom prst="rect">
            <a:avLst/>
          </a:prstGeom>
          <a:noFill/>
        </p:spPr>
        <p:txBody>
          <a:bodyPr wrap="square" rtlCol="0">
            <a:spAutoFit/>
          </a:bodyPr>
          <a:lstStyle/>
          <a:p>
            <a:r>
              <a:rPr lang="en-US" dirty="0" smtClean="0">
                <a:solidFill>
                  <a:schemeClr val="bg1"/>
                </a:solidFill>
              </a:rPr>
              <a:t>Comparison of G17 </a:t>
            </a:r>
            <a:r>
              <a:rPr lang="en-US" dirty="0">
                <a:solidFill>
                  <a:schemeClr val="bg1"/>
                </a:solidFill>
              </a:rPr>
              <a:t>MPS-LO </a:t>
            </a:r>
            <a:r>
              <a:rPr lang="en-US" dirty="0" smtClean="0">
                <a:solidFill>
                  <a:schemeClr val="bg1"/>
                </a:solidFill>
              </a:rPr>
              <a:t>April-June 2019 data with Denton et al. [2015; 2016] model, based on </a:t>
            </a:r>
            <a:r>
              <a:rPr lang="en-US" dirty="0">
                <a:solidFill>
                  <a:schemeClr val="bg1"/>
                </a:solidFill>
              </a:rPr>
              <a:t>1990-2007 </a:t>
            </a:r>
            <a:r>
              <a:rPr lang="en-US" dirty="0" smtClean="0">
                <a:solidFill>
                  <a:schemeClr val="bg1"/>
                </a:solidFill>
              </a:rPr>
              <a:t>observations </a:t>
            </a:r>
            <a:r>
              <a:rPr lang="en-US" dirty="0">
                <a:solidFill>
                  <a:schemeClr val="bg1"/>
                </a:solidFill>
              </a:rPr>
              <a:t>from the </a:t>
            </a:r>
            <a:r>
              <a:rPr lang="en-US" dirty="0" err="1" smtClean="0">
                <a:solidFill>
                  <a:schemeClr val="bg1"/>
                </a:solidFill>
              </a:rPr>
              <a:t>Magnetospheric</a:t>
            </a:r>
            <a:r>
              <a:rPr lang="en-US" dirty="0" smtClean="0">
                <a:solidFill>
                  <a:schemeClr val="bg1"/>
                </a:solidFill>
              </a:rPr>
              <a:t> Plasma Analyzer (MPA) instruments </a:t>
            </a:r>
            <a:r>
              <a:rPr lang="en-US" dirty="0">
                <a:solidFill>
                  <a:schemeClr val="bg1"/>
                </a:solidFill>
              </a:rPr>
              <a:t>on </a:t>
            </a:r>
            <a:r>
              <a:rPr lang="en-US" dirty="0" smtClean="0">
                <a:solidFill>
                  <a:schemeClr val="bg1"/>
                </a:solidFill>
              </a:rPr>
              <a:t>seven Los </a:t>
            </a:r>
            <a:r>
              <a:rPr lang="en-US" dirty="0">
                <a:solidFill>
                  <a:schemeClr val="bg1"/>
                </a:solidFill>
              </a:rPr>
              <a:t>Alamos National </a:t>
            </a:r>
            <a:r>
              <a:rPr lang="en-US" dirty="0" smtClean="0">
                <a:solidFill>
                  <a:schemeClr val="bg1"/>
                </a:solidFill>
              </a:rPr>
              <a:t>Laboratory (LANL) </a:t>
            </a:r>
            <a:r>
              <a:rPr lang="en-US" dirty="0">
                <a:solidFill>
                  <a:schemeClr val="bg1"/>
                </a:solidFill>
              </a:rPr>
              <a:t>satellites at </a:t>
            </a:r>
            <a:r>
              <a:rPr lang="en-US" dirty="0" smtClean="0">
                <a:solidFill>
                  <a:schemeClr val="bg1"/>
                </a:solidFill>
              </a:rPr>
              <a:t>GEO. MPS-LO fluxes are binned in local-time and </a:t>
            </a:r>
            <a:r>
              <a:rPr lang="en-US" dirty="0" err="1" smtClean="0">
                <a:solidFill>
                  <a:schemeClr val="bg1"/>
                </a:solidFill>
              </a:rPr>
              <a:t>Kp</a:t>
            </a:r>
            <a:r>
              <a:rPr lang="en-US" dirty="0" smtClean="0">
                <a:solidFill>
                  <a:schemeClr val="bg1"/>
                </a:solidFill>
              </a:rPr>
              <a:t> geomagnetic activity index, and then 3-month averaged, for comparison with Denton model.</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179" y="1288966"/>
            <a:ext cx="6637421" cy="3968833"/>
          </a:xfrm>
          <a:prstGeom prst="rect">
            <a:avLst/>
          </a:prstGeom>
        </p:spPr>
      </p:pic>
    </p:spTree>
    <p:extLst>
      <p:ext uri="{BB962C8B-B14F-4D97-AF65-F5344CB8AC3E}">
        <p14:creationId xmlns:p14="http://schemas.microsoft.com/office/powerpoint/2010/main" val="1338064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98" y="381000"/>
            <a:ext cx="8229600" cy="1143000"/>
          </a:xfrm>
        </p:spPr>
        <p:txBody>
          <a:bodyPr/>
          <a:lstStyle/>
          <a:p>
            <a:r>
              <a:rPr lang="en-US" sz="2800" dirty="0" smtClean="0"/>
              <a:t>Space Environment In-Situ Suite </a:t>
            </a:r>
            <a:r>
              <a:rPr lang="en-US" sz="2800" dirty="0"/>
              <a:t>(</a:t>
            </a:r>
            <a:r>
              <a:rPr lang="en-US" sz="2800" dirty="0" smtClean="0"/>
              <a:t>SEISS) </a:t>
            </a:r>
            <a:br>
              <a:rPr lang="en-US" sz="2800" dirty="0" smtClean="0"/>
            </a:br>
            <a:r>
              <a:rPr lang="en-US" sz="2800" dirty="0"/>
              <a:t> </a:t>
            </a:r>
            <a:r>
              <a:rPr lang="en-US" sz="2800" dirty="0" err="1"/>
              <a:t>Magnetospheric</a:t>
            </a:r>
            <a:r>
              <a:rPr lang="en-US" sz="2800" dirty="0"/>
              <a:t> Particle Sensor – </a:t>
            </a:r>
            <a:r>
              <a:rPr lang="en-US" sz="2800" dirty="0" smtClean="0"/>
              <a:t/>
            </a:r>
            <a:br>
              <a:rPr lang="en-US" sz="2800" dirty="0" smtClean="0"/>
            </a:br>
            <a:r>
              <a:rPr lang="en-US" sz="2800" dirty="0" smtClean="0"/>
              <a:t>Low </a:t>
            </a:r>
            <a:r>
              <a:rPr lang="en-US" sz="2800" dirty="0"/>
              <a:t>Energy </a:t>
            </a:r>
            <a:r>
              <a:rPr lang="en-US" sz="2800" dirty="0" smtClean="0"/>
              <a:t>(MPS-LO)</a:t>
            </a:r>
            <a:endParaRPr lang="en-US" sz="2800" dirty="0"/>
          </a:p>
        </p:txBody>
      </p:sp>
      <p:sp>
        <p:nvSpPr>
          <p:cNvPr id="6" name="TextBox 5"/>
          <p:cNvSpPr txBox="1"/>
          <p:nvPr/>
        </p:nvSpPr>
        <p:spPr>
          <a:xfrm>
            <a:off x="685800" y="5486400"/>
            <a:ext cx="6082114" cy="400110"/>
          </a:xfrm>
          <a:prstGeom prst="rect">
            <a:avLst/>
          </a:prstGeom>
          <a:noFill/>
        </p:spPr>
        <p:txBody>
          <a:bodyPr wrap="none" rtlCol="0">
            <a:spAutoFit/>
          </a:bodyPr>
          <a:lstStyle/>
          <a:p>
            <a:r>
              <a:rPr lang="en-US" sz="2000" b="1" dirty="0" smtClean="0">
                <a:solidFill>
                  <a:srgbClr val="FFFF00"/>
                </a:solidFill>
              </a:rPr>
              <a:t>GOES-17 SEISS sensors turned on </a:t>
            </a:r>
            <a:r>
              <a:rPr lang="is-IS" sz="2000" b="1" dirty="0" smtClean="0">
                <a:solidFill>
                  <a:srgbClr val="FFFF00"/>
                </a:solidFill>
              </a:rPr>
              <a:t>24 April 2018</a:t>
            </a:r>
            <a:endParaRPr lang="is-IS" sz="2000" b="1" dirty="0">
              <a:solidFill>
                <a:srgbClr val="FFFF00"/>
              </a:solidFill>
            </a:endParaRPr>
          </a:p>
        </p:txBody>
      </p:sp>
      <p:sp>
        <p:nvSpPr>
          <p:cNvPr id="7" name="TextBox 6"/>
          <p:cNvSpPr txBox="1"/>
          <p:nvPr/>
        </p:nvSpPr>
        <p:spPr>
          <a:xfrm>
            <a:off x="762000" y="5943600"/>
            <a:ext cx="7543800" cy="276999"/>
          </a:xfrm>
          <a:prstGeom prst="rect">
            <a:avLst/>
          </a:prstGeom>
          <a:solidFill>
            <a:schemeClr val="tx2">
              <a:lumMod val="20000"/>
              <a:lumOff val="80000"/>
            </a:schemeClr>
          </a:solidFill>
        </p:spPr>
        <p:txBody>
          <a:bodyPr wrap="square" rtlCol="0">
            <a:spAutoFit/>
          </a:bodyPr>
          <a:lstStyle/>
          <a:p>
            <a:pPr algn="ctr"/>
            <a:r>
              <a:rPr lang="en-US" sz="1200" b="1" i="1" dirty="0" smtClean="0"/>
              <a:t>SEISS MPS-LO designed, built, tested and calibrated by Assurance Technology Corporation (ATC)</a:t>
            </a:r>
            <a:endParaRPr lang="en-US" sz="1200" b="1" i="1" dirty="0"/>
          </a:p>
        </p:txBody>
      </p:sp>
      <p:sp>
        <p:nvSpPr>
          <p:cNvPr id="8" name="Slide Number Placeholder 7"/>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a:t>
            </a:fld>
            <a:endParaRPr lang="uk-UA"/>
          </a:p>
        </p:txBody>
      </p:sp>
      <p:sp>
        <p:nvSpPr>
          <p:cNvPr id="11"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12" name="Content Placeholder 4"/>
          <p:cNvSpPr txBox="1">
            <a:spLocks/>
          </p:cNvSpPr>
          <p:nvPr/>
        </p:nvSpPr>
        <p:spPr>
          <a:xfrm>
            <a:off x="412594" y="2107898"/>
            <a:ext cx="8251904" cy="3604054"/>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65760" indent="-365760">
              <a:spcBef>
                <a:spcPts val="0"/>
              </a:spcBef>
              <a:spcAft>
                <a:spcPts val="600"/>
              </a:spcAft>
              <a:buNone/>
            </a:pPr>
            <a:r>
              <a:rPr lang="en-US" sz="1800" dirty="0" err="1"/>
              <a:t>Magnetospheric</a:t>
            </a:r>
            <a:r>
              <a:rPr lang="en-US" sz="1800" dirty="0"/>
              <a:t> Particle Sensor – </a:t>
            </a:r>
            <a:r>
              <a:rPr lang="en-US" sz="1800" dirty="0" smtClean="0"/>
              <a:t>Low </a:t>
            </a:r>
            <a:r>
              <a:rPr lang="en-US" sz="1800" dirty="0"/>
              <a:t>Energy (MPS-LO)</a:t>
            </a:r>
            <a:r>
              <a:rPr lang="en-US" altLang="en-US" sz="1800" dirty="0" smtClean="0"/>
              <a:t>: </a:t>
            </a:r>
          </a:p>
          <a:p>
            <a:pPr marL="548640" lvl="2" indent="-365760">
              <a:spcBef>
                <a:spcPts val="0"/>
              </a:spcBef>
              <a:spcAft>
                <a:spcPts val="600"/>
              </a:spcAft>
              <a:buSzPct val="100000"/>
              <a:buFont typeface="Arial" charset="0"/>
              <a:buChar char="•"/>
            </a:pPr>
            <a:r>
              <a:rPr lang="en-US" altLang="en-US" sz="1600" dirty="0" smtClean="0"/>
              <a:t>Electrostatic analyzers (2 per species)</a:t>
            </a:r>
          </a:p>
          <a:p>
            <a:pPr marL="548640" lvl="2" indent="-365760">
              <a:spcBef>
                <a:spcPts val="0"/>
              </a:spcBef>
              <a:spcAft>
                <a:spcPts val="600"/>
              </a:spcAft>
              <a:buSzPct val="100000"/>
              <a:buFont typeface="Arial" charset="0"/>
              <a:buChar char="•"/>
            </a:pPr>
            <a:r>
              <a:rPr lang="en-US" altLang="en-US" sz="1600" dirty="0" smtClean="0"/>
              <a:t>14 angular zones (12 unique), 2 background zones</a:t>
            </a:r>
          </a:p>
          <a:p>
            <a:pPr marL="548640" lvl="2" indent="-365760">
              <a:spcBef>
                <a:spcPts val="0"/>
              </a:spcBef>
              <a:spcAft>
                <a:spcPts val="600"/>
              </a:spcAft>
              <a:buSzPct val="100000"/>
              <a:buFont typeface="Arial" charset="0"/>
              <a:buChar char="•"/>
            </a:pPr>
            <a:r>
              <a:rPr lang="en-US" altLang="en-US" sz="1600" dirty="0" smtClean="0"/>
              <a:t>30 eV-30 </a:t>
            </a:r>
            <a:r>
              <a:rPr lang="en-US" altLang="en-US" sz="1600" dirty="0" err="1" smtClean="0"/>
              <a:t>keV</a:t>
            </a:r>
            <a:r>
              <a:rPr lang="en-US" altLang="en-US" sz="1600" dirty="0" smtClean="0"/>
              <a:t> electrons: 15 energies</a:t>
            </a:r>
          </a:p>
          <a:p>
            <a:pPr marL="548640" lvl="2" indent="-365760">
              <a:spcBef>
                <a:spcPts val="0"/>
              </a:spcBef>
              <a:spcAft>
                <a:spcPts val="600"/>
              </a:spcAft>
              <a:buSzPct val="100000"/>
              <a:buFont typeface="Arial" charset="0"/>
              <a:buChar char="•"/>
            </a:pPr>
            <a:r>
              <a:rPr lang="en-US" altLang="en-US" sz="1600" dirty="0" smtClean="0"/>
              <a:t>30 eV-30 </a:t>
            </a:r>
            <a:r>
              <a:rPr lang="en-US" altLang="en-US" sz="1600" dirty="0" err="1" smtClean="0"/>
              <a:t>keV</a:t>
            </a:r>
            <a:r>
              <a:rPr lang="en-US" altLang="en-US" sz="1600" dirty="0" smtClean="0"/>
              <a:t> ions: 15 energies</a:t>
            </a:r>
          </a:p>
          <a:p>
            <a:pPr marL="548640" lvl="2" indent="-365760">
              <a:spcBef>
                <a:spcPts val="0"/>
              </a:spcBef>
              <a:spcAft>
                <a:spcPts val="600"/>
              </a:spcAft>
              <a:buSzPct val="100000"/>
              <a:buFont typeface="Arial" charset="0"/>
              <a:buChar char="•"/>
            </a:pPr>
            <a:r>
              <a:rPr lang="en-US" altLang="en-US" sz="1600" dirty="0" smtClean="0"/>
              <a:t>L1b product: Low energy </a:t>
            </a:r>
            <a:r>
              <a:rPr lang="en-US" altLang="en-US" sz="1600" dirty="0" err="1"/>
              <a:t>m</a:t>
            </a:r>
            <a:r>
              <a:rPr lang="en-US" altLang="en-US" sz="1600" dirty="0" err="1" smtClean="0"/>
              <a:t>agnetospheric</a:t>
            </a:r>
            <a:r>
              <a:rPr lang="en-US" altLang="en-US" sz="1600" dirty="0" smtClean="0"/>
              <a:t> electron and proton fluxes </a:t>
            </a:r>
            <a:r>
              <a:rPr lang="en-US" altLang="en-US" sz="1400" dirty="0" smtClean="0"/>
              <a:t>(counts/cm</a:t>
            </a:r>
            <a:r>
              <a:rPr lang="en-US" altLang="en-US" sz="1400" baseline="30000" dirty="0" smtClean="0"/>
              <a:t>2</a:t>
            </a:r>
            <a:r>
              <a:rPr lang="en-US" altLang="en-US" sz="1400" dirty="0" smtClean="0"/>
              <a:t>-s-str-keV)</a:t>
            </a:r>
          </a:p>
          <a:p>
            <a:pPr marL="548640" lvl="2" indent="-365760">
              <a:spcBef>
                <a:spcPts val="0"/>
              </a:spcBef>
              <a:spcAft>
                <a:spcPts val="600"/>
              </a:spcAft>
              <a:buSzPct val="100000"/>
              <a:buFont typeface="Arial" charset="0"/>
              <a:buChar char="•"/>
            </a:pPr>
            <a:r>
              <a:rPr lang="en-US" altLang="en-US" sz="1600" dirty="0" smtClean="0"/>
              <a:t>SW applications: GOES-17 frame charging </a:t>
            </a:r>
            <a:r>
              <a:rPr lang="en-US" altLang="en-US" sz="1600" dirty="0"/>
              <a:t>and </a:t>
            </a:r>
            <a:r>
              <a:rPr lang="en-US" altLang="en-US" sz="1600" dirty="0" smtClean="0"/>
              <a:t>spacecraft charging environment</a:t>
            </a:r>
          </a:p>
          <a:p>
            <a:pPr marL="0" indent="0">
              <a:spcBef>
                <a:spcPts val="0"/>
              </a:spcBef>
              <a:spcAft>
                <a:spcPts val="600"/>
              </a:spcAft>
              <a:buNone/>
            </a:pPr>
            <a:endParaRPr lang="en-US" altLang="en-US" sz="1200" dirty="0" smtClean="0"/>
          </a:p>
          <a:p>
            <a:pPr marL="0" indent="0">
              <a:spcBef>
                <a:spcPts val="0"/>
              </a:spcBef>
              <a:spcAft>
                <a:spcPts val="600"/>
              </a:spcAft>
              <a:buNone/>
            </a:pPr>
            <a:r>
              <a:rPr lang="en-US" altLang="en-US" sz="1800" dirty="0" smtClean="0"/>
              <a:t>Magnetic field vector from GOES tri-axial fluxgate magnetometer is essential for calculating pitch angle for each telescope / angular zone</a:t>
            </a:r>
          </a:p>
        </p:txBody>
      </p:sp>
      <p:pic>
        <p:nvPicPr>
          <p:cNvPr id="13" name="Picture 12" descr="http://www.goes-r.gov/multimedia/images/instruments/seiss/FM1_MPS-L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766371"/>
            <a:ext cx="2642422" cy="1851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711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9" y="1925598"/>
            <a:ext cx="8915400" cy="2971800"/>
          </a:xfrm>
          <a:prstGeom prst="rect">
            <a:avLst/>
          </a:prstGeom>
        </p:spPr>
      </p:pic>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40</a:t>
            </a:fld>
            <a:endParaRPr lang="uk-UA"/>
          </a:p>
        </p:txBody>
      </p:sp>
      <p:sp>
        <p:nvSpPr>
          <p:cNvPr id="7" name="TextBox 6"/>
          <p:cNvSpPr txBox="1"/>
          <p:nvPr/>
        </p:nvSpPr>
        <p:spPr>
          <a:xfrm>
            <a:off x="3503142" y="1366619"/>
            <a:ext cx="1828800" cy="769441"/>
          </a:xfrm>
          <a:prstGeom prst="rect">
            <a:avLst/>
          </a:prstGeom>
          <a:solidFill>
            <a:schemeClr val="bg1">
              <a:lumMod val="85000"/>
            </a:schemeClr>
          </a:solidFill>
        </p:spPr>
        <p:txBody>
          <a:bodyPr wrap="square" rtlCol="0">
            <a:spAutoFit/>
          </a:bodyPr>
          <a:lstStyle/>
          <a:p>
            <a:r>
              <a:rPr lang="en-US" sz="1100" dirty="0" smtClean="0"/>
              <a:t>G17 MPS-LO and Denton model electron fluxes differ up to an order of magnitude.</a:t>
            </a:r>
            <a:endParaRPr lang="en-US" sz="1100" dirty="0"/>
          </a:p>
        </p:txBody>
      </p:sp>
      <p:sp>
        <p:nvSpPr>
          <p:cNvPr id="8" name="TextBox 7"/>
          <p:cNvSpPr txBox="1"/>
          <p:nvPr/>
        </p:nvSpPr>
        <p:spPr>
          <a:xfrm>
            <a:off x="7162800" y="1533436"/>
            <a:ext cx="1772653" cy="600164"/>
          </a:xfrm>
          <a:prstGeom prst="rect">
            <a:avLst/>
          </a:prstGeom>
          <a:solidFill>
            <a:schemeClr val="bg1">
              <a:lumMod val="85000"/>
            </a:schemeClr>
          </a:solidFill>
        </p:spPr>
        <p:txBody>
          <a:bodyPr wrap="square" rtlCol="0">
            <a:spAutoFit/>
          </a:bodyPr>
          <a:lstStyle/>
          <a:p>
            <a:r>
              <a:rPr lang="en-US" sz="1100" dirty="0" smtClean="0"/>
              <a:t>G17 MPS-LO ion fluxes up to factor of 30 higher </a:t>
            </a:r>
            <a:r>
              <a:rPr lang="en-US" sz="1100" smtClean="0"/>
              <a:t>than Denton model.</a:t>
            </a:r>
            <a:endParaRPr lang="en-US" sz="1100" dirty="0"/>
          </a:p>
        </p:txBody>
      </p:sp>
      <p:sp>
        <p:nvSpPr>
          <p:cNvPr id="9" name="TextBox 8"/>
          <p:cNvSpPr txBox="1"/>
          <p:nvPr/>
        </p:nvSpPr>
        <p:spPr>
          <a:xfrm>
            <a:off x="152401" y="5002649"/>
            <a:ext cx="8783052" cy="1323439"/>
          </a:xfrm>
          <a:prstGeom prst="rect">
            <a:avLst/>
          </a:prstGeom>
          <a:noFill/>
        </p:spPr>
        <p:txBody>
          <a:bodyPr wrap="square" rtlCol="0">
            <a:spAutoFit/>
          </a:bodyPr>
          <a:lstStyle/>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The </a:t>
            </a:r>
            <a:r>
              <a:rPr lang="en-US" sz="1600" dirty="0">
                <a:solidFill>
                  <a:schemeClr val="bg1"/>
                </a:solidFill>
                <a:latin typeface="Calibri" charset="0"/>
                <a:ea typeface="Calibri" charset="0"/>
                <a:cs typeface="Calibri" charset="0"/>
              </a:rPr>
              <a:t>Denton et al. [2015; 2016] model </a:t>
            </a:r>
            <a:r>
              <a:rPr lang="en-US" sz="1600" dirty="0" smtClean="0">
                <a:solidFill>
                  <a:schemeClr val="bg1"/>
                </a:solidFill>
                <a:latin typeface="Calibri" charset="0"/>
                <a:ea typeface="Calibri" charset="0"/>
                <a:cs typeface="Calibri" charset="0"/>
              </a:rPr>
              <a:t> electron fluxes are up to an order of magnitude higher than the LT-</a:t>
            </a:r>
            <a:r>
              <a:rPr lang="en-US" sz="1600" dirty="0" err="1" smtClean="0">
                <a:solidFill>
                  <a:schemeClr val="bg1"/>
                </a:solidFill>
                <a:latin typeface="Calibri" charset="0"/>
                <a:ea typeface="Calibri" charset="0"/>
                <a:cs typeface="Calibri" charset="0"/>
              </a:rPr>
              <a:t>Kp</a:t>
            </a:r>
            <a:r>
              <a:rPr lang="en-US" sz="1600" dirty="0" smtClean="0">
                <a:solidFill>
                  <a:schemeClr val="bg1"/>
                </a:solidFill>
                <a:latin typeface="Calibri" charset="0"/>
                <a:ea typeface="Calibri" charset="0"/>
                <a:cs typeface="Calibri" charset="0"/>
              </a:rPr>
              <a:t> </a:t>
            </a:r>
            <a:r>
              <a:rPr lang="en-US" sz="1600" dirty="0">
                <a:solidFill>
                  <a:schemeClr val="bg1"/>
                </a:solidFill>
                <a:latin typeface="Calibri" charset="0"/>
                <a:ea typeface="Calibri" charset="0"/>
                <a:cs typeface="Calibri" charset="0"/>
              </a:rPr>
              <a:t>binned MPS-LO </a:t>
            </a:r>
            <a:r>
              <a:rPr lang="en-US" sz="1600" dirty="0" smtClean="0">
                <a:solidFill>
                  <a:schemeClr val="bg1"/>
                </a:solidFill>
                <a:latin typeface="Calibri" charset="0"/>
                <a:ea typeface="Calibri" charset="0"/>
                <a:cs typeface="Calibri" charset="0"/>
              </a:rPr>
              <a:t>electron fluxes. </a:t>
            </a: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The MPS-LO </a:t>
            </a:r>
            <a:r>
              <a:rPr lang="en-US" sz="1600" dirty="0">
                <a:solidFill>
                  <a:schemeClr val="bg1"/>
                </a:solidFill>
                <a:latin typeface="Calibri" charset="0"/>
                <a:ea typeface="Calibri" charset="0"/>
                <a:cs typeface="Calibri" charset="0"/>
              </a:rPr>
              <a:t>ion fluxes are </a:t>
            </a:r>
            <a:r>
              <a:rPr lang="en-US" sz="1600" dirty="0" smtClean="0">
                <a:solidFill>
                  <a:schemeClr val="bg1"/>
                </a:solidFill>
                <a:latin typeface="Calibri" charset="0"/>
                <a:ea typeface="Calibri" charset="0"/>
                <a:cs typeface="Calibri" charset="0"/>
              </a:rPr>
              <a:t>up to a factor of 30 higher than Denton </a:t>
            </a:r>
            <a:r>
              <a:rPr lang="en-US" sz="1600" dirty="0">
                <a:solidFill>
                  <a:schemeClr val="bg1"/>
                </a:solidFill>
                <a:latin typeface="Calibri" charset="0"/>
                <a:ea typeface="Calibri" charset="0"/>
                <a:cs typeface="Calibri" charset="0"/>
              </a:rPr>
              <a:t>model ion fluxes.</a:t>
            </a:r>
            <a:endParaRPr lang="en-US" sz="1600" dirty="0" smtClean="0">
              <a:solidFill>
                <a:schemeClr val="bg1"/>
              </a:solidFill>
              <a:latin typeface="Calibri" charset="0"/>
              <a:ea typeface="Calibri" charset="0"/>
              <a:cs typeface="Calibri" charset="0"/>
            </a:endParaRP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Not apples to apples comparison (3-months of MPS-LO data during solar min. vs. 1990-2007 MPA)</a:t>
            </a: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General trends in data are similar </a:t>
            </a:r>
            <a:r>
              <a:rPr lang="mr-IN" sz="1600" dirty="0" smtClean="0">
                <a:solidFill>
                  <a:schemeClr val="bg1"/>
                </a:solidFill>
                <a:latin typeface="Calibri" charset="0"/>
                <a:ea typeface="Calibri" charset="0"/>
                <a:cs typeface="Calibri" charset="0"/>
              </a:rPr>
              <a:t>–</a:t>
            </a:r>
            <a:r>
              <a:rPr lang="en-US" sz="1600" dirty="0" smtClean="0">
                <a:solidFill>
                  <a:schemeClr val="bg1"/>
                </a:solidFill>
                <a:latin typeface="Calibri" charset="0"/>
                <a:ea typeface="Calibri" charset="0"/>
                <a:cs typeface="Calibri" charset="0"/>
              </a:rPr>
              <a:t> Verification that MPS-LO is measuring environmental fluxes.</a:t>
            </a:r>
          </a:p>
        </p:txBody>
      </p:sp>
      <p:sp>
        <p:nvSpPr>
          <p:cNvPr id="11" name="Footer Placeholder 5"/>
          <p:cNvSpPr txBox="1">
            <a:spLocks/>
          </p:cNvSpPr>
          <p:nvPr/>
        </p:nvSpPr>
        <p:spPr>
          <a:xfrm>
            <a:off x="525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12" name="Rounded Rectangle 11"/>
          <p:cNvSpPr/>
          <p:nvPr/>
        </p:nvSpPr>
        <p:spPr>
          <a:xfrm>
            <a:off x="6858000" y="63246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Pass</a:t>
            </a:r>
            <a:endParaRPr lang="en-US" dirty="0">
              <a:solidFill>
                <a:schemeClr val="tx1"/>
              </a:solidFill>
            </a:endParaRPr>
          </a:p>
        </p:txBody>
      </p:sp>
    </p:spTree>
    <p:extLst>
      <p:ext uri="{BB962C8B-B14F-4D97-AF65-F5344CB8AC3E}">
        <p14:creationId xmlns:p14="http://schemas.microsoft.com/office/powerpoint/2010/main" val="1699519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PLPT-SEI-006 </a:t>
            </a:r>
            <a:r>
              <a:rPr lang="en-US" dirty="0" smtClean="0"/>
              <a:t/>
            </a:r>
            <a:br>
              <a:rPr lang="en-US" dirty="0" smtClean="0"/>
            </a:br>
            <a:r>
              <a:rPr lang="en-US" dirty="0" smtClean="0"/>
              <a:t>Backgrounds Trending</a:t>
            </a:r>
            <a:endParaRPr lang="en-US" dirty="0"/>
          </a:p>
        </p:txBody>
      </p:sp>
      <p:sp>
        <p:nvSpPr>
          <p:cNvPr id="3" name="Text Placeholder 2"/>
          <p:cNvSpPr>
            <a:spLocks noGrp="1"/>
          </p:cNvSpPr>
          <p:nvPr>
            <p:ph type="body" idx="1"/>
          </p:nvPr>
        </p:nvSpPr>
        <p:spPr/>
        <p:txBody>
          <a:bodyPr/>
          <a:lstStyle/>
          <a:p>
            <a:pPr>
              <a:spcAft>
                <a:spcPts val="600"/>
              </a:spcAft>
              <a:buSzPct val="100000"/>
              <a:buFont typeface="Arial" charset="0"/>
              <a:buChar char="•"/>
            </a:pPr>
            <a:r>
              <a:rPr lang="en-US" sz="2000" dirty="0" smtClean="0"/>
              <a:t>Extensive analysis of backgrounds were performed for empirical determination of BG removal </a:t>
            </a:r>
            <a:r>
              <a:rPr lang="en-US" sz="2000" dirty="0"/>
              <a:t>coefficients. </a:t>
            </a:r>
            <a:endParaRPr lang="en-US" sz="2000" dirty="0" smtClean="0"/>
          </a:p>
          <a:p>
            <a:pPr>
              <a:spcAft>
                <a:spcPts val="600"/>
              </a:spcAft>
              <a:buSzPct val="100000"/>
              <a:buFont typeface="Arial" charset="0"/>
              <a:buChar char="•"/>
            </a:pPr>
            <a:r>
              <a:rPr lang="en-US" sz="2000" dirty="0"/>
              <a:t>R</a:t>
            </a:r>
            <a:r>
              <a:rPr lang="en-US" sz="2000" dirty="0" smtClean="0"/>
              <a:t>atio </a:t>
            </a:r>
            <a:r>
              <a:rPr lang="en-US" sz="2000" dirty="0"/>
              <a:t>of in-band to Background response </a:t>
            </a:r>
            <a:r>
              <a:rPr lang="en-US" sz="2000" dirty="0" smtClean="0"/>
              <a:t>characterized </a:t>
            </a:r>
            <a:r>
              <a:rPr lang="en-US" sz="2000" dirty="0"/>
              <a:t>with determination of background removal </a:t>
            </a:r>
            <a:r>
              <a:rPr lang="en-US" sz="2000" dirty="0" smtClean="0"/>
              <a:t>coefficients.</a:t>
            </a:r>
          </a:p>
          <a:p>
            <a:pPr>
              <a:spcAft>
                <a:spcPts val="600"/>
              </a:spcAft>
              <a:buSzPct val="100000"/>
              <a:buFont typeface="Arial" charset="0"/>
              <a:buChar char="•"/>
            </a:pPr>
            <a:r>
              <a:rPr lang="en-US" sz="2000" dirty="0" smtClean="0"/>
              <a:t>Source of backgrounds is not fully understood (mainly radiation belt electrons, but at lower energies than expected).</a:t>
            </a:r>
          </a:p>
          <a:p>
            <a:pPr lvl="1">
              <a:spcAft>
                <a:spcPts val="600"/>
              </a:spcAft>
              <a:buSzPct val="100000"/>
              <a:buFont typeface=".AppleSystemUIFont" charset="-120"/>
              <a:buChar char="-"/>
            </a:pPr>
            <a:r>
              <a:rPr lang="en-US" sz="1800" dirty="0" smtClean="0"/>
              <a:t>Simulations show that penetration of MPS-LO box by electrons should be limited &gt;=MeV energies.</a:t>
            </a:r>
          </a:p>
          <a:p>
            <a:pPr lvl="1">
              <a:spcAft>
                <a:spcPts val="600"/>
              </a:spcAft>
              <a:buSzPct val="100000"/>
              <a:buFont typeface=".AppleSystemUIFont" charset="-120"/>
              <a:buChar char="-"/>
            </a:pPr>
            <a:r>
              <a:rPr lang="en-US" sz="1800" dirty="0" smtClean="0"/>
              <a:t>There is good correlation between MPS-LO backgrounds and 100s of </a:t>
            </a:r>
            <a:r>
              <a:rPr lang="en-US" sz="1800" dirty="0" err="1" smtClean="0"/>
              <a:t>keV</a:t>
            </a:r>
            <a:r>
              <a:rPr lang="en-US" sz="1800" dirty="0" smtClean="0"/>
              <a:t> electrons (400-800 </a:t>
            </a:r>
            <a:r>
              <a:rPr lang="en-US" sz="1800" dirty="0" err="1" smtClean="0"/>
              <a:t>keV</a:t>
            </a:r>
            <a:r>
              <a:rPr lang="en-US" sz="1800" dirty="0" smtClean="0"/>
              <a:t>).</a:t>
            </a:r>
          </a:p>
          <a:p>
            <a:pPr>
              <a:spcAft>
                <a:spcPts val="600"/>
              </a:spcAft>
              <a:buSzPct val="100000"/>
              <a:buFont typeface="Arial" charset="0"/>
              <a:buChar char="•"/>
            </a:pPr>
            <a:r>
              <a:rPr lang="en-US" sz="2000" dirty="0" smtClean="0"/>
              <a:t>In general, in-band and background zone responses have been gradually decreasing since launch (e.g., slide </a:t>
            </a:r>
            <a:r>
              <a:rPr lang="en-US" sz="2000" dirty="0" smtClean="0">
                <a:solidFill>
                  <a:schemeClr val="bg1"/>
                </a:solidFill>
              </a:rPr>
              <a:t>21</a:t>
            </a:r>
            <a:r>
              <a:rPr lang="en-US" sz="2000" dirty="0" smtClean="0"/>
              <a:t>).</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41</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12772176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374"/>
            <a:ext cx="6408821" cy="968626"/>
          </a:xfrm>
        </p:spPr>
        <p:txBody>
          <a:bodyPr/>
          <a:lstStyle/>
          <a:p>
            <a:r>
              <a:rPr lang="en-US" sz="3200" dirty="0" smtClean="0"/>
              <a:t>Correlations Between </a:t>
            </a:r>
            <a:r>
              <a:rPr lang="en-US" sz="3200" smtClean="0"/>
              <a:t>MPS-LO Backgrounds and MPS-HI Channels</a:t>
            </a:r>
            <a:endParaRPr lang="en-US" sz="3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42</a:t>
            </a:fld>
            <a:endParaRPr lang="uk-UA"/>
          </a:p>
        </p:txBody>
      </p:sp>
      <p:sp>
        <p:nvSpPr>
          <p:cNvPr id="5" name="Footer Placeholder 5"/>
          <p:cNvSpPr txBox="1">
            <a:spLocks/>
          </p:cNvSpPr>
          <p:nvPr/>
        </p:nvSpPr>
        <p:spPr>
          <a:xfrm>
            <a:off x="8301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8" name="TextBox 7"/>
          <p:cNvSpPr txBox="1"/>
          <p:nvPr/>
        </p:nvSpPr>
        <p:spPr>
          <a:xfrm>
            <a:off x="7010400" y="4343162"/>
            <a:ext cx="1828800" cy="1600438"/>
          </a:xfrm>
          <a:prstGeom prst="rect">
            <a:avLst/>
          </a:prstGeom>
          <a:noFill/>
        </p:spPr>
        <p:txBody>
          <a:bodyPr wrap="square" rtlCol="0">
            <a:spAutoFit/>
          </a:bodyPr>
          <a:lstStyle/>
          <a:p>
            <a:r>
              <a:rPr lang="en-US" sz="1400" dirty="0" smtClean="0">
                <a:solidFill>
                  <a:schemeClr val="bg1"/>
                </a:solidFill>
              </a:rPr>
              <a:t>At lower electron energies and all ion energies, MPS-LO backgrounds are well correlated with MPS-HI 600-800 </a:t>
            </a:r>
            <a:r>
              <a:rPr lang="en-US" sz="1400" dirty="0" err="1" smtClean="0">
                <a:solidFill>
                  <a:schemeClr val="bg1"/>
                </a:solidFill>
              </a:rPr>
              <a:t>keV</a:t>
            </a:r>
            <a:r>
              <a:rPr lang="en-US" sz="1400" dirty="0" smtClean="0">
                <a:solidFill>
                  <a:schemeClr val="bg1"/>
                </a:solidFill>
              </a:rPr>
              <a:t> electrons.</a:t>
            </a:r>
            <a:endParaRPr lang="en-US" sz="1400" dirty="0">
              <a:solidFill>
                <a:schemeClr val="bg1"/>
              </a:solidFill>
            </a:endParaRPr>
          </a:p>
        </p:txBody>
      </p:sp>
      <p:sp>
        <p:nvSpPr>
          <p:cNvPr id="9" name="TextBox 8"/>
          <p:cNvSpPr txBox="1"/>
          <p:nvPr/>
        </p:nvSpPr>
        <p:spPr>
          <a:xfrm rot="16200000">
            <a:off x="-461800" y="3405288"/>
            <a:ext cx="2238113" cy="400110"/>
          </a:xfrm>
          <a:prstGeom prst="rect">
            <a:avLst/>
          </a:prstGeom>
          <a:noFill/>
        </p:spPr>
        <p:txBody>
          <a:bodyPr wrap="none" rtlCol="0">
            <a:spAutoFit/>
          </a:bodyPr>
          <a:lstStyle/>
          <a:p>
            <a:r>
              <a:rPr lang="en-US" sz="2000" smtClean="0">
                <a:solidFill>
                  <a:schemeClr val="bg1"/>
                </a:solidFill>
              </a:rPr>
              <a:t>MPS-HI Channels</a:t>
            </a:r>
            <a:endParaRPr lang="en-US" sz="2000" dirty="0">
              <a:solidFill>
                <a:schemeClr val="bg1"/>
              </a:solidFill>
            </a:endParaRPr>
          </a:p>
        </p:txBody>
      </p:sp>
      <p:sp>
        <p:nvSpPr>
          <p:cNvPr id="10" name="TextBox 9"/>
          <p:cNvSpPr txBox="1"/>
          <p:nvPr/>
        </p:nvSpPr>
        <p:spPr>
          <a:xfrm>
            <a:off x="2743200" y="5943600"/>
            <a:ext cx="2706190" cy="400110"/>
          </a:xfrm>
          <a:prstGeom prst="rect">
            <a:avLst/>
          </a:prstGeom>
          <a:noFill/>
        </p:spPr>
        <p:txBody>
          <a:bodyPr wrap="none" rtlCol="0">
            <a:spAutoFit/>
          </a:bodyPr>
          <a:lstStyle/>
          <a:p>
            <a:r>
              <a:rPr lang="en-US" sz="2000" dirty="0" smtClean="0">
                <a:solidFill>
                  <a:schemeClr val="bg1"/>
                </a:solidFill>
              </a:rPr>
              <a:t>MPS-LO backgrounds</a:t>
            </a:r>
            <a:endParaRPr lang="en-US" sz="2000" dirty="0">
              <a:solidFill>
                <a:schemeClr val="bg1"/>
              </a:solidFill>
            </a:endParaRPr>
          </a:p>
        </p:txBody>
      </p:sp>
      <p:sp>
        <p:nvSpPr>
          <p:cNvPr id="11" name="Rounded Rectangle 10"/>
          <p:cNvSpPr/>
          <p:nvPr/>
        </p:nvSpPr>
        <p:spPr>
          <a:xfrm>
            <a:off x="7010400" y="63246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p>
        </p:txBody>
      </p:sp>
      <p:grpSp>
        <p:nvGrpSpPr>
          <p:cNvPr id="13" name="Group 12"/>
          <p:cNvGrpSpPr/>
          <p:nvPr/>
        </p:nvGrpSpPr>
        <p:grpSpPr>
          <a:xfrm>
            <a:off x="925972" y="1285098"/>
            <a:ext cx="6038127" cy="4571693"/>
            <a:chOff x="830179" y="1250373"/>
            <a:chExt cx="6191796" cy="4769427"/>
          </a:xfrm>
        </p:grpSpPr>
        <p:sp>
          <p:nvSpPr>
            <p:cNvPr id="14" name="Rectangle 13"/>
            <p:cNvSpPr/>
            <p:nvPr/>
          </p:nvSpPr>
          <p:spPr>
            <a:xfrm>
              <a:off x="830179" y="1250373"/>
              <a:ext cx="6180221" cy="4769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775" y="1250373"/>
              <a:ext cx="6172200" cy="4769427"/>
            </a:xfrm>
            <a:prstGeom prst="rect">
              <a:avLst/>
            </a:prstGeom>
          </p:spPr>
        </p:pic>
      </p:grpSp>
    </p:spTree>
    <p:extLst>
      <p:ext uri="{BB962C8B-B14F-4D97-AF65-F5344CB8AC3E}">
        <p14:creationId xmlns:p14="http://schemas.microsoft.com/office/powerpoint/2010/main" val="19256507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PROVISIONAL MATURITY ASSESSMENT</a:t>
            </a:r>
            <a:endParaRPr dirty="0"/>
          </a:p>
        </p:txBody>
      </p:sp>
      <p:sp>
        <p:nvSpPr>
          <p:cNvPr id="398" name="Shape 39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GOES-17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399" name="Shape 39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43</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19252968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0" y="128337"/>
            <a:ext cx="6408821" cy="968626"/>
          </a:xfrm>
        </p:spPr>
        <p:txBody>
          <a:bodyPr/>
          <a:lstStyle/>
          <a:p>
            <a:r>
              <a:rPr lang="en-US" sz="2800" dirty="0" smtClean="0"/>
              <a:t>Summary of G17 MPS-LO Instrument/GPA </a:t>
            </a:r>
            <a:r>
              <a:rPr lang="en-US" sz="2800" dirty="0"/>
              <a:t>Issues Identified </a:t>
            </a:r>
            <a:r>
              <a:rPr lang="en-US" sz="2800" dirty="0" smtClean="0"/>
              <a:t>and </a:t>
            </a:r>
            <a:r>
              <a:rPr lang="en-US" sz="2800" dirty="0"/>
              <a:t>Resolution Status</a:t>
            </a:r>
          </a:p>
        </p:txBody>
      </p:sp>
      <p:sp>
        <p:nvSpPr>
          <p:cNvPr id="6" name="Text Placeholder 5"/>
          <p:cNvSpPr>
            <a:spLocks noGrp="1"/>
          </p:cNvSpPr>
          <p:nvPr>
            <p:ph type="body" idx="1"/>
          </p:nvPr>
        </p:nvSpPr>
        <p:spPr>
          <a:xfrm>
            <a:off x="457200" y="1066800"/>
            <a:ext cx="8229600" cy="2923190"/>
          </a:xfrm>
        </p:spPr>
        <p:txBody>
          <a:bodyPr/>
          <a:lstStyle/>
          <a:p>
            <a:pPr indent="-457200">
              <a:spcBef>
                <a:spcPts val="0"/>
              </a:spcBef>
              <a:spcAft>
                <a:spcPts val="600"/>
              </a:spcAft>
              <a:buSzPct val="100000"/>
              <a:buFont typeface="Arial" charset="0"/>
              <a:buChar char="•"/>
            </a:pPr>
            <a:r>
              <a:rPr lang="en-US" sz="1400" dirty="0">
                <a:latin typeface="+mj-lt"/>
              </a:rPr>
              <a:t>High Backgrounds / Negative Fluxes</a:t>
            </a:r>
          </a:p>
          <a:p>
            <a:pPr marL="914400" lvl="2" indent="-457200">
              <a:spcBef>
                <a:spcPts val="0"/>
              </a:spcBef>
              <a:spcAft>
                <a:spcPts val="600"/>
              </a:spcAft>
              <a:buSzPct val="100000"/>
              <a:buFont typeface=".AppleSystemUIFont" charset="-120"/>
              <a:buChar char="-"/>
            </a:pPr>
            <a:r>
              <a:rPr lang="en-US" sz="1200" dirty="0" smtClean="0">
                <a:latin typeface="+mj-lt"/>
              </a:rPr>
              <a:t>Resolution: </a:t>
            </a:r>
            <a:r>
              <a:rPr lang="en-US" sz="1200" dirty="0">
                <a:latin typeface="+mj-lt"/>
              </a:rPr>
              <a:t>ADRs </a:t>
            </a:r>
            <a:r>
              <a:rPr lang="en-US" sz="1200" dirty="0" smtClean="0">
                <a:latin typeface="+mj-lt"/>
              </a:rPr>
              <a:t>326 MPS-LO GPA Changes, ADR 764 G17 MPS-LO LUT update, </a:t>
            </a:r>
            <a:r>
              <a:rPr lang="en-US" sz="1200" dirty="0">
                <a:latin typeface="+mj-lt"/>
              </a:rPr>
              <a:t>and empirical derivation of background removal </a:t>
            </a:r>
            <a:r>
              <a:rPr lang="en-US" sz="1200" dirty="0" smtClean="0">
                <a:latin typeface="+mj-lt"/>
              </a:rPr>
              <a:t>coefficients by NCEI.</a:t>
            </a:r>
            <a:endParaRPr lang="en-US" sz="1200" dirty="0">
              <a:latin typeface="+mj-lt"/>
            </a:endParaRPr>
          </a:p>
          <a:p>
            <a:pPr marL="914400" lvl="2" indent="-457200">
              <a:spcBef>
                <a:spcPts val="0"/>
              </a:spcBef>
              <a:spcAft>
                <a:spcPts val="600"/>
              </a:spcAft>
              <a:buSzPct val="100000"/>
              <a:buFont typeface=".AppleSystemUIFont" charset="-120"/>
              <a:buChar char="-"/>
            </a:pPr>
            <a:r>
              <a:rPr lang="en-US" sz="1200" dirty="0" smtClean="0">
                <a:latin typeface="+mj-lt"/>
              </a:rPr>
              <a:t>Items above are completed, but BG removal coefficients will need additional updates.</a:t>
            </a:r>
            <a:endParaRPr lang="en-US" sz="1200" dirty="0">
              <a:latin typeface="+mj-lt"/>
            </a:endParaRPr>
          </a:p>
          <a:p>
            <a:pPr indent="-457200">
              <a:spcBef>
                <a:spcPts val="0"/>
              </a:spcBef>
              <a:spcAft>
                <a:spcPts val="600"/>
              </a:spcAft>
              <a:buSzPct val="100000"/>
              <a:buFont typeface="Arial" charset="0"/>
              <a:buChar char="•"/>
            </a:pPr>
            <a:r>
              <a:rPr lang="en-US" sz="1400" dirty="0" err="1">
                <a:latin typeface="+mj-lt"/>
              </a:rPr>
              <a:t>Interzonal</a:t>
            </a:r>
            <a:r>
              <a:rPr lang="en-US" sz="1400" dirty="0">
                <a:latin typeface="+mj-lt"/>
              </a:rPr>
              <a:t> </a:t>
            </a:r>
            <a:r>
              <a:rPr lang="en-US" sz="1400" dirty="0" smtClean="0">
                <a:latin typeface="+mj-lt"/>
              </a:rPr>
              <a:t>crosstalk</a:t>
            </a:r>
            <a:endParaRPr lang="en-US" sz="1400" dirty="0">
              <a:latin typeface="+mj-lt"/>
            </a:endParaRPr>
          </a:p>
          <a:p>
            <a:pPr marL="914400" lvl="2" indent="-457200">
              <a:spcBef>
                <a:spcPts val="0"/>
              </a:spcBef>
              <a:spcAft>
                <a:spcPts val="600"/>
              </a:spcAft>
              <a:buSzPct val="100000"/>
              <a:buFont typeface=".AppleSystemUIFont" charset="-120"/>
              <a:buChar char="-"/>
            </a:pPr>
            <a:r>
              <a:rPr lang="en-US" sz="1200" dirty="0">
                <a:latin typeface="+mj-lt"/>
              </a:rPr>
              <a:t>M</a:t>
            </a:r>
            <a:r>
              <a:rPr lang="en-US" sz="1200" dirty="0" smtClean="0">
                <a:latin typeface="+mj-lt"/>
              </a:rPr>
              <a:t>easured </a:t>
            </a:r>
            <a:r>
              <a:rPr lang="en-US" sz="1200" dirty="0">
                <a:latin typeface="+mj-lt"/>
              </a:rPr>
              <a:t>in FM1 ground/beam </a:t>
            </a:r>
            <a:r>
              <a:rPr lang="en-US" sz="1200" dirty="0" smtClean="0">
                <a:latin typeface="+mj-lt"/>
              </a:rPr>
              <a:t>calibrations. </a:t>
            </a:r>
          </a:p>
          <a:p>
            <a:pPr marL="914400" lvl="2" indent="-457200">
              <a:spcBef>
                <a:spcPts val="0"/>
              </a:spcBef>
              <a:spcAft>
                <a:spcPts val="600"/>
              </a:spcAft>
              <a:buSzPct val="100000"/>
              <a:buFont typeface=".AppleSystemUIFont" charset="-120"/>
              <a:buChar char="-"/>
            </a:pPr>
            <a:r>
              <a:rPr lang="en-US" sz="1200" dirty="0" err="1" smtClean="0">
                <a:latin typeface="+mj-lt"/>
              </a:rPr>
              <a:t>Forthcomming</a:t>
            </a:r>
            <a:r>
              <a:rPr lang="en-US" sz="1200" dirty="0" smtClean="0">
                <a:latin typeface="+mj-lt"/>
              </a:rPr>
              <a:t> (full validation) ADR to update G17 MPS-LO LUT with scaled geometric factors</a:t>
            </a:r>
            <a:endParaRPr lang="en-US" sz="1200" dirty="0">
              <a:latin typeface="+mj-lt"/>
            </a:endParaRPr>
          </a:p>
          <a:p>
            <a:pPr indent="-457200">
              <a:spcBef>
                <a:spcPts val="0"/>
              </a:spcBef>
              <a:spcAft>
                <a:spcPts val="600"/>
              </a:spcAft>
              <a:buSzPct val="100000"/>
              <a:buFont typeface="Arial" charset="0"/>
              <a:buChar char="•"/>
            </a:pPr>
            <a:r>
              <a:rPr lang="en-US" sz="1400" dirty="0" smtClean="0">
                <a:latin typeface="+mj-lt"/>
              </a:rPr>
              <a:t>Effect </a:t>
            </a:r>
            <a:r>
              <a:rPr lang="en-US" sz="1400" dirty="0">
                <a:latin typeface="+mj-lt"/>
              </a:rPr>
              <a:t>of </a:t>
            </a:r>
            <a:r>
              <a:rPr lang="en-US" sz="1400" dirty="0" smtClean="0">
                <a:latin typeface="+mj-lt"/>
              </a:rPr>
              <a:t>arc jet firing </a:t>
            </a:r>
            <a:r>
              <a:rPr lang="mr-IN" sz="1400" dirty="0" smtClean="0">
                <a:latin typeface="+mj-lt"/>
              </a:rPr>
              <a:t>–</a:t>
            </a:r>
            <a:r>
              <a:rPr lang="en-US" sz="1400" dirty="0" smtClean="0">
                <a:latin typeface="+mj-lt"/>
              </a:rPr>
              <a:t> </a:t>
            </a:r>
            <a:r>
              <a:rPr lang="en-US" sz="1400" dirty="0">
                <a:latin typeface="+mj-lt"/>
              </a:rPr>
              <a:t>ADR596 Make Arc Jet Flag available for SEISS MPS-LO</a:t>
            </a:r>
          </a:p>
          <a:p>
            <a:pPr indent="-457200">
              <a:spcBef>
                <a:spcPts val="0"/>
              </a:spcBef>
              <a:spcAft>
                <a:spcPts val="600"/>
              </a:spcAft>
              <a:buSzPct val="100000"/>
              <a:buFont typeface="Arial" charset="0"/>
              <a:buChar char="•"/>
            </a:pPr>
            <a:r>
              <a:rPr lang="en-US" sz="1400" dirty="0" smtClean="0">
                <a:latin typeface="+mj-lt"/>
              </a:rPr>
              <a:t>Evidence for significant error in absolute </a:t>
            </a:r>
            <a:r>
              <a:rPr lang="en-US" sz="1400" dirty="0">
                <a:latin typeface="+mj-lt"/>
              </a:rPr>
              <a:t>values of reported </a:t>
            </a:r>
            <a:r>
              <a:rPr lang="en-US" sz="1400" dirty="0" smtClean="0">
                <a:latin typeface="+mj-lt"/>
              </a:rPr>
              <a:t>fluxes (e.g</a:t>
            </a:r>
            <a:r>
              <a:rPr lang="en-US" sz="1400" dirty="0">
                <a:latin typeface="+mj-lt"/>
              </a:rPr>
              <a:t>., PLPT-SEI-003: MPS-LO Zone </a:t>
            </a:r>
            <a:r>
              <a:rPr lang="en-US" sz="1400" dirty="0" smtClean="0">
                <a:latin typeface="+mj-lt"/>
              </a:rPr>
              <a:t>Cross-Comparison) </a:t>
            </a:r>
            <a:r>
              <a:rPr lang="mr-IN" sz="1400" dirty="0" smtClean="0">
                <a:latin typeface="+mj-lt"/>
              </a:rPr>
              <a:t>–</a:t>
            </a:r>
            <a:r>
              <a:rPr lang="en-US" sz="1400" dirty="0" smtClean="0">
                <a:latin typeface="+mj-lt"/>
              </a:rPr>
              <a:t> Geometric factors may need adjustment.</a:t>
            </a:r>
          </a:p>
          <a:p>
            <a:pPr marL="0" indent="0">
              <a:spcBef>
                <a:spcPts val="0"/>
              </a:spcBef>
              <a:spcAft>
                <a:spcPts val="600"/>
              </a:spcAft>
              <a:buSzPct val="100000"/>
              <a:buNone/>
            </a:pPr>
            <a:r>
              <a:rPr lang="en-US" sz="1600" dirty="0" smtClean="0">
                <a:solidFill>
                  <a:srgbClr val="FFFFFF"/>
                </a:solidFill>
                <a:latin typeface="+mj-lt"/>
                <a:ea typeface="Calibri" charset="0"/>
                <a:cs typeface="Calibri" charset="0"/>
                <a:sym typeface="Arial"/>
              </a:rPr>
              <a:t>ADRs/WRs </a:t>
            </a:r>
            <a:r>
              <a:rPr lang="en-US" sz="1600" dirty="0">
                <a:solidFill>
                  <a:srgbClr val="FFFFFF"/>
                </a:solidFill>
                <a:latin typeface="+mj-lt"/>
                <a:ea typeface="Calibri" charset="0"/>
                <a:cs typeface="Calibri" charset="0"/>
                <a:sym typeface="Arial"/>
              </a:rPr>
              <a:t>Impacting </a:t>
            </a:r>
            <a:r>
              <a:rPr lang="en-US" sz="1600" dirty="0" smtClean="0">
                <a:solidFill>
                  <a:srgbClr val="FFFFFF"/>
                </a:solidFill>
                <a:latin typeface="+mj-lt"/>
                <a:ea typeface="Calibri" charset="0"/>
                <a:cs typeface="Calibri" charset="0"/>
                <a:sym typeface="Arial"/>
              </a:rPr>
              <a:t>Validation </a:t>
            </a:r>
            <a:r>
              <a:rPr lang="en-US" sz="1600" dirty="0">
                <a:solidFill>
                  <a:srgbClr val="FFFFFF"/>
                </a:solidFill>
                <a:latin typeface="+mj-lt"/>
                <a:ea typeface="Calibri" charset="0"/>
                <a:cs typeface="Calibri" charset="0"/>
                <a:sym typeface="Arial"/>
              </a:rPr>
              <a:t>of </a:t>
            </a:r>
            <a:r>
              <a:rPr lang="en-US" sz="1600" dirty="0" smtClean="0">
                <a:solidFill>
                  <a:srgbClr val="FFFFFF"/>
                </a:solidFill>
                <a:latin typeface="+mj-lt"/>
                <a:ea typeface="Calibri" charset="0"/>
                <a:cs typeface="Calibri" charset="0"/>
                <a:sym typeface="Arial"/>
              </a:rPr>
              <a:t>G17 MPS-LO L1b</a:t>
            </a:r>
            <a:endParaRPr lang="en-US" sz="1600" dirty="0">
              <a:solidFill>
                <a:srgbClr val="FFFFFF"/>
              </a:solidFill>
              <a:latin typeface="+mj-lt"/>
              <a:ea typeface="Calibri" charset="0"/>
              <a:cs typeface="Calibri" charset="0"/>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44</a:t>
            </a:fld>
            <a:endParaRPr lang="uk-UA" dirty="0"/>
          </a:p>
        </p:txBody>
      </p:sp>
      <p:graphicFrame>
        <p:nvGraphicFramePr>
          <p:cNvPr id="7" name="Shape 441"/>
          <p:cNvGraphicFramePr/>
          <p:nvPr>
            <p:extLst>
              <p:ext uri="{D42A27DB-BD31-4B8C-83A1-F6EECF244321}">
                <p14:modId xmlns:p14="http://schemas.microsoft.com/office/powerpoint/2010/main" val="1693994833"/>
              </p:ext>
            </p:extLst>
          </p:nvPr>
        </p:nvGraphicFramePr>
        <p:xfrm>
          <a:off x="380999" y="4038600"/>
          <a:ext cx="8458201" cy="2256970"/>
        </p:xfrm>
        <a:graphic>
          <a:graphicData uri="http://schemas.openxmlformats.org/drawingml/2006/table">
            <a:tbl>
              <a:tblPr firstRow="1" bandRow="1">
                <a:noFill/>
              </a:tblPr>
              <a:tblGrid>
                <a:gridCol w="661947">
                  <a:extLst>
                    <a:ext uri="{9D8B030D-6E8A-4147-A177-3AD203B41FA5}">
                      <a16:colId xmlns:a16="http://schemas.microsoft.com/office/drawing/2014/main" val="20000"/>
                    </a:ext>
                  </a:extLst>
                </a:gridCol>
                <a:gridCol w="673559">
                  <a:extLst>
                    <a:ext uri="{9D8B030D-6E8A-4147-A177-3AD203B41FA5}">
                      <a16:colId xmlns:a16="http://schemas.microsoft.com/office/drawing/2014/main" val="20001"/>
                    </a:ext>
                  </a:extLst>
                </a:gridCol>
                <a:gridCol w="3739415">
                  <a:extLst>
                    <a:ext uri="{9D8B030D-6E8A-4147-A177-3AD203B41FA5}">
                      <a16:colId xmlns:a16="http://schemas.microsoft.com/office/drawing/2014/main" val="20002"/>
                    </a:ext>
                  </a:extLst>
                </a:gridCol>
                <a:gridCol w="1560495">
                  <a:extLst>
                    <a:ext uri="{9D8B030D-6E8A-4147-A177-3AD203B41FA5}">
                      <a16:colId xmlns:a16="http://schemas.microsoft.com/office/drawing/2014/main" val="20003"/>
                    </a:ext>
                  </a:extLst>
                </a:gridCol>
                <a:gridCol w="1822785">
                  <a:extLst>
                    <a:ext uri="{9D8B030D-6E8A-4147-A177-3AD203B41FA5}">
                      <a16:colId xmlns:a16="http://schemas.microsoft.com/office/drawing/2014/main" val="20004"/>
                    </a:ext>
                  </a:extLst>
                </a:gridCol>
              </a:tblGrid>
              <a:tr h="359952">
                <a:tc>
                  <a:txBody>
                    <a:bodyPr/>
                    <a:lstStyle/>
                    <a:p>
                      <a:pPr marL="0" marR="0" lvl="0" indent="0" algn="l" rtl="0">
                        <a:spcBef>
                          <a:spcPts val="0"/>
                        </a:spcBef>
                        <a:spcAft>
                          <a:spcPts val="0"/>
                        </a:spcAft>
                        <a:buNone/>
                      </a:pPr>
                      <a:r>
                        <a:rPr lang="en-US" sz="1400" dirty="0">
                          <a:solidFill>
                            <a:schemeClr val="bg1"/>
                          </a:solidFill>
                        </a:rPr>
                        <a:t>ADR#</a:t>
                      </a:r>
                      <a:endParaRPr sz="14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rPr>
                        <a:t>WR#</a:t>
                      </a:r>
                      <a:endParaRPr sz="14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rPr>
                        <a:t>Short Description</a:t>
                      </a:r>
                      <a:endParaRPr sz="14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rPr>
                        <a:t>Status</a:t>
                      </a:r>
                      <a:endParaRPr sz="14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rPr>
                        <a:t>Expected Closure</a:t>
                      </a:r>
                      <a:endParaRPr sz="1400" dirty="0">
                        <a:solidFill>
                          <a:schemeClr val="bg1"/>
                        </a:solidFill>
                      </a:endParaRPr>
                    </a:p>
                  </a:txBody>
                  <a:tcPr marL="91450" marR="91450" marT="45725" marB="45725" anchor="ctr">
                    <a:solidFill>
                      <a:schemeClr val="accent2"/>
                    </a:solidFill>
                  </a:tcPr>
                </a:tc>
                <a:extLst>
                  <a:ext uri="{0D108BD9-81ED-4DB2-BD59-A6C34878D82A}">
                    <a16:rowId xmlns:a16="http://schemas.microsoft.com/office/drawing/2014/main" val="10000"/>
                  </a:ext>
                </a:extLst>
              </a:tr>
              <a:tr h="359952">
                <a:tc>
                  <a:txBody>
                    <a:bodyPr/>
                    <a:lstStyle/>
                    <a:p>
                      <a:pPr marL="0" marR="0" lvl="0" indent="0" algn="l" rtl="0">
                        <a:spcBef>
                          <a:spcPts val="0"/>
                        </a:spcBef>
                        <a:spcAft>
                          <a:spcPts val="0"/>
                        </a:spcAft>
                        <a:buNone/>
                      </a:pPr>
                      <a:r>
                        <a:rPr lang="is-IS" sz="1200" b="0" i="0" u="none" strike="noStrike" cap="none" dirty="0" smtClean="0">
                          <a:solidFill>
                            <a:schemeClr val="dk1"/>
                          </a:solidFill>
                          <a:effectLst/>
                          <a:latin typeface="+mn-lt"/>
                          <a:ea typeface="Calibri"/>
                          <a:cs typeface="Calibri"/>
                          <a:sym typeface="Arial"/>
                        </a:rPr>
                        <a:t>326</a:t>
                      </a:r>
                      <a:endParaRPr sz="1200" dirty="0">
                        <a:latin typeface="+mn-lt"/>
                      </a:endParaRPr>
                    </a:p>
                  </a:txBody>
                  <a:tcPr marL="91450" marR="91450" marT="45725" marB="45725" anchor="ctr">
                    <a:solidFill>
                      <a:schemeClr val="accent2">
                        <a:lumMod val="20000"/>
                        <a:lumOff val="80000"/>
                      </a:schemeClr>
                    </a:solidFill>
                  </a:tcPr>
                </a:tc>
                <a:tc>
                  <a:txBody>
                    <a:bodyPr/>
                    <a:lstStyle/>
                    <a:p>
                      <a:pPr marL="0" marR="0" lvl="0" indent="0" algn="l" rtl="0">
                        <a:spcBef>
                          <a:spcPts val="0"/>
                        </a:spcBef>
                        <a:spcAft>
                          <a:spcPts val="0"/>
                        </a:spcAft>
                        <a:buNone/>
                      </a:pPr>
                      <a:r>
                        <a:rPr lang="en-US" sz="1200" dirty="0" smtClean="0">
                          <a:latin typeface="+mn-lt"/>
                        </a:rPr>
                        <a:t>5424</a:t>
                      </a:r>
                      <a:endParaRPr sz="1200" dirty="0">
                        <a:latin typeface="+mn-lt"/>
                      </a:endParaRPr>
                    </a:p>
                  </a:txBody>
                  <a:tcPr marL="91450" marR="91450" marT="45725" marB="45725" anchor="ctr">
                    <a:solidFill>
                      <a:schemeClr val="accent2">
                        <a:lumMod val="20000"/>
                        <a:lumOff val="80000"/>
                      </a:schemeClr>
                    </a:solidFill>
                  </a:tcPr>
                </a:tc>
                <a:tc>
                  <a:txBody>
                    <a:bodyPr/>
                    <a:lstStyle/>
                    <a:p>
                      <a:pPr marL="0" marR="0" lvl="0" indent="0" algn="l" rtl="0">
                        <a:spcBef>
                          <a:spcPts val="0"/>
                        </a:spcBef>
                        <a:spcAft>
                          <a:spcPts val="0"/>
                        </a:spcAft>
                        <a:buNone/>
                      </a:pPr>
                      <a:r>
                        <a:rPr lang="en-US" sz="1200" b="0" i="0" u="none" strike="noStrike" cap="none" dirty="0" smtClean="0">
                          <a:solidFill>
                            <a:schemeClr val="dk1"/>
                          </a:solidFill>
                          <a:effectLst/>
                          <a:latin typeface="+mn-lt"/>
                          <a:ea typeface="Calibri"/>
                          <a:cs typeface="Calibri"/>
                          <a:sym typeface="Arial"/>
                        </a:rPr>
                        <a:t>MPS-LO GPA Changes</a:t>
                      </a:r>
                      <a:endParaRPr sz="1200" dirty="0">
                        <a:latin typeface="+mn-lt"/>
                      </a:endParaRPr>
                    </a:p>
                  </a:txBody>
                  <a:tcPr marL="91450" marR="91450" marT="45725" marB="45725"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latin typeface="+mn-lt"/>
                        </a:rPr>
                        <a:t>Closed</a:t>
                      </a:r>
                    </a:p>
                  </a:txBody>
                  <a:tcPr marL="91450" marR="91450" marT="45725" marB="45725" anchor="ctr">
                    <a:solidFill>
                      <a:schemeClr val="accent2">
                        <a:lumMod val="20000"/>
                        <a:lumOff val="80000"/>
                      </a:schemeClr>
                    </a:solidFill>
                  </a:tcPr>
                </a:tc>
                <a:tc>
                  <a:txBody>
                    <a:bodyPr/>
                    <a:lstStyle/>
                    <a:p>
                      <a:pPr marL="0" marR="0" lvl="0" indent="0" algn="l" rtl="0">
                        <a:spcBef>
                          <a:spcPts val="0"/>
                        </a:spcBef>
                        <a:spcAft>
                          <a:spcPts val="0"/>
                        </a:spcAft>
                        <a:buNone/>
                      </a:pPr>
                      <a:r>
                        <a:rPr lang="hr-HR" sz="1200" b="0" i="0" u="none" strike="noStrike" cap="none" dirty="0" smtClean="0">
                          <a:solidFill>
                            <a:schemeClr val="dk1"/>
                          </a:solidFill>
                          <a:effectLst/>
                          <a:latin typeface="+mn-lt"/>
                          <a:ea typeface="Calibri"/>
                          <a:cs typeface="Calibri"/>
                          <a:sym typeface="Arial"/>
                        </a:rPr>
                        <a:t>w/ </a:t>
                      </a:r>
                      <a:r>
                        <a:rPr lang="hr-HR" sz="1200" b="0" i="0" u="none" strike="noStrike" cap="none" dirty="0" err="1" smtClean="0">
                          <a:solidFill>
                            <a:schemeClr val="dk1"/>
                          </a:solidFill>
                          <a:effectLst/>
                          <a:latin typeface="+mn-lt"/>
                          <a:ea typeface="Calibri"/>
                          <a:cs typeface="Calibri"/>
                          <a:sym typeface="Arial"/>
                        </a:rPr>
                        <a:t>build</a:t>
                      </a:r>
                      <a:r>
                        <a:rPr lang="hr-HR" sz="1200" b="0" i="0" u="none" strike="noStrike" cap="none" dirty="0" smtClean="0">
                          <a:solidFill>
                            <a:schemeClr val="dk1"/>
                          </a:solidFill>
                          <a:effectLst/>
                          <a:latin typeface="+mn-lt"/>
                          <a:ea typeface="Calibri"/>
                          <a:cs typeface="Calibri"/>
                          <a:sym typeface="Arial"/>
                        </a:rPr>
                        <a:t> DO.07.01.00</a:t>
                      </a:r>
                      <a:endParaRPr sz="1200" dirty="0">
                        <a:latin typeface="+mn-lt"/>
                      </a:endParaRPr>
                    </a:p>
                  </a:txBody>
                  <a:tcPr marL="91450" marR="91450" marT="45725" marB="45725" anchor="ctr">
                    <a:solidFill>
                      <a:schemeClr val="accent2">
                        <a:lumMod val="20000"/>
                        <a:lumOff val="80000"/>
                      </a:schemeClr>
                    </a:solidFill>
                  </a:tcPr>
                </a:tc>
                <a:extLst>
                  <a:ext uri="{0D108BD9-81ED-4DB2-BD59-A6C34878D82A}">
                    <a16:rowId xmlns:a16="http://schemas.microsoft.com/office/drawing/2014/main" val="10001"/>
                  </a:ext>
                </a:extLst>
              </a:tr>
              <a:tr h="359952">
                <a:tc>
                  <a:txBody>
                    <a:bodyPr/>
                    <a:lstStyle/>
                    <a:p>
                      <a:pPr marL="0" marR="0" lvl="0" indent="0" algn="l" rtl="0">
                        <a:spcBef>
                          <a:spcPts val="0"/>
                        </a:spcBef>
                        <a:spcAft>
                          <a:spcPts val="0"/>
                        </a:spcAft>
                        <a:buNone/>
                      </a:pPr>
                      <a:r>
                        <a:rPr lang="en-US" sz="1200" dirty="0" smtClean="0"/>
                        <a:t>764</a:t>
                      </a:r>
                      <a:endParaRPr sz="1200" dirty="0"/>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200" dirty="0" smtClean="0"/>
                        <a:t>6978</a:t>
                      </a:r>
                      <a:endParaRPr sz="1200" dirty="0"/>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rPr>
                        <a:t>G17 MPS-LO LUT Update</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Verified in OE</a:t>
                      </a:r>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w/</a:t>
                      </a:r>
                      <a:r>
                        <a:rPr lang="en-US" sz="1200" baseline="0" dirty="0" smtClean="0"/>
                        <a:t> next OE </a:t>
                      </a:r>
                      <a:r>
                        <a:rPr lang="en-US" sz="1200" b="0" i="0" u="none" strike="noStrike" cap="none" dirty="0" smtClean="0">
                          <a:solidFill>
                            <a:schemeClr val="dk1"/>
                          </a:solidFill>
                          <a:effectLst/>
                          <a:latin typeface="+mn-lt"/>
                          <a:ea typeface="Calibri"/>
                          <a:cs typeface="Calibri"/>
                          <a:sym typeface="Arial"/>
                        </a:rPr>
                        <a:t>build</a:t>
                      </a:r>
                      <a:endParaRPr lang="en-US" sz="1200" dirty="0" smtClean="0">
                        <a:latin typeface="+mn-lt"/>
                      </a:endParaRPr>
                    </a:p>
                  </a:txBody>
                  <a:tcPr marL="91450" marR="91450" marT="45725" marB="45725" anchor="ctr">
                    <a:solidFill>
                      <a:schemeClr val="bg1"/>
                    </a:solidFill>
                  </a:tcPr>
                </a:tc>
                <a:extLst>
                  <a:ext uri="{0D108BD9-81ED-4DB2-BD59-A6C34878D82A}">
                    <a16:rowId xmlns:a16="http://schemas.microsoft.com/office/drawing/2014/main" val="10002"/>
                  </a:ext>
                </a:extLst>
              </a:tr>
              <a:tr h="359952">
                <a:tc>
                  <a:txBody>
                    <a:bodyPr/>
                    <a:lstStyle/>
                    <a:p>
                      <a:pPr marL="0" marR="0" lvl="0" indent="0" algn="l" rtl="0">
                        <a:spcBef>
                          <a:spcPts val="0"/>
                        </a:spcBef>
                        <a:spcAft>
                          <a:spcPts val="0"/>
                        </a:spcAft>
                        <a:buNone/>
                      </a:pPr>
                      <a:r>
                        <a:rPr lang="en-US" sz="1200" dirty="0" smtClean="0"/>
                        <a:t>596</a:t>
                      </a:r>
                      <a:endParaRPr sz="1200" dirty="0"/>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200" dirty="0" smtClean="0"/>
                        <a:t>5800</a:t>
                      </a:r>
                      <a:endParaRPr sz="1200" dirty="0"/>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solidFill>
                            <a:schemeClr val="dk1"/>
                          </a:solidFill>
                        </a:rPr>
                        <a:t>Make Arc Jet Flag available for SEISS MPS-LO </a:t>
                      </a:r>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200" baseline="0" dirty="0" smtClean="0"/>
                        <a:t>In work</a:t>
                      </a:r>
                      <a:endParaRPr sz="1200" dirty="0"/>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smtClean="0">
                          <a:solidFill>
                            <a:schemeClr val="tx1"/>
                          </a:solidFill>
                          <a:effectLst/>
                          <a:latin typeface="+mn-lt"/>
                          <a:ea typeface="+mn-ea"/>
                          <a:cs typeface="+mn-cs"/>
                          <a:sym typeface="Arial"/>
                        </a:rPr>
                        <a:t>DO.09.01.00</a:t>
                      </a:r>
                      <a:endParaRPr lang="en-US" sz="1200" dirty="0" smtClean="0"/>
                    </a:p>
                  </a:txBody>
                  <a:tcPr marL="91450" marR="91450" marT="45725" marB="45725" anchor="ctr">
                    <a:solidFill>
                      <a:schemeClr val="bg1"/>
                    </a:solidFill>
                  </a:tcPr>
                </a:tc>
                <a:extLst>
                  <a:ext uri="{0D108BD9-81ED-4DB2-BD59-A6C34878D82A}">
                    <a16:rowId xmlns:a16="http://schemas.microsoft.com/office/drawing/2014/main" val="10003"/>
                  </a:ext>
                </a:extLst>
              </a:tr>
              <a:tr h="443774">
                <a:tc>
                  <a:txBody>
                    <a:bodyPr/>
                    <a:lstStyle/>
                    <a:p>
                      <a:pPr marL="0" marR="0" lvl="0" indent="0" algn="l" rtl="0">
                        <a:spcBef>
                          <a:spcPts val="0"/>
                        </a:spcBef>
                        <a:spcAft>
                          <a:spcPts val="0"/>
                        </a:spcAft>
                        <a:buNone/>
                      </a:pPr>
                      <a:r>
                        <a:rPr lang="en-US" sz="1200" dirty="0" smtClean="0"/>
                        <a:t>780</a:t>
                      </a:r>
                      <a:endParaRPr sz="1200" dirty="0"/>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6845</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rPr>
                        <a:t>GPA update for SEISS MPS-HI and MPS-LO L1b IFC leakage </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Approved / In</a:t>
                      </a:r>
                      <a:r>
                        <a:rPr lang="en-US" sz="1200" baseline="0" dirty="0" smtClean="0">
                          <a:solidFill>
                            <a:schemeClr val="tx1"/>
                          </a:solidFill>
                        </a:rPr>
                        <a:t>-Analysis</a:t>
                      </a:r>
                      <a:endParaRPr lang="en-US" sz="1200" dirty="0" smtClean="0">
                        <a:solidFill>
                          <a:schemeClr val="tx1"/>
                        </a:solidFill>
                      </a:endParaRPr>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smtClean="0">
                          <a:solidFill>
                            <a:schemeClr val="tx1"/>
                          </a:solidFill>
                          <a:effectLst/>
                          <a:latin typeface="+mn-lt"/>
                          <a:ea typeface="+mn-ea"/>
                          <a:cs typeface="+mn-cs"/>
                          <a:sym typeface="Arial"/>
                        </a:rPr>
                        <a:t>DO.09.01.00</a:t>
                      </a:r>
                      <a:endParaRPr lang="hr-HR" sz="1200" dirty="0">
                        <a:latin typeface="+mn-lt"/>
                      </a:endParaRPr>
                    </a:p>
                  </a:txBody>
                  <a:tcPr marL="91450" marR="91450" marT="45725" marB="45725" anchor="ctr">
                    <a:solidFill>
                      <a:schemeClr val="bg1"/>
                    </a:solidFill>
                  </a:tcPr>
                </a:tc>
                <a:extLst>
                  <a:ext uri="{0D108BD9-81ED-4DB2-BD59-A6C34878D82A}">
                    <a16:rowId xmlns:a16="http://schemas.microsoft.com/office/drawing/2014/main" val="10004"/>
                  </a:ext>
                </a:extLst>
              </a:tr>
              <a:tr h="359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TBD</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TBD</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rPr>
                        <a:t>G17 MPS-LO</a:t>
                      </a:r>
                      <a:r>
                        <a:rPr lang="en-US" sz="1200" baseline="0" dirty="0" smtClean="0">
                          <a:solidFill>
                            <a:schemeClr val="dk1"/>
                          </a:solidFill>
                        </a:rPr>
                        <a:t> Crosstalk Correction LUT update</a:t>
                      </a:r>
                      <a:endParaRPr lang="en-US" sz="1200" dirty="0" smtClean="0">
                        <a:solidFill>
                          <a:srgbClr val="FF0000"/>
                        </a:solidFill>
                      </a:endParaRP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TBD</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TBD</a:t>
                      </a:r>
                    </a:p>
                  </a:txBody>
                  <a:tcPr marL="91450" marR="91450" marT="45725" marB="45725" anchor="ctr">
                    <a:solidFill>
                      <a:schemeClr val="bg1"/>
                    </a:solidFill>
                  </a:tcPr>
                </a:tc>
                <a:extLst>
                  <a:ext uri="{0D108BD9-81ED-4DB2-BD59-A6C34878D82A}">
                    <a16:rowId xmlns:a16="http://schemas.microsoft.com/office/drawing/2014/main" val="10005"/>
                  </a:ext>
                </a:extLst>
              </a:tr>
            </a:tbl>
          </a:graphicData>
        </a:graphic>
      </p:graphicFrame>
      <p:sp>
        <p:nvSpPr>
          <p:cNvPr id="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2" name="TextBox 1"/>
          <p:cNvSpPr txBox="1"/>
          <p:nvPr/>
        </p:nvSpPr>
        <p:spPr>
          <a:xfrm rot="16200000">
            <a:off x="7920232" y="5581172"/>
            <a:ext cx="1306768" cy="246221"/>
          </a:xfrm>
          <a:prstGeom prst="rect">
            <a:avLst/>
          </a:prstGeom>
          <a:solidFill>
            <a:schemeClr val="bg1">
              <a:lumMod val="95000"/>
            </a:schemeClr>
          </a:solidFill>
        </p:spPr>
        <p:txBody>
          <a:bodyPr wrap="none" rtlCol="0">
            <a:spAutoFit/>
          </a:bodyPr>
          <a:lstStyle/>
          <a:p>
            <a:r>
              <a:rPr lang="en-US" sz="1000" smtClean="0">
                <a:solidFill>
                  <a:srgbClr val="FF0000"/>
                </a:solidFill>
              </a:rPr>
              <a:t>Full validation items</a:t>
            </a:r>
            <a:endParaRPr lang="en-US" sz="1000">
              <a:solidFill>
                <a:srgbClr val="FF0000"/>
              </a:solidFill>
            </a:endParaRPr>
          </a:p>
        </p:txBody>
      </p:sp>
    </p:spTree>
    <p:extLst>
      <p:ext uri="{BB962C8B-B14F-4D97-AF65-F5344CB8AC3E}">
        <p14:creationId xmlns:p14="http://schemas.microsoft.com/office/powerpoint/2010/main" val="1294085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45</a:t>
            </a:fld>
            <a:endParaRPr lang="en" dirty="0">
              <a:solidFill>
                <a:schemeClr val="bg1"/>
              </a:solidFill>
            </a:endParaRPr>
          </a:p>
        </p:txBody>
      </p:sp>
      <p:sp>
        <p:nvSpPr>
          <p:cNvPr id="3" name="Title 1"/>
          <p:cNvSpPr txBox="1">
            <a:spLocks/>
          </p:cNvSpPr>
          <p:nvPr/>
        </p:nvSpPr>
        <p:spPr>
          <a:xfrm>
            <a:off x="1543050" y="304800"/>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smtClean="0">
                <a:solidFill>
                  <a:schemeClr val="bg1"/>
                </a:solidFill>
              </a:rPr>
              <a:t>GOES-17 MPS-LO </a:t>
            </a:r>
            <a:endParaRPr lang="en-US" sz="2400" dirty="0">
              <a:solidFill>
                <a:schemeClr val="bg1"/>
              </a:solidFill>
            </a:endParaRPr>
          </a:p>
          <a:p>
            <a:pPr algn="ctr"/>
            <a:r>
              <a:rPr lang="en-US" sz="2400" dirty="0" smtClean="0">
                <a:solidFill>
                  <a:schemeClr val="bg1"/>
                </a:solidFill>
              </a:rPr>
              <a:t>Performance </a:t>
            </a:r>
            <a:r>
              <a:rPr lang="en-US" sz="2400" dirty="0">
                <a:solidFill>
                  <a:schemeClr val="bg1"/>
                </a:solidFill>
              </a:rPr>
              <a:t>Baseline Status</a:t>
            </a:r>
          </a:p>
          <a:p>
            <a:pPr algn="ctr"/>
            <a:r>
              <a:rPr lang="en-US" sz="1600" i="1" dirty="0">
                <a:solidFill>
                  <a:schemeClr val="bg1"/>
                </a:solidFill>
              </a:rPr>
              <a:t>Assessment at Provisional</a:t>
            </a:r>
          </a:p>
        </p:txBody>
      </p:sp>
      <p:graphicFrame>
        <p:nvGraphicFramePr>
          <p:cNvPr id="4" name="Content Placeholder 3"/>
          <p:cNvGraphicFramePr>
            <a:graphicFrameLocks/>
          </p:cNvGraphicFramePr>
          <p:nvPr>
            <p:extLst/>
          </p:nvPr>
        </p:nvGraphicFramePr>
        <p:xfrm>
          <a:off x="170796" y="1283043"/>
          <a:ext cx="8799095" cy="5059680"/>
        </p:xfrm>
        <a:graphic>
          <a:graphicData uri="http://schemas.openxmlformats.org/drawingml/2006/table">
            <a:tbl>
              <a:tblPr firstRow="1" bandRow="1">
                <a:tableStyleId>{5940675A-B579-460E-94D1-54222C63F5DA}</a:tableStyleId>
              </a:tblPr>
              <a:tblGrid>
                <a:gridCol w="308026">
                  <a:extLst>
                    <a:ext uri="{9D8B030D-6E8A-4147-A177-3AD203B41FA5}">
                      <a16:colId xmlns:a16="http://schemas.microsoft.com/office/drawing/2014/main" val="20000"/>
                    </a:ext>
                  </a:extLst>
                </a:gridCol>
                <a:gridCol w="1277396">
                  <a:extLst>
                    <a:ext uri="{9D8B030D-6E8A-4147-A177-3AD203B41FA5}">
                      <a16:colId xmlns:a16="http://schemas.microsoft.com/office/drawing/2014/main" val="20001"/>
                    </a:ext>
                  </a:extLst>
                </a:gridCol>
                <a:gridCol w="1417410">
                  <a:extLst>
                    <a:ext uri="{9D8B030D-6E8A-4147-A177-3AD203B41FA5}">
                      <a16:colId xmlns:a16="http://schemas.microsoft.com/office/drawing/2014/main" val="2286325374"/>
                    </a:ext>
                  </a:extLst>
                </a:gridCol>
                <a:gridCol w="1905000">
                  <a:extLst>
                    <a:ext uri="{9D8B030D-6E8A-4147-A177-3AD203B41FA5}">
                      <a16:colId xmlns:a16="http://schemas.microsoft.com/office/drawing/2014/main" val="1228089856"/>
                    </a:ext>
                  </a:extLst>
                </a:gridCol>
                <a:gridCol w="2261286">
                  <a:extLst>
                    <a:ext uri="{9D8B030D-6E8A-4147-A177-3AD203B41FA5}">
                      <a16:colId xmlns:a16="http://schemas.microsoft.com/office/drawing/2014/main" val="2169976079"/>
                    </a:ext>
                  </a:extLst>
                </a:gridCol>
                <a:gridCol w="757995">
                  <a:extLst>
                    <a:ext uri="{9D8B030D-6E8A-4147-A177-3AD203B41FA5}">
                      <a16:colId xmlns:a16="http://schemas.microsoft.com/office/drawing/2014/main" val="20002"/>
                    </a:ext>
                  </a:extLst>
                </a:gridCol>
                <a:gridCol w="871982">
                  <a:extLst>
                    <a:ext uri="{9D8B030D-6E8A-4147-A177-3AD203B41FA5}">
                      <a16:colId xmlns:a16="http://schemas.microsoft.com/office/drawing/2014/main" val="20003"/>
                    </a:ext>
                  </a:extLst>
                </a:gridCol>
              </a:tblGrid>
              <a:tr h="370840">
                <a:tc>
                  <a:txBody>
                    <a:bodyPr/>
                    <a:lstStyle/>
                    <a:p>
                      <a:pPr algn="ctr"/>
                      <a:r>
                        <a:rPr lang="en-US" sz="14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4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MRD Requirement</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MIT/LL Predicted Performance</a:t>
                      </a:r>
                      <a:r>
                        <a:rPr lang="en-US" sz="1400" b="1" baseline="0" dirty="0" smtClean="0">
                          <a:solidFill>
                            <a:schemeClr val="tx1"/>
                          </a:solidFill>
                        </a:rPr>
                        <a:t> Baseline</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NCEI Assessment at Provisional</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1400" dirty="0" smtClean="0"/>
                        <a:t>1987</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MPS-LO</a:t>
                      </a:r>
                      <a:r>
                        <a:rPr lang="en-US" sz="1400" baseline="0" dirty="0" smtClean="0"/>
                        <a:t> </a:t>
                      </a:r>
                      <a:r>
                        <a:rPr lang="en-US" sz="1400" dirty="0"/>
                        <a:t>Orthogonality</a:t>
                      </a:r>
                      <a:r>
                        <a:rPr lang="en-US" sz="1400" dirty="0" smtClean="0"/>
                        <a:t>/ Coverage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5 directions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14 directions</a:t>
                      </a:r>
                      <a:r>
                        <a:rPr lang="en-US" sz="1400" baseline="0" dirty="0" smtClean="0"/>
                        <a:t> (zones)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14 directions (zones)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a:t>
                      </a:r>
                      <a:r>
                        <a:rPr lang="en-US" sz="1400" dirty="0" smtClean="0"/>
                        <a:t>03</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smtClean="0"/>
                        <a:t>PASS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400" dirty="0" smtClean="0"/>
                        <a:t>1991</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MPS-LO </a:t>
                      </a:r>
                      <a:r>
                        <a:rPr lang="en-US" sz="1400" dirty="0"/>
                        <a:t>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30 eV –</a:t>
                      </a:r>
                      <a:r>
                        <a:rPr lang="en-US" sz="1400" baseline="0" dirty="0" smtClean="0"/>
                        <a:t> 30 </a:t>
                      </a:r>
                      <a:r>
                        <a:rPr lang="en-US" sz="1400" baseline="0" dirty="0" err="1" smtClean="0"/>
                        <a:t>keV</a:t>
                      </a:r>
                      <a:r>
                        <a:rPr lang="en-US" sz="1400" baseline="0" dirty="0" smtClean="0"/>
                        <a:t> (protons and electrons)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30 eV – 30 </a:t>
                      </a:r>
                      <a:r>
                        <a:rPr lang="en-US" sz="1400" dirty="0" err="1" smtClean="0"/>
                        <a:t>keV</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0.025-30.8 </a:t>
                      </a:r>
                      <a:r>
                        <a:rPr lang="en-US" sz="1400" dirty="0" err="1" smtClean="0"/>
                        <a:t>keV</a:t>
                      </a:r>
                      <a:r>
                        <a:rPr lang="en-US" sz="1400" dirty="0" smtClean="0"/>
                        <a:t> (electrons)</a:t>
                      </a:r>
                    </a:p>
                    <a:p>
                      <a:r>
                        <a:rPr lang="en-US" sz="1400" dirty="0" smtClean="0"/>
                        <a:t>0.030-30.0 </a:t>
                      </a:r>
                      <a:r>
                        <a:rPr lang="en-US" sz="1400" dirty="0" err="1" smtClean="0"/>
                        <a:t>keV</a:t>
                      </a:r>
                      <a:r>
                        <a:rPr lang="en-US" sz="1400" dirty="0" smtClean="0"/>
                        <a:t>/q (ions)</a:t>
                      </a:r>
                    </a:p>
                    <a:p>
                      <a:r>
                        <a:rPr lang="en-US" sz="1400" dirty="0" smtClean="0"/>
                        <a:t>[values from</a:t>
                      </a:r>
                      <a:r>
                        <a:rPr lang="en-US" sz="1400" baseline="0" dirty="0" smtClean="0"/>
                        <a:t> CDRL79]</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-05</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smtClean="0"/>
                        <a:t>PASS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400" dirty="0" smtClean="0"/>
                        <a:t>1992</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MPS-LO</a:t>
                      </a:r>
                      <a:r>
                        <a:rPr lang="en-US" sz="1400" baseline="0" dirty="0" smtClean="0"/>
                        <a:t> </a:t>
                      </a:r>
                      <a:r>
                        <a:rPr lang="en-US" sz="1400" baseline="0" dirty="0"/>
                        <a:t>Measurement Accuracy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45% @min flux,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25% @10X min flux </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420 separate accuracies (2 species x 14 angles</a:t>
                      </a:r>
                      <a:r>
                        <a:rPr lang="en-US" sz="1200" baseline="0" dirty="0" smtClean="0"/>
                        <a:t> x 15 energies</a:t>
                      </a:r>
                      <a:r>
                        <a:rPr lang="en-US" sz="1200" dirty="0" smtClean="0"/>
                        <a:t>);  </a:t>
                      </a:r>
                    </a:p>
                    <a:p>
                      <a:r>
                        <a:rPr lang="en-US" sz="1200" b="0" i="0" u="none" strike="noStrike" cap="none" dirty="0" smtClean="0">
                          <a:solidFill>
                            <a:schemeClr val="tx1"/>
                          </a:solidFill>
                          <a:effectLst/>
                          <a:latin typeface="+mn-lt"/>
                          <a:ea typeface="+mn-ea"/>
                          <a:cs typeface="+mn-cs"/>
                          <a:sym typeface="Arial"/>
                        </a:rPr>
                        <a:t>Worst case for 10x min flux:  Electrons:</a:t>
                      </a:r>
                      <a:r>
                        <a:rPr lang="en-US" sz="1200" b="0" i="0" u="none" strike="noStrike" cap="none" baseline="0" dirty="0" smtClean="0">
                          <a:solidFill>
                            <a:schemeClr val="tx1"/>
                          </a:solidFill>
                          <a:effectLst/>
                          <a:latin typeface="+mn-lt"/>
                          <a:ea typeface="+mn-ea"/>
                          <a:cs typeface="+mn-cs"/>
                          <a:sym typeface="Arial"/>
                        </a:rPr>
                        <a:t> </a:t>
                      </a:r>
                      <a:r>
                        <a:rPr lang="en-US" sz="1200" b="0" i="0" u="none" strike="noStrike" cap="none" dirty="0" smtClean="0">
                          <a:solidFill>
                            <a:schemeClr val="tx1"/>
                          </a:solidFill>
                          <a:effectLst/>
                          <a:latin typeface="+mn-lt"/>
                          <a:ea typeface="+mn-ea"/>
                          <a:cs typeface="+mn-cs"/>
                          <a:sym typeface="Arial"/>
                        </a:rPr>
                        <a:t>23%;  </a:t>
                      </a:r>
                    </a:p>
                    <a:p>
                      <a:r>
                        <a:rPr lang="en-US" sz="1200" b="0" i="0" u="none" strike="noStrike" cap="none" dirty="0" smtClean="0">
                          <a:solidFill>
                            <a:schemeClr val="tx1"/>
                          </a:solidFill>
                          <a:effectLst/>
                          <a:latin typeface="+mn-lt"/>
                          <a:ea typeface="+mn-ea"/>
                          <a:cs typeface="+mn-cs"/>
                          <a:sym typeface="Arial"/>
                        </a:rPr>
                        <a:t>Ions: 20%  </a:t>
                      </a:r>
                    </a:p>
                    <a:p>
                      <a:r>
                        <a:rPr lang="en-US" sz="1200" b="0" i="0" u="none" strike="noStrike" cap="none" dirty="0" smtClean="0">
                          <a:solidFill>
                            <a:schemeClr val="tx1"/>
                          </a:solidFill>
                          <a:effectLst/>
                          <a:latin typeface="+mn-lt"/>
                          <a:ea typeface="+mn-ea"/>
                          <a:cs typeface="+mn-cs"/>
                          <a:sym typeface="Arial"/>
                        </a:rPr>
                        <a:t>Worst case for min flux:  Electrons:</a:t>
                      </a:r>
                      <a:r>
                        <a:rPr lang="en-US" sz="1200" b="0" i="0" u="none" strike="noStrike" cap="none" baseline="0" dirty="0" smtClean="0">
                          <a:solidFill>
                            <a:schemeClr val="tx1"/>
                          </a:solidFill>
                          <a:effectLst/>
                          <a:latin typeface="+mn-lt"/>
                          <a:ea typeface="+mn-ea"/>
                          <a:cs typeface="+mn-cs"/>
                          <a:sym typeface="Arial"/>
                        </a:rPr>
                        <a:t> </a:t>
                      </a:r>
                      <a:r>
                        <a:rPr lang="en-US" sz="1200" b="0" i="0" u="none" strike="noStrike" cap="none" dirty="0" smtClean="0">
                          <a:solidFill>
                            <a:schemeClr val="tx1"/>
                          </a:solidFill>
                          <a:effectLst/>
                          <a:latin typeface="+mn-lt"/>
                          <a:ea typeface="+mn-ea"/>
                          <a:cs typeface="+mn-cs"/>
                          <a:sym typeface="Arial"/>
                        </a:rPr>
                        <a:t>40%;  </a:t>
                      </a:r>
                    </a:p>
                    <a:p>
                      <a:r>
                        <a:rPr lang="en-US" sz="1200" b="0" i="0" u="none" strike="noStrike" cap="none" dirty="0" smtClean="0">
                          <a:solidFill>
                            <a:schemeClr val="tx1"/>
                          </a:solidFill>
                          <a:effectLst/>
                          <a:latin typeface="+mn-lt"/>
                          <a:ea typeface="+mn-ea"/>
                          <a:cs typeface="+mn-cs"/>
                          <a:sym typeface="Arial"/>
                        </a:rPr>
                        <a:t>Ions: 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u="sng" dirty="0" smtClean="0"/>
                        <a:t>Absolute accuracy cannot be verified on-orbit.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u="none" dirty="0" smtClean="0"/>
                        <a:t>Results</a:t>
                      </a:r>
                      <a:r>
                        <a:rPr lang="en-US" sz="1400" u="none" baseline="0" dirty="0" smtClean="0"/>
                        <a:t> of PLPT-03 and factor of ~5 decline in MCP response (in some zones) indicate that 25% relative accuracy not currently achieved on-orbit.</a:t>
                      </a:r>
                      <a:endParaRPr lang="en-US" sz="1400" u="sng"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a:t>
                      </a:r>
                      <a:r>
                        <a:rPr lang="en-US" sz="1200" dirty="0" smtClean="0"/>
                        <a:t>03, </a:t>
                      </a:r>
                      <a:r>
                        <a:rPr lang="en-US" sz="1200" dirty="0"/>
                        <a:t>-</a:t>
                      </a:r>
                      <a:r>
                        <a:rPr lang="en-US" sz="1200" dirty="0" smtClean="0"/>
                        <a:t>05, -06</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smtClean="0"/>
                        <a:t>Results of PLPT-03,</a:t>
                      </a:r>
                      <a:r>
                        <a:rPr lang="en-US" sz="1400" baseline="0" dirty="0" smtClean="0"/>
                        <a:t> 05 and 06 will need to be applied</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11972152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a:solidFill>
                  <a:srgbClr val="FFFFFF"/>
                </a:solidFill>
                <a:latin typeface="Calibri" charset="0"/>
                <a:ea typeface="Calibri" charset="0"/>
                <a:cs typeface="Calibri" charset="0"/>
                <a:sym typeface="Arial"/>
              </a:rPr>
              <a:t>Provisional Validation</a:t>
            </a:r>
            <a:endParaRPr sz="3600">
              <a:latin typeface="Calibri" charset="0"/>
              <a:ea typeface="Calibri" charset="0"/>
              <a:cs typeface="Calibri" charset="0"/>
            </a:endParaRPr>
          </a:p>
        </p:txBody>
      </p:sp>
      <p:sp>
        <p:nvSpPr>
          <p:cNvPr id="405" name="Shape 40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46</a:t>
            </a:fld>
            <a:endParaRPr sz="1400" b="0" i="0" u="none" strike="noStrike" cap="none">
              <a:solidFill>
                <a:schemeClr val="lt1"/>
              </a:solidFill>
              <a:latin typeface="Arial"/>
              <a:ea typeface="Arial"/>
              <a:cs typeface="Arial"/>
              <a:sym typeface="Arial"/>
            </a:endParaRPr>
          </a:p>
        </p:txBody>
      </p:sp>
      <p:graphicFrame>
        <p:nvGraphicFramePr>
          <p:cNvPr id="406" name="Shape 406"/>
          <p:cNvGraphicFramePr/>
          <p:nvPr>
            <p:extLst>
              <p:ext uri="{D42A27DB-BD31-4B8C-83A1-F6EECF244321}">
                <p14:modId xmlns:p14="http://schemas.microsoft.com/office/powerpoint/2010/main" val="985094895"/>
              </p:ext>
            </p:extLst>
          </p:nvPr>
        </p:nvGraphicFramePr>
        <p:xfrm>
          <a:off x="228600" y="1447800"/>
          <a:ext cx="8686800" cy="3810040"/>
        </p:xfrm>
        <a:graphic>
          <a:graphicData uri="http://schemas.openxmlformats.org/drawingml/2006/table">
            <a:tbl>
              <a:tblPr>
                <a:noFill/>
                <a:tableStyleId>{C82DEBC4-4F6B-44C8-AECD-D6E7C8D4A6FB}</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Preparation Activities</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Assessment</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Validation activities are ongoing and the general research community is now encouraged to participate.</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Validation activities are ongoing. Results have been discussed with SWPC. Release of data by NCEI will enable research community participation.</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Severe algorithm anomalies are identified and under analysis. Solutions to anomalies are in development and testing.</a:t>
                      </a:r>
                      <a:endParaRPr sz="1800"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lang="en-US" sz="1800" b="0" i="0" u="none" strike="noStrike" cap="none" dirty="0" smtClean="0">
                          <a:solidFill>
                            <a:schemeClr val="dk1"/>
                          </a:solidFill>
                          <a:latin typeface="Calibri"/>
                          <a:ea typeface="Calibri"/>
                          <a:cs typeface="Calibri"/>
                          <a:sym typeface="Calibri"/>
                        </a:rPr>
                        <a:t>ADR326 MPS-LO GPA Changes implemented</a:t>
                      </a:r>
                      <a:r>
                        <a:rPr lang="en-US" sz="1800" b="0" i="0" u="none" strike="noStrike" cap="none" baseline="0" dirty="0" smtClean="0">
                          <a:solidFill>
                            <a:schemeClr val="dk1"/>
                          </a:solidFill>
                          <a:latin typeface="Calibri"/>
                          <a:ea typeface="Calibri"/>
                          <a:cs typeface="Calibri"/>
                          <a:sym typeface="Calibri"/>
                        </a:rPr>
                        <a:t> in DO.07.01 (needed for provisional). ADR780 GPA update for MPS-LO L1b IFC leakage in-Analysis, needed for full.</a:t>
                      </a:r>
                      <a:endParaRPr sz="1800"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Incremental product improvements may still be occurring.</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Product improvements </a:t>
                      </a:r>
                      <a:r>
                        <a:rPr lang="en-US" sz="1800" b="0" i="0" u="none" strike="noStrike" cap="none" dirty="0" smtClean="0">
                          <a:solidFill>
                            <a:schemeClr val="dk1"/>
                          </a:solidFill>
                          <a:latin typeface="Calibri"/>
                          <a:ea typeface="Calibri"/>
                          <a:cs typeface="Calibri"/>
                          <a:sym typeface="Calibri"/>
                        </a:rPr>
                        <a:t>will </a:t>
                      </a:r>
                      <a:r>
                        <a:rPr lang="en-US" sz="1800" b="0" i="0" u="none" strike="noStrike" cap="none" dirty="0">
                          <a:solidFill>
                            <a:schemeClr val="dk1"/>
                          </a:solidFill>
                          <a:latin typeface="Calibri"/>
                          <a:ea typeface="Calibri"/>
                          <a:cs typeface="Calibri"/>
                          <a:sym typeface="Calibri"/>
                        </a:rPr>
                        <a:t>result from </a:t>
                      </a:r>
                      <a:r>
                        <a:rPr lang="en-US" sz="1800" b="0" i="0" u="none" strike="noStrike" cap="none" dirty="0" smtClean="0">
                          <a:solidFill>
                            <a:schemeClr val="dk1"/>
                          </a:solidFill>
                          <a:latin typeface="Calibri"/>
                          <a:ea typeface="Calibri"/>
                          <a:cs typeface="Calibri"/>
                          <a:sym typeface="Calibri"/>
                        </a:rPr>
                        <a:t>steps to mitigate known (on previous chart) and any yet</a:t>
                      </a:r>
                      <a:r>
                        <a:rPr lang="en-US" sz="1800" b="0" i="0" u="none" strike="noStrike" cap="none" baseline="0" dirty="0" smtClean="0">
                          <a:solidFill>
                            <a:schemeClr val="dk1"/>
                          </a:solidFill>
                          <a:latin typeface="Calibri"/>
                          <a:ea typeface="Calibri"/>
                          <a:cs typeface="Calibri"/>
                          <a:sym typeface="Calibri"/>
                        </a:rPr>
                        <a:t> to be discovered</a:t>
                      </a:r>
                      <a:r>
                        <a:rPr lang="en-US" sz="1800" b="0" i="0" u="none" strike="noStrike" cap="none" dirty="0" smtClean="0">
                          <a:solidFill>
                            <a:schemeClr val="dk1"/>
                          </a:solidFill>
                          <a:latin typeface="Calibri"/>
                          <a:ea typeface="Calibri"/>
                          <a:cs typeface="Calibri"/>
                          <a:sym typeface="Calibri"/>
                        </a:rPr>
                        <a:t> anomalies.</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bl>
          </a:graphicData>
        </a:graphic>
      </p:graphicFrame>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5854253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a:solidFill>
                  <a:srgbClr val="FFFFFF"/>
                </a:solidFill>
                <a:latin typeface="Calibri" charset="0"/>
                <a:ea typeface="Calibri" charset="0"/>
                <a:cs typeface="Calibri" charset="0"/>
                <a:sym typeface="Arial"/>
              </a:rPr>
              <a:t>Provisional Validation</a:t>
            </a:r>
            <a:endParaRPr sz="3600">
              <a:latin typeface="Calibri" charset="0"/>
              <a:ea typeface="Calibri" charset="0"/>
              <a:cs typeface="Calibri" charset="0"/>
            </a:endParaRPr>
          </a:p>
        </p:txBody>
      </p:sp>
      <p:sp>
        <p:nvSpPr>
          <p:cNvPr id="412" name="Shape 41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47</a:t>
            </a:fld>
            <a:endParaRPr sz="1400" b="0" i="0" u="none" strike="noStrike" cap="none">
              <a:solidFill>
                <a:schemeClr val="lt1"/>
              </a:solidFill>
              <a:latin typeface="Arial"/>
              <a:ea typeface="Arial"/>
              <a:cs typeface="Arial"/>
              <a:sym typeface="Arial"/>
            </a:endParaRPr>
          </a:p>
        </p:txBody>
      </p:sp>
      <p:graphicFrame>
        <p:nvGraphicFramePr>
          <p:cNvPr id="413" name="Shape 413"/>
          <p:cNvGraphicFramePr/>
          <p:nvPr>
            <p:extLst>
              <p:ext uri="{D42A27DB-BD31-4B8C-83A1-F6EECF244321}">
                <p14:modId xmlns:p14="http://schemas.microsoft.com/office/powerpoint/2010/main" val="1081392523"/>
              </p:ext>
            </p:extLst>
          </p:nvPr>
        </p:nvGraphicFramePr>
        <p:xfrm>
          <a:off x="228600" y="1221057"/>
          <a:ext cx="8686800" cy="4493470"/>
        </p:xfrm>
        <a:graphic>
          <a:graphicData uri="http://schemas.openxmlformats.org/drawingml/2006/table">
            <a:tbl>
              <a:tblPr>
                <a:noFill/>
                <a:tableStyleId>{C82DEBC4-4F6B-44C8-AECD-D6E7C8D4A6FB}</a:tableStyleId>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ts val="600"/>
                        <a:buFont typeface="Arial"/>
                        <a:buNone/>
                      </a:pPr>
                      <a:r>
                        <a:rPr lang="en-US" sz="1400" b="1" u="none" strike="noStrike" cap="none" dirty="0">
                          <a:solidFill>
                            <a:schemeClr val="lt1"/>
                          </a:solidFill>
                          <a:latin typeface="Calibri" charset="0"/>
                          <a:ea typeface="Calibri" charset="0"/>
                          <a:cs typeface="Calibri" charset="0"/>
                        </a:rPr>
                        <a:t>End State</a:t>
                      </a:r>
                      <a:endParaRPr sz="14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1400" b="1" u="none" strike="noStrike" cap="none">
                          <a:solidFill>
                            <a:schemeClr val="lt1"/>
                          </a:solidFill>
                          <a:latin typeface="Calibri" charset="0"/>
                          <a:ea typeface="Calibri" charset="0"/>
                          <a:cs typeface="Calibri" charset="0"/>
                        </a:rPr>
                        <a:t>Assessment</a:t>
                      </a:r>
                      <a:endParaRPr sz="140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Product performance has been demonstrated through analysis of </a:t>
                      </a:r>
                      <a:r>
                        <a:rPr lang="en-US" sz="1400" b="0" i="0" u="none" strike="noStrike" cap="none" smtClean="0">
                          <a:solidFill>
                            <a:schemeClr val="dk1"/>
                          </a:solidFill>
                          <a:latin typeface="Calibri" charset="0"/>
                          <a:ea typeface="Calibri" charset="0"/>
                          <a:cs typeface="Calibri" charset="0"/>
                          <a:sym typeface="Calibri"/>
                        </a:rPr>
                        <a:t>independent </a:t>
                      </a:r>
                      <a:r>
                        <a:rPr lang="en-US" sz="1400" b="0" i="0" u="none" strike="noStrike" cap="none">
                          <a:solidFill>
                            <a:schemeClr val="dk1"/>
                          </a:solidFill>
                          <a:latin typeface="Calibri" charset="0"/>
                          <a:ea typeface="Calibri" charset="0"/>
                          <a:cs typeface="Calibri" charset="0"/>
                          <a:sym typeface="Calibri"/>
                        </a:rPr>
                        <a:t>measurements obtained from select locations, periods, and associated ground truth or field campaign efforts.</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smtClean="0">
                          <a:solidFill>
                            <a:schemeClr val="dk1"/>
                          </a:solidFill>
                          <a:latin typeface="Calibri" charset="0"/>
                          <a:ea typeface="Calibri" charset="0"/>
                          <a:cs typeface="Calibri" charset="0"/>
                          <a:sym typeface="Calibri"/>
                        </a:rPr>
                        <a:t>G17/FM2/SN102</a:t>
                      </a:r>
                      <a:r>
                        <a:rPr lang="en-US" sz="1400" b="0" i="0" u="none" strike="noStrike" cap="none" baseline="0" dirty="0" smtClean="0">
                          <a:solidFill>
                            <a:schemeClr val="dk1"/>
                          </a:solidFill>
                          <a:latin typeface="Calibri" charset="0"/>
                          <a:ea typeface="Calibri" charset="0"/>
                          <a:cs typeface="Calibri" charset="0"/>
                          <a:sym typeface="Calibri"/>
                        </a:rPr>
                        <a:t> MPS-LO ground/beam calibrated.</a:t>
                      </a:r>
                    </a:p>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baseline="0" dirty="0" smtClean="0">
                          <a:solidFill>
                            <a:schemeClr val="dk1"/>
                          </a:solidFill>
                          <a:latin typeface="Calibri" charset="0"/>
                          <a:ea typeface="Calibri" charset="0"/>
                          <a:cs typeface="Calibri" charset="0"/>
                          <a:sym typeface="Calibri"/>
                        </a:rPr>
                        <a:t>Performance tests included in provisional PLPT results</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Product analysis is sufficient to communicate product performance to users relative to expectations (Performance Baseline).</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u="none" strike="noStrike" cap="none" dirty="0" smtClean="0">
                          <a:solidFill>
                            <a:schemeClr val="dk1"/>
                          </a:solidFill>
                          <a:latin typeface="Calibri" charset="0"/>
                          <a:ea typeface="Calibri" charset="0"/>
                          <a:cs typeface="Calibri" charset="0"/>
                        </a:rPr>
                        <a:t>Yes, to </a:t>
                      </a:r>
                      <a:r>
                        <a:rPr lang="en-US" sz="1400" u="none" strike="noStrike" cap="none" dirty="0">
                          <a:solidFill>
                            <a:schemeClr val="dk1"/>
                          </a:solidFill>
                          <a:latin typeface="Calibri" charset="0"/>
                          <a:ea typeface="Calibri" charset="0"/>
                          <a:cs typeface="Calibri" charset="0"/>
                        </a:rPr>
                        <a:t>the limited extent </a:t>
                      </a:r>
                      <a:r>
                        <a:rPr lang="en-US" sz="1400" u="none" strike="noStrike" cap="none" dirty="0" smtClean="0">
                          <a:solidFill>
                            <a:schemeClr val="dk1"/>
                          </a:solidFill>
                          <a:latin typeface="Calibri" charset="0"/>
                          <a:ea typeface="Calibri" charset="0"/>
                          <a:cs typeface="Calibri" charset="0"/>
                        </a:rPr>
                        <a:t>that</a:t>
                      </a:r>
                      <a:r>
                        <a:rPr lang="en-US" sz="1400" u="none" strike="noStrike" cap="none" baseline="0" dirty="0" smtClean="0">
                          <a:solidFill>
                            <a:schemeClr val="dk1"/>
                          </a:solidFill>
                          <a:latin typeface="Calibri" charset="0"/>
                          <a:ea typeface="Calibri" charset="0"/>
                          <a:cs typeface="Calibri" charset="0"/>
                        </a:rPr>
                        <a:t> </a:t>
                      </a:r>
                      <a:r>
                        <a:rPr lang="en-US" sz="1400" u="none" strike="noStrike" cap="none" dirty="0" smtClean="0">
                          <a:solidFill>
                            <a:schemeClr val="dk1"/>
                          </a:solidFill>
                          <a:latin typeface="Calibri" charset="0"/>
                          <a:ea typeface="Calibri" charset="0"/>
                          <a:cs typeface="Calibri" charset="0"/>
                        </a:rPr>
                        <a:t>absolute</a:t>
                      </a:r>
                      <a:r>
                        <a:rPr lang="en-US" sz="1400" u="none" strike="noStrike" cap="none" baseline="0" dirty="0" smtClean="0">
                          <a:solidFill>
                            <a:schemeClr val="dk1"/>
                          </a:solidFill>
                          <a:latin typeface="Calibri" charset="0"/>
                          <a:ea typeface="Calibri" charset="0"/>
                          <a:cs typeface="Calibri" charset="0"/>
                        </a:rPr>
                        <a:t> accuracy can </a:t>
                      </a:r>
                      <a:r>
                        <a:rPr lang="en-US" sz="1400" u="none" strike="noStrike" cap="none" dirty="0" smtClean="0">
                          <a:solidFill>
                            <a:schemeClr val="dk1"/>
                          </a:solidFill>
                          <a:latin typeface="Calibri" charset="0"/>
                          <a:ea typeface="Calibri" charset="0"/>
                          <a:cs typeface="Calibri" charset="0"/>
                        </a:rPr>
                        <a:t>verified on-orbit</a:t>
                      </a:r>
                      <a:r>
                        <a:rPr lang="en-US" sz="1400" u="none" strike="noStrike" cap="none" baseline="0" dirty="0" smtClean="0">
                          <a:solidFill>
                            <a:schemeClr val="dk1"/>
                          </a:solidFill>
                          <a:latin typeface="Calibri" charset="0"/>
                          <a:ea typeface="Calibri" charset="0"/>
                          <a:cs typeface="Calibri" charset="0"/>
                        </a:rPr>
                        <a:t>.</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2"/>
                  </a:ext>
                </a:extLst>
              </a:tr>
              <a:tr h="84060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smtClean="0">
                          <a:solidFill>
                            <a:schemeClr val="tx1"/>
                          </a:solidFill>
                          <a:latin typeface="Calibri" charset="0"/>
                          <a:ea typeface="Calibri" charset="0"/>
                          <a:cs typeface="Calibri" charset="0"/>
                          <a:sym typeface="Calibri"/>
                        </a:rPr>
                        <a:t>PUG and</a:t>
                      </a:r>
                      <a:r>
                        <a:rPr lang="en-US" sz="1400" b="0" i="0" u="none" strike="noStrike" cap="none" baseline="0" dirty="0" smtClean="0">
                          <a:solidFill>
                            <a:schemeClr val="tx1"/>
                          </a:solidFill>
                          <a:latin typeface="Calibri" charset="0"/>
                          <a:ea typeface="Calibri" charset="0"/>
                          <a:cs typeface="Calibri" charset="0"/>
                          <a:sym typeface="Calibri"/>
                        </a:rPr>
                        <a:t>/or CDRL80 will need to be updated to reflect changes, e.g., ADR326 MPS-LO GPA Changes. </a:t>
                      </a:r>
                    </a:p>
                    <a:p>
                      <a:pPr marL="0" marR="0" lvl="0" indent="0" algn="l" rtl="0">
                        <a:lnSpc>
                          <a:spcPct val="100000"/>
                        </a:lnSpc>
                        <a:spcBef>
                          <a:spcPts val="0"/>
                        </a:spcBef>
                        <a:spcAft>
                          <a:spcPts val="0"/>
                        </a:spcAft>
                        <a:buClr>
                          <a:srgbClr val="000000"/>
                        </a:buClr>
                        <a:buSzPts val="450"/>
                        <a:buFont typeface="Arial"/>
                        <a:buNone/>
                      </a:pPr>
                      <a:r>
                        <a:rPr lang="en-US" sz="1400" b="0" i="0" u="none" strike="noStrike" cap="none" baseline="0" dirty="0" smtClean="0">
                          <a:solidFill>
                            <a:schemeClr val="tx1"/>
                          </a:solidFill>
                          <a:latin typeface="Calibri" charset="0"/>
                          <a:ea typeface="Calibri" charset="0"/>
                          <a:cs typeface="Calibri" charset="0"/>
                          <a:sym typeface="Calibri"/>
                        </a:rPr>
                        <a:t>A complete description of known anomalies will be included in readme file with release of data to public.</a:t>
                      </a:r>
                      <a:endParaRPr lang="en-US" sz="1400" b="0" i="0" u="none" strike="noStrike" cap="none" dirty="0" smtClean="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Testing has been fully documented.</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smtClean="0">
                          <a:solidFill>
                            <a:schemeClr val="dk1"/>
                          </a:solidFill>
                          <a:latin typeface="Calibri" charset="0"/>
                          <a:ea typeface="Calibri" charset="0"/>
                          <a:cs typeface="Calibri" charset="0"/>
                          <a:sym typeface="Calibri"/>
                        </a:rPr>
                        <a:t>In this presentation and supplemental materials.</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4"/>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a:solidFill>
                            <a:schemeClr val="dk1"/>
                          </a:solidFill>
                          <a:latin typeface="Calibri" charset="0"/>
                          <a:ea typeface="Calibri" charset="0"/>
                          <a:cs typeface="Calibri" charset="0"/>
                          <a:sym typeface="Calibri"/>
                        </a:rPr>
                        <a:t>Product is ready for operational use and for use in comprehensive </a:t>
                      </a:r>
                      <a:r>
                        <a:rPr lang="en-US" sz="1400" b="0" i="0" u="none" strike="noStrike" cap="none" err="1">
                          <a:solidFill>
                            <a:schemeClr val="dk1"/>
                          </a:solidFill>
                          <a:latin typeface="Calibri" charset="0"/>
                          <a:ea typeface="Calibri" charset="0"/>
                          <a:cs typeface="Calibri" charset="0"/>
                          <a:sym typeface="Calibri"/>
                        </a:rPr>
                        <a:t>cal</a:t>
                      </a:r>
                      <a:r>
                        <a:rPr lang="en-US" sz="1400" b="0" i="0" u="none" strike="noStrike" cap="none">
                          <a:solidFill>
                            <a:schemeClr val="dk1"/>
                          </a:solidFill>
                          <a:latin typeface="Calibri" charset="0"/>
                          <a:ea typeface="Calibri" charset="0"/>
                          <a:cs typeface="Calibri" charset="0"/>
                          <a:sym typeface="Calibri"/>
                        </a:rPr>
                        <a:t>/</a:t>
                      </a:r>
                      <a:r>
                        <a:rPr lang="en-US" sz="1400" b="0" i="0" u="none" strike="noStrike" cap="none" err="1">
                          <a:solidFill>
                            <a:schemeClr val="dk1"/>
                          </a:solidFill>
                          <a:latin typeface="Calibri" charset="0"/>
                          <a:ea typeface="Calibri" charset="0"/>
                          <a:cs typeface="Calibri" charset="0"/>
                          <a:sym typeface="Calibri"/>
                        </a:rPr>
                        <a:t>val</a:t>
                      </a:r>
                      <a:r>
                        <a:rPr lang="en-US" sz="1400" b="0" i="0" u="none" strike="noStrike" cap="none">
                          <a:solidFill>
                            <a:schemeClr val="dk1"/>
                          </a:solidFill>
                          <a:latin typeface="Calibri" charset="0"/>
                          <a:ea typeface="Calibri" charset="0"/>
                          <a:cs typeface="Calibri" charset="0"/>
                          <a:sym typeface="Calibri"/>
                        </a:rPr>
                        <a:t> activities and product optimization.</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smtClean="0">
                          <a:solidFill>
                            <a:schemeClr val="tx1"/>
                          </a:solidFill>
                          <a:latin typeface="Calibri" charset="0"/>
                          <a:ea typeface="Calibri" charset="0"/>
                          <a:cs typeface="Calibri" charset="0"/>
                          <a:sym typeface="Calibri"/>
                        </a:rPr>
                        <a:t>Readiness for operational use TBD at provisional PS-PVR review.</a:t>
                      </a:r>
                      <a:endParaRPr sz="1400" b="0" i="0" u="none" strike="noStrike" cap="none"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5"/>
                  </a:ext>
                </a:extLst>
              </a:tr>
            </a:tbl>
          </a:graphicData>
        </a:graphic>
      </p:graphicFrame>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12513461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r>
              <a:rPr lang="en-US" sz="4000" b="1" i="0" u="none" strike="noStrike" cap="none">
                <a:solidFill>
                  <a:schemeClr val="lt1"/>
                </a:solidFill>
                <a:latin typeface="Calibri"/>
                <a:ea typeface="Calibri"/>
                <a:cs typeface="Calibri"/>
                <a:sym typeface="Calibri"/>
              </a:rPr>
              <a:t>PATH TO FULL VALIDATION </a:t>
            </a:r>
            <a:r>
              <a:rPr lang="en-US" sz="4000" b="1" i="0" u="none" strike="noStrike" cap="none" smtClean="0">
                <a:solidFill>
                  <a:schemeClr val="lt1"/>
                </a:solidFill>
                <a:latin typeface="Calibri"/>
                <a:ea typeface="Calibri"/>
                <a:cs typeface="Calibri"/>
                <a:sym typeface="Calibri"/>
              </a:rPr>
              <a:t>MATURITY</a:t>
            </a:r>
            <a:endParaRPr/>
          </a:p>
        </p:txBody>
      </p:sp>
      <p:sp>
        <p:nvSpPr>
          <p:cNvPr id="426" name="Shape 4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GOES-17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427" name="Shape 427"/>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48</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Path to Full Validation</a:t>
            </a:r>
            <a:endParaRPr dirty="0"/>
          </a:p>
        </p:txBody>
      </p:sp>
      <p:sp>
        <p:nvSpPr>
          <p:cNvPr id="433" name="Shape 433"/>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ADRs/WRs to be resolved prior to Full Validation.</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PLPTs to be conducted prior to Full Validation.</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smtClean="0">
                <a:solidFill>
                  <a:schemeClr val="lt1"/>
                </a:solidFill>
                <a:latin typeface="Calibri"/>
                <a:ea typeface="Calibri"/>
                <a:cs typeface="Calibri"/>
                <a:sym typeface="Calibri"/>
              </a:rPr>
              <a:t>Risks </a:t>
            </a:r>
            <a:r>
              <a:rPr lang="en-US" sz="2400" b="0" i="0" u="none" strike="noStrike" cap="none" dirty="0">
                <a:solidFill>
                  <a:schemeClr val="lt1"/>
                </a:solidFill>
                <a:latin typeface="Calibri"/>
                <a:ea typeface="Calibri"/>
                <a:cs typeface="Calibri"/>
                <a:sym typeface="Calibri"/>
              </a:rPr>
              <a:t>to getting to Full, both from L1b product definition and user (SWPC) feedback</a:t>
            </a:r>
            <a:endParaRPr dirty="0"/>
          </a:p>
        </p:txBody>
      </p:sp>
      <p:sp>
        <p:nvSpPr>
          <p:cNvPr id="434" name="Shape 434"/>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49</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psl_fov.tiff"/>
          <p:cNvPicPr>
            <a:picLocks noGrp="1" noChangeAspect="1"/>
          </p:cNvPicPr>
          <p:nvPr>
            <p:ph idx="1"/>
          </p:nvPr>
        </p:nvPicPr>
        <p:blipFill>
          <a:blip r:embed="rId2"/>
          <a:srcRect l="-25795" r="-25795"/>
          <a:stretch>
            <a:fillRect/>
          </a:stretch>
        </p:blipFill>
        <p:spPr>
          <a:xfrm>
            <a:off x="1447800" y="1828800"/>
            <a:ext cx="6781800" cy="3729729"/>
          </a:xfrm>
        </p:spPr>
      </p:pic>
      <p:sp>
        <p:nvSpPr>
          <p:cNvPr id="2" name="Title 1"/>
          <p:cNvSpPr>
            <a:spLocks noGrp="1"/>
          </p:cNvSpPr>
          <p:nvPr>
            <p:ph type="title"/>
          </p:nvPr>
        </p:nvSpPr>
        <p:spPr>
          <a:xfrm>
            <a:off x="1371600" y="250574"/>
            <a:ext cx="6408821" cy="968626"/>
          </a:xfrm>
        </p:spPr>
        <p:txBody>
          <a:bodyPr>
            <a:normAutofit/>
          </a:bodyPr>
          <a:lstStyle/>
          <a:p>
            <a:r>
              <a:rPr lang="en-US" sz="2800" dirty="0" smtClean="0"/>
              <a:t>MPS-LO Ion and Electron Counts in </a:t>
            </a:r>
            <a:br>
              <a:rPr lang="en-US" sz="2800" dirty="0" smtClean="0"/>
            </a:br>
            <a:r>
              <a:rPr lang="en-US" sz="2800" dirty="0" smtClean="0"/>
              <a:t>14 Zones and 15 Energy-Channels </a:t>
            </a:r>
            <a:endParaRPr lang="en-US" sz="2800" dirty="0"/>
          </a:p>
        </p:txBody>
      </p:sp>
      <p:cxnSp>
        <p:nvCxnSpPr>
          <p:cNvPr id="6" name="Straight Arrow Connector 5"/>
          <p:cNvCxnSpPr/>
          <p:nvPr/>
        </p:nvCxnSpPr>
        <p:spPr>
          <a:xfrm rot="5400000">
            <a:off x="4396487" y="5729891"/>
            <a:ext cx="426246" cy="1588"/>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24400" y="5794783"/>
            <a:ext cx="1686680" cy="307777"/>
          </a:xfrm>
          <a:prstGeom prst="rect">
            <a:avLst/>
          </a:prstGeom>
          <a:noFill/>
        </p:spPr>
        <p:txBody>
          <a:bodyPr wrap="none" rtlCol="0">
            <a:spAutoFit/>
          </a:bodyPr>
          <a:lstStyle/>
          <a:p>
            <a:r>
              <a:rPr lang="en-US" b="1" dirty="0" smtClean="0">
                <a:solidFill>
                  <a:schemeClr val="bg1"/>
                </a:solidFill>
              </a:rPr>
              <a:t>-Z Anti-Earthward</a:t>
            </a:r>
            <a:endParaRPr lang="en-US" b="1" dirty="0">
              <a:solidFill>
                <a:schemeClr val="bg1"/>
              </a:solidFill>
            </a:endParaRPr>
          </a:p>
        </p:txBody>
      </p:sp>
      <p:sp>
        <p:nvSpPr>
          <p:cNvPr id="9" name="TextBox 8"/>
          <p:cNvSpPr txBox="1"/>
          <p:nvPr/>
        </p:nvSpPr>
        <p:spPr>
          <a:xfrm>
            <a:off x="2542666" y="5562600"/>
            <a:ext cx="2029334" cy="523220"/>
          </a:xfrm>
          <a:prstGeom prst="rect">
            <a:avLst/>
          </a:prstGeom>
          <a:noFill/>
        </p:spPr>
        <p:txBody>
          <a:bodyPr wrap="square" rtlCol="0">
            <a:spAutoFit/>
          </a:bodyPr>
          <a:lstStyle/>
          <a:p>
            <a:r>
              <a:rPr lang="en-US" dirty="0" smtClean="0">
                <a:solidFill>
                  <a:schemeClr val="bg1"/>
                </a:solidFill>
              </a:rPr>
              <a:t>30° Overlap in Coverage</a:t>
            </a:r>
          </a:p>
        </p:txBody>
      </p:sp>
      <p:sp>
        <p:nvSpPr>
          <p:cNvPr id="10" name="TextBox 9"/>
          <p:cNvSpPr txBox="1"/>
          <p:nvPr/>
        </p:nvSpPr>
        <p:spPr>
          <a:xfrm>
            <a:off x="7086600" y="4233446"/>
            <a:ext cx="1676400" cy="1384995"/>
          </a:xfrm>
          <a:prstGeom prst="rect">
            <a:avLst/>
          </a:prstGeom>
          <a:noFill/>
        </p:spPr>
        <p:txBody>
          <a:bodyPr wrap="square" rtlCol="0">
            <a:spAutoFit/>
          </a:bodyPr>
          <a:lstStyle/>
          <a:p>
            <a:r>
              <a:rPr lang="en-US" dirty="0" smtClean="0">
                <a:solidFill>
                  <a:schemeClr val="bg1"/>
                </a:solidFill>
              </a:rPr>
              <a:t>Z6R (Z7R) and Z6L (Z7L) fluxes are expected to be the same due to overlapping fields of view.</a:t>
            </a:r>
            <a:endParaRPr lang="en-US" dirty="0">
              <a:solidFill>
                <a:schemeClr val="bg1"/>
              </a:solidFill>
            </a:endParaRPr>
          </a:p>
        </p:txBody>
      </p:sp>
      <p:sp>
        <p:nvSpPr>
          <p:cNvPr id="15" name="TextBox 14"/>
          <p:cNvSpPr txBox="1"/>
          <p:nvPr/>
        </p:nvSpPr>
        <p:spPr>
          <a:xfrm>
            <a:off x="533400" y="1752600"/>
            <a:ext cx="1600200" cy="4462760"/>
          </a:xfrm>
          <a:prstGeom prst="rect">
            <a:avLst/>
          </a:prstGeom>
          <a:solidFill>
            <a:schemeClr val="tx2">
              <a:lumMod val="20000"/>
              <a:lumOff val="80000"/>
            </a:schemeClr>
          </a:solidFill>
          <a:ln w="3175">
            <a:noFill/>
          </a:ln>
        </p:spPr>
        <p:txBody>
          <a:bodyPr wrap="square" rtlCol="0">
            <a:spAutoFit/>
          </a:bodyPr>
          <a:lstStyle/>
          <a:p>
            <a:r>
              <a:rPr lang="en-US" sz="2000" dirty="0" smtClean="0"/>
              <a:t>Energy Channels:</a:t>
            </a:r>
          </a:p>
          <a:p>
            <a:endParaRPr lang="en-US" sz="400" dirty="0" smtClean="0"/>
          </a:p>
          <a:p>
            <a:r>
              <a:rPr lang="en-US" sz="1600" dirty="0" smtClean="0"/>
              <a:t>E1: 30,000 </a:t>
            </a:r>
            <a:r>
              <a:rPr lang="en-US" sz="1600" dirty="0" err="1" smtClean="0"/>
              <a:t>eV</a:t>
            </a:r>
            <a:endParaRPr lang="en-US" sz="1600" dirty="0" smtClean="0"/>
          </a:p>
          <a:p>
            <a:r>
              <a:rPr lang="en-US" sz="1600" dirty="0" smtClean="0"/>
              <a:t>E2: 18,300 eV</a:t>
            </a:r>
          </a:p>
          <a:p>
            <a:r>
              <a:rPr lang="en-US" sz="1600" dirty="0" smtClean="0"/>
              <a:t>E3: 11,200 </a:t>
            </a:r>
            <a:r>
              <a:rPr lang="en-US" sz="1600" dirty="0" err="1" smtClean="0"/>
              <a:t>eV</a:t>
            </a:r>
            <a:endParaRPr lang="en-US" sz="1600" dirty="0" smtClean="0"/>
          </a:p>
          <a:p>
            <a:r>
              <a:rPr lang="en-US" sz="1600" dirty="0" smtClean="0"/>
              <a:t>E4: 6,280 </a:t>
            </a:r>
            <a:r>
              <a:rPr lang="en-US" sz="1600" dirty="0" err="1" smtClean="0"/>
              <a:t>eV</a:t>
            </a:r>
            <a:endParaRPr lang="en-US" sz="1600" dirty="0" smtClean="0"/>
          </a:p>
          <a:p>
            <a:r>
              <a:rPr lang="en-US" sz="1600" dirty="0" smtClean="0"/>
              <a:t>E5: 4,820 </a:t>
            </a:r>
            <a:r>
              <a:rPr lang="en-US" sz="1600" dirty="0" err="1" smtClean="0"/>
              <a:t>eV</a:t>
            </a:r>
            <a:endParaRPr lang="en-US" sz="1600" dirty="0" smtClean="0"/>
          </a:p>
          <a:p>
            <a:r>
              <a:rPr lang="en-US" sz="1600" dirty="0" smtClean="0"/>
              <a:t>E6: 2,550 </a:t>
            </a:r>
            <a:r>
              <a:rPr lang="en-US" sz="1600" dirty="0" err="1" smtClean="0"/>
              <a:t>eV</a:t>
            </a:r>
            <a:endParaRPr lang="en-US" sz="1600" dirty="0" smtClean="0"/>
          </a:p>
          <a:p>
            <a:r>
              <a:rPr lang="en-US" sz="1600" dirty="0" smtClean="0"/>
              <a:t>E7: 1,550 </a:t>
            </a:r>
            <a:r>
              <a:rPr lang="en-US" sz="1600" dirty="0" err="1" smtClean="0"/>
              <a:t>eV</a:t>
            </a:r>
            <a:endParaRPr lang="en-US" sz="1600" dirty="0" smtClean="0"/>
          </a:p>
          <a:p>
            <a:r>
              <a:rPr lang="en-US" sz="1600" dirty="0" smtClean="0"/>
              <a:t>E8: 950 </a:t>
            </a:r>
            <a:r>
              <a:rPr lang="en-US" sz="1600" dirty="0" err="1" smtClean="0"/>
              <a:t>eV</a:t>
            </a:r>
            <a:endParaRPr lang="en-US" sz="1600" dirty="0" smtClean="0"/>
          </a:p>
          <a:p>
            <a:r>
              <a:rPr lang="en-US" sz="1600" dirty="0" smtClean="0"/>
              <a:t>E9: 580 </a:t>
            </a:r>
            <a:r>
              <a:rPr lang="en-US" sz="1600" dirty="0" err="1" smtClean="0"/>
              <a:t>eV</a:t>
            </a:r>
            <a:endParaRPr lang="en-US" sz="1600" dirty="0" smtClean="0"/>
          </a:p>
          <a:p>
            <a:r>
              <a:rPr lang="en-US" sz="1600" dirty="0" smtClean="0"/>
              <a:t>E10: 350 </a:t>
            </a:r>
            <a:r>
              <a:rPr lang="en-US" sz="1600" dirty="0" err="1" smtClean="0"/>
              <a:t>eV</a:t>
            </a:r>
            <a:endParaRPr lang="en-US" sz="1600" dirty="0" smtClean="0"/>
          </a:p>
          <a:p>
            <a:r>
              <a:rPr lang="en-US" sz="1600" dirty="0" smtClean="0"/>
              <a:t>E11: 220 </a:t>
            </a:r>
            <a:r>
              <a:rPr lang="en-US" sz="1600" dirty="0" err="1" smtClean="0"/>
              <a:t>eV</a:t>
            </a:r>
            <a:endParaRPr lang="en-US" sz="1600" dirty="0" smtClean="0"/>
          </a:p>
          <a:p>
            <a:r>
              <a:rPr lang="en-US" sz="1600" dirty="0" smtClean="0"/>
              <a:t>E12: 130 </a:t>
            </a:r>
            <a:r>
              <a:rPr lang="en-US" sz="1600" dirty="0" err="1" smtClean="0"/>
              <a:t>eV</a:t>
            </a:r>
            <a:endParaRPr lang="en-US" sz="1600" dirty="0" smtClean="0"/>
          </a:p>
          <a:p>
            <a:r>
              <a:rPr lang="en-US" sz="1600" dirty="0" smtClean="0"/>
              <a:t>E13: 81 </a:t>
            </a:r>
            <a:r>
              <a:rPr lang="en-US" sz="1600" dirty="0" err="1" smtClean="0"/>
              <a:t>eV</a:t>
            </a:r>
            <a:endParaRPr lang="en-US" sz="1600" dirty="0" smtClean="0"/>
          </a:p>
          <a:p>
            <a:r>
              <a:rPr lang="en-US" sz="1600" dirty="0" smtClean="0"/>
              <a:t>E14: 49 </a:t>
            </a:r>
            <a:r>
              <a:rPr lang="en-US" sz="1600" dirty="0" err="1" smtClean="0"/>
              <a:t>eV</a:t>
            </a:r>
            <a:endParaRPr lang="en-US" sz="1600" dirty="0" smtClean="0"/>
          </a:p>
          <a:p>
            <a:r>
              <a:rPr lang="en-US" sz="1600" dirty="0" smtClean="0"/>
              <a:t>E15: 30 </a:t>
            </a:r>
            <a:r>
              <a:rPr lang="en-US" sz="1600" dirty="0" err="1" smtClean="0"/>
              <a:t>eV</a:t>
            </a:r>
            <a:endParaRPr lang="en-US" sz="1600" dirty="0" smtClean="0"/>
          </a:p>
        </p:txBody>
      </p:sp>
      <p:sp>
        <p:nvSpPr>
          <p:cNvPr id="3" name="TextBox 2"/>
          <p:cNvSpPr txBox="1"/>
          <p:nvPr/>
        </p:nvSpPr>
        <p:spPr>
          <a:xfrm>
            <a:off x="2590800" y="2971800"/>
            <a:ext cx="1348446" cy="523220"/>
          </a:xfrm>
          <a:prstGeom prst="rect">
            <a:avLst/>
          </a:prstGeom>
          <a:noFill/>
        </p:spPr>
        <p:txBody>
          <a:bodyPr wrap="none" rtlCol="0">
            <a:spAutoFit/>
          </a:bodyPr>
          <a:lstStyle/>
          <a:p>
            <a:r>
              <a:rPr lang="en-US" b="1" smtClean="0"/>
              <a:t>Right Sensor </a:t>
            </a:r>
          </a:p>
          <a:p>
            <a:r>
              <a:rPr lang="en-US" b="1" dirty="0" smtClean="0"/>
              <a:t>Head (RSH)</a:t>
            </a:r>
            <a:endParaRPr lang="en-US" b="1" dirty="0"/>
          </a:p>
        </p:txBody>
      </p:sp>
      <p:sp>
        <p:nvSpPr>
          <p:cNvPr id="11" name="TextBox 10"/>
          <p:cNvSpPr txBox="1"/>
          <p:nvPr/>
        </p:nvSpPr>
        <p:spPr>
          <a:xfrm>
            <a:off x="5791797" y="2971800"/>
            <a:ext cx="1218603" cy="523220"/>
          </a:xfrm>
          <a:prstGeom prst="rect">
            <a:avLst/>
          </a:prstGeom>
          <a:solidFill>
            <a:schemeClr val="lt1"/>
          </a:solidFill>
        </p:spPr>
        <p:txBody>
          <a:bodyPr wrap="none" rtlCol="0">
            <a:spAutoFit/>
          </a:bodyPr>
          <a:lstStyle/>
          <a:p>
            <a:r>
              <a:rPr lang="en-US" b="1" dirty="0" smtClean="0"/>
              <a:t>Left Sensor </a:t>
            </a:r>
          </a:p>
          <a:p>
            <a:r>
              <a:rPr lang="en-US" b="1" dirty="0" smtClean="0"/>
              <a:t>Head (LSH)</a:t>
            </a:r>
            <a:endParaRPr lang="en-US" b="1" dirty="0"/>
          </a:p>
        </p:txBody>
      </p:sp>
      <p:sp>
        <p:nvSpPr>
          <p:cNvPr id="12"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a:t>
            </a:fld>
            <a:endParaRPr lang="uk-UA"/>
          </a:p>
        </p:txBody>
      </p:sp>
      <p:sp>
        <p:nvSpPr>
          <p:cNvPr id="13" name="TextBox 12"/>
          <p:cNvSpPr txBox="1"/>
          <p:nvPr/>
        </p:nvSpPr>
        <p:spPr>
          <a:xfrm>
            <a:off x="7087564" y="3829014"/>
            <a:ext cx="1080745" cy="307777"/>
          </a:xfrm>
          <a:prstGeom prst="rect">
            <a:avLst/>
          </a:prstGeom>
          <a:noFill/>
        </p:spPr>
        <p:txBody>
          <a:bodyPr wrap="none" rtlCol="0">
            <a:spAutoFit/>
          </a:bodyPr>
          <a:lstStyle/>
          <a:p>
            <a:r>
              <a:rPr lang="en-US" b="1" dirty="0" smtClean="0">
                <a:solidFill>
                  <a:schemeClr val="bg1"/>
                </a:solidFill>
              </a:rPr>
              <a:t>Northward</a:t>
            </a:r>
            <a:endParaRPr lang="en-US" b="1" dirty="0">
              <a:solidFill>
                <a:schemeClr val="bg1"/>
              </a:solidFill>
            </a:endParaRPr>
          </a:p>
        </p:txBody>
      </p:sp>
      <p:sp>
        <p:nvSpPr>
          <p:cNvPr id="7" name="TextBox 6"/>
          <p:cNvSpPr txBox="1"/>
          <p:nvPr/>
        </p:nvSpPr>
        <p:spPr>
          <a:xfrm>
            <a:off x="2546423" y="1296366"/>
            <a:ext cx="4523995" cy="523220"/>
          </a:xfrm>
          <a:prstGeom prst="rect">
            <a:avLst/>
          </a:prstGeom>
          <a:noFill/>
        </p:spPr>
        <p:txBody>
          <a:bodyPr wrap="none" rtlCol="0">
            <a:spAutoFit/>
          </a:bodyPr>
          <a:lstStyle/>
          <a:p>
            <a:r>
              <a:rPr lang="en-US" dirty="0" smtClean="0">
                <a:solidFill>
                  <a:schemeClr val="bg1"/>
                </a:solidFill>
              </a:rPr>
              <a:t>Flux = counts (in L0 data) / instrument geometric factor</a:t>
            </a:r>
          </a:p>
          <a:p>
            <a:r>
              <a:rPr lang="en-US" dirty="0" smtClean="0">
                <a:solidFill>
                  <a:schemeClr val="bg1"/>
                </a:solidFill>
              </a:rPr>
              <a:t>2 x 14 x 15 = 420 flux time-series in MPS-LO L1b data</a:t>
            </a:r>
            <a:endParaRPr lang="en-US" dirty="0">
              <a:solidFill>
                <a:schemeClr val="bg1"/>
              </a:solidFill>
            </a:endParaRPr>
          </a:p>
        </p:txBody>
      </p:sp>
    </p:spTree>
    <p:extLst>
      <p:ext uri="{BB962C8B-B14F-4D97-AF65-F5344CB8AC3E}">
        <p14:creationId xmlns:p14="http://schemas.microsoft.com/office/powerpoint/2010/main" val="11839699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599862" y="304800"/>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dirty="0">
                <a:solidFill>
                  <a:srgbClr val="FFFFFF"/>
                </a:solidFill>
                <a:latin typeface="Calibri" charset="0"/>
                <a:ea typeface="Calibri" charset="0"/>
                <a:cs typeface="Calibri" charset="0"/>
                <a:sym typeface="Arial"/>
              </a:rPr>
              <a:t>ADRs/WRs Impacting Full Validation of </a:t>
            </a:r>
            <a:r>
              <a:rPr lang="en-US" sz="3600" b="0" i="0" u="none" strike="noStrike" cap="none" dirty="0" smtClean="0">
                <a:solidFill>
                  <a:srgbClr val="FFFFFF"/>
                </a:solidFill>
                <a:latin typeface="Calibri" charset="0"/>
                <a:ea typeface="Calibri" charset="0"/>
                <a:cs typeface="Calibri" charset="0"/>
                <a:sym typeface="Arial"/>
              </a:rPr>
              <a:t>G17 MPS-LO </a:t>
            </a:r>
            <a:r>
              <a:rPr lang="en-US" sz="3600" b="0" i="0" u="none" strike="noStrike" cap="none" dirty="0">
                <a:solidFill>
                  <a:srgbClr val="FFFFFF"/>
                </a:solidFill>
                <a:latin typeface="Calibri" charset="0"/>
                <a:ea typeface="Calibri" charset="0"/>
                <a:cs typeface="Calibri" charset="0"/>
                <a:sym typeface="Arial"/>
              </a:rPr>
              <a:t>L1b</a:t>
            </a:r>
            <a:endParaRPr sz="3600" b="0" i="0" u="none" strike="noStrike" cap="none" dirty="0">
              <a:solidFill>
                <a:srgbClr val="FFFFFF"/>
              </a:solidFill>
              <a:latin typeface="Calibri" charset="0"/>
              <a:ea typeface="Calibri" charset="0"/>
              <a:cs typeface="Calibri" charset="0"/>
              <a:sym typeface="Arial"/>
            </a:endParaRPr>
          </a:p>
        </p:txBody>
      </p:sp>
      <p:sp>
        <p:nvSpPr>
          <p:cNvPr id="440" name="Shape 44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50</a:t>
            </a:fld>
            <a:endParaRPr sz="1400" b="0" i="0" u="none" strike="noStrike" cap="none">
              <a:solidFill>
                <a:schemeClr val="lt1"/>
              </a:solidFill>
              <a:latin typeface="Arial"/>
              <a:ea typeface="Arial"/>
              <a:cs typeface="Arial"/>
              <a:sym typeface="Arial"/>
            </a:endParaRPr>
          </a:p>
        </p:txBody>
      </p:sp>
      <p:graphicFrame>
        <p:nvGraphicFramePr>
          <p:cNvPr id="441" name="Shape 441"/>
          <p:cNvGraphicFramePr/>
          <p:nvPr>
            <p:extLst>
              <p:ext uri="{D42A27DB-BD31-4B8C-83A1-F6EECF244321}">
                <p14:modId xmlns:p14="http://schemas.microsoft.com/office/powerpoint/2010/main" val="1526622243"/>
              </p:ext>
            </p:extLst>
          </p:nvPr>
        </p:nvGraphicFramePr>
        <p:xfrm>
          <a:off x="228600" y="1905000"/>
          <a:ext cx="8686800" cy="1630720"/>
        </p:xfrm>
        <a:graphic>
          <a:graphicData uri="http://schemas.openxmlformats.org/drawingml/2006/table">
            <a:tbl>
              <a:tblPr firstRow="1" bandRow="1">
                <a:noFill/>
                <a:tableStyleId>{2193F556-932D-4B0D-9798-D749DA44B50E}</a:tableStyleId>
              </a:tblPr>
              <a:tblGrid>
                <a:gridCol w="679837">
                  <a:extLst>
                    <a:ext uri="{9D8B030D-6E8A-4147-A177-3AD203B41FA5}">
                      <a16:colId xmlns:a16="http://schemas.microsoft.com/office/drawing/2014/main" val="20000"/>
                    </a:ext>
                  </a:extLst>
                </a:gridCol>
                <a:gridCol w="830911">
                  <a:extLst>
                    <a:ext uri="{9D8B030D-6E8A-4147-A177-3AD203B41FA5}">
                      <a16:colId xmlns:a16="http://schemas.microsoft.com/office/drawing/2014/main" val="20001"/>
                    </a:ext>
                  </a:extLst>
                </a:gridCol>
                <a:gridCol w="3975652">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600" dirty="0"/>
                        <a:t>ADR#</a:t>
                      </a:r>
                      <a:endParaRPr sz="1600" dirty="0"/>
                    </a:p>
                  </a:txBody>
                  <a:tcPr marL="91450" marR="91450" marT="45725" marB="45725" anchor="ctr"/>
                </a:tc>
                <a:tc>
                  <a:txBody>
                    <a:bodyPr/>
                    <a:lstStyle/>
                    <a:p>
                      <a:pPr marL="0" marR="0" lvl="0" indent="0" algn="l" rtl="0">
                        <a:spcBef>
                          <a:spcPts val="0"/>
                        </a:spcBef>
                        <a:spcAft>
                          <a:spcPts val="0"/>
                        </a:spcAft>
                        <a:buNone/>
                      </a:pPr>
                      <a:r>
                        <a:rPr lang="en-US" sz="1600"/>
                        <a:t>WR#</a:t>
                      </a:r>
                      <a:endParaRPr sz="1600"/>
                    </a:p>
                  </a:txBody>
                  <a:tcPr marL="91450" marR="91450" marT="45725" marB="45725" anchor="ctr"/>
                </a:tc>
                <a:tc>
                  <a:txBody>
                    <a:bodyPr/>
                    <a:lstStyle/>
                    <a:p>
                      <a:pPr marL="0" marR="0" lvl="0" indent="0" algn="l" rtl="0">
                        <a:spcBef>
                          <a:spcPts val="0"/>
                        </a:spcBef>
                        <a:spcAft>
                          <a:spcPts val="0"/>
                        </a:spcAft>
                        <a:buNone/>
                      </a:pPr>
                      <a:r>
                        <a:rPr lang="en-US" sz="1600"/>
                        <a:t>Short Description</a:t>
                      </a:r>
                      <a:endParaRPr sz="1600"/>
                    </a:p>
                  </a:txBody>
                  <a:tcPr marL="91450" marR="91450" marT="45725" marB="45725" anchor="ctr"/>
                </a:tc>
                <a:tc>
                  <a:txBody>
                    <a:bodyPr/>
                    <a:lstStyle/>
                    <a:p>
                      <a:pPr marL="0" marR="0" lvl="0" indent="0" algn="l" rtl="0">
                        <a:spcBef>
                          <a:spcPts val="0"/>
                        </a:spcBef>
                        <a:spcAft>
                          <a:spcPts val="0"/>
                        </a:spcAft>
                        <a:buNone/>
                      </a:pPr>
                      <a:r>
                        <a:rPr lang="en-US" sz="1600"/>
                        <a:t>Status</a:t>
                      </a:r>
                      <a:endParaRPr sz="1600"/>
                    </a:p>
                  </a:txBody>
                  <a:tcPr marL="91450" marR="91450" marT="45725" marB="45725" anchor="ctr"/>
                </a:tc>
                <a:tc>
                  <a:txBody>
                    <a:bodyPr/>
                    <a:lstStyle/>
                    <a:p>
                      <a:pPr marL="0" marR="0" lvl="0" indent="0" algn="l" rtl="0">
                        <a:spcBef>
                          <a:spcPts val="0"/>
                        </a:spcBef>
                        <a:spcAft>
                          <a:spcPts val="0"/>
                        </a:spcAft>
                        <a:buNone/>
                      </a:pPr>
                      <a:r>
                        <a:rPr lang="en-US" sz="1600"/>
                        <a:t>Expected Closure</a:t>
                      </a:r>
                      <a:endParaRPr sz="1600"/>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smtClean="0">
                          <a:latin typeface="+mj-lt"/>
                        </a:rPr>
                        <a:t>596</a:t>
                      </a:r>
                      <a:endParaRPr sz="1400" dirty="0">
                        <a:latin typeface="+mj-lt"/>
                      </a:endParaRPr>
                    </a:p>
                  </a:txBody>
                  <a:tcPr marL="91450" marR="91450" marT="45725" marB="45725" anchor="ctr"/>
                </a:tc>
                <a:tc>
                  <a:txBody>
                    <a:bodyPr/>
                    <a:lstStyle/>
                    <a:p>
                      <a:pPr marL="0" marR="0" lvl="0" indent="0" algn="l" rtl="0">
                        <a:spcBef>
                          <a:spcPts val="0"/>
                        </a:spcBef>
                        <a:spcAft>
                          <a:spcPts val="0"/>
                        </a:spcAft>
                        <a:buNone/>
                      </a:pPr>
                      <a:r>
                        <a:rPr lang="en-US" sz="1400" dirty="0" smtClean="0">
                          <a:latin typeface="+mj-lt"/>
                        </a:rPr>
                        <a:t>5800</a:t>
                      </a:r>
                      <a:endParaRPr sz="1400" dirty="0">
                        <a:latin typeface="+mj-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solidFill>
                            <a:schemeClr val="dk1"/>
                          </a:solidFill>
                          <a:latin typeface="+mj-lt"/>
                        </a:rPr>
                        <a:t>Make Arc Jet Flag available for SEISS MPS-LO </a:t>
                      </a:r>
                    </a:p>
                  </a:txBody>
                  <a:tcPr marL="91450" marR="91450" marT="45725" marB="45725" anchor="ctr"/>
                </a:tc>
                <a:tc>
                  <a:txBody>
                    <a:bodyPr/>
                    <a:lstStyle/>
                    <a:p>
                      <a:pPr marL="0" marR="0" lvl="0" indent="0" algn="l" rtl="0">
                        <a:spcBef>
                          <a:spcPts val="0"/>
                        </a:spcBef>
                        <a:spcAft>
                          <a:spcPts val="0"/>
                        </a:spcAft>
                        <a:buNone/>
                      </a:pPr>
                      <a:r>
                        <a:rPr lang="en-US" sz="1400" baseline="0" dirty="0" smtClean="0">
                          <a:latin typeface="+mj-lt"/>
                        </a:rPr>
                        <a:t>In work</a:t>
                      </a:r>
                      <a:endParaRPr sz="1400" dirty="0">
                        <a:latin typeface="+mj-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smtClean="0">
                          <a:solidFill>
                            <a:schemeClr val="tx1"/>
                          </a:solidFill>
                          <a:effectLst/>
                          <a:latin typeface="Calibri"/>
                          <a:ea typeface="Calibri"/>
                          <a:cs typeface="Calibri"/>
                          <a:sym typeface="Arial"/>
                        </a:rPr>
                        <a:t>DO.09.01.00</a:t>
                      </a:r>
                      <a:endParaRPr lang="en-US" sz="1400" dirty="0" smtClean="0">
                        <a:latin typeface="+mj-lt"/>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400" dirty="0" smtClean="0">
                          <a:latin typeface="+mj-lt"/>
                        </a:rPr>
                        <a:t>780</a:t>
                      </a:r>
                      <a:endParaRPr sz="1400" dirty="0">
                        <a:latin typeface="+mj-lt"/>
                      </a:endParaRP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mj-lt"/>
                        </a:rPr>
                        <a:t>6845</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dk1"/>
                          </a:solidFill>
                          <a:latin typeface="+mj-lt"/>
                        </a:rPr>
                        <a:t>GPA update for SEISS MPS-HI and MPS-LO L1b IFC leakage </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Approved / In</a:t>
                      </a:r>
                      <a:r>
                        <a:rPr lang="en-US" sz="1400" baseline="0" dirty="0" smtClean="0">
                          <a:solidFill>
                            <a:schemeClr val="tx1"/>
                          </a:solidFill>
                          <a:latin typeface="+mj-lt"/>
                        </a:rPr>
                        <a:t>-Analysis</a:t>
                      </a:r>
                      <a:endParaRPr lang="en-US" sz="1400" dirty="0" smtClean="0">
                        <a:solidFill>
                          <a:schemeClr val="tx1"/>
                        </a:solidFill>
                        <a:latin typeface="+mj-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smtClean="0">
                          <a:solidFill>
                            <a:schemeClr val="tx1"/>
                          </a:solidFill>
                          <a:effectLst/>
                          <a:latin typeface="Calibri"/>
                          <a:ea typeface="Calibri"/>
                          <a:cs typeface="Calibri"/>
                          <a:sym typeface="Arial"/>
                        </a:rPr>
                        <a:t>DO.09.01.00</a:t>
                      </a:r>
                      <a:endParaRPr lang="hr-HR" sz="1400" dirty="0">
                        <a:latin typeface="+mj-lt"/>
                      </a:endParaRPr>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mj-lt"/>
                        </a:rPr>
                        <a:t>TBD</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mj-lt"/>
                        </a:rPr>
                        <a:t>TBD</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dk1"/>
                          </a:solidFill>
                          <a:latin typeface="+mj-lt"/>
                        </a:rPr>
                        <a:t>G17 MPS-LO</a:t>
                      </a:r>
                      <a:r>
                        <a:rPr lang="en-US" sz="1400" baseline="0" dirty="0" smtClean="0">
                          <a:solidFill>
                            <a:schemeClr val="dk1"/>
                          </a:solidFill>
                          <a:latin typeface="+mj-lt"/>
                        </a:rPr>
                        <a:t> Crosstalk Correction LUT update</a:t>
                      </a:r>
                      <a:endParaRPr lang="en-US" sz="1400" dirty="0" smtClean="0">
                        <a:solidFill>
                          <a:srgbClr val="FF0000"/>
                        </a:solidFill>
                        <a:latin typeface="+mj-lt"/>
                      </a:endParaRP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TBD</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TBD</a:t>
                      </a:r>
                    </a:p>
                  </a:txBody>
                  <a:tcPr marL="91450" marR="91450" marT="45725" marB="45725" anchor="ctr"/>
                </a:tc>
                <a:extLst>
                  <a:ext uri="{0D108BD9-81ED-4DB2-BD59-A6C34878D82A}">
                    <a16:rowId xmlns:a16="http://schemas.microsoft.com/office/drawing/2014/main" val="10003"/>
                  </a:ext>
                </a:extLst>
              </a:tr>
            </a:tbl>
          </a:graphicData>
        </a:graphic>
      </p:graphicFrame>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900" y="365401"/>
            <a:ext cx="5961300" cy="853799"/>
          </a:xfrm>
        </p:spPr>
        <p:txBody>
          <a:bodyPr/>
          <a:lstStyle/>
          <a:p>
            <a:r>
              <a:rPr lang="en-US" sz="3600">
                <a:latin typeface="Calibri" charset="0"/>
                <a:ea typeface="Calibri" charset="0"/>
                <a:cs typeface="Calibri" charset="0"/>
              </a:rPr>
              <a:t>Path to Full Validation - PLPTs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solidFill>
                  <a:schemeClr val="bg1"/>
                </a:solidFill>
              </a:rPr>
              <a:t>51</a:t>
            </a:fld>
            <a:endParaRPr lang="uk-UA" dirty="0">
              <a:solidFill>
                <a:schemeClr val="bg1"/>
              </a:solidFill>
            </a:endParaRPr>
          </a:p>
        </p:txBody>
      </p:sp>
      <p:graphicFrame>
        <p:nvGraphicFramePr>
          <p:cNvPr id="6" name="Shape 476"/>
          <p:cNvGraphicFramePr/>
          <p:nvPr>
            <p:extLst>
              <p:ext uri="{D42A27DB-BD31-4B8C-83A1-F6EECF244321}">
                <p14:modId xmlns:p14="http://schemas.microsoft.com/office/powerpoint/2010/main" val="512775457"/>
              </p:ext>
            </p:extLst>
          </p:nvPr>
        </p:nvGraphicFramePr>
        <p:xfrm>
          <a:off x="247675" y="1371600"/>
          <a:ext cx="8630650" cy="3364992"/>
        </p:xfrm>
        <a:graphic>
          <a:graphicData uri="http://schemas.openxmlformats.org/drawingml/2006/table">
            <a:tbl>
              <a:tblPr firstRow="1" firstCol="1" bandRow="1">
                <a:noFill/>
                <a:tableStyleId>{2193F556-932D-4B0D-9798-D749DA44B50E}</a:tableStyleId>
              </a:tblPr>
              <a:tblGrid>
                <a:gridCol w="1905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1752601">
                  <a:extLst>
                    <a:ext uri="{9D8B030D-6E8A-4147-A177-3AD203B41FA5}">
                      <a16:colId xmlns:a16="http://schemas.microsoft.com/office/drawing/2014/main" val="20002"/>
                    </a:ext>
                  </a:extLst>
                </a:gridCol>
                <a:gridCol w="1925049">
                  <a:extLst>
                    <a:ext uri="{9D8B030D-6E8A-4147-A177-3AD203B41FA5}">
                      <a16:colId xmlns:a16="http://schemas.microsoft.com/office/drawing/2014/main" val="20003"/>
                    </a:ext>
                  </a:extLst>
                </a:gridCol>
              </a:tblGrid>
              <a:tr h="165220">
                <a:tc>
                  <a:txBody>
                    <a:bodyPr/>
                    <a:lstStyle/>
                    <a:p>
                      <a:pPr marL="0" marR="0" lvl="0" indent="0" algn="l" rtl="0">
                        <a:lnSpc>
                          <a:spcPct val="115000"/>
                        </a:lnSpc>
                        <a:spcBef>
                          <a:spcPts val="0"/>
                        </a:spcBef>
                        <a:spcAft>
                          <a:spcPts val="0"/>
                        </a:spcAft>
                        <a:buNone/>
                      </a:pPr>
                      <a:r>
                        <a:rPr lang="en-US" sz="1200" dirty="0">
                          <a:latin typeface="Calibri"/>
                          <a:ea typeface="Calibri"/>
                          <a:cs typeface="Calibri"/>
                          <a:sym typeface="Calibri"/>
                        </a:rPr>
                        <a:t>Title</a:t>
                      </a:r>
                      <a:endParaRPr sz="12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Activity</a:t>
                      </a:r>
                      <a:endParaRPr sz="120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Data Needed</a:t>
                      </a:r>
                      <a:endParaRPr sz="120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Success Criteria</a:t>
                      </a:r>
                      <a:endParaRPr sz="1200">
                        <a:latin typeface="Calibri"/>
                        <a:ea typeface="Calibri"/>
                        <a:cs typeface="Calibri"/>
                        <a:sym typeface="Calibri"/>
                      </a:endParaRPr>
                    </a:p>
                  </a:txBody>
                  <a:tcPr marL="55350" marR="55350" marT="0" marB="0"/>
                </a:tc>
                <a:extLst>
                  <a:ext uri="{0D108BD9-81ED-4DB2-BD59-A6C34878D82A}">
                    <a16:rowId xmlns:a16="http://schemas.microsoft.com/office/drawing/2014/main" val="10000"/>
                  </a:ext>
                </a:extLst>
              </a:tr>
              <a:tr h="495659">
                <a:tc>
                  <a:txBody>
                    <a:bodyPr/>
                    <a:lstStyle/>
                    <a:p>
                      <a:r>
                        <a:rPr lang="en-US" sz="1400" b="1" i="0" u="none" strike="noStrike" cap="none" dirty="0" smtClean="0">
                          <a:solidFill>
                            <a:schemeClr val="lt1"/>
                          </a:solidFill>
                          <a:effectLst/>
                          <a:latin typeface="Calibri"/>
                          <a:ea typeface="Calibri"/>
                          <a:cs typeface="Calibri"/>
                          <a:sym typeface="Arial"/>
                        </a:rPr>
                        <a:t>A.3.2 MPS-Lo Zone Cross-Comparison [PLPT-SEI-003]</a:t>
                      </a:r>
                      <a:endParaRPr lang="en-US" sz="1200" dirty="0"/>
                    </a:p>
                  </a:txBody>
                  <a:tcPr marL="55350" marR="55350" marT="0" marB="0"/>
                </a:tc>
                <a:tc>
                  <a:txBody>
                    <a:bodyPr/>
                    <a:lstStyle/>
                    <a:p>
                      <a:pPr marL="0" marR="0" lvl="0" indent="0" algn="l" rtl="0">
                        <a:lnSpc>
                          <a:spcPct val="115000"/>
                        </a:lnSpc>
                        <a:spcBef>
                          <a:spcPts val="0"/>
                        </a:spcBef>
                        <a:spcAft>
                          <a:spcPts val="0"/>
                        </a:spcAft>
                        <a:buNone/>
                      </a:pPr>
                      <a:r>
                        <a:rPr lang="en-US" sz="1200" dirty="0" smtClean="0">
                          <a:latin typeface="Calibri"/>
                          <a:ea typeface="Calibri"/>
                          <a:cs typeface="Calibri"/>
                          <a:sym typeface="Calibri"/>
                        </a:rPr>
                        <a:t>Perform a sanity check of PADs, determine the relative sensitivity/response among MPS-LO zones and determine relative inter-calibration factors for zone Z6L vs. Z6R and Z7L vs. Z7R, for each of 15 energies and for both electrons and ions.</a:t>
                      </a:r>
                    </a:p>
                  </a:txBody>
                  <a:tcPr marL="55350" marR="55350"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smtClean="0">
                          <a:solidFill>
                            <a:schemeClr val="tx1"/>
                          </a:solidFill>
                        </a:rPr>
                        <a:t>Three months of continuous data.</a:t>
                      </a:r>
                    </a:p>
                  </a:txBody>
                  <a:tcPr marL="55350" marR="55350" marT="0" marB="0"/>
                </a:tc>
                <a:tc>
                  <a:txBody>
                    <a:bodyPr/>
                    <a:lstStyle/>
                    <a:p>
                      <a:r>
                        <a:rPr lang="en-US" sz="1200" dirty="0" smtClean="0">
                          <a:effectLst/>
                          <a:latin typeface="TimesNewRomanPSMT" charset="0"/>
                        </a:rPr>
                        <a:t>Fully characterize</a:t>
                      </a:r>
                      <a:r>
                        <a:rPr lang="en-US" sz="1200" baseline="0" dirty="0" smtClean="0">
                          <a:effectLst/>
                          <a:latin typeface="TimesNewRomanPSMT" charset="0"/>
                        </a:rPr>
                        <a:t> differences in response among MPS-LO zones</a:t>
                      </a:r>
                      <a:r>
                        <a:rPr lang="en-US" sz="1200" dirty="0" smtClean="0">
                          <a:effectLst/>
                          <a:latin typeface="TimesNewRomanPSMT" charset="0"/>
                        </a:rPr>
                        <a:t>.</a:t>
                      </a:r>
                      <a:br>
                        <a:rPr lang="en-US" sz="1200" dirty="0" smtClean="0">
                          <a:effectLst/>
                          <a:latin typeface="TimesNewRomanPSMT" charset="0"/>
                        </a:rPr>
                      </a:br>
                      <a:endParaRPr lang="en-US" sz="1200" dirty="0"/>
                    </a:p>
                  </a:txBody>
                  <a:tcPr marL="55350" marR="55350" marT="0" marB="0"/>
                </a:tc>
                <a:extLst>
                  <a:ext uri="{0D108BD9-81ED-4DB2-BD59-A6C34878D82A}">
                    <a16:rowId xmlns:a16="http://schemas.microsoft.com/office/drawing/2014/main" val="10001"/>
                  </a:ext>
                </a:extLst>
              </a:tr>
              <a:tr h="495659">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b="1" i="0" u="none" strike="noStrike" cap="none" dirty="0" smtClean="0">
                          <a:solidFill>
                            <a:schemeClr val="lt1"/>
                          </a:solidFill>
                          <a:effectLst/>
                          <a:latin typeface="Calibri"/>
                          <a:ea typeface="Calibri"/>
                          <a:cs typeface="Calibri"/>
                          <a:sym typeface="Arial"/>
                        </a:rPr>
                        <a:t>A.3.4 Cross Satellite Comparison of Trapped Particles [PLPT-SEI-005]</a:t>
                      </a:r>
                      <a:endParaRPr sz="12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dirty="0" smtClean="0">
                          <a:latin typeface="Calibri"/>
                          <a:ea typeface="Calibri"/>
                          <a:cs typeface="Calibri"/>
                          <a:sym typeface="Calibri"/>
                        </a:rPr>
                        <a:t>Inter-calibrate MPS-LO with similar measurements</a:t>
                      </a:r>
                      <a:r>
                        <a:rPr lang="en-US" sz="1200" baseline="0" dirty="0" smtClean="0">
                          <a:latin typeface="Calibri"/>
                          <a:ea typeface="Calibri"/>
                          <a:cs typeface="Calibri"/>
                          <a:sym typeface="Calibri"/>
                        </a:rPr>
                        <a:t> on other missions</a:t>
                      </a:r>
                      <a:r>
                        <a:rPr lang="en-US" sz="1200" dirty="0" smtClean="0">
                          <a:latin typeface="Calibri"/>
                          <a:ea typeface="Calibri"/>
                          <a:cs typeface="Calibri"/>
                          <a:sym typeface="Calibri"/>
                        </a:rPr>
                        <a:t>. </a:t>
                      </a:r>
                    </a:p>
                  </a:txBody>
                  <a:tcPr marL="55350" marR="55350"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err="1" smtClean="0">
                          <a:latin typeface="Calibri"/>
                          <a:ea typeface="Calibri"/>
                          <a:cs typeface="Calibri"/>
                          <a:sym typeface="Calibri"/>
                        </a:rPr>
                        <a:t>Magnetospheric</a:t>
                      </a:r>
                      <a:r>
                        <a:rPr lang="en-US" sz="1200" dirty="0" smtClean="0">
                          <a:latin typeface="Calibri"/>
                          <a:ea typeface="Calibri"/>
                          <a:cs typeface="Calibri"/>
                          <a:sym typeface="Calibri"/>
                        </a:rPr>
                        <a:t> Plasma Analyzer (MPA) data from Los Alamos National Laboratory satellites.</a:t>
                      </a:r>
                      <a:endParaRPr sz="12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[Full] Differences quantified on data taken through validation phase.</a:t>
                      </a:r>
                      <a:endParaRPr sz="1200">
                        <a:latin typeface="Calibri"/>
                        <a:ea typeface="Calibri"/>
                        <a:cs typeface="Calibri"/>
                        <a:sym typeface="Calibri"/>
                      </a:endParaRPr>
                    </a:p>
                  </a:txBody>
                  <a:tcPr marL="55350" marR="55350" marT="0" marB="0"/>
                </a:tc>
                <a:extLst>
                  <a:ext uri="{0D108BD9-81ED-4DB2-BD59-A6C34878D82A}">
                    <a16:rowId xmlns:a16="http://schemas.microsoft.com/office/drawing/2014/main" val="10002"/>
                  </a:ext>
                </a:extLst>
              </a:tr>
              <a:tr h="777777">
                <a:tc>
                  <a:txBody>
                    <a:bodyPr/>
                    <a:lstStyle/>
                    <a:p>
                      <a:pPr marL="0" marR="0" lvl="0" indent="0" algn="l" rtl="0">
                        <a:lnSpc>
                          <a:spcPct val="115000"/>
                        </a:lnSpc>
                        <a:spcBef>
                          <a:spcPts val="0"/>
                        </a:spcBef>
                        <a:spcAft>
                          <a:spcPts val="0"/>
                        </a:spcAft>
                        <a:buNone/>
                      </a:pPr>
                      <a:r>
                        <a:rPr lang="en-US" sz="1400" dirty="0">
                          <a:latin typeface="Calibri"/>
                          <a:ea typeface="Calibri"/>
                          <a:cs typeface="Calibri"/>
                          <a:sym typeface="Calibri"/>
                        </a:rPr>
                        <a:t>A.3.5 Backgrounds Trending [PLPT-SEI-006]</a:t>
                      </a:r>
                      <a:endParaRPr sz="14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dirty="0" smtClean="0">
                          <a:latin typeface="Calibri"/>
                          <a:ea typeface="Calibri"/>
                          <a:cs typeface="Calibri"/>
                          <a:sym typeface="Calibri"/>
                        </a:rPr>
                        <a:t>(1) Trend daily/weekly minima from MPS-LO ion and electron background zones (ZGR and ZGL). (2) Correlate orbital variations in MPS-LO backgrounds with MPS-HI and SGPS measurements. </a:t>
                      </a: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Four months of continuous data.</a:t>
                      </a:r>
                      <a:endParaRPr sz="120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dirty="0">
                          <a:latin typeface="Calibri"/>
                          <a:ea typeface="Calibri"/>
                          <a:cs typeface="Calibri"/>
                          <a:sym typeface="Calibri"/>
                        </a:rPr>
                        <a:t>[Full] Perform analysis during validation phase.</a:t>
                      </a:r>
                      <a:endParaRPr sz="1200" dirty="0">
                        <a:latin typeface="Calibri"/>
                        <a:ea typeface="Calibri"/>
                        <a:cs typeface="Calibri"/>
                        <a:sym typeface="Calibri"/>
                      </a:endParaRPr>
                    </a:p>
                  </a:txBody>
                  <a:tcPr marL="55350" marR="55350" marT="0" marB="0"/>
                </a:tc>
                <a:extLst>
                  <a:ext uri="{0D108BD9-81ED-4DB2-BD59-A6C34878D82A}">
                    <a16:rowId xmlns:a16="http://schemas.microsoft.com/office/drawing/2014/main" val="10003"/>
                  </a:ext>
                </a:extLst>
              </a:tr>
            </a:tbl>
          </a:graphicData>
        </a:graphic>
      </p:graphicFrame>
      <p:sp>
        <p:nvSpPr>
          <p:cNvPr id="8" name="Shape 478"/>
          <p:cNvSpPr txBox="1"/>
          <p:nvPr/>
        </p:nvSpPr>
        <p:spPr>
          <a:xfrm>
            <a:off x="247675" y="4876800"/>
            <a:ext cx="8630650" cy="838200"/>
          </a:xfrm>
          <a:prstGeom prst="rect">
            <a:avLst/>
          </a:prstGeom>
          <a:noFill/>
          <a:ln>
            <a:noFill/>
          </a:ln>
        </p:spPr>
        <p:txBody>
          <a:bodyPr spcFirstLastPara="1" wrap="square" lIns="91425" tIns="45700" rIns="91425" bIns="45700" anchor="t" anchorCtr="0">
            <a:noAutofit/>
          </a:bodyPr>
          <a:lstStyle/>
          <a:p>
            <a:pPr marL="342900" marR="0" lvl="0" indent="-342900" algn="l" rtl="0">
              <a:spcAft>
                <a:spcPts val="600"/>
              </a:spcAft>
              <a:buClr>
                <a:schemeClr val="lt1"/>
              </a:buClr>
              <a:buSzPts val="2000"/>
              <a:buFont typeface="Arial"/>
              <a:buChar char="•"/>
            </a:pPr>
            <a:r>
              <a:rPr lang="en-US" sz="1600" dirty="0">
                <a:solidFill>
                  <a:schemeClr val="lt1"/>
                </a:solidFill>
                <a:latin typeface="Calibri"/>
                <a:ea typeface="Calibri"/>
                <a:cs typeface="Calibri"/>
                <a:sym typeface="Calibri"/>
              </a:rPr>
              <a:t>From RIMP v1.0 (02 June </a:t>
            </a:r>
            <a:r>
              <a:rPr lang="en-US" sz="1600" dirty="0" smtClean="0">
                <a:solidFill>
                  <a:schemeClr val="lt1"/>
                </a:solidFill>
                <a:latin typeface="Calibri"/>
                <a:ea typeface="Calibri"/>
                <a:cs typeface="Calibri"/>
                <a:sym typeface="Calibri"/>
              </a:rPr>
              <a:t>2016).</a:t>
            </a:r>
          </a:p>
          <a:p>
            <a:pPr marL="342900" marR="0" lvl="0" indent="-342900" algn="l" rtl="0">
              <a:spcAft>
                <a:spcPts val="600"/>
              </a:spcAft>
              <a:buClr>
                <a:schemeClr val="lt1"/>
              </a:buClr>
              <a:buSzPts val="2000"/>
              <a:buFont typeface="Arial"/>
              <a:buChar char="•"/>
            </a:pPr>
            <a:r>
              <a:rPr lang="en-US" sz="1600" dirty="0" smtClean="0">
                <a:solidFill>
                  <a:schemeClr val="lt1"/>
                </a:solidFill>
                <a:latin typeface="Calibri"/>
                <a:ea typeface="Calibri"/>
                <a:cs typeface="Calibri"/>
                <a:sym typeface="Calibri"/>
              </a:rPr>
              <a:t>Full </a:t>
            </a:r>
            <a:r>
              <a:rPr lang="en-US" sz="1600" dirty="0">
                <a:solidFill>
                  <a:schemeClr val="lt1"/>
                </a:solidFill>
                <a:latin typeface="Calibri"/>
                <a:ea typeface="Calibri"/>
                <a:cs typeface="Calibri"/>
                <a:sym typeface="Calibri"/>
              </a:rPr>
              <a:t>PLPTs are </a:t>
            </a:r>
            <a:r>
              <a:rPr lang="en-US" sz="1600" dirty="0" smtClean="0">
                <a:solidFill>
                  <a:schemeClr val="lt1"/>
                </a:solidFill>
                <a:latin typeface="Calibri"/>
                <a:ea typeface="Calibri"/>
                <a:cs typeface="Calibri"/>
                <a:sym typeface="Calibri"/>
              </a:rPr>
              <a:t>ongoing continuations </a:t>
            </a:r>
            <a:r>
              <a:rPr lang="en-US" sz="1600" dirty="0">
                <a:solidFill>
                  <a:schemeClr val="lt1"/>
                </a:solidFill>
                <a:latin typeface="Calibri"/>
                <a:ea typeface="Calibri"/>
                <a:cs typeface="Calibri"/>
                <a:sym typeface="Calibri"/>
              </a:rPr>
              <a:t>of </a:t>
            </a:r>
            <a:r>
              <a:rPr lang="en-US" sz="1600" dirty="0" smtClean="0">
                <a:solidFill>
                  <a:schemeClr val="lt1"/>
                </a:solidFill>
                <a:latin typeface="Calibri"/>
                <a:ea typeface="Calibri"/>
                <a:cs typeface="Calibri"/>
                <a:sym typeface="Calibri"/>
              </a:rPr>
              <a:t>Provisional PLPTs</a:t>
            </a:r>
            <a:r>
              <a:rPr lang="en-US" sz="1600" dirty="0">
                <a:solidFill>
                  <a:schemeClr val="lt1"/>
                </a:solidFill>
                <a:latin typeface="Calibri"/>
                <a:ea typeface="Calibri"/>
                <a:cs typeface="Calibri"/>
                <a:sym typeface="Calibri"/>
              </a:rPr>
              <a:t>.</a:t>
            </a:r>
            <a:endParaRPr sz="1600" dirty="0"/>
          </a:p>
        </p:txBody>
      </p:sp>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15685226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100" y="288575"/>
            <a:ext cx="5961300" cy="853799"/>
          </a:xfrm>
        </p:spPr>
        <p:txBody>
          <a:bodyPr/>
          <a:lstStyle/>
          <a:p>
            <a:r>
              <a:rPr lang="en-US" sz="3600">
                <a:latin typeface="Calibri" charset="0"/>
                <a:ea typeface="Calibri" charset="0"/>
                <a:cs typeface="Calibri" charset="0"/>
              </a:rPr>
              <a:t>Path to Full Validation – Risks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solidFill>
                  <a:schemeClr val="bg1"/>
                </a:solidFill>
              </a:rPr>
              <a:t>52</a:t>
            </a:fld>
            <a:endParaRPr lang="uk-UA" dirty="0">
              <a:solidFill>
                <a:schemeClr val="bg1"/>
              </a:solidFill>
            </a:endParaRPr>
          </a:p>
        </p:txBody>
      </p:sp>
      <p:graphicFrame>
        <p:nvGraphicFramePr>
          <p:cNvPr id="6" name="Shape 494"/>
          <p:cNvGraphicFramePr/>
          <p:nvPr>
            <p:extLst>
              <p:ext uri="{D42A27DB-BD31-4B8C-83A1-F6EECF244321}">
                <p14:modId xmlns:p14="http://schemas.microsoft.com/office/powerpoint/2010/main" val="2015717495"/>
              </p:ext>
            </p:extLst>
          </p:nvPr>
        </p:nvGraphicFramePr>
        <p:xfrm>
          <a:off x="125900" y="1951454"/>
          <a:ext cx="8865700" cy="3748306"/>
        </p:xfrm>
        <a:graphic>
          <a:graphicData uri="http://schemas.openxmlformats.org/drawingml/2006/table">
            <a:tbl>
              <a:tblPr firstRow="1" bandRow="1">
                <a:noFill/>
                <a:tableStyleId>{2193F556-932D-4B0D-9798-D749DA44B50E}</a:tableStyleId>
              </a:tblPr>
              <a:tblGrid>
                <a:gridCol w="13981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3657600">
                  <a:extLst>
                    <a:ext uri="{9D8B030D-6E8A-4147-A177-3AD203B41FA5}">
                      <a16:colId xmlns:a16="http://schemas.microsoft.com/office/drawing/2014/main" val="20003"/>
                    </a:ext>
                  </a:extLst>
                </a:gridCol>
              </a:tblGrid>
              <a:tr h="364996">
                <a:tc>
                  <a:txBody>
                    <a:bodyPr/>
                    <a:lstStyle/>
                    <a:p>
                      <a:pPr marL="0" marR="0" lvl="0" indent="0" algn="ctr" rtl="0">
                        <a:spcBef>
                          <a:spcPts val="0"/>
                        </a:spcBef>
                        <a:spcAft>
                          <a:spcPts val="0"/>
                        </a:spcAft>
                        <a:buNone/>
                      </a:pPr>
                      <a:r>
                        <a:rPr lang="en-US" sz="1600" dirty="0"/>
                        <a:t>Risk Name</a:t>
                      </a:r>
                      <a:endParaRPr sz="1600" dirty="0"/>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Description</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Impact</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Mitigation and Schedule</a:t>
                      </a:r>
                      <a:endParaRPr sz="1600"/>
                    </a:p>
                  </a:txBody>
                  <a:tcPr marL="91450" marR="91450" marT="45725" marB="45725"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299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High Backgrounds / Negative Fluxes</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Higher than expected backgrounds results</a:t>
                      </a:r>
                      <a:r>
                        <a:rPr lang="en-US" sz="1200" baseline="0" dirty="0" smtClean="0"/>
                        <a:t> negative (background subtracted) fluxes in L1b.</a:t>
                      </a:r>
                      <a:endParaRPr lang="en-US" sz="1200" dirty="0" smtClean="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baseline="0" dirty="0" smtClean="0"/>
                        <a:t>Degrades accuracy of reported fluxes.</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rtl="0">
                        <a:spcBef>
                          <a:spcPts val="0"/>
                        </a:spcBef>
                        <a:spcAft>
                          <a:spcPts val="0"/>
                        </a:spcAft>
                        <a:buClr>
                          <a:schemeClr val="dk1"/>
                        </a:buClr>
                        <a:buSzPts val="1600"/>
                        <a:buFont typeface="Arial"/>
                        <a:buNone/>
                      </a:pPr>
                      <a:r>
                        <a:rPr lang="en-US" sz="1200" dirty="0" smtClean="0"/>
                        <a:t>Addressed by ADR326 MPS-LO GPA Changes, ADR764 G17 MPS-LO LUT Update, and empirical derivation of background removal coefficients (done).</a:t>
                      </a:r>
                      <a:r>
                        <a:rPr lang="en-US" sz="1200" baseline="0" dirty="0" smtClean="0"/>
                        <a:t> </a:t>
                      </a:r>
                      <a:r>
                        <a:rPr lang="en-US" sz="1200" i="0" baseline="0" dirty="0" smtClean="0"/>
                        <a:t>B</a:t>
                      </a:r>
                      <a:r>
                        <a:rPr lang="en-US" sz="1200" dirty="0" smtClean="0"/>
                        <a:t>ackground removal coefficients will need to be periodically updated.</a:t>
                      </a:r>
                      <a:endParaRPr lang="en-US" sz="1200" i="0" dirty="0" smtClean="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299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G17/FM1 Crosstalk</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err="1" smtClean="0"/>
                        <a:t>Interzonal</a:t>
                      </a:r>
                      <a:r>
                        <a:rPr lang="en-US" sz="1200" baseline="0" dirty="0" smtClean="0"/>
                        <a:t> crosstalk, </a:t>
                      </a:r>
                      <a:r>
                        <a:rPr lang="mr-IN" sz="1200" dirty="0" smtClean="0"/>
                        <a:t>–</a:t>
                      </a:r>
                      <a:r>
                        <a:rPr lang="en-US" sz="1200" dirty="0" smtClean="0"/>
                        <a:t> Not measured in FM1 ground calibrations but apparent in background count rates on-orbit.</a:t>
                      </a: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baseline="0" dirty="0" smtClean="0"/>
                        <a:t>May introduce up to 10% error in fluxes (severity dependent on HV setting).</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rtl="0">
                        <a:spcBef>
                          <a:spcPts val="0"/>
                        </a:spcBef>
                        <a:spcAft>
                          <a:spcPts val="0"/>
                        </a:spcAft>
                        <a:buClr>
                          <a:schemeClr val="dk1"/>
                        </a:buClr>
                        <a:buSzPts val="1600"/>
                        <a:buFont typeface="Arial"/>
                        <a:buNone/>
                      </a:pPr>
                      <a:r>
                        <a:rPr lang="en-US" sz="1200" baseline="0" dirty="0" smtClean="0"/>
                        <a:t>A crosstalk correction scheme has been developed. A G17 LUT update to scale geometric factors to include the crosstalk correction is needed for full validation. (No ADR yet.)</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8997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Significant error in absolute values of reported fluxes.</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aseline="0" dirty="0" smtClean="0"/>
                        <a:t>E</a:t>
                      </a:r>
                      <a:r>
                        <a:rPr lang="en-US" sz="1200" dirty="0" smtClean="0"/>
                        <a:t>vidence for significant error in absolute values of reported fluxes from Provisional</a:t>
                      </a:r>
                      <a:r>
                        <a:rPr lang="en-US" sz="1200" baseline="0" dirty="0" smtClean="0"/>
                        <a:t> PLPT results.</a:t>
                      </a:r>
                      <a:endParaRPr lang="en-US" sz="1200" dirty="0" smtClean="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Reported fluxes up to an order of magnitude in error</a:t>
                      </a:r>
                      <a:r>
                        <a:rPr lang="en-US" sz="1200" baseline="0" dirty="0" smtClean="0"/>
                        <a:t> - </a:t>
                      </a:r>
                      <a:r>
                        <a:rPr lang="en-US" sz="1200" dirty="0" smtClean="0"/>
                        <a:t>Severely degrades operational and science</a:t>
                      </a:r>
                      <a:r>
                        <a:rPr lang="en-US" sz="1200" baseline="0" dirty="0" smtClean="0"/>
                        <a:t> quality of data. </a:t>
                      </a:r>
                      <a:endParaRPr lang="en-US" sz="1200" dirty="0" smtClean="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Arial" charset="0"/>
                        <a:buNone/>
                        <a:tabLst/>
                        <a:defRPr/>
                      </a:pPr>
                      <a:r>
                        <a:rPr lang="en-US" sz="1200" dirty="0" smtClean="0"/>
                        <a:t>Full validation PLPTs</a:t>
                      </a:r>
                      <a:r>
                        <a:rPr lang="en-US" sz="1200" baseline="0" dirty="0" smtClean="0"/>
                        <a:t> </a:t>
                      </a:r>
                      <a:r>
                        <a:rPr lang="en-US" sz="1200" dirty="0" smtClean="0"/>
                        <a:t>PLPT-SEI-003 MPS-LO Zone Cross-Comparison and PLPT-SEI-005 Cross satellite Comparison of Trapped Particles, and full assessment of changes</a:t>
                      </a:r>
                      <a:r>
                        <a:rPr lang="en-US" sz="1200" baseline="0" dirty="0" smtClean="0"/>
                        <a:t> in </a:t>
                      </a:r>
                      <a:r>
                        <a:rPr lang="en-US" sz="1200" dirty="0" smtClean="0"/>
                        <a:t>MCP response will</a:t>
                      </a:r>
                      <a:r>
                        <a:rPr lang="en-US" sz="1200" baseline="0" dirty="0" smtClean="0"/>
                        <a:t> provide necessary scaling of </a:t>
                      </a:r>
                      <a:r>
                        <a:rPr lang="en-US" sz="1200" dirty="0" smtClean="0"/>
                        <a:t>geometric</a:t>
                      </a:r>
                      <a:r>
                        <a:rPr lang="en-US" sz="1200" baseline="0" dirty="0" smtClean="0"/>
                        <a:t> factors to be included in future LUT updates</a:t>
                      </a:r>
                      <a:r>
                        <a:rPr lang="en-US" sz="1200" dirty="0" smtClean="0"/>
                        <a:t>.</a:t>
                      </a:r>
                    </a:p>
                    <a:p>
                      <a:pPr marL="0" marR="0" lvl="0" indent="0" algn="l" rtl="0">
                        <a:spcBef>
                          <a:spcPts val="0"/>
                        </a:spcBef>
                        <a:spcAft>
                          <a:spcPts val="0"/>
                        </a:spcAft>
                        <a:buClr>
                          <a:schemeClr val="dk1"/>
                        </a:buClr>
                        <a:buSzPts val="1600"/>
                        <a:buFont typeface="Arial" charset="0"/>
                        <a:buNone/>
                      </a:pPr>
                      <a:endParaRPr sz="120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13568797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GOES-17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Products Provisional PS-PVR</a:t>
            </a:r>
            <a:endParaRPr dirty="0"/>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53</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a:t>
            </a:r>
            <a:endParaRPr dirty="0"/>
          </a:p>
        </p:txBody>
      </p:sp>
      <p:sp>
        <p:nvSpPr>
          <p:cNvPr id="507" name="Shape 507"/>
          <p:cNvSpPr txBox="1">
            <a:spLocks noGrp="1"/>
          </p:cNvSpPr>
          <p:nvPr>
            <p:ph type="body" idx="1"/>
          </p:nvPr>
        </p:nvSpPr>
        <p:spPr>
          <a:xfrm>
            <a:off x="457200" y="1143000"/>
            <a:ext cx="8305800" cy="5153025"/>
          </a:xfrm>
          <a:prstGeom prst="rect">
            <a:avLst/>
          </a:prstGeom>
          <a:noFill/>
          <a:ln>
            <a:noFill/>
          </a:ln>
        </p:spPr>
        <p:txBody>
          <a:bodyPr spcFirstLastPara="1" wrap="square" lIns="91425" tIns="45700" rIns="91425" bIns="45700" anchor="t" anchorCtr="0">
            <a:noAutofit/>
          </a:bodyPr>
          <a:lstStyle/>
          <a:p>
            <a:pPr marL="342900" indent="-342900">
              <a:spcBef>
                <a:spcPts val="0"/>
              </a:spcBef>
              <a:spcAft>
                <a:spcPts val="900"/>
              </a:spcAft>
              <a:buSzPct val="100000"/>
              <a:buFont typeface="Arial"/>
              <a:buChar char="•"/>
            </a:pPr>
            <a:r>
              <a:rPr lang="en-US" sz="1600" dirty="0" smtClean="0"/>
              <a:t>The G17/FM2 MPS-LO anomalies identified that negatively impact performance are</a:t>
            </a:r>
          </a:p>
          <a:p>
            <a:pPr marL="742950" lvl="1" indent="-285750">
              <a:spcBef>
                <a:spcPts val="0"/>
              </a:spcBef>
              <a:spcAft>
                <a:spcPts val="900"/>
              </a:spcAft>
              <a:buSzPct val="100000"/>
            </a:pPr>
            <a:r>
              <a:rPr lang="en-US" sz="1400" dirty="0"/>
              <a:t>High Backgrounds / Negative </a:t>
            </a:r>
            <a:r>
              <a:rPr lang="en-US" sz="1400" dirty="0" smtClean="0"/>
              <a:t>Fluxes </a:t>
            </a:r>
            <a:r>
              <a:rPr lang="mr-IN" sz="1400" dirty="0" smtClean="0"/>
              <a:t>–</a:t>
            </a:r>
            <a:r>
              <a:rPr lang="en-US" sz="1400" dirty="0" smtClean="0"/>
              <a:t> Addressed by ADR326 </a:t>
            </a:r>
            <a:r>
              <a:rPr lang="en-US" sz="1400" dirty="0"/>
              <a:t>MPS-LO GPA </a:t>
            </a:r>
            <a:r>
              <a:rPr lang="en-US" sz="1400" dirty="0" smtClean="0"/>
              <a:t>Changes, ADR764 G17 </a:t>
            </a:r>
            <a:r>
              <a:rPr lang="en-US" sz="1400" dirty="0"/>
              <a:t>MPS-LO LUT </a:t>
            </a:r>
            <a:r>
              <a:rPr lang="en-US" sz="1400" dirty="0" smtClean="0"/>
              <a:t>Update, and </a:t>
            </a:r>
            <a:r>
              <a:rPr lang="en-US" sz="1400" dirty="0"/>
              <a:t>empirical derivation of background removal coefficients by </a:t>
            </a:r>
            <a:r>
              <a:rPr lang="en-US" sz="1400" dirty="0" smtClean="0"/>
              <a:t>NCEI. </a:t>
            </a:r>
            <a:r>
              <a:rPr lang="en-US" sz="1400" i="1" dirty="0" smtClean="0"/>
              <a:t>BG </a:t>
            </a:r>
            <a:r>
              <a:rPr lang="en-US" sz="1400" i="1" dirty="0"/>
              <a:t>removal coefficients will need additional updates.</a:t>
            </a:r>
          </a:p>
          <a:p>
            <a:pPr marL="742950" lvl="1" indent="-285750">
              <a:spcBef>
                <a:spcPts val="0"/>
              </a:spcBef>
              <a:spcAft>
                <a:spcPts val="900"/>
              </a:spcAft>
              <a:buSzPct val="100000"/>
            </a:pPr>
            <a:r>
              <a:rPr lang="en-US" sz="1400" dirty="0" err="1" smtClean="0"/>
              <a:t>Interzonal</a:t>
            </a:r>
            <a:r>
              <a:rPr lang="en-US" sz="1400" dirty="0" smtClean="0"/>
              <a:t> </a:t>
            </a:r>
            <a:r>
              <a:rPr lang="en-US" sz="1400" dirty="0"/>
              <a:t>C</a:t>
            </a:r>
            <a:r>
              <a:rPr lang="en-US" sz="1400" dirty="0" smtClean="0"/>
              <a:t>rosstalk </a:t>
            </a:r>
            <a:r>
              <a:rPr lang="mr-IN" sz="1400" dirty="0" smtClean="0"/>
              <a:t>–</a:t>
            </a:r>
            <a:r>
              <a:rPr lang="en-US" sz="1400" dirty="0" smtClean="0"/>
              <a:t> Measured </a:t>
            </a:r>
            <a:r>
              <a:rPr lang="en-US" sz="1400" dirty="0"/>
              <a:t>in </a:t>
            </a:r>
            <a:r>
              <a:rPr lang="en-US" sz="1400" dirty="0" smtClean="0"/>
              <a:t>FM2 ground </a:t>
            </a:r>
            <a:r>
              <a:rPr lang="en-US" sz="1400" dirty="0"/>
              <a:t>calibrations </a:t>
            </a:r>
            <a:r>
              <a:rPr lang="en-US" sz="1400" dirty="0" smtClean="0"/>
              <a:t>and </a:t>
            </a:r>
            <a:r>
              <a:rPr lang="en-US" sz="1400" dirty="0"/>
              <a:t>apparent in energy-dependent </a:t>
            </a:r>
            <a:r>
              <a:rPr lang="en-US" sz="1400" dirty="0" smtClean="0"/>
              <a:t>background count </a:t>
            </a:r>
            <a:r>
              <a:rPr lang="en-US" sz="1400" dirty="0"/>
              <a:t>rates </a:t>
            </a:r>
            <a:r>
              <a:rPr lang="en-US" sz="1400" dirty="0" smtClean="0"/>
              <a:t>on-orbit.</a:t>
            </a:r>
            <a:r>
              <a:rPr lang="en-US" sz="1400" dirty="0"/>
              <a:t> </a:t>
            </a:r>
            <a:r>
              <a:rPr lang="en-US" sz="1400" dirty="0" smtClean="0"/>
              <a:t>G17 crosstalk correction LUT update needed for full validation</a:t>
            </a:r>
            <a:r>
              <a:rPr lang="en-US" sz="1400" i="1" dirty="0" smtClean="0"/>
              <a:t>.</a:t>
            </a:r>
            <a:endParaRPr lang="en-US" sz="1400" i="1" dirty="0"/>
          </a:p>
          <a:p>
            <a:pPr marL="742950" lvl="1" indent="-285750">
              <a:spcBef>
                <a:spcPts val="0"/>
              </a:spcBef>
              <a:spcAft>
                <a:spcPts val="900"/>
              </a:spcAft>
              <a:buSzPct val="100000"/>
            </a:pPr>
            <a:r>
              <a:rPr lang="en-US" sz="1400" dirty="0" smtClean="0"/>
              <a:t>Evidence </a:t>
            </a:r>
            <a:r>
              <a:rPr lang="en-US" sz="1400" dirty="0"/>
              <a:t>for significant error in absolute values of reported fluxes (e.g., PLPT-SEI-003: MPS-LO Zone Cross-Comparison) – </a:t>
            </a:r>
            <a:r>
              <a:rPr lang="en-US" sz="1400" i="1" dirty="0"/>
              <a:t>Geometric factors </a:t>
            </a:r>
            <a:r>
              <a:rPr lang="en-US" sz="1400" i="1" dirty="0" smtClean="0"/>
              <a:t>will </a:t>
            </a:r>
            <a:r>
              <a:rPr lang="en-US" sz="1400" i="1" dirty="0"/>
              <a:t>need </a:t>
            </a:r>
            <a:r>
              <a:rPr lang="en-US" sz="1400" i="1" dirty="0" smtClean="0"/>
              <a:t>periodic adjustment.</a:t>
            </a:r>
          </a:p>
          <a:p>
            <a:pPr marL="342900" indent="-342900">
              <a:spcBef>
                <a:spcPts val="0"/>
              </a:spcBef>
              <a:spcAft>
                <a:spcPts val="900"/>
              </a:spcAft>
              <a:buSzPct val="100000"/>
              <a:buFont typeface="Arial"/>
              <a:buChar char="•"/>
            </a:pPr>
            <a:r>
              <a:rPr lang="en-US" sz="1600" dirty="0" smtClean="0"/>
              <a:t>MPS-LO uses the ion-line to identify SC charging and quantify the level of charging. If an ion line is not present, MPS-LO L2 processing uses an empirical relation between densities, temperatures, and level of charging to monitor SC charging.</a:t>
            </a:r>
          </a:p>
          <a:p>
            <a:pPr marL="342900" indent="-342900">
              <a:spcBef>
                <a:spcPts val="0"/>
              </a:spcBef>
              <a:spcAft>
                <a:spcPts val="900"/>
              </a:spcAft>
              <a:buSzPct val="100000"/>
              <a:buFont typeface="Arial"/>
              <a:buChar char="•"/>
            </a:pPr>
            <a:r>
              <a:rPr lang="en-US" sz="1600" dirty="0" smtClean="0"/>
              <a:t>Densities and temperatures from L2 processing will be affected by error </a:t>
            </a:r>
            <a:r>
              <a:rPr lang="en-US" sz="1600" dirty="0"/>
              <a:t>in absolute values of reported </a:t>
            </a:r>
            <a:r>
              <a:rPr lang="en-US" sz="1600" dirty="0" smtClean="0"/>
              <a:t>fluxes, but the empirical relation used to determine level of charging from density and temperature (yet to be determined for MPS-LO) will compensate for errors </a:t>
            </a:r>
            <a:r>
              <a:rPr lang="en-US" sz="1600" dirty="0"/>
              <a:t>in absolute </a:t>
            </a:r>
            <a:r>
              <a:rPr lang="en-US" sz="1600" dirty="0" smtClean="0"/>
              <a:t>value </a:t>
            </a:r>
            <a:r>
              <a:rPr lang="en-US" sz="1600" dirty="0"/>
              <a:t>of reported </a:t>
            </a:r>
            <a:r>
              <a:rPr lang="en-US" sz="1600" dirty="0" smtClean="0"/>
              <a:t>fluxes.</a:t>
            </a:r>
          </a:p>
          <a:p>
            <a:pPr marL="342900" indent="-342900">
              <a:spcBef>
                <a:spcPts val="0"/>
              </a:spcBef>
              <a:spcAft>
                <a:spcPts val="900"/>
              </a:spcAft>
              <a:buSzPct val="100000"/>
              <a:buFont typeface="Arial"/>
              <a:buChar char="•"/>
            </a:pPr>
            <a:r>
              <a:rPr lang="en-US" sz="1600" dirty="0" smtClean="0"/>
              <a:t>G17/FM2 </a:t>
            </a:r>
            <a:r>
              <a:rPr lang="en-US" sz="1600" dirty="0"/>
              <a:t>MPS-LO is </a:t>
            </a:r>
            <a:r>
              <a:rPr lang="en-US" sz="1600" dirty="0" smtClean="0"/>
              <a:t>currently performing </a:t>
            </a:r>
            <a:r>
              <a:rPr lang="en-US" sz="1600" dirty="0"/>
              <a:t>as needed to </a:t>
            </a:r>
            <a:r>
              <a:rPr lang="en-US" sz="1600" dirty="0" smtClean="0"/>
              <a:t>fulfill an intended operational </a:t>
            </a:r>
            <a:r>
              <a:rPr lang="en-US" sz="1600" dirty="0"/>
              <a:t>use, i.e., </a:t>
            </a:r>
            <a:r>
              <a:rPr lang="en-US" sz="1600" dirty="0" smtClean="0"/>
              <a:t>identifying </a:t>
            </a:r>
            <a:r>
              <a:rPr lang="en-US" sz="1600" dirty="0"/>
              <a:t>SC charging and level of charging</a:t>
            </a:r>
            <a:r>
              <a:rPr lang="en-US" sz="1600" dirty="0" smtClean="0"/>
              <a:t>.</a:t>
            </a:r>
          </a:p>
          <a:p>
            <a:pPr marL="342900" indent="-342900">
              <a:spcBef>
                <a:spcPts val="0"/>
              </a:spcBef>
              <a:spcAft>
                <a:spcPts val="900"/>
              </a:spcAft>
              <a:buSzPct val="100000"/>
              <a:buFont typeface="Arial"/>
              <a:buChar char="•"/>
            </a:pPr>
            <a:r>
              <a:rPr lang="en-US" sz="1600" dirty="0" smtClean="0"/>
              <a:t>A path to achieving accurate fluxes and moments has been identified (on following slide).</a:t>
            </a:r>
            <a:endParaRPr lang="en-US" sz="1600" dirty="0"/>
          </a:p>
          <a:p>
            <a:pPr marL="342900" indent="-342900">
              <a:spcBef>
                <a:spcPts val="0"/>
              </a:spcBef>
              <a:spcAft>
                <a:spcPts val="900"/>
              </a:spcAft>
              <a:buSzPct val="100000"/>
              <a:buFont typeface="Arial"/>
              <a:buChar char="•"/>
            </a:pPr>
            <a:endParaRPr lang="en-US" sz="1600" dirty="0" smtClean="0"/>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54</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371600" y="152400"/>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smtClean="0">
                <a:solidFill>
                  <a:schemeClr val="lt1"/>
                </a:solidFill>
                <a:sym typeface="Calibri"/>
              </a:rPr>
              <a:t>Recommendations</a:t>
            </a:r>
            <a:endParaRPr dirty="0"/>
          </a:p>
        </p:txBody>
      </p:sp>
      <p:sp>
        <p:nvSpPr>
          <p:cNvPr id="515" name="Shape 5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55</a:t>
            </a:fld>
            <a:endParaRPr sz="1200">
              <a:solidFill>
                <a:schemeClr val="lt1"/>
              </a:solidFill>
              <a:latin typeface="Calibri"/>
              <a:ea typeface="Calibri"/>
              <a:cs typeface="Calibri"/>
              <a:sym typeface="Calibri"/>
            </a:endParaRPr>
          </a:p>
        </p:txBody>
      </p:sp>
      <p:sp>
        <p:nvSpPr>
          <p:cNvPr id="5" name="Shape 419"/>
          <p:cNvSpPr txBox="1">
            <a:spLocks noGrp="1"/>
          </p:cNvSpPr>
          <p:nvPr>
            <p:ph type="body" idx="1"/>
          </p:nvPr>
        </p:nvSpPr>
        <p:spPr>
          <a:xfrm>
            <a:off x="533400" y="1752600"/>
            <a:ext cx="8153400" cy="4419600"/>
          </a:xfrm>
          <a:prstGeom prst="rect">
            <a:avLst/>
          </a:prstGeom>
          <a:noFill/>
          <a:ln>
            <a:noFill/>
          </a:ln>
        </p:spPr>
        <p:txBody>
          <a:bodyPr spcFirstLastPara="1" wrap="square" lIns="91425" tIns="45700" rIns="91425" bIns="45700" anchor="t" anchorCtr="0">
            <a:noAutofit/>
          </a:bodyPr>
          <a:lstStyle/>
          <a:p>
            <a:pPr marL="342900" lvl="0" indent="-342900">
              <a:spcBef>
                <a:spcPts val="0"/>
              </a:spcBef>
              <a:spcAft>
                <a:spcPts val="1800"/>
              </a:spcAft>
              <a:buSzPct val="100000"/>
              <a:buFont typeface="Arial"/>
              <a:buChar char="•"/>
            </a:pPr>
            <a:r>
              <a:rPr lang="en-US" sz="1800" dirty="0"/>
              <a:t>NCEI recommends </a:t>
            </a:r>
            <a:r>
              <a:rPr lang="en-US" sz="1800" dirty="0" smtClean="0"/>
              <a:t>G17 MPS-LO </a:t>
            </a:r>
            <a:r>
              <a:rPr lang="en-US" sz="1800" dirty="0"/>
              <a:t>L1b </a:t>
            </a:r>
            <a:r>
              <a:rPr lang="en-US" sz="1800" dirty="0" smtClean="0"/>
              <a:t>data for </a:t>
            </a:r>
            <a:r>
              <a:rPr lang="en-US" sz="1800" dirty="0"/>
              <a:t>transition to provisional </a:t>
            </a:r>
            <a:r>
              <a:rPr lang="en-US" sz="1800" dirty="0" smtClean="0"/>
              <a:t>status.</a:t>
            </a:r>
          </a:p>
          <a:p>
            <a:pPr marL="342900" lvl="0" indent="-342900">
              <a:spcBef>
                <a:spcPts val="0"/>
              </a:spcBef>
              <a:spcAft>
                <a:spcPts val="1800"/>
              </a:spcAft>
              <a:buSzPct val="100000"/>
              <a:buFont typeface="Arial"/>
              <a:buChar char="•"/>
            </a:pPr>
            <a:r>
              <a:rPr lang="en-US" sz="1800" dirty="0" smtClean="0"/>
              <a:t>The G17 </a:t>
            </a:r>
            <a:r>
              <a:rPr lang="en-US" sz="1800" dirty="0"/>
              <a:t>MPS-LO Electron (EMCP) HV </a:t>
            </a:r>
            <a:r>
              <a:rPr lang="en-US" sz="1800" dirty="0" smtClean="0"/>
              <a:t>should be </a:t>
            </a:r>
            <a:r>
              <a:rPr lang="en-US" sz="1800" dirty="0"/>
              <a:t>raised from step 25 to step </a:t>
            </a:r>
            <a:r>
              <a:rPr lang="en-US" sz="1800" dirty="0" smtClean="0"/>
              <a:t>26 (Recommended by ATC</a:t>
            </a:r>
            <a:r>
              <a:rPr lang="en-US" sz="1800" dirty="0"/>
              <a:t> </a:t>
            </a:r>
            <a:r>
              <a:rPr lang="mr-IN" sz="1800" dirty="0" smtClean="0"/>
              <a:t>–</a:t>
            </a:r>
            <a:r>
              <a:rPr lang="en-US" sz="1800" dirty="0" smtClean="0"/>
              <a:t> will </a:t>
            </a:r>
            <a:r>
              <a:rPr lang="en-US" sz="1800" dirty="0"/>
              <a:t>be </a:t>
            </a:r>
            <a:r>
              <a:rPr lang="en-US" sz="1800" dirty="0" smtClean="0"/>
              <a:t>done after </a:t>
            </a:r>
            <a:r>
              <a:rPr lang="en-US" sz="1800" dirty="0"/>
              <a:t>G17 MPS-LO PS-PVR, and after effect </a:t>
            </a:r>
            <a:r>
              <a:rPr lang="en-US" sz="1800" dirty="0" smtClean="0"/>
              <a:t>of similar adjustment on </a:t>
            </a:r>
            <a:r>
              <a:rPr lang="en-US" sz="1800" dirty="0"/>
              <a:t>FM1 is analyzed</a:t>
            </a:r>
            <a:r>
              <a:rPr lang="en-US" sz="1800" dirty="0" smtClean="0"/>
              <a:t>.).</a:t>
            </a:r>
          </a:p>
          <a:p>
            <a:pPr marL="342900" lvl="2" indent="-342900">
              <a:spcBef>
                <a:spcPts val="0"/>
              </a:spcBef>
              <a:spcAft>
                <a:spcPts val="1800"/>
              </a:spcAft>
              <a:buSzPct val="100000"/>
            </a:pPr>
            <a:r>
              <a:rPr lang="en-US" sz="1800" dirty="0" smtClean="0"/>
              <a:t>Continue performing </a:t>
            </a:r>
            <a:r>
              <a:rPr lang="en-US" sz="1800" dirty="0"/>
              <a:t>HV optimization </a:t>
            </a:r>
            <a:r>
              <a:rPr lang="en-US" sz="1800" dirty="0" smtClean="0"/>
              <a:t>procedure every 6 months to 1 year. </a:t>
            </a:r>
            <a:r>
              <a:rPr lang="en-US" sz="1800" dirty="0"/>
              <a:t>(Initial ATC recommendation to perform HV optimization every 6 months – </a:t>
            </a:r>
            <a:r>
              <a:rPr lang="en-US" sz="1800" dirty="0" smtClean="0"/>
              <a:t>May </a:t>
            </a:r>
            <a:r>
              <a:rPr lang="en-US" sz="1800" dirty="0"/>
              <a:t>modify to </a:t>
            </a:r>
            <a:r>
              <a:rPr lang="en-US" sz="1800" dirty="0" smtClean="0"/>
              <a:t>once per </a:t>
            </a:r>
            <a:r>
              <a:rPr lang="en-US" sz="1800" dirty="0"/>
              <a:t>year as MCPs stabilize</a:t>
            </a:r>
            <a:r>
              <a:rPr lang="en-US" sz="1800" dirty="0" smtClean="0"/>
              <a:t>.)</a:t>
            </a:r>
          </a:p>
          <a:p>
            <a:pPr marL="342900" indent="-342900">
              <a:spcBef>
                <a:spcPts val="0"/>
              </a:spcBef>
              <a:spcAft>
                <a:spcPts val="1800"/>
              </a:spcAft>
              <a:buSzPct val="100000"/>
              <a:buFont typeface="Arial"/>
              <a:buChar char="•"/>
            </a:pPr>
            <a:r>
              <a:rPr lang="en-US" sz="1800" dirty="0"/>
              <a:t>Monitor effect of changes in HV setting on observed count rates</a:t>
            </a:r>
            <a:r>
              <a:rPr lang="en-US" sz="1800" dirty="0" smtClean="0"/>
              <a:t>.</a:t>
            </a:r>
          </a:p>
          <a:p>
            <a:pPr marL="342900" lvl="0" indent="-342900">
              <a:spcBef>
                <a:spcPts val="0"/>
              </a:spcBef>
              <a:spcAft>
                <a:spcPts val="1800"/>
              </a:spcAft>
              <a:buSzPct val="100000"/>
              <a:buFont typeface="Arial"/>
              <a:buChar char="•"/>
            </a:pPr>
            <a:r>
              <a:rPr lang="en-US" sz="1800" dirty="0" smtClean="0"/>
              <a:t>Background removal coefficients will need to be updated regularly. We recommend performing empirical determination </a:t>
            </a:r>
            <a:r>
              <a:rPr lang="en-US" sz="1800" dirty="0"/>
              <a:t>of </a:t>
            </a:r>
            <a:r>
              <a:rPr lang="en-US" sz="1800" dirty="0" smtClean="0"/>
              <a:t>background </a:t>
            </a:r>
            <a:r>
              <a:rPr lang="en-US" sz="1800" dirty="0"/>
              <a:t>removal coefficients </a:t>
            </a:r>
            <a:r>
              <a:rPr lang="en-US" sz="1800" dirty="0" smtClean="0"/>
              <a:t>and MPS-LO LUT update following each HV optimization.</a:t>
            </a:r>
          </a:p>
          <a:p>
            <a:pPr marL="0" lvl="0" indent="0" algn="r">
              <a:spcBef>
                <a:spcPts val="0"/>
              </a:spcBef>
              <a:spcAft>
                <a:spcPts val="1800"/>
              </a:spcAft>
              <a:buSzPct val="100000"/>
              <a:buNone/>
            </a:pPr>
            <a:r>
              <a:rPr lang="en-US" sz="1800" dirty="0" smtClean="0"/>
              <a:t>More to come</a:t>
            </a:r>
            <a:r>
              <a:rPr lang="mr-IN" sz="1800" dirty="0" smtClean="0"/>
              <a:t>…</a:t>
            </a:r>
            <a:endParaRPr lang="en-US" sz="1800" dirty="0" smtClean="0"/>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Cont.</a:t>
            </a:r>
            <a:endParaRPr lang="en-US" dirty="0"/>
          </a:p>
        </p:txBody>
      </p:sp>
      <p:sp>
        <p:nvSpPr>
          <p:cNvPr id="3" name="Text Placeholder 2"/>
          <p:cNvSpPr>
            <a:spLocks noGrp="1"/>
          </p:cNvSpPr>
          <p:nvPr>
            <p:ph type="body" idx="1"/>
          </p:nvPr>
        </p:nvSpPr>
        <p:spPr>
          <a:xfrm>
            <a:off x="457200" y="1524000"/>
            <a:ext cx="8229600" cy="4525962"/>
          </a:xfrm>
        </p:spPr>
        <p:txBody>
          <a:bodyPr/>
          <a:lstStyle/>
          <a:p>
            <a:pPr marL="342900" lvl="0" indent="-342900">
              <a:spcBef>
                <a:spcPts val="0"/>
              </a:spcBef>
              <a:spcAft>
                <a:spcPts val="1800"/>
              </a:spcAft>
              <a:buClr>
                <a:srgbClr val="FFFFFF"/>
              </a:buClr>
              <a:buSzPct val="100000"/>
              <a:buFont typeface="Arial"/>
              <a:buChar char="•"/>
            </a:pPr>
            <a:r>
              <a:rPr lang="en-US" sz="1800" dirty="0">
                <a:solidFill>
                  <a:srgbClr val="FFFFFF"/>
                </a:solidFill>
              </a:rPr>
              <a:t>Scale geometric factors using results from [Full] PLPT-SEI-003 MPS-LO Zone Cross-Comparison. </a:t>
            </a:r>
            <a:r>
              <a:rPr lang="en-US" sz="1800" dirty="0" smtClean="0">
                <a:solidFill>
                  <a:srgbClr val="FFFFFF"/>
                </a:solidFill>
              </a:rPr>
              <a:t>This will </a:t>
            </a:r>
            <a:r>
              <a:rPr lang="en-US" sz="1800" dirty="0">
                <a:solidFill>
                  <a:srgbClr val="FFFFFF"/>
                </a:solidFill>
              </a:rPr>
              <a:t>bring MPS-LO into agreement with itself. The Zone Cross-Comparison procedure should be repeated periodically to check for self-consistent agreement among MPS-LO zones and scale geometric factors as needed.</a:t>
            </a:r>
          </a:p>
          <a:p>
            <a:pPr marL="342900" lvl="0" indent="-342900">
              <a:spcBef>
                <a:spcPts val="0"/>
              </a:spcBef>
              <a:spcAft>
                <a:spcPts val="1800"/>
              </a:spcAft>
              <a:buClr>
                <a:srgbClr val="FFFFFF"/>
              </a:buClr>
              <a:buSzPct val="100000"/>
              <a:buFont typeface="Arial"/>
              <a:buChar char="•"/>
            </a:pPr>
            <a:r>
              <a:rPr lang="en-US" sz="1800" dirty="0">
                <a:solidFill>
                  <a:srgbClr val="FFFFFF"/>
                </a:solidFill>
              </a:rPr>
              <a:t>Perform careful comparisons with </a:t>
            </a:r>
            <a:r>
              <a:rPr lang="en-US" sz="1800" dirty="0" smtClean="0">
                <a:solidFill>
                  <a:srgbClr val="FFFFFF"/>
                </a:solidFill>
              </a:rPr>
              <a:t>current data </a:t>
            </a:r>
            <a:r>
              <a:rPr lang="en-US" sz="1800" dirty="0">
                <a:solidFill>
                  <a:srgbClr val="FFFFFF"/>
                </a:solidFill>
              </a:rPr>
              <a:t>from other missions (e.g., LANL MPA), to insure quality of data for science community and support space weather modeling and prediction at SWPC. This activity is included in [Full] PLPT-SEI-005. This will provide scaling of geometric factors needed to correct error in absolute values of reported fluxes.</a:t>
            </a:r>
          </a:p>
          <a:p>
            <a:pPr marL="342900" lvl="0" indent="-342900">
              <a:spcBef>
                <a:spcPts val="0"/>
              </a:spcBef>
              <a:spcAft>
                <a:spcPts val="1800"/>
              </a:spcAft>
              <a:buClr>
                <a:srgbClr val="FFFFFF"/>
              </a:buClr>
              <a:buSzPct val="100000"/>
              <a:buFont typeface="Arial"/>
              <a:buChar char="•"/>
            </a:pPr>
            <a:r>
              <a:rPr lang="en-US" sz="1800" dirty="0">
                <a:solidFill>
                  <a:srgbClr val="FFFFFF"/>
                </a:solidFill>
              </a:rPr>
              <a:t>Empirically determined parameters used in the SEISS Level 2 Density and Temperature Moments and Level of Spacecraft Charging algorithm need to be tailored to MPS-LO.</a:t>
            </a:r>
          </a:p>
          <a:p>
            <a:pPr marL="342900" lvl="0" indent="-342900">
              <a:spcBef>
                <a:spcPts val="0"/>
              </a:spcBef>
              <a:buClr>
                <a:srgbClr val="FFFFFF"/>
              </a:buClr>
              <a:buSzPct val="100000"/>
              <a:buFont typeface="Arial"/>
              <a:buChar char="•"/>
            </a:pPr>
            <a:r>
              <a:rPr lang="en-US" sz="1800" b="1" i="1" dirty="0" smtClean="0">
                <a:solidFill>
                  <a:srgbClr val="C0504D">
                    <a:lumMod val="20000"/>
                    <a:lumOff val="80000"/>
                  </a:srgbClr>
                </a:solidFill>
              </a:rPr>
              <a:t>MPS-LO </a:t>
            </a:r>
            <a:r>
              <a:rPr lang="en-US" sz="1800" b="1" i="1" dirty="0">
                <a:solidFill>
                  <a:srgbClr val="C0504D">
                    <a:lumMod val="20000"/>
                    <a:lumOff val="80000"/>
                  </a:srgbClr>
                </a:solidFill>
              </a:rPr>
              <a:t>is NOAA’s first plasma instrument on GOES </a:t>
            </a:r>
            <a:r>
              <a:rPr lang="mr-IN" sz="1800" b="1" i="1" dirty="0">
                <a:solidFill>
                  <a:srgbClr val="C0504D">
                    <a:lumMod val="20000"/>
                    <a:lumOff val="80000"/>
                  </a:srgbClr>
                </a:solidFill>
              </a:rPr>
              <a:t>–</a:t>
            </a:r>
            <a:r>
              <a:rPr lang="en-US" sz="1800" b="1" i="1" dirty="0">
                <a:solidFill>
                  <a:srgbClr val="C0504D">
                    <a:lumMod val="20000"/>
                    <a:lumOff val="80000"/>
                  </a:srgbClr>
                </a:solidFill>
              </a:rPr>
              <a:t> </a:t>
            </a:r>
            <a:endParaRPr lang="en-US" sz="1800" b="1" i="1" dirty="0" smtClean="0">
              <a:solidFill>
                <a:srgbClr val="C0504D">
                  <a:lumMod val="20000"/>
                  <a:lumOff val="80000"/>
                </a:srgbClr>
              </a:solidFill>
            </a:endParaRPr>
          </a:p>
          <a:p>
            <a:pPr marL="347472" lvl="0" indent="0">
              <a:spcBef>
                <a:spcPts val="0"/>
              </a:spcBef>
              <a:buClr>
                <a:srgbClr val="FFFFFF"/>
              </a:buClr>
              <a:buSzPct val="100000"/>
              <a:buNone/>
            </a:pPr>
            <a:r>
              <a:rPr lang="en-US" sz="1800" b="1" i="1" dirty="0" smtClean="0">
                <a:solidFill>
                  <a:srgbClr val="C0504D">
                    <a:lumMod val="20000"/>
                    <a:lumOff val="80000"/>
                  </a:srgbClr>
                </a:solidFill>
              </a:rPr>
              <a:t>We </a:t>
            </a:r>
            <a:r>
              <a:rPr lang="en-US" sz="1800" b="1" i="1" dirty="0">
                <a:solidFill>
                  <a:srgbClr val="C0504D">
                    <a:lumMod val="20000"/>
                    <a:lumOff val="80000"/>
                  </a:srgbClr>
                </a:solidFill>
              </a:rPr>
              <a:t>need to take special care</a:t>
            </a:r>
            <a:r>
              <a:rPr lang="en-US" sz="1800" b="1" i="1" dirty="0" smtClean="0">
                <a:solidFill>
                  <a:srgbClr val="C0504D">
                    <a:lumMod val="20000"/>
                    <a:lumOff val="80000"/>
                  </a:srgbClr>
                </a:solidFill>
              </a:rPr>
              <a:t>!</a:t>
            </a:r>
            <a:endParaRPr lang="en-US" sz="1800" b="1" dirty="0">
              <a:solidFill>
                <a:srgbClr val="FFFFFF"/>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56</a:t>
            </a:fld>
            <a:endParaRPr lang="uk-UA"/>
          </a:p>
        </p:txBody>
      </p:sp>
    </p:spTree>
    <p:extLst>
      <p:ext uri="{BB962C8B-B14F-4D97-AF65-F5344CB8AC3E}">
        <p14:creationId xmlns:p14="http://schemas.microsoft.com/office/powerpoint/2010/main" val="1466591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Section Break</a:t>
            </a:r>
            <a:br>
              <a:rPr lang="en-US" dirty="0" smtClean="0"/>
            </a:br>
            <a:r>
              <a:rPr lang="en-US" dirty="0" smtClean="0"/>
              <a:t/>
            </a:r>
            <a:br>
              <a:rPr lang="en-US" dirty="0" smtClean="0"/>
            </a:br>
            <a:r>
              <a:rPr lang="en-US" dirty="0" smtClean="0"/>
              <a:t>end original PS-PVR material</a:t>
            </a:r>
            <a:br>
              <a:rPr lang="en-US" dirty="0" smtClean="0"/>
            </a:br>
            <a:r>
              <a:rPr lang="en-US" dirty="0" smtClean="0"/>
              <a:t>start addendum material for the revisit</a:t>
            </a:r>
            <a:endParaRPr lang="en-US" dirty="0"/>
          </a:p>
        </p:txBody>
      </p:sp>
      <p:sp>
        <p:nvSpPr>
          <p:cNvPr id="3" name="Subtitle 2"/>
          <p:cNvSpPr>
            <a:spLocks noGrp="1"/>
          </p:cNvSpPr>
          <p:nvPr>
            <p:ph type="subTitle" idx="1"/>
          </p:nvPr>
        </p:nvSpPr>
        <p:spPr/>
        <p:txBody>
          <a:bodyPr anchor="b"/>
          <a:lstStyle/>
          <a:p>
            <a:r>
              <a:rPr lang="en-US" dirty="0" smtClean="0"/>
              <a:t>09/20/2019</a:t>
            </a:r>
            <a:endParaRPr lang="en-US" dirty="0"/>
          </a:p>
        </p:txBody>
      </p:sp>
      <p:sp>
        <p:nvSpPr>
          <p:cNvPr id="4" name="TextBox 3"/>
          <p:cNvSpPr txBox="1"/>
          <p:nvPr/>
        </p:nvSpPr>
        <p:spPr>
          <a:xfrm>
            <a:off x="384463" y="6217920"/>
            <a:ext cx="8375073" cy="261610"/>
          </a:xfrm>
          <a:prstGeom prst="rect">
            <a:avLst/>
          </a:prstGeom>
          <a:noFill/>
        </p:spPr>
        <p:txBody>
          <a:bodyPr wrap="square" rtlCol="0">
            <a:spAutoFit/>
          </a:bodyPr>
          <a:lstStyle/>
          <a:p>
            <a:r>
              <a:rPr lang="en-US" sz="1100" dirty="0" smtClean="0">
                <a:solidFill>
                  <a:schemeClr val="bg1"/>
                </a:solidFill>
              </a:rPr>
              <a:t>Note: Slide 24 from the original review has been updated per the chair disposition form action.</a:t>
            </a:r>
            <a:endParaRPr lang="en-US" sz="1100" dirty="0">
              <a:solidFill>
                <a:schemeClr val="bg1"/>
              </a:solidFill>
            </a:endParaRPr>
          </a:p>
        </p:txBody>
      </p:sp>
    </p:spTree>
    <p:extLst>
      <p:ext uri="{BB962C8B-B14F-4D97-AF65-F5344CB8AC3E}">
        <p14:creationId xmlns:p14="http://schemas.microsoft.com/office/powerpoint/2010/main" val="4121821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85800" y="1816155"/>
            <a:ext cx="7772400" cy="17652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dirty="0">
                <a:solidFill>
                  <a:schemeClr val="lt1"/>
                </a:solidFill>
                <a:latin typeface="Calibri"/>
                <a:ea typeface="Calibri"/>
                <a:cs typeface="Calibri"/>
                <a:sym typeface="Calibri"/>
              </a:rPr>
              <a:t>Peer Stakeholder-Product Validation Review (PS-PVR) </a:t>
            </a:r>
            <a:br>
              <a:rPr lang="en-US" sz="1800" b="0" i="0" u="none" strike="noStrike" cap="none" dirty="0">
                <a:solidFill>
                  <a:schemeClr val="lt1"/>
                </a:solidFill>
                <a:latin typeface="Calibri"/>
                <a:ea typeface="Calibri"/>
                <a:cs typeface="Calibri"/>
                <a:sym typeface="Calibri"/>
              </a:rPr>
            </a:br>
            <a:r>
              <a:rPr lang="en-US" sz="3200" b="0" i="0" u="none" strike="noStrike" cap="none" dirty="0">
                <a:solidFill>
                  <a:schemeClr val="lt1"/>
                </a:solidFill>
                <a:sym typeface="Calibri"/>
              </a:rPr>
              <a:t>For the Provisional Maturity of </a:t>
            </a:r>
            <a:r>
              <a:rPr lang="en-US" sz="3200" b="0" i="0" u="none" strike="noStrike" cap="none" dirty="0" smtClean="0">
                <a:solidFill>
                  <a:schemeClr val="lt1"/>
                </a:solidFill>
                <a:sym typeface="Calibri"/>
              </a:rPr>
              <a:t>GOES-17 </a:t>
            </a:r>
            <a:br>
              <a:rPr lang="en-US" sz="3200" b="0" i="0" u="none" strike="noStrike" cap="none" dirty="0" smtClean="0">
                <a:solidFill>
                  <a:schemeClr val="lt1"/>
                </a:solidFill>
                <a:sym typeface="Calibri"/>
              </a:rPr>
            </a:br>
            <a:r>
              <a:rPr lang="en-US" sz="3200" b="0" i="0" u="none" strike="noStrike" cap="none" dirty="0" smtClean="0">
                <a:solidFill>
                  <a:schemeClr val="lt1"/>
                </a:solidFill>
                <a:sym typeface="Calibri"/>
              </a:rPr>
              <a:t>SEISS </a:t>
            </a:r>
            <a:r>
              <a:rPr lang="en-US" sz="3200" dirty="0" smtClean="0"/>
              <a:t>MPS-LO</a:t>
            </a:r>
            <a:r>
              <a:rPr lang="en-US" sz="3200" b="0" i="0" u="none" strike="noStrike" cap="none" dirty="0" smtClean="0">
                <a:solidFill>
                  <a:schemeClr val="lt1"/>
                </a:solidFill>
                <a:sym typeface="Calibri"/>
              </a:rPr>
              <a:t> </a:t>
            </a:r>
            <a:r>
              <a:rPr lang="en-US" sz="3200" b="0" i="0" u="none" strike="noStrike" cap="none" dirty="0">
                <a:solidFill>
                  <a:schemeClr val="lt1"/>
                </a:solidFill>
                <a:sym typeface="Calibri"/>
              </a:rPr>
              <a:t>L1b </a:t>
            </a:r>
            <a:r>
              <a:rPr lang="en-US" sz="3200" b="0" i="0" u="none" strike="noStrike" cap="none" dirty="0" smtClean="0">
                <a:solidFill>
                  <a:schemeClr val="lt1"/>
                </a:solidFill>
                <a:sym typeface="Calibri"/>
              </a:rPr>
              <a:t>Product </a:t>
            </a:r>
            <a:r>
              <a:rPr lang="mr-IN" sz="3200" b="0" i="0" u="none" strike="noStrike" cap="none" dirty="0" smtClean="0">
                <a:solidFill>
                  <a:schemeClr val="lt1"/>
                </a:solidFill>
                <a:sym typeface="Calibri"/>
              </a:rPr>
              <a:t>–</a:t>
            </a:r>
            <a:r>
              <a:rPr lang="en-US" sz="3200" b="0" i="0" u="none" strike="noStrike" cap="none" dirty="0" smtClean="0">
                <a:solidFill>
                  <a:schemeClr val="lt1"/>
                </a:solidFill>
                <a:sym typeface="Calibri"/>
              </a:rPr>
              <a:t> </a:t>
            </a:r>
            <a:r>
              <a:rPr lang="en-US" sz="3200" b="0" i="0" u="sng" strike="noStrike" cap="none" dirty="0" smtClean="0">
                <a:solidFill>
                  <a:schemeClr val="lt1"/>
                </a:solidFill>
                <a:sym typeface="Calibri"/>
              </a:rPr>
              <a:t>Revisit</a:t>
            </a:r>
            <a:r>
              <a:rPr lang="en-US" sz="3200" b="0" i="0" u="none" strike="noStrike" cap="none" dirty="0" smtClean="0">
                <a:solidFill>
                  <a:schemeClr val="lt1"/>
                </a:solidFill>
                <a:sym typeface="Calibri"/>
              </a:rPr>
              <a:t/>
            </a:r>
            <a:br>
              <a:rPr lang="en-US" sz="3200" b="0" i="0" u="none" strike="noStrike" cap="none" dirty="0" smtClean="0">
                <a:solidFill>
                  <a:schemeClr val="lt1"/>
                </a:solidFill>
                <a:sym typeface="Calibri"/>
              </a:rPr>
            </a:br>
            <a:r>
              <a:rPr lang="en-US" sz="2000" b="0" i="0" u="none" strike="noStrike" cap="none" dirty="0" smtClean="0">
                <a:solidFill>
                  <a:schemeClr val="lt1"/>
                </a:solidFill>
                <a:sym typeface="Calibri"/>
              </a:rPr>
              <a:t>(ADR 1009 MPS-LO LUT Delivery and Verification in Ground/ITE System) </a:t>
            </a:r>
            <a:endParaRPr sz="2000" dirty="0"/>
          </a:p>
        </p:txBody>
      </p:sp>
      <p:sp>
        <p:nvSpPr>
          <p:cNvPr id="54" name="Shape 54"/>
          <p:cNvSpPr txBox="1">
            <a:spLocks noGrp="1"/>
          </p:cNvSpPr>
          <p:nvPr>
            <p:ph type="subTitle" idx="1"/>
          </p:nvPr>
        </p:nvSpPr>
        <p:spPr>
          <a:xfrm>
            <a:off x="609600" y="3727395"/>
            <a:ext cx="8077200" cy="24384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888888"/>
              </a:buClr>
              <a:buSzPts val="2240"/>
              <a:buFont typeface="Noto Sans Symbols"/>
              <a:buNone/>
            </a:pPr>
            <a:endParaRPr sz="2240" b="0" i="0" u="none" strike="noStrike" cap="none" dirty="0">
              <a:solidFill>
                <a:srgbClr val="FFFF00"/>
              </a:solidFill>
              <a:latin typeface="Calibri"/>
              <a:ea typeface="Calibri"/>
              <a:cs typeface="Calibri"/>
              <a:sym typeface="Calibri"/>
            </a:endParaRPr>
          </a:p>
          <a:p>
            <a:pPr marL="0" indent="0">
              <a:lnSpc>
                <a:spcPct val="80000"/>
              </a:lnSpc>
              <a:spcBef>
                <a:spcPts val="448"/>
              </a:spcBef>
              <a:buClr>
                <a:srgbClr val="FFFF00"/>
              </a:buClr>
              <a:buSzPts val="2240"/>
            </a:pPr>
            <a:r>
              <a:rPr lang="en-US" sz="2240" dirty="0" smtClean="0">
                <a:solidFill>
                  <a:srgbClr val="FFFF00"/>
                </a:solidFill>
              </a:rPr>
              <a:t>September 20</a:t>
            </a:r>
            <a:r>
              <a:rPr lang="en-US" sz="2240" b="0" i="0" u="none" strike="noStrike" cap="none" dirty="0" smtClean="0">
                <a:solidFill>
                  <a:srgbClr val="FFFF00"/>
                </a:solidFill>
                <a:latin typeface="Calibri"/>
                <a:ea typeface="Calibri"/>
                <a:cs typeface="Calibri"/>
                <a:sym typeface="Calibri"/>
              </a:rPr>
              <a:t>, 2019</a:t>
            </a:r>
            <a:endParaRPr dirty="0"/>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a:solidFill>
                  <a:srgbClr val="FFFF00"/>
                </a:solidFill>
                <a:latin typeface="Calibri"/>
                <a:ea typeface="Calibri"/>
                <a:cs typeface="Calibri"/>
                <a:sym typeface="Calibri"/>
              </a:rPr>
              <a:t>GOES-R Calibration Working Group (CWG</a:t>
            </a:r>
            <a:r>
              <a:rPr lang="en-US" sz="2240" b="0" i="0" u="none" strike="noStrike" cap="none" dirty="0" smtClean="0">
                <a:solidFill>
                  <a:srgbClr val="FFFF00"/>
                </a:solidFill>
                <a:latin typeface="Calibri"/>
                <a:ea typeface="Calibri"/>
                <a:cs typeface="Calibri"/>
                <a:sym typeface="Calibri"/>
              </a:rPr>
              <a:t>)</a:t>
            </a:r>
            <a:endParaRPr lang="en-US" dirty="0"/>
          </a:p>
          <a:p>
            <a:pPr marL="0" marR="0" lvl="0" indent="0" algn="ctr" rtl="0">
              <a:lnSpc>
                <a:spcPct val="80000"/>
              </a:lnSpc>
              <a:spcBef>
                <a:spcPts val="448"/>
              </a:spcBef>
              <a:spcAft>
                <a:spcPts val="0"/>
              </a:spcAft>
              <a:buClr>
                <a:srgbClr val="FFFF00"/>
              </a:buClr>
              <a:buSzPts val="2240"/>
              <a:buFont typeface="Noto Sans Symbols"/>
              <a:buNone/>
            </a:pPr>
            <a:endParaRPr sz="200" b="0" i="0" u="none" strike="noStrike" cap="none" dirty="0">
              <a:solidFill>
                <a:srgbClr val="888888"/>
              </a:solidFill>
              <a:latin typeface="Calibri"/>
              <a:ea typeface="Calibri"/>
              <a:cs typeface="Calibri"/>
              <a:sym typeface="Calibri"/>
            </a:endParaRPr>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Presenter</a:t>
            </a:r>
            <a:r>
              <a:rPr lang="en-US" sz="2029" dirty="0">
                <a:solidFill>
                  <a:srgbClr val="FF9900"/>
                </a:solidFill>
              </a:rPr>
              <a:t>: Brian Kress </a:t>
            </a:r>
            <a:endParaRPr dirty="0"/>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Contributors: Athanasios </a:t>
            </a:r>
            <a:r>
              <a:rPr lang="en-US" sz="2029" b="0" i="0" u="none" strike="noStrike" cap="none" dirty="0" err="1">
                <a:solidFill>
                  <a:srgbClr val="FF9900"/>
                </a:solidFill>
                <a:latin typeface="Calibri"/>
                <a:ea typeface="Calibri"/>
                <a:cs typeface="Calibri"/>
                <a:sym typeface="Calibri"/>
              </a:rPr>
              <a:t>Boudouridis</a:t>
            </a:r>
            <a:r>
              <a:rPr lang="en-US" sz="2029" b="0" i="0" u="none" strike="noStrike" cap="none" dirty="0">
                <a:solidFill>
                  <a:srgbClr val="FF9900"/>
                </a:solidFill>
                <a:latin typeface="Calibri"/>
                <a:ea typeface="Calibri"/>
                <a:cs typeface="Calibri"/>
                <a:sym typeface="Calibri"/>
              </a:rPr>
              <a:t>, </a:t>
            </a:r>
            <a:r>
              <a:rPr lang="en-US" sz="2029" dirty="0" smtClean="0">
                <a:solidFill>
                  <a:srgbClr val="FF9900"/>
                </a:solidFill>
              </a:rPr>
              <a:t>Juan </a:t>
            </a:r>
            <a:r>
              <a:rPr lang="en-US" sz="2029" dirty="0">
                <a:solidFill>
                  <a:srgbClr val="FF9900"/>
                </a:solidFill>
              </a:rPr>
              <a:t>Rodriguez</a:t>
            </a:r>
            <a:endParaRPr dirty="0"/>
          </a:p>
          <a:p>
            <a:pPr marL="0" marR="0" lvl="0" indent="0" algn="ctr" rtl="0">
              <a:lnSpc>
                <a:spcPct val="80000"/>
              </a:lnSpc>
              <a:spcBef>
                <a:spcPts val="406"/>
              </a:spcBef>
              <a:spcAft>
                <a:spcPts val="0"/>
              </a:spcAft>
              <a:buClr>
                <a:srgbClr val="FF9900"/>
              </a:buClr>
              <a:buSzPts val="2029"/>
              <a:buFont typeface="Noto Sans Symbols"/>
              <a:buNone/>
            </a:pPr>
            <a:r>
              <a:rPr lang="en-US" sz="2029" b="0" i="0" u="none" strike="noStrike" cap="none" dirty="0">
                <a:solidFill>
                  <a:srgbClr val="FF9900"/>
                </a:solidFill>
                <a:latin typeface="Calibri"/>
                <a:ea typeface="Calibri"/>
                <a:cs typeface="Calibri"/>
                <a:sym typeface="Calibri"/>
              </a:rPr>
              <a:t>NOAA NCEI / CIRES</a:t>
            </a:r>
            <a:endParaRPr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a:solidFill>
                <a:schemeClr val="bg1">
                  <a:lumMod val="85000"/>
                </a:schemeClr>
              </a:solidFill>
            </a:endParaRPr>
          </a:p>
        </p:txBody>
      </p:sp>
    </p:spTree>
    <p:extLst>
      <p:ext uri="{BB962C8B-B14F-4D97-AF65-F5344CB8AC3E}">
        <p14:creationId xmlns:p14="http://schemas.microsoft.com/office/powerpoint/2010/main" val="20530469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 Placeholder 2"/>
          <p:cNvSpPr>
            <a:spLocks noGrp="1"/>
          </p:cNvSpPr>
          <p:nvPr>
            <p:ph type="body" idx="1"/>
          </p:nvPr>
        </p:nvSpPr>
        <p:spPr/>
        <p:txBody>
          <a:bodyPr/>
          <a:lstStyle/>
          <a:p>
            <a:pPr>
              <a:spcBef>
                <a:spcPts val="0"/>
              </a:spcBef>
              <a:spcAft>
                <a:spcPts val="1200"/>
              </a:spcAft>
              <a:buFont typeface="Arial" charset="0"/>
              <a:buChar char="•"/>
            </a:pPr>
            <a:r>
              <a:rPr lang="en-US" sz="2000" dirty="0" smtClean="0"/>
              <a:t>ADR 1009 G17 MPS-LO LUT update: Background removal coefficients obtained from analysis including period up to 2019 DOY 201 (7/20/19) delivered and implemented in ITE system.</a:t>
            </a:r>
          </a:p>
          <a:p>
            <a:pPr>
              <a:spcBef>
                <a:spcPts val="0"/>
              </a:spcBef>
              <a:spcAft>
                <a:spcPts val="1200"/>
              </a:spcAft>
              <a:buFont typeface="Arial" charset="0"/>
              <a:buChar char="•"/>
            </a:pPr>
            <a:r>
              <a:rPr lang="en-US" sz="2000" dirty="0" smtClean="0"/>
              <a:t>Agreement between L1b and NCEI in-house L0 to L1b code verified to within machine round-off error during 2019 DOYs 242-248.</a:t>
            </a:r>
          </a:p>
          <a:p>
            <a:pPr>
              <a:spcBef>
                <a:spcPts val="0"/>
              </a:spcBef>
              <a:spcAft>
                <a:spcPts val="1200"/>
              </a:spcAft>
              <a:buFont typeface="Arial" charset="0"/>
              <a:buChar char="•"/>
            </a:pP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59</a:t>
            </a:fld>
            <a:endParaRPr lang="uk-UA"/>
          </a:p>
        </p:txBody>
      </p:sp>
      <p:sp>
        <p:nvSpPr>
          <p:cNvPr id="5" name="Footer Placeholder 5"/>
          <p:cNvSpPr txBox="1">
            <a:spLocks/>
          </p:cNvSpPr>
          <p:nvPr/>
        </p:nvSpPr>
        <p:spPr>
          <a:xfrm>
            <a:off x="1287379" y="63404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3348135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408821" cy="968626"/>
          </a:xfrm>
        </p:spPr>
        <p:txBody>
          <a:bodyPr/>
          <a:lstStyle/>
          <a:p>
            <a:r>
              <a:rPr lang="en-US" sz="3200" dirty="0" smtClean="0"/>
              <a:t>A Few Comments About MPS-LO</a:t>
            </a:r>
            <a:endParaRPr lang="en-US" sz="1400" dirty="0">
              <a:solidFill>
                <a:srgbClr val="FFFF00"/>
              </a:solidFill>
            </a:endParaRPr>
          </a:p>
        </p:txBody>
      </p:sp>
      <p:sp>
        <p:nvSpPr>
          <p:cNvPr id="3" name="Text Placeholder 2"/>
          <p:cNvSpPr>
            <a:spLocks noGrp="1"/>
          </p:cNvSpPr>
          <p:nvPr>
            <p:ph type="body" idx="1"/>
          </p:nvPr>
        </p:nvSpPr>
        <p:spPr>
          <a:xfrm>
            <a:off x="457200" y="1465262"/>
            <a:ext cx="8229600" cy="5011737"/>
          </a:xfrm>
        </p:spPr>
        <p:txBody>
          <a:bodyPr/>
          <a:lstStyle/>
          <a:p>
            <a:pPr>
              <a:spcBef>
                <a:spcPts val="0"/>
              </a:spcBef>
              <a:spcAft>
                <a:spcPts val="1200"/>
              </a:spcAft>
              <a:buSzPct val="100000"/>
              <a:buFont typeface="Arial" charset="0"/>
              <a:buChar char="•"/>
            </a:pPr>
            <a:r>
              <a:rPr lang="en-US" sz="2000" dirty="0" smtClean="0"/>
              <a:t>NOAA’s first plasma instrument on GOES!</a:t>
            </a:r>
          </a:p>
          <a:p>
            <a:pPr>
              <a:spcBef>
                <a:spcPts val="0"/>
              </a:spcBef>
              <a:spcAft>
                <a:spcPts val="1200"/>
              </a:spcAft>
              <a:buSzPct val="100000"/>
              <a:buFont typeface="Arial" charset="0"/>
              <a:buChar char="•"/>
            </a:pPr>
            <a:r>
              <a:rPr lang="en-US" sz="2000" dirty="0"/>
              <a:t>Measures thermal population </a:t>
            </a:r>
            <a:r>
              <a:rPr lang="en-US" sz="2000" dirty="0" smtClean="0"/>
              <a:t>(</a:t>
            </a:r>
            <a:r>
              <a:rPr lang="en-US" sz="2400" baseline="-8000" dirty="0" smtClean="0"/>
              <a:t>~</a:t>
            </a:r>
            <a:r>
              <a:rPr lang="en-US" sz="2000" dirty="0" smtClean="0"/>
              <a:t>1keV </a:t>
            </a:r>
            <a:r>
              <a:rPr lang="en-US" sz="2000" dirty="0"/>
              <a:t>at geosynchronous</a:t>
            </a:r>
            <a:r>
              <a:rPr lang="en-US" sz="2000" dirty="0" smtClean="0"/>
              <a:t>)</a:t>
            </a:r>
            <a:endParaRPr lang="en-US" sz="2000" dirty="0"/>
          </a:p>
          <a:p>
            <a:pPr>
              <a:spcBef>
                <a:spcPts val="0"/>
              </a:spcBef>
              <a:spcAft>
                <a:spcPts val="1200"/>
              </a:spcAft>
              <a:buSzPct val="100000"/>
              <a:buFont typeface="Arial" charset="0"/>
              <a:buChar char="•"/>
            </a:pPr>
            <a:r>
              <a:rPr lang="en-US" sz="2000" dirty="0"/>
              <a:t>Measuring the low energy component of a plasma is notoriously </a:t>
            </a:r>
            <a:r>
              <a:rPr lang="en-US" sz="2000" dirty="0" smtClean="0"/>
              <a:t>difficult </a:t>
            </a:r>
            <a:r>
              <a:rPr lang="mr-IN" sz="2000" dirty="0" smtClean="0"/>
              <a:t>–</a:t>
            </a:r>
            <a:r>
              <a:rPr lang="en-US" sz="2000" dirty="0" smtClean="0"/>
              <a:t> Plasma </a:t>
            </a:r>
            <a:r>
              <a:rPr lang="en-US" sz="2000" dirty="0"/>
              <a:t>instruments are known to require special care</a:t>
            </a:r>
            <a:r>
              <a:rPr lang="en-US" sz="2000" dirty="0" smtClean="0"/>
              <a:t>.</a:t>
            </a:r>
          </a:p>
          <a:p>
            <a:pPr>
              <a:spcBef>
                <a:spcPts val="0"/>
              </a:spcBef>
              <a:spcAft>
                <a:spcPts val="1200"/>
              </a:spcAft>
              <a:buSzPct val="100000"/>
              <a:buFont typeface="Arial" charset="0"/>
              <a:buChar char="•"/>
            </a:pPr>
            <a:r>
              <a:rPr lang="en-US" sz="2000" dirty="0"/>
              <a:t>Surface charging on spacecraft is associated with &lt;50 </a:t>
            </a:r>
            <a:r>
              <a:rPr lang="en-US" sz="2000" dirty="0" err="1"/>
              <a:t>keV</a:t>
            </a:r>
            <a:r>
              <a:rPr lang="en-US" sz="2000" dirty="0"/>
              <a:t> electrons </a:t>
            </a:r>
            <a:r>
              <a:rPr lang="en-US" sz="2000" dirty="0" smtClean="0"/>
              <a:t>[</a:t>
            </a:r>
            <a:r>
              <a:rPr lang="en-US" sz="2000" dirty="0"/>
              <a:t>NASA, “Mitigating in-space charging effects – a guideline,” </a:t>
            </a:r>
            <a:r>
              <a:rPr lang="en-US" sz="2000" i="1" dirty="0"/>
              <a:t>NASA Technical Handbook NASA- HDBK-4002A</a:t>
            </a:r>
            <a:r>
              <a:rPr lang="en-US" sz="2000" dirty="0"/>
              <a:t>, March 3, </a:t>
            </a:r>
            <a:r>
              <a:rPr lang="en-US" sz="2000" dirty="0" smtClean="0"/>
              <a:t>2011]. </a:t>
            </a:r>
          </a:p>
          <a:p>
            <a:pPr>
              <a:spcBef>
                <a:spcPts val="0"/>
              </a:spcBef>
              <a:spcAft>
                <a:spcPts val="1200"/>
              </a:spcAft>
              <a:buSzPct val="100000"/>
              <a:buFont typeface="Arial" charset="0"/>
              <a:buChar char="•"/>
            </a:pPr>
            <a:r>
              <a:rPr lang="en-US" sz="2000" dirty="0" smtClean="0"/>
              <a:t>Electrostatic </a:t>
            </a:r>
            <a:r>
              <a:rPr lang="en-US" sz="2000" dirty="0"/>
              <a:t>discharge (ESD) due to spacecraft charging causes most of the environmentally related anomalies on spacecraft, and surface charging has caused the most serious anomalies, i.e., those that have resulted in the loss of the mission [</a:t>
            </a:r>
            <a:r>
              <a:rPr lang="en-US" sz="2000" dirty="0" err="1"/>
              <a:t>Koons</a:t>
            </a:r>
            <a:r>
              <a:rPr lang="en-US" sz="2000" dirty="0"/>
              <a:t> et al., 1999]. </a:t>
            </a:r>
          </a:p>
          <a:p>
            <a:pPr>
              <a:spcBef>
                <a:spcPts val="0"/>
              </a:spcBef>
              <a:spcAft>
                <a:spcPts val="1200"/>
              </a:spcAft>
              <a:buSzPct val="100000"/>
              <a:buFont typeface="Arial" charset="0"/>
              <a:buChar char="•"/>
            </a:pPr>
            <a:r>
              <a:rPr lang="en-US" sz="2000" dirty="0" smtClean="0"/>
              <a:t>In addition to its operational use at SWPC, we </a:t>
            </a:r>
            <a:r>
              <a:rPr lang="en-US" sz="2000" dirty="0"/>
              <a:t>are looking forward to making this data available to the science community.</a:t>
            </a:r>
          </a:p>
          <a:p>
            <a:pPr>
              <a:spcBef>
                <a:spcPts val="0"/>
              </a:spcBef>
              <a:spcAft>
                <a:spcPts val="1200"/>
              </a:spcAft>
              <a:buSzPct val="100000"/>
              <a:buFont typeface="Arial" charset="0"/>
              <a:buChar char="•"/>
            </a:pP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a:t>
            </a:fld>
            <a:endParaRPr lang="uk-UA"/>
          </a:p>
        </p:txBody>
      </p:sp>
      <p:sp>
        <p:nvSpPr>
          <p:cNvPr id="5"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3966425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G17 MPS-LO 5m Averaged L1b Pre- and Post- ADR 1009 Examples</a:t>
            </a:r>
            <a:endParaRPr lang="en-US" sz="3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60</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1664" y="1295400"/>
            <a:ext cx="3238501" cy="4191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95400"/>
            <a:ext cx="3238501" cy="4191000"/>
          </a:xfrm>
          <a:prstGeom prst="rect">
            <a:avLst/>
          </a:prstGeom>
        </p:spPr>
      </p:pic>
      <p:sp>
        <p:nvSpPr>
          <p:cNvPr id="7" name="TextBox 6"/>
          <p:cNvSpPr txBox="1"/>
          <p:nvPr/>
        </p:nvSpPr>
        <p:spPr>
          <a:xfrm>
            <a:off x="762000" y="5562600"/>
            <a:ext cx="7696200" cy="738664"/>
          </a:xfrm>
          <a:prstGeom prst="rect">
            <a:avLst/>
          </a:prstGeom>
          <a:noFill/>
        </p:spPr>
        <p:txBody>
          <a:bodyPr wrap="square" rtlCol="0">
            <a:spAutoFit/>
          </a:bodyPr>
          <a:lstStyle/>
          <a:p>
            <a:pPr>
              <a:spcAft>
                <a:spcPts val="300"/>
              </a:spcAft>
              <a:buClr>
                <a:schemeClr val="bg1"/>
              </a:buClr>
            </a:pPr>
            <a:r>
              <a:rPr lang="en-US" dirty="0" smtClean="0">
                <a:solidFill>
                  <a:schemeClr val="bg1"/>
                </a:solidFill>
              </a:rPr>
              <a:t>Five-minute averaged L1b data before and after implementation of ADR 1009 in ITE system. The background removal coefficients are set to 1-percential </a:t>
            </a:r>
            <a:r>
              <a:rPr lang="en-US" dirty="0">
                <a:solidFill>
                  <a:schemeClr val="bg1"/>
                </a:solidFill>
              </a:rPr>
              <a:t>of </a:t>
            </a:r>
            <a:r>
              <a:rPr lang="en-US" dirty="0" err="1">
                <a:solidFill>
                  <a:schemeClr val="bg1"/>
                </a:solidFill>
              </a:rPr>
              <a:t>N</a:t>
            </a:r>
            <a:r>
              <a:rPr lang="en-US" baseline="-25000" dirty="0" err="1">
                <a:solidFill>
                  <a:schemeClr val="bg1"/>
                </a:solidFill>
              </a:rPr>
              <a:t>tot</a:t>
            </a:r>
            <a:r>
              <a:rPr lang="en-US" baseline="-25000" dirty="0">
                <a:solidFill>
                  <a:schemeClr val="bg1"/>
                </a:solidFill>
              </a:rPr>
              <a:t>.</a:t>
            </a:r>
            <a:r>
              <a:rPr lang="en-US" dirty="0">
                <a:solidFill>
                  <a:schemeClr val="bg1"/>
                </a:solidFill>
              </a:rPr>
              <a:t>/</a:t>
            </a:r>
            <a:r>
              <a:rPr lang="en-US" dirty="0" smtClean="0">
                <a:solidFill>
                  <a:schemeClr val="bg1"/>
                </a:solidFill>
              </a:rPr>
              <a:t>N</a:t>
            </a:r>
            <a:r>
              <a:rPr lang="en-US" baseline="-25000" dirty="0" smtClean="0">
                <a:solidFill>
                  <a:schemeClr val="bg1"/>
                </a:solidFill>
              </a:rPr>
              <a:t>BG</a:t>
            </a:r>
            <a:r>
              <a:rPr lang="en-US" dirty="0" smtClean="0">
                <a:solidFill>
                  <a:schemeClr val="bg1"/>
                </a:solidFill>
              </a:rPr>
              <a:t> values, so we expect approximately 1% black pixels in the right hand figure.</a:t>
            </a:r>
            <a:endParaRPr lang="en-US" dirty="0">
              <a:solidFill>
                <a:schemeClr val="bg1"/>
              </a:solidFill>
            </a:endParaRPr>
          </a:p>
        </p:txBody>
      </p:sp>
      <p:sp>
        <p:nvSpPr>
          <p:cNvPr id="8" name="TextBox 7"/>
          <p:cNvSpPr txBox="1"/>
          <p:nvPr/>
        </p:nvSpPr>
        <p:spPr>
          <a:xfrm>
            <a:off x="533400" y="2362200"/>
            <a:ext cx="2895600" cy="553998"/>
          </a:xfrm>
          <a:prstGeom prst="rect">
            <a:avLst/>
          </a:prstGeom>
          <a:solidFill>
            <a:schemeClr val="bg1">
              <a:lumMod val="95000"/>
            </a:schemeClr>
          </a:solidFill>
          <a:ln w="6350">
            <a:solidFill>
              <a:schemeClr val="tx1"/>
            </a:solidFill>
          </a:ln>
        </p:spPr>
        <p:txBody>
          <a:bodyPr wrap="square" rtlCol="0">
            <a:spAutoFit/>
          </a:bodyPr>
          <a:lstStyle/>
          <a:p>
            <a:pPr marL="171450" indent="-171450">
              <a:buSzPct val="100000"/>
              <a:buFont typeface=".AppleSystemUIFont" charset="-120"/>
              <a:buChar char="*"/>
            </a:pPr>
            <a:r>
              <a:rPr lang="en-US" sz="1000" b="1" smtClean="0"/>
              <a:t>Black pixels indicate negative flux </a:t>
            </a:r>
            <a:r>
              <a:rPr lang="en-US" sz="1000" b="1"/>
              <a:t>(non-physical</a:t>
            </a:r>
            <a:r>
              <a:rPr lang="en-US" sz="1000" b="1" smtClean="0"/>
              <a:t>), due to excessive background subtraction.</a:t>
            </a:r>
            <a:endParaRPr lang="en-US" sz="1000" b="1"/>
          </a:p>
        </p:txBody>
      </p:sp>
      <p:sp>
        <p:nvSpPr>
          <p:cNvPr id="9"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
        <p:nvSpPr>
          <p:cNvPr id="10" name="TextBox 9"/>
          <p:cNvSpPr txBox="1"/>
          <p:nvPr/>
        </p:nvSpPr>
        <p:spPr>
          <a:xfrm>
            <a:off x="1600200" y="1295400"/>
            <a:ext cx="2720617" cy="307777"/>
          </a:xfrm>
          <a:prstGeom prst="rect">
            <a:avLst/>
          </a:prstGeom>
          <a:solidFill>
            <a:schemeClr val="lt1"/>
          </a:solidFill>
        </p:spPr>
        <p:txBody>
          <a:bodyPr wrap="none" rtlCol="0">
            <a:spAutoFit/>
          </a:bodyPr>
          <a:lstStyle/>
          <a:p>
            <a:r>
              <a:rPr lang="en-US" dirty="0" smtClean="0"/>
              <a:t>G17 L1b LSH Ions, 2019-05-02 </a:t>
            </a:r>
            <a:endParaRPr lang="en-US" dirty="0"/>
          </a:p>
        </p:txBody>
      </p:sp>
      <p:sp>
        <p:nvSpPr>
          <p:cNvPr id="11" name="TextBox 10"/>
          <p:cNvSpPr txBox="1"/>
          <p:nvPr/>
        </p:nvSpPr>
        <p:spPr>
          <a:xfrm>
            <a:off x="4975583" y="1295400"/>
            <a:ext cx="2720617" cy="307777"/>
          </a:xfrm>
          <a:prstGeom prst="rect">
            <a:avLst/>
          </a:prstGeom>
          <a:solidFill>
            <a:schemeClr val="lt1"/>
          </a:solidFill>
        </p:spPr>
        <p:txBody>
          <a:bodyPr wrap="none" rtlCol="0">
            <a:spAutoFit/>
          </a:bodyPr>
          <a:lstStyle/>
          <a:p>
            <a:r>
              <a:rPr lang="en-US" dirty="0" smtClean="0"/>
              <a:t>G17 L1b LSH Ions, 2019-08-30 </a:t>
            </a:r>
            <a:endParaRPr lang="en-US" dirty="0"/>
          </a:p>
        </p:txBody>
      </p:sp>
    </p:spTree>
    <p:extLst>
      <p:ext uri="{BB962C8B-B14F-4D97-AF65-F5344CB8AC3E}">
        <p14:creationId xmlns:p14="http://schemas.microsoft.com/office/powerpoint/2010/main" val="28011974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ADR 1009 Verification </a:t>
            </a:r>
            <a:br>
              <a:rPr lang="en-US"/>
            </a:br>
            <a:r>
              <a:rPr lang="en-US"/>
              <a:t>2019 DOY </a:t>
            </a:r>
            <a:r>
              <a:rPr lang="en-US" smtClean="0"/>
              <a:t>242 </a:t>
            </a:r>
            <a:r>
              <a:rPr lang="en-US"/>
              <a:t>(</a:t>
            </a:r>
            <a:r>
              <a:rPr lang="en-US" smtClean="0"/>
              <a:t>8/30/19</a:t>
            </a:r>
            <a:r>
              <a:rPr lang="en-US"/>
              <a:t>)</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61</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25" y="1199492"/>
            <a:ext cx="8763000" cy="4552124"/>
          </a:xfrm>
          <a:prstGeom prst="rect">
            <a:avLst/>
          </a:prstGeom>
        </p:spPr>
      </p:pic>
      <p:sp>
        <p:nvSpPr>
          <p:cNvPr id="6" name="TextBox 5"/>
          <p:cNvSpPr txBox="1"/>
          <p:nvPr/>
        </p:nvSpPr>
        <p:spPr>
          <a:xfrm>
            <a:off x="381000" y="5754469"/>
            <a:ext cx="8458200" cy="646331"/>
          </a:xfrm>
          <a:prstGeom prst="rect">
            <a:avLst/>
          </a:prstGeom>
          <a:noFill/>
        </p:spPr>
        <p:txBody>
          <a:bodyPr wrap="square" rtlCol="0">
            <a:spAutoFit/>
          </a:bodyPr>
          <a:lstStyle/>
          <a:p>
            <a:r>
              <a:rPr lang="en-US" sz="1200" dirty="0" smtClean="0">
                <a:solidFill>
                  <a:schemeClr val="bg1"/>
                </a:solidFill>
              </a:rPr>
              <a:t>Relative </a:t>
            </a:r>
            <a:r>
              <a:rPr lang="en-US" sz="1200" dirty="0">
                <a:solidFill>
                  <a:schemeClr val="bg1"/>
                </a:solidFill>
              </a:rPr>
              <a:t>difference between L1b and NCEI in-house </a:t>
            </a:r>
            <a:r>
              <a:rPr lang="en-US" sz="1200" dirty="0" smtClean="0">
                <a:solidFill>
                  <a:schemeClr val="bg1"/>
                </a:solidFill>
              </a:rPr>
              <a:t>L0→L1b </a:t>
            </a:r>
            <a:r>
              <a:rPr lang="en-US" sz="1200" dirty="0">
                <a:solidFill>
                  <a:schemeClr val="bg1"/>
                </a:solidFill>
              </a:rPr>
              <a:t>is &lt; </a:t>
            </a:r>
            <a:r>
              <a:rPr lang="en-US" sz="1200" dirty="0" smtClean="0">
                <a:solidFill>
                  <a:schemeClr val="bg1"/>
                </a:solidFill>
              </a:rPr>
              <a:t>1x10</a:t>
            </a:r>
            <a:r>
              <a:rPr lang="en-US" sz="1200" baseline="30000" dirty="0" smtClean="0">
                <a:solidFill>
                  <a:schemeClr val="bg1"/>
                </a:solidFill>
              </a:rPr>
              <a:t>-7</a:t>
            </a:r>
            <a:r>
              <a:rPr lang="en-US" sz="1200" dirty="0" smtClean="0">
                <a:solidFill>
                  <a:schemeClr val="bg1"/>
                </a:solidFill>
              </a:rPr>
              <a:t> in all cases. (</a:t>
            </a:r>
            <a:r>
              <a:rPr lang="en-US" sz="1200" dirty="0" err="1" smtClean="0">
                <a:solidFill>
                  <a:schemeClr val="bg1"/>
                </a:solidFill>
              </a:rPr>
              <a:t>Colorbar</a:t>
            </a:r>
            <a:r>
              <a:rPr lang="en-US" sz="1200" dirty="0" smtClean="0">
                <a:solidFill>
                  <a:schemeClr val="bg1"/>
                </a:solidFill>
              </a:rPr>
              <a:t> max is set to maximum value in each plot.). One-second MPS-LO </a:t>
            </a:r>
            <a:r>
              <a:rPr lang="en-US" sz="1200" dirty="0">
                <a:solidFill>
                  <a:schemeClr val="bg1"/>
                </a:solidFill>
              </a:rPr>
              <a:t>data </a:t>
            </a:r>
            <a:r>
              <a:rPr lang="en-US" sz="1200" dirty="0" smtClean="0">
                <a:solidFill>
                  <a:schemeClr val="bg1"/>
                </a:solidFill>
              </a:rPr>
              <a:t>provides 86400 (sec/day) verifications for 2 </a:t>
            </a:r>
            <a:r>
              <a:rPr lang="en-US" sz="1200" dirty="0">
                <a:solidFill>
                  <a:schemeClr val="bg1"/>
                </a:solidFill>
              </a:rPr>
              <a:t>species x 14 zones x 15 energy channels = 420 flux </a:t>
            </a:r>
            <a:r>
              <a:rPr lang="en-US" sz="1200" dirty="0" smtClean="0">
                <a:solidFill>
                  <a:schemeClr val="bg1"/>
                </a:solidFill>
              </a:rPr>
              <a:t>time-series, </a:t>
            </a:r>
            <a:r>
              <a:rPr lang="en-US" sz="1200" dirty="0">
                <a:solidFill>
                  <a:schemeClr val="bg1"/>
                </a:solidFill>
              </a:rPr>
              <a:t>plus 420 additional flux </a:t>
            </a:r>
            <a:r>
              <a:rPr lang="en-US" sz="1200" dirty="0" smtClean="0">
                <a:solidFill>
                  <a:schemeClr val="bg1"/>
                </a:solidFill>
              </a:rPr>
              <a:t>uncertainty </a:t>
            </a:r>
            <a:r>
              <a:rPr lang="en-US" sz="1200" dirty="0">
                <a:solidFill>
                  <a:schemeClr val="bg1"/>
                </a:solidFill>
              </a:rPr>
              <a:t>time series. </a:t>
            </a:r>
            <a:endParaRPr lang="en-US" sz="1200" dirty="0" smtClean="0">
              <a:solidFill>
                <a:schemeClr val="bg1"/>
              </a:solidFill>
            </a:endParaRPr>
          </a:p>
        </p:txBody>
      </p:sp>
      <p:sp>
        <p:nvSpPr>
          <p:cNvPr id="7"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a:solidFill>
                <a:schemeClr val="bg1">
                  <a:lumMod val="85000"/>
                </a:schemeClr>
              </a:solidFill>
            </a:endParaRPr>
          </a:p>
        </p:txBody>
      </p:sp>
      <p:sp>
        <p:nvSpPr>
          <p:cNvPr id="8" name="TextBox 7"/>
          <p:cNvSpPr txBox="1"/>
          <p:nvPr/>
        </p:nvSpPr>
        <p:spPr>
          <a:xfrm rot="21096866">
            <a:off x="4463239" y="4559247"/>
            <a:ext cx="3556154" cy="338554"/>
          </a:xfrm>
          <a:prstGeom prst="rect">
            <a:avLst/>
          </a:prstGeom>
          <a:solidFill>
            <a:schemeClr val="accent2">
              <a:lumMod val="20000"/>
              <a:lumOff val="80000"/>
            </a:schemeClr>
          </a:solidFill>
        </p:spPr>
        <p:txBody>
          <a:bodyPr wrap="square" rtlCol="0">
            <a:spAutoFit/>
          </a:bodyPr>
          <a:lstStyle/>
          <a:p>
            <a:pPr algn="ctr"/>
            <a:r>
              <a:rPr lang="en-US" sz="1600" dirty="0" smtClean="0"/>
              <a:t>Verification of </a:t>
            </a:r>
            <a:r>
              <a:rPr lang="en-US" sz="1600" smtClean="0"/>
              <a:t>flux uncertainty term</a:t>
            </a:r>
            <a:endParaRPr lang="en-US" sz="1600"/>
          </a:p>
        </p:txBody>
      </p:sp>
      <p:sp>
        <p:nvSpPr>
          <p:cNvPr id="9" name="TextBox 8"/>
          <p:cNvSpPr txBox="1"/>
          <p:nvPr/>
        </p:nvSpPr>
        <p:spPr>
          <a:xfrm rot="21096866">
            <a:off x="1284760" y="2729406"/>
            <a:ext cx="6608787" cy="338554"/>
          </a:xfrm>
          <a:prstGeom prst="rect">
            <a:avLst/>
          </a:prstGeom>
          <a:solidFill>
            <a:schemeClr val="accent2">
              <a:lumMod val="20000"/>
              <a:lumOff val="80000"/>
            </a:schemeClr>
          </a:solidFill>
        </p:spPr>
        <p:txBody>
          <a:bodyPr wrap="square" rtlCol="0">
            <a:spAutoFit/>
          </a:bodyPr>
          <a:lstStyle/>
          <a:p>
            <a:pPr algn="ctr"/>
            <a:r>
              <a:rPr lang="en-US" sz="1600" smtClean="0"/>
              <a:t>Verification of fluxes</a:t>
            </a:r>
            <a:endParaRPr lang="en-US" sz="1600"/>
          </a:p>
        </p:txBody>
      </p:sp>
      <p:sp>
        <p:nvSpPr>
          <p:cNvPr id="3" name="Oval 2"/>
          <p:cNvSpPr/>
          <p:nvPr/>
        </p:nvSpPr>
        <p:spPr>
          <a:xfrm>
            <a:off x="4911525" y="3540768"/>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71325" y="3605655"/>
            <a:ext cx="402674" cy="246221"/>
          </a:xfrm>
          <a:prstGeom prst="rect">
            <a:avLst/>
          </a:prstGeom>
          <a:noFill/>
        </p:spPr>
        <p:txBody>
          <a:bodyPr wrap="none" rtlCol="0">
            <a:spAutoFit/>
          </a:bodyPr>
          <a:lstStyle/>
          <a:p>
            <a:r>
              <a:rPr lang="en-US" sz="1000" dirty="0" smtClean="0"/>
              <a:t>10</a:t>
            </a:r>
            <a:r>
              <a:rPr lang="en-US" sz="1000" baseline="30000" dirty="0" smtClean="0"/>
              <a:t>-8</a:t>
            </a:r>
            <a:endParaRPr lang="en-US" sz="1000" baseline="30000" dirty="0"/>
          </a:p>
        </p:txBody>
      </p:sp>
      <p:sp>
        <p:nvSpPr>
          <p:cNvPr id="11" name="Oval 10"/>
          <p:cNvSpPr/>
          <p:nvPr/>
        </p:nvSpPr>
        <p:spPr>
          <a:xfrm>
            <a:off x="4716683" y="5475664"/>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99633" y="5528976"/>
            <a:ext cx="402674" cy="246221"/>
          </a:xfrm>
          <a:prstGeom prst="rect">
            <a:avLst/>
          </a:prstGeom>
          <a:noFill/>
        </p:spPr>
        <p:txBody>
          <a:bodyPr wrap="none" rtlCol="0">
            <a:spAutoFit/>
          </a:bodyPr>
          <a:lstStyle/>
          <a:p>
            <a:r>
              <a:rPr lang="en-US" sz="1000" smtClean="0"/>
              <a:t>10</a:t>
            </a:r>
            <a:r>
              <a:rPr lang="en-US" sz="1000" baseline="30000" smtClean="0"/>
              <a:t>-7</a:t>
            </a:r>
            <a:endParaRPr lang="en-US" sz="1000" baseline="30000" dirty="0"/>
          </a:p>
        </p:txBody>
      </p:sp>
      <p:sp>
        <p:nvSpPr>
          <p:cNvPr id="13" name="Oval 12"/>
          <p:cNvSpPr/>
          <p:nvPr/>
        </p:nvSpPr>
        <p:spPr>
          <a:xfrm>
            <a:off x="6684383" y="3542693"/>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44183" y="3607580"/>
            <a:ext cx="402674" cy="246221"/>
          </a:xfrm>
          <a:prstGeom prst="rect">
            <a:avLst/>
          </a:prstGeom>
          <a:noFill/>
        </p:spPr>
        <p:txBody>
          <a:bodyPr wrap="none" rtlCol="0">
            <a:spAutoFit/>
          </a:bodyPr>
          <a:lstStyle/>
          <a:p>
            <a:r>
              <a:rPr lang="en-US" sz="1000" dirty="0" smtClean="0"/>
              <a:t>10</a:t>
            </a:r>
            <a:r>
              <a:rPr lang="en-US" sz="1000" baseline="30000" dirty="0" smtClean="0"/>
              <a:t>-8</a:t>
            </a:r>
            <a:endParaRPr lang="en-US" sz="1000" baseline="30000" dirty="0"/>
          </a:p>
        </p:txBody>
      </p:sp>
      <p:sp>
        <p:nvSpPr>
          <p:cNvPr id="15" name="Oval 14"/>
          <p:cNvSpPr/>
          <p:nvPr/>
        </p:nvSpPr>
        <p:spPr>
          <a:xfrm>
            <a:off x="8468816" y="3556193"/>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528616" y="3621080"/>
            <a:ext cx="402674" cy="246221"/>
          </a:xfrm>
          <a:prstGeom prst="rect">
            <a:avLst/>
          </a:prstGeom>
          <a:noFill/>
        </p:spPr>
        <p:txBody>
          <a:bodyPr wrap="none" rtlCol="0">
            <a:spAutoFit/>
          </a:bodyPr>
          <a:lstStyle/>
          <a:p>
            <a:r>
              <a:rPr lang="en-US" sz="1000" dirty="0" smtClean="0"/>
              <a:t>10</a:t>
            </a:r>
            <a:r>
              <a:rPr lang="en-US" sz="1000" baseline="30000" dirty="0" smtClean="0"/>
              <a:t>-8</a:t>
            </a:r>
            <a:endParaRPr lang="en-US" sz="1000" baseline="30000" dirty="0"/>
          </a:p>
        </p:txBody>
      </p:sp>
      <p:sp>
        <p:nvSpPr>
          <p:cNvPr id="17" name="Oval 16"/>
          <p:cNvSpPr/>
          <p:nvPr/>
        </p:nvSpPr>
        <p:spPr>
          <a:xfrm>
            <a:off x="6049700" y="5466015"/>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132650" y="5542477"/>
            <a:ext cx="402674" cy="246221"/>
          </a:xfrm>
          <a:prstGeom prst="rect">
            <a:avLst/>
          </a:prstGeom>
          <a:noFill/>
        </p:spPr>
        <p:txBody>
          <a:bodyPr wrap="none" rtlCol="0">
            <a:spAutoFit/>
          </a:bodyPr>
          <a:lstStyle/>
          <a:p>
            <a:r>
              <a:rPr lang="en-US" sz="1000" smtClean="0"/>
              <a:t>10</a:t>
            </a:r>
            <a:r>
              <a:rPr lang="en-US" sz="1000" baseline="30000" smtClean="0"/>
              <a:t>-7</a:t>
            </a:r>
            <a:endParaRPr lang="en-US" sz="1000" baseline="30000" dirty="0"/>
          </a:p>
        </p:txBody>
      </p:sp>
      <p:sp>
        <p:nvSpPr>
          <p:cNvPr id="19" name="Oval 18"/>
          <p:cNvSpPr/>
          <p:nvPr/>
        </p:nvSpPr>
        <p:spPr>
          <a:xfrm>
            <a:off x="7382721" y="5479517"/>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477246" y="5544404"/>
            <a:ext cx="402674" cy="246221"/>
          </a:xfrm>
          <a:prstGeom prst="rect">
            <a:avLst/>
          </a:prstGeom>
          <a:noFill/>
        </p:spPr>
        <p:txBody>
          <a:bodyPr wrap="none" rtlCol="0">
            <a:spAutoFit/>
          </a:bodyPr>
          <a:lstStyle/>
          <a:p>
            <a:r>
              <a:rPr lang="en-US" sz="1000" smtClean="0"/>
              <a:t>10</a:t>
            </a:r>
            <a:r>
              <a:rPr lang="en-US" sz="1000" baseline="30000" smtClean="0"/>
              <a:t>-7</a:t>
            </a:r>
            <a:endParaRPr lang="en-US" sz="1000" baseline="30000" dirty="0"/>
          </a:p>
        </p:txBody>
      </p:sp>
      <p:sp>
        <p:nvSpPr>
          <p:cNvPr id="21" name="Oval 20"/>
          <p:cNvSpPr/>
          <p:nvPr/>
        </p:nvSpPr>
        <p:spPr>
          <a:xfrm>
            <a:off x="8715741" y="5458296"/>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393576" y="5534758"/>
            <a:ext cx="402674" cy="246221"/>
          </a:xfrm>
          <a:prstGeom prst="rect">
            <a:avLst/>
          </a:prstGeom>
          <a:noFill/>
        </p:spPr>
        <p:txBody>
          <a:bodyPr wrap="none" rtlCol="0">
            <a:spAutoFit/>
          </a:bodyPr>
          <a:lstStyle/>
          <a:p>
            <a:r>
              <a:rPr lang="en-US" sz="1000" smtClean="0"/>
              <a:t>10</a:t>
            </a:r>
            <a:r>
              <a:rPr lang="en-US" sz="1000" baseline="30000" smtClean="0"/>
              <a:t>-7</a:t>
            </a:r>
            <a:endParaRPr lang="en-US" sz="1000" baseline="30000" dirty="0"/>
          </a:p>
        </p:txBody>
      </p:sp>
    </p:spTree>
    <p:extLst>
      <p:ext uri="{BB962C8B-B14F-4D97-AF65-F5344CB8AC3E}">
        <p14:creationId xmlns:p14="http://schemas.microsoft.com/office/powerpoint/2010/main" val="23584376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ADR 1009 Verification </a:t>
            </a:r>
            <a:br>
              <a:rPr lang="en-US" smtClean="0"/>
            </a:br>
            <a:r>
              <a:rPr lang="en-US" smtClean="0"/>
              <a:t>2019 DOY 243 (8/31/19)</a:t>
            </a:r>
            <a:endParaRPr lang="en-US"/>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62</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150" y="1181425"/>
            <a:ext cx="8382000" cy="4609775"/>
          </a:xfrm>
          <a:prstGeom prst="rect">
            <a:avLst/>
          </a:prstGeom>
        </p:spPr>
      </p:pic>
      <p:sp>
        <p:nvSpPr>
          <p:cNvPr id="6" name="TextBox 5"/>
          <p:cNvSpPr txBox="1"/>
          <p:nvPr/>
        </p:nvSpPr>
        <p:spPr>
          <a:xfrm>
            <a:off x="404150" y="5807519"/>
            <a:ext cx="8276863" cy="646331"/>
          </a:xfrm>
          <a:prstGeom prst="rect">
            <a:avLst/>
          </a:prstGeom>
          <a:noFill/>
        </p:spPr>
        <p:txBody>
          <a:bodyPr wrap="square" rtlCol="0">
            <a:spAutoFit/>
          </a:bodyPr>
          <a:lstStyle/>
          <a:p>
            <a:r>
              <a:rPr lang="en-US" sz="1200" dirty="0" smtClean="0">
                <a:solidFill>
                  <a:schemeClr val="bg1"/>
                </a:solidFill>
              </a:rPr>
              <a:t>Relative </a:t>
            </a:r>
            <a:r>
              <a:rPr lang="en-US" sz="1200" dirty="0">
                <a:solidFill>
                  <a:schemeClr val="bg1"/>
                </a:solidFill>
              </a:rPr>
              <a:t>difference between L1b and NCEI in-house </a:t>
            </a:r>
            <a:r>
              <a:rPr lang="en-US" sz="1200" dirty="0" smtClean="0">
                <a:solidFill>
                  <a:schemeClr val="bg1"/>
                </a:solidFill>
              </a:rPr>
              <a:t>L0→L1b </a:t>
            </a:r>
            <a:r>
              <a:rPr lang="en-US" sz="1200" dirty="0">
                <a:solidFill>
                  <a:schemeClr val="bg1"/>
                </a:solidFill>
              </a:rPr>
              <a:t>is &lt; </a:t>
            </a:r>
            <a:r>
              <a:rPr lang="en-US" sz="1200" dirty="0" smtClean="0">
                <a:solidFill>
                  <a:schemeClr val="bg1"/>
                </a:solidFill>
              </a:rPr>
              <a:t>1x10</a:t>
            </a:r>
            <a:r>
              <a:rPr lang="en-US" sz="1200" baseline="30000" dirty="0" smtClean="0">
                <a:solidFill>
                  <a:schemeClr val="bg1"/>
                </a:solidFill>
              </a:rPr>
              <a:t>-5</a:t>
            </a:r>
            <a:r>
              <a:rPr lang="en-US" sz="1200" dirty="0" smtClean="0">
                <a:solidFill>
                  <a:schemeClr val="bg1"/>
                </a:solidFill>
              </a:rPr>
              <a:t> in all cases. (</a:t>
            </a:r>
            <a:r>
              <a:rPr lang="en-US" sz="1200" dirty="0" err="1" smtClean="0">
                <a:solidFill>
                  <a:schemeClr val="bg1"/>
                </a:solidFill>
              </a:rPr>
              <a:t>Colorbar</a:t>
            </a:r>
            <a:r>
              <a:rPr lang="en-US" sz="1200" dirty="0" smtClean="0">
                <a:solidFill>
                  <a:schemeClr val="bg1"/>
                </a:solidFill>
              </a:rPr>
              <a:t> max is set to maximum value in each plot.). Somewhat higher relative (numerical round-off) error for ion fluxes on DOY 243 (than on DOY 242) is because of high subtracted backgrounds due to radiation belt build-up on DOY 243 and subsequent days.</a:t>
            </a:r>
          </a:p>
        </p:txBody>
      </p:sp>
      <p:sp>
        <p:nvSpPr>
          <p:cNvPr id="7"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sp>
        <p:nvSpPr>
          <p:cNvPr id="8" name="TextBox 7"/>
          <p:cNvSpPr txBox="1"/>
          <p:nvPr/>
        </p:nvSpPr>
        <p:spPr>
          <a:xfrm rot="21096866">
            <a:off x="4464189" y="4572199"/>
            <a:ext cx="3378520" cy="338554"/>
          </a:xfrm>
          <a:prstGeom prst="rect">
            <a:avLst/>
          </a:prstGeom>
          <a:solidFill>
            <a:schemeClr val="accent2">
              <a:lumMod val="20000"/>
              <a:lumOff val="80000"/>
            </a:schemeClr>
          </a:solidFill>
        </p:spPr>
        <p:txBody>
          <a:bodyPr wrap="square" rtlCol="0">
            <a:spAutoFit/>
          </a:bodyPr>
          <a:lstStyle/>
          <a:p>
            <a:pPr algn="ctr"/>
            <a:r>
              <a:rPr lang="en-US" sz="1600" dirty="0" smtClean="0"/>
              <a:t>Verification of </a:t>
            </a:r>
            <a:r>
              <a:rPr lang="en-US" sz="1600" smtClean="0"/>
              <a:t>flux uncertainty </a:t>
            </a:r>
            <a:r>
              <a:rPr lang="en-US" sz="1600" dirty="0" smtClean="0"/>
              <a:t>term</a:t>
            </a:r>
            <a:endParaRPr lang="en-US" sz="1600" dirty="0"/>
          </a:p>
        </p:txBody>
      </p:sp>
      <p:sp>
        <p:nvSpPr>
          <p:cNvPr id="9" name="TextBox 8"/>
          <p:cNvSpPr txBox="1"/>
          <p:nvPr/>
        </p:nvSpPr>
        <p:spPr>
          <a:xfrm rot="21096866">
            <a:off x="1284760" y="2729406"/>
            <a:ext cx="6608787" cy="338554"/>
          </a:xfrm>
          <a:prstGeom prst="rect">
            <a:avLst/>
          </a:prstGeom>
          <a:solidFill>
            <a:schemeClr val="accent2">
              <a:lumMod val="20000"/>
              <a:lumOff val="80000"/>
            </a:schemeClr>
          </a:solidFill>
        </p:spPr>
        <p:txBody>
          <a:bodyPr wrap="square" rtlCol="0">
            <a:spAutoFit/>
          </a:bodyPr>
          <a:lstStyle/>
          <a:p>
            <a:pPr algn="ctr"/>
            <a:r>
              <a:rPr lang="en-US" sz="1600" smtClean="0"/>
              <a:t>Verification of fluxes</a:t>
            </a:r>
            <a:endParaRPr lang="en-US" sz="1600"/>
          </a:p>
        </p:txBody>
      </p:sp>
      <p:sp>
        <p:nvSpPr>
          <p:cNvPr id="10" name="Oval 9"/>
          <p:cNvSpPr/>
          <p:nvPr/>
        </p:nvSpPr>
        <p:spPr>
          <a:xfrm>
            <a:off x="5119872" y="3540768"/>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179672" y="3605655"/>
            <a:ext cx="402674" cy="246221"/>
          </a:xfrm>
          <a:prstGeom prst="rect">
            <a:avLst/>
          </a:prstGeom>
          <a:noFill/>
        </p:spPr>
        <p:txBody>
          <a:bodyPr wrap="none" rtlCol="0">
            <a:spAutoFit/>
          </a:bodyPr>
          <a:lstStyle/>
          <a:p>
            <a:r>
              <a:rPr lang="en-US" sz="1000" dirty="0" smtClean="0"/>
              <a:t>10</a:t>
            </a:r>
            <a:r>
              <a:rPr lang="en-US" sz="1000" baseline="30000" dirty="0" smtClean="0"/>
              <a:t>-6</a:t>
            </a:r>
            <a:endParaRPr lang="en-US" sz="1000" baseline="30000" dirty="0"/>
          </a:p>
        </p:txBody>
      </p:sp>
      <p:sp>
        <p:nvSpPr>
          <p:cNvPr id="12" name="Oval 11"/>
          <p:cNvSpPr/>
          <p:nvPr/>
        </p:nvSpPr>
        <p:spPr>
          <a:xfrm>
            <a:off x="4797708" y="5429364"/>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857508" y="5517401"/>
            <a:ext cx="402674" cy="246221"/>
          </a:xfrm>
          <a:prstGeom prst="rect">
            <a:avLst/>
          </a:prstGeom>
          <a:noFill/>
        </p:spPr>
        <p:txBody>
          <a:bodyPr wrap="none" rtlCol="0">
            <a:spAutoFit/>
          </a:bodyPr>
          <a:lstStyle/>
          <a:p>
            <a:r>
              <a:rPr lang="en-US" sz="1000" smtClean="0"/>
              <a:t>10</a:t>
            </a:r>
            <a:r>
              <a:rPr lang="en-US" sz="1000" baseline="30000" smtClean="0"/>
              <a:t>-7</a:t>
            </a:r>
            <a:endParaRPr lang="en-US" sz="1000" baseline="30000" dirty="0"/>
          </a:p>
        </p:txBody>
      </p:sp>
      <p:sp>
        <p:nvSpPr>
          <p:cNvPr id="14" name="Oval 13"/>
          <p:cNvSpPr/>
          <p:nvPr/>
        </p:nvSpPr>
        <p:spPr>
          <a:xfrm>
            <a:off x="6776977" y="3554273"/>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848352" y="3619160"/>
            <a:ext cx="402674" cy="246221"/>
          </a:xfrm>
          <a:prstGeom prst="rect">
            <a:avLst/>
          </a:prstGeom>
          <a:noFill/>
        </p:spPr>
        <p:txBody>
          <a:bodyPr wrap="none" rtlCol="0">
            <a:spAutoFit/>
          </a:bodyPr>
          <a:lstStyle/>
          <a:p>
            <a:r>
              <a:rPr lang="en-US" sz="1000" dirty="0" smtClean="0"/>
              <a:t>10</a:t>
            </a:r>
            <a:r>
              <a:rPr lang="en-US" sz="1000" baseline="30000" dirty="0" smtClean="0"/>
              <a:t>-8</a:t>
            </a:r>
            <a:endParaRPr lang="en-US" sz="1000" baseline="30000" dirty="0"/>
          </a:p>
        </p:txBody>
      </p:sp>
      <p:sp>
        <p:nvSpPr>
          <p:cNvPr id="16" name="Oval 15"/>
          <p:cNvSpPr/>
          <p:nvPr/>
        </p:nvSpPr>
        <p:spPr>
          <a:xfrm>
            <a:off x="8387788" y="3556201"/>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459163" y="3621088"/>
            <a:ext cx="402674" cy="246221"/>
          </a:xfrm>
          <a:prstGeom prst="rect">
            <a:avLst/>
          </a:prstGeom>
          <a:noFill/>
        </p:spPr>
        <p:txBody>
          <a:bodyPr wrap="none" rtlCol="0">
            <a:spAutoFit/>
          </a:bodyPr>
          <a:lstStyle/>
          <a:p>
            <a:r>
              <a:rPr lang="en-US" sz="1000" dirty="0" smtClean="0"/>
              <a:t>10</a:t>
            </a:r>
            <a:r>
              <a:rPr lang="en-US" sz="1000" baseline="30000" dirty="0" smtClean="0"/>
              <a:t>-8</a:t>
            </a:r>
            <a:endParaRPr lang="en-US" sz="1000" baseline="30000" dirty="0"/>
          </a:p>
        </p:txBody>
      </p:sp>
      <p:sp>
        <p:nvSpPr>
          <p:cNvPr id="18" name="Oval 17"/>
          <p:cNvSpPr/>
          <p:nvPr/>
        </p:nvSpPr>
        <p:spPr>
          <a:xfrm>
            <a:off x="6061278" y="5431293"/>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132653" y="5519330"/>
            <a:ext cx="402674" cy="246221"/>
          </a:xfrm>
          <a:prstGeom prst="rect">
            <a:avLst/>
          </a:prstGeom>
          <a:noFill/>
        </p:spPr>
        <p:txBody>
          <a:bodyPr wrap="none" rtlCol="0">
            <a:spAutoFit/>
          </a:bodyPr>
          <a:lstStyle/>
          <a:p>
            <a:r>
              <a:rPr lang="en-US" sz="1000" smtClean="0"/>
              <a:t>10</a:t>
            </a:r>
            <a:r>
              <a:rPr lang="en-US" sz="1000" baseline="30000" smtClean="0"/>
              <a:t>-7</a:t>
            </a:r>
            <a:endParaRPr lang="en-US" sz="1000" baseline="30000" dirty="0"/>
          </a:p>
        </p:txBody>
      </p:sp>
      <p:sp>
        <p:nvSpPr>
          <p:cNvPr id="20" name="Oval 19"/>
          <p:cNvSpPr/>
          <p:nvPr/>
        </p:nvSpPr>
        <p:spPr>
          <a:xfrm>
            <a:off x="7324850" y="5421643"/>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6225" y="5521255"/>
            <a:ext cx="402674" cy="246221"/>
          </a:xfrm>
          <a:prstGeom prst="rect">
            <a:avLst/>
          </a:prstGeom>
          <a:noFill/>
        </p:spPr>
        <p:txBody>
          <a:bodyPr wrap="none" rtlCol="0">
            <a:spAutoFit/>
          </a:bodyPr>
          <a:lstStyle/>
          <a:p>
            <a:r>
              <a:rPr lang="en-US" sz="1000" smtClean="0"/>
              <a:t>10</a:t>
            </a:r>
            <a:r>
              <a:rPr lang="en-US" sz="1000" baseline="30000" smtClean="0"/>
              <a:t>-7</a:t>
            </a:r>
            <a:endParaRPr lang="en-US" sz="1000" baseline="30000" dirty="0"/>
          </a:p>
        </p:txBody>
      </p:sp>
      <p:sp>
        <p:nvSpPr>
          <p:cNvPr id="22" name="Oval 21"/>
          <p:cNvSpPr/>
          <p:nvPr/>
        </p:nvSpPr>
        <p:spPr>
          <a:xfrm>
            <a:off x="8576849" y="5435145"/>
            <a:ext cx="152400" cy="1698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254683" y="5534757"/>
            <a:ext cx="402674" cy="246221"/>
          </a:xfrm>
          <a:prstGeom prst="rect">
            <a:avLst/>
          </a:prstGeom>
          <a:noFill/>
        </p:spPr>
        <p:txBody>
          <a:bodyPr wrap="none" rtlCol="0">
            <a:spAutoFit/>
          </a:bodyPr>
          <a:lstStyle/>
          <a:p>
            <a:r>
              <a:rPr lang="en-US" sz="1000" smtClean="0"/>
              <a:t>10</a:t>
            </a:r>
            <a:r>
              <a:rPr lang="en-US" sz="1000" baseline="30000" smtClean="0"/>
              <a:t>-7</a:t>
            </a:r>
            <a:endParaRPr lang="en-US" sz="1000" baseline="30000" dirty="0"/>
          </a:p>
        </p:txBody>
      </p:sp>
    </p:spTree>
    <p:extLst>
      <p:ext uri="{BB962C8B-B14F-4D97-AF65-F5344CB8AC3E}">
        <p14:creationId xmlns:p14="http://schemas.microsoft.com/office/powerpoint/2010/main" val="20976808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Radiation </a:t>
            </a:r>
            <a:r>
              <a:rPr lang="en-US" dirty="0">
                <a:solidFill>
                  <a:schemeClr val="bg1"/>
                </a:solidFill>
              </a:rPr>
              <a:t>belt build-up on </a:t>
            </a:r>
            <a:r>
              <a:rPr lang="en-US" dirty="0" smtClean="0">
                <a:solidFill>
                  <a:schemeClr val="bg1"/>
                </a:solidFill>
              </a:rPr>
              <a:t>DOYs </a:t>
            </a:r>
            <a:r>
              <a:rPr lang="en-US" dirty="0">
                <a:solidFill>
                  <a:schemeClr val="bg1"/>
                </a:solidFill>
              </a:rPr>
              <a:t>243 and subsequent days</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63</a:t>
            </a:fld>
            <a:endParaRPr lang="uk-UA"/>
          </a:p>
        </p:txBody>
      </p:sp>
      <p:sp>
        <p:nvSpPr>
          <p:cNvPr id="13"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grpSp>
        <p:nvGrpSpPr>
          <p:cNvPr id="17" name="Group 16"/>
          <p:cNvGrpSpPr/>
          <p:nvPr/>
        </p:nvGrpSpPr>
        <p:grpSpPr>
          <a:xfrm>
            <a:off x="90948" y="1447800"/>
            <a:ext cx="8959034" cy="2653017"/>
            <a:chOff x="90948" y="1447800"/>
            <a:chExt cx="8959034" cy="2653017"/>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48" y="1447800"/>
              <a:ext cx="5357581" cy="21267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797" y="1449241"/>
              <a:ext cx="3649185" cy="2125299"/>
            </a:xfrm>
            <a:prstGeom prst="rect">
              <a:avLst/>
            </a:prstGeom>
          </p:spPr>
        </p:pic>
        <p:sp>
          <p:nvSpPr>
            <p:cNvPr id="11" name="Left Bracket 10"/>
            <p:cNvSpPr/>
            <p:nvPr/>
          </p:nvSpPr>
          <p:spPr>
            <a:xfrm rot="16200000">
              <a:off x="5628581" y="2808289"/>
              <a:ext cx="305467" cy="1486561"/>
            </a:xfrm>
            <a:prstGeom prst="leftBracket">
              <a:avLst/>
            </a:pr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5125811" y="3777527"/>
              <a:ext cx="1369286" cy="307777"/>
            </a:xfrm>
            <a:prstGeom prst="rect">
              <a:avLst/>
            </a:prstGeom>
            <a:noFill/>
          </p:spPr>
          <p:txBody>
            <a:bodyPr wrap="none" rtlCol="0">
              <a:spAutoFit/>
            </a:bodyPr>
            <a:lstStyle/>
            <a:p>
              <a:r>
                <a:rPr lang="en-US" b="1" dirty="0" smtClean="0">
                  <a:solidFill>
                    <a:schemeClr val="bg1"/>
                  </a:solidFill>
                </a:rPr>
                <a:t>DOYs 242-248</a:t>
              </a:r>
              <a:endParaRPr lang="en-US" b="1" dirty="0">
                <a:solidFill>
                  <a:schemeClr val="bg1"/>
                </a:solidFill>
              </a:endParaRPr>
            </a:p>
          </p:txBody>
        </p:sp>
        <p:cxnSp>
          <p:nvCxnSpPr>
            <p:cNvPr id="14" name="Straight Arrow Connector 13"/>
            <p:cNvCxnSpPr/>
            <p:nvPr/>
          </p:nvCxnSpPr>
          <p:spPr>
            <a:xfrm flipH="1" flipV="1">
              <a:off x="6276330" y="2209802"/>
              <a:ext cx="919564" cy="1364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05600" y="3639152"/>
              <a:ext cx="2229853" cy="461665"/>
            </a:xfrm>
            <a:prstGeom prst="rect">
              <a:avLst/>
            </a:prstGeom>
            <a:noFill/>
          </p:spPr>
          <p:txBody>
            <a:bodyPr wrap="square" rtlCol="0">
              <a:spAutoFit/>
            </a:bodyPr>
            <a:lstStyle/>
            <a:p>
              <a:r>
                <a:rPr lang="en-US" sz="1200" dirty="0">
                  <a:solidFill>
                    <a:schemeClr val="bg1"/>
                  </a:solidFill>
                </a:rPr>
                <a:t>Radiation belt </a:t>
              </a:r>
              <a:r>
                <a:rPr lang="en-US" sz="1200" dirty="0" smtClean="0">
                  <a:solidFill>
                    <a:schemeClr val="bg1"/>
                  </a:solidFill>
                </a:rPr>
                <a:t>build-up </a:t>
              </a:r>
            </a:p>
            <a:p>
              <a:r>
                <a:rPr lang="en-US" sz="1200" dirty="0">
                  <a:solidFill>
                    <a:schemeClr val="bg1"/>
                  </a:solidFill>
                </a:rPr>
                <a:t>s</a:t>
              </a:r>
              <a:r>
                <a:rPr lang="en-US" sz="1200" dirty="0" smtClean="0">
                  <a:solidFill>
                    <a:schemeClr val="bg1"/>
                  </a:solidFill>
                </a:rPr>
                <a:t>een in G15/EPEAD electrons</a:t>
              </a:r>
              <a:endParaRPr lang="en-US" sz="1200" b="1" dirty="0">
                <a:solidFill>
                  <a:schemeClr val="bg1"/>
                </a:solidFill>
              </a:endParaRPr>
            </a:p>
          </p:txBody>
        </p:sp>
      </p:grpSp>
      <p:sp>
        <p:nvSpPr>
          <p:cNvPr id="16" name="TextBox 15"/>
          <p:cNvSpPr txBox="1"/>
          <p:nvPr/>
        </p:nvSpPr>
        <p:spPr>
          <a:xfrm>
            <a:off x="228600" y="4191000"/>
            <a:ext cx="8706853" cy="2092881"/>
          </a:xfrm>
          <a:prstGeom prst="rect">
            <a:avLst/>
          </a:prstGeom>
          <a:noFill/>
        </p:spPr>
        <p:txBody>
          <a:bodyPr wrap="square" rtlCol="0">
            <a:spAutoFit/>
          </a:bodyPr>
          <a:lstStyle/>
          <a:p>
            <a:pPr>
              <a:spcAft>
                <a:spcPts val="600"/>
              </a:spcAft>
            </a:pPr>
            <a:r>
              <a:rPr lang="en-US" sz="2000" dirty="0" smtClean="0">
                <a:solidFill>
                  <a:schemeClr val="bg1"/>
                </a:solidFill>
              </a:rPr>
              <a:t>Why does agreement between L1b (from ITE) and NCEI in-house L0 to L1b worsen when radiation belts build up? </a:t>
            </a:r>
          </a:p>
          <a:p>
            <a:pPr marL="285750" indent="-285750">
              <a:spcAft>
                <a:spcPts val="600"/>
              </a:spcAft>
              <a:buClr>
                <a:schemeClr val="bg1"/>
              </a:buClr>
              <a:buFont typeface="Arial" charset="0"/>
              <a:buChar char="•"/>
            </a:pPr>
            <a:r>
              <a:rPr lang="en-US" dirty="0" smtClean="0">
                <a:solidFill>
                  <a:schemeClr val="bg1"/>
                </a:solidFill>
              </a:rPr>
              <a:t>First note, background (BG) counts increase as radiation belts build up.</a:t>
            </a:r>
          </a:p>
          <a:p>
            <a:pPr marL="285750" indent="-285750">
              <a:spcAft>
                <a:spcPts val="600"/>
              </a:spcAft>
              <a:buClr>
                <a:schemeClr val="bg1"/>
              </a:buClr>
              <a:buFont typeface="Arial" charset="0"/>
              <a:buChar char="•"/>
            </a:pPr>
            <a:r>
              <a:rPr lang="en-US" dirty="0" smtClean="0">
                <a:solidFill>
                  <a:schemeClr val="bg1"/>
                </a:solidFill>
              </a:rPr>
              <a:t>Recall:  </a:t>
            </a:r>
            <a:r>
              <a:rPr lang="en-US" dirty="0" err="1" smtClean="0">
                <a:solidFill>
                  <a:schemeClr val="bg1"/>
                </a:solidFill>
              </a:rPr>
              <a:t>corrected_countrate</a:t>
            </a:r>
            <a:r>
              <a:rPr lang="en-US" dirty="0" smtClean="0">
                <a:solidFill>
                  <a:schemeClr val="bg1"/>
                </a:solidFill>
              </a:rPr>
              <a:t> = </a:t>
            </a:r>
            <a:r>
              <a:rPr lang="en-US" dirty="0" err="1" smtClean="0">
                <a:solidFill>
                  <a:schemeClr val="bg1"/>
                </a:solidFill>
              </a:rPr>
              <a:t>total_countrate</a:t>
            </a:r>
            <a:r>
              <a:rPr lang="en-US" dirty="0" smtClean="0">
                <a:solidFill>
                  <a:schemeClr val="bg1"/>
                </a:solidFill>
              </a:rPr>
              <a:t> </a:t>
            </a:r>
            <a:r>
              <a:rPr lang="mr-IN" dirty="0" smtClean="0">
                <a:solidFill>
                  <a:schemeClr val="bg1"/>
                </a:solidFill>
              </a:rPr>
              <a:t>–</a:t>
            </a:r>
            <a:r>
              <a:rPr lang="en-US" dirty="0" smtClean="0">
                <a:solidFill>
                  <a:schemeClr val="bg1"/>
                </a:solidFill>
              </a:rPr>
              <a:t> </a:t>
            </a:r>
            <a:r>
              <a:rPr lang="en-US" dirty="0" err="1" smtClean="0">
                <a:solidFill>
                  <a:schemeClr val="bg1"/>
                </a:solidFill>
              </a:rPr>
              <a:t>BG_removal_coefficient</a:t>
            </a:r>
            <a:r>
              <a:rPr lang="en-US" dirty="0" smtClean="0">
                <a:solidFill>
                  <a:schemeClr val="bg1"/>
                </a:solidFill>
              </a:rPr>
              <a:t> </a:t>
            </a:r>
            <a:r>
              <a:rPr lang="en-US" dirty="0">
                <a:solidFill>
                  <a:schemeClr val="bg1"/>
                </a:solidFill>
              </a:rPr>
              <a:t>* </a:t>
            </a:r>
            <a:r>
              <a:rPr lang="en-US" dirty="0" err="1" smtClean="0">
                <a:solidFill>
                  <a:schemeClr val="bg1"/>
                </a:solidFill>
              </a:rPr>
              <a:t>BG_countrate</a:t>
            </a:r>
            <a:endParaRPr lang="en-US" dirty="0" smtClean="0">
              <a:solidFill>
                <a:schemeClr val="bg1"/>
              </a:solidFill>
            </a:endParaRPr>
          </a:p>
          <a:p>
            <a:pPr marL="285750" indent="-285750">
              <a:spcAft>
                <a:spcPts val="600"/>
              </a:spcAft>
              <a:buClr>
                <a:schemeClr val="bg1"/>
              </a:buClr>
              <a:buFont typeface="Arial" charset="0"/>
              <a:buChar char="•"/>
            </a:pPr>
            <a:r>
              <a:rPr lang="en-US" dirty="0" smtClean="0">
                <a:solidFill>
                  <a:schemeClr val="bg1"/>
                </a:solidFill>
              </a:rPr>
              <a:t>BG removal coefficients are set so that </a:t>
            </a:r>
            <a:r>
              <a:rPr lang="en-US" dirty="0" err="1">
                <a:solidFill>
                  <a:schemeClr val="bg1"/>
                </a:solidFill>
              </a:rPr>
              <a:t>total_countrate</a:t>
            </a:r>
            <a:r>
              <a:rPr lang="en-US" dirty="0" smtClean="0">
                <a:solidFill>
                  <a:schemeClr val="bg1"/>
                </a:solidFill>
              </a:rPr>
              <a:t> = </a:t>
            </a:r>
            <a:r>
              <a:rPr lang="en-US" dirty="0" err="1" smtClean="0">
                <a:solidFill>
                  <a:schemeClr val="bg1"/>
                </a:solidFill>
              </a:rPr>
              <a:t>BG_removal_coefficient</a:t>
            </a:r>
            <a:r>
              <a:rPr lang="en-US" dirty="0" smtClean="0">
                <a:solidFill>
                  <a:schemeClr val="bg1"/>
                </a:solidFill>
              </a:rPr>
              <a:t> </a:t>
            </a:r>
            <a:r>
              <a:rPr lang="en-US" dirty="0">
                <a:solidFill>
                  <a:schemeClr val="bg1"/>
                </a:solidFill>
              </a:rPr>
              <a:t>* </a:t>
            </a:r>
            <a:r>
              <a:rPr lang="en-US" dirty="0" err="1" smtClean="0">
                <a:solidFill>
                  <a:schemeClr val="bg1"/>
                </a:solidFill>
              </a:rPr>
              <a:t>BG_countrate</a:t>
            </a:r>
            <a:r>
              <a:rPr lang="en-US" dirty="0" smtClean="0">
                <a:solidFill>
                  <a:schemeClr val="bg1"/>
                </a:solidFill>
              </a:rPr>
              <a:t> when environment is dominated by backgrounds.</a:t>
            </a:r>
          </a:p>
          <a:p>
            <a:pPr marL="285750" indent="-285750">
              <a:spcAft>
                <a:spcPts val="600"/>
              </a:spcAft>
              <a:buClr>
                <a:schemeClr val="bg1"/>
              </a:buClr>
              <a:buFont typeface="Arial" charset="0"/>
              <a:buChar char="•"/>
            </a:pPr>
            <a:r>
              <a:rPr lang="en-US" dirty="0" smtClean="0">
                <a:solidFill>
                  <a:schemeClr val="bg1"/>
                </a:solidFill>
              </a:rPr>
              <a:t>We have loss of precision when we take difference between two very close numbers (example to follow).</a:t>
            </a:r>
            <a:endParaRPr lang="en-US" dirty="0">
              <a:solidFill>
                <a:schemeClr val="bg1"/>
              </a:solidFill>
            </a:endParaRPr>
          </a:p>
        </p:txBody>
      </p:sp>
    </p:spTree>
    <p:extLst>
      <p:ext uri="{BB962C8B-B14F-4D97-AF65-F5344CB8AC3E}">
        <p14:creationId xmlns:p14="http://schemas.microsoft.com/office/powerpoint/2010/main" val="27882848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90565"/>
            <a:ext cx="6408821" cy="968626"/>
          </a:xfrm>
        </p:spPr>
        <p:txBody>
          <a:bodyPr/>
          <a:lstStyle/>
          <a:p>
            <a:r>
              <a:rPr lang="en-US" dirty="0" smtClean="0"/>
              <a:t>NCEI In-house L0 to L1b </a:t>
            </a:r>
            <a:br>
              <a:rPr lang="en-US" dirty="0" smtClean="0"/>
            </a:br>
            <a:r>
              <a:rPr lang="en-US" dirty="0" smtClean="0"/>
              <a:t>Examples from DOYs 242 &amp; 243</a:t>
            </a:r>
            <a:br>
              <a:rPr lang="en-US" dirty="0" smtClean="0"/>
            </a:br>
            <a:r>
              <a:rPr lang="en-US" sz="2000" dirty="0" smtClean="0"/>
              <a:t>(here using python numpy.float64s)</a:t>
            </a:r>
            <a:endParaRPr lang="en-US" sz="2000" dirty="0"/>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a:xfrm>
                <a:off x="349044" y="1697849"/>
                <a:ext cx="8458200" cy="4879721"/>
              </a:xfrm>
            </p:spPr>
            <p:txBody>
              <a:bodyPr/>
              <a:lstStyle/>
              <a:p>
                <a:pPr marL="25400" indent="0">
                  <a:spcBef>
                    <a:spcPts val="0"/>
                  </a:spcBef>
                  <a:spcAft>
                    <a:spcPts val="300"/>
                  </a:spcAft>
                  <a:buNone/>
                </a:pPr>
                <a:r>
                  <a:rPr lang="en-US" sz="2000" b="1" u="sng" dirty="0" smtClean="0"/>
                  <a:t>Max. rel. difference on DOY 242 </a:t>
                </a:r>
              </a:p>
              <a:p>
                <a:pPr marL="299720" lvl="1" indent="0">
                  <a:spcBef>
                    <a:spcPts val="0"/>
                  </a:spcBef>
                  <a:spcAft>
                    <a:spcPts val="300"/>
                  </a:spcAft>
                  <a:buNone/>
                </a:pPr>
                <a:r>
                  <a:rPr lang="en-US" sz="1800" dirty="0" err="1" smtClean="0"/>
                  <a:t>Corrected_countrate</a:t>
                </a:r>
                <a:r>
                  <a:rPr lang="en-US" sz="1800" dirty="0" smtClean="0"/>
                  <a:t>  =  </a:t>
                </a:r>
                <a:r>
                  <a:rPr lang="en-US" sz="1800" dirty="0" err="1" smtClean="0"/>
                  <a:t>Total_countrate</a:t>
                </a:r>
                <a:r>
                  <a:rPr lang="en-US" sz="1800" dirty="0" smtClean="0"/>
                  <a:t>  –  </a:t>
                </a:r>
                <a:r>
                  <a:rPr lang="en-US" sz="1800" dirty="0" err="1" smtClean="0"/>
                  <a:t>BG_removal_coefficient</a:t>
                </a:r>
                <a:r>
                  <a:rPr lang="en-US" sz="1800" dirty="0" smtClean="0"/>
                  <a:t> </a:t>
                </a:r>
                <a:r>
                  <a:rPr lang="en-US" sz="1800" dirty="0"/>
                  <a:t>* </a:t>
                </a:r>
                <a:r>
                  <a:rPr lang="en-US" sz="1800" dirty="0" err="1" smtClean="0"/>
                  <a:t>BG_countrate</a:t>
                </a:r>
                <a:endParaRPr lang="en-US" sz="1800" dirty="0" smtClean="0"/>
              </a:p>
              <a:p>
                <a:pPr marL="299720" lvl="1" indent="0">
                  <a:spcBef>
                    <a:spcPts val="0"/>
                  </a:spcBef>
                  <a:spcAft>
                    <a:spcPts val="300"/>
                  </a:spcAft>
                  <a:buNone/>
                </a:pPr>
                <a:r>
                  <a:rPr lang="en-US" sz="1800" dirty="0" smtClean="0"/>
                  <a:t>48.799980737  =  </a:t>
                </a:r>
                <a:r>
                  <a:rPr lang="en-US" sz="1800" dirty="0"/>
                  <a:t>195.166500913 </a:t>
                </a:r>
                <a:r>
                  <a:rPr lang="en-US" sz="1800" dirty="0" smtClean="0"/>
                  <a:t> </a:t>
                </a:r>
                <a:r>
                  <a:rPr lang="mr-IN" sz="1800" dirty="0" smtClean="0"/>
                  <a:t>–</a:t>
                </a:r>
                <a:r>
                  <a:rPr lang="en-US" sz="1800" dirty="0" smtClean="0"/>
                  <a:t>  146.366520176  (Lose one digit of precision.)</a:t>
                </a:r>
              </a:p>
              <a:p>
                <a:pPr marL="299720" lvl="1" indent="0">
                  <a:spcBef>
                    <a:spcPts val="0"/>
                  </a:spcBef>
                  <a:spcAft>
                    <a:spcPts val="300"/>
                  </a:spcAft>
                  <a:buNone/>
                </a:pPr>
                <a:r>
                  <a:rPr lang="en-US" sz="1800" dirty="0" smtClean="0"/>
                  <a:t>NCEI </a:t>
                </a:r>
                <a:r>
                  <a:rPr lang="en-US" sz="1800" dirty="0"/>
                  <a:t>L1b </a:t>
                </a:r>
                <a:r>
                  <a:rPr lang="en-US" sz="1800" dirty="0" smtClean="0"/>
                  <a:t>ion flux  </a:t>
                </a:r>
                <a:r>
                  <a:rPr lang="en-US" sz="1800" dirty="0"/>
                  <a:t>= </a:t>
                </a:r>
                <a:r>
                  <a:rPr lang="en-US" sz="1800" dirty="0" smtClean="0"/>
                  <a:t> </a:t>
                </a:r>
                <a:r>
                  <a:rPr lang="en-US" sz="1800" dirty="0" err="1" smtClean="0"/>
                  <a:t>corrected_countrate</a:t>
                </a:r>
                <a:r>
                  <a:rPr lang="en-US" sz="1800" dirty="0" smtClean="0"/>
                  <a:t>/</a:t>
                </a:r>
                <a:r>
                  <a:rPr lang="en-US" sz="1800" dirty="0" err="1" smtClean="0"/>
                  <a:t>geometric_factor</a:t>
                </a:r>
                <a:r>
                  <a:rPr lang="en-US" sz="1800" dirty="0" smtClean="0"/>
                  <a:t>  =  4100.83862292</a:t>
                </a:r>
              </a:p>
              <a:p>
                <a:pPr marL="299720" lvl="1" indent="0">
                  <a:spcBef>
                    <a:spcPts val="0"/>
                  </a:spcBef>
                  <a:spcAft>
                    <a:spcPts val="300"/>
                  </a:spcAft>
                  <a:buNone/>
                </a:pPr>
                <a:r>
                  <a:rPr lang="en-US" sz="1800" dirty="0" smtClean="0"/>
                  <a:t>ITE </a:t>
                </a:r>
                <a:r>
                  <a:rPr lang="en-US" sz="1800" dirty="0"/>
                  <a:t>L1b ion flux:                                       </a:t>
                </a:r>
                <a:r>
                  <a:rPr lang="en-US" sz="1800" dirty="0" smtClean="0"/>
                  <a:t>                                            4100.83837891</a:t>
                </a:r>
              </a:p>
              <a:p>
                <a:pPr marL="299720" lvl="1" indent="0">
                  <a:spcBef>
                    <a:spcPts val="0"/>
                  </a:spcBef>
                  <a:spcAft>
                    <a:spcPts val="600"/>
                  </a:spcAft>
                  <a:buNone/>
                </a:pPr>
                <a:r>
                  <a:rPr lang="en-US" sz="1800" dirty="0" smtClean="0"/>
                  <a:t>Rel</a:t>
                </a:r>
                <a:r>
                  <a:rPr lang="en-US" sz="1800" dirty="0"/>
                  <a:t>. difference is </a:t>
                </a:r>
                <a:r>
                  <a:rPr lang="en-US" sz="1800" dirty="0" smtClean="0"/>
                  <a:t> 5.95037423382e-08</a:t>
                </a:r>
                <a:endParaRPr lang="en-US" sz="1800" b="1" u="sng" dirty="0" smtClean="0"/>
              </a:p>
              <a:p>
                <a:pPr marL="25400" indent="0">
                  <a:spcBef>
                    <a:spcPts val="0"/>
                  </a:spcBef>
                  <a:spcAft>
                    <a:spcPts val="600"/>
                  </a:spcAft>
                  <a:buNone/>
                </a:pPr>
                <a:r>
                  <a:rPr lang="en-US" sz="2000" b="1" u="sng" dirty="0" smtClean="0"/>
                  <a:t>Max</a:t>
                </a:r>
                <a:r>
                  <a:rPr lang="en-US" sz="2000" b="1" u="sng" dirty="0"/>
                  <a:t>. rel. difference on DOY </a:t>
                </a:r>
                <a:r>
                  <a:rPr lang="en-US" sz="2000" b="1" u="sng" dirty="0" smtClean="0"/>
                  <a:t>245</a:t>
                </a:r>
                <a:endParaRPr lang="en-US" sz="2000" b="1" u="sng" dirty="0"/>
              </a:p>
              <a:p>
                <a:pPr marL="299720" lvl="2" indent="0">
                  <a:spcBef>
                    <a:spcPts val="0"/>
                  </a:spcBef>
                  <a:spcAft>
                    <a:spcPts val="300"/>
                  </a:spcAft>
                  <a:buSzPts val="3200"/>
                  <a:buNone/>
                </a:pPr>
                <a:r>
                  <a:rPr lang="en-US" sz="1800" dirty="0" err="1" smtClean="0"/>
                  <a:t>Corrected_counts</a:t>
                </a:r>
                <a:r>
                  <a:rPr lang="en-US" sz="1800" dirty="0" smtClean="0"/>
                  <a:t>  </a:t>
                </a:r>
                <a:r>
                  <a:rPr lang="en-US" sz="1800" dirty="0"/>
                  <a:t>=  </a:t>
                </a:r>
                <a:r>
                  <a:rPr lang="en-US" sz="1800" dirty="0" err="1" smtClean="0"/>
                  <a:t>Total_countrate</a:t>
                </a:r>
                <a:r>
                  <a:rPr lang="en-US" sz="1800" dirty="0" smtClean="0"/>
                  <a:t>  </a:t>
                </a:r>
                <a:r>
                  <a:rPr lang="en-US" sz="1800" dirty="0"/>
                  <a:t>–  </a:t>
                </a:r>
                <a:r>
                  <a:rPr lang="en-US" sz="1800" dirty="0" err="1"/>
                  <a:t>BG_removal_coefficient</a:t>
                </a:r>
                <a:r>
                  <a:rPr lang="en-US" sz="1800" dirty="0"/>
                  <a:t> * </a:t>
                </a:r>
                <a:r>
                  <a:rPr lang="en-US" sz="1800" dirty="0" err="1" smtClean="0"/>
                  <a:t>BG_countrate</a:t>
                </a:r>
                <a:endParaRPr lang="en-US" sz="1800" dirty="0" smtClean="0"/>
              </a:p>
              <a:p>
                <a:pPr marL="299720" lvl="1" indent="0">
                  <a:spcBef>
                    <a:spcPts val="0"/>
                  </a:spcBef>
                  <a:spcAft>
                    <a:spcPts val="300"/>
                  </a:spcAft>
                  <a:buNone/>
                </a:pPr>
                <a:r>
                  <a:rPr lang="en-US" sz="1800" dirty="0" smtClean="0"/>
                  <a:t>0.00193813  </a:t>
                </a:r>
                <a:r>
                  <a:rPr lang="en-US" sz="1800" dirty="0"/>
                  <a:t>= </a:t>
                </a:r>
                <a:r>
                  <a:rPr lang="en-US" sz="1800" dirty="0" smtClean="0"/>
                  <a:t> 2576.85125777  </a:t>
                </a:r>
                <a:r>
                  <a:rPr lang="mr-IN" sz="1800" dirty="0" smtClean="0"/>
                  <a:t>–</a:t>
                </a:r>
                <a:r>
                  <a:rPr lang="en-US" sz="1800" dirty="0" smtClean="0"/>
                  <a:t>  2576.84931964  (Lose six digits </a:t>
                </a:r>
                <a:r>
                  <a:rPr lang="en-US" sz="1800" dirty="0"/>
                  <a:t>of </a:t>
                </a:r>
                <a:r>
                  <a:rPr lang="en-US" sz="1800" dirty="0" smtClean="0"/>
                  <a:t>precision.)</a:t>
                </a:r>
              </a:p>
              <a:p>
                <a:pPr marL="299720" lvl="1" indent="0">
                  <a:spcBef>
                    <a:spcPts val="0"/>
                  </a:spcBef>
                  <a:spcAft>
                    <a:spcPts val="300"/>
                  </a:spcAft>
                  <a:buNone/>
                </a:pPr>
                <a:r>
                  <a:rPr lang="en-US" sz="1800" dirty="0"/>
                  <a:t>NCEI L1b ion </a:t>
                </a:r>
                <a:r>
                  <a:rPr lang="en-US" sz="1800" dirty="0" smtClean="0"/>
                  <a:t>flux  =  </a:t>
                </a:r>
                <a:r>
                  <a:rPr lang="en-US" sz="1800" dirty="0" err="1" smtClean="0"/>
                  <a:t>corrected_countrate</a:t>
                </a:r>
                <a:r>
                  <a:rPr lang="en-US" sz="1800" dirty="0" smtClean="0"/>
                  <a:t>/</a:t>
                </a:r>
                <a:r>
                  <a:rPr lang="en-US" sz="1800" dirty="0" err="1" smtClean="0"/>
                  <a:t>geometric_factor</a:t>
                </a:r>
                <a:r>
                  <a:rPr lang="en-US" sz="1800" dirty="0" smtClean="0"/>
                  <a:t>  </a:t>
                </a:r>
                <a:r>
                  <a:rPr lang="en-US" sz="1800" dirty="0"/>
                  <a:t>= </a:t>
                </a:r>
                <a:r>
                  <a:rPr lang="en-US" sz="1800" dirty="0" smtClean="0"/>
                  <a:t> 104.763718326</a:t>
                </a:r>
              </a:p>
              <a:p>
                <a:pPr marL="299720" lvl="1" indent="0">
                  <a:spcBef>
                    <a:spcPts val="0"/>
                  </a:spcBef>
                  <a:spcAft>
                    <a:spcPts val="300"/>
                  </a:spcAft>
                  <a:buNone/>
                </a:pPr>
                <a:r>
                  <a:rPr lang="en-US" sz="1800" dirty="0"/>
                  <a:t>ITE L1b ion flux </a:t>
                </a:r>
                <a:r>
                  <a:rPr lang="en-US" sz="1800" dirty="0" smtClean="0"/>
                  <a:t>:                                                                                  104.763069153</a:t>
                </a:r>
              </a:p>
              <a:p>
                <a:pPr marL="299720" lvl="1" indent="0">
                  <a:spcBef>
                    <a:spcPts val="0"/>
                  </a:spcBef>
                  <a:spcAft>
                    <a:spcPts val="300"/>
                  </a:spcAft>
                  <a:buNone/>
                </a:pPr>
                <a:r>
                  <a:rPr lang="it-IT" sz="1800" dirty="0" err="1" smtClean="0"/>
                  <a:t>Rel</a:t>
                </a:r>
                <a:r>
                  <a:rPr lang="it-IT" sz="1800" dirty="0" smtClean="0"/>
                  <a:t>. </a:t>
                </a:r>
                <a:r>
                  <a:rPr lang="it-IT" sz="1800" dirty="0" err="1"/>
                  <a:t>d</a:t>
                </a:r>
                <a:r>
                  <a:rPr lang="it-IT" sz="1800" dirty="0" err="1" smtClean="0"/>
                  <a:t>ifference</a:t>
                </a:r>
                <a:r>
                  <a:rPr lang="it-IT" sz="1800" dirty="0" smtClean="0"/>
                  <a:t> </a:t>
                </a:r>
                <a:r>
                  <a:rPr lang="it-IT" sz="1800" dirty="0" err="1" smtClean="0"/>
                  <a:t>is</a:t>
                </a:r>
                <a:r>
                  <a:rPr lang="it-IT" sz="1800" dirty="0" smtClean="0"/>
                  <a:t>  6.19654440964e-06</a:t>
                </a:r>
                <a:endParaRPr lang="en-US" sz="1800" dirty="0" smtClean="0"/>
              </a:p>
              <a:p>
                <a:pPr marL="25400" lvl="2" indent="0">
                  <a:spcBef>
                    <a:spcPts val="0"/>
                  </a:spcBef>
                  <a:spcAft>
                    <a:spcPts val="300"/>
                  </a:spcAft>
                  <a:buSzPts val="3200"/>
                  <a:buNone/>
                </a:pPr>
                <a:endParaRPr lang="en-US" sz="800" dirty="0" smtClean="0"/>
              </a:p>
              <a:p>
                <a:pPr marL="25400" lvl="2" indent="0">
                  <a:spcBef>
                    <a:spcPts val="0"/>
                  </a:spcBef>
                  <a:spcAft>
                    <a:spcPts val="300"/>
                  </a:spcAft>
                  <a:buSzPts val="3200"/>
                  <a:buNone/>
                </a:pPr>
                <a:r>
                  <a:rPr lang="en-US" sz="1400" dirty="0" smtClean="0"/>
                  <a:t>* Note that the total and BG </a:t>
                </a:r>
                <a:r>
                  <a:rPr lang="en-US" sz="1400" dirty="0" err="1" smtClean="0"/>
                  <a:t>countrates</a:t>
                </a:r>
                <a:r>
                  <a:rPr lang="en-US" sz="1400" dirty="0" smtClean="0"/>
                  <a:t> originate from integer numbers of counts (divided by </a:t>
                </a:r>
                <a14:m>
                  <m:oMath xmlns:m="http://schemas.openxmlformats.org/officeDocument/2006/math">
                    <m:r>
                      <a:rPr lang="en-US" sz="1400" i="1" smtClean="0">
                        <a:latin typeface="Cambria Math" charset="0"/>
                        <a:ea typeface="Cambria Math" charset="0"/>
                        <a:cs typeface="Cambria Math" charset="0"/>
                      </a:rPr>
                      <m:t>∆</m:t>
                    </m:r>
                    <m:r>
                      <a:rPr lang="en-US" sz="1400" b="0" i="1" smtClean="0">
                        <a:latin typeface="Cambria Math" charset="0"/>
                        <a:ea typeface="Cambria Math" charset="0"/>
                        <a:cs typeface="Cambria Math" charset="0"/>
                      </a:rPr>
                      <m:t>𝑡</m:t>
                    </m:r>
                  </m:oMath>
                </a14:m>
                <a:r>
                  <a:rPr lang="en-US" sz="1400" dirty="0" smtClean="0"/>
                  <a:t> to obtain </a:t>
                </a:r>
                <a:r>
                  <a:rPr lang="en-US" sz="1400" dirty="0" err="1" smtClean="0"/>
                  <a:t>countrate</a:t>
                </a:r>
                <a:r>
                  <a:rPr lang="en-US" sz="1400" dirty="0" smtClean="0"/>
                  <a:t>). </a:t>
                </a:r>
                <a:r>
                  <a:rPr lang="is-IS" sz="1400" dirty="0"/>
                  <a:t>T</a:t>
                </a:r>
                <a:r>
                  <a:rPr lang="en-US" sz="1400" dirty="0"/>
                  <a:t>h</a:t>
                </a:r>
                <a:r>
                  <a:rPr lang="is-IS" sz="1400" dirty="0"/>
                  <a:t>is increases the likelyhood that we </a:t>
                </a:r>
                <a:r>
                  <a:rPr lang="is-IS" sz="1400" dirty="0" smtClean="0"/>
                  <a:t>take the difference between very close numbers. </a:t>
                </a:r>
                <a:endParaRPr lang="en-US" sz="1400" dirty="0" smtClean="0"/>
              </a:p>
              <a:p>
                <a:pPr marL="25400" lvl="2" indent="0">
                  <a:spcBef>
                    <a:spcPts val="0"/>
                  </a:spcBef>
                  <a:spcAft>
                    <a:spcPts val="300"/>
                  </a:spcAft>
                  <a:buSzPts val="3200"/>
                  <a:buNone/>
                </a:pPr>
                <a:endParaRPr lang="en-US" sz="1800" dirty="0" smtClean="0"/>
              </a:p>
              <a:p>
                <a:pPr marL="25400" indent="0">
                  <a:spcBef>
                    <a:spcPts val="0"/>
                  </a:spcBef>
                  <a:spcAft>
                    <a:spcPts val="300"/>
                  </a:spcAft>
                  <a:buNone/>
                </a:pPr>
                <a:endParaRPr lang="en-US" sz="1800" dirty="0" smtClean="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xfrm>
                <a:off x="349044" y="1697849"/>
                <a:ext cx="8458200" cy="4879721"/>
              </a:xfrm>
              <a:blipFill rotWithShape="0">
                <a:blip r:embed="rId2"/>
                <a:stretch>
                  <a:fillRect l="-432" t="-750"/>
                </a:stretch>
              </a:blipFill>
            </p:spPr>
            <p:txBody>
              <a:bodyPr/>
              <a:lstStyle/>
              <a:p>
                <a:r>
                  <a:rPr lang="en-US">
                    <a:noFill/>
                  </a:rPr>
                  <a:t> </a:t>
                </a:r>
              </a:p>
            </p:txBody>
          </p:sp>
        </mc:Fallback>
      </mc:AlternateContent>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64</a:t>
            </a:fld>
            <a:endParaRPr lang="uk-UA"/>
          </a:p>
        </p:txBody>
      </p:sp>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29478700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p:txBody>
              <a:bodyPr/>
              <a:lstStyle/>
              <a:p>
                <a:pPr>
                  <a:spcBef>
                    <a:spcPts val="0"/>
                  </a:spcBef>
                  <a:spcAft>
                    <a:spcPts val="1200"/>
                  </a:spcAft>
                  <a:buFont typeface="Arial" charset="0"/>
                  <a:buChar char="•"/>
                </a:pPr>
                <a:r>
                  <a:rPr lang="en-US" sz="2000" dirty="0" smtClean="0"/>
                  <a:t>ADR 1009 was similarly verified for DOYs 244-248  </a:t>
                </a:r>
                <a:r>
                  <a:rPr lang="mr-IN" sz="2000" dirty="0" smtClean="0"/>
                  <a:t>–</a:t>
                </a:r>
                <a:r>
                  <a:rPr lang="en-US" sz="2000" dirty="0" smtClean="0"/>
                  <a:t>  Results shown in backup charts.</a:t>
                </a:r>
              </a:p>
              <a:p>
                <a:pPr>
                  <a:spcBef>
                    <a:spcPts val="0"/>
                  </a:spcBef>
                  <a:spcAft>
                    <a:spcPts val="1200"/>
                  </a:spcAft>
                  <a:buFont typeface="Arial" charset="0"/>
                  <a:buChar char="•"/>
                </a:pPr>
                <a:r>
                  <a:rPr lang="en-US" sz="2000" dirty="0" smtClean="0"/>
                  <a:t>Relative error between </a:t>
                </a:r>
                <a:r>
                  <a:rPr lang="en-US" sz="2000" dirty="0">
                    <a:solidFill>
                      <a:schemeClr val="bg1"/>
                    </a:solidFill>
                  </a:rPr>
                  <a:t>L1b and NCEI in-house L0→L1b </a:t>
                </a:r>
                <a:r>
                  <a:rPr lang="en-US" sz="2000" dirty="0" smtClean="0">
                    <a:solidFill>
                      <a:schemeClr val="bg1"/>
                    </a:solidFill>
                  </a:rPr>
                  <a:t>is less than </a:t>
                </a:r>
                <a:r>
                  <a:rPr lang="en-US" sz="2000" dirty="0">
                    <a:solidFill>
                      <a:schemeClr val="bg1"/>
                    </a:solidFill>
                  </a:rPr>
                  <a:t>1x10</a:t>
                </a:r>
                <a:r>
                  <a:rPr lang="en-US" sz="2000" baseline="30000" dirty="0">
                    <a:solidFill>
                      <a:schemeClr val="bg1"/>
                    </a:solidFill>
                  </a:rPr>
                  <a:t>-5</a:t>
                </a:r>
                <a:r>
                  <a:rPr lang="en-US" sz="2000" dirty="0">
                    <a:solidFill>
                      <a:schemeClr val="bg1"/>
                    </a:solidFill>
                  </a:rPr>
                  <a:t> in all cases</a:t>
                </a:r>
                <a:r>
                  <a:rPr lang="en-US" sz="2000" dirty="0" smtClean="0">
                    <a:solidFill>
                      <a:schemeClr val="bg1"/>
                    </a:solidFill>
                  </a:rPr>
                  <a:t>. This numerical/round-off error will have no impact on use of the MPS-LO data by SWPC.</a:t>
                </a:r>
              </a:p>
              <a:p>
                <a:pPr>
                  <a:spcBef>
                    <a:spcPts val="0"/>
                  </a:spcBef>
                  <a:spcAft>
                    <a:spcPts val="1200"/>
                  </a:spcAft>
                  <a:buFont typeface="Arial" charset="0"/>
                  <a:buChar char="•"/>
                </a:pPr>
                <a:r>
                  <a:rPr lang="en-US" sz="2000" dirty="0" smtClean="0">
                    <a:solidFill>
                      <a:schemeClr val="bg1"/>
                    </a:solidFill>
                  </a:rPr>
                  <a:t>The new LUT containing updated background removal coefficients reduces the number of negative (non-physical) flux values to </a:t>
                </a:r>
                <a14:m>
                  <m:oMath xmlns:m="http://schemas.openxmlformats.org/officeDocument/2006/math">
                    <m:r>
                      <a:rPr lang="en-US" sz="2000" i="1" smtClean="0">
                        <a:solidFill>
                          <a:schemeClr val="bg1"/>
                        </a:solidFill>
                        <a:latin typeface="Cambria Math" charset="0"/>
                        <a:ea typeface="Cambria Math" charset="0"/>
                        <a:cs typeface="Cambria Math" charset="0"/>
                      </a:rPr>
                      <m:t>≲</m:t>
                    </m:r>
                    <m:r>
                      <a:rPr lang="en-US" sz="2000" b="0" i="1" smtClean="0">
                        <a:solidFill>
                          <a:schemeClr val="bg1"/>
                        </a:solidFill>
                        <a:latin typeface="Cambria Math" charset="0"/>
                        <a:ea typeface="Cambria Math" charset="0"/>
                        <a:cs typeface="Cambria Math" charset="0"/>
                      </a:rPr>
                      <m:t>1%</m:t>
                    </m:r>
                  </m:oMath>
                </a14:m>
                <a:r>
                  <a:rPr lang="en-US" sz="2000" dirty="0" smtClean="0">
                    <a:solidFill>
                      <a:schemeClr val="bg1"/>
                    </a:solidFill>
                  </a:rPr>
                  <a:t> in MPS-LO L1b data.</a:t>
                </a:r>
              </a:p>
              <a:p>
                <a:pPr>
                  <a:spcBef>
                    <a:spcPts val="0"/>
                  </a:spcBef>
                  <a:spcAft>
                    <a:spcPts val="1200"/>
                  </a:spcAft>
                  <a:buFont typeface="Arial" charset="0"/>
                  <a:buChar char="•"/>
                </a:pPr>
                <a:r>
                  <a:rPr lang="en-US" sz="2000" dirty="0" smtClean="0">
                    <a:solidFill>
                      <a:schemeClr val="bg1"/>
                    </a:solidFill>
                  </a:rPr>
                  <a:t>The MPS-LO LUT background removal coefficients will need to be periodically updated due to decline in response of illuminated zones (more rapid </a:t>
                </a:r>
                <a:r>
                  <a:rPr lang="en-US" sz="2000" dirty="0">
                    <a:solidFill>
                      <a:schemeClr val="bg1"/>
                    </a:solidFill>
                  </a:rPr>
                  <a:t>decline in </a:t>
                </a:r>
                <a:r>
                  <a:rPr lang="en-US" sz="2000" dirty="0" smtClean="0">
                    <a:solidFill>
                      <a:schemeClr val="bg1"/>
                    </a:solidFill>
                  </a:rPr>
                  <a:t>illuminated </a:t>
                </a:r>
                <a:r>
                  <a:rPr lang="en-US" sz="2000" dirty="0">
                    <a:solidFill>
                      <a:schemeClr val="bg1"/>
                    </a:solidFill>
                  </a:rPr>
                  <a:t>zones </a:t>
                </a:r>
                <a:r>
                  <a:rPr lang="en-US" sz="2000" dirty="0" smtClean="0">
                    <a:solidFill>
                      <a:schemeClr val="bg1"/>
                    </a:solidFill>
                  </a:rPr>
                  <a:t>than in background zones).</a:t>
                </a:r>
              </a:p>
              <a:p>
                <a:pPr>
                  <a:spcBef>
                    <a:spcPts val="0"/>
                  </a:spcBef>
                  <a:spcAft>
                    <a:spcPts val="1200"/>
                  </a:spcAft>
                  <a:buFont typeface="Arial" charset="0"/>
                  <a:buChar char="•"/>
                </a:pPr>
                <a:endParaRPr lang="en-US" sz="2000" dirty="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1407" t="-4441"/>
                </a:stretch>
              </a:blipFill>
            </p:spPr>
            <p:txBody>
              <a:bodyPr/>
              <a:lstStyle/>
              <a:p>
                <a:r>
                  <a:rPr lang="en-US">
                    <a:noFill/>
                  </a:rPr>
                  <a:t> </a:t>
                </a:r>
              </a:p>
            </p:txBody>
          </p:sp>
        </mc:Fallback>
      </mc:AlternateContent>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65</a:t>
            </a:fld>
            <a:endParaRPr lang="uk-UA" dirty="0"/>
          </a:p>
        </p:txBody>
      </p:sp>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34828835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2725737"/>
          </a:xfrm>
        </p:spPr>
        <p:txBody>
          <a:bodyPr/>
          <a:lstStyle/>
          <a:p>
            <a:pPr marL="25400" indent="0">
              <a:buNone/>
            </a:pPr>
            <a:r>
              <a:rPr lang="en-US" dirty="0" smtClean="0"/>
              <a:t>Backup Charts: </a:t>
            </a:r>
          </a:p>
          <a:p>
            <a:pPr marL="25400" indent="0">
              <a:buNone/>
            </a:pPr>
            <a:r>
              <a:rPr lang="en-US" dirty="0" smtClean="0"/>
              <a:t>ADR </a:t>
            </a:r>
            <a:r>
              <a:rPr lang="en-US" dirty="0"/>
              <a:t>1009 </a:t>
            </a:r>
            <a:r>
              <a:rPr lang="en-US" dirty="0" smtClean="0"/>
              <a:t>Verification for DOYs </a:t>
            </a:r>
            <a:r>
              <a:rPr lang="en-US" dirty="0"/>
              <a:t>244-248</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66</a:t>
            </a:fld>
            <a:endParaRPr lang="uk-UA"/>
          </a:p>
        </p:txBody>
      </p:sp>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32165305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67</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628711"/>
            <a:ext cx="8158375" cy="5772090"/>
          </a:xfrm>
          <a:prstGeom prst="rect">
            <a:avLst/>
          </a:prstGeom>
        </p:spPr>
      </p:pic>
      <p:sp>
        <p:nvSpPr>
          <p:cNvPr id="7"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sp>
        <p:nvSpPr>
          <p:cNvPr id="8" name="TextBox 7"/>
          <p:cNvSpPr txBox="1"/>
          <p:nvPr/>
        </p:nvSpPr>
        <p:spPr>
          <a:xfrm>
            <a:off x="3962400" y="209490"/>
            <a:ext cx="1239442" cy="400110"/>
          </a:xfrm>
          <a:prstGeom prst="rect">
            <a:avLst/>
          </a:prstGeom>
          <a:noFill/>
        </p:spPr>
        <p:txBody>
          <a:bodyPr wrap="none" rtlCol="0">
            <a:spAutoFit/>
          </a:bodyPr>
          <a:lstStyle/>
          <a:p>
            <a:r>
              <a:rPr lang="en-US" sz="2000" smtClean="0">
                <a:solidFill>
                  <a:schemeClr val="bg1"/>
                </a:solidFill>
              </a:rPr>
              <a:t>DOY 244</a:t>
            </a:r>
            <a:endParaRPr lang="en-US" sz="2000">
              <a:solidFill>
                <a:schemeClr val="bg1"/>
              </a:solidFill>
            </a:endParaRPr>
          </a:p>
        </p:txBody>
      </p:sp>
    </p:spTree>
    <p:extLst>
      <p:ext uri="{BB962C8B-B14F-4D97-AF65-F5344CB8AC3E}">
        <p14:creationId xmlns:p14="http://schemas.microsoft.com/office/powerpoint/2010/main" val="12141360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68</a:t>
            </a:fld>
            <a:endParaRPr lang="uk-UA"/>
          </a:p>
        </p:txBody>
      </p:sp>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sp>
        <p:nvSpPr>
          <p:cNvPr id="6" name="TextBox 5"/>
          <p:cNvSpPr txBox="1"/>
          <p:nvPr/>
        </p:nvSpPr>
        <p:spPr>
          <a:xfrm>
            <a:off x="3942158" y="228600"/>
            <a:ext cx="1239442" cy="400110"/>
          </a:xfrm>
          <a:prstGeom prst="rect">
            <a:avLst/>
          </a:prstGeom>
          <a:noFill/>
        </p:spPr>
        <p:txBody>
          <a:bodyPr wrap="none" rtlCol="0">
            <a:spAutoFit/>
          </a:bodyPr>
          <a:lstStyle/>
          <a:p>
            <a:r>
              <a:rPr lang="en-US" sz="2000" dirty="0" smtClean="0">
                <a:solidFill>
                  <a:schemeClr val="bg1"/>
                </a:solidFill>
              </a:rPr>
              <a:t>DOY 245</a:t>
            </a:r>
            <a:endParaRPr lang="en-US" sz="2000"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80" y="685800"/>
            <a:ext cx="8173720" cy="5638800"/>
          </a:xfrm>
          <a:prstGeom prst="rect">
            <a:avLst/>
          </a:prstGeom>
        </p:spPr>
      </p:pic>
    </p:spTree>
    <p:extLst>
      <p:ext uri="{BB962C8B-B14F-4D97-AF65-F5344CB8AC3E}">
        <p14:creationId xmlns:p14="http://schemas.microsoft.com/office/powerpoint/2010/main" val="18680861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69</a:t>
            </a:fld>
            <a:endParaRPr lang="uk-UA"/>
          </a:p>
        </p:txBody>
      </p:sp>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sp>
        <p:nvSpPr>
          <p:cNvPr id="6" name="TextBox 5"/>
          <p:cNvSpPr txBox="1"/>
          <p:nvPr/>
        </p:nvSpPr>
        <p:spPr>
          <a:xfrm>
            <a:off x="3942158" y="228600"/>
            <a:ext cx="1239442" cy="400110"/>
          </a:xfrm>
          <a:prstGeom prst="rect">
            <a:avLst/>
          </a:prstGeom>
          <a:noFill/>
        </p:spPr>
        <p:txBody>
          <a:bodyPr wrap="none" rtlCol="0">
            <a:spAutoFit/>
          </a:bodyPr>
          <a:lstStyle/>
          <a:p>
            <a:r>
              <a:rPr lang="en-US" sz="2000" dirty="0" smtClean="0">
                <a:solidFill>
                  <a:schemeClr val="bg1"/>
                </a:solidFill>
              </a:rPr>
              <a:t>DOY 246</a:t>
            </a:r>
            <a:endParaRPr lang="en-US" sz="2000"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85145"/>
            <a:ext cx="8305800" cy="5715655"/>
          </a:xfrm>
          <a:prstGeom prst="rect">
            <a:avLst/>
          </a:prstGeom>
        </p:spPr>
      </p:pic>
    </p:spTree>
    <p:extLst>
      <p:ext uri="{BB962C8B-B14F-4D97-AF65-F5344CB8AC3E}">
        <p14:creationId xmlns:p14="http://schemas.microsoft.com/office/powerpoint/2010/main" val="1242950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MPS-LO Primary Operational Use</a:t>
            </a:r>
            <a:endParaRPr lang="en-US" sz="3200" dirty="0"/>
          </a:p>
        </p:txBody>
      </p:sp>
      <p:sp>
        <p:nvSpPr>
          <p:cNvPr id="3" name="Text Placeholder 2"/>
          <p:cNvSpPr>
            <a:spLocks noGrp="1"/>
          </p:cNvSpPr>
          <p:nvPr>
            <p:ph type="body" idx="1"/>
          </p:nvPr>
        </p:nvSpPr>
        <p:spPr>
          <a:xfrm>
            <a:off x="362675" y="2681550"/>
            <a:ext cx="8458200" cy="3689350"/>
          </a:xfrm>
        </p:spPr>
        <p:txBody>
          <a:bodyPr/>
          <a:lstStyle/>
          <a:p>
            <a:pPr marL="274320" indent="-274320">
              <a:spcBef>
                <a:spcPts val="0"/>
              </a:spcBef>
              <a:spcAft>
                <a:spcPts val="1000"/>
              </a:spcAft>
              <a:buSzPct val="100000"/>
              <a:buFont typeface="Arial" charset="0"/>
              <a:buChar char="•"/>
            </a:pPr>
            <a:r>
              <a:rPr lang="en-US" sz="1500" dirty="0" smtClean="0"/>
              <a:t>SEISS MPS-LO L2 1m averages and the Density </a:t>
            </a:r>
            <a:r>
              <a:rPr lang="en-US" sz="1500" dirty="0"/>
              <a:t>and Temperature Moments and Level of Spacecraft Charging </a:t>
            </a:r>
            <a:r>
              <a:rPr lang="en-US" sz="1500" dirty="0" smtClean="0"/>
              <a:t>algorithm are phase 2 algorithms. MPS-LO 5m averages is phase 3. </a:t>
            </a:r>
          </a:p>
          <a:p>
            <a:pPr marL="274320" indent="-274320">
              <a:spcBef>
                <a:spcPts val="0"/>
              </a:spcBef>
              <a:spcAft>
                <a:spcPts val="1000"/>
              </a:spcAft>
              <a:buSzPct val="100000"/>
              <a:buFont typeface="Arial" charset="0"/>
              <a:buChar char="•"/>
            </a:pPr>
            <a:r>
              <a:rPr lang="en-US" sz="1500" dirty="0"/>
              <a:t>L2 </a:t>
            </a:r>
            <a:r>
              <a:rPr lang="en-US" sz="1500" dirty="0" smtClean="0"/>
              <a:t>densities </a:t>
            </a:r>
            <a:r>
              <a:rPr lang="en-US" sz="1500" dirty="0"/>
              <a:t>and </a:t>
            </a:r>
            <a:r>
              <a:rPr lang="en-US" sz="1500" dirty="0" smtClean="0"/>
              <a:t>temperatures are also used in the L2 Magnetometer </a:t>
            </a:r>
            <a:r>
              <a:rPr lang="en-US" sz="1500" dirty="0"/>
              <a:t>Magnetopause Crossing Detection </a:t>
            </a:r>
            <a:r>
              <a:rPr lang="en-US" sz="1500" dirty="0" smtClean="0"/>
              <a:t>algorithm </a:t>
            </a:r>
            <a:r>
              <a:rPr lang="en-US" sz="1500" dirty="0"/>
              <a:t>as an indicator of magnetopause crossings at geosynchronous. </a:t>
            </a:r>
            <a:endParaRPr lang="en-US" sz="1500" dirty="0" smtClean="0"/>
          </a:p>
          <a:p>
            <a:pPr marL="274320" indent="-274320">
              <a:spcBef>
                <a:spcPts val="0"/>
              </a:spcBef>
              <a:spcAft>
                <a:spcPts val="1000"/>
              </a:spcAft>
              <a:buSzPct val="100000"/>
              <a:buFont typeface="Arial" charset="0"/>
              <a:buChar char="•"/>
            </a:pPr>
            <a:r>
              <a:rPr lang="en-US" sz="1500" dirty="0" smtClean="0"/>
              <a:t>The L2 Moments algorithm identifies ion line signatures of SC charging and uses the ion line to determine the spacecraft potential:</a:t>
            </a:r>
          </a:p>
          <a:p>
            <a:pPr marL="274320" indent="-274320">
              <a:spcBef>
                <a:spcPts val="0"/>
              </a:spcBef>
              <a:spcAft>
                <a:spcPts val="1000"/>
              </a:spcAft>
              <a:buSzPct val="100000"/>
              <a:buFont typeface="Arial" charset="0"/>
              <a:buChar char="•"/>
            </a:pPr>
            <a:endParaRPr lang="en-US" sz="1500" dirty="0" smtClean="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smtClean="0"/>
          </a:p>
          <a:p>
            <a:pPr marL="274320" indent="-274320">
              <a:spcBef>
                <a:spcPts val="0"/>
              </a:spcBef>
              <a:spcAft>
                <a:spcPts val="1000"/>
              </a:spcAft>
              <a:buSzPct val="100000"/>
              <a:buFont typeface="Arial" charset="0"/>
              <a:buChar char="•"/>
            </a:pPr>
            <a:endParaRPr lang="en-US" sz="1500" dirty="0" smtClean="0"/>
          </a:p>
          <a:p>
            <a:pPr marL="274320" indent="-274320">
              <a:spcBef>
                <a:spcPts val="0"/>
              </a:spcBef>
              <a:spcAft>
                <a:spcPts val="1000"/>
              </a:spcAft>
              <a:buSzPct val="100000"/>
              <a:buFont typeface="Arial" charset="0"/>
              <a:buChar char="•"/>
            </a:pPr>
            <a:r>
              <a:rPr lang="en-US" sz="1500" dirty="0" smtClean="0"/>
              <a:t>When an ion line is not present, the L2 Moments routine </a:t>
            </a:r>
            <a:r>
              <a:rPr lang="en-US" sz="1500" dirty="0"/>
              <a:t>uses an empirical relation between densities, temperatures, and level of charging to monitor SC charging</a:t>
            </a:r>
            <a:r>
              <a:rPr lang="en-US" sz="1500" dirty="0" smtClean="0"/>
              <a:t>.</a:t>
            </a:r>
            <a:endParaRPr lang="en-US" sz="15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a:t>
            </a:fld>
            <a:endParaRPr lang="uk-UA"/>
          </a:p>
        </p:txBody>
      </p:sp>
      <p:sp>
        <p:nvSpPr>
          <p:cNvPr id="7" name="TextBox 6"/>
          <p:cNvSpPr txBox="1"/>
          <p:nvPr/>
        </p:nvSpPr>
        <p:spPr>
          <a:xfrm>
            <a:off x="1600200" y="3030379"/>
            <a:ext cx="524503" cy="246221"/>
          </a:xfrm>
          <a:prstGeom prst="rect">
            <a:avLst/>
          </a:prstGeom>
          <a:noFill/>
        </p:spPr>
        <p:txBody>
          <a:bodyPr wrap="none" rtlCol="0">
            <a:spAutoFit/>
          </a:bodyPr>
          <a:lstStyle/>
          <a:p>
            <a:r>
              <a:rPr lang="en-US" sz="1000" smtClean="0"/>
              <a:t>1 sec.</a:t>
            </a:r>
            <a:endParaRPr lang="en-US" sz="1000"/>
          </a:p>
        </p:txBody>
      </p:sp>
      <p:sp>
        <p:nvSpPr>
          <p:cNvPr id="11" name="Footer Placeholder 5"/>
          <p:cNvSpPr txBox="1">
            <a:spLocks/>
          </p:cNvSpPr>
          <p:nvPr/>
        </p:nvSpPr>
        <p:spPr>
          <a:xfrm>
            <a:off x="1287379" y="6396396"/>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grpSp>
        <p:nvGrpSpPr>
          <p:cNvPr id="13" name="Group 12"/>
          <p:cNvGrpSpPr/>
          <p:nvPr/>
        </p:nvGrpSpPr>
        <p:grpSpPr>
          <a:xfrm>
            <a:off x="485175" y="1883157"/>
            <a:ext cx="8001000" cy="752018"/>
            <a:chOff x="304800" y="2030628"/>
            <a:chExt cx="8534400" cy="88668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09800"/>
              <a:ext cx="8534400" cy="707515"/>
            </a:xfrm>
            <a:prstGeom prst="rect">
              <a:avLst/>
            </a:prstGeom>
          </p:spPr>
        </p:pic>
        <p:sp>
          <p:nvSpPr>
            <p:cNvPr id="9" name="TextBox 8"/>
            <p:cNvSpPr txBox="1"/>
            <p:nvPr/>
          </p:nvSpPr>
          <p:spPr>
            <a:xfrm>
              <a:off x="1040028" y="2030628"/>
              <a:ext cx="762000" cy="246221"/>
            </a:xfrm>
            <a:prstGeom prst="rect">
              <a:avLst/>
            </a:prstGeom>
            <a:solidFill>
              <a:schemeClr val="bg1"/>
            </a:solidFill>
            <a:ln w="3175">
              <a:solidFill>
                <a:schemeClr val="tx1"/>
              </a:solidFill>
            </a:ln>
          </p:spPr>
          <p:txBody>
            <a:bodyPr wrap="square" rtlCol="0">
              <a:spAutoFit/>
            </a:bodyPr>
            <a:lstStyle/>
            <a:p>
              <a:r>
                <a:rPr lang="en-US" sz="1000" b="1" dirty="0" smtClean="0"/>
                <a:t>Level 1b</a:t>
              </a:r>
              <a:endParaRPr lang="en-US" sz="1000" b="1" dirty="0"/>
            </a:p>
          </p:txBody>
        </p:sp>
        <p:sp>
          <p:nvSpPr>
            <p:cNvPr id="10" name="TextBox 9"/>
            <p:cNvSpPr txBox="1"/>
            <p:nvPr/>
          </p:nvSpPr>
          <p:spPr>
            <a:xfrm>
              <a:off x="1878228" y="2030628"/>
              <a:ext cx="762000" cy="246221"/>
            </a:xfrm>
            <a:prstGeom prst="rect">
              <a:avLst/>
            </a:prstGeom>
            <a:solidFill>
              <a:schemeClr val="bg1"/>
            </a:solidFill>
            <a:ln w="3175">
              <a:solidFill>
                <a:schemeClr val="tx1"/>
              </a:solidFill>
            </a:ln>
          </p:spPr>
          <p:txBody>
            <a:bodyPr wrap="square" rtlCol="0">
              <a:spAutoFit/>
            </a:bodyPr>
            <a:lstStyle/>
            <a:p>
              <a:r>
                <a:rPr lang="en-US" sz="1000" b="1" smtClean="0"/>
                <a:t>Level 2</a:t>
              </a:r>
              <a:endParaRPr lang="en-US" sz="1000" b="1"/>
            </a:p>
          </p:txBody>
        </p:sp>
      </p:grpSp>
      <p:sp>
        <p:nvSpPr>
          <p:cNvPr id="14" name="TextBox 13"/>
          <p:cNvSpPr txBox="1"/>
          <p:nvPr/>
        </p:nvSpPr>
        <p:spPr>
          <a:xfrm>
            <a:off x="385825" y="1078375"/>
            <a:ext cx="7779694" cy="830997"/>
          </a:xfrm>
          <a:prstGeom prst="rect">
            <a:avLst/>
          </a:prstGeom>
          <a:noFill/>
        </p:spPr>
        <p:txBody>
          <a:bodyPr wrap="none" rtlCol="0">
            <a:spAutoFit/>
          </a:bodyPr>
          <a:lstStyle/>
          <a:p>
            <a:r>
              <a:rPr lang="en-US" sz="1600" b="1" dirty="0">
                <a:solidFill>
                  <a:schemeClr val="bg1"/>
                </a:solidFill>
              </a:rPr>
              <a:t>Data stream for NOAA-NWS SWPC </a:t>
            </a:r>
            <a:endParaRPr lang="en-US" sz="1600" b="1" dirty="0" smtClean="0">
              <a:solidFill>
                <a:schemeClr val="bg1"/>
              </a:solidFill>
            </a:endParaRPr>
          </a:p>
          <a:p>
            <a:r>
              <a:rPr lang="en-US" sz="1600" b="1" dirty="0" smtClean="0">
                <a:solidFill>
                  <a:schemeClr val="bg1"/>
                </a:solidFill>
              </a:rPr>
              <a:t>MPS-LO </a:t>
            </a:r>
            <a:r>
              <a:rPr lang="en-US" sz="1600" b="1" dirty="0">
                <a:solidFill>
                  <a:schemeClr val="bg1"/>
                </a:solidFill>
              </a:rPr>
              <a:t>Density and Temperature Moments and Level of Spacecraft Charging</a:t>
            </a:r>
          </a:p>
          <a:p>
            <a:endParaRPr lang="en-US" sz="1600" b="1" dirty="0">
              <a:solidFill>
                <a:schemeClr val="bg1"/>
              </a:solidFill>
            </a:endParaRPr>
          </a:p>
        </p:txBody>
      </p:sp>
      <p:grpSp>
        <p:nvGrpSpPr>
          <p:cNvPr id="8" name="Group 7"/>
          <p:cNvGrpSpPr/>
          <p:nvPr/>
        </p:nvGrpSpPr>
        <p:grpSpPr>
          <a:xfrm>
            <a:off x="819875" y="4237300"/>
            <a:ext cx="7696200" cy="1510844"/>
            <a:chOff x="762000" y="4127956"/>
            <a:chExt cx="7696200" cy="1510844"/>
          </a:xfrm>
        </p:grpSpPr>
        <p:sp>
          <p:nvSpPr>
            <p:cNvPr id="16" name="TextBox 15"/>
            <p:cNvSpPr txBox="1"/>
            <p:nvPr/>
          </p:nvSpPr>
          <p:spPr>
            <a:xfrm>
              <a:off x="5939957" y="4411961"/>
              <a:ext cx="2518243" cy="1200329"/>
            </a:xfrm>
            <a:prstGeom prst="rect">
              <a:avLst/>
            </a:prstGeom>
            <a:noFill/>
          </p:spPr>
          <p:txBody>
            <a:bodyPr wrap="square" rtlCol="0">
              <a:spAutoFit/>
            </a:bodyPr>
            <a:lstStyle/>
            <a:p>
              <a:r>
                <a:rPr lang="en-US" sz="1200" dirty="0" smtClean="0">
                  <a:solidFill>
                    <a:schemeClr val="bg1"/>
                  </a:solidFill>
                </a:rPr>
                <a:t>MPS-LO </a:t>
              </a:r>
              <a:r>
                <a:rPr lang="en-US" sz="1200" dirty="0">
                  <a:solidFill>
                    <a:schemeClr val="bg1"/>
                  </a:solidFill>
                </a:rPr>
                <a:t>spectrogram of </a:t>
              </a:r>
              <a:r>
                <a:rPr lang="en-US" sz="1200" dirty="0" smtClean="0">
                  <a:solidFill>
                    <a:schemeClr val="bg1"/>
                  </a:solidFill>
                </a:rPr>
                <a:t>count </a:t>
              </a:r>
              <a:r>
                <a:rPr lang="en-US" sz="1200" dirty="0">
                  <a:solidFill>
                    <a:schemeClr val="bg1"/>
                  </a:solidFill>
                </a:rPr>
                <a:t>rates from zone 4, with ion line signatures of spacecraft charging. </a:t>
              </a:r>
              <a:r>
                <a:rPr lang="en-US" sz="1200" dirty="0" smtClean="0">
                  <a:solidFill>
                    <a:schemeClr val="bg1"/>
                  </a:solidFill>
                </a:rPr>
                <a:t>The </a:t>
              </a:r>
              <a:r>
                <a:rPr lang="en-US" sz="1200" dirty="0">
                  <a:solidFill>
                    <a:schemeClr val="bg1"/>
                  </a:solidFill>
                </a:rPr>
                <a:t>first ion line enhancement appears near 1 </a:t>
              </a:r>
              <a:r>
                <a:rPr lang="en-US" sz="1200" dirty="0" err="1">
                  <a:solidFill>
                    <a:schemeClr val="bg1"/>
                  </a:solidFill>
                </a:rPr>
                <a:t>keV</a:t>
              </a:r>
              <a:r>
                <a:rPr lang="en-US" sz="1200" dirty="0">
                  <a:solidFill>
                    <a:schemeClr val="bg1"/>
                  </a:solidFill>
                </a:rPr>
                <a:t> at ~5:30-6:30 UT during an eclipse period</a:t>
              </a:r>
              <a:r>
                <a:rPr lang="en-US" sz="1200" dirty="0" smtClean="0">
                  <a:solidFill>
                    <a:schemeClr val="bg1"/>
                  </a:solidFill>
                </a:rPr>
                <a:t>.  </a:t>
              </a:r>
              <a:endParaRPr lang="en-US" sz="1200" dirty="0">
                <a:solidFill>
                  <a:schemeClr val="bg1"/>
                </a:solidFill>
              </a:endParaRPr>
            </a:p>
          </p:txBody>
        </p:sp>
        <p:grpSp>
          <p:nvGrpSpPr>
            <p:cNvPr id="20" name="Group 19"/>
            <p:cNvGrpSpPr/>
            <p:nvPr/>
          </p:nvGrpSpPr>
          <p:grpSpPr>
            <a:xfrm>
              <a:off x="762000" y="4335761"/>
              <a:ext cx="5101758" cy="1303039"/>
              <a:chOff x="3453400" y="4495800"/>
              <a:chExt cx="5108971" cy="1282833"/>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971" y="4495800"/>
                <a:ext cx="4343400" cy="1282833"/>
              </a:xfrm>
              <a:prstGeom prst="rect">
                <a:avLst/>
              </a:prstGeom>
            </p:spPr>
          </p:pic>
          <p:sp>
            <p:nvSpPr>
              <p:cNvPr id="18" name="TextBox 17"/>
              <p:cNvSpPr txBox="1"/>
              <p:nvPr/>
            </p:nvSpPr>
            <p:spPr>
              <a:xfrm>
                <a:off x="3453400" y="5170965"/>
                <a:ext cx="1063017" cy="333304"/>
              </a:xfrm>
              <a:prstGeom prst="rect">
                <a:avLst/>
              </a:prstGeom>
              <a:solidFill>
                <a:schemeClr val="lt1"/>
              </a:solidFill>
              <a:ln w="6350">
                <a:solidFill>
                  <a:schemeClr val="tx1"/>
                </a:solidFill>
              </a:ln>
            </p:spPr>
            <p:txBody>
              <a:bodyPr wrap="square" rtlCol="0">
                <a:spAutoFit/>
              </a:bodyPr>
              <a:lstStyle/>
              <a:p>
                <a:pPr algn="r"/>
                <a:r>
                  <a:rPr lang="en-US" sz="800" dirty="0" smtClean="0">
                    <a:solidFill>
                      <a:schemeClr val="tx1"/>
                    </a:solidFill>
                  </a:rPr>
                  <a:t>UT Hours</a:t>
                </a:r>
              </a:p>
              <a:p>
                <a:pPr algn="r"/>
                <a:r>
                  <a:rPr lang="en-US" sz="800" dirty="0" smtClean="0">
                    <a:solidFill>
                      <a:schemeClr val="tx1"/>
                    </a:solidFill>
                  </a:rPr>
                  <a:t>On </a:t>
                </a:r>
                <a:r>
                  <a:rPr lang="en-US" sz="800" dirty="0">
                    <a:solidFill>
                      <a:schemeClr val="tx1"/>
                    </a:solidFill>
                  </a:rPr>
                  <a:t>22 March </a:t>
                </a:r>
                <a:r>
                  <a:rPr lang="en-US" sz="800" dirty="0" smtClean="0">
                    <a:solidFill>
                      <a:schemeClr val="tx1"/>
                    </a:solidFill>
                  </a:rPr>
                  <a:t>2017</a:t>
                </a:r>
                <a:endParaRPr lang="en-US" sz="800" dirty="0">
                  <a:solidFill>
                    <a:schemeClr val="tx1"/>
                  </a:solidFill>
                </a:endParaRPr>
              </a:p>
            </p:txBody>
          </p:sp>
        </p:grpSp>
        <p:sp>
          <p:nvSpPr>
            <p:cNvPr id="21" name="TextBox 20"/>
            <p:cNvSpPr txBox="1"/>
            <p:nvPr/>
          </p:nvSpPr>
          <p:spPr>
            <a:xfrm>
              <a:off x="5257800" y="4127956"/>
              <a:ext cx="2514600" cy="215444"/>
            </a:xfrm>
            <a:prstGeom prst="rect">
              <a:avLst/>
            </a:prstGeom>
            <a:solidFill>
              <a:schemeClr val="lt1"/>
            </a:solidFill>
            <a:ln w="6350">
              <a:solidFill>
                <a:schemeClr val="tx1"/>
              </a:solidFill>
            </a:ln>
          </p:spPr>
          <p:txBody>
            <a:bodyPr wrap="square" rtlCol="0">
              <a:spAutoFit/>
            </a:bodyPr>
            <a:lstStyle/>
            <a:p>
              <a:r>
                <a:rPr lang="en-US" sz="800" dirty="0" smtClean="0">
                  <a:solidFill>
                    <a:schemeClr val="tx1"/>
                  </a:solidFill>
                </a:rPr>
                <a:t>Backgrounds from </a:t>
              </a:r>
              <a:r>
                <a:rPr lang="en-US" sz="800" smtClean="0">
                  <a:solidFill>
                    <a:schemeClr val="tx1"/>
                  </a:solidFill>
                </a:rPr>
                <a:t>heightened radiation belt fluxes</a:t>
              </a:r>
              <a:endParaRPr lang="en-US" sz="800" dirty="0">
                <a:solidFill>
                  <a:schemeClr val="tx1"/>
                </a:solidFill>
              </a:endParaRPr>
            </a:p>
          </p:txBody>
        </p:sp>
        <p:cxnSp>
          <p:nvCxnSpPr>
            <p:cNvPr id="23" name="Straight Arrow Connector 22"/>
            <p:cNvCxnSpPr/>
            <p:nvPr/>
          </p:nvCxnSpPr>
          <p:spPr>
            <a:xfrm flipH="1">
              <a:off x="5181600" y="4343400"/>
              <a:ext cx="3048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86200" y="4204156"/>
              <a:ext cx="533400" cy="215444"/>
            </a:xfrm>
            <a:prstGeom prst="rect">
              <a:avLst/>
            </a:prstGeom>
            <a:solidFill>
              <a:schemeClr val="lt1"/>
            </a:solidFill>
            <a:ln w="6350">
              <a:solidFill>
                <a:schemeClr val="tx1"/>
              </a:solidFill>
            </a:ln>
          </p:spPr>
          <p:txBody>
            <a:bodyPr wrap="square" rtlCol="0">
              <a:spAutoFit/>
            </a:bodyPr>
            <a:lstStyle/>
            <a:p>
              <a:r>
                <a:rPr lang="en-US" sz="800" smtClean="0">
                  <a:solidFill>
                    <a:schemeClr val="tx1"/>
                  </a:solidFill>
                </a:rPr>
                <a:t>Ion line</a:t>
              </a:r>
              <a:endParaRPr lang="en-US" sz="800" dirty="0">
                <a:solidFill>
                  <a:schemeClr val="tx1"/>
                </a:solidFill>
              </a:endParaRPr>
            </a:p>
          </p:txBody>
        </p:sp>
        <p:cxnSp>
          <p:nvCxnSpPr>
            <p:cNvPr id="22" name="Straight Arrow Connector 21"/>
            <p:cNvCxnSpPr/>
            <p:nvPr/>
          </p:nvCxnSpPr>
          <p:spPr>
            <a:xfrm flipH="1">
              <a:off x="3048000" y="4343400"/>
              <a:ext cx="838200" cy="2916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ounded Rectangle 16"/>
          <p:cNvSpPr/>
          <p:nvPr/>
        </p:nvSpPr>
        <p:spPr>
          <a:xfrm>
            <a:off x="2832906" y="1701478"/>
            <a:ext cx="1692795" cy="3510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MAG L1b 1m averages</a:t>
            </a:r>
            <a:endParaRPr lang="en-US" sz="1100" dirty="0">
              <a:solidFill>
                <a:schemeClr val="tx1"/>
              </a:solidFill>
            </a:endParaRPr>
          </a:p>
        </p:txBody>
      </p:sp>
      <p:cxnSp>
        <p:nvCxnSpPr>
          <p:cNvPr id="25" name="Straight Arrow Connector 24"/>
          <p:cNvCxnSpPr/>
          <p:nvPr/>
        </p:nvCxnSpPr>
        <p:spPr>
          <a:xfrm>
            <a:off x="4572001" y="1906307"/>
            <a:ext cx="584444" cy="208825"/>
          </a:xfrm>
          <a:prstGeom prst="straightConnector1">
            <a:avLst/>
          </a:prstGeom>
          <a:ln w="698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4136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70</a:t>
            </a:fld>
            <a:endParaRPr lang="uk-UA"/>
          </a:p>
        </p:txBody>
      </p:sp>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sp>
        <p:nvSpPr>
          <p:cNvPr id="6" name="TextBox 5"/>
          <p:cNvSpPr txBox="1"/>
          <p:nvPr/>
        </p:nvSpPr>
        <p:spPr>
          <a:xfrm>
            <a:off x="3942158" y="228600"/>
            <a:ext cx="1239442" cy="400110"/>
          </a:xfrm>
          <a:prstGeom prst="rect">
            <a:avLst/>
          </a:prstGeom>
          <a:noFill/>
        </p:spPr>
        <p:txBody>
          <a:bodyPr wrap="none" rtlCol="0">
            <a:spAutoFit/>
          </a:bodyPr>
          <a:lstStyle/>
          <a:p>
            <a:r>
              <a:rPr lang="en-US" sz="2000" dirty="0" smtClean="0">
                <a:solidFill>
                  <a:schemeClr val="bg1"/>
                </a:solidFill>
              </a:rPr>
              <a:t>DOY 247</a:t>
            </a:r>
            <a:endParaRPr lang="en-US" sz="2000"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439" y="628710"/>
            <a:ext cx="8093361" cy="5772090"/>
          </a:xfrm>
          <a:prstGeom prst="rect">
            <a:avLst/>
          </a:prstGeom>
        </p:spPr>
      </p:pic>
    </p:spTree>
    <p:extLst>
      <p:ext uri="{BB962C8B-B14F-4D97-AF65-F5344CB8AC3E}">
        <p14:creationId xmlns:p14="http://schemas.microsoft.com/office/powerpoint/2010/main" val="26721579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71</a:t>
            </a:fld>
            <a:endParaRPr lang="uk-UA"/>
          </a:p>
        </p:txBody>
      </p:sp>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smtClean="0">
                <a:solidFill>
                  <a:schemeClr val="bg1">
                    <a:lumMod val="85000"/>
                  </a:schemeClr>
                </a:solidFill>
              </a:rPr>
              <a:t>These GOES-17 data are preliminary, non-operational data and are undergoing testing. </a:t>
            </a:r>
            <a:r>
              <a:rPr lang="en-US" sz="1000" dirty="0" smtClean="0">
                <a:solidFill>
                  <a:schemeClr val="bg1">
                    <a:lumMod val="85000"/>
                  </a:schemeClr>
                </a:solidFill>
              </a:rPr>
              <a:t>Users bear all responsibility for inspecting the data prior to use and for the manner in which the data are utilized.</a:t>
            </a:r>
            <a:endParaRPr lang="en-US" sz="1000" dirty="0">
              <a:solidFill>
                <a:schemeClr val="bg1">
                  <a:lumMod val="85000"/>
                </a:schemeClr>
              </a:solidFill>
            </a:endParaRPr>
          </a:p>
        </p:txBody>
      </p:sp>
      <p:sp>
        <p:nvSpPr>
          <p:cNvPr id="6" name="TextBox 5"/>
          <p:cNvSpPr txBox="1"/>
          <p:nvPr/>
        </p:nvSpPr>
        <p:spPr>
          <a:xfrm>
            <a:off x="3942158" y="228600"/>
            <a:ext cx="1239442" cy="400110"/>
          </a:xfrm>
          <a:prstGeom prst="rect">
            <a:avLst/>
          </a:prstGeom>
          <a:noFill/>
        </p:spPr>
        <p:txBody>
          <a:bodyPr wrap="none" rtlCol="0">
            <a:spAutoFit/>
          </a:bodyPr>
          <a:lstStyle/>
          <a:p>
            <a:r>
              <a:rPr lang="en-US" sz="2000" dirty="0" smtClean="0">
                <a:solidFill>
                  <a:schemeClr val="bg1"/>
                </a:solidFill>
              </a:rPr>
              <a:t>DOY 248</a:t>
            </a:r>
            <a:endParaRPr lang="en-US" sz="2000"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28710"/>
            <a:ext cx="8235241" cy="5744683"/>
          </a:xfrm>
          <a:prstGeom prst="rect">
            <a:avLst/>
          </a:prstGeom>
        </p:spPr>
      </p:pic>
    </p:spTree>
    <p:extLst>
      <p:ext uri="{BB962C8B-B14F-4D97-AF65-F5344CB8AC3E}">
        <p14:creationId xmlns:p14="http://schemas.microsoft.com/office/powerpoint/2010/main" val="1722275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r>
              <a:rPr lang="en-US" sz="4000" b="1" i="0" u="none" strike="noStrike" cap="none" dirty="0">
                <a:solidFill>
                  <a:schemeClr val="lt1"/>
                </a:solidFill>
                <a:latin typeface="Calibri"/>
                <a:ea typeface="Calibri"/>
                <a:cs typeface="Calibri"/>
                <a:sym typeface="Calibri"/>
              </a:rPr>
              <a:t>REVIEW OF BETA </a:t>
            </a:r>
            <a:r>
              <a:rPr lang="en-US" sz="4000" b="1" i="0" u="none" strike="noStrike" cap="none" dirty="0" smtClean="0">
                <a:solidFill>
                  <a:schemeClr val="lt1"/>
                </a:solidFill>
                <a:latin typeface="Calibri"/>
                <a:ea typeface="Calibri"/>
                <a:cs typeface="Calibri"/>
                <a:sym typeface="Calibri"/>
              </a:rPr>
              <a:t>MATURITY </a:t>
            </a:r>
            <a:br>
              <a:rPr lang="en-US" sz="4000" b="1" i="0" u="none" strike="noStrike" cap="none" dirty="0" smtClean="0">
                <a:solidFill>
                  <a:schemeClr val="lt1"/>
                </a:solidFill>
                <a:latin typeface="Calibri"/>
                <a:ea typeface="Calibri"/>
                <a:cs typeface="Calibri"/>
                <a:sym typeface="Calibri"/>
              </a:rPr>
            </a:br>
            <a:r>
              <a:rPr lang="en-US" sz="3200" dirty="0" smtClean="0"/>
              <a:t>(G17 SEISS Beta PS-PVR, August </a:t>
            </a:r>
            <a:r>
              <a:rPr lang="en-US" sz="3200" dirty="0"/>
              <a:t>10, </a:t>
            </a:r>
            <a:r>
              <a:rPr lang="en-US" sz="3200" dirty="0" smtClean="0"/>
              <a:t>2018)</a:t>
            </a:r>
            <a:r>
              <a:rPr lang="en-US" sz="3200" b="1" i="0" u="none" strike="noStrike" cap="none" dirty="0" smtClean="0">
                <a:solidFill>
                  <a:schemeClr val="lt1"/>
                </a:solidFill>
                <a:sym typeface="Calibri"/>
              </a:rPr>
              <a:t> </a:t>
            </a:r>
            <a:endParaRPr sz="3200"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GOES-17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8</a:t>
            </a:fld>
            <a:endParaRPr sz="1200" b="0" i="0" u="none" strike="noStrike" cap="none">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schemeClr val="bg1">
                    <a:lumMod val="85000"/>
                  </a:schemeClr>
                </a:solidFill>
              </a:rPr>
              <a:t>These GOES-17 data are preliminary, non-operational data and are undergoing testing. Users bear all responsibility for inspecting the data prior to use and for the manner in which the data are utilized.</a:t>
            </a:r>
            <a:endParaRPr lang="en-US" sz="1000" dirty="0">
              <a:solidFill>
                <a:schemeClr val="bg1">
                  <a:lumMod val="85000"/>
                </a:schemeClr>
              </a:solidFill>
            </a:endParaRPr>
          </a:p>
        </p:txBody>
      </p:sp>
    </p:spTree>
    <p:extLst>
      <p:ext uri="{BB962C8B-B14F-4D97-AF65-F5344CB8AC3E}">
        <p14:creationId xmlns:p14="http://schemas.microsoft.com/office/powerpoint/2010/main" val="267907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G17 MPS-LO Beta PS-PVR Overview</a:t>
            </a:r>
            <a:endParaRPr lang="en-US" sz="3200" dirty="0"/>
          </a:p>
        </p:txBody>
      </p:sp>
      <p:sp>
        <p:nvSpPr>
          <p:cNvPr id="6" name="Text Placeholder 5"/>
          <p:cNvSpPr>
            <a:spLocks noGrp="1"/>
          </p:cNvSpPr>
          <p:nvPr>
            <p:ph type="body" idx="1"/>
          </p:nvPr>
        </p:nvSpPr>
        <p:spPr>
          <a:xfrm>
            <a:off x="457200" y="1063752"/>
            <a:ext cx="8229601" cy="3775976"/>
          </a:xfrm>
        </p:spPr>
        <p:txBody>
          <a:bodyPr/>
          <a:lstStyle/>
          <a:p>
            <a:pPr>
              <a:spcBef>
                <a:spcPts val="0"/>
              </a:spcBef>
              <a:spcAft>
                <a:spcPts val="400"/>
              </a:spcAft>
              <a:buSzPct val="100000"/>
              <a:buFont typeface="Arial" charset="0"/>
              <a:buChar char="•"/>
            </a:pPr>
            <a:r>
              <a:rPr lang="en-US" sz="2000" dirty="0" smtClean="0"/>
              <a:t>Two G17 MPS-LO Vendor PLTs completed</a:t>
            </a:r>
          </a:p>
          <a:p>
            <a:pPr lvl="1">
              <a:spcBef>
                <a:spcPts val="0"/>
              </a:spcBef>
              <a:spcAft>
                <a:spcPts val="400"/>
              </a:spcAft>
              <a:buSzPct val="100000"/>
              <a:buFont typeface=".AppleSystemUIFont" charset="-120"/>
              <a:buChar char="-"/>
            </a:pPr>
            <a:r>
              <a:rPr lang="en-US" sz="1600" dirty="0" smtClean="0"/>
              <a:t>PLT-SEI-004 MPS-LO Initial IFCs </a:t>
            </a:r>
            <a:r>
              <a:rPr lang="en-US" sz="1600" dirty="0"/>
              <a:t>(HV </a:t>
            </a:r>
            <a:r>
              <a:rPr lang="en-US" sz="1600" dirty="0" smtClean="0"/>
              <a:t>OFF &amp; ON)</a:t>
            </a:r>
          </a:p>
          <a:p>
            <a:pPr lvl="2">
              <a:spcBef>
                <a:spcPts val="0"/>
              </a:spcBef>
              <a:spcAft>
                <a:spcPts val="400"/>
              </a:spcAft>
              <a:buSzPct val="100000"/>
              <a:buFont typeface=".AppleSystemUIFont" charset="-120"/>
              <a:buChar char="-"/>
            </a:pPr>
            <a:r>
              <a:rPr lang="en-US" sz="1400" dirty="0" smtClean="0"/>
              <a:t>26 April </a:t>
            </a:r>
            <a:r>
              <a:rPr lang="mr-IN" sz="1400" dirty="0" smtClean="0"/>
              <a:t>–</a:t>
            </a:r>
            <a:r>
              <a:rPr lang="en-US" sz="1400" dirty="0" smtClean="0"/>
              <a:t> 26 May 2018</a:t>
            </a:r>
          </a:p>
          <a:p>
            <a:pPr lvl="2">
              <a:spcBef>
                <a:spcPts val="0"/>
              </a:spcBef>
              <a:spcAft>
                <a:spcPts val="400"/>
              </a:spcAft>
              <a:buSzPct val="100000"/>
              <a:buFont typeface=".AppleSystemUIFont" charset="-120"/>
              <a:buChar char="-"/>
            </a:pPr>
            <a:r>
              <a:rPr lang="en-US" sz="1400" dirty="0" smtClean="0"/>
              <a:t>ATC report: SEISS-TR-Y121-2-9_MPS-LO_IFC_FINAL.pdf </a:t>
            </a:r>
            <a:endParaRPr lang="en-US" sz="1400" dirty="0"/>
          </a:p>
          <a:p>
            <a:pPr lvl="1">
              <a:spcBef>
                <a:spcPts val="0"/>
              </a:spcBef>
              <a:spcAft>
                <a:spcPts val="400"/>
              </a:spcAft>
              <a:buSzPct val="100000"/>
              <a:buFont typeface=".AppleSystemUIFont" charset="-120"/>
              <a:buChar char="-"/>
            </a:pPr>
            <a:r>
              <a:rPr lang="en-US" sz="1600" dirty="0" smtClean="0"/>
              <a:t>PLT-SEI-005 MPS-LO HV Activation and </a:t>
            </a:r>
            <a:r>
              <a:rPr lang="en-US" sz="1600" dirty="0"/>
              <a:t>optimization</a:t>
            </a:r>
            <a:endParaRPr lang="en-US" sz="1600" dirty="0" smtClean="0"/>
          </a:p>
          <a:p>
            <a:pPr marL="1371600" lvl="1" indent="-384048">
              <a:spcBef>
                <a:spcPts val="0"/>
              </a:spcBef>
              <a:spcAft>
                <a:spcPts val="400"/>
              </a:spcAft>
              <a:buSzPct val="100000"/>
              <a:buFont typeface=".AppleSystemUIFont" charset="-120"/>
              <a:buChar char="-"/>
            </a:pPr>
            <a:r>
              <a:rPr lang="en-US" sz="1400" dirty="0" smtClean="0"/>
              <a:t>Initial G17 MPS-LO HV on and </a:t>
            </a:r>
            <a:r>
              <a:rPr lang="en-US" sz="1400" dirty="0"/>
              <a:t>o</a:t>
            </a:r>
            <a:r>
              <a:rPr lang="en-US" sz="1400" dirty="0" smtClean="0"/>
              <a:t>ptimization performed 2-23 May 2018.</a:t>
            </a:r>
          </a:p>
          <a:p>
            <a:pPr lvl="2">
              <a:spcBef>
                <a:spcPts val="0"/>
              </a:spcBef>
              <a:spcAft>
                <a:spcPts val="400"/>
              </a:spcAft>
              <a:buSzPct val="100000"/>
              <a:buFont typeface=".AppleSystemUIFont" charset="-120"/>
              <a:buChar char="-"/>
            </a:pPr>
            <a:r>
              <a:rPr lang="en-US" sz="1400" dirty="0" smtClean="0"/>
              <a:t>ATC report</a:t>
            </a:r>
            <a:r>
              <a:rPr lang="en-US" sz="1400" dirty="0"/>
              <a:t>: </a:t>
            </a:r>
            <a:r>
              <a:rPr lang="en-US" sz="1400" dirty="0" smtClean="0"/>
              <a:t>SEISS-TR-Y121-2-7_MPSLO_HV_Activation_FINAL.pdf</a:t>
            </a:r>
          </a:p>
          <a:p>
            <a:pPr lvl="2">
              <a:spcBef>
                <a:spcPts val="0"/>
              </a:spcBef>
              <a:spcAft>
                <a:spcPts val="400"/>
              </a:spcAft>
              <a:buSzPct val="100000"/>
              <a:buFont typeface=".AppleSystemUIFont" charset="-120"/>
              <a:buChar char="-"/>
            </a:pPr>
            <a:r>
              <a:rPr lang="en-US" sz="1400" dirty="0" smtClean="0"/>
              <a:t>Initial ATC recommendation to perform HV optimization every 6 months </a:t>
            </a:r>
            <a:r>
              <a:rPr lang="mr-IN" sz="1400" dirty="0" smtClean="0"/>
              <a:t>–</a:t>
            </a:r>
            <a:r>
              <a:rPr lang="en-US" sz="1400" dirty="0" smtClean="0"/>
              <a:t> may modify to every year as MCPs stabilize. </a:t>
            </a:r>
          </a:p>
          <a:p>
            <a:pPr>
              <a:spcBef>
                <a:spcPts val="0"/>
              </a:spcBef>
              <a:spcAft>
                <a:spcPts val="400"/>
              </a:spcAft>
              <a:buSzPct val="100000"/>
              <a:buFont typeface="Arial" charset="0"/>
              <a:buChar char="•"/>
            </a:pPr>
            <a:r>
              <a:rPr lang="is-IS" sz="2000" dirty="0" smtClean="0"/>
              <a:t>Two </a:t>
            </a:r>
            <a:r>
              <a:rPr lang="en-US" sz="2000" dirty="0" smtClean="0"/>
              <a:t>MPS-LO</a:t>
            </a:r>
            <a:r>
              <a:rPr lang="is-IS" sz="2000" dirty="0" smtClean="0"/>
              <a:t> PLPTs supporting beta maturity: </a:t>
            </a:r>
          </a:p>
          <a:p>
            <a:pPr lvl="1">
              <a:spcBef>
                <a:spcPts val="0"/>
              </a:spcBef>
              <a:spcAft>
                <a:spcPts val="400"/>
              </a:spcAft>
              <a:buSzPct val="100000"/>
              <a:buFont typeface=".AppleSystemUIFont" charset="-120"/>
              <a:buChar char="-"/>
            </a:pPr>
            <a:r>
              <a:rPr lang="en-US" sz="1400" dirty="0" smtClean="0"/>
              <a:t>PLPT-SEI-003 </a:t>
            </a:r>
            <a:r>
              <a:rPr lang="en-US" sz="1400" dirty="0"/>
              <a:t>MPS-Lo Zone </a:t>
            </a:r>
            <a:r>
              <a:rPr lang="en-US" sz="1400" dirty="0" smtClean="0"/>
              <a:t>Cross-Comparison </a:t>
            </a:r>
            <a:r>
              <a:rPr lang="mr-IN" sz="1400" dirty="0" smtClean="0"/>
              <a:t>–</a:t>
            </a:r>
            <a:r>
              <a:rPr lang="en-US" sz="1400" dirty="0" smtClean="0"/>
              <a:t> PAD sanity check and compare overlapping zones.</a:t>
            </a:r>
            <a:endParaRPr lang="en-US" sz="1400" dirty="0"/>
          </a:p>
          <a:p>
            <a:pPr lvl="1">
              <a:spcBef>
                <a:spcPts val="0"/>
              </a:spcBef>
              <a:spcAft>
                <a:spcPts val="400"/>
              </a:spcAft>
              <a:buSzPct val="100000"/>
              <a:buFont typeface=".AppleSystemUIFont" charset="-120"/>
              <a:buChar char="-"/>
            </a:pPr>
            <a:r>
              <a:rPr lang="en-US" sz="1400" dirty="0"/>
              <a:t>PLPT-SEI-006 Backgrounds </a:t>
            </a:r>
            <a:r>
              <a:rPr lang="en-US" sz="1400" dirty="0" smtClean="0"/>
              <a:t>Trending </a:t>
            </a:r>
            <a:r>
              <a:rPr lang="mr-IN" sz="1400" dirty="0" smtClean="0"/>
              <a:t>–</a:t>
            </a:r>
            <a:r>
              <a:rPr lang="en-US" sz="1400" dirty="0" smtClean="0"/>
              <a:t> Comparisons with MPS-HI channels performed.</a:t>
            </a:r>
            <a:endParaRPr lang="en-US" sz="1400" dirty="0"/>
          </a:p>
          <a:p>
            <a:pPr>
              <a:spcBef>
                <a:spcPts val="0"/>
              </a:spcBef>
              <a:spcAft>
                <a:spcPts val="400"/>
              </a:spcAft>
              <a:buSzPct val="100000"/>
              <a:buFont typeface="Arial" charset="0"/>
              <a:buChar char="•"/>
            </a:pPr>
            <a:r>
              <a:rPr lang="en-US" sz="2000" dirty="0" smtClean="0"/>
              <a:t>Two ADRs</a:t>
            </a:r>
            <a:r>
              <a:rPr lang="en-US" sz="2000" dirty="0" smtClean="0">
                <a:solidFill>
                  <a:srgbClr val="FFFFFF"/>
                </a:solidFill>
                <a:latin typeface="Calibri" charset="0"/>
                <a:ea typeface="Calibri" charset="0"/>
                <a:cs typeface="Calibri" charset="0"/>
                <a:sym typeface="Arial"/>
              </a:rPr>
              <a:t> Impacting MPS-LO L1b presented during G17 beta review:</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9</a:t>
            </a:fld>
            <a:endParaRPr lang="uk-UA"/>
          </a:p>
        </p:txBody>
      </p:sp>
      <p:graphicFrame>
        <p:nvGraphicFramePr>
          <p:cNvPr id="8" name="Shape 441"/>
          <p:cNvGraphicFramePr/>
          <p:nvPr>
            <p:extLst>
              <p:ext uri="{D42A27DB-BD31-4B8C-83A1-F6EECF244321}">
                <p14:modId xmlns:p14="http://schemas.microsoft.com/office/powerpoint/2010/main" val="76656466"/>
              </p:ext>
            </p:extLst>
          </p:nvPr>
        </p:nvGraphicFramePr>
        <p:xfrm>
          <a:off x="457200" y="4898274"/>
          <a:ext cx="8229600" cy="1350126"/>
        </p:xfrm>
        <a:graphic>
          <a:graphicData uri="http://schemas.openxmlformats.org/drawingml/2006/table">
            <a:tbl>
              <a:tblPr firstRow="1" bandRow="1">
                <a:noFil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4191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tblGrid>
              <a:tr h="405051">
                <a:tc>
                  <a:txBody>
                    <a:bodyPr/>
                    <a:lstStyle/>
                    <a:p>
                      <a:pPr marL="0" marR="0" lvl="0" indent="0" algn="l" rtl="0">
                        <a:spcBef>
                          <a:spcPts val="0"/>
                        </a:spcBef>
                        <a:spcAft>
                          <a:spcPts val="0"/>
                        </a:spcAft>
                        <a:buNone/>
                      </a:pPr>
                      <a:r>
                        <a:rPr lang="en-US" sz="1400" dirty="0" smtClean="0">
                          <a:solidFill>
                            <a:schemeClr val="bg1"/>
                          </a:solidFill>
                          <a:latin typeface="+mn-lt"/>
                        </a:rPr>
                        <a:t>ADR</a:t>
                      </a:r>
                      <a:endParaRPr sz="1400" dirty="0">
                        <a:solidFill>
                          <a:schemeClr val="bg1"/>
                        </a:solidFill>
                        <a:latin typeface="+mn-lt"/>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smtClean="0">
                          <a:solidFill>
                            <a:schemeClr val="bg1"/>
                          </a:solidFill>
                          <a:latin typeface="+mn-lt"/>
                        </a:rPr>
                        <a:t>WR</a:t>
                      </a:r>
                      <a:endParaRPr sz="1400">
                        <a:solidFill>
                          <a:schemeClr val="bg1"/>
                        </a:solidFill>
                        <a:latin typeface="+mn-lt"/>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latin typeface="+mn-lt"/>
                        </a:rPr>
                        <a:t>Short Description</a:t>
                      </a:r>
                      <a:endParaRPr sz="1400" dirty="0">
                        <a:solidFill>
                          <a:schemeClr val="bg1"/>
                        </a:solidFill>
                        <a:latin typeface="+mn-lt"/>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latin typeface="+mn-lt"/>
                        </a:rPr>
                        <a:t>Status</a:t>
                      </a:r>
                      <a:endParaRPr sz="1400" dirty="0">
                        <a:solidFill>
                          <a:schemeClr val="bg1"/>
                        </a:solidFill>
                        <a:latin typeface="+mn-lt"/>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latin typeface="+mn-lt"/>
                        </a:rPr>
                        <a:t>Expected </a:t>
                      </a:r>
                      <a:r>
                        <a:rPr lang="en-US" sz="1400" dirty="0" smtClean="0">
                          <a:solidFill>
                            <a:schemeClr val="bg1"/>
                          </a:solidFill>
                          <a:latin typeface="+mn-lt"/>
                        </a:rPr>
                        <a:t>Closure</a:t>
                      </a:r>
                      <a:endParaRPr sz="1400" dirty="0">
                        <a:solidFill>
                          <a:schemeClr val="bg1"/>
                        </a:solidFill>
                        <a:latin typeface="+mn-lt"/>
                      </a:endParaRPr>
                    </a:p>
                  </a:txBody>
                  <a:tcPr marL="91450" marR="91450" marT="45725" marB="45725" anchor="ctr">
                    <a:solidFill>
                      <a:schemeClr val="accent2"/>
                    </a:solidFill>
                  </a:tcPr>
                </a:tc>
                <a:extLst>
                  <a:ext uri="{0D108BD9-81ED-4DB2-BD59-A6C34878D82A}">
                    <a16:rowId xmlns:a16="http://schemas.microsoft.com/office/drawing/2014/main" val="10000"/>
                  </a:ext>
                </a:extLst>
              </a:tr>
              <a:tr h="287003">
                <a:tc>
                  <a:txBody>
                    <a:bodyPr/>
                    <a:lstStyle/>
                    <a:p>
                      <a:pPr marL="0" marR="0" lvl="0" indent="0" algn="l" rtl="0">
                        <a:spcBef>
                          <a:spcPts val="0"/>
                        </a:spcBef>
                        <a:spcAft>
                          <a:spcPts val="0"/>
                        </a:spcAft>
                        <a:buNone/>
                      </a:pPr>
                      <a:r>
                        <a:rPr lang="is-IS" sz="1400" b="0" i="0" u="none" strike="noStrike" cap="none" dirty="0" smtClean="0">
                          <a:solidFill>
                            <a:schemeClr val="dk1"/>
                          </a:solidFill>
                          <a:effectLst/>
                          <a:latin typeface="+mn-lt"/>
                          <a:ea typeface="Calibri"/>
                          <a:cs typeface="Calibri"/>
                          <a:sym typeface="Arial"/>
                        </a:rPr>
                        <a:t>764</a:t>
                      </a:r>
                      <a:endParaRPr sz="1400" dirty="0">
                        <a:latin typeface="+mn-lt"/>
                      </a:endParaRPr>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400" b="0" i="0" u="none" strike="noStrike" cap="none" dirty="0" smtClean="0">
                          <a:solidFill>
                            <a:schemeClr val="tx1"/>
                          </a:solidFill>
                          <a:effectLst/>
                          <a:latin typeface="+mn-lt"/>
                          <a:ea typeface="+mn-ea"/>
                          <a:cs typeface="+mn-cs"/>
                          <a:sym typeface="Arial"/>
                        </a:rPr>
                        <a:t>6979</a:t>
                      </a:r>
                      <a:r>
                        <a:rPr lang="en-US" sz="1400" dirty="0" smtClean="0">
                          <a:effectLst/>
                        </a:rPr>
                        <a:t> </a:t>
                      </a:r>
                      <a:endParaRPr sz="1400" dirty="0">
                        <a:latin typeface="+mn-lt"/>
                      </a:endParaRPr>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solidFill>
                            <a:schemeClr val="dk1"/>
                          </a:solidFill>
                        </a:rPr>
                        <a:t>G17 MPS-LO LUT Update BG removal </a:t>
                      </a:r>
                      <a:r>
                        <a:rPr lang="en-US" sz="1400" dirty="0" err="1" smtClean="0">
                          <a:solidFill>
                            <a:schemeClr val="dk1"/>
                          </a:solidFill>
                        </a:rPr>
                        <a:t>coe</a:t>
                      </a:r>
                      <a:r>
                        <a:rPr lang="en-US" sz="1400" dirty="0" smtClean="0">
                          <a:solidFill>
                            <a:schemeClr val="dk1"/>
                          </a:solidFill>
                        </a:rPr>
                        <a:t>. table</a:t>
                      </a:r>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latin typeface="+mn-lt"/>
                        </a:rPr>
                        <a:t>Confirmed in OE</a:t>
                      </a:r>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smtClean="0">
                          <a:solidFill>
                            <a:schemeClr val="dk1"/>
                          </a:solidFill>
                          <a:effectLst/>
                          <a:latin typeface="+mn-lt"/>
                          <a:ea typeface="Calibri"/>
                          <a:cs typeface="Calibri"/>
                          <a:sym typeface="Arial"/>
                        </a:rPr>
                        <a:t>w/ next OE build</a:t>
                      </a:r>
                    </a:p>
                  </a:txBody>
                  <a:tcPr marL="91450" marR="91450" marT="45725" marB="45725" anchor="ctr">
                    <a:solidFill>
                      <a:schemeClr val="bg1"/>
                    </a:solidFill>
                  </a:tcPr>
                </a:tc>
                <a:extLst>
                  <a:ext uri="{0D108BD9-81ED-4DB2-BD59-A6C34878D82A}">
                    <a16:rowId xmlns:a16="http://schemas.microsoft.com/office/drawing/2014/main" val="10001"/>
                  </a:ext>
                </a:extLst>
              </a:tr>
              <a:tr h="527146">
                <a:tc>
                  <a:txBody>
                    <a:bodyPr/>
                    <a:lstStyle/>
                    <a:p>
                      <a:pPr marL="0" marR="0" lvl="0" indent="0" algn="l" rtl="0">
                        <a:spcBef>
                          <a:spcPts val="0"/>
                        </a:spcBef>
                        <a:spcAft>
                          <a:spcPts val="0"/>
                        </a:spcAft>
                        <a:buNone/>
                      </a:pPr>
                      <a:r>
                        <a:rPr lang="en-US" sz="1400" dirty="0" smtClean="0"/>
                        <a:t>TBA</a:t>
                      </a:r>
                      <a:endParaRPr sz="1400" dirty="0"/>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TBA</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dk1"/>
                          </a:solidFill>
                        </a:rPr>
                        <a:t>G17 MPS-LO LUT Update </a:t>
                      </a:r>
                      <a:r>
                        <a:rPr lang="mr-IN" sz="1400" dirty="0" smtClean="0">
                          <a:solidFill>
                            <a:schemeClr val="dk1"/>
                          </a:solidFill>
                        </a:rPr>
                        <a:t>–</a:t>
                      </a:r>
                      <a:r>
                        <a:rPr lang="en-US" sz="1400" dirty="0" smtClean="0">
                          <a:solidFill>
                            <a:schemeClr val="dk1"/>
                          </a:solidFill>
                        </a:rPr>
                        <a:t> Scale geometric factors </a:t>
                      </a:r>
                      <a:r>
                        <a:rPr lang="en-US" sz="1400" baseline="0" dirty="0" smtClean="0">
                          <a:solidFill>
                            <a:schemeClr val="dk1"/>
                          </a:solidFill>
                        </a:rPr>
                        <a:t>to include crosstalk correction</a:t>
                      </a:r>
                      <a:endParaRPr lang="en-US" sz="1400" dirty="0" smtClean="0">
                        <a:solidFill>
                          <a:schemeClr val="dk1"/>
                        </a:solidFill>
                      </a:endParaRP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Anticipated</a:t>
                      </a:r>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400" dirty="0" smtClean="0"/>
                        <a:t>Full validation</a:t>
                      </a:r>
                      <a:endParaRPr sz="1400" dirty="0"/>
                    </a:p>
                  </a:txBody>
                  <a:tcPr marL="91450" marR="91450" marT="45725" marB="45725" anchor="ctr">
                    <a:solidFill>
                      <a:schemeClr val="bg1"/>
                    </a:solidFill>
                  </a:tcPr>
                </a:tc>
                <a:extLst>
                  <a:ext uri="{0D108BD9-81ED-4DB2-BD59-A6C34878D82A}">
                    <a16:rowId xmlns:a16="http://schemas.microsoft.com/office/drawing/2014/main" val="10002"/>
                  </a:ext>
                </a:extLst>
              </a:tr>
            </a:tbl>
          </a:graphicData>
        </a:graphic>
      </p:graphicFrame>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GOES-17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pic>
        <p:nvPicPr>
          <p:cNvPr id="3073" name="Picture 1" descr="age10image56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ge10image60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ge10image605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0" cy="12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04394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43134</TotalTime>
  <Words>8630</Words>
  <Application>Microsoft Office PowerPoint</Application>
  <PresentationFormat>On-screen Show (4:3)</PresentationFormat>
  <Paragraphs>811</Paragraphs>
  <Slides>71</Slides>
  <Notes>20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71</vt:i4>
      </vt:variant>
    </vt:vector>
  </HeadingPairs>
  <TitlesOfParts>
    <vt:vector size="83" baseType="lpstr">
      <vt:lpstr>MS PGothic</vt:lpstr>
      <vt:lpstr>.AppleSystemUIFont</vt:lpstr>
      <vt:lpstr>Arial</vt:lpstr>
      <vt:lpstr>Calibri</vt:lpstr>
      <vt:lpstr>Cambria Math</vt:lpstr>
      <vt:lpstr>Courier New</vt:lpstr>
      <vt:lpstr>Noto Sans Symbols</vt:lpstr>
      <vt:lpstr>Times New Roman</vt:lpstr>
      <vt:lpstr>TimesNewRomanPSMT</vt:lpstr>
      <vt:lpstr>Custom Design</vt:lpstr>
      <vt:lpstr>1_Custom Design</vt:lpstr>
      <vt:lpstr>2_Custom Design</vt:lpstr>
      <vt:lpstr>Peer Stakeholder-Product Validation Review (PS-PVR)  For the Provisional Maturity of GOES-17 SEISS  MPS-LO L1b Product</vt:lpstr>
      <vt:lpstr>Outline</vt:lpstr>
      <vt:lpstr>MPS-LO OVERVIEW</vt:lpstr>
      <vt:lpstr>Space Environment In-Situ Suite (SEISS)   Magnetospheric Particle Sensor –  Low Energy (MPS-LO)</vt:lpstr>
      <vt:lpstr>MPS-LO Ion and Electron Counts in  14 Zones and 15 Energy-Channels </vt:lpstr>
      <vt:lpstr>A Few Comments About MPS-LO</vt:lpstr>
      <vt:lpstr>MPS-LO Primary Operational Use</vt:lpstr>
      <vt:lpstr>REVIEW OF BETA MATURITY  (G17 SEISS Beta PS-PVR, August 10, 2018) </vt:lpstr>
      <vt:lpstr>G17 MPS-LO Beta PS-PVR Overview</vt:lpstr>
      <vt:lpstr>MPS-LO HV Optimization Results (Post Beta PS-PVR)</vt:lpstr>
      <vt:lpstr>PRODUCT QUALITY EVALUATION</vt:lpstr>
      <vt:lpstr>Summary of MPS-LO Anomalies</vt:lpstr>
      <vt:lpstr>High Backgrounds / Negative Fluxes – ADRs 326, 763 (for G16), and 764 (for G17), and Empirical Derivation of Background Removal Coefficients at NCEI  </vt:lpstr>
      <vt:lpstr>G17 MPS-LO L1b Fluxes on 2/4/19 (Prior to implementation of ADR 326 MPS-LO GPA Changes)</vt:lpstr>
      <vt:lpstr>MPS-LO Background Removal</vt:lpstr>
      <vt:lpstr>Three Actions Addressing MPS-LO High Backgrounds / Negative Fluxes</vt:lpstr>
      <vt:lpstr>Verification of ADR 326</vt:lpstr>
      <vt:lpstr>Empirical Determination of Background Removal Coefficients</vt:lpstr>
      <vt:lpstr>Remove Outliers by Accepting 1% Negative Fluxes (on avg.)</vt:lpstr>
      <vt:lpstr>Empirical Background  Removal Coefficients (2018 DOY 144-339)</vt:lpstr>
      <vt:lpstr>Problem: Secular Change  in MCP Response</vt:lpstr>
      <vt:lpstr>Updated Empirical Background  Removal Coefficients (DOY 2018144-2019201)</vt:lpstr>
      <vt:lpstr>Comparison of Original, Current LUT, and Updated Background Removal</vt:lpstr>
      <vt:lpstr>Background Removal Example from G16/FM1</vt:lpstr>
      <vt:lpstr>Additional MPS-LO Anomalies</vt:lpstr>
      <vt:lpstr>Crosstalk Between Zones Seen in G17 MPS-LO Background Zones</vt:lpstr>
      <vt:lpstr>Crosstalk Correction</vt:lpstr>
      <vt:lpstr>Effect of Arc Jet Firing </vt:lpstr>
      <vt:lpstr>G16 and G17 MPS-HI and MPS-LO L1b IFC leakage (ADR780)</vt:lpstr>
      <vt:lpstr>More than half of the MPS-LO electron and ion channels have IFC leaks</vt:lpstr>
      <vt:lpstr>Effect of High Backgrounds on Low Energy Ions Measurement</vt:lpstr>
      <vt:lpstr>MPS-LO Provisional Post Launch Product Tests (PLPTs)</vt:lpstr>
      <vt:lpstr>MPS-LO PLPTs Supporting Provisional Maturity </vt:lpstr>
      <vt:lpstr>PLPT-SEI-003: MPS-LO Zone Cross-Comparison – Method (1/4) </vt:lpstr>
      <vt:lpstr>PLPT-SEI-003: MPS-LO Zone Cross-Comparison – Method (2/4) </vt:lpstr>
      <vt:lpstr>PLPT-SEI-003: MPS-LO Zone Cross-Comparison – Method (3/4) </vt:lpstr>
      <vt:lpstr>PLPT-SEI-003: MPS-LO Zone Cross-Comparison – Scale Factor Results (4/4)</vt:lpstr>
      <vt:lpstr>PLPT-SEI-003: MPS-LO Zone Cross-Comparison – Comparison of Overlapping Zones (5/4)  (Z6R with Z6L  and  Z7R with Z7L) </vt:lpstr>
      <vt:lpstr>PLPT-SEI-005 Cross satellite Comparison of Trapped Particles</vt:lpstr>
      <vt:lpstr>PLPT-SEI-005 Cross satellite Comparison of Trapped Particles</vt:lpstr>
      <vt:lpstr>PLPT-SEI-006  Backgrounds Trending</vt:lpstr>
      <vt:lpstr>Correlations Between MPS-LO Backgrounds and MPS-HI Channels</vt:lpstr>
      <vt:lpstr>PROVISIONAL MATURITY ASSESSMENT</vt:lpstr>
      <vt:lpstr>Summary of G17 MPS-LO Instrument/GPA Issues Identified and Resolution Status</vt:lpstr>
      <vt:lpstr>PowerPoint Presentation</vt:lpstr>
      <vt:lpstr>Provisional Validation</vt:lpstr>
      <vt:lpstr>Provisional Validation</vt:lpstr>
      <vt:lpstr>PATH TO FULL VALIDATION MATURITY</vt:lpstr>
      <vt:lpstr>Path to Full Validation</vt:lpstr>
      <vt:lpstr>ADRs/WRs Impacting Full Validation of G17 MPS-LO L1b</vt:lpstr>
      <vt:lpstr>Path to Full Validation - PLPTs</vt:lpstr>
      <vt:lpstr>Path to Full Validation – Risks</vt:lpstr>
      <vt:lpstr>SUMMARY &amp; RECOMMENDATIONS</vt:lpstr>
      <vt:lpstr>Summary</vt:lpstr>
      <vt:lpstr>Recommendations</vt:lpstr>
      <vt:lpstr>Recommendations Cont.</vt:lpstr>
      <vt:lpstr>Section Break  end original PS-PVR material start addendum material for the revisit</vt:lpstr>
      <vt:lpstr>Peer Stakeholder-Product Validation Review (PS-PVR)  For the Provisional Maturity of GOES-17  SEISS MPS-LO L1b Product – Revisit (ADR 1009 MPS-LO LUT Delivery and Verification in Ground/ITE System) </vt:lpstr>
      <vt:lpstr>Outline</vt:lpstr>
      <vt:lpstr>G17 MPS-LO 5m Averaged L1b Pre- and Post- ADR 1009 Examples</vt:lpstr>
      <vt:lpstr>ADR 1009 Verification  2019 DOY 242 (8/30/19)</vt:lpstr>
      <vt:lpstr>ADR 1009 Verification  2019 DOY 243 (8/31/19)</vt:lpstr>
      <vt:lpstr>Radiation belt build-up on DOYs 243 and subsequent days</vt:lpstr>
      <vt:lpstr>NCEI In-house L0 to L1b  Examples from DOYs 242 &amp; 243 (here using python numpy.float64s)</vt:lpstr>
      <vt:lpstr>Summary</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Stakeholder-Product Validation Review (PS-PVR)  For the Provisional Maturity of GOES-16 SEISS  SGPS L1b Product</dc:title>
  <dc:subject/>
  <dc:creator>Kline, Elizabeth (GSFC-416.0)[NOAA]</dc:creator>
  <cp:keywords/>
  <dc:description/>
  <cp:lastModifiedBy>Kline, Elizabeth (GSFC-416.0)[NOAA]</cp:lastModifiedBy>
  <cp:revision>712</cp:revision>
  <cp:lastPrinted>2019-08-05T03:22:06Z</cp:lastPrinted>
  <dcterms:modified xsi:type="dcterms:W3CDTF">2019-09-20T12:46:53Z</dcterms:modified>
  <cp:category/>
</cp:coreProperties>
</file>