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 id="2147483670" r:id="rId3"/>
  </p:sldMasterIdLst>
  <p:notesMasterIdLst>
    <p:notesMasterId r:id="rId32"/>
  </p:notesMasterIdLst>
  <p:sldIdLst>
    <p:sldId id="256" r:id="rId4"/>
    <p:sldId id="342" r:id="rId5"/>
    <p:sldId id="346" r:id="rId6"/>
    <p:sldId id="337" r:id="rId7"/>
    <p:sldId id="436" r:id="rId8"/>
    <p:sldId id="437" r:id="rId9"/>
    <p:sldId id="438" r:id="rId10"/>
    <p:sldId id="345" r:id="rId11"/>
    <p:sldId id="441" r:id="rId12"/>
    <p:sldId id="447" r:id="rId13"/>
    <p:sldId id="347" r:id="rId14"/>
    <p:sldId id="349" r:id="rId15"/>
    <p:sldId id="429" r:id="rId16"/>
    <p:sldId id="432" r:id="rId17"/>
    <p:sldId id="433" r:id="rId18"/>
    <p:sldId id="434" r:id="rId19"/>
    <p:sldId id="435" r:id="rId20"/>
    <p:sldId id="431" r:id="rId21"/>
    <p:sldId id="421" r:id="rId22"/>
    <p:sldId id="353" r:id="rId23"/>
    <p:sldId id="442" r:id="rId24"/>
    <p:sldId id="444" r:id="rId25"/>
    <p:sldId id="445" r:id="rId26"/>
    <p:sldId id="446" r:id="rId27"/>
    <p:sldId id="449" r:id="rId28"/>
    <p:sldId id="450" r:id="rId29"/>
    <p:sldId id="451" r:id="rId30"/>
    <p:sldId id="452"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6"/>
    <p:restoredTop sz="95915"/>
  </p:normalViewPr>
  <p:slideViewPr>
    <p:cSldViewPr>
      <p:cViewPr varScale="1">
        <p:scale>
          <a:sx n="112" d="100"/>
          <a:sy n="112" d="100"/>
        </p:scale>
        <p:origin x="92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944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a:p>
        </p:txBody>
      </p:sp>
    </p:spTree>
    <p:extLst>
      <p:ext uri="{BB962C8B-B14F-4D97-AF65-F5344CB8AC3E}">
        <p14:creationId xmlns:p14="http://schemas.microsoft.com/office/powerpoint/2010/main" val="34932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79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381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3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781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1/19/22</a:t>
            </a:fld>
            <a:endParaRPr lang="en-US" alt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1/19/22</a:t>
            </a:fld>
            <a:endParaRPr lang="en-US" alt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1/19/22</a:t>
            </a:fld>
            <a:endParaRPr lang="en-US" alt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1/19/22</a:t>
            </a:fld>
            <a:endParaRPr lang="en-US" alt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1/19/22</a:t>
            </a:fld>
            <a:endParaRPr lang="en-US" alt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1/19/22</a:t>
            </a:fld>
            <a:endParaRPr lang="en-US" alt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1/19/22</a:t>
            </a:fld>
            <a:endParaRPr lang="en-US" alt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1/19/22</a:t>
            </a:fld>
            <a:endParaRPr lang="en-US" alt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1/19/22</a:t>
            </a:fld>
            <a:endParaRPr lang="en-US" alt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1/19/22</a:t>
            </a:fld>
            <a:endParaRPr lang="en-US" alt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1/19/22</a:t>
            </a:fld>
            <a:endParaRPr lang="en-US" alt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pPr/>
              <a:t>‹#›</a:t>
            </a:fld>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1/19/22</a:t>
            </a:fld>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1/19/22</a:t>
            </a:fld>
            <a:endParaRPr lang="en-US" alt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a:solidFill>
                <a:prstClr val="white"/>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1/19/22</a:t>
            </a:fld>
            <a:endParaRPr lang="en-US" altLang="en-US" kern="1200">
              <a:solidFill>
                <a:prstClr val="white"/>
              </a:solidFill>
              <a:latin typeface="Calibri"/>
              <a:ea typeface=""/>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a:solidFill>
                <a:prstClr val="white"/>
              </a:solidFill>
              <a:latin typeface="Calibri"/>
              <a:ea typeface=""/>
              <a:cs typeface=""/>
            </a:endParaRPr>
          </a:p>
        </p:txBody>
      </p:sp>
    </p:spTree>
    <p:extLst>
      <p:ext uri="{BB962C8B-B14F-4D97-AF65-F5344CB8AC3E}">
        <p14:creationId xmlns:p14="http://schemas.microsoft.com/office/powerpoint/2010/main" val="12314429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1/19/22</a:t>
            </a:fld>
            <a:endParaRPr lang="en-US" altLang="en-US" kern="1200">
              <a:solidFill>
                <a:prstClr val="white"/>
              </a:solidFill>
              <a:latin typeface="Calibri"/>
              <a:ea typeface=""/>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a:solidFill>
                <a:prstClr val="white"/>
              </a:solidFill>
              <a:latin typeface="Calibri"/>
              <a:ea typeface=""/>
              <a:cs typeface=""/>
            </a:endParaRPr>
          </a:p>
        </p:txBody>
      </p:sp>
    </p:spTree>
    <p:extLst>
      <p:ext uri="{BB962C8B-B14F-4D97-AF65-F5344CB8AC3E}">
        <p14:creationId xmlns:p14="http://schemas.microsoft.com/office/powerpoint/2010/main" val="5638465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wpc.noaa.gov/products/goes-proton-flu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29/2021SW00275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ngdc.noaa.gov/stp/satellite/goes-r.html" TargetMode="External"/><Relationship Id="rId4" Type="http://schemas.openxmlformats.org/officeDocument/2006/relationships/hyperlink" Target="https://eos.org/editor-highlights/next-generation-solar-proton-monitors-for-space-weathe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892355"/>
            <a:ext cx="7772400" cy="1765245"/>
          </a:xfrm>
          <a:prstGeom prst="rect">
            <a:avLst/>
          </a:prstGeom>
          <a:noFill/>
          <a:ln>
            <a:noFill/>
          </a:ln>
        </p:spPr>
        <p:txBody>
          <a:bodyPr spcFirstLastPara="1" wrap="square" lIns="91425" tIns="45700" rIns="91425" bIns="45700" anchor="ctr" anchorCtr="0">
            <a:noAutofit/>
          </a:bodyPr>
          <a:lstStyle/>
          <a:p>
            <a:pPr lvl="0"/>
            <a:r>
              <a:rPr lang="en-US" sz="2430" b="0" i="0" u="none" strike="noStrike" cap="none" dirty="0">
                <a:solidFill>
                  <a:schemeClr val="lt1"/>
                </a:solidFill>
                <a:latin typeface="Calibri"/>
                <a:ea typeface="Calibri"/>
                <a:cs typeface="Calibri"/>
                <a:sym typeface="Calibri"/>
              </a:rPr>
              <a:t>Peer Stakeholder-Product Validation Review (PS-PVR) </a:t>
            </a:r>
            <a:br>
              <a:rPr lang="en-US" sz="2430" b="0" i="0" u="none" strike="noStrike" cap="none" dirty="0">
                <a:solidFill>
                  <a:schemeClr val="lt1"/>
                </a:solidFill>
                <a:latin typeface="Calibri"/>
                <a:ea typeface="Calibri"/>
                <a:cs typeface="Calibri"/>
                <a:sym typeface="Calibri"/>
              </a:rPr>
            </a:br>
            <a:r>
              <a:rPr lang="en-US" sz="4860" dirty="0"/>
              <a:t>Full Maturity GOES-17 SEISS </a:t>
            </a:r>
            <a:br>
              <a:rPr lang="en-US" sz="4860" dirty="0"/>
            </a:br>
            <a:r>
              <a:rPr lang="en-US" sz="4860" dirty="0"/>
              <a:t>SGPS L1b Product PS-PVR</a:t>
            </a:r>
            <a:endParaRPr dirty="0"/>
          </a:p>
        </p:txBody>
      </p:sp>
      <p:sp>
        <p:nvSpPr>
          <p:cNvPr id="54" name="Shape 54"/>
          <p:cNvSpPr txBox="1">
            <a:spLocks noGrp="1"/>
          </p:cNvSpPr>
          <p:nvPr>
            <p:ph type="subTitle" idx="1"/>
          </p:nvPr>
        </p:nvSpPr>
        <p:spPr>
          <a:xfrm>
            <a:off x="609600" y="3727395"/>
            <a:ext cx="80772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240"/>
              <a:buFont typeface="Noto Sans Symbols"/>
              <a:buNone/>
            </a:pPr>
            <a:endParaRPr sz="2240" b="0" i="0" u="none" strike="noStrike" cap="none" dirty="0">
              <a:solidFill>
                <a:srgbClr val="FFFF00"/>
              </a:solidFill>
              <a:latin typeface="Calibri"/>
              <a:ea typeface="Calibri"/>
              <a:cs typeface="Calibri"/>
              <a:sym typeface="Calibri"/>
            </a:endParaRPr>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January 19, 2021</a:t>
            </a:r>
            <a:endParaRPr dirty="0"/>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GOES-R Calibration Working Group (CWG)</a:t>
            </a:r>
            <a:endParaRPr lang="en-US" dirty="0"/>
          </a:p>
          <a:p>
            <a:pPr marL="0" marR="0" lvl="0" indent="0" algn="ctr" rtl="0">
              <a:lnSpc>
                <a:spcPct val="80000"/>
              </a:lnSpc>
              <a:spcBef>
                <a:spcPts val="448"/>
              </a:spcBef>
              <a:spcAft>
                <a:spcPts val="0"/>
              </a:spcAft>
              <a:buClr>
                <a:srgbClr val="FFFF00"/>
              </a:buClr>
              <a:buSzPts val="2240"/>
              <a:buFont typeface="Noto Sans Symbols"/>
              <a:buNone/>
            </a:pPr>
            <a:endParaRPr sz="200" b="0" i="0" u="none" strike="noStrike" cap="none" dirty="0">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Presenter</a:t>
            </a:r>
            <a:r>
              <a:rPr lang="en-US" sz="2029" dirty="0">
                <a:solidFill>
                  <a:srgbClr val="FF9900"/>
                </a:solidFill>
              </a:rPr>
              <a:t>: Brian Kress </a:t>
            </a:r>
            <a:endParaRPr dirty="0"/>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Contributors: Athanasios </a:t>
            </a:r>
            <a:r>
              <a:rPr lang="en-US" sz="2029" b="0" i="0" u="none" strike="noStrike" cap="none" dirty="0" err="1">
                <a:solidFill>
                  <a:srgbClr val="FF9900"/>
                </a:solidFill>
                <a:latin typeface="Calibri"/>
                <a:ea typeface="Calibri"/>
                <a:cs typeface="Calibri"/>
                <a:sym typeface="Calibri"/>
              </a:rPr>
              <a:t>Boudouridis</a:t>
            </a:r>
            <a:r>
              <a:rPr lang="en-US" sz="2029" b="0" i="0" u="none" strike="noStrike" cap="none" dirty="0">
                <a:solidFill>
                  <a:srgbClr val="FF9900"/>
                </a:solidFill>
                <a:latin typeface="Calibri"/>
                <a:ea typeface="Calibri"/>
                <a:cs typeface="Calibri"/>
                <a:sym typeface="Calibri"/>
              </a:rPr>
              <a:t>, </a:t>
            </a:r>
            <a:r>
              <a:rPr lang="en-US" sz="2029" dirty="0">
                <a:solidFill>
                  <a:srgbClr val="FF9900"/>
                </a:solidFill>
              </a:rPr>
              <a:t>Juan Rodriguez</a:t>
            </a:r>
            <a:endParaRPr dirty="0"/>
          </a:p>
          <a:p>
            <a:pPr marL="0" marR="0" lvl="0" indent="0" algn="ctr" rtl="0">
              <a:lnSpc>
                <a:spcPct val="80000"/>
              </a:lnSpc>
              <a:spcBef>
                <a:spcPts val="406"/>
              </a:spcBef>
              <a:spcAft>
                <a:spcPts val="0"/>
              </a:spcAft>
              <a:buClr>
                <a:srgbClr val="FF9900"/>
              </a:buClr>
              <a:buSzPts val="2029"/>
              <a:buFont typeface="Noto Sans Symbols"/>
              <a:buNone/>
            </a:pPr>
            <a:r>
              <a:rPr lang="en-US" sz="2029" b="0" i="0" u="none" strike="noStrike" cap="none" dirty="0">
                <a:solidFill>
                  <a:srgbClr val="FF9900"/>
                </a:solidFill>
                <a:latin typeface="Calibri"/>
                <a:ea typeface="Calibri"/>
                <a:cs typeface="Calibri"/>
                <a:sym typeface="Calibri"/>
              </a:rPr>
              <a:t>NOAA-NCEI / CIRES</a:t>
            </a:r>
            <a:endParaRPr dirty="0"/>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dirty="0">
              <a:solidFill>
                <a:srgbClr val="888888"/>
              </a:solidFill>
              <a:latin typeface="Calibri"/>
              <a:ea typeface="Calibri"/>
              <a:cs typeface="Calibri"/>
              <a:sym typeface="Calibri"/>
            </a:endParaRPr>
          </a:p>
        </p:txBody>
      </p:sp>
      <p:sp>
        <p:nvSpPr>
          <p:cNvPr id="55" name="Shape 55"/>
          <p:cNvSpPr txBox="1"/>
          <p:nvPr/>
        </p:nvSpPr>
        <p:spPr>
          <a:xfrm>
            <a:off x="1295400" y="6062246"/>
            <a:ext cx="6858000" cy="338554"/>
          </a:xfrm>
          <a:prstGeom prst="rect">
            <a:avLst/>
          </a:prstGeom>
          <a:solidFill>
            <a:schemeClr val="lt1"/>
          </a:solidFill>
          <a:ln>
            <a:noFill/>
          </a:ln>
        </p:spPr>
        <p:txBody>
          <a:bodyPr spcFirstLastPara="1" wrap="square" lIns="91425" tIns="45700" rIns="91425" bIns="45700" anchor="t" anchorCtr="0">
            <a:noAutofit/>
          </a:bodyPr>
          <a:lstStyle/>
          <a:p>
            <a:pPr algn="ctr"/>
            <a:r>
              <a:rPr lang="en-US" sz="1600" b="0" i="1" u="none" strike="noStrike" cap="none">
                <a:solidFill>
                  <a:srgbClr val="008000"/>
                </a:solidFill>
                <a:latin typeface="Calibri"/>
                <a:ea typeface="Calibri"/>
                <a:cs typeface="Calibri"/>
                <a:sym typeface="Calibri"/>
              </a:rPr>
              <a:t>This review incorporates results from </a:t>
            </a:r>
            <a:r>
              <a:rPr lang="en-US" sz="1600" i="1">
                <a:solidFill>
                  <a:srgbClr val="008000"/>
                </a:solidFill>
                <a:latin typeface="Calibri"/>
                <a:ea typeface="Calibri"/>
                <a:cs typeface="Calibri"/>
                <a:sym typeface="Calibri"/>
              </a:rPr>
              <a:t>Assurance Technology Corporation</a:t>
            </a:r>
            <a:r>
              <a:rPr lang="en-US" sz="1600" b="0" i="1" u="none" strike="noStrike" cap="none">
                <a:solidFill>
                  <a:srgbClr val="008000"/>
                </a:solidFill>
                <a:latin typeface="Calibri"/>
                <a:ea typeface="Calibri"/>
                <a:cs typeface="Calibri"/>
                <a:sym typeface="Calibri"/>
              </a:rPr>
              <a:t> PLTs.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250574"/>
            <a:ext cx="6408821" cy="1349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i="0" u="none" strike="noStrike" cap="none" dirty="0">
                <a:solidFill>
                  <a:schemeClr val="lt1"/>
                </a:solidFill>
                <a:sym typeface="Calibri"/>
              </a:rPr>
              <a:t>Summary of G17 SGPS Status and NCEI </a:t>
            </a:r>
            <a:br>
              <a:rPr lang="en-US" sz="2800" i="0" u="none" strike="noStrike" cap="none" dirty="0">
                <a:solidFill>
                  <a:schemeClr val="lt1"/>
                </a:solidFill>
                <a:sym typeface="Calibri"/>
              </a:rPr>
            </a:br>
            <a:r>
              <a:rPr lang="en-US" sz="2800" i="0" u="none" strike="noStrike" cap="none" dirty="0">
                <a:solidFill>
                  <a:schemeClr val="lt1"/>
                </a:solidFill>
                <a:sym typeface="Calibri"/>
              </a:rPr>
              <a:t>Recommendations at 2/27/19 </a:t>
            </a:r>
            <a:br>
              <a:rPr lang="en-US" sz="2800" i="0" u="none" strike="noStrike" cap="none" dirty="0">
                <a:solidFill>
                  <a:schemeClr val="lt1"/>
                </a:solidFill>
                <a:sym typeface="Calibri"/>
              </a:rPr>
            </a:br>
            <a:r>
              <a:rPr lang="en-US" sz="2800" i="0" u="none" strike="noStrike" cap="none" dirty="0">
                <a:solidFill>
                  <a:schemeClr val="lt1"/>
                </a:solidFill>
                <a:sym typeface="Calibri"/>
              </a:rPr>
              <a:t>G17 SGPS Provisional PS-PVR  </a:t>
            </a:r>
            <a:endParaRPr sz="2800" dirty="0"/>
          </a:p>
        </p:txBody>
      </p:sp>
      <p:sp>
        <p:nvSpPr>
          <p:cNvPr id="507" name="Shape 507"/>
          <p:cNvSpPr txBox="1">
            <a:spLocks noGrp="1"/>
          </p:cNvSpPr>
          <p:nvPr>
            <p:ph type="body" idx="1"/>
          </p:nvPr>
        </p:nvSpPr>
        <p:spPr>
          <a:xfrm>
            <a:off x="304800" y="1669648"/>
            <a:ext cx="8610600" cy="4959752"/>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600"/>
              </a:spcAft>
              <a:buSzPct val="100000"/>
              <a:buFont typeface="Arial"/>
              <a:buChar char="•"/>
            </a:pPr>
            <a:r>
              <a:rPr lang="en-US" sz="1800" dirty="0"/>
              <a:t>No known significant problems with G17 SGPS channels aside from general GOES-R series SGPS issues being worked </a:t>
            </a:r>
          </a:p>
          <a:p>
            <a:pPr marL="800100" lvl="1" indent="-342900">
              <a:spcBef>
                <a:spcPts val="0"/>
              </a:spcBef>
              <a:spcAft>
                <a:spcPts val="600"/>
              </a:spcAft>
              <a:buSzPct val="100000"/>
              <a:buFont typeface=".AppleSystemUIFont" charset="-120"/>
              <a:buChar char="-"/>
            </a:pPr>
            <a:r>
              <a:rPr lang="en-US" sz="1600" dirty="0"/>
              <a:t>Overcorrection for out-of-band contamination in SGPS P5 resulting in negative values (e.g., as shown in slides 24 and 25 of G16 SGPS Full Validation PS-PVR).</a:t>
            </a:r>
          </a:p>
          <a:p>
            <a:pPr marL="800100" lvl="1" indent="-342900">
              <a:spcBef>
                <a:spcPts val="0"/>
              </a:spcBef>
              <a:spcAft>
                <a:spcPts val="600"/>
              </a:spcAft>
              <a:buSzPct val="100000"/>
              <a:buFont typeface=".AppleSystemUIFont" charset="-120"/>
              <a:buChar char="-"/>
            </a:pPr>
            <a:r>
              <a:rPr lang="en-US" sz="1600" dirty="0"/>
              <a:t>Temperature dependence in some G16 SGPS-X channels (G17 SGPS temperature dependence shown to be small on slide 20 and in backup charts of G17 Provisional PS-PVR).</a:t>
            </a:r>
          </a:p>
          <a:p>
            <a:pPr marL="800100" lvl="1" indent="-342900">
              <a:spcBef>
                <a:spcPts val="0"/>
              </a:spcBef>
              <a:spcAft>
                <a:spcPts val="1200"/>
              </a:spcAft>
              <a:buSzPct val="100000"/>
              <a:buFont typeface=".AppleSystemUIFont" charset="-120"/>
              <a:buChar char="-"/>
            </a:pPr>
            <a:r>
              <a:rPr lang="en-US" sz="1600" dirty="0"/>
              <a:t>Electron contamination in G17 SGPS-X P5 (seen in slides 21 and 22 of G17 SGPS Provisional PS-PVR).</a:t>
            </a:r>
          </a:p>
          <a:p>
            <a:pPr marL="342900" indent="-342900">
              <a:spcBef>
                <a:spcPts val="0"/>
              </a:spcBef>
              <a:spcAft>
                <a:spcPts val="1200"/>
              </a:spcAft>
              <a:buSzPct val="100000"/>
              <a:buFont typeface="Arial"/>
              <a:buChar char="•"/>
            </a:pPr>
            <a:r>
              <a:rPr lang="en-US" sz="1800" dirty="0"/>
              <a:t>There were no solar particle events (SPEs) between G17 launch and the G17 SGPS Provisional PS-PVR on 2/27/19. </a:t>
            </a:r>
          </a:p>
          <a:p>
            <a:pPr marL="342900" indent="-342900">
              <a:spcBef>
                <a:spcPts val="0"/>
              </a:spcBef>
              <a:spcAft>
                <a:spcPts val="1200"/>
              </a:spcAft>
              <a:buSzPct val="100000"/>
              <a:buFont typeface="Arial"/>
              <a:buChar char="•"/>
            </a:pPr>
            <a:r>
              <a:rPr lang="en-US" sz="1800" dirty="0"/>
              <a:t>A SPE is needed to verify SGPS instrument performance.</a:t>
            </a:r>
          </a:p>
          <a:p>
            <a:pPr marL="342900" lvl="0" indent="-342900">
              <a:spcBef>
                <a:spcPts val="0"/>
              </a:spcBef>
              <a:spcAft>
                <a:spcPts val="1200"/>
              </a:spcAft>
              <a:buSzPct val="100000"/>
              <a:buFont typeface="Arial"/>
              <a:buChar char="•"/>
            </a:pPr>
            <a:r>
              <a:rPr lang="en-US" sz="1800" dirty="0"/>
              <a:t>NCEI recommended G17 SGPS L1b data be transitioned to provisional status with the caveat that G16 SGPS be relied on for SPE detection until G17 SGPS solar particle measurements could be validated.</a:t>
            </a:r>
          </a:p>
          <a:p>
            <a:pPr marL="342900" lvl="0" indent="-342900">
              <a:spcBef>
                <a:spcPts val="0"/>
              </a:spcBef>
              <a:spcAft>
                <a:spcPts val="1200"/>
              </a:spcAft>
              <a:buSzPct val="100000"/>
              <a:buFont typeface="Arial"/>
              <a:buChar char="•"/>
            </a:pPr>
            <a:r>
              <a:rPr lang="en-US" sz="1800" dirty="0"/>
              <a:t>G17 SGPS L1b was transitioned to Provisional quality status</a:t>
            </a:r>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10</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6026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lvl="0" indent="-461963"/>
            <a:r>
              <a:rPr lang="en-US" sz="3600" dirty="0"/>
              <a:t>PRODUCT QUALITY EVALUATION</a:t>
            </a:r>
            <a:endParaRPr sz="3600"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spcBef>
                <a:spcPts val="0"/>
              </a:spcBef>
            </a:pPr>
            <a:r>
              <a:rPr lang="en-US" dirty="0"/>
              <a:t>GOES-17 SGPS L1b Full Validation PS-PVR</a:t>
            </a: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11</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8214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a:t>SGPS PLPTs Supporting Provisional Maturity </a:t>
            </a:r>
          </a:p>
        </p:txBody>
      </p:sp>
      <p:sp>
        <p:nvSpPr>
          <p:cNvPr id="3" name="Text Placeholder 2"/>
          <p:cNvSpPr>
            <a:spLocks noGrp="1"/>
          </p:cNvSpPr>
          <p:nvPr>
            <p:ph type="body" idx="1"/>
          </p:nvPr>
        </p:nvSpPr>
        <p:spPr>
          <a:xfrm>
            <a:off x="457200" y="1798638"/>
            <a:ext cx="8229600" cy="3078162"/>
          </a:xfrm>
        </p:spPr>
        <p:txBody>
          <a:bodyPr/>
          <a:lstStyle/>
          <a:p>
            <a:pPr>
              <a:buFont typeface="Arial" charset="0"/>
              <a:buChar char="•"/>
            </a:pPr>
            <a:r>
              <a:rPr lang="en-US" dirty="0"/>
              <a:t>PLPT-SEI-001 SGPS D3-D1 Contamination Correction</a:t>
            </a:r>
          </a:p>
          <a:p>
            <a:pPr>
              <a:buFont typeface="Arial" charset="0"/>
              <a:buChar char="•"/>
            </a:pPr>
            <a:r>
              <a:rPr lang="en-US" dirty="0"/>
              <a:t>PLPT-SEI-004 SEP Channel Cross-Comparison</a:t>
            </a:r>
          </a:p>
          <a:p>
            <a:pPr>
              <a:buFont typeface="Arial" charset="0"/>
              <a:buChar char="•"/>
            </a:pPr>
            <a:r>
              <a:rPr lang="en-US" dirty="0"/>
              <a:t>PLPT-SEI-006 Backgrounds Trending</a:t>
            </a:r>
          </a:p>
          <a:p>
            <a:pPr>
              <a:buFont typeface="Arial" charset="0"/>
              <a:buChar char="•"/>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spTree>
    <p:extLst>
      <p:ext uri="{BB962C8B-B14F-4D97-AF65-F5344CB8AC3E}">
        <p14:creationId xmlns:p14="http://schemas.microsoft.com/office/powerpoint/2010/main" val="116923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PLPT-SEI-001 SGPS D3-D1 Contamination Correction</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9761"/>
            <a:ext cx="8305800" cy="1810644"/>
          </a:xfrm>
          <a:prstGeom prst="rect">
            <a:avLst/>
          </a:prstGeom>
        </p:spPr>
      </p:pic>
      <p:sp>
        <p:nvSpPr>
          <p:cNvPr id="8" name="TextBox 7"/>
          <p:cNvSpPr txBox="1"/>
          <p:nvPr/>
        </p:nvSpPr>
        <p:spPr>
          <a:xfrm>
            <a:off x="381000" y="3929896"/>
            <a:ext cx="4267200" cy="1785104"/>
          </a:xfrm>
          <a:prstGeom prst="rect">
            <a:avLst/>
          </a:prstGeom>
          <a:noFill/>
        </p:spPr>
        <p:txBody>
          <a:bodyPr wrap="square" rtlCol="0">
            <a:spAutoFit/>
          </a:bodyPr>
          <a:lstStyle/>
          <a:p>
            <a:pPr>
              <a:buClr>
                <a:schemeClr val="bg1"/>
              </a:buClr>
            </a:pPr>
            <a:r>
              <a:rPr lang="en-US">
                <a:solidFill>
                  <a:schemeClr val="bg1"/>
                </a:solidFill>
              </a:rPr>
              <a:t>Cumulative Summary:</a:t>
            </a:r>
          </a:p>
          <a:p>
            <a:pPr marL="171450" indent="-171450">
              <a:buClr>
                <a:schemeClr val="bg1"/>
              </a:buClr>
              <a:buFont typeface="Arial" charset="0"/>
              <a:buChar char="•"/>
            </a:pPr>
            <a:endParaRPr lang="en-US" sz="1200">
              <a:solidFill>
                <a:schemeClr val="bg1"/>
              </a:solidFill>
            </a:endParaRPr>
          </a:p>
          <a:p>
            <a:pPr marL="171450" indent="-171450">
              <a:buClr>
                <a:schemeClr val="bg1"/>
              </a:buClr>
              <a:buFont typeface="Arial" charset="0"/>
              <a:buChar char="•"/>
            </a:pPr>
            <a:r>
              <a:rPr lang="en-US" sz="1200">
                <a:solidFill>
                  <a:schemeClr val="bg1"/>
                </a:solidFill>
              </a:rPr>
              <a:t>G17 SGPS-X P7 w/ D3-D1 off rate = 2176. counts/day</a:t>
            </a:r>
          </a:p>
          <a:p>
            <a:pPr marL="171450" indent="-171450">
              <a:buClr>
                <a:schemeClr val="bg1"/>
              </a:buClr>
              <a:buFont typeface="Arial" charset="0"/>
              <a:buChar char="•"/>
            </a:pPr>
            <a:r>
              <a:rPr lang="en-US" sz="1200">
                <a:solidFill>
                  <a:schemeClr val="bg1"/>
                </a:solidFill>
              </a:rPr>
              <a:t>G17 SGPS-X P7 w/ D3-D1 on rate = 1347. counts/day</a:t>
            </a:r>
          </a:p>
          <a:p>
            <a:pPr marL="171450" indent="-171450">
              <a:buClr>
                <a:schemeClr val="bg1"/>
              </a:buClr>
              <a:buFont typeface="Arial" charset="0"/>
              <a:buChar char="•"/>
            </a:pPr>
            <a:r>
              <a:rPr lang="en-US" sz="1200">
                <a:solidFill>
                  <a:schemeClr val="bg1"/>
                </a:solidFill>
              </a:rPr>
              <a:t>On-off Ratio = </a:t>
            </a:r>
            <a:r>
              <a:rPr lang="mr-IN" sz="1200">
                <a:solidFill>
                  <a:schemeClr val="bg1"/>
                </a:solidFill>
              </a:rPr>
              <a:t>1347./2176. </a:t>
            </a:r>
            <a:r>
              <a:rPr lang="en-US" sz="1200">
                <a:solidFill>
                  <a:schemeClr val="bg1"/>
                </a:solidFill>
              </a:rPr>
              <a:t>= 0.62</a:t>
            </a:r>
          </a:p>
          <a:p>
            <a:pPr marL="171450" indent="-171450">
              <a:buClr>
                <a:schemeClr val="bg1"/>
              </a:buClr>
              <a:buFont typeface="Arial" charset="0"/>
              <a:buChar char="•"/>
            </a:pPr>
            <a:endParaRPr lang="en-US" sz="1200">
              <a:solidFill>
                <a:schemeClr val="bg1"/>
              </a:solidFill>
            </a:endParaRPr>
          </a:p>
          <a:p>
            <a:pPr marL="171450" indent="-171450">
              <a:buClr>
                <a:schemeClr val="bg1"/>
              </a:buClr>
              <a:buFont typeface="Arial" charset="0"/>
              <a:buChar char="•"/>
            </a:pPr>
            <a:r>
              <a:rPr lang="en-US" sz="1200">
                <a:solidFill>
                  <a:schemeClr val="bg1"/>
                </a:solidFill>
              </a:rPr>
              <a:t>G17 SGPS+X P7 w/ D3-D1 off rate = 2242. counts/day</a:t>
            </a:r>
          </a:p>
          <a:p>
            <a:pPr marL="171450" indent="-171450">
              <a:buClr>
                <a:schemeClr val="bg1"/>
              </a:buClr>
              <a:buFont typeface="Arial" charset="0"/>
              <a:buChar char="•"/>
            </a:pPr>
            <a:r>
              <a:rPr lang="en-US" sz="1200">
                <a:solidFill>
                  <a:schemeClr val="bg1"/>
                </a:solidFill>
              </a:rPr>
              <a:t>G17 SGPS+X P7 w/ D3-D1 on rate = 1463. counts/day</a:t>
            </a:r>
          </a:p>
          <a:p>
            <a:pPr marL="171450" indent="-171450">
              <a:buClr>
                <a:schemeClr val="bg1"/>
              </a:buClr>
              <a:buFont typeface="Arial" charset="0"/>
              <a:buChar char="•"/>
            </a:pPr>
            <a:r>
              <a:rPr lang="en-US" sz="1200">
                <a:solidFill>
                  <a:schemeClr val="bg1"/>
                </a:solidFill>
              </a:rPr>
              <a:t>On-off Ratio = 1463./2242. = 0.65</a:t>
            </a:r>
          </a:p>
        </p:txBody>
      </p:sp>
      <p:sp>
        <p:nvSpPr>
          <p:cNvPr id="9" name="TextBox 8"/>
          <p:cNvSpPr txBox="1"/>
          <p:nvPr/>
        </p:nvSpPr>
        <p:spPr>
          <a:xfrm>
            <a:off x="4572000" y="4330005"/>
            <a:ext cx="4343400" cy="1384995"/>
          </a:xfrm>
          <a:prstGeom prst="rect">
            <a:avLst/>
          </a:prstGeom>
          <a:noFill/>
        </p:spPr>
        <p:txBody>
          <a:bodyPr wrap="square" rtlCol="0">
            <a:spAutoFit/>
          </a:bodyPr>
          <a:lstStyle/>
          <a:p>
            <a:pPr marL="171450" indent="-171450">
              <a:buClr>
                <a:schemeClr val="bg1"/>
              </a:buClr>
              <a:buFont typeface="Arial" charset="0"/>
              <a:buChar char="•"/>
            </a:pPr>
            <a:r>
              <a:rPr lang="en-US" sz="1200">
                <a:solidFill>
                  <a:schemeClr val="bg1"/>
                </a:solidFill>
              </a:rPr>
              <a:t>G17 SGPS-X P8C w/ D3-D1 off rate = 4650. counts/day</a:t>
            </a:r>
          </a:p>
          <a:p>
            <a:pPr marL="171450" indent="-171450">
              <a:buClr>
                <a:schemeClr val="bg1"/>
              </a:buClr>
              <a:buFont typeface="Arial" charset="0"/>
              <a:buChar char="•"/>
            </a:pPr>
            <a:r>
              <a:rPr lang="en-US" sz="1200">
                <a:solidFill>
                  <a:schemeClr val="bg1"/>
                </a:solidFill>
              </a:rPr>
              <a:t>G17 SGPS-X P8C w/ D3-D1 on rate = 2466. counts/day</a:t>
            </a:r>
          </a:p>
          <a:p>
            <a:pPr marL="171450" indent="-171450">
              <a:buClr>
                <a:schemeClr val="bg1"/>
              </a:buClr>
              <a:buFont typeface="Arial" charset="0"/>
              <a:buChar char="•"/>
            </a:pPr>
            <a:r>
              <a:rPr lang="en-US" sz="1200">
                <a:solidFill>
                  <a:schemeClr val="bg1"/>
                </a:solidFill>
              </a:rPr>
              <a:t>On-off Ratio = 2466./4650.=0.53</a:t>
            </a:r>
          </a:p>
          <a:p>
            <a:pPr marL="171450" indent="-171450">
              <a:buClr>
                <a:schemeClr val="bg1"/>
              </a:buClr>
              <a:buFont typeface="Arial" charset="0"/>
              <a:buChar char="•"/>
            </a:pPr>
            <a:endParaRPr lang="en-US" sz="1200">
              <a:solidFill>
                <a:schemeClr val="bg1"/>
              </a:solidFill>
            </a:endParaRPr>
          </a:p>
          <a:p>
            <a:pPr marL="171450" indent="-171450">
              <a:buClr>
                <a:schemeClr val="bg1"/>
              </a:buClr>
              <a:buFont typeface="Arial" charset="0"/>
              <a:buChar char="•"/>
            </a:pPr>
            <a:r>
              <a:rPr lang="en-US" sz="1200">
                <a:solidFill>
                  <a:schemeClr val="bg1"/>
                </a:solidFill>
              </a:rPr>
              <a:t>G17 SGPS+X P8C w/ D3-D1 off rate = 4042. counts/day</a:t>
            </a:r>
          </a:p>
          <a:p>
            <a:pPr marL="171450" indent="-171450">
              <a:buClr>
                <a:schemeClr val="bg1"/>
              </a:buClr>
              <a:buFont typeface="Arial" charset="0"/>
              <a:buChar char="•"/>
            </a:pPr>
            <a:r>
              <a:rPr lang="en-US" sz="1200">
                <a:solidFill>
                  <a:schemeClr val="bg1"/>
                </a:solidFill>
              </a:rPr>
              <a:t>G17 SGPS+X P8C w/ D3-D1 on rate = 2980. counts/day</a:t>
            </a:r>
          </a:p>
          <a:p>
            <a:pPr marL="171450" indent="-171450">
              <a:buClr>
                <a:schemeClr val="bg1"/>
              </a:buClr>
              <a:buFont typeface="Arial" charset="0"/>
              <a:buChar char="•"/>
            </a:pPr>
            <a:r>
              <a:rPr lang="en-US" sz="1200">
                <a:solidFill>
                  <a:schemeClr val="bg1"/>
                </a:solidFill>
              </a:rPr>
              <a:t>On-off Ratio = 2980./4042.=0.74</a:t>
            </a:r>
          </a:p>
        </p:txBody>
      </p:sp>
      <p:sp>
        <p:nvSpPr>
          <p:cNvPr id="10" name="TextBox 9"/>
          <p:cNvSpPr txBox="1"/>
          <p:nvPr/>
        </p:nvSpPr>
        <p:spPr>
          <a:xfrm>
            <a:off x="343013" y="1524000"/>
            <a:ext cx="3238387" cy="307777"/>
          </a:xfrm>
          <a:prstGeom prst="rect">
            <a:avLst/>
          </a:prstGeom>
          <a:noFill/>
        </p:spPr>
        <p:txBody>
          <a:bodyPr wrap="none" rtlCol="0">
            <a:spAutoFit/>
          </a:bodyPr>
          <a:lstStyle/>
          <a:p>
            <a:r>
              <a:rPr lang="en-US">
                <a:solidFill>
                  <a:schemeClr val="bg1"/>
                </a:solidFill>
              </a:rPr>
              <a:t>Accumulated counts from G17 L0 data</a:t>
            </a:r>
          </a:p>
        </p:txBody>
      </p:sp>
      <p:sp>
        <p:nvSpPr>
          <p:cNvPr id="11" name="TextBox 10"/>
          <p:cNvSpPr txBox="1"/>
          <p:nvPr/>
        </p:nvSpPr>
        <p:spPr>
          <a:xfrm>
            <a:off x="2514600" y="5816025"/>
            <a:ext cx="6104238" cy="584775"/>
          </a:xfrm>
          <a:prstGeom prst="rect">
            <a:avLst/>
          </a:prstGeom>
          <a:noFill/>
        </p:spPr>
        <p:txBody>
          <a:bodyPr wrap="square" rtlCol="0">
            <a:spAutoFit/>
          </a:bodyPr>
          <a:lstStyle/>
          <a:p>
            <a:pPr defTabSz="457200">
              <a:buClrTx/>
              <a:buFontTx/>
              <a:buNone/>
            </a:pPr>
            <a:r>
              <a:rPr lang="en-US" sz="1600" i="1" kern="1200" dirty="0">
                <a:solidFill>
                  <a:schemeClr val="bg1"/>
                </a:solidFill>
                <a:latin typeface="Calibri"/>
                <a:ea typeface=""/>
                <a:cs typeface=""/>
              </a:rPr>
              <a:t>In summary, P7 GCR rates drop by almost one-half when d3-d1 circuit is turned on, which is consistent with expected performance.</a:t>
            </a:r>
          </a:p>
        </p:txBody>
      </p:sp>
      <p:sp>
        <p:nvSpPr>
          <p:cNvPr id="3" name="TextBox 2"/>
          <p:cNvSpPr txBox="1"/>
          <p:nvPr/>
        </p:nvSpPr>
        <p:spPr>
          <a:xfrm>
            <a:off x="7696200" y="6248400"/>
            <a:ext cx="665567" cy="307777"/>
          </a:xfrm>
          <a:prstGeom prst="rect">
            <a:avLst/>
          </a:prstGeom>
          <a:solidFill>
            <a:srgbClr val="92D050"/>
          </a:solidFill>
        </p:spPr>
        <p:txBody>
          <a:bodyPr wrap="none" rtlCol="0">
            <a:spAutoFit/>
          </a:bodyPr>
          <a:lstStyle/>
          <a:p>
            <a:r>
              <a:rPr lang="en-US"/>
              <a:t>PASS</a:t>
            </a:r>
          </a:p>
        </p:txBody>
      </p:sp>
    </p:spTree>
    <p:extLst>
      <p:ext uri="{BB962C8B-B14F-4D97-AF65-F5344CB8AC3E}">
        <p14:creationId xmlns:p14="http://schemas.microsoft.com/office/powerpoint/2010/main" val="13380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54111"/>
            <a:ext cx="8686800" cy="4685861"/>
          </a:xfrm>
          <a:prstGeom prst="rect">
            <a:avLst/>
          </a:prstGeom>
        </p:spPr>
      </p:pic>
      <p:sp>
        <p:nvSpPr>
          <p:cNvPr id="6" name="Title 1"/>
          <p:cNvSpPr>
            <a:spLocks noGrp="1"/>
          </p:cNvSpPr>
          <p:nvPr>
            <p:ph type="title"/>
          </p:nvPr>
        </p:nvSpPr>
        <p:spPr/>
        <p:txBody>
          <a:bodyPr/>
          <a:lstStyle/>
          <a:p>
            <a:r>
              <a:rPr lang="en-US" sz="2800" dirty="0"/>
              <a:t>PLPT-SEI-004 SEP Channel </a:t>
            </a:r>
            <a:br>
              <a:rPr lang="en-US" sz="2800" dirty="0"/>
            </a:br>
            <a:r>
              <a:rPr lang="en-US" sz="2800" dirty="0"/>
              <a:t>Cross-Comparison, 10/30/21 6UT</a:t>
            </a:r>
          </a:p>
        </p:txBody>
      </p:sp>
      <p:sp>
        <p:nvSpPr>
          <p:cNvPr id="7" name="TextBox 6"/>
          <p:cNvSpPr txBox="1"/>
          <p:nvPr/>
        </p:nvSpPr>
        <p:spPr>
          <a:xfrm>
            <a:off x="228601" y="5978511"/>
            <a:ext cx="8686799" cy="738664"/>
          </a:xfrm>
          <a:prstGeom prst="rect">
            <a:avLst/>
          </a:prstGeom>
          <a:noFill/>
        </p:spPr>
        <p:txBody>
          <a:bodyPr wrap="square" rtlCol="0">
            <a:spAutoFit/>
          </a:bodyPr>
          <a:lstStyle/>
          <a:p>
            <a:r>
              <a:rPr lang="en-US" dirty="0">
                <a:solidFill>
                  <a:schemeClr val="bg1"/>
                </a:solidFill>
              </a:rPr>
              <a:t>In general, G17 SGPS fluxes compare well with G16 SGPS fluxes. Some evidence of mischaracterization of G17 or G16 T3 energy channels is seen in both +X and </a:t>
            </a:r>
            <a:r>
              <a:rPr lang="mr-IN" dirty="0">
                <a:solidFill>
                  <a:schemeClr val="bg1"/>
                </a:solidFill>
              </a:rPr>
              <a:t>–</a:t>
            </a:r>
            <a:r>
              <a:rPr lang="en-US" dirty="0">
                <a:solidFill>
                  <a:schemeClr val="bg1"/>
                </a:solidFill>
              </a:rPr>
              <a:t>X units. On 10/30/21 some differences in T1 channels due to geomagnetic effects are expected. </a:t>
            </a:r>
          </a:p>
        </p:txBody>
      </p:sp>
      <p:sp>
        <p:nvSpPr>
          <p:cNvPr id="8" name="Oval 7"/>
          <p:cNvSpPr/>
          <p:nvPr/>
        </p:nvSpPr>
        <p:spPr>
          <a:xfrm>
            <a:off x="5181600" y="1863711"/>
            <a:ext cx="2057400" cy="9906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62800" y="3997311"/>
            <a:ext cx="1676400" cy="12954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0" y="2168511"/>
            <a:ext cx="2209800" cy="769441"/>
          </a:xfrm>
          <a:prstGeom prst="rect">
            <a:avLst/>
          </a:prstGeom>
          <a:solidFill>
            <a:schemeClr val="bg1">
              <a:lumMod val="95000"/>
            </a:schemeClr>
          </a:solidFill>
        </p:spPr>
        <p:txBody>
          <a:bodyPr wrap="square" rtlCol="0">
            <a:spAutoFit/>
          </a:bodyPr>
          <a:lstStyle/>
          <a:p>
            <a:r>
              <a:rPr lang="en-US" sz="1100" dirty="0"/>
              <a:t>During non- geomagnetic storm period, T1 differences are due to different environment at </a:t>
            </a:r>
          </a:p>
          <a:p>
            <a:r>
              <a:rPr lang="en-US" sz="1100" dirty="0"/>
              <a:t>GOES-16 and -17. </a:t>
            </a:r>
          </a:p>
        </p:txBody>
      </p:sp>
      <p:sp>
        <p:nvSpPr>
          <p:cNvPr id="11" name="TextBox 10"/>
          <p:cNvSpPr txBox="1"/>
          <p:nvPr/>
        </p:nvSpPr>
        <p:spPr>
          <a:xfrm>
            <a:off x="5410200" y="4616347"/>
            <a:ext cx="2438400" cy="600164"/>
          </a:xfrm>
          <a:prstGeom prst="rect">
            <a:avLst/>
          </a:prstGeom>
          <a:solidFill>
            <a:schemeClr val="bg1">
              <a:lumMod val="95000"/>
            </a:schemeClr>
          </a:solidFill>
        </p:spPr>
        <p:txBody>
          <a:bodyPr wrap="square" rtlCol="0">
            <a:spAutoFit/>
          </a:bodyPr>
          <a:lstStyle/>
          <a:p>
            <a:r>
              <a:rPr lang="en-US" sz="1100" dirty="0"/>
              <a:t>T3 channel differences seen here are likely due to mischaracterization of G17 or G16 T3 energy channels.</a:t>
            </a:r>
          </a:p>
        </p:txBody>
      </p:sp>
      <p:sp>
        <p:nvSpPr>
          <p:cNvPr id="2" name="TextBox 1"/>
          <p:cNvSpPr txBox="1"/>
          <p:nvPr/>
        </p:nvSpPr>
        <p:spPr>
          <a:xfrm>
            <a:off x="4224762" y="1099597"/>
            <a:ext cx="1319385" cy="307777"/>
          </a:xfrm>
          <a:prstGeom prst="rect">
            <a:avLst/>
          </a:prstGeom>
          <a:solidFill>
            <a:schemeClr val="bg1">
              <a:lumMod val="95000"/>
            </a:schemeClr>
          </a:solidFill>
        </p:spPr>
        <p:txBody>
          <a:bodyPr wrap="square" rtlCol="0">
            <a:spAutoFit/>
          </a:bodyPr>
          <a:lstStyle/>
          <a:p>
            <a:pPr algn="ctr"/>
            <a:r>
              <a:rPr lang="en-US" dirty="0"/>
              <a:t>5m avg. L1b</a:t>
            </a:r>
          </a:p>
        </p:txBody>
      </p:sp>
    </p:spTree>
    <p:extLst>
      <p:ext uri="{BB962C8B-B14F-4D97-AF65-F5344CB8AC3E}">
        <p14:creationId xmlns:p14="http://schemas.microsoft.com/office/powerpoint/2010/main" val="104107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32547"/>
            <a:ext cx="8534400" cy="4603653"/>
          </a:xfrm>
          <a:prstGeom prst="rect">
            <a:avLst/>
          </a:prstGeom>
        </p:spPr>
      </p:pic>
      <p:sp>
        <p:nvSpPr>
          <p:cNvPr id="6" name="Oval 5"/>
          <p:cNvSpPr/>
          <p:nvPr/>
        </p:nvSpPr>
        <p:spPr>
          <a:xfrm>
            <a:off x="6705600" y="4419600"/>
            <a:ext cx="2133600" cy="9906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67600" y="4114800"/>
            <a:ext cx="1066800" cy="261610"/>
          </a:xfrm>
          <a:prstGeom prst="rect">
            <a:avLst/>
          </a:prstGeom>
          <a:solidFill>
            <a:schemeClr val="bg1">
              <a:lumMod val="95000"/>
            </a:schemeClr>
          </a:solidFill>
        </p:spPr>
        <p:txBody>
          <a:bodyPr wrap="square" rtlCol="0">
            <a:spAutoFit/>
          </a:bodyPr>
          <a:lstStyle/>
          <a:p>
            <a:r>
              <a:rPr lang="en-US" sz="1100"/>
              <a:t>Backgrounds</a:t>
            </a:r>
            <a:endParaRPr lang="en-US" sz="1100" dirty="0"/>
          </a:p>
        </p:txBody>
      </p:sp>
      <p:sp>
        <p:nvSpPr>
          <p:cNvPr id="8" name="TextBox 7"/>
          <p:cNvSpPr txBox="1"/>
          <p:nvPr/>
        </p:nvSpPr>
        <p:spPr>
          <a:xfrm>
            <a:off x="6172200" y="2438400"/>
            <a:ext cx="2362200" cy="430887"/>
          </a:xfrm>
          <a:prstGeom prst="rect">
            <a:avLst/>
          </a:prstGeom>
          <a:solidFill>
            <a:schemeClr val="bg1">
              <a:lumMod val="95000"/>
            </a:schemeClr>
          </a:solidFill>
        </p:spPr>
        <p:txBody>
          <a:bodyPr wrap="square" rtlCol="0">
            <a:spAutoFit/>
          </a:bodyPr>
          <a:lstStyle/>
          <a:p>
            <a:r>
              <a:rPr lang="en-US" sz="1100" dirty="0"/>
              <a:t>Good agreement at </a:t>
            </a:r>
            <a:r>
              <a:rPr lang="en-US" sz="1100"/>
              <a:t>T1 energies during </a:t>
            </a:r>
            <a:r>
              <a:rPr lang="en-US" sz="1100" dirty="0"/>
              <a:t>geomagnetic storm period</a:t>
            </a:r>
          </a:p>
        </p:txBody>
      </p:sp>
      <p:sp>
        <p:nvSpPr>
          <p:cNvPr id="9" name="TextBox 8"/>
          <p:cNvSpPr txBox="1"/>
          <p:nvPr/>
        </p:nvSpPr>
        <p:spPr>
          <a:xfrm>
            <a:off x="2590800" y="3352800"/>
            <a:ext cx="1447800" cy="430887"/>
          </a:xfrm>
          <a:prstGeom prst="rect">
            <a:avLst/>
          </a:prstGeom>
          <a:solidFill>
            <a:schemeClr val="bg1">
              <a:lumMod val="95000"/>
            </a:schemeClr>
          </a:solidFill>
        </p:spPr>
        <p:txBody>
          <a:bodyPr wrap="square" rtlCol="0">
            <a:spAutoFit/>
          </a:bodyPr>
          <a:lstStyle/>
          <a:p>
            <a:r>
              <a:rPr lang="en-US" sz="1100"/>
              <a:t>Known P4 channel calibration issue</a:t>
            </a:r>
            <a:endParaRPr lang="en-US" sz="1100" dirty="0"/>
          </a:p>
        </p:txBody>
      </p:sp>
      <p:sp>
        <p:nvSpPr>
          <p:cNvPr id="10" name="Title 1"/>
          <p:cNvSpPr>
            <a:spLocks noGrp="1"/>
          </p:cNvSpPr>
          <p:nvPr>
            <p:ph type="title"/>
          </p:nvPr>
        </p:nvSpPr>
        <p:spPr/>
        <p:txBody>
          <a:bodyPr/>
          <a:lstStyle/>
          <a:p>
            <a:r>
              <a:rPr lang="en-US" sz="2800" dirty="0"/>
              <a:t>PLPT-SEI-004 SEP Channel </a:t>
            </a:r>
            <a:br>
              <a:rPr lang="en-US" sz="2800" dirty="0"/>
            </a:br>
            <a:r>
              <a:rPr lang="en-US" sz="2800" dirty="0"/>
              <a:t>Cross-Comparison, 11/4/21 12UT</a:t>
            </a:r>
          </a:p>
        </p:txBody>
      </p:sp>
      <p:sp>
        <p:nvSpPr>
          <p:cNvPr id="11" name="TextBox 10"/>
          <p:cNvSpPr txBox="1"/>
          <p:nvPr/>
        </p:nvSpPr>
        <p:spPr>
          <a:xfrm>
            <a:off x="4201612" y="1261647"/>
            <a:ext cx="1319385" cy="307777"/>
          </a:xfrm>
          <a:prstGeom prst="rect">
            <a:avLst/>
          </a:prstGeom>
          <a:solidFill>
            <a:schemeClr val="bg1">
              <a:lumMod val="95000"/>
            </a:schemeClr>
          </a:solidFill>
        </p:spPr>
        <p:txBody>
          <a:bodyPr wrap="square" rtlCol="0">
            <a:spAutoFit/>
          </a:bodyPr>
          <a:lstStyle/>
          <a:p>
            <a:pPr algn="ctr"/>
            <a:r>
              <a:rPr lang="en-US" dirty="0"/>
              <a:t>5m avg. L1b</a:t>
            </a:r>
          </a:p>
        </p:txBody>
      </p:sp>
    </p:spTree>
    <p:extLst>
      <p:ext uri="{BB962C8B-B14F-4D97-AF65-F5344CB8AC3E}">
        <p14:creationId xmlns:p14="http://schemas.microsoft.com/office/powerpoint/2010/main" val="178051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408821" cy="968626"/>
          </a:xfrm>
        </p:spPr>
        <p:txBody>
          <a:bodyPr/>
          <a:lstStyle/>
          <a:p>
            <a:r>
              <a:rPr lang="en-US" sz="2600" dirty="0"/>
              <a:t>PLPT-SEI-004 SEP </a:t>
            </a:r>
            <a:r>
              <a:rPr lang="en-US" sz="2600"/>
              <a:t>Channel Cross-Comparison </a:t>
            </a:r>
            <a:r>
              <a:rPr lang="en-US" sz="2600" dirty="0"/>
              <a:t>Examples </a:t>
            </a:r>
            <a:r>
              <a:rPr lang="en-US" sz="2600"/>
              <a:t>of Cross Calibration </a:t>
            </a:r>
            <a:r>
              <a:rPr lang="en-US" sz="2600" dirty="0"/>
              <a:t>Results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16</a:t>
            </a:fld>
            <a:endParaRPr lang="uk-UA"/>
          </a:p>
        </p:txBody>
      </p:sp>
      <p:grpSp>
        <p:nvGrpSpPr>
          <p:cNvPr id="7" name="Group 6"/>
          <p:cNvGrpSpPr/>
          <p:nvPr/>
        </p:nvGrpSpPr>
        <p:grpSpPr>
          <a:xfrm>
            <a:off x="608637" y="1700675"/>
            <a:ext cx="3695969" cy="4319124"/>
            <a:chOff x="76200" y="1700675"/>
            <a:chExt cx="3695969" cy="431912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02613" y="274262"/>
              <a:ext cx="841584" cy="369441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547344"/>
              <a:ext cx="3695969" cy="3472455"/>
            </a:xfrm>
            <a:prstGeom prst="rect">
              <a:avLst/>
            </a:prstGeom>
          </p:spPr>
        </p:pic>
      </p:grpSp>
      <p:grpSp>
        <p:nvGrpSpPr>
          <p:cNvPr id="5" name="Group 4"/>
          <p:cNvGrpSpPr/>
          <p:nvPr/>
        </p:nvGrpSpPr>
        <p:grpSpPr>
          <a:xfrm>
            <a:off x="4816779" y="1665970"/>
            <a:ext cx="3625143" cy="4353830"/>
            <a:chOff x="3832931" y="1665970"/>
            <a:chExt cx="3625143" cy="435383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096" y="2539797"/>
              <a:ext cx="3623343" cy="348000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213366" y="285535"/>
              <a:ext cx="864273" cy="3625143"/>
            </a:xfrm>
            <a:prstGeom prst="rect">
              <a:avLst/>
            </a:prstGeom>
          </p:spPr>
        </p:pic>
      </p:grpSp>
      <p:sp>
        <p:nvSpPr>
          <p:cNvPr id="8" name="TextBox 7"/>
          <p:cNvSpPr txBox="1"/>
          <p:nvPr/>
        </p:nvSpPr>
        <p:spPr>
          <a:xfrm>
            <a:off x="533400" y="6019800"/>
            <a:ext cx="3729941" cy="520861"/>
          </a:xfrm>
          <a:prstGeom prst="rect">
            <a:avLst/>
          </a:prstGeom>
          <a:noFill/>
        </p:spPr>
        <p:txBody>
          <a:bodyPr wrap="square" rtlCol="0">
            <a:spAutoFit/>
          </a:bodyPr>
          <a:lstStyle/>
          <a:p>
            <a:r>
              <a:rPr lang="en-US" dirty="0">
                <a:solidFill>
                  <a:schemeClr val="bg1"/>
                </a:solidFill>
              </a:rPr>
              <a:t>Systematic difference between G16 and G17 P8A channels (west viewing units).</a:t>
            </a:r>
          </a:p>
        </p:txBody>
      </p:sp>
      <p:sp>
        <p:nvSpPr>
          <p:cNvPr id="11" name="TextBox 10"/>
          <p:cNvSpPr txBox="1"/>
          <p:nvPr/>
        </p:nvSpPr>
        <p:spPr>
          <a:xfrm>
            <a:off x="4724400" y="6019800"/>
            <a:ext cx="3729941" cy="523220"/>
          </a:xfrm>
          <a:prstGeom prst="rect">
            <a:avLst/>
          </a:prstGeom>
          <a:noFill/>
        </p:spPr>
        <p:txBody>
          <a:bodyPr wrap="square" rtlCol="0">
            <a:spAutoFit/>
          </a:bodyPr>
          <a:lstStyle/>
          <a:p>
            <a:r>
              <a:rPr lang="en-US" dirty="0">
                <a:solidFill>
                  <a:schemeClr val="bg1"/>
                </a:solidFill>
              </a:rPr>
              <a:t>Good agreement between G16 and G17 P2B channels.</a:t>
            </a:r>
          </a:p>
        </p:txBody>
      </p:sp>
      <p:sp>
        <p:nvSpPr>
          <p:cNvPr id="13" name="TextBox 12"/>
          <p:cNvSpPr txBox="1"/>
          <p:nvPr/>
        </p:nvSpPr>
        <p:spPr>
          <a:xfrm>
            <a:off x="3429001" y="4872335"/>
            <a:ext cx="1066799" cy="461665"/>
          </a:xfrm>
          <a:prstGeom prst="rect">
            <a:avLst/>
          </a:prstGeom>
          <a:solidFill>
            <a:schemeClr val="bg1">
              <a:lumMod val="95000"/>
            </a:schemeClr>
          </a:solidFill>
        </p:spPr>
        <p:txBody>
          <a:bodyPr wrap="square" rtlCol="0">
            <a:spAutoFit/>
          </a:bodyPr>
          <a:lstStyle/>
          <a:p>
            <a:r>
              <a:rPr lang="en-US" sz="1200" dirty="0"/>
              <a:t>5m avg. L1b samples</a:t>
            </a:r>
          </a:p>
        </p:txBody>
      </p:sp>
      <p:sp>
        <p:nvSpPr>
          <p:cNvPr id="14" name="TextBox 13"/>
          <p:cNvSpPr txBox="1"/>
          <p:nvPr/>
        </p:nvSpPr>
        <p:spPr>
          <a:xfrm>
            <a:off x="7467601" y="4876800"/>
            <a:ext cx="1066799" cy="461665"/>
          </a:xfrm>
          <a:prstGeom prst="rect">
            <a:avLst/>
          </a:prstGeom>
          <a:solidFill>
            <a:schemeClr val="bg1">
              <a:lumMod val="95000"/>
            </a:schemeClr>
          </a:solidFill>
        </p:spPr>
        <p:txBody>
          <a:bodyPr wrap="square" rtlCol="0">
            <a:spAutoFit/>
          </a:bodyPr>
          <a:lstStyle/>
          <a:p>
            <a:r>
              <a:rPr lang="en-US" sz="1200" dirty="0"/>
              <a:t>5m avg. L1b samples</a:t>
            </a:r>
          </a:p>
        </p:txBody>
      </p:sp>
    </p:spTree>
    <p:extLst>
      <p:ext uri="{BB962C8B-B14F-4D97-AF65-F5344CB8AC3E}">
        <p14:creationId xmlns:p14="http://schemas.microsoft.com/office/powerpoint/2010/main" val="153794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p:sp>
        <p:nvSpPr>
          <p:cNvPr id="5" name="TextBox 4"/>
          <p:cNvSpPr txBox="1"/>
          <p:nvPr/>
        </p:nvSpPr>
        <p:spPr>
          <a:xfrm>
            <a:off x="7188200" y="6359723"/>
            <a:ext cx="1122767" cy="307777"/>
          </a:xfrm>
          <a:prstGeom prst="rect">
            <a:avLst/>
          </a:prstGeom>
          <a:solidFill>
            <a:srgbClr val="FFFF00"/>
          </a:solidFill>
        </p:spPr>
        <p:txBody>
          <a:bodyPr wrap="square" rtlCol="0">
            <a:spAutoFit/>
          </a:bodyPr>
          <a:lstStyle/>
          <a:p>
            <a:pPr algn="ctr"/>
            <a:r>
              <a:rPr lang="en-US"/>
              <a:t>PASS</a:t>
            </a:r>
          </a:p>
        </p:txBody>
      </p:sp>
      <p:sp>
        <p:nvSpPr>
          <p:cNvPr id="6" name="Title 1"/>
          <p:cNvSpPr>
            <a:spLocks noGrp="1"/>
          </p:cNvSpPr>
          <p:nvPr>
            <p:ph type="title"/>
          </p:nvPr>
        </p:nvSpPr>
        <p:spPr/>
        <p:txBody>
          <a:bodyPr/>
          <a:lstStyle/>
          <a:p>
            <a:r>
              <a:rPr lang="en-US" sz="2600" dirty="0"/>
              <a:t>PLPT-SEI-004 SEP Channel Cross-Comparison Cross Calibration Results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8153400" cy="3109018"/>
          </a:xfrm>
          <a:prstGeom prst="rect">
            <a:avLst/>
          </a:prstGeom>
        </p:spPr>
      </p:pic>
      <p:sp>
        <p:nvSpPr>
          <p:cNvPr id="8" name="Oval 7"/>
          <p:cNvSpPr/>
          <p:nvPr/>
        </p:nvSpPr>
        <p:spPr>
          <a:xfrm>
            <a:off x="2286000" y="3482899"/>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971800" y="3711499"/>
            <a:ext cx="152400" cy="685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46777" y="4267200"/>
            <a:ext cx="2642070" cy="276999"/>
          </a:xfrm>
          <a:prstGeom prst="rect">
            <a:avLst/>
          </a:prstGeom>
          <a:solidFill>
            <a:schemeClr val="bg1">
              <a:lumMod val="95000"/>
            </a:schemeClr>
          </a:solidFill>
        </p:spPr>
        <p:txBody>
          <a:bodyPr wrap="none" rtlCol="0">
            <a:spAutoFit/>
          </a:bodyPr>
          <a:lstStyle/>
          <a:p>
            <a:r>
              <a:rPr lang="en-US" sz="1200" dirty="0"/>
              <a:t>Worst case is ~factor of </a:t>
            </a:r>
            <a:r>
              <a:rPr lang="en-US" sz="1200"/>
              <a:t>2 difference</a:t>
            </a:r>
          </a:p>
        </p:txBody>
      </p:sp>
      <p:sp>
        <p:nvSpPr>
          <p:cNvPr id="14" name="TextBox 13"/>
          <p:cNvSpPr txBox="1"/>
          <p:nvPr/>
        </p:nvSpPr>
        <p:spPr>
          <a:xfrm>
            <a:off x="304800" y="4530313"/>
            <a:ext cx="8331200" cy="1946687"/>
          </a:xfrm>
          <a:prstGeom prst="rect">
            <a:avLst/>
          </a:prstGeom>
          <a:noFill/>
        </p:spPr>
        <p:txBody>
          <a:bodyPr wrap="square" rtlCol="0">
            <a:spAutoFit/>
          </a:bodyPr>
          <a:lstStyle/>
          <a:p>
            <a:pPr marL="285750" indent="-285750">
              <a:spcAft>
                <a:spcPts val="300"/>
              </a:spcAft>
              <a:buClr>
                <a:schemeClr val="bg1"/>
              </a:buClr>
              <a:buFont typeface="Arial" charset="0"/>
              <a:buChar char="•"/>
            </a:pPr>
            <a:r>
              <a:rPr lang="en-US" sz="1600" dirty="0">
                <a:solidFill>
                  <a:schemeClr val="bg1"/>
                </a:solidFill>
              </a:rPr>
              <a:t>Absolute accuracy cannot be verified on-orbit, however, results suggest that some channels are not meeting 25% accuracy requirement.</a:t>
            </a:r>
          </a:p>
          <a:p>
            <a:pPr marL="285750" indent="-285750">
              <a:spcAft>
                <a:spcPts val="300"/>
              </a:spcAft>
              <a:buClr>
                <a:schemeClr val="bg1"/>
              </a:buClr>
              <a:buFont typeface="Arial" charset="0"/>
              <a:buChar char="•"/>
            </a:pPr>
            <a:r>
              <a:rPr lang="en-US" sz="1600" dirty="0">
                <a:solidFill>
                  <a:schemeClr val="bg1"/>
                </a:solidFill>
              </a:rPr>
              <a:t>These differences are not unusual for comparisons between space-based particle detectors and are accepted by many as reasonable for space particle instruments, e.g., from Boyd et al. [2019], "there is excellent agreement with </a:t>
            </a:r>
            <a:r>
              <a:rPr lang="en-US" sz="1600" dirty="0" err="1">
                <a:solidFill>
                  <a:schemeClr val="bg1"/>
                </a:solidFill>
              </a:rPr>
              <a:t>MagEIS</a:t>
            </a:r>
            <a:r>
              <a:rPr lang="en-US" sz="1600" dirty="0">
                <a:solidFill>
                  <a:schemeClr val="bg1"/>
                </a:solidFill>
              </a:rPr>
              <a:t>, with more than 90% of points agreeing within a factor of 2"  </a:t>
            </a:r>
            <a:r>
              <a:rPr lang="en-US" sz="1100" dirty="0">
                <a:solidFill>
                  <a:schemeClr val="bg1"/>
                </a:solidFill>
              </a:rPr>
              <a:t>[Boyd, A. J., Reeves, G. D., Spence, H. E., </a:t>
            </a:r>
            <a:r>
              <a:rPr lang="en-US" sz="1100" dirty="0" err="1">
                <a:solidFill>
                  <a:schemeClr val="bg1"/>
                </a:solidFill>
              </a:rPr>
              <a:t>Funsten</a:t>
            </a:r>
            <a:r>
              <a:rPr lang="en-US" sz="1100" dirty="0">
                <a:solidFill>
                  <a:schemeClr val="bg1"/>
                </a:solidFill>
              </a:rPr>
              <a:t>, H. O., Larsen, B. A., </a:t>
            </a:r>
            <a:r>
              <a:rPr lang="en-US" sz="1100" dirty="0" err="1">
                <a:solidFill>
                  <a:schemeClr val="bg1"/>
                </a:solidFill>
              </a:rPr>
              <a:t>Skoug</a:t>
            </a:r>
            <a:r>
              <a:rPr lang="en-US" sz="1100" dirty="0">
                <a:solidFill>
                  <a:schemeClr val="bg1"/>
                </a:solidFill>
              </a:rPr>
              <a:t>, R. M., et al. (2019). RBSP-ECT combined spin-averaged electron flux data product. </a:t>
            </a:r>
            <a:r>
              <a:rPr lang="en-US" sz="1100" i="1" dirty="0">
                <a:solidFill>
                  <a:schemeClr val="bg1"/>
                </a:solidFill>
              </a:rPr>
              <a:t>Journal of Geophysical Research: Space Physics, 124</a:t>
            </a:r>
            <a:r>
              <a:rPr lang="en-US" sz="1100" dirty="0">
                <a:solidFill>
                  <a:schemeClr val="bg1"/>
                </a:solidFill>
              </a:rPr>
              <a:t>, 9142–9136. https://</a:t>
            </a:r>
            <a:r>
              <a:rPr lang="en-US" sz="1100" dirty="0" err="1">
                <a:solidFill>
                  <a:schemeClr val="bg1"/>
                </a:solidFill>
              </a:rPr>
              <a:t>doi.org</a:t>
            </a:r>
            <a:r>
              <a:rPr lang="en-US" sz="1100" dirty="0">
                <a:solidFill>
                  <a:schemeClr val="bg1"/>
                </a:solidFill>
              </a:rPr>
              <a:t>/10.1029/2019JA026733].</a:t>
            </a:r>
          </a:p>
        </p:txBody>
      </p:sp>
    </p:spTree>
    <p:extLst>
      <p:ext uri="{BB962C8B-B14F-4D97-AF65-F5344CB8AC3E}">
        <p14:creationId xmlns:p14="http://schemas.microsoft.com/office/powerpoint/2010/main" val="27926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4944763"/>
            <a:ext cx="8229600" cy="1532237"/>
          </a:xfrm>
        </p:spPr>
        <p:txBody>
          <a:bodyPr/>
          <a:lstStyle/>
          <a:p>
            <a:pPr indent="-457200">
              <a:spcBef>
                <a:spcPts val="0"/>
              </a:spcBef>
              <a:spcAft>
                <a:spcPts val="600"/>
              </a:spcAft>
              <a:buClr>
                <a:schemeClr val="bg1"/>
              </a:buClr>
              <a:buSzPct val="100000"/>
              <a:buFont typeface="Arial" charset="0"/>
              <a:buChar char="•"/>
            </a:pPr>
            <a:r>
              <a:rPr lang="en-US" sz="1600" dirty="0">
                <a:solidFill>
                  <a:schemeClr val="bg1"/>
                </a:solidFill>
              </a:rPr>
              <a:t>One day averaged GCR backgrounds from GOES-16 and -17 L0 data. </a:t>
            </a:r>
          </a:p>
          <a:p>
            <a:pPr indent="-457200">
              <a:spcBef>
                <a:spcPts val="0"/>
              </a:spcBef>
              <a:spcAft>
                <a:spcPts val="600"/>
              </a:spcAft>
              <a:buClr>
                <a:schemeClr val="bg1"/>
              </a:buClr>
              <a:buSzPct val="100000"/>
              <a:buFont typeface="Arial" charset="0"/>
              <a:buChar char="•"/>
            </a:pPr>
            <a:r>
              <a:rPr lang="en-US" sz="1600" dirty="0">
                <a:solidFill>
                  <a:schemeClr val="bg1"/>
                </a:solidFill>
              </a:rPr>
              <a:t>GOES-17 GCR background count rates are similar to GOES-16, and in general there is better agreement between GOES-17 SGPS-X and SGPS+X units.</a:t>
            </a:r>
          </a:p>
          <a:p>
            <a:pPr indent="-457200">
              <a:spcBef>
                <a:spcPts val="0"/>
              </a:spcBef>
              <a:spcAft>
                <a:spcPts val="600"/>
              </a:spcAft>
              <a:buClr>
                <a:schemeClr val="bg1"/>
              </a:buClr>
              <a:buSzPct val="100000"/>
              <a:buFont typeface="Arial" charset="0"/>
              <a:buChar char="•"/>
            </a:pPr>
            <a:r>
              <a:rPr lang="en-US" sz="1600" dirty="0">
                <a:solidFill>
                  <a:schemeClr val="bg1"/>
                </a:solidFill>
              </a:rPr>
              <a:t>Background levels are significantly higher than GCR flux from accepted empirical models.</a:t>
            </a:r>
          </a:p>
          <a:p>
            <a:pPr indent="-457200">
              <a:spcBef>
                <a:spcPts val="0"/>
              </a:spcBef>
              <a:spcAft>
                <a:spcPts val="600"/>
              </a:spcAft>
              <a:buClr>
                <a:schemeClr val="bg1"/>
              </a:buClr>
              <a:buSzPct val="100000"/>
              <a:buFont typeface="Arial" charset="0"/>
              <a:buChar char="•"/>
            </a:pPr>
            <a:endParaRPr lang="en-US" sz="16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18</a:t>
            </a:fld>
            <a:endParaRPr lang="uk-UA"/>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1"/>
            <a:ext cx="4545806" cy="3030537"/>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019" y="1752600"/>
            <a:ext cx="4546481" cy="3030987"/>
          </a:xfrm>
          <a:prstGeom prst="rect">
            <a:avLst/>
          </a:prstGeom>
        </p:spPr>
      </p:pic>
      <p:sp>
        <p:nvSpPr>
          <p:cNvPr id="12" name="Title 1"/>
          <p:cNvSpPr>
            <a:spLocks noGrp="1"/>
          </p:cNvSpPr>
          <p:nvPr>
            <p:ph type="title"/>
          </p:nvPr>
        </p:nvSpPr>
        <p:spPr>
          <a:xfrm>
            <a:off x="1371600" y="152400"/>
            <a:ext cx="6408738" cy="990600"/>
          </a:xfrm>
        </p:spPr>
        <p:txBody>
          <a:bodyPr/>
          <a:lstStyle/>
          <a:p>
            <a:r>
              <a:rPr lang="en-US" sz="3200" dirty="0"/>
              <a:t>PLPT-SEI-006 </a:t>
            </a:r>
            <a:r>
              <a:rPr lang="en-US" sz="3200"/>
              <a:t>Backgrounds </a:t>
            </a:r>
            <a:br>
              <a:rPr lang="en-US" sz="3200"/>
            </a:br>
            <a:r>
              <a:rPr lang="en-US" sz="3200"/>
              <a:t>Trending</a:t>
            </a:r>
            <a:r>
              <a:rPr lang="en-US" sz="3200" dirty="0"/>
              <a:t>: </a:t>
            </a:r>
            <a:r>
              <a:rPr lang="en-US" sz="3200" dirty="0">
                <a:solidFill>
                  <a:schemeClr val="bg1"/>
                </a:solidFill>
              </a:rPr>
              <a:t>Observed Backgrounds</a:t>
            </a:r>
            <a:endParaRPr lang="en-US" sz="3200" dirty="0"/>
          </a:p>
        </p:txBody>
      </p:sp>
    </p:spTree>
    <p:extLst>
      <p:ext uri="{BB962C8B-B14F-4D97-AF65-F5344CB8AC3E}">
        <p14:creationId xmlns:p14="http://schemas.microsoft.com/office/powerpoint/2010/main" val="213390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07757"/>
            <a:ext cx="5418224" cy="4063668"/>
          </a:xfrm>
          <a:prstGeom prst="rect">
            <a:avLst/>
          </a:prstGeom>
        </p:spPr>
      </p:pic>
      <p:sp>
        <p:nvSpPr>
          <p:cNvPr id="6" name="TextBox 5"/>
          <p:cNvSpPr txBox="1"/>
          <p:nvPr/>
        </p:nvSpPr>
        <p:spPr>
          <a:xfrm>
            <a:off x="300577" y="5446693"/>
            <a:ext cx="8639537" cy="1220847"/>
          </a:xfrm>
          <a:prstGeom prst="rect">
            <a:avLst/>
          </a:prstGeom>
          <a:noFill/>
        </p:spPr>
        <p:txBody>
          <a:bodyPr wrap="square" rtlCol="0">
            <a:spAutoFit/>
          </a:bodyPr>
          <a:lstStyle/>
          <a:p>
            <a:pPr marL="285750" indent="-285750">
              <a:spcAft>
                <a:spcPts val="100"/>
              </a:spcAft>
              <a:buClr>
                <a:schemeClr val="bg1"/>
              </a:buClr>
              <a:buFont typeface="Arial" charset="0"/>
              <a:buChar char="•"/>
            </a:pPr>
            <a:r>
              <a:rPr lang="en-US" sz="1400" dirty="0">
                <a:solidFill>
                  <a:schemeClr val="bg1"/>
                </a:solidFill>
              </a:rPr>
              <a:t>Source of SGPS backgrounds is GCR counts. </a:t>
            </a:r>
          </a:p>
          <a:p>
            <a:pPr marL="285750" indent="-285750">
              <a:spcAft>
                <a:spcPts val="100"/>
              </a:spcAft>
              <a:buClr>
                <a:schemeClr val="bg1"/>
              </a:buClr>
              <a:buFont typeface="Arial" charset="0"/>
              <a:buChar char="•"/>
            </a:pPr>
            <a:r>
              <a:rPr lang="en-US" sz="1400" dirty="0">
                <a:solidFill>
                  <a:schemeClr val="bg1"/>
                </a:solidFill>
              </a:rPr>
              <a:t>Background levels are significantly higher than GCR fluxes from accepted empirical models.</a:t>
            </a:r>
          </a:p>
          <a:p>
            <a:pPr marL="285750" indent="-285750">
              <a:spcAft>
                <a:spcPts val="100"/>
              </a:spcAft>
              <a:buClr>
                <a:schemeClr val="bg1"/>
              </a:buClr>
              <a:buFont typeface="Arial" charset="0"/>
              <a:buChar char="•"/>
            </a:pPr>
            <a:r>
              <a:rPr lang="en-US" sz="1400" dirty="0">
                <a:solidFill>
                  <a:schemeClr val="bg1"/>
                </a:solidFill>
              </a:rPr>
              <a:t>Backgrounds are due to high energy tail portion of response function, not part of calibrated channel. </a:t>
            </a:r>
          </a:p>
          <a:p>
            <a:pPr marL="285750" indent="-285750">
              <a:spcAft>
                <a:spcPts val="100"/>
              </a:spcAft>
              <a:buClr>
                <a:schemeClr val="bg1"/>
              </a:buClr>
              <a:buFont typeface="Arial" charset="0"/>
              <a:buChar char="•"/>
            </a:pPr>
            <a:r>
              <a:rPr lang="en-US" sz="1400" dirty="0">
                <a:solidFill>
                  <a:schemeClr val="bg1"/>
                </a:solidFill>
              </a:rPr>
              <a:t>Differential channels calibrated for observing SEPs. </a:t>
            </a:r>
          </a:p>
          <a:p>
            <a:pPr marL="285750" indent="-285750">
              <a:spcAft>
                <a:spcPts val="100"/>
              </a:spcAft>
              <a:buClr>
                <a:schemeClr val="bg1"/>
              </a:buClr>
              <a:buFont typeface="Arial" charset="0"/>
              <a:buChar char="•"/>
            </a:pPr>
            <a:r>
              <a:rPr lang="en-US" sz="1400" dirty="0">
                <a:solidFill>
                  <a:schemeClr val="bg1"/>
                </a:solidFill>
              </a:rPr>
              <a:t>P11 (&gt;500 MeV integral channel) measures GCRs. </a:t>
            </a:r>
          </a:p>
        </p:txBody>
      </p:sp>
      <p:sp>
        <p:nvSpPr>
          <p:cNvPr id="16" name="TextBox 15"/>
          <p:cNvSpPr txBox="1"/>
          <p:nvPr/>
        </p:nvSpPr>
        <p:spPr>
          <a:xfrm>
            <a:off x="838200" y="1219200"/>
            <a:ext cx="4267200" cy="523220"/>
          </a:xfrm>
          <a:prstGeom prst="rect">
            <a:avLst/>
          </a:prstGeom>
          <a:solidFill>
            <a:schemeClr val="lt1"/>
          </a:solidFill>
        </p:spPr>
        <p:txBody>
          <a:bodyPr wrap="square" rtlCol="0">
            <a:spAutoFit/>
          </a:bodyPr>
          <a:lstStyle/>
          <a:p>
            <a:r>
              <a:rPr lang="en-US" sz="1600" dirty="0"/>
              <a:t>Observed vs. Modeled GCR Backgrounds</a:t>
            </a:r>
          </a:p>
          <a:p>
            <a:r>
              <a:rPr lang="en-US" sz="1200" dirty="0"/>
              <a:t>(in 13 differential SGPS energy channels)</a:t>
            </a:r>
          </a:p>
        </p:txBody>
      </p:sp>
      <p:sp>
        <p:nvSpPr>
          <p:cNvPr id="25" name="TextBox 24"/>
          <p:cNvSpPr txBox="1"/>
          <p:nvPr/>
        </p:nvSpPr>
        <p:spPr>
          <a:xfrm>
            <a:off x="3023285" y="3155606"/>
            <a:ext cx="1146468" cy="400110"/>
          </a:xfrm>
          <a:prstGeom prst="rect">
            <a:avLst/>
          </a:prstGeom>
          <a:solidFill>
            <a:schemeClr val="bg1"/>
          </a:solidFill>
        </p:spPr>
        <p:txBody>
          <a:bodyPr wrap="none" rtlCol="0">
            <a:spAutoFit/>
          </a:bodyPr>
          <a:lstStyle/>
          <a:p>
            <a:r>
              <a:rPr lang="en-US" sz="1000" dirty="0">
                <a:solidFill>
                  <a:srgbClr val="FF0000"/>
                </a:solidFill>
              </a:rPr>
              <a:t>PORD minimum </a:t>
            </a:r>
          </a:p>
          <a:p>
            <a:r>
              <a:rPr lang="en-US" sz="1000" dirty="0">
                <a:solidFill>
                  <a:srgbClr val="FF0000"/>
                </a:solidFill>
              </a:rPr>
              <a:t>SEP spectrum</a:t>
            </a:r>
          </a:p>
        </p:txBody>
      </p:sp>
      <p:sp>
        <p:nvSpPr>
          <p:cNvPr id="26" name="TextBox 25"/>
          <p:cNvSpPr txBox="1"/>
          <p:nvPr/>
        </p:nvSpPr>
        <p:spPr>
          <a:xfrm>
            <a:off x="3179220" y="4603406"/>
            <a:ext cx="917239" cy="246221"/>
          </a:xfrm>
          <a:prstGeom prst="rect">
            <a:avLst/>
          </a:prstGeom>
          <a:solidFill>
            <a:schemeClr val="bg1"/>
          </a:solidFill>
        </p:spPr>
        <p:txBody>
          <a:bodyPr wrap="none" rtlCol="0">
            <a:spAutoFit/>
          </a:bodyPr>
          <a:lstStyle/>
          <a:p>
            <a:r>
              <a:rPr lang="en-US" sz="1000">
                <a:solidFill>
                  <a:schemeClr val="tx1"/>
                </a:solidFill>
              </a:rPr>
              <a:t>GCR models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356" y="2475132"/>
            <a:ext cx="4079044" cy="1752599"/>
          </a:xfrm>
          <a:prstGeom prst="rect">
            <a:avLst/>
          </a:prstGeom>
          <a:ln w="12700">
            <a:solidFill>
              <a:schemeClr val="accent1"/>
            </a:solidFill>
          </a:ln>
        </p:spPr>
      </p:pic>
      <p:cxnSp>
        <p:nvCxnSpPr>
          <p:cNvPr id="7" name="Straight Connector 6"/>
          <p:cNvCxnSpPr/>
          <p:nvPr/>
        </p:nvCxnSpPr>
        <p:spPr>
          <a:xfrm>
            <a:off x="8694823" y="3012571"/>
            <a:ext cx="0" cy="9674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62531" y="2684621"/>
            <a:ext cx="0" cy="13134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54496" y="3059019"/>
            <a:ext cx="0" cy="9324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446693" y="306562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33931" y="306562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25896" y="307705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47241" y="3122711"/>
            <a:ext cx="938078" cy="400110"/>
          </a:xfrm>
          <a:prstGeom prst="rect">
            <a:avLst/>
          </a:prstGeom>
          <a:noFill/>
        </p:spPr>
        <p:txBody>
          <a:bodyPr wrap="none" rtlCol="0">
            <a:spAutoFit/>
          </a:bodyPr>
          <a:lstStyle/>
          <a:p>
            <a:pPr algn="r"/>
            <a:r>
              <a:rPr lang="en-US" sz="1000">
                <a:solidFill>
                  <a:srgbClr val="2E6EBC"/>
                </a:solidFill>
              </a:rPr>
              <a:t>with extended</a:t>
            </a:r>
          </a:p>
          <a:p>
            <a:pPr algn="r"/>
            <a:r>
              <a:rPr lang="en-US" sz="1000">
                <a:solidFill>
                  <a:srgbClr val="2E6EBC"/>
                </a:solidFill>
              </a:rPr>
              <a:t>tail</a:t>
            </a:r>
          </a:p>
        </p:txBody>
      </p:sp>
      <p:sp>
        <p:nvSpPr>
          <p:cNvPr id="32" name="TextBox 31"/>
          <p:cNvSpPr txBox="1"/>
          <p:nvPr/>
        </p:nvSpPr>
        <p:spPr>
          <a:xfrm>
            <a:off x="6436556" y="3099561"/>
            <a:ext cx="931551" cy="400110"/>
          </a:xfrm>
          <a:prstGeom prst="rect">
            <a:avLst/>
          </a:prstGeom>
          <a:noFill/>
        </p:spPr>
        <p:txBody>
          <a:bodyPr wrap="square" rtlCol="0">
            <a:spAutoFit/>
          </a:bodyPr>
          <a:lstStyle/>
          <a:p>
            <a:pPr algn="r"/>
            <a:r>
              <a:rPr lang="en-US" sz="1000">
                <a:solidFill>
                  <a:srgbClr val="2E6EBC"/>
                </a:solidFill>
              </a:rPr>
              <a:t>without extended tail</a:t>
            </a:r>
          </a:p>
        </p:txBody>
      </p:sp>
      <p:sp>
        <p:nvSpPr>
          <p:cNvPr id="35" name="TextBox 34"/>
          <p:cNvSpPr txBox="1"/>
          <p:nvPr/>
        </p:nvSpPr>
        <p:spPr>
          <a:xfrm>
            <a:off x="5670745" y="2642711"/>
            <a:ext cx="1443655" cy="400110"/>
          </a:xfrm>
          <a:prstGeom prst="rect">
            <a:avLst/>
          </a:prstGeom>
          <a:noFill/>
        </p:spPr>
        <p:txBody>
          <a:bodyPr wrap="square" rtlCol="0">
            <a:spAutoFit/>
          </a:bodyPr>
          <a:lstStyle/>
          <a:p>
            <a:r>
              <a:rPr lang="en-US" sz="1000">
                <a:solidFill>
                  <a:srgbClr val="2E6EBC"/>
                </a:solidFill>
              </a:rPr>
              <a:t>Truncated at chan. </a:t>
            </a:r>
          </a:p>
          <a:p>
            <a:r>
              <a:rPr lang="en-US" sz="1000" err="1">
                <a:solidFill>
                  <a:srgbClr val="2E6EBC"/>
                </a:solidFill>
              </a:rPr>
              <a:t>E_upper</a:t>
            </a:r>
            <a:r>
              <a:rPr lang="en-US" sz="1000">
                <a:solidFill>
                  <a:srgbClr val="2E6EBC"/>
                </a:solidFill>
              </a:rPr>
              <a:t> + </a:t>
            </a:r>
            <a:r>
              <a:rPr lang="en-US" sz="800">
                <a:solidFill>
                  <a:srgbClr val="2E6EBC"/>
                </a:solidFill>
              </a:rPr>
              <a:t>△</a:t>
            </a:r>
            <a:r>
              <a:rPr lang="en-US" sz="1000">
                <a:solidFill>
                  <a:srgbClr val="2E6EBC"/>
                </a:solidFill>
              </a:rPr>
              <a:t>E</a:t>
            </a:r>
          </a:p>
        </p:txBody>
      </p:sp>
      <p:sp>
        <p:nvSpPr>
          <p:cNvPr id="36" name="TextBox 35"/>
          <p:cNvSpPr txBox="1"/>
          <p:nvPr/>
        </p:nvSpPr>
        <p:spPr>
          <a:xfrm>
            <a:off x="5823145" y="2348992"/>
            <a:ext cx="2101655" cy="246221"/>
          </a:xfrm>
          <a:prstGeom prst="rect">
            <a:avLst/>
          </a:prstGeom>
          <a:solidFill>
            <a:schemeClr val="accent1">
              <a:lumMod val="20000"/>
              <a:lumOff val="80000"/>
            </a:schemeClr>
          </a:solidFill>
        </p:spPr>
        <p:txBody>
          <a:bodyPr wrap="square" rtlCol="0">
            <a:spAutoFit/>
          </a:bodyPr>
          <a:lstStyle/>
          <a:p>
            <a:r>
              <a:rPr lang="en-US" sz="1000" b="1">
                <a:solidFill>
                  <a:schemeClr val="tx1"/>
                </a:solidFill>
              </a:rPr>
              <a:t>P3 GEANT </a:t>
            </a:r>
            <a:r>
              <a:rPr lang="en-US" sz="1000" b="1" dirty="0">
                <a:solidFill>
                  <a:schemeClr val="tx1"/>
                </a:solidFill>
              </a:rPr>
              <a:t>Response Function</a:t>
            </a:r>
          </a:p>
        </p:txBody>
      </p:sp>
      <p:sp>
        <p:nvSpPr>
          <p:cNvPr id="37" name="TextBox 36"/>
          <p:cNvSpPr txBox="1"/>
          <p:nvPr/>
        </p:nvSpPr>
        <p:spPr>
          <a:xfrm>
            <a:off x="5522156" y="4589621"/>
            <a:ext cx="1221390" cy="400110"/>
          </a:xfrm>
          <a:prstGeom prst="rect">
            <a:avLst/>
          </a:prstGeom>
          <a:solidFill>
            <a:schemeClr val="accent1">
              <a:lumMod val="20000"/>
              <a:lumOff val="80000"/>
            </a:schemeClr>
          </a:solidFill>
        </p:spPr>
        <p:txBody>
          <a:bodyPr wrap="square" rtlCol="0">
            <a:spAutoFit/>
          </a:bodyPr>
          <a:lstStyle/>
          <a:p>
            <a:r>
              <a:rPr lang="en-US" sz="1000" b="1"/>
              <a:t>Calibrated channel</a:t>
            </a:r>
          </a:p>
        </p:txBody>
      </p:sp>
      <p:sp>
        <p:nvSpPr>
          <p:cNvPr id="38" name="TextBox 37"/>
          <p:cNvSpPr txBox="1"/>
          <p:nvPr/>
        </p:nvSpPr>
        <p:spPr>
          <a:xfrm>
            <a:off x="6436556" y="4284821"/>
            <a:ext cx="1447800" cy="246221"/>
          </a:xfrm>
          <a:prstGeom prst="rect">
            <a:avLst/>
          </a:prstGeom>
          <a:solidFill>
            <a:schemeClr val="accent1">
              <a:lumMod val="20000"/>
              <a:lumOff val="80000"/>
            </a:schemeClr>
          </a:solidFill>
        </p:spPr>
        <p:txBody>
          <a:bodyPr wrap="square" rtlCol="0">
            <a:spAutoFit/>
          </a:bodyPr>
          <a:lstStyle/>
          <a:p>
            <a:r>
              <a:rPr lang="en-US" sz="1000" b="1"/>
              <a:t>High energy island</a:t>
            </a:r>
          </a:p>
        </p:txBody>
      </p:sp>
      <p:cxnSp>
        <p:nvCxnSpPr>
          <p:cNvPr id="40" name="Straight Arrow Connector 39"/>
          <p:cNvCxnSpPr/>
          <p:nvPr/>
        </p:nvCxnSpPr>
        <p:spPr>
          <a:xfrm flipH="1" flipV="1">
            <a:off x="5605106" y="3880691"/>
            <a:ext cx="215100" cy="7089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588956" y="3903822"/>
            <a:ext cx="41475" cy="3958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1371600" y="174374"/>
            <a:ext cx="6408821" cy="968626"/>
          </a:xfrm>
        </p:spPr>
        <p:txBody>
          <a:bodyPr/>
          <a:lstStyle/>
          <a:p>
            <a:r>
              <a:rPr lang="en-US" sz="2800" dirty="0"/>
              <a:t>PLPT-SEI-006 Backgrounds Trending: Modeling Confirms Source of Backgrounds </a:t>
            </a: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sp>
        <p:nvSpPr>
          <p:cNvPr id="27" name="TextBox 26"/>
          <p:cNvSpPr txBox="1"/>
          <p:nvPr/>
        </p:nvSpPr>
        <p:spPr>
          <a:xfrm>
            <a:off x="7792633" y="5181600"/>
            <a:ext cx="665567" cy="307777"/>
          </a:xfrm>
          <a:prstGeom prst="rect">
            <a:avLst/>
          </a:prstGeom>
          <a:solidFill>
            <a:srgbClr val="92D050"/>
          </a:solidFill>
        </p:spPr>
        <p:txBody>
          <a:bodyPr wrap="none" rtlCol="0">
            <a:spAutoFit/>
          </a:bodyPr>
          <a:lstStyle/>
          <a:p>
            <a:r>
              <a:rPr lang="en-US"/>
              <a:t>PASS</a:t>
            </a:r>
          </a:p>
        </p:txBody>
      </p:sp>
    </p:spTree>
    <p:extLst>
      <p:ext uri="{BB962C8B-B14F-4D97-AF65-F5344CB8AC3E}">
        <p14:creationId xmlns:p14="http://schemas.microsoft.com/office/powerpoint/2010/main" val="486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sp>
        <p:nvSpPr>
          <p:cNvPr id="7" name="Text Placeholder 2"/>
          <p:cNvSpPr>
            <a:spLocks noGrp="1"/>
          </p:cNvSpPr>
          <p:nvPr>
            <p:ph type="body" idx="1"/>
          </p:nvPr>
        </p:nvSpPr>
        <p:spPr>
          <a:xfrm>
            <a:off x="457200" y="1770063"/>
            <a:ext cx="8229600" cy="3335337"/>
          </a:xfrm>
        </p:spPr>
        <p:txBody>
          <a:bodyPr/>
          <a:lstStyle/>
          <a:p>
            <a:pPr>
              <a:buFont typeface="Arial" charset="0"/>
              <a:buChar char="•"/>
            </a:pPr>
            <a:r>
              <a:rPr lang="en-US" sz="2800" dirty="0"/>
              <a:t>SGPS Overview</a:t>
            </a:r>
          </a:p>
          <a:p>
            <a:pPr>
              <a:buFont typeface="Arial" charset="0"/>
              <a:buChar char="•"/>
            </a:pPr>
            <a:r>
              <a:rPr lang="en-US" sz="2800" dirty="0"/>
              <a:t>Review of Provisional Maturity Assessment</a:t>
            </a:r>
          </a:p>
          <a:p>
            <a:pPr lvl="0">
              <a:buFont typeface="Arial" charset="0"/>
              <a:buChar char="•"/>
            </a:pPr>
            <a:r>
              <a:rPr lang="en-US" sz="2800" dirty="0"/>
              <a:t>Product Quality Evaluation</a:t>
            </a:r>
          </a:p>
          <a:p>
            <a:pPr lvl="1">
              <a:buFont typeface=".AppleSystemUIFont" charset="-120"/>
              <a:buChar char="-"/>
            </a:pPr>
            <a:r>
              <a:rPr lang="en-US" sz="2000" dirty="0"/>
              <a:t>PLPTs Supporting Assessment for Full Status</a:t>
            </a:r>
          </a:p>
          <a:p>
            <a:pPr>
              <a:buFont typeface="Arial" charset="0"/>
              <a:buChar char="•"/>
            </a:pPr>
            <a:r>
              <a:rPr lang="en-US" sz="2800" dirty="0"/>
              <a:t>Full Maturity Assessment</a:t>
            </a:r>
          </a:p>
          <a:p>
            <a:pPr>
              <a:buFont typeface="Arial" charset="0"/>
              <a:buChar char="•"/>
            </a:pPr>
            <a:r>
              <a:rPr lang="en-US" sz="2800" dirty="0"/>
              <a:t>Summary and Recommendations</a:t>
            </a:r>
          </a:p>
        </p:txBody>
      </p:sp>
    </p:spTree>
    <p:extLst>
      <p:ext uri="{BB962C8B-B14F-4D97-AF65-F5344CB8AC3E}">
        <p14:creationId xmlns:p14="http://schemas.microsoft.com/office/powerpoint/2010/main" val="70546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i="0" u="none" strike="noStrike" cap="none" dirty="0">
                <a:solidFill>
                  <a:schemeClr val="lt1"/>
                </a:solidFill>
                <a:sym typeface="Calibri"/>
              </a:rPr>
              <a:t>FULL MATURITY ASSESSMENT</a:t>
            </a:r>
            <a:endParaRPr sz="3600" dirty="0"/>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spcBef>
                <a:spcPts val="0"/>
              </a:spcBef>
            </a:pPr>
            <a:r>
              <a:rPr lang="en-US" dirty="0"/>
              <a:t>GOES-17 SGPS L1b Full Validation PS-PVR</a:t>
            </a:r>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20</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2529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74374"/>
            <a:ext cx="6408821" cy="968626"/>
          </a:xfrm>
        </p:spPr>
        <p:txBody>
          <a:bodyPr/>
          <a:lstStyle/>
          <a:p>
            <a:pPr>
              <a:spcAft>
                <a:spcPts val="1200"/>
              </a:spcAft>
              <a:buSzPct val="100000"/>
              <a:buFont typeface="Arial" charset="0"/>
              <a:buChar char="•"/>
            </a:pPr>
            <a:r>
              <a:rPr lang="en-US" sz="3200" dirty="0">
                <a:solidFill>
                  <a:srgbClr val="FFFFFF"/>
                </a:solidFill>
                <a:latin typeface="Calibri" charset="0"/>
                <a:ea typeface="Calibri" charset="0"/>
                <a:cs typeface="Calibri" charset="0"/>
                <a:sym typeface="Arial"/>
              </a:rPr>
              <a:t>Complete List of ADRs/WRs Impacting G17 SGPS to date</a:t>
            </a:r>
            <a:endParaRPr lang="en-US" sz="32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21</a:t>
            </a:fld>
            <a:endParaRPr lang="uk-UA"/>
          </a:p>
        </p:txBody>
      </p:sp>
      <p:graphicFrame>
        <p:nvGraphicFramePr>
          <p:cNvPr id="7" name="Shape 441"/>
          <p:cNvGraphicFramePr/>
          <p:nvPr>
            <p:extLst>
              <p:ext uri="{D42A27DB-BD31-4B8C-83A1-F6EECF244321}">
                <p14:modId xmlns:p14="http://schemas.microsoft.com/office/powerpoint/2010/main" val="1914524507"/>
              </p:ext>
            </p:extLst>
          </p:nvPr>
        </p:nvGraphicFramePr>
        <p:xfrm>
          <a:off x="228600" y="1371600"/>
          <a:ext cx="8568160" cy="4470500"/>
        </p:xfrm>
        <a:graphic>
          <a:graphicData uri="http://schemas.openxmlformats.org/drawingml/2006/table">
            <a:tbl>
              <a:tblPr firstRow="1" bandRow="1">
                <a:tableStyleId>{2193F556-932D-4B0D-9798-D749DA44B50E}</a:tableStyleId>
              </a:tblPr>
              <a:tblGrid>
                <a:gridCol w="670552">
                  <a:extLst>
                    <a:ext uri="{9D8B030D-6E8A-4147-A177-3AD203B41FA5}">
                      <a16:colId xmlns:a16="http://schemas.microsoft.com/office/drawing/2014/main" val="20000"/>
                    </a:ext>
                  </a:extLst>
                </a:gridCol>
                <a:gridCol w="690878">
                  <a:extLst>
                    <a:ext uri="{9D8B030D-6E8A-4147-A177-3AD203B41FA5}">
                      <a16:colId xmlns:a16="http://schemas.microsoft.com/office/drawing/2014/main" val="20001"/>
                    </a:ext>
                  </a:extLst>
                </a:gridCol>
                <a:gridCol w="420117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5776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a:t>ADR#</a:t>
                      </a:r>
                      <a:endParaRPr sz="160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a:t>WR#</a:t>
                      </a:r>
                      <a:endParaRPr sz="160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dirty="0"/>
                        <a:t>Short Description</a:t>
                      </a:r>
                      <a:endParaRPr sz="1600" dirty="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a:t>Status</a:t>
                      </a:r>
                      <a:endParaRPr sz="160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a:t>Closure</a:t>
                      </a:r>
                      <a:endParaRPr sz="1600">
                        <a:solidFill>
                          <a:schemeClr val="bg1"/>
                        </a:solidFill>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is-IS" sz="1400" u="none" strike="noStrike" cap="none">
                          <a:effectLst/>
                          <a:sym typeface="Arial"/>
                        </a:rPr>
                        <a:t>267</a:t>
                      </a:r>
                      <a:endParaRPr sz="1400">
                        <a:latin typeface="+mn-lt"/>
                      </a:endParaRPr>
                    </a:p>
                  </a:txBody>
                  <a:tcPr marL="91450" marR="91450" marT="45725" marB="45725" anchor="ctr"/>
                </a:tc>
                <a:tc>
                  <a:txBody>
                    <a:bodyPr/>
                    <a:lstStyle/>
                    <a:p>
                      <a:pPr marL="0" marR="0" lvl="0" indent="0" algn="l" rtl="0">
                        <a:spcBef>
                          <a:spcPts val="0"/>
                        </a:spcBef>
                        <a:spcAft>
                          <a:spcPts val="0"/>
                        </a:spcAft>
                        <a:buNone/>
                      </a:pPr>
                      <a:r>
                        <a:rPr lang="is-IS" sz="1400" u="none" strike="noStrike" cap="none">
                          <a:effectLst/>
                          <a:sym typeface="Arial"/>
                        </a:rPr>
                        <a:t>5370</a:t>
                      </a:r>
                      <a:endParaRPr sz="1400">
                        <a:latin typeface="+mn-lt"/>
                      </a:endParaRPr>
                    </a:p>
                  </a:txBody>
                  <a:tcPr marL="91450" marR="91450" marT="45725" marB="45725" anchor="ctr"/>
                </a:tc>
                <a:tc>
                  <a:txBody>
                    <a:bodyPr/>
                    <a:lstStyle/>
                    <a:p>
                      <a:pPr marL="0" marR="0" lvl="0" indent="0" algn="l" rtl="0">
                        <a:spcBef>
                          <a:spcPts val="0"/>
                        </a:spcBef>
                        <a:spcAft>
                          <a:spcPts val="0"/>
                        </a:spcAft>
                        <a:buNone/>
                      </a:pPr>
                      <a:r>
                        <a:rPr lang="en-US" sz="1400" u="none" strike="noStrike" cap="none">
                          <a:effectLst/>
                          <a:sym typeface="Arial"/>
                        </a:rPr>
                        <a:t>LUT Filenames not Traceable to Metadata</a:t>
                      </a:r>
                      <a:endParaRPr sz="1400">
                        <a:latin typeface="+mn-lt"/>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a:t>Closed</a:t>
                      </a:r>
                      <a:endParaRPr lang="en-US" sz="1400">
                        <a:latin typeface="+mn-lt"/>
                      </a:endParaRPr>
                    </a:p>
                  </a:txBody>
                  <a:tcPr marL="91450" marR="91450" marT="45725" marB="45725" anchor="ctr"/>
                </a:tc>
                <a:tc>
                  <a:txBody>
                    <a:bodyPr/>
                    <a:lstStyle/>
                    <a:p>
                      <a:pPr marL="0" marR="0" lvl="0" indent="0" algn="l" rtl="0">
                        <a:spcBef>
                          <a:spcPts val="0"/>
                        </a:spcBef>
                        <a:spcAft>
                          <a:spcPts val="0"/>
                        </a:spcAft>
                        <a:buNone/>
                      </a:pPr>
                      <a:r>
                        <a:rPr lang="hr-HR" sz="1400" u="none" strike="noStrike" cap="none">
                          <a:effectLst/>
                          <a:sym typeface="Arial"/>
                        </a:rPr>
                        <a:t>DO</a:t>
                      </a:r>
                      <a:r>
                        <a:rPr lang="hr-HR" sz="1400" u="none" strike="noStrike" cap="none" baseline="0">
                          <a:effectLst/>
                          <a:sym typeface="Arial"/>
                        </a:rPr>
                        <a:t> </a:t>
                      </a:r>
                      <a:r>
                        <a:rPr lang="hr-HR" sz="1400" u="none" strike="noStrike" cap="none">
                          <a:effectLst/>
                          <a:sym typeface="Arial"/>
                        </a:rPr>
                        <a:t>07.00.00</a:t>
                      </a:r>
                      <a:endParaRPr sz="1400">
                        <a:latin typeface="+mn-lt"/>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a:t>342</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a:solidFill>
                            <a:schemeClr val="dk1"/>
                          </a:solidFill>
                          <a:effectLst/>
                          <a:latin typeface="Calibri"/>
                          <a:ea typeface="Calibri"/>
                          <a:cs typeface="Calibri"/>
                          <a:sym typeface="Arial"/>
                        </a:rPr>
                        <a:t>4502</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Inaccurate </a:t>
                      </a:r>
                      <a:r>
                        <a:rPr lang="en-US" sz="1400" err="1"/>
                        <a:t>SWx</a:t>
                      </a:r>
                      <a:r>
                        <a:rPr lang="en-US" sz="1400"/>
                        <a:t> </a:t>
                      </a:r>
                      <a:r>
                        <a:rPr lang="en-US" sz="1400" err="1"/>
                        <a:t>Instrument_ID</a:t>
                      </a:r>
                      <a:r>
                        <a:rPr lang="en-US" sz="1400"/>
                        <a:t> Fields</a:t>
                      </a:r>
                      <a:endParaRPr lang="en-US" sz="140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a:t>DO 06.03.00</a:t>
                      </a: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a:t>405</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a:solidFill>
                            <a:schemeClr val="dk1"/>
                          </a:solidFill>
                          <a:effectLst/>
                          <a:latin typeface="Calibri"/>
                          <a:ea typeface="Calibri"/>
                          <a:cs typeface="Calibri"/>
                          <a:sym typeface="Arial"/>
                        </a:rPr>
                        <a:t>4864</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chemeClr val="dk1"/>
                          </a:solidFill>
                        </a:rPr>
                        <a:t>Add temperatures to L1b data</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a:t>DO 06.03.00</a:t>
                      </a: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s-IS" sz="1400"/>
                        <a:t>427</a:t>
                      </a:r>
                      <a:endParaRPr sz="1400"/>
                    </a:p>
                  </a:txBody>
                  <a:tcPr marL="91450" marR="91450" marT="45725" marB="45725" anchor="ctr"/>
                </a:tc>
                <a:tc>
                  <a:txBody>
                    <a:bodyPr/>
                    <a:lstStyle/>
                    <a:p>
                      <a:pPr marL="0" marR="0" lvl="0" indent="0" algn="l" rtl="0">
                        <a:spcBef>
                          <a:spcPts val="0"/>
                        </a:spcBef>
                        <a:spcAft>
                          <a:spcPts val="0"/>
                        </a:spcAft>
                        <a:buNone/>
                      </a:pPr>
                      <a:r>
                        <a:rPr lang="en-US" sz="1200" b="0" i="0" u="none" strike="noStrike" cap="none">
                          <a:solidFill>
                            <a:schemeClr val="dk1"/>
                          </a:solidFill>
                          <a:effectLst/>
                          <a:latin typeface="Calibri"/>
                          <a:ea typeface="Calibri"/>
                          <a:cs typeface="Calibri"/>
                          <a:sym typeface="Arial"/>
                        </a:rPr>
                        <a:t>5010 &amp; 5716</a:t>
                      </a:r>
                      <a:endParaRPr sz="12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Remove divide by 2 from P11 L1b processing</a:t>
                      </a:r>
                      <a:endParaRPr lang="en-US" sz="140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a:t>DO 06.03.00</a:t>
                      </a:r>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sz="1400"/>
                        <a:t>491</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a:solidFill>
                            <a:schemeClr val="dk1"/>
                          </a:solidFill>
                          <a:effectLst/>
                          <a:latin typeface="Calibri"/>
                          <a:ea typeface="Calibri"/>
                          <a:cs typeface="Calibri"/>
                          <a:sym typeface="Arial"/>
                        </a:rPr>
                        <a:t>5371</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SGPS T2 fluxes systematically ≈10% low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(L1b processing error)</a:t>
                      </a:r>
                      <a:endParaRPr lang="en-US" sz="1400" dirty="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a:t>DO 06.03.00</a:t>
                      </a:r>
                      <a:endParaRPr sz="1400"/>
                    </a:p>
                  </a:txBody>
                  <a:tcPr marL="91450" marR="91450" marT="45725" marB="45725" anchor="ct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400"/>
                        <a:t>517</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5484</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Small but routine L1b gaps, mostly for SEISS.</a:t>
                      </a:r>
                      <a:endParaRPr lang="en-US" sz="140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Closed</a:t>
                      </a:r>
                      <a:endParaRPr lang="en-US" sz="1400">
                        <a:solidFill>
                          <a:schemeClr val="tx1"/>
                        </a:solidFill>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Closed</a:t>
                      </a:r>
                      <a:r>
                        <a:rPr lang="en-US" sz="1200" baseline="0"/>
                        <a:t> </a:t>
                      </a:r>
                      <a:r>
                        <a:rPr lang="es-ES_tradnl" sz="1200">
                          <a:effectLst/>
                        </a:rPr>
                        <a:t>in DO.06.02​ and ​DO</a:t>
                      </a:r>
                      <a:r>
                        <a:rPr lang="es-ES_tradnl" sz="1200" baseline="0">
                          <a:effectLst/>
                        </a:rPr>
                        <a:t> </a:t>
                      </a:r>
                      <a:r>
                        <a:rPr lang="es-ES_tradnl" sz="1200">
                          <a:effectLst/>
                        </a:rPr>
                        <a:t>06.03.00</a:t>
                      </a:r>
                      <a:endParaRPr lang="hr-HR" sz="1200">
                        <a:latin typeface="+mn-lt"/>
                      </a:endParaRPr>
                    </a:p>
                  </a:txBody>
                  <a:tcPr marL="91450" marR="91450" marT="45725" marB="45725" anchor="ct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400"/>
                        <a:t>676</a:t>
                      </a:r>
                      <a:endParaRPr sz="1400"/>
                    </a:p>
                  </a:txBody>
                  <a:tcPr marL="91450" marR="91450" marT="45725" marB="45725" anchor="ctr"/>
                </a:tc>
                <a:tc>
                  <a:txBody>
                    <a:bodyPr/>
                    <a:lstStyle/>
                    <a:p>
                      <a:pPr marL="0" marR="0" lvl="0" indent="0" algn="l" rtl="0">
                        <a:spcBef>
                          <a:spcPts val="0"/>
                        </a:spcBef>
                        <a:spcAft>
                          <a:spcPts val="0"/>
                        </a:spcAft>
                        <a:buNone/>
                      </a:pPr>
                      <a:r>
                        <a:rPr lang="en-US" sz="1400"/>
                        <a:t>6100</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G17</a:t>
                      </a:r>
                      <a:r>
                        <a:rPr lang="en-US" sz="1400" baseline="0"/>
                        <a:t> g</a:t>
                      </a:r>
                      <a:r>
                        <a:rPr lang="en-US" sz="1400"/>
                        <a:t>round LUT has SGPS–X dead time = 8e+07 s instead of 8e-07 s.</a:t>
                      </a:r>
                      <a:endParaRPr lang="en-US" sz="140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Closed</a:t>
                      </a:r>
                    </a:p>
                  </a:txBody>
                  <a:tcPr marL="91450" marR="91450" marT="45725" marB="45725" anchor="ctr"/>
                </a:tc>
                <a:tc>
                  <a:txBody>
                    <a:bodyPr/>
                    <a:lstStyle/>
                    <a:p>
                      <a:pPr marL="0" marR="0" lvl="0" indent="0" algn="l" rtl="0">
                        <a:spcBef>
                          <a:spcPts val="0"/>
                        </a:spcBef>
                        <a:spcAft>
                          <a:spcPts val="0"/>
                        </a:spcAft>
                        <a:buNone/>
                      </a:pPr>
                      <a:r>
                        <a:rPr lang="en-US" sz="1400" b="0" i="0" u="none" strike="noStrike" cap="none">
                          <a:solidFill>
                            <a:schemeClr val="dk1"/>
                          </a:solidFill>
                          <a:effectLst/>
                          <a:latin typeface="Calibri"/>
                          <a:ea typeface="Calibri"/>
                          <a:cs typeface="Calibri"/>
                          <a:sym typeface="Arial"/>
                        </a:rPr>
                        <a:t>PR.06.12.00 5/22/2018</a:t>
                      </a:r>
                      <a:r>
                        <a:rPr lang="en-US">
                          <a:effectLst/>
                        </a:rPr>
                        <a:t> </a:t>
                      </a:r>
                      <a:endParaRPr sz="1400"/>
                    </a:p>
                  </a:txBody>
                  <a:tcPr marL="91450" marR="91450" marT="45725" marB="45725" anchor="ct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400" dirty="0"/>
                        <a:t>* 900</a:t>
                      </a:r>
                      <a:endParaRPr sz="1400" dirty="0"/>
                    </a:p>
                  </a:txBody>
                  <a:tcPr marL="91450" marR="91450" marT="45725" marB="45725" anchor="ctr"/>
                </a:tc>
                <a:tc>
                  <a:txBody>
                    <a:bodyPr/>
                    <a:lstStyle/>
                    <a:p>
                      <a:pPr marL="0" marR="0" lvl="0" indent="0" algn="l" rtl="0">
                        <a:spcBef>
                          <a:spcPts val="0"/>
                        </a:spcBef>
                        <a:spcAft>
                          <a:spcPts val="0"/>
                        </a:spcAft>
                        <a:buNone/>
                      </a:pPr>
                      <a:r>
                        <a:rPr lang="en-US" sz="1400" b="0" i="0" u="none" strike="noStrike" cap="none">
                          <a:solidFill>
                            <a:schemeClr val="dk1"/>
                          </a:solidFill>
                          <a:effectLst/>
                          <a:latin typeface="Calibri"/>
                          <a:ea typeface="Calibri"/>
                          <a:cs typeface="Calibri"/>
                          <a:sym typeface="Arial"/>
                        </a:rPr>
                        <a:t>7049</a:t>
                      </a:r>
                      <a:endParaRPr sz="1400"/>
                    </a:p>
                  </a:txBody>
                  <a:tcPr marL="91450" marR="91450" marT="45725" marB="45725" anchor="ctr"/>
                </a:tc>
                <a:tc>
                  <a:txBody>
                    <a:bodyPr/>
                    <a:lstStyle/>
                    <a:p>
                      <a:pPr marL="0" marR="0" lvl="0" indent="0" algn="l" rtl="0">
                        <a:spcBef>
                          <a:spcPts val="0"/>
                        </a:spcBef>
                        <a:spcAft>
                          <a:spcPts val="0"/>
                        </a:spcAft>
                        <a:buNone/>
                      </a:pPr>
                      <a:r>
                        <a:rPr lang="en-US" sz="1400"/>
                        <a:t>G16 &amp; G17 SGPS P5 correction coefficients LUT update</a:t>
                      </a:r>
                      <a:endParaRPr lang="en-US" sz="140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chemeClr val="dk1"/>
                          </a:solidFill>
                          <a:effectLst/>
                          <a:latin typeface="Calibri"/>
                          <a:ea typeface="Calibri"/>
                          <a:cs typeface="Calibri"/>
                          <a:sym typeface="Arial"/>
                        </a:rPr>
                        <a:t>PR.07.10.02 4/10/2019</a:t>
                      </a:r>
                      <a:r>
                        <a:rPr lang="en-US">
                          <a:effectLst/>
                        </a:rPr>
                        <a:t> </a:t>
                      </a:r>
                      <a:endParaRPr lang="en-US" sz="1400"/>
                    </a:p>
                  </a:txBody>
                  <a:tcPr marL="91450" marR="91450" marT="45725" marB="45725" anchor="ct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400" dirty="0"/>
                        <a:t>1025</a:t>
                      </a:r>
                      <a:endParaRPr sz="1400" dirty="0"/>
                    </a:p>
                  </a:txBody>
                  <a:tcPr marL="91450" marR="91450" marT="45725" marB="45725" anchor="ctr"/>
                </a:tc>
                <a:tc>
                  <a:txBody>
                    <a:bodyPr/>
                    <a:lstStyle/>
                    <a:p>
                      <a:pPr marL="0" marR="0" lvl="0" indent="0" algn="l" rtl="0">
                        <a:spcBef>
                          <a:spcPts val="0"/>
                        </a:spcBef>
                        <a:spcAft>
                          <a:spcPts val="0"/>
                        </a:spcAft>
                        <a:buNone/>
                      </a:pPr>
                      <a:r>
                        <a:rPr lang="fi-FI" sz="1400" b="0" i="0" u="none" strike="noStrike" cap="none" dirty="0">
                          <a:solidFill>
                            <a:schemeClr val="dk1"/>
                          </a:solidFill>
                          <a:effectLst/>
                          <a:latin typeface="Calibri"/>
                          <a:ea typeface="Calibri"/>
                          <a:cs typeface="Calibri"/>
                          <a:sym typeface="Arial"/>
                        </a:rPr>
                        <a:t>7579</a:t>
                      </a:r>
                      <a:endParaRPr sz="1400" dirty="0"/>
                    </a:p>
                  </a:txBody>
                  <a:tcPr marL="91450" marR="91450" marT="45725" marB="45725" anchor="ctr"/>
                </a:tc>
                <a:tc>
                  <a:txBody>
                    <a:bodyPr/>
                    <a:lstStyle/>
                    <a:p>
                      <a:pPr marL="0" marR="0" lvl="0" indent="0" algn="l" rtl="0">
                        <a:spcBef>
                          <a:spcPts val="0"/>
                        </a:spcBef>
                        <a:spcAft>
                          <a:spcPts val="0"/>
                        </a:spcAft>
                        <a:buNone/>
                      </a:pPr>
                      <a:r>
                        <a:rPr lang="en-US" sz="1400" dirty="0">
                          <a:solidFill>
                            <a:schemeClr val="dk1"/>
                          </a:solidFill>
                        </a:rPr>
                        <a:t>Implement SGPS He processing in L1b</a:t>
                      </a:r>
                    </a:p>
                  </a:txBody>
                  <a:tcPr marL="91450" marR="91450" marT="45725" marB="45725" anchor="ctr"/>
                </a:tc>
                <a:tc>
                  <a:txBody>
                    <a:bodyPr/>
                    <a:lstStyle/>
                    <a:p>
                      <a:pPr algn="ctr"/>
                      <a:r>
                        <a:rPr lang="en-US" sz="1400" dirty="0"/>
                        <a:t>In operations</a:t>
                      </a:r>
                    </a:p>
                    <a:p>
                      <a:pPr algn="ctr"/>
                      <a:r>
                        <a:rPr lang="en-US" sz="1400" dirty="0"/>
                        <a:t>Fix-fail in-work</a:t>
                      </a:r>
                    </a:p>
                  </a:txBody>
                  <a:tcPr marL="91450" marR="91450" marT="45725" marB="45725" anchor="ctr"/>
                </a:tc>
                <a:tc>
                  <a:txBody>
                    <a:bodyPr/>
                    <a:lstStyle/>
                    <a:p>
                      <a:r>
                        <a:rPr lang="en-US" sz="1200" dirty="0"/>
                        <a:t>DO.11.00.00</a:t>
                      </a:r>
                    </a:p>
                    <a:p>
                      <a:r>
                        <a:rPr lang="en-US" sz="1200" dirty="0"/>
                        <a:t>(Oct. 2022)</a:t>
                      </a:r>
                    </a:p>
                  </a:txBody>
                  <a:tcPr marL="91450" marR="91450" marT="45725" marB="45725" anchor="ctr"/>
                </a:tc>
                <a:extLst>
                  <a:ext uri="{0D108BD9-81ED-4DB2-BD59-A6C34878D82A}">
                    <a16:rowId xmlns:a16="http://schemas.microsoft.com/office/drawing/2014/main" val="10009"/>
                  </a:ext>
                </a:extLst>
              </a:tr>
            </a:tbl>
          </a:graphicData>
        </a:graphic>
      </p:graphicFrame>
      <p:sp>
        <p:nvSpPr>
          <p:cNvPr id="2" name="TextBox 1"/>
          <p:cNvSpPr txBox="1"/>
          <p:nvPr/>
        </p:nvSpPr>
        <p:spPr>
          <a:xfrm>
            <a:off x="1143000" y="5943600"/>
            <a:ext cx="6643165" cy="307777"/>
          </a:xfrm>
          <a:prstGeom prst="rect">
            <a:avLst/>
          </a:prstGeom>
          <a:noFill/>
        </p:spPr>
        <p:txBody>
          <a:bodyPr wrap="none" rtlCol="0">
            <a:spAutoFit/>
          </a:bodyPr>
          <a:lstStyle/>
          <a:p>
            <a:r>
              <a:rPr lang="en-US" dirty="0">
                <a:solidFill>
                  <a:schemeClr val="bg1"/>
                </a:solidFill>
              </a:rPr>
              <a:t>* ADRs up to 900 (all closed) identified as needed for Provisional and Full Maturity</a:t>
            </a:r>
          </a:p>
        </p:txBody>
      </p:sp>
    </p:spTree>
    <p:extLst>
      <p:ext uri="{BB962C8B-B14F-4D97-AF65-F5344CB8AC3E}">
        <p14:creationId xmlns:p14="http://schemas.microsoft.com/office/powerpoint/2010/main" val="921307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b="0" i="0" u="none" strike="noStrike" cap="none" dirty="0">
                <a:solidFill>
                  <a:srgbClr val="FFFFFF"/>
                </a:solidFill>
                <a:latin typeface="Calibri" charset="0"/>
                <a:ea typeface="Calibri" charset="0"/>
                <a:cs typeface="Calibri" charset="0"/>
                <a:sym typeface="Arial"/>
              </a:rPr>
              <a:t>Full Validation Assessment</a:t>
            </a:r>
            <a:endParaRPr sz="3600" dirty="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22</a:t>
            </a:fld>
            <a:endParaRPr sz="1400" b="0" i="0" u="none" strike="noStrike" cap="none">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453310967"/>
              </p:ext>
            </p:extLst>
          </p:nvPr>
        </p:nvGraphicFramePr>
        <p:xfrm>
          <a:off x="228600" y="1968310"/>
          <a:ext cx="8686800" cy="2603690"/>
        </p:xfrm>
        <a:graphic>
          <a:graphicData uri="http://schemas.openxmlformats.org/drawingml/2006/table">
            <a:tbl>
              <a:tblPr>
                <a:noFill/>
                <a:tableStyleId>{C82DEBC4-4F6B-44C8-AECD-D6E7C8D4A6FB}</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Preparation Activities</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Assessment</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a:solidFill>
                            <a:schemeClr val="dk1"/>
                          </a:solidFill>
                          <a:latin typeface="Calibri"/>
                          <a:ea typeface="Calibri"/>
                          <a:cs typeface="Calibri"/>
                          <a:sym typeface="Calibri"/>
                        </a:rPr>
                        <a:t>Validation, QA, and anomaly resolution activities are ongoing. </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a:solidFill>
                            <a:schemeClr val="dk1"/>
                          </a:solidFill>
                          <a:latin typeface="Calibri"/>
                          <a:ea typeface="Calibri"/>
                          <a:cs typeface="Calibri"/>
                          <a:sym typeface="Calibri"/>
                        </a:rPr>
                        <a:t>Validation activities are ongoing. Results have been discussed with SWPC. Research community participation is ongoing.</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a:solidFill>
                            <a:schemeClr val="dk1"/>
                          </a:solidFill>
                          <a:latin typeface="Calibri"/>
                          <a:ea typeface="Calibri"/>
                          <a:cs typeface="Calibri"/>
                          <a:sym typeface="Calibri"/>
                        </a:rPr>
                        <a:t>Incremental product improvements may still be occurring.</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500"/>
                        <a:buFont typeface=".AppleSystemUIFont" charset="-120"/>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Continuing work on P5 out-of-band contamination removal and other channels.</a:t>
                      </a:r>
                      <a:endParaRPr sz="18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2"/>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a:solidFill>
                            <a:schemeClr val="dk1"/>
                          </a:solidFill>
                          <a:latin typeface="Calibri"/>
                          <a:ea typeface="Calibri"/>
                          <a:cs typeface="Calibri"/>
                          <a:sym typeface="Calibri"/>
                        </a:rPr>
                        <a:t>Users are engaged and user feedback is assessed. </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a:solidFill>
                            <a:schemeClr val="dk1"/>
                          </a:solidFill>
                          <a:latin typeface="Calibri"/>
                          <a:ea typeface="Calibri"/>
                          <a:cs typeface="Calibri"/>
                          <a:sym typeface="Calibri"/>
                        </a:rPr>
                        <a:t>Yes</a:t>
                      </a:r>
                      <a:r>
                        <a:rPr lang="en-US" sz="1800" b="0" i="0" u="none" strike="noStrike" cap="none" baseline="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e.g., Frequent</a:t>
                      </a:r>
                      <a:r>
                        <a:rPr lang="en-US" sz="1800" b="0" i="0" u="none" strike="noStrike" cap="none" baseline="0" dirty="0">
                          <a:solidFill>
                            <a:schemeClr val="dk1"/>
                          </a:solidFill>
                          <a:latin typeface="Calibri"/>
                          <a:ea typeface="Calibri"/>
                          <a:cs typeface="Calibri"/>
                          <a:sym typeface="Calibri"/>
                        </a:rPr>
                        <a:t> user questions/requests and NCEI responses)</a:t>
                      </a:r>
                      <a:r>
                        <a:rPr lang="en-US" sz="1800" b="0" i="0" u="none" strike="noStrike" cap="none" dirty="0">
                          <a:solidFill>
                            <a:schemeClr val="dk1"/>
                          </a:solidFill>
                          <a:latin typeface="Calibri"/>
                          <a:ea typeface="Calibri"/>
                          <a:cs typeface="Calibri"/>
                          <a:sym typeface="Calibri"/>
                        </a:rPr>
                        <a:t>.</a:t>
                      </a:r>
                      <a:endParaRPr sz="1800" i="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228600" y="5890736"/>
            <a:ext cx="4495800" cy="738664"/>
          </a:xfrm>
          <a:prstGeom prst="rect">
            <a:avLst/>
          </a:prstGeom>
          <a:noFill/>
        </p:spPr>
        <p:txBody>
          <a:bodyPr wrap="square" rtlCol="0">
            <a:spAutoFit/>
          </a:bodyPr>
          <a:lstStyle/>
          <a:p>
            <a:r>
              <a:rPr lang="en-US" dirty="0">
                <a:solidFill>
                  <a:schemeClr val="bg1"/>
                </a:solidFill>
              </a:rPr>
              <a:t>GOES-R product maturity level preparation activities from RIMP v2.0. Responsible Organization: GOES-R GOES-R Program/Code 410</a:t>
            </a:r>
          </a:p>
        </p:txBody>
      </p:sp>
    </p:spTree>
    <p:extLst>
      <p:ext uri="{BB962C8B-B14F-4D97-AF65-F5344CB8AC3E}">
        <p14:creationId xmlns:p14="http://schemas.microsoft.com/office/powerpoint/2010/main" val="77195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a:latin typeface="Calibri" charset="0"/>
                <a:ea typeface="Calibri" charset="0"/>
                <a:cs typeface="Calibri" charset="0"/>
              </a:rPr>
              <a:t>Full Validation Assessment</a:t>
            </a:r>
            <a:endParaRPr sz="360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23</a:t>
            </a:fld>
            <a:endParaRPr sz="1400" b="0" i="0" u="none" strike="noStrike" cap="none">
              <a:solidFill>
                <a:schemeClr val="lt1"/>
              </a:solidFill>
              <a:latin typeface="Arial"/>
              <a:ea typeface="Arial"/>
              <a:cs typeface="Arial"/>
              <a:sym typeface="Arial"/>
            </a:endParaRPr>
          </a:p>
        </p:txBody>
      </p:sp>
      <p:graphicFrame>
        <p:nvGraphicFramePr>
          <p:cNvPr id="413" name="Shape 413"/>
          <p:cNvGraphicFramePr/>
          <p:nvPr>
            <p:extLst>
              <p:ext uri="{D42A27DB-BD31-4B8C-83A1-F6EECF244321}">
                <p14:modId xmlns:p14="http://schemas.microsoft.com/office/powerpoint/2010/main" val="3538986314"/>
              </p:ext>
            </p:extLst>
          </p:nvPr>
        </p:nvGraphicFramePr>
        <p:xfrm>
          <a:off x="228600" y="1312980"/>
          <a:ext cx="8686800" cy="3914340"/>
        </p:xfrm>
        <a:graphic>
          <a:graphicData uri="http://schemas.openxmlformats.org/drawingml/2006/table">
            <a:tbl>
              <a:tblPr>
                <a:noFill/>
                <a:tableStyleId>{C82DEBC4-4F6B-44C8-AECD-D6E7C8D4A6FB}</a:tableStyleId>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a:solidFill>
                            <a:schemeClr val="lt1"/>
                          </a:solidFill>
                          <a:latin typeface="Calibri" charset="0"/>
                          <a:ea typeface="Calibri" charset="0"/>
                          <a:cs typeface="Calibri" charset="0"/>
                        </a:rPr>
                        <a:t>End State</a:t>
                      </a:r>
                      <a:endParaRPr sz="16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a:solidFill>
                            <a:schemeClr val="lt1"/>
                          </a:solidFill>
                          <a:latin typeface="Calibri" charset="0"/>
                          <a:ea typeface="Calibri" charset="0"/>
                          <a:cs typeface="Calibri" charset="0"/>
                        </a:rPr>
                        <a:t>Assessment</a:t>
                      </a:r>
                      <a:endParaRPr sz="16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a:solidFill>
                            <a:schemeClr val="dk1"/>
                          </a:solidFill>
                          <a:latin typeface="Calibri" charset="0"/>
                          <a:ea typeface="Calibri" charset="0"/>
                          <a:cs typeface="Calibri" charset="0"/>
                          <a:sym typeface="Calibri"/>
                        </a:rPr>
                        <a:t>Product performance for all products is defined and documented over a </a:t>
                      </a:r>
                      <a:r>
                        <a:rPr lang="en-US" sz="1600" b="0" i="0" u="none" strike="sngStrike" cap="none" baseline="0">
                          <a:solidFill>
                            <a:srgbClr val="FF0000"/>
                          </a:solidFill>
                          <a:latin typeface="Calibri" charset="0"/>
                          <a:ea typeface="Calibri" charset="0"/>
                          <a:cs typeface="Calibri" charset="0"/>
                          <a:sym typeface="Calibri"/>
                        </a:rPr>
                        <a:t>wide</a:t>
                      </a:r>
                      <a:r>
                        <a:rPr lang="en-US" sz="1600" b="0" i="0" u="none" strike="noStrike" cap="none">
                          <a:solidFill>
                            <a:schemeClr val="dk1"/>
                          </a:solidFill>
                          <a:latin typeface="Calibri" charset="0"/>
                          <a:ea typeface="Calibri" charset="0"/>
                          <a:cs typeface="Calibri" charset="0"/>
                          <a:sym typeface="Calibri"/>
                        </a:rPr>
                        <a:t> range of representative conditions via ongoing ground truth and validation efforts. </a:t>
                      </a:r>
                      <a:endParaRPr sz="16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600" b="0" i="0" u="none" strike="noStrike" cap="none" dirty="0">
                          <a:solidFill>
                            <a:schemeClr val="dk1"/>
                          </a:solidFill>
                          <a:latin typeface="Calibri" charset="0"/>
                          <a:ea typeface="Calibri" charset="0"/>
                          <a:cs typeface="Calibri" charset="0"/>
                          <a:sym typeface="Calibri"/>
                        </a:rPr>
                        <a:t>G17 SGPS fluxes compared with observations from G16 SGPS.</a:t>
                      </a:r>
                    </a:p>
                    <a:p>
                      <a:pPr marL="285750" marR="0" lvl="0" indent="-285750" algn="l" rtl="0">
                        <a:lnSpc>
                          <a:spcPct val="100000"/>
                        </a:lnSpc>
                        <a:spcBef>
                          <a:spcPts val="0"/>
                        </a:spcBef>
                        <a:spcAft>
                          <a:spcPts val="0"/>
                        </a:spcAft>
                        <a:buClr>
                          <a:schemeClr val="tx1"/>
                        </a:buClr>
                        <a:buSzPts val="1800"/>
                        <a:buFont typeface="Arial" charset="0"/>
                        <a:buChar char="•"/>
                      </a:pPr>
                      <a:r>
                        <a:rPr lang="en-US" sz="1600" b="0" i="0" u="none" strike="noStrike" cap="none" dirty="0">
                          <a:solidFill>
                            <a:schemeClr val="dk1"/>
                          </a:solidFill>
                          <a:latin typeface="Calibri" charset="0"/>
                          <a:ea typeface="Calibri" charset="0"/>
                          <a:cs typeface="Calibri" charset="0"/>
                          <a:sym typeface="Calibri"/>
                        </a:rPr>
                        <a:t>Both G17 SGPS units </a:t>
                      </a:r>
                      <a:r>
                        <a:rPr lang="en-US" sz="1600" b="0" i="0" u="none" strike="noStrike" cap="none" baseline="0" dirty="0">
                          <a:solidFill>
                            <a:schemeClr val="dk1"/>
                          </a:solidFill>
                          <a:latin typeface="Calibri" charset="0"/>
                          <a:ea typeface="Calibri" charset="0"/>
                          <a:cs typeface="Calibri" charset="0"/>
                          <a:sym typeface="Calibri"/>
                        </a:rPr>
                        <a:t>ground/beam calibrated.</a:t>
                      </a:r>
                      <a:endParaRPr sz="16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a:solidFill>
                            <a:schemeClr val="dk1"/>
                          </a:solidFill>
                          <a:latin typeface="Calibri" charset="0"/>
                          <a:ea typeface="Calibri" charset="0"/>
                          <a:cs typeface="Calibri" charset="0"/>
                          <a:sym typeface="Calibri"/>
                        </a:rPr>
                        <a:t>Products are operationally optimized, as necessary, considering mission parameters of cost, schedule, and technical competence as compared to user expectations. </a:t>
                      </a:r>
                      <a:endParaRPr sz="16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u="none" strike="noStrike" cap="none">
                          <a:solidFill>
                            <a:schemeClr val="dk1"/>
                          </a:solidFill>
                          <a:latin typeface="Calibri" charset="0"/>
                          <a:ea typeface="Calibri" charset="0"/>
                          <a:cs typeface="Calibri" charset="0"/>
                        </a:rPr>
                        <a:t>Yes, this is true</a:t>
                      </a:r>
                      <a:r>
                        <a:rPr lang="en-US" sz="1400" u="none" strike="noStrike" cap="none" baseline="0">
                          <a:solidFill>
                            <a:schemeClr val="dk1"/>
                          </a:solidFill>
                          <a:latin typeface="Calibri" charset="0"/>
                          <a:ea typeface="Calibri" charset="0"/>
                          <a:cs typeface="Calibri" charset="0"/>
                        </a:rPr>
                        <a:t> of L1b. (There are continuing efforts to accommodate some L1b issues in L2 processing, e.g., modification of L2 event detection.)</a:t>
                      </a:r>
                      <a:endParaRPr sz="14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2"/>
                  </a:ext>
                </a:extLst>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a:solidFill>
                            <a:schemeClr val="dk1"/>
                          </a:solidFill>
                          <a:latin typeface="Calibri" charset="0"/>
                          <a:ea typeface="Calibri" charset="0"/>
                          <a:cs typeface="Calibri" charset="0"/>
                          <a:sym typeface="Calibri"/>
                        </a:rPr>
                        <a:t>All known product anomalies are documented, and shared with the user community.</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600">
                          <a:solidFill>
                            <a:schemeClr val="tx1"/>
                          </a:solidFill>
                          <a:latin typeface="Calibri" charset="0"/>
                          <a:ea typeface="Calibri" charset="0"/>
                          <a:cs typeface="Calibri" charset="0"/>
                        </a:rPr>
                        <a:t>Yes, in L1b README and through direct communications with </a:t>
                      </a:r>
                      <a:r>
                        <a:rPr lang="en-US" sz="1600" b="0" i="0" u="none" strike="noStrike" cap="none">
                          <a:solidFill>
                            <a:schemeClr val="dk1"/>
                          </a:solidFill>
                          <a:latin typeface="Calibri" charset="0"/>
                          <a:ea typeface="Calibri" charset="0"/>
                          <a:cs typeface="Calibri" charset="0"/>
                          <a:sym typeface="Calibri"/>
                        </a:rPr>
                        <a:t>user community</a:t>
                      </a:r>
                      <a:r>
                        <a:rPr lang="en-US" sz="1600">
                          <a:solidFill>
                            <a:schemeClr val="tx1"/>
                          </a:solidFill>
                          <a:latin typeface="Calibri" charset="0"/>
                          <a:ea typeface="Calibri" charset="0"/>
                          <a:cs typeface="Calibri" charset="0"/>
                        </a:rPr>
                        <a:t>.</a:t>
                      </a:r>
                      <a:endParaRPr sz="1600">
                        <a:solidFill>
                          <a:schemeClr val="tx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a:solidFill>
                            <a:srgbClr val="000000"/>
                          </a:solidFill>
                          <a:effectLst/>
                          <a:latin typeface="Arial"/>
                          <a:ea typeface="Arial"/>
                          <a:cs typeface="Arial"/>
                          <a:sym typeface="Arial"/>
                        </a:rPr>
                        <a:t>Product is operational.</a:t>
                      </a:r>
                      <a:r>
                        <a:rPr lang="en-US" sz="1600">
                          <a:effectLst/>
                        </a:rPr>
                        <a:t> </a:t>
                      </a:r>
                      <a:endParaRPr sz="16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dirty="0">
                          <a:solidFill>
                            <a:schemeClr val="dk1"/>
                          </a:solidFill>
                          <a:latin typeface="Calibri" charset="0"/>
                          <a:ea typeface="Calibri" charset="0"/>
                          <a:cs typeface="Calibri" charset="0"/>
                          <a:sym typeface="Calibri"/>
                        </a:rPr>
                        <a:t>Yes.</a:t>
                      </a:r>
                      <a:endParaRPr sz="1600" dirty="0">
                        <a:solidFill>
                          <a:srgbClr val="FFFF00"/>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228600" y="5890736"/>
            <a:ext cx="4495800" cy="738664"/>
          </a:xfrm>
          <a:prstGeom prst="rect">
            <a:avLst/>
          </a:prstGeom>
          <a:noFill/>
        </p:spPr>
        <p:txBody>
          <a:bodyPr wrap="square" rtlCol="0">
            <a:spAutoFit/>
          </a:bodyPr>
          <a:lstStyle/>
          <a:p>
            <a:r>
              <a:rPr lang="en-US" dirty="0">
                <a:solidFill>
                  <a:schemeClr val="bg1"/>
                </a:solidFill>
              </a:rPr>
              <a:t>GOES-R product maturity level preparation activities from RIMP v2.0. Responsible Organization: GOES-R GOES-R Program/Code 410</a:t>
            </a:r>
          </a:p>
        </p:txBody>
      </p:sp>
    </p:spTree>
    <p:extLst>
      <p:ext uri="{BB962C8B-B14F-4D97-AF65-F5344CB8AC3E}">
        <p14:creationId xmlns:p14="http://schemas.microsoft.com/office/powerpoint/2010/main" val="36496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dirty="0">
                <a:solidFill>
                  <a:schemeClr val="lt1"/>
                </a:solidFill>
                <a:latin typeface="Calibri" charset="0"/>
                <a:ea typeface="Calibri" charset="0"/>
                <a:cs typeface="Calibri" charset="0"/>
              </a:rPr>
              <a:t>G17 SGPS Performance Baseline Status</a:t>
            </a:r>
            <a:endParaRPr lang="en-US" dirty="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bg1"/>
                </a:solidFill>
              </a:rPr>
              <a:t>24</a:t>
            </a:fld>
            <a:endParaRPr lang="uk-UA" dirty="0">
              <a:solidFill>
                <a:schemeClr val="bg1"/>
              </a:solidFill>
            </a:endParaRPr>
          </a:p>
        </p:txBody>
      </p:sp>
      <p:graphicFrame>
        <p:nvGraphicFramePr>
          <p:cNvPr id="5" name="Shape 485"/>
          <p:cNvGraphicFramePr/>
          <p:nvPr>
            <p:extLst/>
          </p:nvPr>
        </p:nvGraphicFramePr>
        <p:xfrm>
          <a:off x="318601" y="1245972"/>
          <a:ext cx="8520599" cy="1828840"/>
        </p:xfrm>
        <a:graphic>
          <a:graphicData uri="http://schemas.openxmlformats.org/drawingml/2006/table">
            <a:tbl>
              <a:tblPr firstRow="1" bandRow="1">
                <a:noFill/>
                <a:tableStyleId>{2193F556-932D-4B0D-9798-D749DA44B50E}</a:tableStyleId>
              </a:tblPr>
              <a:tblGrid>
                <a:gridCol w="1002513">
                  <a:extLst>
                    <a:ext uri="{9D8B030D-6E8A-4147-A177-3AD203B41FA5}">
                      <a16:colId xmlns:a16="http://schemas.microsoft.com/office/drawing/2014/main" val="20000"/>
                    </a:ext>
                  </a:extLst>
                </a:gridCol>
                <a:gridCol w="3714987">
                  <a:extLst>
                    <a:ext uri="{9D8B030D-6E8A-4147-A177-3AD203B41FA5}">
                      <a16:colId xmlns:a16="http://schemas.microsoft.com/office/drawing/2014/main" val="20001"/>
                    </a:ext>
                  </a:extLst>
                </a:gridCol>
                <a:gridCol w="1588124">
                  <a:extLst>
                    <a:ext uri="{9D8B030D-6E8A-4147-A177-3AD203B41FA5}">
                      <a16:colId xmlns:a16="http://schemas.microsoft.com/office/drawing/2014/main" val="20002"/>
                    </a:ext>
                  </a:extLst>
                </a:gridCol>
                <a:gridCol w="2214975">
                  <a:extLst>
                    <a:ext uri="{9D8B030D-6E8A-4147-A177-3AD203B41FA5}">
                      <a16:colId xmlns:a16="http://schemas.microsoft.com/office/drawing/2014/main" val="20003"/>
                    </a:ext>
                  </a:extLst>
                </a:gridCol>
              </a:tblGrid>
              <a:tr h="177802">
                <a:tc>
                  <a:txBody>
                    <a:bodyPr/>
                    <a:lstStyle/>
                    <a:p>
                      <a:pPr marL="0" marR="0" lvl="0" indent="0" algn="ctr" rtl="0">
                        <a:spcBef>
                          <a:spcPts val="0"/>
                        </a:spcBef>
                        <a:spcAft>
                          <a:spcPts val="0"/>
                        </a:spcAft>
                        <a:buNone/>
                      </a:pPr>
                      <a:r>
                        <a:rPr lang="en-US" sz="1200" b="1">
                          <a:solidFill>
                            <a:schemeClr val="dk1"/>
                          </a:solidFill>
                        </a:rPr>
                        <a:t>MRD ID</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a:solidFill>
                            <a:schemeClr val="dk1"/>
                          </a:solidFill>
                        </a:rPr>
                        <a:t>Description</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Related PLPTs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Status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extLst>
                  <a:ext uri="{0D108BD9-81ED-4DB2-BD59-A6C34878D82A}">
                    <a16:rowId xmlns:a16="http://schemas.microsoft.com/office/drawing/2014/main" val="10000"/>
                  </a:ext>
                </a:extLst>
              </a:tr>
              <a:tr h="296333">
                <a:tc>
                  <a:txBody>
                    <a:bodyPr/>
                    <a:lstStyle/>
                    <a:p>
                      <a:pPr marL="0" marR="0" lvl="0" indent="0" algn="ctr" rtl="0">
                        <a:spcBef>
                          <a:spcPts val="0"/>
                        </a:spcBef>
                        <a:spcAft>
                          <a:spcPts val="0"/>
                        </a:spcAft>
                        <a:buNone/>
                      </a:pPr>
                      <a:r>
                        <a:rPr lang="is-IS" sz="1200"/>
                        <a:t>MRD2005</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a:solidFill>
                            <a:schemeClr val="dk1"/>
                          </a:solidFill>
                          <a:effectLst/>
                          <a:latin typeface="Calibri"/>
                          <a:ea typeface="Calibri"/>
                          <a:cs typeface="Calibri"/>
                          <a:sym typeface="Arial"/>
                        </a:rPr>
                        <a:t>Product Orthogonality/Coverage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Requirement</a:t>
                      </a:r>
                      <a:r>
                        <a:rPr lang="en-US" sz="1200" baseline="0" dirty="0"/>
                        <a:t> met</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96333">
                <a:tc>
                  <a:txBody>
                    <a:bodyPr/>
                    <a:lstStyle/>
                    <a:p>
                      <a:pPr marL="0" marR="0" lvl="0" indent="0" algn="ctr" rtl="0">
                        <a:spcBef>
                          <a:spcPts val="0"/>
                        </a:spcBef>
                        <a:spcAft>
                          <a:spcPts val="0"/>
                        </a:spcAft>
                        <a:buNone/>
                      </a:pPr>
                      <a:r>
                        <a:rPr lang="is-IS" sz="1200"/>
                        <a:t>MRD2009</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a:t>Product Measurement Range</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Requirement met</a:t>
                      </a:r>
                    </a:p>
                    <a:p>
                      <a:pPr marL="0" marR="0" lvl="0" indent="0" algn="l" rtl="0">
                        <a:lnSpc>
                          <a:spcPct val="100000"/>
                        </a:lnSpc>
                        <a:spcBef>
                          <a:spcPts val="0"/>
                        </a:spcBef>
                        <a:spcAft>
                          <a:spcPts val="0"/>
                        </a:spcAft>
                        <a:buClr>
                          <a:schemeClr val="dk1"/>
                        </a:buClr>
                        <a:buSzPts val="1200"/>
                        <a:buFont typeface="Calibri"/>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96333">
                <a:tc>
                  <a:txBody>
                    <a:bodyPr/>
                    <a:lstStyle/>
                    <a:p>
                      <a:pPr marL="0" marR="0" lvl="0" indent="0" algn="ctr" rtl="0">
                        <a:spcBef>
                          <a:spcPts val="0"/>
                        </a:spcBef>
                        <a:spcAft>
                          <a:spcPts val="0"/>
                        </a:spcAft>
                        <a:buNone/>
                      </a:pPr>
                      <a:r>
                        <a:rPr lang="en-US" sz="1200" b="0" i="0" u="none" strike="noStrike" cap="none">
                          <a:solidFill>
                            <a:schemeClr val="dk1"/>
                          </a:solidFill>
                          <a:effectLst/>
                          <a:latin typeface="Calibri"/>
                          <a:ea typeface="Calibri"/>
                          <a:cs typeface="Calibri"/>
                          <a:sym typeface="Arial"/>
                        </a:rPr>
                        <a:t>MRD2010</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a:solidFill>
                            <a:schemeClr val="dk1"/>
                          </a:solidFill>
                          <a:effectLst/>
                          <a:latin typeface="Calibri"/>
                          <a:ea typeface="Calibri"/>
                          <a:cs typeface="Calibri"/>
                          <a:sym typeface="Arial"/>
                        </a:rPr>
                        <a:t> Product Measurement Accuracy</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Ground calibrations meet</a:t>
                      </a:r>
                      <a:r>
                        <a:rPr lang="en-US" sz="1200" baseline="0" dirty="0"/>
                        <a:t> 25/45% Accuracy requirement. </a:t>
                      </a: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On-orbit</a:t>
                      </a:r>
                      <a:r>
                        <a:rPr lang="en-US" sz="1200" baseline="0" dirty="0"/>
                        <a:t> tests are ongoing.</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6" name="Shape 486"/>
          <p:cNvSpPr txBox="1"/>
          <p:nvPr/>
        </p:nvSpPr>
        <p:spPr>
          <a:xfrm>
            <a:off x="493295" y="3352800"/>
            <a:ext cx="7507705" cy="3313977"/>
          </a:xfrm>
          <a:prstGeom prst="rect">
            <a:avLst/>
          </a:prstGeom>
          <a:noFill/>
          <a:ln>
            <a:noFill/>
          </a:ln>
        </p:spPr>
        <p:txBody>
          <a:bodyPr spcFirstLastPara="1" wrap="square" lIns="91425" tIns="45700" rIns="91425" bIns="45700" anchor="t" anchorCtr="0">
            <a:noAutofit/>
          </a:bodyPr>
          <a:lstStyle/>
          <a:p>
            <a:pPr marL="342900" marR="0" lvl="0" indent="-342900" algn="l" rtl="0">
              <a:spcAft>
                <a:spcPts val="0"/>
              </a:spcAft>
              <a:buClr>
                <a:schemeClr val="lt1"/>
              </a:buClr>
              <a:buSzPts val="1800"/>
              <a:buFont typeface="Arial"/>
              <a:buChar char="•"/>
            </a:pPr>
            <a:r>
              <a:rPr lang="en-US" sz="1800" dirty="0">
                <a:solidFill>
                  <a:schemeClr val="lt1"/>
                </a:solidFill>
                <a:latin typeface="Calibri"/>
                <a:ea typeface="Calibri"/>
                <a:cs typeface="Calibri"/>
                <a:sym typeface="Calibri"/>
              </a:rPr>
              <a:t>MRD2005:  Orthogonality/Coverage</a:t>
            </a:r>
            <a:endParaRPr dirty="0"/>
          </a:p>
          <a:p>
            <a:pPr marL="742950" marR="0" lvl="1" indent="-285750" algn="l" rtl="0">
              <a:spcAft>
                <a:spcPts val="0"/>
              </a:spcAft>
              <a:buClr>
                <a:schemeClr val="lt1"/>
              </a:buClr>
              <a:buSzPct val="100000"/>
              <a:buFont typeface=".AppleSystemUIFont" charset="-120"/>
              <a:buChar char="-"/>
            </a:pPr>
            <a:r>
              <a:rPr lang="en-US" sz="1600" b="0" i="0" u="none" strike="noStrike" cap="none" dirty="0">
                <a:solidFill>
                  <a:schemeClr val="lt1"/>
                </a:solidFill>
                <a:latin typeface="Calibri"/>
                <a:ea typeface="Calibri"/>
                <a:cs typeface="Calibri"/>
                <a:sym typeface="Calibri"/>
              </a:rPr>
              <a:t>Requirement: 2 directions</a:t>
            </a:r>
            <a:endParaRPr sz="1600" dirty="0"/>
          </a:p>
          <a:p>
            <a:pPr marL="742950" marR="0" lvl="1" indent="-285750" algn="l" rtl="0">
              <a:spcAft>
                <a:spcPts val="0"/>
              </a:spcAft>
              <a:buClr>
                <a:schemeClr val="lt1"/>
              </a:buClr>
              <a:buSzPct val="100000"/>
              <a:buFont typeface=".AppleSystemUIFont" charset="-120"/>
              <a:buChar char="-"/>
            </a:pPr>
            <a:r>
              <a:rPr lang="en-US" sz="1600" b="0" i="0" u="none" strike="noStrike" cap="none" dirty="0">
                <a:solidFill>
                  <a:schemeClr val="lt1"/>
                </a:solidFill>
                <a:latin typeface="Calibri"/>
                <a:ea typeface="Calibri"/>
                <a:cs typeface="Calibri"/>
                <a:sym typeface="Calibri"/>
              </a:rPr>
              <a:t>Currently being met</a:t>
            </a:r>
            <a:endParaRPr sz="1600" dirty="0"/>
          </a:p>
          <a:p>
            <a:pPr marL="342900" marR="0" lvl="0" indent="-342900" algn="l" rtl="0">
              <a:spcAft>
                <a:spcPts val="0"/>
              </a:spcAft>
              <a:buClr>
                <a:schemeClr val="lt1"/>
              </a:buClr>
              <a:buSzPts val="1800"/>
              <a:buFont typeface="Arial"/>
              <a:buChar char="•"/>
            </a:pPr>
            <a:r>
              <a:rPr lang="en-US" sz="1800" dirty="0">
                <a:solidFill>
                  <a:schemeClr val="lt1"/>
                </a:solidFill>
                <a:latin typeface="Calibri"/>
                <a:ea typeface="Calibri"/>
                <a:cs typeface="Calibri"/>
                <a:sym typeface="Calibri"/>
              </a:rPr>
              <a:t>MRD2009:  Measurement Range: </a:t>
            </a:r>
            <a:endParaRPr dirty="0"/>
          </a:p>
          <a:p>
            <a:pPr marL="742950" lvl="1" indent="-285750">
              <a:buClr>
                <a:schemeClr val="lt1"/>
              </a:buClr>
              <a:buSzPct val="100000"/>
              <a:buFont typeface=".AppleSystemUIFont" charset="-120"/>
              <a:buChar char="-"/>
            </a:pPr>
            <a:r>
              <a:rPr lang="en-US" sz="1600" b="0" i="0" u="none" strike="noStrike" cap="none" dirty="0">
                <a:solidFill>
                  <a:schemeClr val="lt1"/>
                </a:solidFill>
                <a:latin typeface="Calibri"/>
                <a:ea typeface="Calibri"/>
                <a:cs typeface="Calibri"/>
                <a:sym typeface="Calibri"/>
              </a:rPr>
              <a:t>Requirement: </a:t>
            </a:r>
            <a:r>
              <a:rPr lang="de-DE" sz="1600" dirty="0">
                <a:solidFill>
                  <a:schemeClr val="lt1"/>
                </a:solidFill>
                <a:latin typeface="Calibri"/>
                <a:ea typeface="Calibri"/>
                <a:cs typeface="Calibri"/>
                <a:sym typeface="Calibri"/>
              </a:rPr>
              <a:t>Protons: 1 </a:t>
            </a:r>
            <a:r>
              <a:rPr lang="de-DE" sz="1600" dirty="0" err="1">
                <a:solidFill>
                  <a:schemeClr val="lt1"/>
                </a:solidFill>
                <a:latin typeface="Calibri"/>
                <a:ea typeface="Calibri"/>
                <a:cs typeface="Calibri"/>
                <a:sym typeface="Calibri"/>
              </a:rPr>
              <a:t>MeV</a:t>
            </a:r>
            <a:r>
              <a:rPr lang="de-DE" sz="1600" dirty="0">
                <a:solidFill>
                  <a:schemeClr val="lt1"/>
                </a:solidFill>
                <a:latin typeface="Calibri"/>
                <a:ea typeface="Calibri"/>
                <a:cs typeface="Calibri"/>
                <a:sym typeface="Calibri"/>
              </a:rPr>
              <a:t> - 500 </a:t>
            </a:r>
            <a:r>
              <a:rPr lang="de-DE" sz="1600" dirty="0" err="1">
                <a:solidFill>
                  <a:schemeClr val="lt1"/>
                </a:solidFill>
                <a:latin typeface="Calibri"/>
                <a:ea typeface="Calibri"/>
                <a:cs typeface="Calibri"/>
                <a:sym typeface="Calibri"/>
              </a:rPr>
              <a:t>MeV</a:t>
            </a:r>
            <a:r>
              <a:rPr lang="de-DE" sz="1600" dirty="0">
                <a:solidFill>
                  <a:schemeClr val="lt1"/>
                </a:solidFill>
                <a:latin typeface="Calibri"/>
                <a:ea typeface="Calibri"/>
                <a:cs typeface="Calibri"/>
                <a:sym typeface="Calibri"/>
              </a:rPr>
              <a:t>, &gt; 500 </a:t>
            </a:r>
            <a:r>
              <a:rPr lang="de-DE" sz="1600" dirty="0" err="1">
                <a:solidFill>
                  <a:schemeClr val="lt1"/>
                </a:solidFill>
                <a:latin typeface="Calibri"/>
                <a:ea typeface="Calibri"/>
                <a:cs typeface="Calibri"/>
                <a:sym typeface="Calibri"/>
              </a:rPr>
              <a:t>MeV</a:t>
            </a:r>
            <a:r>
              <a:rPr lang="de-DE" sz="1600" dirty="0">
                <a:solidFill>
                  <a:schemeClr val="lt1"/>
                </a:solidFill>
                <a:latin typeface="Calibri"/>
                <a:ea typeface="Calibri"/>
                <a:cs typeface="Calibri"/>
                <a:sym typeface="Calibri"/>
              </a:rPr>
              <a:t> </a:t>
            </a:r>
          </a:p>
          <a:p>
            <a:pPr marL="742950" marR="0" lvl="1" indent="-285750" algn="l" rtl="0">
              <a:spcAft>
                <a:spcPts val="600"/>
              </a:spcAft>
              <a:buClr>
                <a:schemeClr val="lt1"/>
              </a:buClr>
              <a:buSzPct val="100000"/>
              <a:buFont typeface=".AppleSystemUIFont" charset="-120"/>
              <a:buChar char="-"/>
            </a:pPr>
            <a:r>
              <a:rPr lang="en-US" sz="1600" b="0" i="0" u="none" strike="noStrike" cap="none" dirty="0">
                <a:solidFill>
                  <a:schemeClr val="lt1"/>
                </a:solidFill>
                <a:latin typeface="Calibri"/>
                <a:ea typeface="Calibri"/>
                <a:cs typeface="Calibri"/>
                <a:sym typeface="Calibri"/>
              </a:rPr>
              <a:t>SEP Channel Cross-comparisons with legacy instruments on GOES-13 and -15 indicate that energy range is being covered.</a:t>
            </a:r>
            <a:endParaRPr sz="1600" b="0" i="0" u="none" strike="noStrike" cap="none" dirty="0">
              <a:solidFill>
                <a:schemeClr val="lt1"/>
              </a:solidFill>
              <a:latin typeface="Calibri"/>
              <a:ea typeface="Calibri"/>
              <a:cs typeface="Calibri"/>
              <a:sym typeface="Calibri"/>
            </a:endParaRPr>
          </a:p>
          <a:p>
            <a:pPr marL="342900" marR="0" lvl="0" indent="-342900" algn="l" rtl="0">
              <a:buClr>
                <a:schemeClr val="lt1"/>
              </a:buClr>
              <a:buSzPts val="1800"/>
              <a:buFont typeface="Arial"/>
              <a:buChar char="•"/>
            </a:pPr>
            <a:r>
              <a:rPr lang="en-US" sz="1800" dirty="0">
                <a:solidFill>
                  <a:schemeClr val="lt1"/>
                </a:solidFill>
                <a:latin typeface="Calibri"/>
                <a:ea typeface="Calibri"/>
                <a:cs typeface="Calibri"/>
                <a:sym typeface="Calibri"/>
              </a:rPr>
              <a:t>MRD2010:  Measurement Accuracy</a:t>
            </a:r>
            <a:endParaRPr dirty="0"/>
          </a:p>
          <a:p>
            <a:pPr marL="742950" lvl="1" indent="-285750">
              <a:buClr>
                <a:schemeClr val="lt1"/>
              </a:buClr>
              <a:buSzPct val="100000"/>
              <a:buFont typeface=".AppleSystemUIFont" charset="-120"/>
              <a:buChar char="-"/>
            </a:pPr>
            <a:r>
              <a:rPr lang="en-US" sz="1600" b="0" i="0" u="none" strike="noStrike" cap="none" dirty="0">
                <a:solidFill>
                  <a:schemeClr val="lt1"/>
                </a:solidFill>
                <a:latin typeface="Calibri"/>
                <a:ea typeface="Calibri"/>
                <a:cs typeface="Calibri"/>
                <a:sym typeface="Calibri"/>
              </a:rPr>
              <a:t>Requirements: </a:t>
            </a:r>
            <a:r>
              <a:rPr lang="en-US" sz="1600" dirty="0">
                <a:solidFill>
                  <a:schemeClr val="lt1"/>
                </a:solidFill>
                <a:latin typeface="Calibri"/>
                <a:ea typeface="Calibri"/>
                <a:cs typeface="Calibri"/>
                <a:sym typeface="Calibri"/>
              </a:rPr>
              <a:t>25% when flux level above background is greater than 10x minimum flux; 45% when flux level above background is between minimum flux and 10x minimum flux</a:t>
            </a:r>
          </a:p>
          <a:p>
            <a:pPr marL="742950" marR="0" lvl="1" indent="-285750" algn="l" rtl="0">
              <a:spcAft>
                <a:spcPts val="0"/>
              </a:spcAft>
              <a:buClr>
                <a:schemeClr val="lt1"/>
              </a:buClr>
              <a:buSzPct val="100000"/>
              <a:buFont typeface=".AppleSystemUIFont" charset="-120"/>
              <a:buChar char="-"/>
            </a:pPr>
            <a:r>
              <a:rPr lang="en-US" sz="1600" b="0" i="0" u="sng" strike="noStrike" cap="none" dirty="0">
                <a:solidFill>
                  <a:schemeClr val="lt1"/>
                </a:solidFill>
                <a:latin typeface="Calibri"/>
                <a:ea typeface="Calibri"/>
                <a:cs typeface="Calibri"/>
                <a:sym typeface="Calibri"/>
              </a:rPr>
              <a:t>Absolute accuracy cannot be verified on-orbit</a:t>
            </a:r>
          </a:p>
        </p:txBody>
      </p:sp>
    </p:spTree>
    <p:extLst>
      <p:ext uri="{BB962C8B-B14F-4D97-AF65-F5344CB8AC3E}">
        <p14:creationId xmlns:p14="http://schemas.microsoft.com/office/powerpoint/2010/main" val="207396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152400"/>
            <a:ext cx="5961300" cy="1219200"/>
          </a:xfrm>
        </p:spPr>
        <p:txBody>
          <a:bodyPr/>
          <a:lstStyle/>
          <a:p>
            <a:pPr algn="ctr"/>
            <a:r>
              <a:rPr lang="en-US" sz="3200" dirty="0"/>
              <a:t>Summary </a:t>
            </a:r>
            <a:r>
              <a:rPr lang="en-US" sz="3200"/>
              <a:t>and Recommendations</a:t>
            </a:r>
          </a:p>
        </p:txBody>
      </p:sp>
      <p:sp>
        <p:nvSpPr>
          <p:cNvPr id="3" name="Text Placeholder 2"/>
          <p:cNvSpPr>
            <a:spLocks noGrp="1"/>
          </p:cNvSpPr>
          <p:nvPr>
            <p:ph type="body" idx="1"/>
          </p:nvPr>
        </p:nvSpPr>
        <p:spPr>
          <a:xfrm>
            <a:off x="152400" y="1447800"/>
            <a:ext cx="8839200" cy="4495800"/>
          </a:xfrm>
        </p:spPr>
        <p:txBody>
          <a:bodyPr/>
          <a:lstStyle/>
          <a:p>
            <a:pPr marL="285750" lvl="0" indent="-285750">
              <a:lnSpc>
                <a:spcPct val="100000"/>
              </a:lnSpc>
              <a:spcAft>
                <a:spcPts val="600"/>
              </a:spcAft>
              <a:buFont typeface="Arial" charset="0"/>
              <a:buChar char="•"/>
            </a:pPr>
            <a:r>
              <a:rPr lang="en-US" dirty="0"/>
              <a:t>Summary of GOES-17 SGPS instrument issues</a:t>
            </a:r>
          </a:p>
          <a:p>
            <a:pPr marL="742950" lvl="1" indent="-285750">
              <a:lnSpc>
                <a:spcPct val="100000"/>
              </a:lnSpc>
              <a:spcBef>
                <a:spcPts val="0"/>
              </a:spcBef>
              <a:spcAft>
                <a:spcPts val="600"/>
              </a:spcAft>
              <a:buFont typeface=".AppleSystemUIFont" charset="-120"/>
              <a:buChar char="-"/>
            </a:pPr>
            <a:r>
              <a:rPr lang="en-US" dirty="0"/>
              <a:t>P5 out-of-band contamination overcorrection resulted in negative reported fluxes </a:t>
            </a:r>
            <a:r>
              <a:rPr lang="mr-IN" dirty="0"/>
              <a:t>–</a:t>
            </a:r>
            <a:r>
              <a:rPr lang="en-US" dirty="0"/>
              <a:t> Negative fluxes resolved by ADR900 (set contamination removal coefficients to zero). Work is ongoing to determine sources of backgrounds and correct values for out-of-band removal coefficients. </a:t>
            </a:r>
          </a:p>
          <a:p>
            <a:pPr marL="742950" lvl="1" indent="-285750">
              <a:lnSpc>
                <a:spcPct val="100000"/>
              </a:lnSpc>
              <a:spcBef>
                <a:spcPts val="0"/>
              </a:spcBef>
              <a:spcAft>
                <a:spcPts val="600"/>
              </a:spcAft>
              <a:buFont typeface=".AppleSystemUIFont" charset="-120"/>
              <a:buChar char="-"/>
            </a:pPr>
            <a:r>
              <a:rPr lang="en-US" dirty="0"/>
              <a:t>Electron contamination in G17 SGPS-X P5 was shown to be a very small contribution to solar particle event fluxes (</a:t>
            </a:r>
            <a:r>
              <a:rPr lang="en-US" dirty="0" err="1"/>
              <a:t>e.g</a:t>
            </a:r>
            <a:r>
              <a:rPr lang="en-US" dirty="0"/>
              <a:t>, see slide 27 in G16 SGPS Full Validation PS-PVR).</a:t>
            </a:r>
          </a:p>
          <a:p>
            <a:pPr marL="742950" lvl="1" indent="-285750">
              <a:lnSpc>
                <a:spcPct val="100000"/>
              </a:lnSpc>
              <a:spcBef>
                <a:spcPts val="0"/>
              </a:spcBef>
              <a:spcAft>
                <a:spcPts val="600"/>
              </a:spcAft>
              <a:buFont typeface=".AppleSystemUIFont" charset="-120"/>
              <a:buChar char="-"/>
            </a:pPr>
            <a:r>
              <a:rPr lang="en-US" dirty="0"/>
              <a:t>Some channels may be poorly characterized (based on comparisons with G16 SGPS) </a:t>
            </a:r>
            <a:r>
              <a:rPr lang="mr-IN" dirty="0"/>
              <a:t>–</a:t>
            </a:r>
            <a:r>
              <a:rPr lang="en-US" dirty="0"/>
              <a:t> On-orbit calibration work is ongoing.</a:t>
            </a:r>
          </a:p>
          <a:p>
            <a:pPr marL="742950" lvl="1" indent="-285750">
              <a:lnSpc>
                <a:spcPct val="100000"/>
              </a:lnSpc>
              <a:spcBef>
                <a:spcPts val="0"/>
              </a:spcBef>
              <a:spcAft>
                <a:spcPts val="1200"/>
              </a:spcAft>
              <a:buFont typeface=".AppleSystemUIFont" charset="-120"/>
              <a:buChar char="-"/>
            </a:pPr>
            <a:r>
              <a:rPr lang="en-US" dirty="0"/>
              <a:t>G17 SGPS does </a:t>
            </a:r>
            <a:r>
              <a:rPr lang="en-US" i="1" dirty="0"/>
              <a:t>not</a:t>
            </a:r>
            <a:r>
              <a:rPr lang="en-US" dirty="0"/>
              <a:t> exhibit significant temperature dependence (shown on slide 20 and in backup charts of G17 Provisional PS-PVR). </a:t>
            </a:r>
          </a:p>
          <a:p>
            <a:pPr marL="285750" lvl="0" indent="-285750">
              <a:lnSpc>
                <a:spcPct val="100000"/>
              </a:lnSpc>
              <a:spcAft>
                <a:spcPts val="1200"/>
              </a:spcAft>
              <a:buFont typeface="Arial" charset="0"/>
              <a:buChar char="•"/>
            </a:pPr>
            <a:r>
              <a:rPr lang="en-US" dirty="0"/>
              <a:t>There are no known outstanding G17 SGPS measurement or L1b processing issues (aside from ADR1025 fix-fail, in-work). In general, GOES-17 SGPS is performing better than GOES-16 SGPS.</a:t>
            </a:r>
          </a:p>
          <a:p>
            <a:pPr marL="285750" lvl="0" indent="-285750">
              <a:lnSpc>
                <a:spcPct val="100000"/>
              </a:lnSpc>
              <a:spcAft>
                <a:spcPts val="1200"/>
              </a:spcAft>
              <a:buFont typeface="Arial" charset="0"/>
              <a:buChar char="•"/>
            </a:pPr>
            <a:r>
              <a:rPr lang="en-US" dirty="0"/>
              <a:t>Systematic measurement differences between GOES-17 and -16 SGPS have been quantified, and GOES-16 has been cross calibrated with GOES-13 and -15.</a:t>
            </a:r>
          </a:p>
          <a:p>
            <a:pPr marL="285750" lvl="0" indent="-285750">
              <a:lnSpc>
                <a:spcPct val="100000"/>
              </a:lnSpc>
              <a:spcAft>
                <a:spcPts val="1200"/>
              </a:spcAft>
              <a:buFont typeface="Arial" charset="0"/>
              <a:buChar char="•"/>
            </a:pPr>
            <a:r>
              <a:rPr lang="en-US" dirty="0"/>
              <a:t>NCEI recommends GOES-17 SGPS L1b for transition to Full Validation status.</a:t>
            </a:r>
          </a:p>
          <a:p>
            <a:pPr marL="285750" indent="-285750">
              <a:lnSpc>
                <a:spcPct val="100000"/>
              </a:lnSpc>
              <a:spcAft>
                <a:spcPts val="1200"/>
              </a:spcAft>
              <a:buFont typeface="Arial" charset="0"/>
              <a:buChar char="•"/>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bg1"/>
                </a:solidFill>
              </a:rPr>
              <a:t>25</a:t>
            </a:fld>
            <a:endParaRPr lang="uk-UA" dirty="0">
              <a:solidFill>
                <a:schemeClr val="bg1"/>
              </a:solidFill>
            </a:endParaRPr>
          </a:p>
        </p:txBody>
      </p:sp>
    </p:spTree>
    <p:extLst>
      <p:ext uri="{BB962C8B-B14F-4D97-AF65-F5344CB8AC3E}">
        <p14:creationId xmlns:p14="http://schemas.microsoft.com/office/powerpoint/2010/main" val="28268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CHARTS</a:t>
            </a:r>
          </a:p>
        </p:txBody>
      </p:sp>
      <p:sp>
        <p:nvSpPr>
          <p:cNvPr id="3" name="Text Placeholder 2"/>
          <p:cNvSpPr>
            <a:spLocks noGrp="1"/>
          </p:cNvSpPr>
          <p:nvPr>
            <p:ph type="body" idx="1"/>
          </p:nvPr>
        </p:nvSpPr>
        <p:spPr/>
        <p:txBody>
          <a:bodyPr/>
          <a:lstStyle/>
          <a:p>
            <a:pPr marL="0" lvl="0" indent="0">
              <a:spcBef>
                <a:spcPts val="0"/>
              </a:spcBef>
            </a:pPr>
            <a:r>
              <a:rPr lang="en-US" dirty="0"/>
              <a:t>GOES-17 SGPS L1b Full Validation PS-PVR</a:t>
            </a:r>
          </a:p>
        </p:txBody>
      </p:sp>
      <p:sp>
        <p:nvSpPr>
          <p:cNvPr id="4" name="Slide Number Placeholder 3"/>
          <p:cNvSpPr>
            <a:spLocks noGrp="1"/>
          </p:cNvSpPr>
          <p:nvPr>
            <p:ph type="sldNum" sz="quarter" idx="12"/>
          </p:nvPr>
        </p:nvSpPr>
        <p:spPr/>
        <p:txBody>
          <a:bodyPr/>
          <a:lstStyle/>
          <a:p>
            <a:fld id="{4AB52BE0-4CA4-4BD3-BC9F-B41F86E8D2EE}" type="slidenum">
              <a:rPr lang="en-US" altLang="en-US" smtClean="0"/>
              <a:pPr/>
              <a:t>26</a:t>
            </a:fld>
            <a:endParaRPr lang="en-US" altLang="en-US" dirty="0"/>
          </a:p>
        </p:txBody>
      </p:sp>
    </p:spTree>
    <p:extLst>
      <p:ext uri="{BB962C8B-B14F-4D97-AF65-F5344CB8AC3E}">
        <p14:creationId xmlns:p14="http://schemas.microsoft.com/office/powerpoint/2010/main" val="446199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0574"/>
            <a:ext cx="6408821" cy="968626"/>
          </a:xfrm>
        </p:spPr>
        <p:txBody>
          <a:bodyPr>
            <a:normAutofit fontScale="90000"/>
          </a:bodyPr>
          <a:lstStyle/>
          <a:p>
            <a:r>
              <a:rPr lang="en-US" dirty="0"/>
              <a:t>P5 Out-Of-Band Correction</a:t>
            </a:r>
            <a:br>
              <a:rPr lang="en-US" dirty="0"/>
            </a:br>
            <a:r>
              <a:rPr lang="en-US" dirty="0"/>
              <a:t>(</a:t>
            </a:r>
            <a:r>
              <a:rPr lang="en-US"/>
              <a:t>L1b processing correction)</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36406"/>
            <a:ext cx="7297223" cy="4354794"/>
          </a:xfrm>
        </p:spPr>
      </p:pic>
      <p:sp>
        <p:nvSpPr>
          <p:cNvPr id="5" name="TextBox 4"/>
          <p:cNvSpPr txBox="1"/>
          <p:nvPr/>
        </p:nvSpPr>
        <p:spPr>
          <a:xfrm>
            <a:off x="1752600" y="2808005"/>
            <a:ext cx="1980992" cy="830997"/>
          </a:xfrm>
          <a:prstGeom prst="rect">
            <a:avLst/>
          </a:prstGeom>
          <a:noFill/>
        </p:spPr>
        <p:txBody>
          <a:bodyPr wrap="none" rtlCol="0">
            <a:spAutoFit/>
          </a:bodyPr>
          <a:lstStyle/>
          <a:p>
            <a:r>
              <a:rPr lang="en-US" sz="1600" b="1"/>
              <a:t>In-band (desired)</a:t>
            </a:r>
          </a:p>
          <a:p>
            <a:r>
              <a:rPr lang="en-US" sz="1600" b="1"/>
              <a:t>P5 channel response </a:t>
            </a:r>
          </a:p>
          <a:p>
            <a:r>
              <a:rPr lang="en-US" sz="1600" b="1"/>
              <a:t>function</a:t>
            </a:r>
          </a:p>
        </p:txBody>
      </p:sp>
      <p:cxnSp>
        <p:nvCxnSpPr>
          <p:cNvPr id="7" name="Straight Arrow Connector 6"/>
          <p:cNvCxnSpPr/>
          <p:nvPr/>
        </p:nvCxnSpPr>
        <p:spPr>
          <a:xfrm flipH="1">
            <a:off x="2057400" y="3646205"/>
            <a:ext cx="76200" cy="1219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88909" y="1741205"/>
            <a:ext cx="2288291" cy="1508105"/>
          </a:xfrm>
          <a:prstGeom prst="rect">
            <a:avLst/>
          </a:prstGeom>
          <a:noFill/>
        </p:spPr>
        <p:txBody>
          <a:bodyPr wrap="square" rtlCol="0">
            <a:spAutoFit/>
          </a:bodyPr>
          <a:lstStyle/>
          <a:p>
            <a:r>
              <a:rPr lang="en-US" sz="1600" b="1" dirty="0"/>
              <a:t>P5 out-of-band</a:t>
            </a:r>
          </a:p>
          <a:p>
            <a:r>
              <a:rPr lang="en-US" sz="1600" b="1" dirty="0"/>
              <a:t>High energy islands</a:t>
            </a:r>
          </a:p>
          <a:p>
            <a:r>
              <a:rPr lang="en-US" sz="1200" dirty="0"/>
              <a:t>GEANT simulations indicate left island is due to rear entry particles and right is due to front-side entry.</a:t>
            </a:r>
          </a:p>
          <a:p>
            <a:endParaRPr lang="en-US" sz="1200" dirty="0"/>
          </a:p>
        </p:txBody>
      </p:sp>
      <p:cxnSp>
        <p:nvCxnSpPr>
          <p:cNvPr id="9" name="Straight Arrow Connector 8"/>
          <p:cNvCxnSpPr/>
          <p:nvPr/>
        </p:nvCxnSpPr>
        <p:spPr>
          <a:xfrm flipH="1">
            <a:off x="5788909" y="3205882"/>
            <a:ext cx="688091" cy="16099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44873" y="3112805"/>
            <a:ext cx="2003527" cy="1641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908667" y="5892225"/>
                <a:ext cx="6891951" cy="584775"/>
              </a:xfrm>
              <a:prstGeom prst="rect">
                <a:avLst/>
              </a:prstGeom>
              <a:noFill/>
            </p:spPr>
            <p:txBody>
              <a:bodyPr wrap="none" rtlCol="0">
                <a:spAutoFit/>
              </a:bodyPr>
              <a:lstStyle/>
              <a:p>
                <a:r>
                  <a:rPr lang="en-US" sz="1600">
                    <a:solidFill>
                      <a:schemeClr val="bg1"/>
                    </a:solidFill>
                  </a:rPr>
                  <a:t>Goal is to remove contribution from P5 high energy islands:  </a:t>
                </a:r>
              </a:p>
              <a:p>
                <a:r>
                  <a:rPr lang="en-US" sz="1600" dirty="0">
                    <a:solidFill>
                      <a:schemeClr val="bg1"/>
                    </a:solidFill>
                  </a:rPr>
                  <a:t>Corrected P5 counts = total P5 counts </a:t>
                </a:r>
                <a:r>
                  <a:rPr lang="mr-IN" sz="1600" dirty="0">
                    <a:solidFill>
                      <a:schemeClr val="bg1"/>
                    </a:solidFill>
                  </a:rPr>
                  <a:t>–</a:t>
                </a:r>
                <a:r>
                  <a:rPr lang="en-US" sz="1600" dirty="0">
                    <a:solidFill>
                      <a:schemeClr val="bg1"/>
                    </a:solidFill>
                  </a:rPr>
                  <a:t> (</a:t>
                </a:r>
                <a14:m>
                  <m:oMath xmlns:m="http://schemas.openxmlformats.org/officeDocument/2006/math">
                    <m:sSub>
                      <m:sSubPr>
                        <m:ctrlPr>
                          <a:rPr lang="en-US" sz="1600" i="1" smtClean="0">
                            <a:solidFill>
                              <a:schemeClr val="bg1"/>
                            </a:solidFill>
                            <a:latin typeface="Cambria Math" panose="02040503050406030204" pitchFamily="18" charset="0"/>
                            <a:ea typeface="Cambria Math" charset="0"/>
                            <a:cs typeface="Cambria Math" charset="0"/>
                          </a:rPr>
                        </m:ctrlPr>
                      </m:sSubPr>
                      <m:e>
                        <m:r>
                          <a:rPr lang="en-US" sz="1600" i="1" smtClean="0">
                            <a:solidFill>
                              <a:schemeClr val="bg1"/>
                            </a:solidFill>
                            <a:latin typeface="Cambria Math" charset="0"/>
                            <a:ea typeface="Cambria Math" charset="0"/>
                            <a:cs typeface="Cambria Math" charset="0"/>
                          </a:rPr>
                          <m:t>𝛼</m:t>
                        </m:r>
                      </m:e>
                      <m:sub>
                        <m:r>
                          <a:rPr lang="en-US" sz="1600" b="0" i="1" smtClean="0">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7</m:t>
                        </m:r>
                      </m:sub>
                    </m:sSub>
                    <m:r>
                      <a:rPr lang="en-US" sz="1600" b="0" i="1" smtClean="0">
                        <a:solidFill>
                          <a:schemeClr val="bg1"/>
                        </a:solidFill>
                        <a:latin typeface="Cambria Math" charset="0"/>
                        <a:ea typeface="Cambria Math" charset="0"/>
                        <a:cs typeface="Cambria Math" charset="0"/>
                      </a:rPr>
                      <m:t>∗</m:t>
                    </m:r>
                    <m:r>
                      <a:rPr lang="en-US" sz="1600" b="0" i="1" smtClean="0">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7 </m:t>
                    </m:r>
                    <m:r>
                      <a:rPr lang="en-US" sz="1600" b="0" i="1" smtClean="0">
                        <a:solidFill>
                          <a:schemeClr val="bg1"/>
                        </a:solidFill>
                        <a:latin typeface="Cambria Math" charset="0"/>
                        <a:ea typeface="Cambria Math" charset="0"/>
                        <a:cs typeface="Cambria Math" charset="0"/>
                      </a:rPr>
                      <m:t>𝑓𝑙𝑢𝑥</m:t>
                    </m:r>
                    <m:r>
                      <a:rPr lang="en-US" sz="1600" b="0" i="1" smtClean="0">
                        <a:solidFill>
                          <a:schemeClr val="bg1"/>
                        </a:solidFill>
                        <a:latin typeface="Cambria Math" charset="0"/>
                        <a:ea typeface="Cambria Math" charset="0"/>
                        <a:cs typeface="Cambria Math" charset="0"/>
                      </a:rPr>
                      <m:t>+</m:t>
                    </m:r>
                    <m:sSub>
                      <m:sSubPr>
                        <m:ctrlPr>
                          <a:rPr lang="en-US" sz="1600" i="1">
                            <a:solidFill>
                              <a:schemeClr val="bg1"/>
                            </a:solidFill>
                            <a:latin typeface="Cambria Math" panose="02040503050406030204" pitchFamily="18" charset="0"/>
                            <a:ea typeface="Cambria Math" charset="0"/>
                            <a:cs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8</m:t>
                        </m:r>
                        <m:r>
                          <a:rPr lang="en-US" sz="1600" b="0" i="1" smtClean="0">
                            <a:solidFill>
                              <a:schemeClr val="bg1"/>
                            </a:solidFill>
                            <a:latin typeface="Cambria Math" charset="0"/>
                            <a:ea typeface="Cambria Math" charset="0"/>
                            <a:cs typeface="Cambria Math" charset="0"/>
                          </a:rPr>
                          <m:t>𝐴</m:t>
                        </m:r>
                      </m:sub>
                    </m:sSub>
                    <m:r>
                      <a:rPr lang="en-US" sz="1600" i="1">
                        <a:solidFill>
                          <a:schemeClr val="bg1"/>
                        </a:solidFill>
                        <a:latin typeface="Cambria Math" charset="0"/>
                        <a:ea typeface="Cambria Math" charset="0"/>
                        <a:cs typeface="Cambria Math" charset="0"/>
                      </a:rPr>
                      <m:t>∗</m:t>
                    </m:r>
                    <m:r>
                      <a:rPr lang="en-US" sz="1600" i="1">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8</m:t>
                    </m:r>
                    <m:r>
                      <a:rPr lang="en-US" sz="1600" b="0" i="1" smtClean="0">
                        <a:solidFill>
                          <a:schemeClr val="bg1"/>
                        </a:solidFill>
                        <a:latin typeface="Cambria Math" charset="0"/>
                        <a:ea typeface="Cambria Math" charset="0"/>
                        <a:cs typeface="Cambria Math" charset="0"/>
                      </a:rPr>
                      <m:t>𝐴</m:t>
                    </m:r>
                    <m:r>
                      <a:rPr lang="en-US" sz="1600" i="1">
                        <a:solidFill>
                          <a:schemeClr val="bg1"/>
                        </a:solidFill>
                        <a:latin typeface="Cambria Math" charset="0"/>
                        <a:ea typeface="Cambria Math" charset="0"/>
                        <a:cs typeface="Cambria Math" charset="0"/>
                      </a:rPr>
                      <m:t> </m:t>
                    </m:r>
                    <m:r>
                      <a:rPr lang="en-US" sz="1600" i="1">
                        <a:solidFill>
                          <a:schemeClr val="bg1"/>
                        </a:solidFill>
                        <a:latin typeface="Cambria Math" charset="0"/>
                        <a:ea typeface="Cambria Math" charset="0"/>
                        <a:cs typeface="Cambria Math" charset="0"/>
                      </a:rPr>
                      <m:t>𝑓𝑙𝑢𝑥</m:t>
                    </m:r>
                  </m:oMath>
                </a14:m>
                <a:r>
                  <a:rPr lang="en-US" sz="1600" dirty="0">
                    <a:solidFill>
                      <a:schemeClr val="bg1"/>
                    </a:solidFill>
                  </a:rPr>
                  <a:t>)</a:t>
                </a:r>
              </a:p>
            </p:txBody>
          </p:sp>
        </mc:Choice>
        <mc:Fallback xmlns="">
          <p:sp>
            <p:nvSpPr>
              <p:cNvPr id="16" name="TextBox 15"/>
              <p:cNvSpPr txBox="1">
                <a:spLocks noRot="1" noChangeAspect="1" noMove="1" noResize="1" noEditPoints="1" noAdjustHandles="1" noChangeArrowheads="1" noChangeShapeType="1" noTextEdit="1"/>
              </p:cNvSpPr>
              <p:nvPr/>
            </p:nvSpPr>
            <p:spPr>
              <a:xfrm>
                <a:off x="908667" y="5892225"/>
                <a:ext cx="6891951" cy="584775"/>
              </a:xfrm>
              <a:prstGeom prst="rect">
                <a:avLst/>
              </a:prstGeom>
              <a:blipFill rotWithShape="0">
                <a:blip r:embed="rId3"/>
                <a:stretch>
                  <a:fillRect l="-442" t="-9375" b="-65625"/>
                </a:stretch>
              </a:blipFill>
            </p:spPr>
            <p:txBody>
              <a:bodyPr/>
              <a:lstStyle/>
              <a:p>
                <a:r>
                  <a:rPr lang="en-US">
                    <a:noFill/>
                  </a:rPr>
                  <a:t> </a:t>
                </a:r>
              </a:p>
            </p:txBody>
          </p:sp>
        </mc:Fallback>
      </mc:AlternateContent>
    </p:spTree>
    <p:extLst>
      <p:ext uri="{BB962C8B-B14F-4D97-AF65-F5344CB8AC3E}">
        <p14:creationId xmlns:p14="http://schemas.microsoft.com/office/powerpoint/2010/main" val="1789299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0820-A295-2840-ACD5-CCD72BD8E341}"/>
              </a:ext>
            </a:extLst>
          </p:cNvPr>
          <p:cNvSpPr>
            <a:spLocks noGrp="1"/>
          </p:cNvSpPr>
          <p:nvPr>
            <p:ph type="title"/>
          </p:nvPr>
        </p:nvSpPr>
        <p:spPr/>
        <p:txBody>
          <a:bodyPr/>
          <a:lstStyle/>
          <a:p>
            <a:r>
              <a:rPr lang="en-US" dirty="0"/>
              <a:t>Errata</a:t>
            </a:r>
          </a:p>
        </p:txBody>
      </p:sp>
      <p:sp>
        <p:nvSpPr>
          <p:cNvPr id="3" name="Text Placeholder 2">
            <a:extLst>
              <a:ext uri="{FF2B5EF4-FFF2-40B4-BE49-F238E27FC236}">
                <a16:creationId xmlns:a16="http://schemas.microsoft.com/office/drawing/2014/main" id="{783F2FBC-0BF1-2C47-B687-A504AD217E67}"/>
              </a:ext>
            </a:extLst>
          </p:cNvPr>
          <p:cNvSpPr>
            <a:spLocks noGrp="1"/>
          </p:cNvSpPr>
          <p:nvPr>
            <p:ph type="body" idx="1"/>
          </p:nvPr>
        </p:nvSpPr>
        <p:spPr>
          <a:xfrm>
            <a:off x="457200" y="1066801"/>
            <a:ext cx="8229600" cy="5334000"/>
          </a:xfrm>
        </p:spPr>
        <p:txBody>
          <a:bodyPr/>
          <a:lstStyle/>
          <a:p>
            <a:pPr marL="25400" indent="0">
              <a:spcBef>
                <a:spcPts val="0"/>
              </a:spcBef>
              <a:spcAft>
                <a:spcPts val="1200"/>
              </a:spcAft>
              <a:buNone/>
            </a:pPr>
            <a:r>
              <a:rPr lang="en-US" sz="1400" dirty="0">
                <a:latin typeface="Arial" panose="020B0604020202020204" pitchFamily="34" charset="0"/>
                <a:cs typeface="Arial" panose="020B0604020202020204" pitchFamily="34" charset="0"/>
              </a:rPr>
              <a:t>This errata contains corrections made to the version presented on 1/19/21 (…_v1.pptx) that are now included in the archived version (…_v2.pptx).</a:t>
            </a:r>
          </a:p>
          <a:p>
            <a:pPr marL="25400" indent="0">
              <a:spcBef>
                <a:spcPts val="0"/>
              </a:spcBef>
              <a:spcAft>
                <a:spcPts val="1200"/>
              </a:spcAft>
              <a:buNone/>
            </a:pPr>
            <a:r>
              <a:rPr lang="en-US" sz="1400" dirty="0">
                <a:latin typeface="Arial" panose="020B0604020202020204" pitchFamily="34" charset="0"/>
                <a:cs typeface="Arial" panose="020B0604020202020204" pitchFamily="34" charset="0"/>
              </a:rPr>
              <a:t>1) First bullet on slide 4 “2 Units, one looking East (+X) and one West (-X)” modified to “2 Units, one looking East and one West” (since G17 periodically undergoes yaw flip).</a:t>
            </a:r>
          </a:p>
          <a:p>
            <a:pPr marL="25400" indent="0">
              <a:spcBef>
                <a:spcPts val="0"/>
              </a:spcBef>
              <a:spcAft>
                <a:spcPts val="1200"/>
              </a:spcAft>
              <a:buNone/>
            </a:pPr>
            <a:r>
              <a:rPr lang="en-US" sz="1400" dirty="0">
                <a:latin typeface="Arial" panose="020B0604020202020204" pitchFamily="34" charset="0"/>
                <a:cs typeface="Arial" panose="020B0604020202020204" pitchFamily="34" charset="0"/>
              </a:rPr>
              <a:t>2) In right column of third row in “Full Validation Assessment” chart on slide 22, modified from “Yes (e.g., Frequent Questions/Requests on slide 30 and NCEI responses).” to Yes (e.g., Frequent user questions/requests and NCEI responses). (The original version refers to slide 30 of the GOES-16 SGPS Full Validation PS-PVR.</a:t>
            </a:r>
          </a:p>
          <a:p>
            <a:pPr marL="25400" indent="0">
              <a:spcBef>
                <a:spcPts val="0"/>
              </a:spcBef>
              <a:spcAft>
                <a:spcPts val="300"/>
              </a:spcAft>
              <a:buNone/>
            </a:pPr>
            <a:r>
              <a:rPr lang="en-US" sz="1400" dirty="0">
                <a:latin typeface="Arial" panose="020B0604020202020204" pitchFamily="34" charset="0"/>
                <a:cs typeface="Arial" panose="020B0604020202020204" pitchFamily="34" charset="0"/>
              </a:rPr>
              <a:t>3) In right column of first row in “Full Validation Assessment” chart on slide 23, modified the two bullets from:</a:t>
            </a:r>
          </a:p>
          <a:p>
            <a:pPr>
              <a:spcBef>
                <a:spcPts val="0"/>
              </a:spcBef>
              <a:spcAft>
                <a:spcPts val="300"/>
              </a:spcAft>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SGPS fluxes compared with observations from MPS-HI, GOES-13, and -15.</a:t>
            </a:r>
          </a:p>
          <a:p>
            <a:pPr>
              <a:spcBef>
                <a:spcPts val="0"/>
              </a:spcBef>
              <a:spcAft>
                <a:spcPts val="1200"/>
              </a:spcAft>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Both units (SN101 and SN102) ground/beam calibrated</a:t>
            </a:r>
          </a:p>
          <a:p>
            <a:pPr marL="25400" indent="0">
              <a:spcBef>
                <a:spcPts val="0"/>
              </a:spcBef>
              <a:spcAft>
                <a:spcPts val="300"/>
              </a:spcAft>
              <a:buNone/>
            </a:pPr>
            <a:r>
              <a:rPr lang="en-US" sz="1400" dirty="0">
                <a:latin typeface="Arial" panose="020B0604020202020204" pitchFamily="34" charset="0"/>
                <a:cs typeface="Arial" panose="020B0604020202020204" pitchFamily="34" charset="0"/>
              </a:rPr>
              <a:t>to:</a:t>
            </a:r>
          </a:p>
          <a:p>
            <a:pPr>
              <a:spcBef>
                <a:spcPts val="0"/>
              </a:spcBef>
              <a:spcAft>
                <a:spcPts val="300"/>
              </a:spcAft>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G17 SGPS fluxes compared with observations from G16 SGPS</a:t>
            </a:r>
          </a:p>
          <a:p>
            <a:pPr>
              <a:spcBef>
                <a:spcPts val="0"/>
              </a:spcBef>
              <a:spcAft>
                <a:spcPts val="1200"/>
              </a:spcAft>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Both G17 SGPS units ground/beam calibrated</a:t>
            </a:r>
          </a:p>
          <a:p>
            <a:pPr marL="25400" indent="0">
              <a:spcBef>
                <a:spcPts val="0"/>
              </a:spcBef>
              <a:spcAft>
                <a:spcPts val="1200"/>
              </a:spcAft>
              <a:buNone/>
            </a:pPr>
            <a:r>
              <a:rPr lang="en-US" sz="1400" dirty="0">
                <a:latin typeface="Arial" panose="020B0604020202020204" pitchFamily="34" charset="0"/>
                <a:cs typeface="Arial" panose="020B0604020202020204" pitchFamily="34" charset="0"/>
              </a:rPr>
              <a:t>4) “(shown on slide 20 and in backup charts of G17 Provisional PS-PVR)” added to fourth sub bullet on slide 25.</a:t>
            </a:r>
          </a:p>
          <a:p>
            <a:pPr marL="25400" indent="0">
              <a:spcBef>
                <a:spcPts val="0"/>
              </a:spcBef>
              <a:spcAft>
                <a:spcPts val="1200"/>
              </a:spcAft>
              <a:buNone/>
            </a:pPr>
            <a:r>
              <a:rPr lang="en-US" sz="1400" dirty="0">
                <a:latin typeface="Arial" panose="020B0604020202020204" pitchFamily="34" charset="0"/>
                <a:cs typeface="Arial" panose="020B0604020202020204" pitchFamily="34" charset="0"/>
              </a:rPr>
              <a:t>5) Addition of this errata slide .</a:t>
            </a:r>
          </a:p>
          <a:p>
            <a:pPr marL="25400" indent="0">
              <a:spcBef>
                <a:spcPts val="0"/>
              </a:spcBef>
              <a:spcAft>
                <a:spcPts val="1200"/>
              </a:spcAft>
              <a:buNone/>
            </a:pPr>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1E5B8D-DA1D-4445-8A7B-DCE8795DB27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393676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a:t>SGPS OVERVIEW</a:t>
            </a:r>
            <a:endParaRP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spcBef>
                <a:spcPts val="0"/>
              </a:spcBef>
            </a:pPr>
            <a:r>
              <a:rPr lang="en-US" dirty="0"/>
              <a:t>GOES-17 SGPS L1b Full Validation PS-PVR</a:t>
            </a: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539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381000"/>
            <a:ext cx="8229600" cy="1143000"/>
          </a:xfrm>
        </p:spPr>
        <p:txBody>
          <a:bodyPr/>
          <a:lstStyle/>
          <a:p>
            <a:r>
              <a:rPr lang="en-US" sz="3000"/>
              <a:t>Space Environment In-Situ Suite </a:t>
            </a:r>
            <a:r>
              <a:rPr lang="en-US" sz="2800"/>
              <a:t>(SEISS)</a:t>
            </a:r>
            <a:r>
              <a:rPr lang="en-US" sz="3000"/>
              <a:t> </a:t>
            </a:r>
            <a:br>
              <a:rPr lang="en-US" sz="3000"/>
            </a:br>
            <a:r>
              <a:rPr lang="en-US" sz="3000"/>
              <a:t>Solar and Galactic Proton Sensor </a:t>
            </a:r>
            <a:r>
              <a:rPr lang="en-US" sz="2800"/>
              <a:t>(SGPS)</a:t>
            </a:r>
          </a:p>
        </p:txBody>
      </p:sp>
      <p:sp>
        <p:nvSpPr>
          <p:cNvPr id="3" name="Text Placeholder 2"/>
          <p:cNvSpPr>
            <a:spLocks noGrp="1"/>
          </p:cNvSpPr>
          <p:nvPr>
            <p:ph type="body" idx="1"/>
          </p:nvPr>
        </p:nvSpPr>
        <p:spPr>
          <a:xfrm>
            <a:off x="304800" y="1676400"/>
            <a:ext cx="6705600" cy="1167383"/>
          </a:xfrm>
        </p:spPr>
        <p:txBody>
          <a:bodyPr/>
          <a:lstStyle/>
          <a:p>
            <a:pPr marL="285750" lvl="1" indent="-285750">
              <a:spcAft>
                <a:spcPts val="300"/>
              </a:spcAft>
              <a:buSzPct val="100000"/>
              <a:buFont typeface="Arial" charset="0"/>
              <a:buChar char="•"/>
            </a:pPr>
            <a:r>
              <a:rPr lang="en-US" sz="2400" dirty="0"/>
              <a:t>2 Units, one looking East and one West</a:t>
            </a:r>
          </a:p>
          <a:p>
            <a:pPr marL="285750" lvl="1" indent="-285750">
              <a:spcAft>
                <a:spcPts val="300"/>
              </a:spcAft>
              <a:buSzPct val="100000"/>
              <a:buFont typeface="Arial" charset="0"/>
              <a:buChar char="•"/>
            </a:pPr>
            <a:r>
              <a:rPr lang="en-US" sz="2400" dirty="0"/>
              <a:t>3 solid state telescopes on each unit</a:t>
            </a:r>
          </a:p>
        </p:txBody>
      </p:sp>
      <p:pic>
        <p:nvPicPr>
          <p:cNvPr id="4" name="Picture 3" descr="SGPS_image.jpg"/>
          <p:cNvPicPr>
            <a:picLocks noChangeAspect="1"/>
          </p:cNvPicPr>
          <p:nvPr/>
        </p:nvPicPr>
        <p:blipFill>
          <a:blip r:embed="rId3"/>
          <a:stretch>
            <a:fillRect/>
          </a:stretch>
        </p:blipFill>
        <p:spPr>
          <a:xfrm>
            <a:off x="4876800" y="2800289"/>
            <a:ext cx="3764373" cy="2514601"/>
          </a:xfrm>
          <a:prstGeom prst="rect">
            <a:avLst/>
          </a:prstGeom>
        </p:spPr>
      </p:pic>
      <p:sp>
        <p:nvSpPr>
          <p:cNvPr id="6" name="TextBox 5"/>
          <p:cNvSpPr txBox="1"/>
          <p:nvPr/>
        </p:nvSpPr>
        <p:spPr>
          <a:xfrm>
            <a:off x="705354" y="5467290"/>
            <a:ext cx="6152646" cy="400110"/>
          </a:xfrm>
          <a:prstGeom prst="rect">
            <a:avLst/>
          </a:prstGeom>
          <a:noFill/>
        </p:spPr>
        <p:txBody>
          <a:bodyPr wrap="none" rtlCol="0">
            <a:spAutoFit/>
          </a:bodyPr>
          <a:lstStyle/>
          <a:p>
            <a:r>
              <a:rPr lang="en-US" sz="2000" b="1">
                <a:solidFill>
                  <a:srgbClr val="FFFF00"/>
                </a:solidFill>
              </a:rPr>
              <a:t>GOES</a:t>
            </a:r>
            <a:r>
              <a:rPr lang="mr-IN" sz="2000" b="1">
                <a:solidFill>
                  <a:srgbClr val="FFFF00"/>
                </a:solidFill>
              </a:rPr>
              <a:t>-17</a:t>
            </a:r>
            <a:r>
              <a:rPr lang="en-US" sz="2000" b="1">
                <a:solidFill>
                  <a:srgbClr val="FFFF00"/>
                </a:solidFill>
              </a:rPr>
              <a:t> SEISS sensors turned on </a:t>
            </a:r>
            <a:r>
              <a:rPr lang="is-IS" sz="2000" b="1">
                <a:solidFill>
                  <a:srgbClr val="FFFF00"/>
                </a:solidFill>
              </a:rPr>
              <a:t>24 April 2018 </a:t>
            </a:r>
          </a:p>
        </p:txBody>
      </p:sp>
      <p:sp>
        <p:nvSpPr>
          <p:cNvPr id="7" name="TextBox 6"/>
          <p:cNvSpPr txBox="1"/>
          <p:nvPr/>
        </p:nvSpPr>
        <p:spPr>
          <a:xfrm>
            <a:off x="762000" y="5943600"/>
            <a:ext cx="7543800" cy="276999"/>
          </a:xfrm>
          <a:prstGeom prst="rect">
            <a:avLst/>
          </a:prstGeom>
          <a:solidFill>
            <a:schemeClr val="tx2">
              <a:lumMod val="20000"/>
              <a:lumOff val="80000"/>
            </a:schemeClr>
          </a:solidFill>
        </p:spPr>
        <p:txBody>
          <a:bodyPr wrap="square" rtlCol="0">
            <a:spAutoFit/>
          </a:bodyPr>
          <a:lstStyle/>
          <a:p>
            <a:pPr algn="ctr"/>
            <a:r>
              <a:rPr lang="en-US" sz="1200" b="1" i="1"/>
              <a:t>SEISS SGPS designed, built, tested and calibrated by Assurance Technology Corporation (ATC)</a:t>
            </a:r>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
        <p:nvSpPr>
          <p:cNvPr id="9" name="Text Placeholder 2"/>
          <p:cNvSpPr txBox="1">
            <a:spLocks/>
          </p:cNvSpPr>
          <p:nvPr/>
        </p:nvSpPr>
        <p:spPr>
          <a:xfrm>
            <a:off x="304800" y="2667000"/>
            <a:ext cx="4211444" cy="26511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lvl="1" indent="-285750">
              <a:spcAft>
                <a:spcPts val="300"/>
              </a:spcAft>
              <a:buSzPct val="100000"/>
              <a:buFont typeface="Arial" charset="0"/>
              <a:buChar char="•"/>
            </a:pPr>
            <a:r>
              <a:rPr lang="en-US" sz="2400" dirty="0"/>
              <a:t>1-500 MeV protons in 13 differential channels, plus &gt;500 MeV integral channel</a:t>
            </a:r>
          </a:p>
          <a:p>
            <a:pPr marL="285750" lvl="1" indent="-285750">
              <a:buSzPct val="100000"/>
              <a:buFont typeface="Arial" charset="0"/>
              <a:buChar char="•"/>
            </a:pPr>
            <a:r>
              <a:rPr lang="en-US" sz="2400" dirty="0"/>
              <a:t>4-500 MeV alphas in 12 energy bands  </a:t>
            </a:r>
          </a:p>
          <a:p>
            <a:pPr marL="283464" lvl="1" indent="0">
              <a:buSzPct val="100000"/>
              <a:buNone/>
            </a:pPr>
            <a:r>
              <a:rPr lang="en-US" sz="2400" i="1" dirty="0">
                <a:solidFill>
                  <a:schemeClr val="accent5">
                    <a:lumMod val="20000"/>
                    <a:lumOff val="80000"/>
                  </a:schemeClr>
                </a:solidFill>
              </a:rPr>
              <a:t>(now processed in L1b!)</a:t>
            </a:r>
            <a:r>
              <a:rPr lang="en-US" sz="2400" dirty="0">
                <a:solidFill>
                  <a:schemeClr val="accent5">
                    <a:lumMod val="20000"/>
                    <a:lumOff val="80000"/>
                  </a:schemeClr>
                </a:solidFill>
              </a:rPr>
              <a:t> </a:t>
            </a:r>
          </a:p>
        </p:txBody>
      </p:sp>
    </p:spTree>
    <p:extLst>
      <p:ext uri="{BB962C8B-B14F-4D97-AF65-F5344CB8AC3E}">
        <p14:creationId xmlns:p14="http://schemas.microsoft.com/office/powerpoint/2010/main" val="14287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8337"/>
            <a:ext cx="6408821" cy="968626"/>
          </a:xfrm>
        </p:spPr>
        <p:txBody>
          <a:bodyPr/>
          <a:lstStyle/>
          <a:p>
            <a:r>
              <a:rPr lang="en-US" dirty="0"/>
              <a:t>SGPS Operational Use: </a:t>
            </a:r>
            <a:br>
              <a:rPr lang="en-US" dirty="0"/>
            </a:br>
            <a:r>
              <a:rPr lang="en-US" dirty="0"/>
              <a:t>SWPC Solar Proton Event Alerts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a:t>
            </a:fld>
            <a:endParaRPr lang="uk-UA"/>
          </a:p>
        </p:txBody>
      </p:sp>
      <p:sp>
        <p:nvSpPr>
          <p:cNvPr id="6" name="TextBox 5"/>
          <p:cNvSpPr txBox="1"/>
          <p:nvPr/>
        </p:nvSpPr>
        <p:spPr>
          <a:xfrm>
            <a:off x="432126" y="5105400"/>
            <a:ext cx="8329913" cy="1538883"/>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a:solidFill>
                  <a:schemeClr val="bg1"/>
                </a:solidFill>
              </a:rPr>
              <a:t>The EPS/EPEAD (Energetic Proton, Electron, and Alpha Detector) flown on GOES 1-15 (1975–present) monitored radiation hazard to spacecraft systems and humans in space from 10 to 100s of MeV protons produced during solar proton events (SPEs). </a:t>
            </a:r>
          </a:p>
          <a:p>
            <a:pPr marL="285750" indent="-285750">
              <a:spcAft>
                <a:spcPts val="600"/>
              </a:spcAft>
              <a:buClr>
                <a:schemeClr val="bg1"/>
              </a:buClr>
              <a:buFont typeface="Arial" charset="0"/>
              <a:buChar char="•"/>
            </a:pPr>
            <a:r>
              <a:rPr lang="en-US" dirty="0">
                <a:solidFill>
                  <a:schemeClr val="bg1"/>
                </a:solidFill>
              </a:rPr>
              <a:t>With the launch of NOAA's new GOES-R series, EPS/EPEAD has been replaced with SGPS. </a:t>
            </a:r>
          </a:p>
          <a:p>
            <a:pPr marL="285750" indent="-285750">
              <a:spcAft>
                <a:spcPts val="600"/>
              </a:spcAft>
              <a:buClr>
                <a:schemeClr val="bg1"/>
              </a:buClr>
              <a:buFont typeface="Arial" charset="0"/>
              <a:buChar char="•"/>
            </a:pPr>
            <a:r>
              <a:rPr lang="en-US" dirty="0">
                <a:solidFill>
                  <a:schemeClr val="bg1"/>
                </a:solidFill>
              </a:rPr>
              <a:t>Energy integrated fluxes shown above are computed from 13 ~1-500 MeV differential channel and &gt;500 MeV integral channel fluxes from G16 SGPS-X (west viewing unit).</a:t>
            </a:r>
          </a:p>
        </p:txBody>
      </p:sp>
      <p:sp>
        <p:nvSpPr>
          <p:cNvPr id="7" name="TextBox 6"/>
          <p:cNvSpPr txBox="1"/>
          <p:nvPr/>
        </p:nvSpPr>
        <p:spPr>
          <a:xfrm>
            <a:off x="1143000" y="1204317"/>
            <a:ext cx="7086600" cy="307777"/>
          </a:xfrm>
          <a:prstGeom prst="rect">
            <a:avLst/>
          </a:prstGeom>
          <a:noFill/>
        </p:spPr>
        <p:txBody>
          <a:bodyPr wrap="square" rtlCol="0">
            <a:spAutoFit/>
          </a:bodyPr>
          <a:lstStyle/>
          <a:p>
            <a:pPr>
              <a:spcAft>
                <a:spcPts val="600"/>
              </a:spcAft>
              <a:buClr>
                <a:schemeClr val="bg1"/>
              </a:buClr>
            </a:pPr>
            <a:r>
              <a:rPr lang="en-US" dirty="0">
                <a:solidFill>
                  <a:schemeClr val="bg1"/>
                </a:solidFill>
              </a:rPr>
              <a:t>NOAA SWPC solar </a:t>
            </a:r>
            <a:r>
              <a:rPr lang="en-US">
                <a:solidFill>
                  <a:schemeClr val="bg1"/>
                </a:solidFill>
              </a:rPr>
              <a:t>proton flux: </a:t>
            </a:r>
            <a:r>
              <a:rPr lang="en-US" dirty="0">
                <a:solidFill>
                  <a:schemeClr val="bg1"/>
                </a:solidFill>
                <a:hlinkClick r:id="rId2"/>
              </a:rPr>
              <a:t>https://www.swpc.noaa.gov/products/goes-proton-flux</a:t>
            </a:r>
            <a:endParaRPr lang="en-US" dirty="0">
              <a:solidFill>
                <a:schemeClr val="bg1"/>
              </a:solidFill>
            </a:endParaRP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88930"/>
            <a:ext cx="6858000" cy="3481753"/>
          </a:xfrm>
          <a:prstGeom prst="rect">
            <a:avLst/>
          </a:prstGeom>
          <a:noFill/>
          <a:ln>
            <a:noFill/>
          </a:ln>
        </p:spPr>
      </p:pic>
    </p:spTree>
    <p:extLst>
      <p:ext uri="{BB962C8B-B14F-4D97-AF65-F5344CB8AC3E}">
        <p14:creationId xmlns:p14="http://schemas.microsoft.com/office/powerpoint/2010/main" val="204544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 Paper in Space Weather</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6553200" cy="2894860"/>
          </a:xfrm>
          <a:prstGeom prst="rect">
            <a:avLst/>
          </a:prstGeom>
        </p:spPr>
      </p:pic>
      <p:sp>
        <p:nvSpPr>
          <p:cNvPr id="6" name="TextBox 5"/>
          <p:cNvSpPr txBox="1"/>
          <p:nvPr/>
        </p:nvSpPr>
        <p:spPr>
          <a:xfrm>
            <a:off x="228600" y="4267200"/>
            <a:ext cx="8763000" cy="2339102"/>
          </a:xfrm>
          <a:prstGeom prst="rect">
            <a:avLst/>
          </a:prstGeom>
          <a:noFill/>
        </p:spPr>
        <p:txBody>
          <a:bodyPr wrap="square" rtlCol="0">
            <a:spAutoFit/>
          </a:bodyPr>
          <a:lstStyle/>
          <a:p>
            <a:pPr>
              <a:spcAft>
                <a:spcPts val="600"/>
              </a:spcAft>
            </a:pPr>
            <a:r>
              <a:rPr lang="en-US" dirty="0">
                <a:solidFill>
                  <a:schemeClr val="bg1"/>
                </a:solidFill>
              </a:rPr>
              <a:t>Paper link: </a:t>
            </a:r>
            <a:r>
              <a:rPr lang="en-US" dirty="0">
                <a:hlinkClick r:id="rId3"/>
              </a:rPr>
              <a:t>https://doi.org/10.1029/2021SW002750</a:t>
            </a:r>
            <a:endParaRPr lang="en-US" dirty="0">
              <a:solidFill>
                <a:schemeClr val="bg1"/>
              </a:solidFill>
            </a:endParaRPr>
          </a:p>
          <a:p>
            <a:pPr>
              <a:spcAft>
                <a:spcPts val="600"/>
              </a:spcAft>
            </a:pPr>
            <a:r>
              <a:rPr lang="en-US" dirty="0">
                <a:solidFill>
                  <a:schemeClr val="bg1"/>
                </a:solidFill>
              </a:rPr>
              <a:t>Highlighted in EOS: </a:t>
            </a:r>
            <a:r>
              <a:rPr lang="en-US" dirty="0">
                <a:solidFill>
                  <a:schemeClr val="bg1"/>
                </a:solidFill>
                <a:hlinkClick r:id="rId4"/>
              </a:rPr>
              <a:t>https://eos.org/editor-highlights/next-generation-solar-proton-monitors-for-space-weather</a:t>
            </a:r>
            <a:endParaRPr lang="en-US" dirty="0">
              <a:solidFill>
                <a:schemeClr val="bg1"/>
              </a:solidFill>
            </a:endParaRPr>
          </a:p>
          <a:p>
            <a:pPr>
              <a:spcAft>
                <a:spcPts val="600"/>
              </a:spcAft>
            </a:pPr>
            <a:r>
              <a:rPr lang="en-US" dirty="0">
                <a:solidFill>
                  <a:schemeClr val="bg1"/>
                </a:solidFill>
              </a:rPr>
              <a:t>All data featured in paper and cross-calibration plots (supplemental materials) are available under the special events tab on NCEI’s GOES-R website: </a:t>
            </a:r>
            <a:r>
              <a:rPr lang="en-US" dirty="0">
                <a:solidFill>
                  <a:schemeClr val="bg1"/>
                </a:solidFill>
                <a:hlinkClick r:id="rId5"/>
              </a:rPr>
              <a:t>https://www.ngdc.noaa.gov/stp/satellite/goes-r.html</a:t>
            </a:r>
            <a:endParaRPr lang="en-US" dirty="0">
              <a:solidFill>
                <a:schemeClr val="bg1"/>
              </a:solidFill>
            </a:endParaRPr>
          </a:p>
          <a:p>
            <a:pPr marL="285750" indent="-285750">
              <a:spcAft>
                <a:spcPts val="600"/>
              </a:spcAft>
              <a:buClr>
                <a:schemeClr val="bg1"/>
              </a:buClr>
              <a:buFont typeface="Arial" charset="0"/>
              <a:buChar char="•"/>
            </a:pPr>
            <a:r>
              <a:rPr lang="en-US" dirty="0">
                <a:solidFill>
                  <a:schemeClr val="bg1"/>
                </a:solidFill>
              </a:rPr>
              <a:t>Includes Sept. 2017 cross-calibrations between GOES-16 SGPS and GOES-13 and -15 EPS/EPEAD</a:t>
            </a:r>
          </a:p>
          <a:p>
            <a:pPr marL="285750" indent="-285750">
              <a:spcAft>
                <a:spcPts val="600"/>
              </a:spcAft>
              <a:buClr>
                <a:schemeClr val="bg1"/>
              </a:buClr>
              <a:buFont typeface="Arial" charset="0"/>
              <a:buChar char="•"/>
            </a:pPr>
            <a:r>
              <a:rPr lang="en-US" dirty="0">
                <a:solidFill>
                  <a:schemeClr val="bg1"/>
                </a:solidFill>
              </a:rPr>
              <a:t>Comparisons with legacy GOES energetic particle measurements are critical for establishing consistent long-term data sets, understanding changes in long-term trends in SPE fluxes, and accounting for changes in space weather model results where legacy GOES energetic particle measurements have been used as model inputs. </a:t>
            </a:r>
          </a:p>
        </p:txBody>
      </p:sp>
      <p:sp>
        <p:nvSpPr>
          <p:cNvPr id="3" name="TextBox 2"/>
          <p:cNvSpPr txBox="1"/>
          <p:nvPr/>
        </p:nvSpPr>
        <p:spPr>
          <a:xfrm>
            <a:off x="6858000" y="1268849"/>
            <a:ext cx="2057399" cy="954107"/>
          </a:xfrm>
          <a:prstGeom prst="rect">
            <a:avLst/>
          </a:prstGeom>
          <a:noFill/>
        </p:spPr>
        <p:txBody>
          <a:bodyPr wrap="square" rtlCol="0">
            <a:spAutoFit/>
          </a:bodyPr>
          <a:lstStyle/>
          <a:p>
            <a:r>
              <a:rPr lang="en-US" i="1" dirty="0">
                <a:solidFill>
                  <a:schemeClr val="accent5">
                    <a:lumMod val="20000"/>
                    <a:lumOff val="80000"/>
                  </a:schemeClr>
                </a:solidFill>
              </a:rPr>
              <a:t>Contains culmination of work on PLPT-SEI-004, SEP </a:t>
            </a:r>
            <a:r>
              <a:rPr lang="en-US" i="1">
                <a:solidFill>
                  <a:schemeClr val="accent5">
                    <a:lumMod val="20000"/>
                    <a:lumOff val="80000"/>
                  </a:schemeClr>
                </a:solidFill>
              </a:rPr>
              <a:t>Channel Cross-Comparison.</a:t>
            </a:r>
            <a:endParaRPr lang="en-US" i="1" dirty="0">
              <a:solidFill>
                <a:schemeClr val="accent5">
                  <a:lumMod val="20000"/>
                  <a:lumOff val="80000"/>
                </a:schemeClr>
              </a:solidFill>
            </a:endParaRPr>
          </a:p>
        </p:txBody>
      </p:sp>
    </p:spTree>
    <p:extLst>
      <p:ext uri="{BB962C8B-B14F-4D97-AF65-F5344CB8AC3E}">
        <p14:creationId xmlns:p14="http://schemas.microsoft.com/office/powerpoint/2010/main" val="79987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379" y="76200"/>
            <a:ext cx="6408821" cy="968626"/>
          </a:xfrm>
        </p:spPr>
        <p:txBody>
          <a:bodyPr/>
          <a:lstStyle/>
          <a:p>
            <a:pPr algn="l"/>
            <a:r>
              <a:rPr lang="en-US" sz="3200" dirty="0"/>
              <a:t>Oct-Nov. 2021 Solar Particle Event</a:t>
            </a:r>
            <a:br>
              <a:rPr lang="en-US" sz="3200" dirty="0"/>
            </a:br>
            <a:r>
              <a:rPr lang="en-US" sz="2000" dirty="0"/>
              <a:t>GOES-17 SGPS 5m Avg. L1b Fluxes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67" y="1143000"/>
            <a:ext cx="8275833" cy="5486400"/>
          </a:xfrm>
          <a:prstGeom prst="rect">
            <a:avLst/>
          </a:prstGeom>
        </p:spPr>
      </p:pic>
      <p:sp>
        <p:nvSpPr>
          <p:cNvPr id="7" name="TextBox 6"/>
          <p:cNvSpPr txBox="1"/>
          <p:nvPr/>
        </p:nvSpPr>
        <p:spPr>
          <a:xfrm>
            <a:off x="6870122" y="863769"/>
            <a:ext cx="1816678" cy="507831"/>
          </a:xfrm>
          <a:prstGeom prst="rect">
            <a:avLst/>
          </a:prstGeom>
          <a:solidFill>
            <a:schemeClr val="bg1">
              <a:lumMod val="95000"/>
            </a:schemeClr>
          </a:solidFill>
        </p:spPr>
        <p:txBody>
          <a:bodyPr wrap="square" rtlCol="0">
            <a:spAutoFit/>
          </a:bodyPr>
          <a:lstStyle/>
          <a:p>
            <a:r>
              <a:rPr lang="en-US" sz="900" dirty="0"/>
              <a:t>Ensuing geomagnetic storm on 4</a:t>
            </a:r>
            <a:r>
              <a:rPr lang="en-US" sz="900" baseline="30000" dirty="0"/>
              <a:t>th</a:t>
            </a:r>
            <a:r>
              <a:rPr lang="en-US" sz="900" dirty="0"/>
              <a:t> Ideal period for SEP cross-</a:t>
            </a:r>
          </a:p>
          <a:p>
            <a:r>
              <a:rPr lang="en-US" sz="900" dirty="0"/>
              <a:t>channel comparisons.</a:t>
            </a:r>
          </a:p>
        </p:txBody>
      </p:sp>
      <p:sp>
        <p:nvSpPr>
          <p:cNvPr id="8" name="TextBox 7"/>
          <p:cNvSpPr txBox="1"/>
          <p:nvPr/>
        </p:nvSpPr>
        <p:spPr>
          <a:xfrm>
            <a:off x="5334000" y="6443246"/>
            <a:ext cx="2743200" cy="338554"/>
          </a:xfrm>
          <a:prstGeom prst="rect">
            <a:avLst/>
          </a:prstGeom>
          <a:solidFill>
            <a:schemeClr val="bg1">
              <a:lumMod val="95000"/>
            </a:schemeClr>
          </a:solidFill>
        </p:spPr>
        <p:txBody>
          <a:bodyPr wrap="square" rtlCol="0">
            <a:spAutoFit/>
          </a:bodyPr>
          <a:lstStyle/>
          <a:p>
            <a:r>
              <a:rPr lang="en-US" sz="800" dirty="0" err="1"/>
              <a:t>Forbush</a:t>
            </a:r>
            <a:r>
              <a:rPr lang="en-US" sz="800" dirty="0"/>
              <a:t> [1937] decrease in GCRs due to interplanetary solar wind shock propagating outward in heliosphere</a:t>
            </a:r>
          </a:p>
        </p:txBody>
      </p:sp>
      <p:sp>
        <p:nvSpPr>
          <p:cNvPr id="9" name="TextBox 8"/>
          <p:cNvSpPr txBox="1"/>
          <p:nvPr/>
        </p:nvSpPr>
        <p:spPr>
          <a:xfrm>
            <a:off x="2667001" y="5224046"/>
            <a:ext cx="2895599" cy="338554"/>
          </a:xfrm>
          <a:prstGeom prst="rect">
            <a:avLst/>
          </a:prstGeom>
          <a:solidFill>
            <a:schemeClr val="bg1">
              <a:lumMod val="95000"/>
            </a:schemeClr>
          </a:solidFill>
        </p:spPr>
        <p:txBody>
          <a:bodyPr wrap="square" rtlCol="0">
            <a:spAutoFit/>
          </a:bodyPr>
          <a:lstStyle/>
          <a:p>
            <a:r>
              <a:rPr lang="en-US" sz="800" dirty="0"/>
              <a:t>Sufficient &gt;500 </a:t>
            </a:r>
            <a:r>
              <a:rPr lang="en-US" sz="800"/>
              <a:t>MeV SEPs for </a:t>
            </a:r>
            <a:r>
              <a:rPr lang="en-US" sz="800" dirty="0"/>
              <a:t>Ground Level Event (GLE) observed </a:t>
            </a:r>
            <a:r>
              <a:rPr lang="en-US" sz="800"/>
              <a:t>by ground-based neutron </a:t>
            </a:r>
            <a:r>
              <a:rPr lang="en-US" sz="800" dirty="0"/>
              <a:t>monitors</a:t>
            </a:r>
          </a:p>
        </p:txBody>
      </p:sp>
      <p:cxnSp>
        <p:nvCxnSpPr>
          <p:cNvPr id="11" name="Straight Arrow Connector 10"/>
          <p:cNvCxnSpPr/>
          <p:nvPr/>
        </p:nvCxnSpPr>
        <p:spPr>
          <a:xfrm flipV="1">
            <a:off x="6248400" y="6019800"/>
            <a:ext cx="76200" cy="381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209800" y="5486400"/>
            <a:ext cx="457201" cy="76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10200" y="863600"/>
            <a:ext cx="1447800" cy="369332"/>
          </a:xfrm>
          <a:prstGeom prst="rect">
            <a:avLst/>
          </a:prstGeom>
          <a:solidFill>
            <a:schemeClr val="bg1">
              <a:lumMod val="95000"/>
            </a:schemeClr>
          </a:solidFill>
        </p:spPr>
        <p:txBody>
          <a:bodyPr wrap="square" rtlCol="0">
            <a:spAutoFit/>
          </a:bodyPr>
          <a:lstStyle/>
          <a:p>
            <a:r>
              <a:rPr lang="en-US" sz="900" dirty="0"/>
              <a:t>Interplanetary </a:t>
            </a:r>
            <a:r>
              <a:rPr lang="en-US" sz="900"/>
              <a:t>solar wind shock arrival </a:t>
            </a:r>
            <a:r>
              <a:rPr lang="en-US" sz="900" dirty="0"/>
              <a:t>at Earth</a:t>
            </a:r>
          </a:p>
        </p:txBody>
      </p:sp>
      <p:cxnSp>
        <p:nvCxnSpPr>
          <p:cNvPr id="17" name="Straight Arrow Connector 16"/>
          <p:cNvCxnSpPr/>
          <p:nvPr/>
        </p:nvCxnSpPr>
        <p:spPr>
          <a:xfrm flipH="1">
            <a:off x="5943600" y="1219200"/>
            <a:ext cx="228600" cy="304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629400" y="1295400"/>
            <a:ext cx="228600" cy="304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95600" y="1143000"/>
            <a:ext cx="1600200" cy="507831"/>
          </a:xfrm>
          <a:prstGeom prst="rect">
            <a:avLst/>
          </a:prstGeom>
          <a:solidFill>
            <a:schemeClr val="bg1">
              <a:lumMod val="95000"/>
            </a:schemeClr>
          </a:solidFill>
        </p:spPr>
        <p:txBody>
          <a:bodyPr wrap="square" rtlCol="0">
            <a:spAutoFit/>
          </a:bodyPr>
          <a:lstStyle/>
          <a:p>
            <a:r>
              <a:rPr lang="en-US" sz="900" dirty="0"/>
              <a:t>Unusual ~1-day period of very high energies only </a:t>
            </a:r>
          </a:p>
          <a:p>
            <a:r>
              <a:rPr lang="en-US" sz="900" dirty="0"/>
              <a:t>(“hard spectrum”)</a:t>
            </a:r>
          </a:p>
        </p:txBody>
      </p:sp>
      <p:cxnSp>
        <p:nvCxnSpPr>
          <p:cNvPr id="21" name="Straight Arrow Connector 20"/>
          <p:cNvCxnSpPr/>
          <p:nvPr/>
        </p:nvCxnSpPr>
        <p:spPr>
          <a:xfrm flipH="1">
            <a:off x="2438400" y="1676400"/>
            <a:ext cx="457200" cy="609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00850" y="1630193"/>
            <a:ext cx="825661" cy="369332"/>
          </a:xfrm>
          <a:prstGeom prst="rect">
            <a:avLst/>
          </a:prstGeom>
          <a:solidFill>
            <a:schemeClr val="bg1">
              <a:lumMod val="95000"/>
            </a:schemeClr>
          </a:solidFill>
        </p:spPr>
        <p:txBody>
          <a:bodyPr wrap="square" rtlCol="0">
            <a:spAutoFit/>
          </a:bodyPr>
          <a:lstStyle/>
          <a:p>
            <a:r>
              <a:rPr lang="tr-TR" sz="900" dirty="0"/>
              <a:t>15:35 UT X1 solar </a:t>
            </a:r>
            <a:r>
              <a:rPr lang="tr-TR" sz="900" dirty="0" err="1"/>
              <a:t>flare</a:t>
            </a:r>
            <a:endParaRPr lang="en-US" sz="900" dirty="0"/>
          </a:p>
        </p:txBody>
      </p:sp>
      <p:cxnSp>
        <p:nvCxnSpPr>
          <p:cNvPr id="26" name="Straight Arrow Connector 25"/>
          <p:cNvCxnSpPr/>
          <p:nvPr/>
        </p:nvCxnSpPr>
        <p:spPr>
          <a:xfrm>
            <a:off x="1666754" y="2002420"/>
            <a:ext cx="46299" cy="38196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6443246"/>
            <a:ext cx="3657600" cy="338554"/>
          </a:xfrm>
          <a:prstGeom prst="rect">
            <a:avLst/>
          </a:prstGeom>
          <a:solidFill>
            <a:schemeClr val="bg1">
              <a:lumMod val="95000"/>
            </a:schemeClr>
          </a:solidFill>
        </p:spPr>
        <p:txBody>
          <a:bodyPr wrap="square" rtlCol="0">
            <a:spAutoFit/>
          </a:bodyPr>
          <a:lstStyle/>
          <a:p>
            <a:r>
              <a:rPr lang="en-US" sz="1600" b="1" i="1">
                <a:solidFill>
                  <a:schemeClr val="accent2">
                    <a:lumMod val="75000"/>
                  </a:schemeClr>
                </a:solidFill>
                <a:latin typeface="Calibri" charset="0"/>
                <a:ea typeface="Calibri" charset="0"/>
                <a:cs typeface="Calibri" charset="0"/>
              </a:rPr>
              <a:t>G17 SGPS Validation </a:t>
            </a:r>
            <a:r>
              <a:rPr lang="en-US" sz="1600" b="1" i="1" dirty="0">
                <a:solidFill>
                  <a:schemeClr val="accent2">
                    <a:lumMod val="75000"/>
                  </a:schemeClr>
                </a:solidFill>
                <a:latin typeface="Calibri" charset="0"/>
                <a:ea typeface="Calibri" charset="0"/>
                <a:cs typeface="Calibri" charset="0"/>
              </a:rPr>
              <a:t>based on this event.</a:t>
            </a:r>
          </a:p>
        </p:txBody>
      </p:sp>
    </p:spTree>
    <p:extLst>
      <p:ext uri="{BB962C8B-B14F-4D97-AF65-F5344CB8AC3E}">
        <p14:creationId xmlns:p14="http://schemas.microsoft.com/office/powerpoint/2010/main" val="17176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buNone/>
            </a:pPr>
            <a:r>
              <a:rPr lang="en-US" sz="3600" b="1" i="0" u="none" strike="noStrike" cap="none" dirty="0">
                <a:solidFill>
                  <a:schemeClr val="lt1"/>
                </a:solidFill>
                <a:latin typeface="Calibri"/>
                <a:ea typeface="Calibri"/>
                <a:cs typeface="Calibri"/>
                <a:sym typeface="Calibri"/>
              </a:rPr>
              <a:t>REVIEW OF PROVISIONAL MATURITY </a:t>
            </a:r>
            <a:br>
              <a:rPr lang="en-US" sz="3600" b="1" i="0" u="none" strike="noStrike" cap="none" dirty="0">
                <a:solidFill>
                  <a:schemeClr val="lt1"/>
                </a:solidFill>
                <a:latin typeface="Calibri"/>
                <a:ea typeface="Calibri"/>
                <a:cs typeface="Calibri"/>
                <a:sym typeface="Calibri"/>
              </a:rPr>
            </a:br>
            <a:r>
              <a:rPr lang="en-US" sz="2800" dirty="0"/>
              <a:t>(G17 SGPS PROVISIONAL PS-PVR, FEB. 27, 2019)</a:t>
            </a:r>
            <a:r>
              <a:rPr lang="en-US" sz="2800" b="1" i="0" u="none" strike="noStrike" cap="none" dirty="0">
                <a:solidFill>
                  <a:schemeClr val="lt1"/>
                </a:solidFill>
                <a:sym typeface="Calibri"/>
              </a:rPr>
              <a:t> </a:t>
            </a:r>
            <a:endParaRPr sz="2800"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spcBef>
                <a:spcPts val="0"/>
              </a:spcBef>
            </a:pPr>
            <a:r>
              <a:rPr lang="en-US" dirty="0"/>
              <a:t>GOES-17 SGPS L1b Full Validation PS-PVR</a:t>
            </a: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8</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790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1" y="76200"/>
            <a:ext cx="6553200" cy="968626"/>
          </a:xfrm>
        </p:spPr>
        <p:txBody>
          <a:bodyPr/>
          <a:lstStyle/>
          <a:p>
            <a:r>
              <a:rPr lang="en-US" sz="2400" dirty="0"/>
              <a:t>Instrument/GPA Issues </a:t>
            </a:r>
            <a:br>
              <a:rPr lang="en-US" sz="2400" dirty="0"/>
            </a:br>
            <a:r>
              <a:rPr lang="en-US" sz="2400" dirty="0"/>
              <a:t>Identified and Resolution Status </a:t>
            </a:r>
            <a:br>
              <a:rPr lang="en-US" sz="2400" dirty="0"/>
            </a:br>
            <a:r>
              <a:rPr lang="en-US" sz="1800" b="1" i="1" dirty="0">
                <a:solidFill>
                  <a:srgbClr val="FFFF00"/>
                </a:solidFill>
              </a:rPr>
              <a:t>(Presented At 2/27/19 G17 SGPS Provisional PS-PVR)</a:t>
            </a:r>
            <a:endParaRPr lang="en-US" sz="2400" b="1" i="1" dirty="0">
              <a:solidFill>
                <a:srgbClr val="FFFF00"/>
              </a:solidFill>
            </a:endParaRPr>
          </a:p>
        </p:txBody>
      </p:sp>
      <p:sp>
        <p:nvSpPr>
          <p:cNvPr id="6" name="Text Placeholder 5"/>
          <p:cNvSpPr>
            <a:spLocks noGrp="1"/>
          </p:cNvSpPr>
          <p:nvPr>
            <p:ph type="body" idx="1"/>
          </p:nvPr>
        </p:nvSpPr>
        <p:spPr>
          <a:xfrm>
            <a:off x="457200" y="1143000"/>
            <a:ext cx="8229600" cy="4525962"/>
          </a:xfrm>
        </p:spPr>
        <p:txBody>
          <a:bodyPr/>
          <a:lstStyle/>
          <a:p>
            <a:pPr>
              <a:spcBef>
                <a:spcPts val="0"/>
              </a:spcBef>
              <a:spcAft>
                <a:spcPts val="1200"/>
              </a:spcAft>
              <a:buSzPct val="100000"/>
              <a:buFont typeface="Arial" charset="0"/>
              <a:buChar char="•"/>
            </a:pPr>
            <a:r>
              <a:rPr lang="en-US" sz="2000" dirty="0"/>
              <a:t>No G17 SGPS specific instrument or GPA issues have been identified </a:t>
            </a:r>
            <a:r>
              <a:rPr lang="en-US" sz="2000" i="1" dirty="0"/>
              <a:t>independent of general GOES-R series SGPS issues:</a:t>
            </a:r>
          </a:p>
          <a:p>
            <a:pPr lvl="1">
              <a:spcBef>
                <a:spcPts val="0"/>
              </a:spcBef>
              <a:spcAft>
                <a:spcPts val="1200"/>
              </a:spcAft>
              <a:buSzPct val="100000"/>
            </a:pPr>
            <a:r>
              <a:rPr lang="en-US" sz="1400" dirty="0"/>
              <a:t>ADR 517, small but routine L1b gaps  </a:t>
            </a:r>
            <a:r>
              <a:rPr lang="mr-IN" sz="1400" b="1" i="1" dirty="0">
                <a:solidFill>
                  <a:srgbClr val="FFFF00"/>
                </a:solidFill>
              </a:rPr>
              <a:t>–</a:t>
            </a:r>
            <a:r>
              <a:rPr lang="en-US" sz="1400" b="1" i="1" dirty="0">
                <a:solidFill>
                  <a:srgbClr val="FFFF00"/>
                </a:solidFill>
              </a:rPr>
              <a:t> Closed.</a:t>
            </a:r>
          </a:p>
          <a:p>
            <a:pPr lvl="1">
              <a:spcBef>
                <a:spcPts val="0"/>
              </a:spcBef>
              <a:spcAft>
                <a:spcPts val="1200"/>
              </a:spcAft>
              <a:buSzPct val="100000"/>
            </a:pPr>
            <a:r>
              <a:rPr lang="en-US" sz="1400" dirty="0"/>
              <a:t>SGPS P5 overcorrection (L1b processing/LUT issue)</a:t>
            </a:r>
            <a:r>
              <a:rPr lang="mr-IN" sz="1400" i="1" dirty="0">
                <a:solidFill>
                  <a:srgbClr val="FFFF00"/>
                </a:solidFill>
              </a:rPr>
              <a:t> </a:t>
            </a:r>
            <a:r>
              <a:rPr lang="mr-IN" sz="1400" b="1" i="1" dirty="0">
                <a:solidFill>
                  <a:srgbClr val="FFFF00"/>
                </a:solidFill>
              </a:rPr>
              <a:t>–</a:t>
            </a:r>
            <a:r>
              <a:rPr lang="en-US" sz="1400" b="1" i="1" dirty="0">
                <a:solidFill>
                  <a:srgbClr val="FFFF00"/>
                </a:solidFill>
              </a:rPr>
              <a:t> Addressed by ADR900, Closed.</a:t>
            </a:r>
            <a:endParaRPr lang="en-US" sz="1400" b="1" dirty="0"/>
          </a:p>
          <a:p>
            <a:pPr lvl="1">
              <a:spcBef>
                <a:spcPts val="0"/>
              </a:spcBef>
              <a:spcAft>
                <a:spcPts val="1200"/>
              </a:spcAft>
              <a:buSzPct val="100000"/>
            </a:pPr>
            <a:r>
              <a:rPr lang="en-US" sz="1400" dirty="0"/>
              <a:t>Possible Electron contamination in SGPS+X P5 – Instrument issue, could be addressed with correction scheme using MPS-HI fluxes. No associated ADR yet. </a:t>
            </a:r>
            <a:r>
              <a:rPr lang="mr-IN" sz="1400" b="1" i="1" dirty="0">
                <a:solidFill>
                  <a:srgbClr val="FFFF00"/>
                </a:solidFill>
              </a:rPr>
              <a:t>–</a:t>
            </a:r>
            <a:r>
              <a:rPr lang="en-US" sz="1400" b="1" i="1" dirty="0">
                <a:solidFill>
                  <a:srgbClr val="FFFF00"/>
                </a:solidFill>
              </a:rPr>
              <a:t> No correction needed.</a:t>
            </a:r>
            <a:endParaRPr lang="en-US" sz="1400" b="1" dirty="0"/>
          </a:p>
          <a:p>
            <a:pPr>
              <a:spcBef>
                <a:spcPts val="0"/>
              </a:spcBef>
              <a:spcAft>
                <a:spcPts val="1200"/>
              </a:spcAft>
              <a:buSzPct val="100000"/>
              <a:buFont typeface="Arial" charset="0"/>
              <a:buChar char="•"/>
            </a:pPr>
            <a:r>
              <a:rPr lang="en-US" sz="2000" dirty="0">
                <a:solidFill>
                  <a:srgbClr val="FFFFFF"/>
                </a:solidFill>
                <a:latin typeface="Calibri" charset="0"/>
                <a:ea typeface="Calibri" charset="0"/>
                <a:cs typeface="Calibri" charset="0"/>
                <a:sym typeface="Arial"/>
              </a:rPr>
              <a:t>ADRs/WRs Impacting Validation of G17 SGPS L1b</a:t>
            </a:r>
          </a:p>
          <a:p>
            <a:pPr lvl="1">
              <a:spcBef>
                <a:spcPts val="0"/>
              </a:spcBef>
              <a:spcAft>
                <a:spcPts val="1200"/>
              </a:spcAft>
              <a:buSzPct val="100000"/>
            </a:pPr>
            <a:endParaRPr lang="en-US" sz="1800" dirty="0"/>
          </a:p>
          <a:p>
            <a:pPr>
              <a:spcBef>
                <a:spcPts val="0"/>
              </a:spcBef>
              <a:spcAft>
                <a:spcPts val="1200"/>
              </a:spcAft>
              <a:buSzPct val="100000"/>
            </a:pPr>
            <a:endParaRPr lang="en-US" sz="2400" dirty="0"/>
          </a:p>
          <a:p>
            <a:pPr>
              <a:spcBef>
                <a:spcPts val="0"/>
              </a:spcBef>
              <a:spcAft>
                <a:spcPts val="1200"/>
              </a:spcAft>
              <a:buSzPct val="100000"/>
            </a:pPr>
            <a:endParaRPr lang="en-US" sz="2400" i="1"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9</a:t>
            </a:fld>
            <a:endParaRPr lang="uk-UA" dirty="0"/>
          </a:p>
        </p:txBody>
      </p:sp>
      <p:graphicFrame>
        <p:nvGraphicFramePr>
          <p:cNvPr id="7" name="Shape 441"/>
          <p:cNvGraphicFramePr/>
          <p:nvPr>
            <p:extLst>
              <p:ext uri="{D42A27DB-BD31-4B8C-83A1-F6EECF244321}">
                <p14:modId xmlns:p14="http://schemas.microsoft.com/office/powerpoint/2010/main" val="1317833039"/>
              </p:ext>
            </p:extLst>
          </p:nvPr>
        </p:nvGraphicFramePr>
        <p:xfrm>
          <a:off x="187125" y="3840420"/>
          <a:ext cx="8762999" cy="2484180"/>
        </p:xfrm>
        <a:graphic>
          <a:graphicData uri="http://schemas.openxmlformats.org/drawingml/2006/table">
            <a:tbl>
              <a:tblPr firstRow="1" bandRow="1">
                <a:noFill/>
              </a:tblPr>
              <a:tblGrid>
                <a:gridCol w="685800">
                  <a:extLst>
                    <a:ext uri="{9D8B030D-6E8A-4147-A177-3AD203B41FA5}">
                      <a16:colId xmlns:a16="http://schemas.microsoft.com/office/drawing/2014/main" val="20000"/>
                    </a:ext>
                  </a:extLst>
                </a:gridCol>
                <a:gridCol w="697831">
                  <a:extLst>
                    <a:ext uri="{9D8B030D-6E8A-4147-A177-3AD203B41FA5}">
                      <a16:colId xmlns:a16="http://schemas.microsoft.com/office/drawing/2014/main" val="20001"/>
                    </a:ext>
                  </a:extLst>
                </a:gridCol>
                <a:gridCol w="4227763">
                  <a:extLst>
                    <a:ext uri="{9D8B030D-6E8A-4147-A177-3AD203B41FA5}">
                      <a16:colId xmlns:a16="http://schemas.microsoft.com/office/drawing/2014/main" val="20002"/>
                    </a:ext>
                  </a:extLst>
                </a:gridCol>
                <a:gridCol w="999289">
                  <a:extLst>
                    <a:ext uri="{9D8B030D-6E8A-4147-A177-3AD203B41FA5}">
                      <a16:colId xmlns:a16="http://schemas.microsoft.com/office/drawing/2014/main" val="20003"/>
                    </a:ext>
                  </a:extLst>
                </a:gridCol>
                <a:gridCol w="2152316">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400" dirty="0">
                          <a:solidFill>
                            <a:schemeClr val="bg1"/>
                          </a:solidFill>
                        </a:rPr>
                        <a:t>ADR#</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WR#</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Short Description</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Status</a:t>
                      </a:r>
                      <a:endParaRPr sz="1400" dirty="0">
                        <a:solidFill>
                          <a:schemeClr val="bg1"/>
                        </a:solidFill>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400" dirty="0">
                          <a:solidFill>
                            <a:schemeClr val="bg1"/>
                          </a:solidFill>
                        </a:rPr>
                        <a:t>Expected Closure</a:t>
                      </a:r>
                      <a:endParaRPr sz="1400" dirty="0">
                        <a:solidFill>
                          <a:schemeClr val="bg1"/>
                        </a:solidFill>
                      </a:endParaRPr>
                    </a:p>
                  </a:txBody>
                  <a:tcPr marL="91450" marR="91450" marT="45725" marB="45725" anchor="ctr">
                    <a:solidFill>
                      <a:schemeClr val="accent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is-IS" sz="1200" b="0" i="0" u="none" strike="noStrike" cap="none">
                          <a:solidFill>
                            <a:schemeClr val="dk1"/>
                          </a:solidFill>
                          <a:effectLst/>
                          <a:latin typeface="+mn-lt"/>
                          <a:ea typeface="Calibri"/>
                          <a:cs typeface="Calibri"/>
                          <a:sym typeface="Arial"/>
                        </a:rPr>
                        <a:t>267</a:t>
                      </a:r>
                      <a:endParaRPr sz="1200">
                        <a:latin typeface="+mn-lt"/>
                      </a:endParaRP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is-IS" sz="1200" b="0" i="0" u="none" strike="noStrike" cap="none">
                          <a:solidFill>
                            <a:schemeClr val="dk1"/>
                          </a:solidFill>
                          <a:effectLst/>
                          <a:latin typeface="+mn-lt"/>
                          <a:ea typeface="Calibri"/>
                          <a:cs typeface="Calibri"/>
                          <a:sym typeface="Arial"/>
                        </a:rPr>
                        <a:t>5370</a:t>
                      </a:r>
                      <a:endParaRPr sz="1200">
                        <a:latin typeface="+mn-lt"/>
                      </a:endParaRP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b="0" i="0" u="none" strike="noStrike" cap="none" dirty="0">
                          <a:solidFill>
                            <a:schemeClr val="dk1"/>
                          </a:solidFill>
                          <a:effectLst/>
                          <a:latin typeface="+mn-lt"/>
                          <a:ea typeface="Calibri"/>
                          <a:cs typeface="Calibri"/>
                          <a:sym typeface="Arial"/>
                        </a:rPr>
                        <a:t>LUT Filenames not Traceable to Metadata</a:t>
                      </a:r>
                      <a:endParaRPr sz="1200" dirty="0">
                        <a:latin typeface="+mn-lt"/>
                      </a:endParaRPr>
                    </a:p>
                  </a:txBody>
                  <a:tcPr marL="91450" marR="91450" marT="45725" marB="45725"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mn-lt"/>
                        </a:rPr>
                        <a:t>Closed</a:t>
                      </a: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hr-HR" sz="1200" b="0" i="0" u="none" strike="noStrike" cap="none" dirty="0">
                          <a:solidFill>
                            <a:schemeClr val="dk1"/>
                          </a:solidFill>
                          <a:effectLst/>
                          <a:latin typeface="+mn-lt"/>
                          <a:ea typeface="Calibri"/>
                          <a:cs typeface="Calibri"/>
                          <a:sym typeface="Arial"/>
                        </a:rPr>
                        <a:t>DO.07.00.00</a:t>
                      </a:r>
                      <a:endParaRPr sz="1200" dirty="0">
                        <a:latin typeface="+mn-lt"/>
                      </a:endParaRPr>
                    </a:p>
                  </a:txBody>
                  <a:tcPr marL="91450" marR="91450" marT="45725" marB="45725" anchor="ctr">
                    <a:solidFill>
                      <a:schemeClr val="accent2">
                        <a:lumMod val="20000"/>
                        <a:lumOff val="80000"/>
                      </a:scheme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200" dirty="0"/>
                        <a:t>676</a:t>
                      </a:r>
                      <a:endParaRPr sz="1200" dirty="0"/>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a:t>6100</a:t>
                      </a:r>
                      <a:endParaRPr sz="1200" dirty="0"/>
                    </a:p>
                  </a:txBody>
                  <a:tcPr marL="91450" marR="91450" marT="45725" marB="45725" anchor="ct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G17</a:t>
                      </a:r>
                      <a:r>
                        <a:rPr lang="en-US" sz="1200" baseline="0" dirty="0">
                          <a:solidFill>
                            <a:schemeClr val="dk1"/>
                          </a:solidFill>
                        </a:rPr>
                        <a:t> g</a:t>
                      </a:r>
                      <a:r>
                        <a:rPr lang="en-US" sz="1200" dirty="0">
                          <a:solidFill>
                            <a:schemeClr val="dk1"/>
                          </a:solidFill>
                        </a:rPr>
                        <a:t>round LUT has SGPS–X dead time = 8e+07 s instead of 8e-07 s.</a:t>
                      </a:r>
                    </a:p>
                  </a:txBody>
                  <a:tcPr marL="91450" marR="91450" marT="45725" marB="45725" anchor="ct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Closed</a:t>
                      </a: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a:t>w/ LUT change</a:t>
                      </a:r>
                      <a:endParaRPr sz="1200" dirty="0"/>
                    </a:p>
                  </a:txBody>
                  <a:tcPr marL="91450" marR="91450" marT="45725" marB="45725" anchor="ctr">
                    <a:solidFill>
                      <a:schemeClr val="accent2">
                        <a:lumMod val="20000"/>
                        <a:lumOff val="80000"/>
                      </a:schemeClr>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200" dirty="0"/>
                        <a:t>900</a:t>
                      </a:r>
                      <a:endParaRPr sz="1200" dirty="0"/>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a:t>TBA</a:t>
                      </a:r>
                      <a:endParaRPr sz="1200" dirty="0"/>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dirty="0">
                          <a:solidFill>
                            <a:schemeClr val="dk1"/>
                          </a:solidFill>
                        </a:rPr>
                        <a:t>G16 &amp; G17 SGPS P5 correction coefficients LUT update</a:t>
                      </a:r>
                    </a:p>
                  </a:txBody>
                  <a:tcPr marL="91450" marR="91450" marT="45725" marB="45725" anchor="ctr">
                    <a:solidFill>
                      <a:schemeClr val="accent2">
                        <a:lumMod val="20000"/>
                        <a:lumOff val="80000"/>
                      </a:schemeClr>
                    </a:solidFill>
                  </a:tcPr>
                </a:tc>
                <a:tc>
                  <a:txBody>
                    <a:bodyPr/>
                    <a:lstStyle/>
                    <a:p>
                      <a:pPr marL="0" marR="0" lvl="0" indent="0" algn="l" rtl="0">
                        <a:spcBef>
                          <a:spcPts val="0"/>
                        </a:spcBef>
                        <a:spcAft>
                          <a:spcPts val="0"/>
                        </a:spcAft>
                        <a:buNone/>
                      </a:pPr>
                      <a:r>
                        <a:rPr lang="en-US" sz="1200" baseline="0" dirty="0"/>
                        <a:t>Submitted</a:t>
                      </a:r>
                      <a:endParaRPr sz="1200" dirty="0"/>
                    </a:p>
                  </a:txBody>
                  <a:tcPr marL="91450" marR="91450" marT="45725" marB="45725"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 LUT change </a:t>
                      </a:r>
                      <a:r>
                        <a:rPr lang="en-US" sz="1200" b="1" i="1" dirty="0">
                          <a:solidFill>
                            <a:srgbClr val="FF0000"/>
                          </a:solidFill>
                        </a:rPr>
                        <a:t>–</a:t>
                      </a:r>
                      <a:r>
                        <a:rPr lang="en-US" sz="1200" b="1" i="1" baseline="0" dirty="0">
                          <a:solidFill>
                            <a:srgbClr val="FF0000"/>
                          </a:solidFill>
                        </a:rPr>
                        <a:t> </a:t>
                      </a:r>
                      <a:r>
                        <a:rPr lang="en-US" sz="1200" b="1" i="1" dirty="0">
                          <a:solidFill>
                            <a:srgbClr val="FF0000"/>
                          </a:solidFill>
                        </a:rPr>
                        <a:t>Closed.</a:t>
                      </a:r>
                      <a:endParaRPr lang="en-US" sz="1200" b="1" dirty="0"/>
                    </a:p>
                  </a:txBody>
                  <a:tcPr marL="91450" marR="91450" marT="45725" marB="45725" anchor="ctr">
                    <a:solidFill>
                      <a:schemeClr val="accent2">
                        <a:lumMod val="20000"/>
                        <a:lumOff val="80000"/>
                      </a:schemeClr>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200"/>
                        <a:t>517</a:t>
                      </a:r>
                      <a:endParaRPr sz="1200"/>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5484</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chemeClr val="dk1"/>
                          </a:solidFill>
                        </a:rPr>
                        <a:t>Small but routine L1b gaps, mostly for SEISS.</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Closed</a:t>
                      </a:r>
                    </a:p>
                  </a:txBody>
                  <a:tcPr marL="91450" marR="91450" marT="45725" marB="4572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solidFill>
                        </a:rPr>
                        <a:t>Closed</a:t>
                      </a:r>
                      <a:r>
                        <a:rPr lang="en-US" sz="1200" baseline="0" dirty="0">
                          <a:solidFill>
                            <a:schemeClr val="tx1"/>
                          </a:solidFill>
                        </a:rPr>
                        <a:t> </a:t>
                      </a:r>
                      <a:r>
                        <a:rPr lang="es-ES_tradnl" sz="1200" b="0" i="0" dirty="0">
                          <a:solidFill>
                            <a:srgbClr val="222222"/>
                          </a:solidFill>
                          <a:effectLst/>
                          <a:latin typeface="Arial" charset="0"/>
                        </a:rPr>
                        <a:t>in DO.06.02</a:t>
                      </a:r>
                      <a:r>
                        <a:rPr lang="es-ES_tradnl" sz="1200" b="0" i="0" dirty="0">
                          <a:solidFill>
                            <a:srgbClr val="000000"/>
                          </a:solidFill>
                          <a:effectLst/>
                          <a:latin typeface="Arial" charset="0"/>
                        </a:rPr>
                        <a:t>​ and ​</a:t>
                      </a:r>
                      <a:r>
                        <a:rPr lang="es-ES_tradnl" sz="1200" b="0" i="0" dirty="0">
                          <a:solidFill>
                            <a:srgbClr val="222222"/>
                          </a:solidFill>
                          <a:effectLst/>
                          <a:latin typeface="Arial" charset="0"/>
                        </a:rPr>
                        <a:t>DO.06.03</a:t>
                      </a:r>
                      <a:endParaRPr lang="hr-HR" sz="1200" dirty="0">
                        <a:latin typeface="+mn-lt"/>
                      </a:endParaRPr>
                    </a:p>
                  </a:txBody>
                  <a:tcPr marL="91450" marR="91450" marT="45725" marB="45725" anchor="ctr">
                    <a:solidFill>
                      <a:schemeClr val="bg1"/>
                    </a:solidFill>
                  </a:tcPr>
                </a:tc>
                <a:extLst>
                  <a:ext uri="{0D108BD9-81ED-4DB2-BD59-A6C34878D82A}">
                    <a16:rowId xmlns:a16="http://schemas.microsoft.com/office/drawing/2014/main" val="10004"/>
                  </a:ext>
                </a:extLst>
              </a:tr>
              <a:tr h="3708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TBA</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TBA</a:t>
                      </a: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Electron contamination in SGPS-X P5</a:t>
                      </a:r>
                      <a:endParaRPr lang="en-US" sz="1200" dirty="0">
                        <a:solidFill>
                          <a:srgbClr val="FF0000"/>
                        </a:solidFill>
                      </a:endParaRP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TBD</a:t>
                      </a:r>
                      <a:r>
                        <a:rPr lang="en-US" sz="1200" baseline="0" dirty="0">
                          <a:solidFill>
                            <a:schemeClr val="tx1"/>
                          </a:solidFill>
                        </a:rPr>
                        <a:t> if ADR is needed</a:t>
                      </a:r>
                      <a:endParaRPr lang="en-US" sz="1200" dirty="0">
                        <a:solidFill>
                          <a:schemeClr val="tx1"/>
                        </a:solidFill>
                      </a:endParaRPr>
                    </a:p>
                  </a:txBody>
                  <a:tcPr marL="91450" marR="91450" marT="45725" marB="45725"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TBD </a:t>
                      </a:r>
                      <a:r>
                        <a:rPr lang="en-US" sz="1200" b="1" i="1" dirty="0">
                          <a:solidFill>
                            <a:srgbClr val="FF0000"/>
                          </a:solidFill>
                        </a:rPr>
                        <a:t>–</a:t>
                      </a:r>
                      <a:r>
                        <a:rPr lang="en-US" sz="1200" b="1" i="1" baseline="0" dirty="0">
                          <a:solidFill>
                            <a:srgbClr val="FF0000"/>
                          </a:solidFill>
                        </a:rPr>
                        <a:t> </a:t>
                      </a:r>
                      <a:r>
                        <a:rPr lang="en-US" sz="1200" b="1" i="1" dirty="0">
                          <a:solidFill>
                            <a:srgbClr val="FF0000"/>
                          </a:solidFill>
                        </a:rPr>
                        <a:t>No correction needed.</a:t>
                      </a:r>
                    </a:p>
                  </a:txBody>
                  <a:tcPr marL="91450" marR="91450" marT="45725" marB="45725" anchor="ctr">
                    <a:solidFill>
                      <a:schemeClr val="bg1"/>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rot="16200000">
            <a:off x="8460775" y="4639200"/>
            <a:ext cx="837089" cy="400110"/>
          </a:xfrm>
          <a:prstGeom prst="rect">
            <a:avLst/>
          </a:prstGeom>
          <a:solidFill>
            <a:schemeClr val="accent2">
              <a:lumMod val="20000"/>
              <a:lumOff val="80000"/>
            </a:schemeClr>
          </a:solidFill>
          <a:ln w="3175">
            <a:solidFill>
              <a:schemeClr val="tx1"/>
            </a:solidFill>
          </a:ln>
        </p:spPr>
        <p:txBody>
          <a:bodyPr wrap="none" rtlCol="0">
            <a:spAutoFit/>
          </a:bodyPr>
          <a:lstStyle/>
          <a:p>
            <a:r>
              <a:rPr lang="en-US" sz="1000" dirty="0">
                <a:solidFill>
                  <a:schemeClr val="accent2"/>
                </a:solidFill>
              </a:rPr>
              <a:t>Included in </a:t>
            </a:r>
          </a:p>
          <a:p>
            <a:r>
              <a:rPr lang="en-US" sz="1000" dirty="0">
                <a:solidFill>
                  <a:schemeClr val="accent2"/>
                </a:solidFill>
              </a:rPr>
              <a:t>beta review</a:t>
            </a:r>
          </a:p>
        </p:txBody>
      </p:sp>
    </p:spTree>
    <p:extLst>
      <p:ext uri="{BB962C8B-B14F-4D97-AF65-F5344CB8AC3E}">
        <p14:creationId xmlns:p14="http://schemas.microsoft.com/office/powerpoint/2010/main" val="803360985"/>
      </p:ext>
    </p:extLst>
  </p:cSld>
  <p:clrMapOvr>
    <a:masterClrMapping/>
  </p:clrMapOvr>
</p:sld>
</file>

<file path=ppt/theme/theme1.xml><?xml version="1.0" encoding="utf-8"?>
<a:theme xmlns:a="http://schemas.openxmlformats.org/drawingml/2006/main" name="Custom Design">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FCFF"/>
      </a:hlink>
      <a:folHlink>
        <a:srgbClr val="00F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21453</TotalTime>
  <Words>2832</Words>
  <Application>Microsoft Macintosh PowerPoint</Application>
  <PresentationFormat>On-screen Show (4:3)</PresentationFormat>
  <Paragraphs>336</Paragraphs>
  <Slides>28</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MS PGothic</vt:lpstr>
      <vt:lpstr>.AppleSystemUIFont</vt:lpstr>
      <vt:lpstr>Arial</vt:lpstr>
      <vt:lpstr>Calibri</vt:lpstr>
      <vt:lpstr>Cambria Math</vt:lpstr>
      <vt:lpstr>Courier New</vt:lpstr>
      <vt:lpstr>Noto Sans Symbols</vt:lpstr>
      <vt:lpstr>Custom Design</vt:lpstr>
      <vt:lpstr>1_Custom Design</vt:lpstr>
      <vt:lpstr>2_Custom Design</vt:lpstr>
      <vt:lpstr>Peer Stakeholder-Product Validation Review (PS-PVR)  Full Maturity GOES-17 SEISS  SGPS L1b Product PS-PVR</vt:lpstr>
      <vt:lpstr>Outline</vt:lpstr>
      <vt:lpstr>SGPS OVERVIEW</vt:lpstr>
      <vt:lpstr>Space Environment In-Situ Suite (SEISS)  Solar and Galactic Proton Sensor (SGPS)</vt:lpstr>
      <vt:lpstr>SGPS Operational Use:  SWPC Solar Proton Event Alerts</vt:lpstr>
      <vt:lpstr>SGPS Paper in Space Weather</vt:lpstr>
      <vt:lpstr>Oct-Nov. 2021 Solar Particle Event GOES-17 SGPS 5m Avg. L1b Fluxes</vt:lpstr>
      <vt:lpstr>REVIEW OF PROVISIONAL MATURITY  (G17 SGPS PROVISIONAL PS-PVR, FEB. 27, 2019) </vt:lpstr>
      <vt:lpstr>Instrument/GPA Issues  Identified and Resolution Status  (Presented At 2/27/19 G17 SGPS Provisional PS-PVR)</vt:lpstr>
      <vt:lpstr>Summary of G17 SGPS Status and NCEI  Recommendations at 2/27/19  G17 SGPS Provisional PS-PVR  </vt:lpstr>
      <vt:lpstr>PRODUCT QUALITY EVALUATION</vt:lpstr>
      <vt:lpstr>SGPS PLPTs Supporting Provisional Maturity </vt:lpstr>
      <vt:lpstr>PLPT-SEI-001 SGPS D3-D1 Contamination Correction</vt:lpstr>
      <vt:lpstr>PLPT-SEI-004 SEP Channel  Cross-Comparison, 10/30/21 6UT</vt:lpstr>
      <vt:lpstr>PLPT-SEI-004 SEP Channel  Cross-Comparison, 11/4/21 12UT</vt:lpstr>
      <vt:lpstr>PLPT-SEI-004 SEP Channel Cross-Comparison Examples of Cross Calibration Results</vt:lpstr>
      <vt:lpstr>PLPT-SEI-004 SEP Channel Cross-Comparison Cross Calibration Results</vt:lpstr>
      <vt:lpstr>PLPT-SEI-006 Backgrounds  Trending: Observed Backgrounds</vt:lpstr>
      <vt:lpstr>PLPT-SEI-006 Backgrounds Trending: Modeling Confirms Source of Backgrounds </vt:lpstr>
      <vt:lpstr>FULL MATURITY ASSESSMENT</vt:lpstr>
      <vt:lpstr>Complete List of ADRs/WRs Impacting G17 SGPS to date</vt:lpstr>
      <vt:lpstr>Full Validation Assessment</vt:lpstr>
      <vt:lpstr>Full Validation Assessment</vt:lpstr>
      <vt:lpstr>G17 SGPS Performance Baseline Status</vt:lpstr>
      <vt:lpstr>Summary and Recommendations</vt:lpstr>
      <vt:lpstr>BACKUP CHARTS</vt:lpstr>
      <vt:lpstr>P5 Out-Of-Band Correction (L1b processing correction)</vt:lpstr>
      <vt:lpstr>Errata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cp:lastModifiedBy>Brian Kress</cp:lastModifiedBy>
  <cp:revision>370</cp:revision>
  <cp:lastPrinted>2019-02-27T18:02:10Z</cp:lastPrinted>
  <dcterms:modified xsi:type="dcterms:W3CDTF">2022-01-20T02:02:22Z</dcterms:modified>
</cp:coreProperties>
</file>