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Lst>
  <p:sldSz cx="9144000" cy="5143500" type="screen16x9"/>
  <p:notesSz cx="6858000" cy="9144000"/>
  <p:embeddedFontLst>
    <p:embeddedFont>
      <p:font typeface="Lora" panose="020B0604020202020204" charset="0"/>
      <p:regular r:id="rId103"/>
      <p:bold r:id="rId104"/>
      <p:italic r:id="rId105"/>
      <p:boldItalic r:id="rId106"/>
    </p:embeddedFont>
    <p:embeddedFont>
      <p:font typeface="Nunito" panose="020B0604020202020204" charset="0"/>
      <p:regular r:id="rId107"/>
      <p:bold r:id="rId108"/>
      <p:italic r:id="rId109"/>
      <p:boldItalic r:id="rId110"/>
    </p:embeddedFont>
    <p:embeddedFont>
      <p:font typeface="Calibri" panose="020F0502020204030204" pitchFamily="34" charset="0"/>
      <p:regular r:id="rId111"/>
      <p:bold r:id="rId112"/>
      <p:italic r:id="rId113"/>
      <p:boldItalic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A322FA-7E67-41AE-8A54-C64EDC593564}">
  <a:tblStyle styleId="{07A322FA-7E67-41AE-8A54-C64EDC5935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47F5641-1ECE-41C7-9F50-1CA98EE038DD}" styleName="Table_1">
    <a:wholeTbl>
      <a:tcTxStyle b="off" i="off">
        <a:font>
          <a:latin typeface="Calibri"/>
          <a:ea typeface="Calibri"/>
          <a:cs typeface="Calibri"/>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72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0.fntdata"/><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1.fntdata"/><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8.fntdata"/><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Background?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9f0e0c450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9f0e0c450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9f0e0c450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9f0e0c450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f0e0c450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f0e0c450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8733513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8733513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87335139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e87335139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edd06af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eedd06af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e873351399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e873351399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e873351399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e873351399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873351399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e873351399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e908c5e633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e908c5e633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Plot is the ratio of Thin Zr transmission and Thick Zr transmission.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e87335139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e87335139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9829dc8112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9829dc8112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87335139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87335139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87335139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e87335139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ef193f999e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ef193f999e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d4205f10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ed4205f10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e87335139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e87335139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e87335139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e87335139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87335139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87335139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edd06af2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eedd06af2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873351399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87335139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Last underflight date during G17 PLT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829dc8112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9829dc8112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9829dc8112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9829dc811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9ca9304f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9ca9304f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Replace table with G17 ADRs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9b36f2f3a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9b36f2f3a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1145 - No re-test required since data collected was sufficient.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e87335139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e873351399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discussion slides for the different pertinent ADRs.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873351399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873351399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e87335139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e87335139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873351399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e87335139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e87335139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e87335139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9829dc8112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9829dc8112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e87335139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e87335139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72046de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a72046de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9829dc811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9829dc811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53bf9969b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53bf9969b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Update graphic with G17 SUVI CCD temperatures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a72046de5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a72046de5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72046de5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a72046de5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Update graphic.</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61a300fc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a61a300fc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PLPT SUVI-003: Dan and Alison to update analyses for G17 SUVI.</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a0734b634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a0734b634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61a300fc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61a300fc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a61a300fc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a61a300fc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f042b8c3e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f042b8c3e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e908c5e633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e908c5e63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e908c5e633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e908c5e633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9829dc8112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9829dc811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e908c5e633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e908c5e633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908c5e633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908c5e633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a61a300fc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a61a300fc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external absolute reference!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9f0e0c4501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9f0e0c4501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f0e0c4501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f0e0c4501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9f0e0c4501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9f0e0c4501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f0e0c4501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f0e0c4501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9f0e0c450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9f0e0c450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a72046de5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a72046de5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a0734b634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a0734b634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Jon to update this section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829dc8112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829dc8112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0734b6343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a0734b634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a0734b634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a0734b634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a0734b634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a0734b634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d4205f1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d4205f1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a0734b6343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a0734b6343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ed4205f10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ed4205f10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fb642f4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fb642f40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Rocket underflights for SDO delayed due to COVID-19! Rates are considered good for EUV solar instruments. (AIA 304 is &gt; 99% degraded)</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e4e5a1aa3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e4e5a1aa3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e908c5e63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e908c5e63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e908c5e63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e908c5e63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9829dc8112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9829dc8112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e908c5e63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e908c5e63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e4e5a1aa3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e4e5a1aa3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e908c5e63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e908c5e63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908c5e633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908c5e633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e908c5e63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e908c5e63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9829dc8112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9829dc8112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a72046de5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a72046de5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53bf9969b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53bf9969b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9f0e0c4501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9f0e0c450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9829dc8112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9829dc8112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9829dc8112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9829dc8112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ea6ba8be8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ea6ba8be8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9f0e0c450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9f0e0c450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9f0e0c450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9f0e0c450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9829dc8112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9829dc8112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eef182939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eef182939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eef182939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eef182939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eef182939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eef182939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eef182939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eef182939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ef182939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eef182939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eef182939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eef182939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9829dc8112_3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9829dc8112_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9f0e0c450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9f0e0c450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9f0e0c450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9f0e0c450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9f0e0c4501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9f0e0c450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f0e0c450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f0e0c450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9f0e0c450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9f0e0c4501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9f0e0c4501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9f0e0c4501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9f0e0c4501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9f0e0c4501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9f0e0c450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9f0e0c450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9f0e0c450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9f0e0c450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9f0e0c450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9f0e0c450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6376359" y="0"/>
            <a:ext cx="2767634" cy="5143503"/>
          </a:xfrm>
          <a:prstGeom prst="rect">
            <a:avLst/>
          </a:prstGeom>
          <a:noFill/>
          <a:ln>
            <a:noFill/>
          </a:ln>
        </p:spPr>
      </p:pic>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5180700" cy="7557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rgbClr val="000000"/>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2">
            <a:alphaModFix/>
          </a:blip>
          <a:stretch>
            <a:fillRect/>
          </a:stretch>
        </p:blipFill>
        <p:spPr>
          <a:xfrm>
            <a:off x="6376359" y="0"/>
            <a:ext cx="2767634" cy="5143503"/>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1pPr>
            <a:lvl2pPr lvl="1">
              <a:spcBef>
                <a:spcPts val="0"/>
              </a:spcBef>
              <a:spcAft>
                <a:spcPts val="0"/>
              </a:spcAft>
              <a:buClr>
                <a:schemeClr val="dk1"/>
              </a:buClr>
              <a:buSzPts val="2800"/>
              <a:buFont typeface="Lora"/>
              <a:buNone/>
              <a:defRPr sz="2800">
                <a:solidFill>
                  <a:schemeClr val="dk1"/>
                </a:solidFill>
                <a:latin typeface="Lora"/>
                <a:ea typeface="Lora"/>
                <a:cs typeface="Lora"/>
                <a:sym typeface="Lora"/>
              </a:defRPr>
            </a:lvl2pPr>
            <a:lvl3pPr lvl="2">
              <a:spcBef>
                <a:spcPts val="0"/>
              </a:spcBef>
              <a:spcAft>
                <a:spcPts val="0"/>
              </a:spcAft>
              <a:buClr>
                <a:schemeClr val="dk1"/>
              </a:buClr>
              <a:buSzPts val="2800"/>
              <a:buFont typeface="Lora"/>
              <a:buNone/>
              <a:defRPr sz="2800">
                <a:solidFill>
                  <a:schemeClr val="dk1"/>
                </a:solidFill>
                <a:latin typeface="Lora"/>
                <a:ea typeface="Lora"/>
                <a:cs typeface="Lora"/>
                <a:sym typeface="Lora"/>
              </a:defRPr>
            </a:lvl3pPr>
            <a:lvl4pPr lvl="3">
              <a:spcBef>
                <a:spcPts val="0"/>
              </a:spcBef>
              <a:spcAft>
                <a:spcPts val="0"/>
              </a:spcAft>
              <a:buClr>
                <a:schemeClr val="dk1"/>
              </a:buClr>
              <a:buSzPts val="2800"/>
              <a:buFont typeface="Lora"/>
              <a:buNone/>
              <a:defRPr sz="2800">
                <a:solidFill>
                  <a:schemeClr val="dk1"/>
                </a:solidFill>
                <a:latin typeface="Lora"/>
                <a:ea typeface="Lora"/>
                <a:cs typeface="Lora"/>
                <a:sym typeface="Lora"/>
              </a:defRPr>
            </a:lvl4pPr>
            <a:lvl5pPr lvl="4">
              <a:spcBef>
                <a:spcPts val="0"/>
              </a:spcBef>
              <a:spcAft>
                <a:spcPts val="0"/>
              </a:spcAft>
              <a:buClr>
                <a:schemeClr val="dk1"/>
              </a:buClr>
              <a:buSzPts val="2800"/>
              <a:buFont typeface="Lora"/>
              <a:buNone/>
              <a:defRPr sz="2800">
                <a:solidFill>
                  <a:schemeClr val="dk1"/>
                </a:solidFill>
                <a:latin typeface="Lora"/>
                <a:ea typeface="Lora"/>
                <a:cs typeface="Lora"/>
                <a:sym typeface="Lora"/>
              </a:defRPr>
            </a:lvl5pPr>
            <a:lvl6pPr lvl="5">
              <a:spcBef>
                <a:spcPts val="0"/>
              </a:spcBef>
              <a:spcAft>
                <a:spcPts val="0"/>
              </a:spcAft>
              <a:buClr>
                <a:schemeClr val="dk1"/>
              </a:buClr>
              <a:buSzPts val="2800"/>
              <a:buFont typeface="Lora"/>
              <a:buNone/>
              <a:defRPr sz="2800">
                <a:solidFill>
                  <a:schemeClr val="dk1"/>
                </a:solidFill>
                <a:latin typeface="Lora"/>
                <a:ea typeface="Lora"/>
                <a:cs typeface="Lora"/>
                <a:sym typeface="Lora"/>
              </a:defRPr>
            </a:lvl6pPr>
            <a:lvl7pPr lvl="6">
              <a:spcBef>
                <a:spcPts val="0"/>
              </a:spcBef>
              <a:spcAft>
                <a:spcPts val="0"/>
              </a:spcAft>
              <a:buClr>
                <a:schemeClr val="dk1"/>
              </a:buClr>
              <a:buSzPts val="2800"/>
              <a:buFont typeface="Lora"/>
              <a:buNone/>
              <a:defRPr sz="2800">
                <a:solidFill>
                  <a:schemeClr val="dk1"/>
                </a:solidFill>
                <a:latin typeface="Lora"/>
                <a:ea typeface="Lora"/>
                <a:cs typeface="Lora"/>
                <a:sym typeface="Lora"/>
              </a:defRPr>
            </a:lvl7pPr>
            <a:lvl8pPr lvl="7">
              <a:spcBef>
                <a:spcPts val="0"/>
              </a:spcBef>
              <a:spcAft>
                <a:spcPts val="0"/>
              </a:spcAft>
              <a:buClr>
                <a:schemeClr val="dk1"/>
              </a:buClr>
              <a:buSzPts val="2800"/>
              <a:buFont typeface="Lora"/>
              <a:buNone/>
              <a:defRPr sz="2800">
                <a:solidFill>
                  <a:schemeClr val="dk1"/>
                </a:solidFill>
                <a:latin typeface="Lora"/>
                <a:ea typeface="Lora"/>
                <a:cs typeface="Lora"/>
                <a:sym typeface="Lora"/>
              </a:defRPr>
            </a:lvl8pPr>
            <a:lvl9pPr lvl="8">
              <a:spcBef>
                <a:spcPts val="0"/>
              </a:spcBef>
              <a:spcAft>
                <a:spcPts val="0"/>
              </a:spcAft>
              <a:buClr>
                <a:schemeClr val="dk1"/>
              </a:buClr>
              <a:buSzPts val="2800"/>
              <a:buFont typeface="Lora"/>
              <a:buNone/>
              <a:defRPr sz="2800">
                <a:solidFill>
                  <a:schemeClr val="dk1"/>
                </a:solidFill>
                <a:latin typeface="Lora"/>
                <a:ea typeface="Lora"/>
                <a:cs typeface="Lora"/>
                <a:sym typeface="Lora"/>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Nunito"/>
              <a:buChar char="●"/>
              <a:defRPr sz="1800">
                <a:solidFill>
                  <a:schemeClr val="lt2"/>
                </a:solidFill>
                <a:latin typeface="Nunito"/>
                <a:ea typeface="Nunito"/>
                <a:cs typeface="Nunito"/>
                <a:sym typeface="Nunito"/>
              </a:defRPr>
            </a:lvl1pPr>
            <a:lvl2pPr marL="914400" lvl="1" indent="-3175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2pPr>
            <a:lvl3pPr marL="1371600" lvl="2" indent="-3175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3pPr>
            <a:lvl4pPr marL="1828800" lvl="3" indent="-3175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4pPr>
            <a:lvl5pPr marL="2286000" lvl="4" indent="-3175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5pPr>
            <a:lvl6pPr marL="2743200" lvl="5" indent="-3175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6pPr>
            <a:lvl7pPr marL="3200400" lvl="6" indent="-3175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7pPr>
            <a:lvl8pPr marL="3657600" lvl="7" indent="-3175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8pPr>
            <a:lvl9pPr marL="4114800" lvl="8" indent="-317500">
              <a:lnSpc>
                <a:spcPct val="115000"/>
              </a:lnSpc>
              <a:spcBef>
                <a:spcPts val="1600"/>
              </a:spcBef>
              <a:spcAft>
                <a:spcPts val="1600"/>
              </a:spcAft>
              <a:buClr>
                <a:schemeClr val="lt2"/>
              </a:buClr>
              <a:buSzPts val="1400"/>
              <a:buFont typeface="Nunito"/>
              <a:buChar char="■"/>
              <a:defRPr>
                <a:solidFill>
                  <a:schemeClr val="lt2"/>
                </a:solidFill>
                <a:latin typeface="Nunito"/>
                <a:ea typeface="Nunito"/>
                <a:cs typeface="Nunito"/>
                <a:sym typeface="Nunito"/>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hyperlink" Target="http://sidc.oma.be/cactus/catalog/LASCO/2_5_0/qkl/2021/04/latestCMEs.html" TargetMode="External"/><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hyperlink" Target="https://doi.org/10.1038/s41550-021-01427-8" TargetMode="External"/><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777650" y="971713"/>
            <a:ext cx="67959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rPr>
              <a:t>GOES-17 Full Maturity PS-PVR</a:t>
            </a:r>
            <a:endParaRPr>
              <a:solidFill>
                <a:srgbClr val="FFFFFF"/>
              </a:solidFill>
            </a:endParaRPr>
          </a:p>
        </p:txBody>
      </p:sp>
      <p:sp>
        <p:nvSpPr>
          <p:cNvPr id="57" name="Google Shape;57;p13"/>
          <p:cNvSpPr txBox="1">
            <a:spLocks noGrp="1"/>
          </p:cNvSpPr>
          <p:nvPr>
            <p:ph type="subTitle" idx="1"/>
          </p:nvPr>
        </p:nvSpPr>
        <p:spPr>
          <a:xfrm>
            <a:off x="777650" y="3158088"/>
            <a:ext cx="6795900" cy="101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Solar UltraViolet Imager</a:t>
            </a:r>
            <a:endParaRPr/>
          </a:p>
          <a:p>
            <a:pPr marL="0" lvl="0" indent="0" algn="ctr" rtl="0">
              <a:spcBef>
                <a:spcPts val="0"/>
              </a:spcBef>
              <a:spcAft>
                <a:spcPts val="0"/>
              </a:spcAft>
              <a:buNone/>
            </a:pPr>
            <a:r>
              <a:rPr lang="en" sz="2400"/>
              <a:t>17 September 2021</a:t>
            </a:r>
            <a:endParaRPr sz="2400"/>
          </a:p>
        </p:txBody>
      </p:sp>
      <p:pic>
        <p:nvPicPr>
          <p:cNvPr id="58" name="Google Shape;58;p13"/>
          <p:cNvPicPr preferRelativeResize="0"/>
          <p:nvPr/>
        </p:nvPicPr>
        <p:blipFill>
          <a:blip r:embed="rId3">
            <a:alphaModFix/>
          </a:blip>
          <a:stretch>
            <a:fillRect/>
          </a:stretch>
        </p:blipFill>
        <p:spPr>
          <a:xfrm>
            <a:off x="92575" y="113900"/>
            <a:ext cx="1587722" cy="1013700"/>
          </a:xfrm>
          <a:prstGeom prst="rect">
            <a:avLst/>
          </a:prstGeom>
          <a:noFill/>
          <a:ln>
            <a:noFill/>
          </a:ln>
        </p:spPr>
      </p:pic>
      <p:pic>
        <p:nvPicPr>
          <p:cNvPr id="59" name="Google Shape;59;p13"/>
          <p:cNvPicPr preferRelativeResize="0"/>
          <p:nvPr/>
        </p:nvPicPr>
        <p:blipFill>
          <a:blip r:embed="rId4">
            <a:alphaModFix/>
          </a:blip>
          <a:stretch>
            <a:fillRect/>
          </a:stretch>
        </p:blipFill>
        <p:spPr>
          <a:xfrm>
            <a:off x="6559850" y="132800"/>
            <a:ext cx="1013700" cy="1013700"/>
          </a:xfrm>
          <a:prstGeom prst="rect">
            <a:avLst/>
          </a:prstGeom>
          <a:noFill/>
          <a:ln>
            <a:noFill/>
          </a:ln>
        </p:spPr>
      </p:pic>
      <p:pic>
        <p:nvPicPr>
          <p:cNvPr id="60" name="Google Shape;60;p13"/>
          <p:cNvPicPr preferRelativeResize="0"/>
          <p:nvPr/>
        </p:nvPicPr>
        <p:blipFill>
          <a:blip r:embed="rId5">
            <a:alphaModFix/>
          </a:blip>
          <a:stretch>
            <a:fillRect/>
          </a:stretch>
        </p:blipFill>
        <p:spPr>
          <a:xfrm>
            <a:off x="7728030" y="132800"/>
            <a:ext cx="1319570" cy="1090800"/>
          </a:xfrm>
          <a:prstGeom prst="rect">
            <a:avLst/>
          </a:prstGeom>
          <a:noFill/>
          <a:ln>
            <a:noFill/>
          </a:ln>
        </p:spPr>
      </p:pic>
      <p:sp>
        <p:nvSpPr>
          <p:cNvPr id="61" name="Google Shape;61;p13"/>
          <p:cNvSpPr txBox="1">
            <a:spLocks noGrp="1"/>
          </p:cNvSpPr>
          <p:nvPr>
            <p:ph type="subTitle" idx="1"/>
          </p:nvPr>
        </p:nvSpPr>
        <p:spPr>
          <a:xfrm>
            <a:off x="777650" y="4119347"/>
            <a:ext cx="6795900" cy="79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300"/>
              <a:t>Jonathan Darnel, Daniel B. Seaton, Courtney Peck, Christian Bethge, Alison Jarvis</a:t>
            </a:r>
            <a:endParaRPr sz="2300"/>
          </a:p>
          <a:p>
            <a:pPr marL="0" lvl="0" indent="0" algn="ctr" rtl="0">
              <a:spcBef>
                <a:spcPts val="0"/>
              </a:spcBef>
              <a:spcAft>
                <a:spcPts val="0"/>
              </a:spcAft>
              <a:buNone/>
            </a:pPr>
            <a:r>
              <a:rPr lang="en" sz="1300"/>
              <a:t>GOES-R Calibration Working Group, University of Colorado, CIRES, NOAA-NCEI</a:t>
            </a:r>
            <a:endParaRPr sz="1300"/>
          </a:p>
        </p:txBody>
      </p:sp>
      <p:sp>
        <p:nvSpPr>
          <p:cNvPr id="62" name="Google Shape;6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1</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47" name="Google Shape;147;p22"/>
          <p:cNvPicPr preferRelativeResize="0"/>
          <p:nvPr/>
        </p:nvPicPr>
        <p:blipFill>
          <a:blip r:embed="rId3">
            <a:alphaModFix/>
          </a:blip>
          <a:stretch>
            <a:fillRect/>
          </a:stretch>
        </p:blipFill>
        <p:spPr>
          <a:xfrm>
            <a:off x="381000" y="838204"/>
            <a:ext cx="2488696" cy="1933784"/>
          </a:xfrm>
          <a:prstGeom prst="rect">
            <a:avLst/>
          </a:prstGeom>
          <a:noFill/>
          <a:ln>
            <a:noFill/>
          </a:ln>
        </p:spPr>
      </p:pic>
      <p:pic>
        <p:nvPicPr>
          <p:cNvPr id="148" name="Google Shape;148;p22"/>
          <p:cNvPicPr preferRelativeResize="0"/>
          <p:nvPr/>
        </p:nvPicPr>
        <p:blipFill>
          <a:blip r:embed="rId4">
            <a:alphaModFix/>
          </a:blip>
          <a:stretch>
            <a:fillRect/>
          </a:stretch>
        </p:blipFill>
        <p:spPr>
          <a:xfrm>
            <a:off x="3026464" y="838204"/>
            <a:ext cx="2488696" cy="1933775"/>
          </a:xfrm>
          <a:prstGeom prst="rect">
            <a:avLst/>
          </a:prstGeom>
          <a:noFill/>
          <a:ln>
            <a:noFill/>
          </a:ln>
        </p:spPr>
      </p:pic>
      <p:pic>
        <p:nvPicPr>
          <p:cNvPr id="149" name="Google Shape;149;p22"/>
          <p:cNvPicPr preferRelativeResize="0"/>
          <p:nvPr/>
        </p:nvPicPr>
        <p:blipFill>
          <a:blip r:embed="rId5">
            <a:alphaModFix/>
          </a:blip>
          <a:stretch>
            <a:fillRect/>
          </a:stretch>
        </p:blipFill>
        <p:spPr>
          <a:xfrm>
            <a:off x="5671929" y="838200"/>
            <a:ext cx="2488696" cy="1933763"/>
          </a:xfrm>
          <a:prstGeom prst="rect">
            <a:avLst/>
          </a:prstGeom>
          <a:noFill/>
          <a:ln>
            <a:noFill/>
          </a:ln>
        </p:spPr>
      </p:pic>
      <p:pic>
        <p:nvPicPr>
          <p:cNvPr id="150" name="Google Shape;150;p22"/>
          <p:cNvPicPr preferRelativeResize="0"/>
          <p:nvPr/>
        </p:nvPicPr>
        <p:blipFill>
          <a:blip r:embed="rId6">
            <a:alphaModFix/>
          </a:blip>
          <a:stretch>
            <a:fillRect/>
          </a:stretch>
        </p:blipFill>
        <p:spPr>
          <a:xfrm>
            <a:off x="381000" y="2972688"/>
            <a:ext cx="2488696" cy="1933763"/>
          </a:xfrm>
          <a:prstGeom prst="rect">
            <a:avLst/>
          </a:prstGeom>
          <a:noFill/>
          <a:ln>
            <a:noFill/>
          </a:ln>
        </p:spPr>
      </p:pic>
      <p:pic>
        <p:nvPicPr>
          <p:cNvPr id="151" name="Google Shape;151;p22"/>
          <p:cNvPicPr preferRelativeResize="0"/>
          <p:nvPr/>
        </p:nvPicPr>
        <p:blipFill>
          <a:blip r:embed="rId7">
            <a:alphaModFix/>
          </a:blip>
          <a:stretch>
            <a:fillRect/>
          </a:stretch>
        </p:blipFill>
        <p:spPr>
          <a:xfrm>
            <a:off x="3026464" y="2934401"/>
            <a:ext cx="2488696" cy="1933763"/>
          </a:xfrm>
          <a:prstGeom prst="rect">
            <a:avLst/>
          </a:prstGeom>
          <a:noFill/>
          <a:ln>
            <a:noFill/>
          </a:ln>
        </p:spPr>
      </p:pic>
      <p:pic>
        <p:nvPicPr>
          <p:cNvPr id="152" name="Google Shape;152;p22"/>
          <p:cNvPicPr preferRelativeResize="0"/>
          <p:nvPr/>
        </p:nvPicPr>
        <p:blipFill>
          <a:blip r:embed="rId8">
            <a:alphaModFix/>
          </a:blip>
          <a:stretch>
            <a:fillRect/>
          </a:stretch>
        </p:blipFill>
        <p:spPr>
          <a:xfrm>
            <a:off x="5671929" y="2934379"/>
            <a:ext cx="2488696" cy="1933771"/>
          </a:xfrm>
          <a:prstGeom prst="rect">
            <a:avLst/>
          </a:prstGeom>
          <a:noFill/>
          <a:ln>
            <a:noFill/>
          </a:ln>
        </p:spPr>
      </p:pic>
      <p:sp>
        <p:nvSpPr>
          <p:cNvPr id="153" name="Google Shape;153;p22"/>
          <p:cNvSpPr txBox="1">
            <a:spLocks noGrp="1"/>
          </p:cNvSpPr>
          <p:nvPr>
            <p:ph type="title" idx="4294967295"/>
          </p:nvPr>
        </p:nvSpPr>
        <p:spPr>
          <a:xfrm>
            <a:off x="1089075" y="151125"/>
            <a:ext cx="6367800" cy="101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SUVI Spectral Response Functions</a:t>
            </a:r>
            <a:endParaRPr sz="240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100</a:t>
            </a:fld>
            <a:endParaRPr/>
          </a:p>
        </p:txBody>
      </p:sp>
      <p:pic>
        <p:nvPicPr>
          <p:cNvPr id="933" name="Google Shape;933;p112"/>
          <p:cNvPicPr preferRelativeResize="0"/>
          <p:nvPr/>
        </p:nvPicPr>
        <p:blipFill>
          <a:blip r:embed="rId3">
            <a:alphaModFix/>
          </a:blip>
          <a:stretch>
            <a:fillRect/>
          </a:stretch>
        </p:blipFill>
        <p:spPr>
          <a:xfrm>
            <a:off x="2696500" y="152400"/>
            <a:ext cx="6063274" cy="4838698"/>
          </a:xfrm>
          <a:prstGeom prst="rect">
            <a:avLst/>
          </a:prstGeom>
          <a:noFill/>
          <a:ln>
            <a:noFill/>
          </a:ln>
        </p:spPr>
      </p:pic>
      <p:sp>
        <p:nvSpPr>
          <p:cNvPr id="934" name="Google Shape;934;p112"/>
          <p:cNvSpPr txBox="1"/>
          <p:nvPr/>
        </p:nvSpPr>
        <p:spPr>
          <a:xfrm>
            <a:off x="265800" y="718375"/>
            <a:ext cx="2011500" cy="3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AIA 304 channel degradation around 75% in first 4 years</a:t>
            </a:r>
            <a:endParaRPr>
              <a:solidFill>
                <a:srgbClr val="FFFFFF"/>
              </a:solidFill>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159" name="Google Shape;159;p23"/>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240350" y="450150"/>
            <a:ext cx="78822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u="sng"/>
              <a:t>Issues from Provisional:</a:t>
            </a:r>
            <a:endParaRPr u="sng"/>
          </a:p>
          <a:p>
            <a:pPr marL="0" lvl="0" indent="0" algn="l" rtl="0">
              <a:spcBef>
                <a:spcPts val="0"/>
              </a:spcBef>
              <a:spcAft>
                <a:spcPts val="0"/>
              </a:spcAft>
              <a:buNone/>
            </a:pPr>
            <a:endParaRPr u="sng"/>
          </a:p>
          <a:p>
            <a:pPr marL="0" lvl="0" indent="0" algn="l" rtl="0">
              <a:spcBef>
                <a:spcPts val="0"/>
              </a:spcBef>
              <a:spcAft>
                <a:spcPts val="0"/>
              </a:spcAft>
              <a:buNone/>
            </a:pPr>
            <a:r>
              <a:rPr lang="en"/>
              <a:t>GOES-17 SUVI Light Leakage</a:t>
            </a:r>
            <a:endParaRPr/>
          </a:p>
          <a:p>
            <a:pPr marL="0" lvl="0" indent="0" algn="l" rtl="0">
              <a:spcBef>
                <a:spcPts val="0"/>
              </a:spcBef>
              <a:spcAft>
                <a:spcPts val="0"/>
              </a:spcAft>
              <a:buNone/>
            </a:pPr>
            <a:r>
              <a:rPr lang="en" sz="3200"/>
              <a:t>(ADR 260/1059/1147)</a:t>
            </a:r>
            <a:endParaRPr sz="3200"/>
          </a:p>
          <a:p>
            <a:pPr marL="0" lvl="0" indent="0" algn="l" rtl="0">
              <a:spcBef>
                <a:spcPts val="0"/>
              </a:spcBef>
              <a:spcAft>
                <a:spcPts val="0"/>
              </a:spcAft>
              <a:buNone/>
            </a:pPr>
            <a:endParaRPr sz="2400"/>
          </a:p>
          <a:p>
            <a:pPr marL="0" lvl="0" indent="0" algn="l" rtl="0">
              <a:spcBef>
                <a:spcPts val="0"/>
              </a:spcBef>
              <a:spcAft>
                <a:spcPts val="0"/>
              </a:spcAft>
              <a:buNone/>
            </a:pPr>
            <a:r>
              <a:rPr lang="en" sz="2400"/>
              <a:t>Description and Mitigation</a:t>
            </a:r>
            <a:endParaRPr sz="2400"/>
          </a:p>
        </p:txBody>
      </p:sp>
      <p:sp>
        <p:nvSpPr>
          <p:cNvPr id="165" name="Google Shape;16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5"/>
          <p:cNvPicPr preferRelativeResize="0"/>
          <p:nvPr/>
        </p:nvPicPr>
        <p:blipFill>
          <a:blip r:embed="rId3">
            <a:alphaModFix/>
          </a:blip>
          <a:stretch>
            <a:fillRect/>
          </a:stretch>
        </p:blipFill>
        <p:spPr>
          <a:xfrm>
            <a:off x="54800" y="1146225"/>
            <a:ext cx="3957501" cy="3957501"/>
          </a:xfrm>
          <a:prstGeom prst="rect">
            <a:avLst/>
          </a:prstGeom>
          <a:noFill/>
          <a:ln>
            <a:noFill/>
          </a:ln>
        </p:spPr>
      </p:pic>
      <p:pic>
        <p:nvPicPr>
          <p:cNvPr id="171" name="Google Shape;171;p25"/>
          <p:cNvPicPr preferRelativeResize="0"/>
          <p:nvPr/>
        </p:nvPicPr>
        <p:blipFill>
          <a:blip r:embed="rId4">
            <a:alphaModFix/>
          </a:blip>
          <a:stretch>
            <a:fillRect/>
          </a:stretch>
        </p:blipFill>
        <p:spPr>
          <a:xfrm>
            <a:off x="4077275" y="1146225"/>
            <a:ext cx="3957501" cy="3957501"/>
          </a:xfrm>
          <a:prstGeom prst="rect">
            <a:avLst/>
          </a:prstGeom>
          <a:noFill/>
          <a:ln>
            <a:noFill/>
          </a:ln>
        </p:spPr>
      </p:pic>
      <p:sp>
        <p:nvSpPr>
          <p:cNvPr id="172" name="Google Shape;17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173" name="Google Shape;173;p25"/>
          <p:cNvSpPr txBox="1"/>
          <p:nvPr/>
        </p:nvSpPr>
        <p:spPr>
          <a:xfrm>
            <a:off x="850425" y="0"/>
            <a:ext cx="6463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Nunito"/>
                <a:ea typeface="Nunito"/>
                <a:cs typeface="Nunito"/>
                <a:sym typeface="Nunito"/>
              </a:rPr>
              <a:t>The issue: Light leak contaminates 94 Å images </a:t>
            </a:r>
            <a:br>
              <a:rPr lang="en" sz="2000">
                <a:solidFill>
                  <a:schemeClr val="dk1"/>
                </a:solidFill>
                <a:latin typeface="Nunito"/>
                <a:ea typeface="Nunito"/>
                <a:cs typeface="Nunito"/>
                <a:sym typeface="Nunito"/>
              </a:rPr>
            </a:br>
            <a:r>
              <a:rPr lang="en" sz="2000">
                <a:solidFill>
                  <a:schemeClr val="dk1"/>
                </a:solidFill>
                <a:latin typeface="Nunito"/>
                <a:ea typeface="Nunito"/>
                <a:cs typeface="Nunito"/>
                <a:sym typeface="Nunito"/>
              </a:rPr>
              <a:t>(grid pattern from the mesh stabilizing the filters) </a:t>
            </a:r>
            <a:endParaRPr sz="2000">
              <a:solidFill>
                <a:schemeClr val="dk1"/>
              </a:solidFill>
              <a:latin typeface="Nunito"/>
              <a:ea typeface="Nunito"/>
              <a:cs typeface="Nunito"/>
              <a:sym typeface="Nunito"/>
            </a:endParaRPr>
          </a:p>
        </p:txBody>
      </p:sp>
      <p:sp>
        <p:nvSpPr>
          <p:cNvPr id="174" name="Google Shape;174;p25"/>
          <p:cNvSpPr txBox="1"/>
          <p:nvPr/>
        </p:nvSpPr>
        <p:spPr>
          <a:xfrm>
            <a:off x="1110150" y="780950"/>
            <a:ext cx="184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SUVI-16 94 Å image </a:t>
            </a:r>
            <a:endParaRPr>
              <a:solidFill>
                <a:schemeClr val="dk1"/>
              </a:solidFill>
              <a:latin typeface="Nunito"/>
              <a:ea typeface="Nunito"/>
              <a:cs typeface="Nunito"/>
              <a:sym typeface="Nunito"/>
            </a:endParaRPr>
          </a:p>
        </p:txBody>
      </p:sp>
      <p:sp>
        <p:nvSpPr>
          <p:cNvPr id="175" name="Google Shape;175;p25"/>
          <p:cNvSpPr txBox="1"/>
          <p:nvPr/>
        </p:nvSpPr>
        <p:spPr>
          <a:xfrm>
            <a:off x="4468575" y="780950"/>
            <a:ext cx="317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SUVI-17 94 Å image (with light leak) </a:t>
            </a:r>
            <a:endParaRPr>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181" name="Google Shape;181;p26"/>
          <p:cNvSpPr txBox="1"/>
          <p:nvPr/>
        </p:nvSpPr>
        <p:spPr>
          <a:xfrm>
            <a:off x="773275" y="-19450"/>
            <a:ext cx="6463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Nunito"/>
                <a:ea typeface="Nunito"/>
                <a:cs typeface="Nunito"/>
                <a:sym typeface="Nunito"/>
              </a:rPr>
              <a:t>The issue: Light leak contaminates 94 Å images </a:t>
            </a:r>
            <a:br>
              <a:rPr lang="en" sz="2000">
                <a:solidFill>
                  <a:schemeClr val="dk1"/>
                </a:solidFill>
                <a:latin typeface="Nunito"/>
                <a:ea typeface="Nunito"/>
                <a:cs typeface="Nunito"/>
                <a:sym typeface="Nunito"/>
              </a:rPr>
            </a:br>
            <a:r>
              <a:rPr lang="en" sz="2000">
                <a:solidFill>
                  <a:schemeClr val="dk1"/>
                </a:solidFill>
                <a:latin typeface="Nunito"/>
                <a:ea typeface="Nunito"/>
                <a:cs typeface="Nunito"/>
                <a:sym typeface="Nunito"/>
              </a:rPr>
              <a:t>(visual aid) </a:t>
            </a:r>
            <a:endParaRPr sz="2000">
              <a:solidFill>
                <a:schemeClr val="dk1"/>
              </a:solidFill>
              <a:latin typeface="Nunito"/>
              <a:ea typeface="Nunito"/>
              <a:cs typeface="Nunito"/>
              <a:sym typeface="Nunito"/>
            </a:endParaRPr>
          </a:p>
        </p:txBody>
      </p:sp>
      <p:pic>
        <p:nvPicPr>
          <p:cNvPr id="182" name="Google Shape;182;p26"/>
          <p:cNvPicPr preferRelativeResize="0"/>
          <p:nvPr/>
        </p:nvPicPr>
        <p:blipFill>
          <a:blip r:embed="rId3">
            <a:alphaModFix/>
          </a:blip>
          <a:stretch>
            <a:fillRect/>
          </a:stretch>
        </p:blipFill>
        <p:spPr>
          <a:xfrm>
            <a:off x="1866838" y="780950"/>
            <a:ext cx="5410335" cy="4057751"/>
          </a:xfrm>
          <a:prstGeom prst="rect">
            <a:avLst/>
          </a:prstGeom>
          <a:noFill/>
          <a:ln>
            <a:noFill/>
          </a:ln>
        </p:spPr>
      </p:pic>
      <p:sp>
        <p:nvSpPr>
          <p:cNvPr id="183" name="Google Shape;183;p26"/>
          <p:cNvSpPr txBox="1"/>
          <p:nvPr/>
        </p:nvSpPr>
        <p:spPr>
          <a:xfrm>
            <a:off x="223225" y="1046250"/>
            <a:ext cx="1335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The most probable cause of the light leakage in the 94Å channel is a pinhole in the entrance filter.</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The image here is of aluminium foil with a hole made with a toothpick.</a:t>
            </a:r>
            <a:endParaRPr>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88" name="Google Shape;188;p27"/>
          <p:cNvGrpSpPr/>
          <p:nvPr/>
        </p:nvGrpSpPr>
        <p:grpSpPr>
          <a:xfrm>
            <a:off x="1622886" y="1812237"/>
            <a:ext cx="7461600" cy="1924800"/>
            <a:chOff x="1622886" y="1583637"/>
            <a:chExt cx="7461600" cy="1924800"/>
          </a:xfrm>
        </p:grpSpPr>
        <p:sp>
          <p:nvSpPr>
            <p:cNvPr id="189" name="Google Shape;189;p27"/>
            <p:cNvSpPr/>
            <p:nvPr/>
          </p:nvSpPr>
          <p:spPr>
            <a:xfrm>
              <a:off x="1622886" y="1583637"/>
              <a:ext cx="7461600" cy="1924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27"/>
            <p:cNvPicPr preferRelativeResize="0"/>
            <p:nvPr/>
          </p:nvPicPr>
          <p:blipFill>
            <a:blip r:embed="rId3">
              <a:alphaModFix/>
            </a:blip>
            <a:stretch>
              <a:fillRect/>
            </a:stretch>
          </p:blipFill>
          <p:spPr>
            <a:xfrm>
              <a:off x="1781582" y="1659463"/>
              <a:ext cx="7144192" cy="1817450"/>
            </a:xfrm>
            <a:prstGeom prst="rect">
              <a:avLst/>
            </a:prstGeom>
            <a:noFill/>
            <a:ln>
              <a:noFill/>
            </a:ln>
          </p:spPr>
        </p:pic>
      </p:grpSp>
      <p:sp>
        <p:nvSpPr>
          <p:cNvPr id="191" name="Google Shape;19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192" name="Google Shape;192;p27"/>
          <p:cNvSpPr txBox="1"/>
          <p:nvPr/>
        </p:nvSpPr>
        <p:spPr>
          <a:xfrm>
            <a:off x="3735725" y="3776025"/>
            <a:ext cx="4091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Nunito"/>
                <a:ea typeface="Nunito"/>
                <a:cs typeface="Nunito"/>
                <a:sym typeface="Nunito"/>
              </a:rPr>
              <a:t>simplified SUVI optical path </a:t>
            </a:r>
            <a:endParaRPr>
              <a:solidFill>
                <a:schemeClr val="dk1"/>
              </a:solidFill>
              <a:latin typeface="Nunito"/>
              <a:ea typeface="Nunito"/>
              <a:cs typeface="Nunito"/>
              <a:sym typeface="Nunito"/>
            </a:endParaRPr>
          </a:p>
        </p:txBody>
      </p:sp>
      <p:pic>
        <p:nvPicPr>
          <p:cNvPr id="193" name="Google Shape;193;p27"/>
          <p:cNvPicPr preferRelativeResize="0"/>
          <p:nvPr/>
        </p:nvPicPr>
        <p:blipFill>
          <a:blip r:embed="rId4">
            <a:alphaModFix/>
          </a:blip>
          <a:stretch>
            <a:fillRect/>
          </a:stretch>
        </p:blipFill>
        <p:spPr>
          <a:xfrm>
            <a:off x="44300" y="2256176"/>
            <a:ext cx="1480975" cy="1480975"/>
          </a:xfrm>
          <a:prstGeom prst="rect">
            <a:avLst/>
          </a:prstGeom>
          <a:noFill/>
          <a:ln>
            <a:noFill/>
          </a:ln>
        </p:spPr>
      </p:pic>
      <p:sp>
        <p:nvSpPr>
          <p:cNvPr id="194" name="Google Shape;194;p27"/>
          <p:cNvSpPr txBox="1"/>
          <p:nvPr/>
        </p:nvSpPr>
        <p:spPr>
          <a:xfrm>
            <a:off x="2432400" y="0"/>
            <a:ext cx="4279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Nunito"/>
                <a:ea typeface="Nunito"/>
                <a:cs typeface="Nunito"/>
                <a:sym typeface="Nunito"/>
              </a:rPr>
              <a:t>Regular scenario without light leak</a:t>
            </a:r>
            <a:endParaRPr sz="2000">
              <a:solidFill>
                <a:schemeClr val="dk1"/>
              </a:solidFill>
              <a:latin typeface="Nunito"/>
              <a:ea typeface="Nunito"/>
              <a:cs typeface="Nunito"/>
              <a:sym typeface="Nunito"/>
            </a:endParaRPr>
          </a:p>
        </p:txBody>
      </p:sp>
      <p:sp>
        <p:nvSpPr>
          <p:cNvPr id="195" name="Google Shape;195;p27"/>
          <p:cNvSpPr txBox="1"/>
          <p:nvPr/>
        </p:nvSpPr>
        <p:spPr>
          <a:xfrm>
            <a:off x="1104237" y="962300"/>
            <a:ext cx="2123100" cy="7389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Nunito"/>
                <a:ea typeface="Nunito"/>
                <a:cs typeface="Nunito"/>
                <a:sym typeface="Nunito"/>
              </a:rPr>
              <a:t>Entrance filter rejects most</a:t>
            </a:r>
            <a:endParaRPr sz="1200">
              <a:solidFill>
                <a:schemeClr val="dk2"/>
              </a:solidFill>
              <a:latin typeface="Nunito"/>
              <a:ea typeface="Nunito"/>
              <a:cs typeface="Nunito"/>
              <a:sym typeface="Nunito"/>
            </a:endParaRPr>
          </a:p>
          <a:p>
            <a:pPr marL="0" lvl="0" indent="0" algn="ctr" rtl="0">
              <a:spcBef>
                <a:spcPts val="0"/>
              </a:spcBef>
              <a:spcAft>
                <a:spcPts val="0"/>
              </a:spcAft>
              <a:buNone/>
            </a:pPr>
            <a:r>
              <a:rPr lang="en" sz="1200">
                <a:solidFill>
                  <a:schemeClr val="dk2"/>
                </a:solidFill>
                <a:latin typeface="Nunito"/>
                <a:ea typeface="Nunito"/>
                <a:cs typeface="Nunito"/>
                <a:sym typeface="Nunito"/>
              </a:rPr>
              <a:t>of the visible light, lets the</a:t>
            </a:r>
            <a:endParaRPr sz="1200">
              <a:solidFill>
                <a:schemeClr val="dk2"/>
              </a:solidFill>
              <a:latin typeface="Nunito"/>
              <a:ea typeface="Nunito"/>
              <a:cs typeface="Nunito"/>
              <a:sym typeface="Nunito"/>
            </a:endParaRPr>
          </a:p>
          <a:p>
            <a:pPr marL="0" lvl="0" indent="0" algn="ctr" rtl="0">
              <a:spcBef>
                <a:spcPts val="0"/>
              </a:spcBef>
              <a:spcAft>
                <a:spcPts val="0"/>
              </a:spcAft>
              <a:buNone/>
            </a:pPr>
            <a:r>
              <a:rPr lang="en" sz="1200">
                <a:solidFill>
                  <a:schemeClr val="dk2"/>
                </a:solidFill>
                <a:latin typeface="Nunito"/>
                <a:ea typeface="Nunito"/>
                <a:cs typeface="Nunito"/>
                <a:sym typeface="Nunito"/>
              </a:rPr>
              <a:t>EUV wavelengths pass</a:t>
            </a:r>
            <a:endParaRPr sz="1200">
              <a:solidFill>
                <a:schemeClr val="dk2"/>
              </a:solidFill>
              <a:latin typeface="Nunito"/>
              <a:ea typeface="Nunito"/>
              <a:cs typeface="Nunito"/>
              <a:sym typeface="Nunito"/>
            </a:endParaRPr>
          </a:p>
        </p:txBody>
      </p:sp>
      <p:sp>
        <p:nvSpPr>
          <p:cNvPr id="196" name="Google Shape;196;p27"/>
          <p:cNvSpPr txBox="1"/>
          <p:nvPr/>
        </p:nvSpPr>
        <p:spPr>
          <a:xfrm>
            <a:off x="5960850" y="962300"/>
            <a:ext cx="2853000" cy="7389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Nunito"/>
                <a:ea typeface="Nunito"/>
                <a:cs typeface="Nunito"/>
                <a:sym typeface="Nunito"/>
              </a:rPr>
              <a:t>Focal plane filters reduce visible light even more so that less than 1% of the detected light is out-of-band</a:t>
            </a:r>
            <a:endParaRPr sz="1200">
              <a:solidFill>
                <a:schemeClr val="dk2"/>
              </a:solidFill>
              <a:latin typeface="Nunito"/>
              <a:ea typeface="Nunito"/>
              <a:cs typeface="Nunito"/>
              <a:sym typeface="Nunito"/>
            </a:endParaRPr>
          </a:p>
        </p:txBody>
      </p:sp>
      <p:grpSp>
        <p:nvGrpSpPr>
          <p:cNvPr id="197" name="Google Shape;197;p27"/>
          <p:cNvGrpSpPr/>
          <p:nvPr/>
        </p:nvGrpSpPr>
        <p:grpSpPr>
          <a:xfrm>
            <a:off x="2252200" y="3932950"/>
            <a:ext cx="1388522" cy="1210550"/>
            <a:chOff x="2252200" y="3932950"/>
            <a:chExt cx="1388522" cy="1210550"/>
          </a:xfrm>
        </p:grpSpPr>
        <p:pic>
          <p:nvPicPr>
            <p:cNvPr id="198" name="Google Shape;198;p27"/>
            <p:cNvPicPr preferRelativeResize="0"/>
            <p:nvPr/>
          </p:nvPicPr>
          <p:blipFill>
            <a:blip r:embed="rId5">
              <a:alphaModFix/>
            </a:blip>
            <a:stretch>
              <a:fillRect/>
            </a:stretch>
          </p:blipFill>
          <p:spPr>
            <a:xfrm>
              <a:off x="2252200" y="3932950"/>
              <a:ext cx="1388522" cy="1210550"/>
            </a:xfrm>
            <a:prstGeom prst="rect">
              <a:avLst/>
            </a:prstGeom>
            <a:noFill/>
            <a:ln>
              <a:noFill/>
            </a:ln>
          </p:spPr>
        </p:pic>
        <p:sp>
          <p:nvSpPr>
            <p:cNvPr id="199" name="Google Shape;199;p27"/>
            <p:cNvSpPr txBox="1"/>
            <p:nvPr/>
          </p:nvSpPr>
          <p:spPr>
            <a:xfrm>
              <a:off x="2394875" y="4176225"/>
              <a:ext cx="45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94 Å  </a:t>
              </a:r>
              <a:endParaRPr sz="800">
                <a:solidFill>
                  <a:schemeClr val="dk1"/>
                </a:solidFill>
                <a:latin typeface="Nunito"/>
                <a:ea typeface="Nunito"/>
                <a:cs typeface="Nunito"/>
                <a:sym typeface="Nunito"/>
              </a:endParaRPr>
            </a:p>
          </p:txBody>
        </p:sp>
        <p:sp>
          <p:nvSpPr>
            <p:cNvPr id="200" name="Google Shape;200;p27"/>
            <p:cNvSpPr txBox="1"/>
            <p:nvPr/>
          </p:nvSpPr>
          <p:spPr>
            <a:xfrm>
              <a:off x="2710788" y="399392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131 Å  </a:t>
              </a:r>
              <a:endParaRPr sz="800">
                <a:solidFill>
                  <a:schemeClr val="dk1"/>
                </a:solidFill>
                <a:latin typeface="Nunito"/>
                <a:ea typeface="Nunito"/>
                <a:cs typeface="Nunito"/>
                <a:sym typeface="Nunito"/>
              </a:endParaRPr>
            </a:p>
          </p:txBody>
        </p:sp>
        <p:sp>
          <p:nvSpPr>
            <p:cNvPr id="201" name="Google Shape;201;p27"/>
            <p:cNvSpPr txBox="1"/>
            <p:nvPr/>
          </p:nvSpPr>
          <p:spPr>
            <a:xfrm>
              <a:off x="3057813" y="417622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171 Å  </a:t>
              </a:r>
              <a:endParaRPr sz="800">
                <a:solidFill>
                  <a:schemeClr val="dk1"/>
                </a:solidFill>
                <a:latin typeface="Nunito"/>
                <a:ea typeface="Nunito"/>
                <a:cs typeface="Nunito"/>
                <a:sym typeface="Nunito"/>
              </a:endParaRPr>
            </a:p>
          </p:txBody>
        </p:sp>
        <p:sp>
          <p:nvSpPr>
            <p:cNvPr id="202" name="Google Shape;202;p27"/>
            <p:cNvSpPr txBox="1"/>
            <p:nvPr/>
          </p:nvSpPr>
          <p:spPr>
            <a:xfrm>
              <a:off x="3057813" y="444647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195 Å  </a:t>
              </a:r>
              <a:endParaRPr sz="800">
                <a:solidFill>
                  <a:schemeClr val="dk1"/>
                </a:solidFill>
                <a:latin typeface="Nunito"/>
                <a:ea typeface="Nunito"/>
                <a:cs typeface="Nunito"/>
                <a:sym typeface="Nunito"/>
              </a:endParaRPr>
            </a:p>
          </p:txBody>
        </p:sp>
        <p:sp>
          <p:nvSpPr>
            <p:cNvPr id="203" name="Google Shape;203;p27"/>
            <p:cNvSpPr txBox="1"/>
            <p:nvPr/>
          </p:nvSpPr>
          <p:spPr>
            <a:xfrm>
              <a:off x="2710788" y="462567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284 Å  </a:t>
              </a:r>
              <a:endParaRPr sz="800">
                <a:solidFill>
                  <a:schemeClr val="dk1"/>
                </a:solidFill>
                <a:latin typeface="Nunito"/>
                <a:ea typeface="Nunito"/>
                <a:cs typeface="Nunito"/>
                <a:sym typeface="Nunito"/>
              </a:endParaRPr>
            </a:p>
          </p:txBody>
        </p:sp>
        <p:sp>
          <p:nvSpPr>
            <p:cNvPr id="204" name="Google Shape;204;p27"/>
            <p:cNvSpPr txBox="1"/>
            <p:nvPr/>
          </p:nvSpPr>
          <p:spPr>
            <a:xfrm>
              <a:off x="2349863" y="444647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304 Å  </a:t>
              </a:r>
              <a:endParaRPr sz="800">
                <a:solidFill>
                  <a:schemeClr val="dk1"/>
                </a:solidFill>
                <a:latin typeface="Nunito"/>
                <a:ea typeface="Nunito"/>
                <a:cs typeface="Nunito"/>
                <a:sym typeface="Nunito"/>
              </a:endParaRPr>
            </a:p>
          </p:txBody>
        </p:sp>
      </p:grpSp>
      <p:cxnSp>
        <p:nvCxnSpPr>
          <p:cNvPr id="205" name="Google Shape;205;p27"/>
          <p:cNvCxnSpPr/>
          <p:nvPr/>
        </p:nvCxnSpPr>
        <p:spPr>
          <a:xfrm>
            <a:off x="2957900" y="3581025"/>
            <a:ext cx="0" cy="382800"/>
          </a:xfrm>
          <a:prstGeom prst="straightConnector1">
            <a:avLst/>
          </a:prstGeom>
          <a:noFill/>
          <a:ln w="19050" cap="flat" cmpd="sng">
            <a:solidFill>
              <a:srgbClr val="0000FF"/>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0" name="Google Shape;210;p28"/>
          <p:cNvGrpSpPr/>
          <p:nvPr/>
        </p:nvGrpSpPr>
        <p:grpSpPr>
          <a:xfrm>
            <a:off x="1622886" y="1812237"/>
            <a:ext cx="7461600" cy="1924800"/>
            <a:chOff x="1622886" y="1583637"/>
            <a:chExt cx="7461600" cy="1924800"/>
          </a:xfrm>
        </p:grpSpPr>
        <p:sp>
          <p:nvSpPr>
            <p:cNvPr id="211" name="Google Shape;211;p28"/>
            <p:cNvSpPr/>
            <p:nvPr/>
          </p:nvSpPr>
          <p:spPr>
            <a:xfrm>
              <a:off x="1622886" y="1583637"/>
              <a:ext cx="7461600" cy="1924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28"/>
            <p:cNvPicPr preferRelativeResize="0"/>
            <p:nvPr/>
          </p:nvPicPr>
          <p:blipFill>
            <a:blip r:embed="rId3">
              <a:alphaModFix/>
            </a:blip>
            <a:stretch>
              <a:fillRect/>
            </a:stretch>
          </p:blipFill>
          <p:spPr>
            <a:xfrm>
              <a:off x="1781575" y="1659486"/>
              <a:ext cx="7144202" cy="1653490"/>
            </a:xfrm>
            <a:prstGeom prst="rect">
              <a:avLst/>
            </a:prstGeom>
            <a:noFill/>
            <a:ln>
              <a:noFill/>
            </a:ln>
          </p:spPr>
        </p:pic>
      </p:grpSp>
      <p:sp>
        <p:nvSpPr>
          <p:cNvPr id="213" name="Google Shape;21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14" name="Google Shape;214;p28"/>
          <p:cNvPicPr preferRelativeResize="0"/>
          <p:nvPr/>
        </p:nvPicPr>
        <p:blipFill>
          <a:blip r:embed="rId4">
            <a:alphaModFix/>
          </a:blip>
          <a:stretch>
            <a:fillRect/>
          </a:stretch>
        </p:blipFill>
        <p:spPr>
          <a:xfrm>
            <a:off x="44300" y="2256176"/>
            <a:ext cx="1480975" cy="1480975"/>
          </a:xfrm>
          <a:prstGeom prst="rect">
            <a:avLst/>
          </a:prstGeom>
          <a:noFill/>
          <a:ln>
            <a:noFill/>
          </a:ln>
        </p:spPr>
      </p:pic>
      <p:sp>
        <p:nvSpPr>
          <p:cNvPr id="215" name="Google Shape;215;p28"/>
          <p:cNvSpPr txBox="1"/>
          <p:nvPr/>
        </p:nvSpPr>
        <p:spPr>
          <a:xfrm>
            <a:off x="3412050" y="0"/>
            <a:ext cx="2319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Nunito"/>
                <a:ea typeface="Nunito"/>
                <a:cs typeface="Nunito"/>
                <a:sym typeface="Nunito"/>
              </a:rPr>
              <a:t>Light leak scenario</a:t>
            </a:r>
            <a:endParaRPr sz="2000">
              <a:solidFill>
                <a:schemeClr val="dk1"/>
              </a:solidFill>
              <a:latin typeface="Nunito"/>
              <a:ea typeface="Nunito"/>
              <a:cs typeface="Nunito"/>
              <a:sym typeface="Nunito"/>
            </a:endParaRPr>
          </a:p>
        </p:txBody>
      </p:sp>
      <p:sp>
        <p:nvSpPr>
          <p:cNvPr id="216" name="Google Shape;216;p28"/>
          <p:cNvSpPr txBox="1"/>
          <p:nvPr/>
        </p:nvSpPr>
        <p:spPr>
          <a:xfrm>
            <a:off x="5397825" y="795288"/>
            <a:ext cx="3490800" cy="9234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Nunito"/>
                <a:ea typeface="Nunito"/>
                <a:cs typeface="Nunito"/>
                <a:sym typeface="Nunito"/>
              </a:rPr>
              <a:t>Focal plane filters still reduce visible light contribution, but because the Sun is more than 10 times brighter in visible wavelengths than in the EUV, it becomes detectable on the CCD</a:t>
            </a:r>
            <a:endParaRPr sz="1200">
              <a:solidFill>
                <a:schemeClr val="dk2"/>
              </a:solidFill>
              <a:latin typeface="Nunito"/>
              <a:ea typeface="Nunito"/>
              <a:cs typeface="Nunito"/>
              <a:sym typeface="Nunito"/>
            </a:endParaRPr>
          </a:p>
        </p:txBody>
      </p:sp>
      <p:sp>
        <p:nvSpPr>
          <p:cNvPr id="217" name="Google Shape;217;p28"/>
          <p:cNvSpPr txBox="1"/>
          <p:nvPr/>
        </p:nvSpPr>
        <p:spPr>
          <a:xfrm>
            <a:off x="1081700" y="795288"/>
            <a:ext cx="2657100" cy="9234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Nunito"/>
                <a:ea typeface="Nunito"/>
                <a:cs typeface="Nunito"/>
                <a:sym typeface="Nunito"/>
              </a:rPr>
              <a:t>Pinhole in the entrance filter lets both visible light and EUV wavelengths pass (visible light at a much smaller aperture though!)</a:t>
            </a:r>
            <a:endParaRPr sz="1200">
              <a:solidFill>
                <a:schemeClr val="dk2"/>
              </a:solidFill>
              <a:latin typeface="Nunito"/>
              <a:ea typeface="Nunito"/>
              <a:cs typeface="Nunito"/>
              <a:sym typeface="Nunito"/>
            </a:endParaRPr>
          </a:p>
        </p:txBody>
      </p:sp>
      <p:sp>
        <p:nvSpPr>
          <p:cNvPr id="218" name="Google Shape;218;p28"/>
          <p:cNvSpPr txBox="1"/>
          <p:nvPr/>
        </p:nvSpPr>
        <p:spPr>
          <a:xfrm>
            <a:off x="3735725" y="3776025"/>
            <a:ext cx="4091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Nunito"/>
                <a:ea typeface="Nunito"/>
                <a:cs typeface="Nunito"/>
                <a:sym typeface="Nunito"/>
              </a:rPr>
              <a:t>simplified SUVI optical path </a:t>
            </a:r>
            <a:endParaRPr>
              <a:solidFill>
                <a:schemeClr val="dk1"/>
              </a:solidFill>
              <a:latin typeface="Nunito"/>
              <a:ea typeface="Nunito"/>
              <a:cs typeface="Nunito"/>
              <a:sym typeface="Nunito"/>
            </a:endParaRPr>
          </a:p>
        </p:txBody>
      </p:sp>
      <p:grpSp>
        <p:nvGrpSpPr>
          <p:cNvPr id="219" name="Google Shape;219;p28"/>
          <p:cNvGrpSpPr/>
          <p:nvPr/>
        </p:nvGrpSpPr>
        <p:grpSpPr>
          <a:xfrm>
            <a:off x="2252200" y="3932950"/>
            <a:ext cx="1388522" cy="1210550"/>
            <a:chOff x="2252200" y="3932950"/>
            <a:chExt cx="1388522" cy="1210550"/>
          </a:xfrm>
        </p:grpSpPr>
        <p:pic>
          <p:nvPicPr>
            <p:cNvPr id="220" name="Google Shape;220;p28"/>
            <p:cNvPicPr preferRelativeResize="0"/>
            <p:nvPr/>
          </p:nvPicPr>
          <p:blipFill>
            <a:blip r:embed="rId5">
              <a:alphaModFix/>
            </a:blip>
            <a:stretch>
              <a:fillRect/>
            </a:stretch>
          </p:blipFill>
          <p:spPr>
            <a:xfrm>
              <a:off x="2252200" y="3932950"/>
              <a:ext cx="1388522" cy="1210550"/>
            </a:xfrm>
            <a:prstGeom prst="rect">
              <a:avLst/>
            </a:prstGeom>
            <a:noFill/>
            <a:ln>
              <a:noFill/>
            </a:ln>
          </p:spPr>
        </p:pic>
        <p:sp>
          <p:nvSpPr>
            <p:cNvPr id="221" name="Google Shape;221;p28"/>
            <p:cNvSpPr txBox="1"/>
            <p:nvPr/>
          </p:nvSpPr>
          <p:spPr>
            <a:xfrm>
              <a:off x="2394875" y="4176225"/>
              <a:ext cx="45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94 Å  </a:t>
              </a:r>
              <a:endParaRPr sz="800">
                <a:solidFill>
                  <a:schemeClr val="dk1"/>
                </a:solidFill>
                <a:latin typeface="Nunito"/>
                <a:ea typeface="Nunito"/>
                <a:cs typeface="Nunito"/>
                <a:sym typeface="Nunito"/>
              </a:endParaRPr>
            </a:p>
          </p:txBody>
        </p:sp>
        <p:sp>
          <p:nvSpPr>
            <p:cNvPr id="222" name="Google Shape;222;p28"/>
            <p:cNvSpPr txBox="1"/>
            <p:nvPr/>
          </p:nvSpPr>
          <p:spPr>
            <a:xfrm>
              <a:off x="2710788" y="399392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131 Å  </a:t>
              </a:r>
              <a:endParaRPr sz="800">
                <a:solidFill>
                  <a:schemeClr val="dk1"/>
                </a:solidFill>
                <a:latin typeface="Nunito"/>
                <a:ea typeface="Nunito"/>
                <a:cs typeface="Nunito"/>
                <a:sym typeface="Nunito"/>
              </a:endParaRPr>
            </a:p>
          </p:txBody>
        </p:sp>
        <p:sp>
          <p:nvSpPr>
            <p:cNvPr id="223" name="Google Shape;223;p28"/>
            <p:cNvSpPr txBox="1"/>
            <p:nvPr/>
          </p:nvSpPr>
          <p:spPr>
            <a:xfrm>
              <a:off x="3057813" y="417622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171 Å  </a:t>
              </a:r>
              <a:endParaRPr sz="800">
                <a:solidFill>
                  <a:schemeClr val="dk1"/>
                </a:solidFill>
                <a:latin typeface="Nunito"/>
                <a:ea typeface="Nunito"/>
                <a:cs typeface="Nunito"/>
                <a:sym typeface="Nunito"/>
              </a:endParaRPr>
            </a:p>
          </p:txBody>
        </p:sp>
        <p:sp>
          <p:nvSpPr>
            <p:cNvPr id="224" name="Google Shape;224;p28"/>
            <p:cNvSpPr txBox="1"/>
            <p:nvPr/>
          </p:nvSpPr>
          <p:spPr>
            <a:xfrm>
              <a:off x="3057813" y="444647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195 Å  </a:t>
              </a:r>
              <a:endParaRPr sz="800">
                <a:solidFill>
                  <a:schemeClr val="dk1"/>
                </a:solidFill>
                <a:latin typeface="Nunito"/>
                <a:ea typeface="Nunito"/>
                <a:cs typeface="Nunito"/>
                <a:sym typeface="Nunito"/>
              </a:endParaRPr>
            </a:p>
          </p:txBody>
        </p:sp>
        <p:sp>
          <p:nvSpPr>
            <p:cNvPr id="225" name="Google Shape;225;p28"/>
            <p:cNvSpPr txBox="1"/>
            <p:nvPr/>
          </p:nvSpPr>
          <p:spPr>
            <a:xfrm>
              <a:off x="2710788" y="462567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284 Å  </a:t>
              </a:r>
              <a:endParaRPr sz="800">
                <a:solidFill>
                  <a:schemeClr val="dk1"/>
                </a:solidFill>
                <a:latin typeface="Nunito"/>
                <a:ea typeface="Nunito"/>
                <a:cs typeface="Nunito"/>
                <a:sym typeface="Nunito"/>
              </a:endParaRPr>
            </a:p>
          </p:txBody>
        </p:sp>
        <p:sp>
          <p:nvSpPr>
            <p:cNvPr id="226" name="Google Shape;226;p28"/>
            <p:cNvSpPr txBox="1"/>
            <p:nvPr/>
          </p:nvSpPr>
          <p:spPr>
            <a:xfrm>
              <a:off x="2349863" y="4446475"/>
              <a:ext cx="5487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304 Å  </a:t>
              </a:r>
              <a:endParaRPr sz="800">
                <a:solidFill>
                  <a:schemeClr val="dk1"/>
                </a:solidFill>
                <a:latin typeface="Nunito"/>
                <a:ea typeface="Nunito"/>
                <a:cs typeface="Nunito"/>
                <a:sym typeface="Nunito"/>
              </a:endParaRPr>
            </a:p>
          </p:txBody>
        </p:sp>
      </p:grpSp>
      <p:cxnSp>
        <p:nvCxnSpPr>
          <p:cNvPr id="227" name="Google Shape;227;p28"/>
          <p:cNvCxnSpPr/>
          <p:nvPr/>
        </p:nvCxnSpPr>
        <p:spPr>
          <a:xfrm>
            <a:off x="2957900" y="3581025"/>
            <a:ext cx="0" cy="382800"/>
          </a:xfrm>
          <a:prstGeom prst="straightConnector1">
            <a:avLst/>
          </a:prstGeom>
          <a:noFill/>
          <a:ln w="19050" cap="flat" cmpd="sng">
            <a:solidFill>
              <a:srgbClr val="0000FF"/>
            </a:solidFill>
            <a:prstDash val="solid"/>
            <a:round/>
            <a:headEnd type="none" w="med" len="med"/>
            <a:tailEnd type="triangle" w="med" len="med"/>
          </a:ln>
        </p:spPr>
      </p:cxnSp>
      <p:sp>
        <p:nvSpPr>
          <p:cNvPr id="228" name="Google Shape;228;p28"/>
          <p:cNvSpPr/>
          <p:nvPr/>
        </p:nvSpPr>
        <p:spPr>
          <a:xfrm>
            <a:off x="2601675" y="4154975"/>
            <a:ext cx="45000" cy="525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34" name="Google Shape;234;p29"/>
          <p:cNvSpPr txBox="1"/>
          <p:nvPr/>
        </p:nvSpPr>
        <p:spPr>
          <a:xfrm>
            <a:off x="285275" y="-19450"/>
            <a:ext cx="7064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Nunito"/>
                <a:ea typeface="Nunito"/>
                <a:cs typeface="Nunito"/>
                <a:sym typeface="Nunito"/>
              </a:rPr>
              <a:t>Available filters in the filter wheels</a:t>
            </a:r>
            <a:endParaRPr sz="2000">
              <a:solidFill>
                <a:schemeClr val="dk1"/>
              </a:solidFill>
              <a:latin typeface="Nunito"/>
              <a:ea typeface="Nunito"/>
              <a:cs typeface="Nunito"/>
              <a:sym typeface="Nunito"/>
            </a:endParaRPr>
          </a:p>
        </p:txBody>
      </p:sp>
      <p:sp>
        <p:nvSpPr>
          <p:cNvPr id="235" name="Google Shape;235;p29"/>
          <p:cNvSpPr txBox="1"/>
          <p:nvPr/>
        </p:nvSpPr>
        <p:spPr>
          <a:xfrm>
            <a:off x="353225" y="550913"/>
            <a:ext cx="2888100" cy="201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Nunito"/>
                <a:ea typeface="Nunito"/>
                <a:cs typeface="Nunito"/>
                <a:sym typeface="Nunito"/>
              </a:rPr>
              <a:t>Filter wheel 1:</a:t>
            </a:r>
            <a:endParaRPr sz="1700">
              <a:solidFill>
                <a:schemeClr val="dk1"/>
              </a:solidFill>
              <a:latin typeface="Nunito"/>
              <a:ea typeface="Nunito"/>
              <a:cs typeface="Nunito"/>
              <a:sym typeface="Nunito"/>
            </a:endParaRPr>
          </a:p>
          <a:p>
            <a:pPr marL="0" lvl="0" indent="0" algn="l" rtl="0">
              <a:spcBef>
                <a:spcPts val="0"/>
              </a:spcBef>
              <a:spcAft>
                <a:spcPts val="0"/>
              </a:spcAft>
              <a:buNone/>
            </a:pPr>
            <a:endParaRPr sz="1700">
              <a:solidFill>
                <a:schemeClr val="dk1"/>
              </a:solidFill>
              <a:latin typeface="Nunito"/>
              <a:ea typeface="Nunito"/>
              <a:cs typeface="Nunito"/>
              <a:sym typeface="Nunito"/>
            </a:endParaRPr>
          </a:p>
          <a:p>
            <a:pPr marL="457200" lvl="0" indent="-336550" algn="l" rtl="0">
              <a:spcBef>
                <a:spcPts val="0"/>
              </a:spcBef>
              <a:spcAft>
                <a:spcPts val="0"/>
              </a:spcAft>
              <a:buClr>
                <a:schemeClr val="accent5"/>
              </a:buClr>
              <a:buSzPts val="1700"/>
              <a:buFont typeface="Nunito"/>
              <a:buChar char="●"/>
            </a:pPr>
            <a:r>
              <a:rPr lang="en" sz="1700">
                <a:solidFill>
                  <a:schemeClr val="accent5"/>
                </a:solidFill>
                <a:latin typeface="Nunito"/>
                <a:ea typeface="Nunito"/>
                <a:cs typeface="Nunito"/>
                <a:sym typeface="Nunito"/>
              </a:rPr>
              <a:t>Open</a:t>
            </a:r>
            <a:endParaRPr sz="1700">
              <a:solidFill>
                <a:schemeClr val="dk1"/>
              </a:solidFill>
              <a:latin typeface="Nunito"/>
              <a:ea typeface="Nunito"/>
              <a:cs typeface="Nunito"/>
              <a:sym typeface="Nunito"/>
            </a:endParaRPr>
          </a:p>
          <a:p>
            <a:pPr marL="457200" lvl="0" indent="-336550" algn="l" rtl="0">
              <a:spcBef>
                <a:spcPts val="0"/>
              </a:spcBef>
              <a:spcAft>
                <a:spcPts val="0"/>
              </a:spcAft>
              <a:buClr>
                <a:schemeClr val="accent5"/>
              </a:buClr>
              <a:buSzPts val="1700"/>
              <a:buFont typeface="Nunito"/>
              <a:buChar char="●"/>
            </a:pPr>
            <a:r>
              <a:rPr lang="en" sz="1700">
                <a:solidFill>
                  <a:schemeClr val="accent5"/>
                </a:solidFill>
                <a:latin typeface="Nunito"/>
                <a:ea typeface="Nunito"/>
                <a:cs typeface="Nunito"/>
                <a:sym typeface="Nunito"/>
              </a:rPr>
              <a:t>Thin Zirconium</a:t>
            </a:r>
            <a:endParaRPr sz="1700">
              <a:solidFill>
                <a:schemeClr val="accent5"/>
              </a:solidFill>
              <a:latin typeface="Nunito"/>
              <a:ea typeface="Nunito"/>
              <a:cs typeface="Nunito"/>
              <a:sym typeface="Nunito"/>
            </a:endParaRPr>
          </a:p>
          <a:p>
            <a:pPr marL="457200" lvl="0" indent="-336550" algn="l" rtl="0">
              <a:spcBef>
                <a:spcPts val="0"/>
              </a:spcBef>
              <a:spcAft>
                <a:spcPts val="0"/>
              </a:spcAft>
              <a:buClr>
                <a:schemeClr val="accent5"/>
              </a:buClr>
              <a:buSzPts val="1700"/>
              <a:buFont typeface="Nunito"/>
              <a:buChar char="●"/>
            </a:pPr>
            <a:r>
              <a:rPr lang="en" sz="1700">
                <a:solidFill>
                  <a:schemeClr val="accent5"/>
                </a:solidFill>
                <a:latin typeface="Nunito"/>
                <a:ea typeface="Nunito"/>
                <a:cs typeface="Nunito"/>
                <a:sym typeface="Nunito"/>
              </a:rPr>
              <a:t>Thick Zirconium</a:t>
            </a:r>
            <a:endParaRPr sz="1700">
              <a:solidFill>
                <a:schemeClr val="accent5"/>
              </a:solidFill>
              <a:latin typeface="Nunito"/>
              <a:ea typeface="Nunito"/>
              <a:cs typeface="Nunito"/>
              <a:sym typeface="Nunito"/>
            </a:endParaRPr>
          </a:p>
          <a:p>
            <a:pPr marL="457200" lvl="0" indent="-336550" algn="l" rtl="0">
              <a:spcBef>
                <a:spcPts val="0"/>
              </a:spcBef>
              <a:spcAft>
                <a:spcPts val="0"/>
              </a:spcAft>
              <a:buClr>
                <a:schemeClr val="dk1"/>
              </a:buClr>
              <a:buSzPts val="1700"/>
              <a:buFont typeface="Nunito"/>
              <a:buChar char="●"/>
            </a:pPr>
            <a:r>
              <a:rPr lang="en" sz="1700">
                <a:solidFill>
                  <a:schemeClr val="dk1"/>
                </a:solidFill>
                <a:latin typeface="Nunito"/>
                <a:ea typeface="Nunito"/>
                <a:cs typeface="Nunito"/>
                <a:sym typeface="Nunito"/>
              </a:rPr>
              <a:t>Thin Aluminum</a:t>
            </a:r>
            <a:endParaRPr sz="1700">
              <a:solidFill>
                <a:schemeClr val="dk1"/>
              </a:solidFill>
              <a:latin typeface="Nunito"/>
              <a:ea typeface="Nunito"/>
              <a:cs typeface="Nunito"/>
              <a:sym typeface="Nunito"/>
            </a:endParaRPr>
          </a:p>
          <a:p>
            <a:pPr marL="457200" lvl="0" indent="-336550" algn="l" rtl="0">
              <a:spcBef>
                <a:spcPts val="0"/>
              </a:spcBef>
              <a:spcAft>
                <a:spcPts val="0"/>
              </a:spcAft>
              <a:buClr>
                <a:schemeClr val="dk1"/>
              </a:buClr>
              <a:buSzPts val="1700"/>
              <a:buFont typeface="Nunito"/>
              <a:buChar char="●"/>
            </a:pPr>
            <a:r>
              <a:rPr lang="en" sz="1700">
                <a:solidFill>
                  <a:schemeClr val="dk1"/>
                </a:solidFill>
                <a:latin typeface="Nunito"/>
                <a:ea typeface="Nunito"/>
                <a:cs typeface="Nunito"/>
                <a:sym typeface="Nunito"/>
              </a:rPr>
              <a:t>Thick Aluminum</a:t>
            </a:r>
            <a:endParaRPr sz="1700">
              <a:solidFill>
                <a:schemeClr val="dk1"/>
              </a:solidFill>
              <a:latin typeface="Nunito"/>
              <a:ea typeface="Nunito"/>
              <a:cs typeface="Nunito"/>
              <a:sym typeface="Nunito"/>
            </a:endParaRPr>
          </a:p>
        </p:txBody>
      </p:sp>
      <p:sp>
        <p:nvSpPr>
          <p:cNvPr id="236" name="Google Shape;236;p29"/>
          <p:cNvSpPr txBox="1"/>
          <p:nvPr/>
        </p:nvSpPr>
        <p:spPr>
          <a:xfrm>
            <a:off x="3223675" y="550913"/>
            <a:ext cx="2888100" cy="201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Nunito"/>
                <a:ea typeface="Nunito"/>
                <a:cs typeface="Nunito"/>
                <a:sym typeface="Nunito"/>
              </a:rPr>
              <a:t>Filter wheel 2:</a:t>
            </a:r>
            <a:endParaRPr sz="1700">
              <a:solidFill>
                <a:schemeClr val="dk1"/>
              </a:solidFill>
              <a:latin typeface="Nunito"/>
              <a:ea typeface="Nunito"/>
              <a:cs typeface="Nunito"/>
              <a:sym typeface="Nunito"/>
            </a:endParaRPr>
          </a:p>
          <a:p>
            <a:pPr marL="0" lvl="0" indent="0" algn="l" rtl="0">
              <a:spcBef>
                <a:spcPts val="0"/>
              </a:spcBef>
              <a:spcAft>
                <a:spcPts val="0"/>
              </a:spcAft>
              <a:buNone/>
            </a:pPr>
            <a:endParaRPr sz="1700">
              <a:solidFill>
                <a:schemeClr val="dk1"/>
              </a:solidFill>
              <a:latin typeface="Nunito"/>
              <a:ea typeface="Nunito"/>
              <a:cs typeface="Nunito"/>
              <a:sym typeface="Nunito"/>
            </a:endParaRPr>
          </a:p>
          <a:p>
            <a:pPr marL="457200" lvl="0" indent="-336550" algn="l" rtl="0">
              <a:spcBef>
                <a:spcPts val="0"/>
              </a:spcBef>
              <a:spcAft>
                <a:spcPts val="0"/>
              </a:spcAft>
              <a:buClr>
                <a:schemeClr val="dk1"/>
              </a:buClr>
              <a:buSzPts val="1700"/>
              <a:buFont typeface="Nunito"/>
              <a:buChar char="●"/>
            </a:pPr>
            <a:r>
              <a:rPr lang="en" sz="1700">
                <a:solidFill>
                  <a:schemeClr val="dk1"/>
                </a:solidFill>
                <a:latin typeface="Nunito"/>
                <a:ea typeface="Nunito"/>
                <a:cs typeface="Nunito"/>
                <a:sym typeface="Nunito"/>
              </a:rPr>
              <a:t>Fused Silica</a:t>
            </a:r>
            <a:endParaRPr sz="1700">
              <a:solidFill>
                <a:schemeClr val="dk1"/>
              </a:solidFill>
              <a:latin typeface="Nunito"/>
              <a:ea typeface="Nunito"/>
              <a:cs typeface="Nunito"/>
              <a:sym typeface="Nunito"/>
            </a:endParaRPr>
          </a:p>
          <a:p>
            <a:pPr marL="457200" lvl="0" indent="-336550" algn="l" rtl="0">
              <a:spcBef>
                <a:spcPts val="0"/>
              </a:spcBef>
              <a:spcAft>
                <a:spcPts val="0"/>
              </a:spcAft>
              <a:buClr>
                <a:schemeClr val="accent5"/>
              </a:buClr>
              <a:buSzPts val="1700"/>
              <a:buFont typeface="Nunito"/>
              <a:buChar char="●"/>
            </a:pPr>
            <a:r>
              <a:rPr lang="en" sz="1700">
                <a:solidFill>
                  <a:schemeClr val="accent5"/>
                </a:solidFill>
                <a:latin typeface="Nunito"/>
                <a:ea typeface="Nunito"/>
                <a:cs typeface="Nunito"/>
                <a:sym typeface="Nunito"/>
              </a:rPr>
              <a:t>Open</a:t>
            </a:r>
            <a:endParaRPr sz="1700">
              <a:solidFill>
                <a:schemeClr val="accent5"/>
              </a:solidFill>
              <a:latin typeface="Nunito"/>
              <a:ea typeface="Nunito"/>
              <a:cs typeface="Nunito"/>
              <a:sym typeface="Nunito"/>
            </a:endParaRPr>
          </a:p>
          <a:p>
            <a:pPr marL="457200" lvl="0" indent="-336550" algn="l" rtl="0">
              <a:spcBef>
                <a:spcPts val="0"/>
              </a:spcBef>
              <a:spcAft>
                <a:spcPts val="0"/>
              </a:spcAft>
              <a:buClr>
                <a:schemeClr val="accent5"/>
              </a:buClr>
              <a:buSzPts val="1700"/>
              <a:buFont typeface="Nunito"/>
              <a:buChar char="●"/>
            </a:pPr>
            <a:r>
              <a:rPr lang="en" sz="1700">
                <a:solidFill>
                  <a:schemeClr val="accent5"/>
                </a:solidFill>
                <a:latin typeface="Nunito"/>
                <a:ea typeface="Nunito"/>
                <a:cs typeface="Nunito"/>
                <a:sym typeface="Nunito"/>
              </a:rPr>
              <a:t>Thin Zirconium</a:t>
            </a:r>
            <a:endParaRPr sz="1700">
              <a:solidFill>
                <a:schemeClr val="accent5"/>
              </a:solidFill>
              <a:latin typeface="Nunito"/>
              <a:ea typeface="Nunito"/>
              <a:cs typeface="Nunito"/>
              <a:sym typeface="Nunito"/>
            </a:endParaRPr>
          </a:p>
          <a:p>
            <a:pPr marL="457200" lvl="0" indent="-336550" algn="l" rtl="0">
              <a:spcBef>
                <a:spcPts val="0"/>
              </a:spcBef>
              <a:spcAft>
                <a:spcPts val="0"/>
              </a:spcAft>
              <a:buClr>
                <a:schemeClr val="dk1"/>
              </a:buClr>
              <a:buSzPts val="1700"/>
              <a:buFont typeface="Nunito"/>
              <a:buChar char="●"/>
            </a:pPr>
            <a:r>
              <a:rPr lang="en" sz="1700">
                <a:solidFill>
                  <a:schemeClr val="dk1"/>
                </a:solidFill>
                <a:latin typeface="Nunito"/>
                <a:ea typeface="Nunito"/>
                <a:cs typeface="Nunito"/>
                <a:sym typeface="Nunito"/>
              </a:rPr>
              <a:t>Thin Aluminum</a:t>
            </a:r>
            <a:endParaRPr sz="1700">
              <a:solidFill>
                <a:schemeClr val="dk1"/>
              </a:solidFill>
              <a:latin typeface="Nunito"/>
              <a:ea typeface="Nunito"/>
              <a:cs typeface="Nunito"/>
              <a:sym typeface="Nunito"/>
            </a:endParaRPr>
          </a:p>
          <a:p>
            <a:pPr marL="457200" lvl="0" indent="-336550" algn="l" rtl="0">
              <a:spcBef>
                <a:spcPts val="0"/>
              </a:spcBef>
              <a:spcAft>
                <a:spcPts val="0"/>
              </a:spcAft>
              <a:buClr>
                <a:schemeClr val="dk1"/>
              </a:buClr>
              <a:buSzPts val="1700"/>
              <a:buFont typeface="Nunito"/>
              <a:buChar char="●"/>
            </a:pPr>
            <a:r>
              <a:rPr lang="en" sz="1700">
                <a:solidFill>
                  <a:schemeClr val="dk1"/>
                </a:solidFill>
                <a:latin typeface="Nunito"/>
                <a:ea typeface="Nunito"/>
                <a:cs typeface="Nunito"/>
                <a:sym typeface="Nunito"/>
              </a:rPr>
              <a:t>Thick Aluminum</a:t>
            </a:r>
            <a:endParaRPr sz="1700">
              <a:solidFill>
                <a:schemeClr val="dk1"/>
              </a:solidFill>
              <a:latin typeface="Nunito"/>
              <a:ea typeface="Nunito"/>
              <a:cs typeface="Nunito"/>
              <a:sym typeface="Nunito"/>
            </a:endParaRPr>
          </a:p>
        </p:txBody>
      </p:sp>
      <p:sp>
        <p:nvSpPr>
          <p:cNvPr id="237" name="Google Shape;237;p29"/>
          <p:cNvSpPr txBox="1"/>
          <p:nvPr/>
        </p:nvSpPr>
        <p:spPr>
          <a:xfrm>
            <a:off x="156525" y="3227100"/>
            <a:ext cx="72834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Nunito"/>
                <a:ea typeface="Nunito"/>
                <a:cs typeface="Nunito"/>
                <a:sym typeface="Nunito"/>
              </a:rPr>
              <a:t>Normal configuration for 94 Å exposures:    Thin Zr / Open</a:t>
            </a:r>
            <a:endParaRPr sz="1700">
              <a:solidFill>
                <a:schemeClr val="dk1"/>
              </a:solidFill>
              <a:latin typeface="Nunito"/>
              <a:ea typeface="Nunito"/>
              <a:cs typeface="Nunito"/>
              <a:sym typeface="Nunito"/>
            </a:endParaRPr>
          </a:p>
          <a:p>
            <a:pPr marL="0" lvl="0" indent="0" algn="l" rtl="0">
              <a:spcBef>
                <a:spcPts val="0"/>
              </a:spcBef>
              <a:spcAft>
                <a:spcPts val="0"/>
              </a:spcAft>
              <a:buNone/>
            </a:pPr>
            <a:r>
              <a:rPr lang="en" sz="1700">
                <a:solidFill>
                  <a:schemeClr val="dk1"/>
                </a:solidFill>
                <a:latin typeface="Nunito"/>
                <a:ea typeface="Nunito"/>
                <a:cs typeface="Nunito"/>
                <a:sym typeface="Nunito"/>
              </a:rPr>
              <a:t/>
            </a:r>
            <a:br>
              <a:rPr lang="en" sz="1700">
                <a:solidFill>
                  <a:schemeClr val="dk1"/>
                </a:solidFill>
                <a:latin typeface="Nunito"/>
                <a:ea typeface="Nunito"/>
                <a:cs typeface="Nunito"/>
                <a:sym typeface="Nunito"/>
              </a:rPr>
            </a:br>
            <a:r>
              <a:rPr lang="en" sz="1700">
                <a:solidFill>
                  <a:schemeClr val="dk1"/>
                </a:solidFill>
                <a:latin typeface="Nunito"/>
                <a:ea typeface="Nunito"/>
                <a:cs typeface="Nunito"/>
                <a:sym typeface="Nunito"/>
              </a:rPr>
              <a:t>Other possibilities:    	- Open / Thin Zr</a:t>
            </a:r>
            <a:endParaRPr sz="1700">
              <a:solidFill>
                <a:schemeClr val="dk1"/>
              </a:solidFill>
              <a:latin typeface="Nunito"/>
              <a:ea typeface="Nunito"/>
              <a:cs typeface="Nunito"/>
              <a:sym typeface="Nunito"/>
            </a:endParaRPr>
          </a:p>
          <a:p>
            <a:pPr marL="1828800" lvl="0" indent="0" algn="l" rtl="0">
              <a:spcBef>
                <a:spcPts val="0"/>
              </a:spcBef>
              <a:spcAft>
                <a:spcPts val="0"/>
              </a:spcAft>
              <a:buNone/>
            </a:pPr>
            <a:r>
              <a:rPr lang="en" sz="1700">
                <a:solidFill>
                  <a:schemeClr val="dk1"/>
                </a:solidFill>
                <a:latin typeface="Nunito"/>
                <a:ea typeface="Nunito"/>
                <a:cs typeface="Nunito"/>
                <a:sym typeface="Nunito"/>
              </a:rPr>
              <a:t>      	- Thin Zr / Thin Zr (used for 5 ms flare exposures)</a:t>
            </a:r>
            <a:r>
              <a:rPr lang="en" sz="400">
                <a:solidFill>
                  <a:schemeClr val="dk1"/>
                </a:solidFill>
                <a:latin typeface="Nunito"/>
                <a:ea typeface="Nunito"/>
                <a:cs typeface="Nunito"/>
                <a:sym typeface="Nunito"/>
              </a:rPr>
              <a:t/>
            </a:r>
            <a:br>
              <a:rPr lang="en" sz="400">
                <a:solidFill>
                  <a:schemeClr val="dk1"/>
                </a:solidFill>
                <a:latin typeface="Nunito"/>
                <a:ea typeface="Nunito"/>
                <a:cs typeface="Nunito"/>
                <a:sym typeface="Nunito"/>
              </a:rPr>
            </a:br>
            <a:endParaRPr sz="400">
              <a:solidFill>
                <a:schemeClr val="dk1"/>
              </a:solidFill>
              <a:latin typeface="Nunito"/>
              <a:ea typeface="Nunito"/>
              <a:cs typeface="Nunito"/>
              <a:sym typeface="Nunito"/>
            </a:endParaRPr>
          </a:p>
          <a:p>
            <a:pPr marL="1828800" lvl="0" indent="457200" algn="l" rtl="0">
              <a:spcBef>
                <a:spcPts val="0"/>
              </a:spcBef>
              <a:spcAft>
                <a:spcPts val="0"/>
              </a:spcAft>
              <a:buNone/>
            </a:pPr>
            <a:r>
              <a:rPr lang="en" sz="1700">
                <a:solidFill>
                  <a:schemeClr val="accent1"/>
                </a:solidFill>
                <a:latin typeface="Nunito"/>
                <a:ea typeface="Nunito"/>
                <a:cs typeface="Nunito"/>
                <a:sym typeface="Nunito"/>
              </a:rPr>
              <a:t>- Thick Zr / Open </a:t>
            </a:r>
            <a:endParaRPr sz="1700">
              <a:solidFill>
                <a:schemeClr val="accent1"/>
              </a:solidFill>
              <a:latin typeface="Nunito"/>
              <a:ea typeface="Nunito"/>
              <a:cs typeface="Nunito"/>
              <a:sym typeface="Nunito"/>
            </a:endParaRPr>
          </a:p>
          <a:p>
            <a:pPr marL="1828800" lvl="0" indent="457200" algn="l" rtl="0">
              <a:spcBef>
                <a:spcPts val="0"/>
              </a:spcBef>
              <a:spcAft>
                <a:spcPts val="0"/>
              </a:spcAft>
              <a:buNone/>
            </a:pPr>
            <a:r>
              <a:rPr lang="en" sz="1700">
                <a:solidFill>
                  <a:schemeClr val="accent1"/>
                </a:solidFill>
                <a:latin typeface="Nunito"/>
                <a:ea typeface="Nunito"/>
                <a:cs typeface="Nunito"/>
                <a:sym typeface="Nunito"/>
              </a:rPr>
              <a:t>- Thick Zr / Thin Zr</a:t>
            </a:r>
            <a:r>
              <a:rPr lang="en" sz="1700">
                <a:solidFill>
                  <a:schemeClr val="dk1"/>
                </a:solidFill>
                <a:latin typeface="Nunito"/>
                <a:ea typeface="Nunito"/>
                <a:cs typeface="Nunito"/>
                <a:sym typeface="Nunito"/>
              </a:rPr>
              <a:t>  </a:t>
            </a:r>
            <a:endParaRPr sz="1700">
              <a:solidFill>
                <a:schemeClr val="dk1"/>
              </a:solidFill>
              <a:latin typeface="Nunito"/>
              <a:ea typeface="Nunito"/>
              <a:cs typeface="Nunito"/>
              <a:sym typeface="Nunito"/>
            </a:endParaRPr>
          </a:p>
        </p:txBody>
      </p:sp>
      <p:sp>
        <p:nvSpPr>
          <p:cNvPr id="238" name="Google Shape;238;p29"/>
          <p:cNvSpPr txBox="1"/>
          <p:nvPr/>
        </p:nvSpPr>
        <p:spPr>
          <a:xfrm>
            <a:off x="4035575" y="4189150"/>
            <a:ext cx="11487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600">
                <a:solidFill>
                  <a:schemeClr val="accent1"/>
                </a:solidFill>
                <a:latin typeface="Nunito"/>
                <a:ea typeface="Nunito"/>
                <a:cs typeface="Nunito"/>
                <a:sym typeface="Nunito"/>
              </a:rPr>
              <a:t>}</a:t>
            </a:r>
            <a:endParaRPr sz="4600">
              <a:solidFill>
                <a:schemeClr val="accent1"/>
              </a:solidFill>
              <a:latin typeface="Nunito"/>
              <a:ea typeface="Nunito"/>
              <a:cs typeface="Nunito"/>
              <a:sym typeface="Nunito"/>
            </a:endParaRPr>
          </a:p>
        </p:txBody>
      </p:sp>
      <p:sp>
        <p:nvSpPr>
          <p:cNvPr id="239" name="Google Shape;239;p29"/>
          <p:cNvSpPr txBox="1"/>
          <p:nvPr/>
        </p:nvSpPr>
        <p:spPr>
          <a:xfrm>
            <a:off x="4723175" y="4458325"/>
            <a:ext cx="2550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accent1"/>
                </a:solidFill>
                <a:latin typeface="Nunito"/>
                <a:ea typeface="Nunito"/>
                <a:cs typeface="Nunito"/>
                <a:sym typeface="Nunito"/>
              </a:rPr>
              <a:t>Mitigation strategy</a:t>
            </a:r>
            <a:endParaRPr sz="1700">
              <a:solidFill>
                <a:schemeClr val="accent1"/>
              </a:solidFill>
              <a:latin typeface="Nunito"/>
              <a:ea typeface="Nunito"/>
              <a:cs typeface="Nunito"/>
              <a:sym typeface="Nunito"/>
            </a:endParaRPr>
          </a:p>
        </p:txBody>
      </p:sp>
      <p:sp>
        <p:nvSpPr>
          <p:cNvPr id="240" name="Google Shape;240;p29"/>
          <p:cNvSpPr txBox="1"/>
          <p:nvPr/>
        </p:nvSpPr>
        <p:spPr>
          <a:xfrm>
            <a:off x="1376075" y="2571750"/>
            <a:ext cx="324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5"/>
                </a:solidFill>
                <a:latin typeface="Nunito"/>
                <a:ea typeface="Nunito"/>
                <a:cs typeface="Nunito"/>
                <a:sym typeface="Nunito"/>
              </a:rPr>
              <a:t>(blue = relevant for 94 Å exposures)</a:t>
            </a:r>
            <a:endParaRPr>
              <a:solidFill>
                <a:schemeClr val="accent5"/>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0"/>
          <p:cNvPicPr preferRelativeResize="0"/>
          <p:nvPr/>
        </p:nvPicPr>
        <p:blipFill>
          <a:blip r:embed="rId3">
            <a:alphaModFix/>
          </a:blip>
          <a:stretch>
            <a:fillRect/>
          </a:stretch>
        </p:blipFill>
        <p:spPr>
          <a:xfrm>
            <a:off x="92275" y="972175"/>
            <a:ext cx="7160100" cy="3566068"/>
          </a:xfrm>
          <a:prstGeom prst="rect">
            <a:avLst/>
          </a:prstGeom>
          <a:noFill/>
          <a:ln>
            <a:noFill/>
          </a:ln>
        </p:spPr>
      </p:pic>
      <p:sp>
        <p:nvSpPr>
          <p:cNvPr id="246" name="Google Shape;24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247" name="Google Shape;247;p30"/>
          <p:cNvSpPr txBox="1"/>
          <p:nvPr/>
        </p:nvSpPr>
        <p:spPr>
          <a:xfrm>
            <a:off x="92275" y="-31150"/>
            <a:ext cx="7319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Nunito"/>
                <a:ea typeface="Nunito"/>
                <a:cs typeface="Nunito"/>
                <a:sym typeface="Nunito"/>
              </a:rPr>
              <a:t>Why would we expect the thicker filter combinations to help?</a:t>
            </a:r>
            <a:endParaRPr sz="2000">
              <a:solidFill>
                <a:schemeClr val="dk1"/>
              </a:solidFill>
              <a:latin typeface="Nunito"/>
              <a:ea typeface="Nunito"/>
              <a:cs typeface="Nunito"/>
              <a:sym typeface="Nunito"/>
            </a:endParaRPr>
          </a:p>
        </p:txBody>
      </p:sp>
      <p:sp>
        <p:nvSpPr>
          <p:cNvPr id="248" name="Google Shape;248;p30"/>
          <p:cNvSpPr txBox="1"/>
          <p:nvPr/>
        </p:nvSpPr>
        <p:spPr>
          <a:xfrm>
            <a:off x="174925" y="4552225"/>
            <a:ext cx="699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Thick Zr filter should only let &lt;0.4% of the visible light pass compared to the Thin Zr filter, but still has 70% in-band response.</a:t>
            </a:r>
            <a:endParaRPr>
              <a:solidFill>
                <a:schemeClr val="dk1"/>
              </a:solidFill>
              <a:latin typeface="Nunito"/>
              <a:ea typeface="Nunito"/>
              <a:cs typeface="Nunito"/>
              <a:sym typeface="Nunito"/>
            </a:endParaRPr>
          </a:p>
        </p:txBody>
      </p:sp>
      <p:sp>
        <p:nvSpPr>
          <p:cNvPr id="249" name="Google Shape;249;p30"/>
          <p:cNvSpPr txBox="1"/>
          <p:nvPr/>
        </p:nvSpPr>
        <p:spPr>
          <a:xfrm>
            <a:off x="223575" y="356575"/>
            <a:ext cx="699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(How to read this plot:  How much light gets transmitted through the Thick Zr filter compared to the Thin Zr filter, as a function of wavelength.)</a:t>
            </a:r>
            <a:endParaRPr>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255" name="Google Shape;255;p31"/>
          <p:cNvSpPr txBox="1"/>
          <p:nvPr/>
        </p:nvSpPr>
        <p:spPr>
          <a:xfrm>
            <a:off x="285275" y="-19450"/>
            <a:ext cx="7064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Nunito"/>
                <a:ea typeface="Nunito"/>
                <a:cs typeface="Nunito"/>
                <a:sym typeface="Nunito"/>
              </a:rPr>
              <a:t>ADR 1145:</a:t>
            </a:r>
            <a:endParaRPr sz="2000">
              <a:solidFill>
                <a:schemeClr val="dk1"/>
              </a:solidFill>
              <a:latin typeface="Nunito"/>
              <a:ea typeface="Nunito"/>
              <a:cs typeface="Nunito"/>
              <a:sym typeface="Nunito"/>
            </a:endParaRPr>
          </a:p>
          <a:p>
            <a:pPr marL="0" lvl="0" indent="0" algn="ctr" rtl="0">
              <a:spcBef>
                <a:spcPts val="0"/>
              </a:spcBef>
              <a:spcAft>
                <a:spcPts val="0"/>
              </a:spcAft>
              <a:buNone/>
            </a:pPr>
            <a:r>
              <a:rPr lang="en" sz="2000">
                <a:solidFill>
                  <a:schemeClr val="dk1"/>
                </a:solidFill>
                <a:latin typeface="Nunito"/>
                <a:ea typeface="Nunito"/>
                <a:cs typeface="Nunito"/>
                <a:sym typeface="Nunito"/>
              </a:rPr>
              <a:t>Observation test sequence with different filter combinations</a:t>
            </a:r>
            <a:br>
              <a:rPr lang="en" sz="2000">
                <a:solidFill>
                  <a:schemeClr val="dk1"/>
                </a:solidFill>
                <a:latin typeface="Nunito"/>
                <a:ea typeface="Nunito"/>
                <a:cs typeface="Nunito"/>
                <a:sym typeface="Nunito"/>
              </a:rPr>
            </a:br>
            <a:r>
              <a:rPr lang="en" sz="2000">
                <a:solidFill>
                  <a:schemeClr val="dk1"/>
                </a:solidFill>
                <a:latin typeface="Nunito"/>
                <a:ea typeface="Nunito"/>
                <a:cs typeface="Nunito"/>
                <a:sym typeface="Nunito"/>
              </a:rPr>
              <a:t>to mitigate the light leak in the 94 Å channel</a:t>
            </a:r>
            <a:endParaRPr sz="2000">
              <a:solidFill>
                <a:schemeClr val="dk1"/>
              </a:solidFill>
              <a:latin typeface="Nunito"/>
              <a:ea typeface="Nunito"/>
              <a:cs typeface="Nunito"/>
              <a:sym typeface="Nunito"/>
            </a:endParaRPr>
          </a:p>
        </p:txBody>
      </p:sp>
      <p:pic>
        <p:nvPicPr>
          <p:cNvPr id="256" name="Google Shape;256;p31"/>
          <p:cNvPicPr preferRelativeResize="0"/>
          <p:nvPr/>
        </p:nvPicPr>
        <p:blipFill>
          <a:blip r:embed="rId3">
            <a:alphaModFix/>
          </a:blip>
          <a:stretch>
            <a:fillRect/>
          </a:stretch>
        </p:blipFill>
        <p:spPr>
          <a:xfrm>
            <a:off x="3068350" y="2187998"/>
            <a:ext cx="3007300" cy="2921377"/>
          </a:xfrm>
          <a:prstGeom prst="rect">
            <a:avLst/>
          </a:prstGeom>
          <a:noFill/>
          <a:ln>
            <a:noFill/>
          </a:ln>
        </p:spPr>
      </p:pic>
      <p:pic>
        <p:nvPicPr>
          <p:cNvPr id="257" name="Google Shape;257;p31"/>
          <p:cNvPicPr preferRelativeResize="0"/>
          <p:nvPr/>
        </p:nvPicPr>
        <p:blipFill>
          <a:blip r:embed="rId4">
            <a:alphaModFix/>
          </a:blip>
          <a:stretch>
            <a:fillRect/>
          </a:stretch>
        </p:blipFill>
        <p:spPr>
          <a:xfrm>
            <a:off x="6101400" y="2187998"/>
            <a:ext cx="3007300" cy="2921377"/>
          </a:xfrm>
          <a:prstGeom prst="rect">
            <a:avLst/>
          </a:prstGeom>
          <a:noFill/>
          <a:ln>
            <a:noFill/>
          </a:ln>
        </p:spPr>
      </p:pic>
      <p:sp>
        <p:nvSpPr>
          <p:cNvPr id="258" name="Google Shape;258;p31"/>
          <p:cNvSpPr txBox="1"/>
          <p:nvPr/>
        </p:nvSpPr>
        <p:spPr>
          <a:xfrm>
            <a:off x="477412" y="1115025"/>
            <a:ext cx="2123100" cy="10467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Nunito"/>
                <a:ea typeface="Nunito"/>
                <a:cs typeface="Nunito"/>
                <a:sym typeface="Nunito"/>
              </a:rPr>
              <a:t>Test sequence image 1</a:t>
            </a:r>
            <a:r>
              <a:rPr lang="en" sz="600">
                <a:solidFill>
                  <a:schemeClr val="dk2"/>
                </a:solidFill>
                <a:latin typeface="Nunito"/>
                <a:ea typeface="Nunito"/>
                <a:cs typeface="Nunito"/>
                <a:sym typeface="Nunito"/>
              </a:rPr>
              <a:t/>
            </a:r>
            <a:br>
              <a:rPr lang="en" sz="600">
                <a:solidFill>
                  <a:schemeClr val="dk2"/>
                </a:solidFill>
                <a:latin typeface="Nunito"/>
                <a:ea typeface="Nunito"/>
                <a:cs typeface="Nunito"/>
                <a:sym typeface="Nunito"/>
              </a:rPr>
            </a:br>
            <a:endParaRPr sz="6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1: Thin Zr filter</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2: Open</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3 sec exposure time</a:t>
            </a:r>
            <a:endParaRPr sz="1200">
              <a:solidFill>
                <a:schemeClr val="dk2"/>
              </a:solidFill>
              <a:latin typeface="Nunito"/>
              <a:ea typeface="Nunito"/>
              <a:cs typeface="Nunito"/>
              <a:sym typeface="Nunito"/>
            </a:endParaRPr>
          </a:p>
        </p:txBody>
      </p:sp>
      <p:sp>
        <p:nvSpPr>
          <p:cNvPr id="259" name="Google Shape;259;p31"/>
          <p:cNvSpPr txBox="1"/>
          <p:nvPr/>
        </p:nvSpPr>
        <p:spPr>
          <a:xfrm>
            <a:off x="3510450" y="1115025"/>
            <a:ext cx="2123100" cy="10467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Nunito"/>
                <a:ea typeface="Nunito"/>
                <a:cs typeface="Nunito"/>
                <a:sym typeface="Nunito"/>
              </a:rPr>
              <a:t>Test sequence image 2</a:t>
            </a:r>
            <a:r>
              <a:rPr lang="en" sz="600">
                <a:solidFill>
                  <a:schemeClr val="dk2"/>
                </a:solidFill>
                <a:latin typeface="Nunito"/>
                <a:ea typeface="Nunito"/>
                <a:cs typeface="Nunito"/>
                <a:sym typeface="Nunito"/>
              </a:rPr>
              <a:t/>
            </a:r>
            <a:br>
              <a:rPr lang="en" sz="600">
                <a:solidFill>
                  <a:schemeClr val="dk2"/>
                </a:solidFill>
                <a:latin typeface="Nunito"/>
                <a:ea typeface="Nunito"/>
                <a:cs typeface="Nunito"/>
                <a:sym typeface="Nunito"/>
              </a:rPr>
            </a:br>
            <a:endParaRPr sz="6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1: Thick Zr filter</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2: Open</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3 sec exposure time</a:t>
            </a:r>
            <a:endParaRPr sz="1200">
              <a:solidFill>
                <a:schemeClr val="dk2"/>
              </a:solidFill>
              <a:latin typeface="Nunito"/>
              <a:ea typeface="Nunito"/>
              <a:cs typeface="Nunito"/>
              <a:sym typeface="Nunito"/>
            </a:endParaRPr>
          </a:p>
        </p:txBody>
      </p:sp>
      <p:sp>
        <p:nvSpPr>
          <p:cNvPr id="260" name="Google Shape;260;p31"/>
          <p:cNvSpPr txBox="1"/>
          <p:nvPr/>
        </p:nvSpPr>
        <p:spPr>
          <a:xfrm>
            <a:off x="6543500" y="1115025"/>
            <a:ext cx="2123100" cy="10467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Nunito"/>
                <a:ea typeface="Nunito"/>
                <a:cs typeface="Nunito"/>
                <a:sym typeface="Nunito"/>
              </a:rPr>
              <a:t>Test sequence image 3</a:t>
            </a:r>
            <a:r>
              <a:rPr lang="en" sz="600">
                <a:solidFill>
                  <a:schemeClr val="dk2"/>
                </a:solidFill>
                <a:latin typeface="Nunito"/>
                <a:ea typeface="Nunito"/>
                <a:cs typeface="Nunito"/>
                <a:sym typeface="Nunito"/>
              </a:rPr>
              <a:t/>
            </a:r>
            <a:br>
              <a:rPr lang="en" sz="600">
                <a:solidFill>
                  <a:schemeClr val="dk2"/>
                </a:solidFill>
                <a:latin typeface="Nunito"/>
                <a:ea typeface="Nunito"/>
                <a:cs typeface="Nunito"/>
                <a:sym typeface="Nunito"/>
              </a:rPr>
            </a:br>
            <a:endParaRPr sz="6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1: Thick Zr filter</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2: Thin Zr filter</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3 sec exposure time</a:t>
            </a:r>
            <a:endParaRPr sz="1200">
              <a:solidFill>
                <a:schemeClr val="dk2"/>
              </a:solidFill>
              <a:latin typeface="Nunito"/>
              <a:ea typeface="Nunito"/>
              <a:cs typeface="Nunito"/>
              <a:sym typeface="Nunito"/>
            </a:endParaRPr>
          </a:p>
        </p:txBody>
      </p:sp>
      <p:pic>
        <p:nvPicPr>
          <p:cNvPr id="261" name="Google Shape;261;p31"/>
          <p:cNvPicPr preferRelativeResize="0"/>
          <p:nvPr/>
        </p:nvPicPr>
        <p:blipFill>
          <a:blip r:embed="rId5">
            <a:alphaModFix/>
          </a:blip>
          <a:stretch>
            <a:fillRect/>
          </a:stretch>
        </p:blipFill>
        <p:spPr>
          <a:xfrm>
            <a:off x="35300" y="2187999"/>
            <a:ext cx="3007300" cy="2921386"/>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700"/>
              <a:t>Outline</a:t>
            </a:r>
            <a:endParaRPr sz="3700"/>
          </a:p>
        </p:txBody>
      </p:sp>
      <p:sp>
        <p:nvSpPr>
          <p:cNvPr id="68" name="Google Shape;68;p14"/>
          <p:cNvSpPr txBox="1">
            <a:spLocks noGrp="1"/>
          </p:cNvSpPr>
          <p:nvPr>
            <p:ph type="body" idx="1"/>
          </p:nvPr>
        </p:nvSpPr>
        <p:spPr>
          <a:xfrm>
            <a:off x="154550" y="1152475"/>
            <a:ext cx="7017300" cy="3416400"/>
          </a:xfrm>
          <a:prstGeom prst="rect">
            <a:avLst/>
          </a:prstGeom>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SzPts val="2100"/>
              <a:buChar char="●"/>
            </a:pPr>
            <a:r>
              <a:rPr lang="en" sz="2100"/>
              <a:t>Overview of the GOES-17 SUVI</a:t>
            </a:r>
            <a:endParaRPr sz="2100"/>
          </a:p>
          <a:p>
            <a:pPr marL="457200" lvl="0" indent="-361950" algn="l" rtl="0">
              <a:lnSpc>
                <a:spcPct val="115000"/>
              </a:lnSpc>
              <a:spcBef>
                <a:spcPts val="0"/>
              </a:spcBef>
              <a:spcAft>
                <a:spcPts val="0"/>
              </a:spcAft>
              <a:buSzPts val="2100"/>
              <a:buChar char="●"/>
            </a:pPr>
            <a:r>
              <a:rPr lang="en" sz="2100"/>
              <a:t>Review of the GOES-17 SUVI Provisional Assessment</a:t>
            </a:r>
            <a:endParaRPr sz="2100"/>
          </a:p>
          <a:p>
            <a:pPr marL="457200" lvl="0" indent="-361950" algn="l" rtl="0">
              <a:lnSpc>
                <a:spcPct val="115000"/>
              </a:lnSpc>
              <a:spcBef>
                <a:spcPts val="0"/>
              </a:spcBef>
              <a:spcAft>
                <a:spcPts val="0"/>
              </a:spcAft>
              <a:buSzPts val="2100"/>
              <a:buChar char="●"/>
            </a:pPr>
            <a:r>
              <a:rPr lang="en" sz="2100"/>
              <a:t>Evaluation of the GOES-17 Level-1b Product Quality</a:t>
            </a:r>
            <a:endParaRPr sz="2100"/>
          </a:p>
          <a:p>
            <a:pPr marL="914400" lvl="1" indent="-336550" algn="l" rtl="0">
              <a:lnSpc>
                <a:spcPct val="115000"/>
              </a:lnSpc>
              <a:spcBef>
                <a:spcPts val="0"/>
              </a:spcBef>
              <a:spcAft>
                <a:spcPts val="0"/>
              </a:spcAft>
              <a:buSzPts val="1700"/>
              <a:buChar char="○"/>
            </a:pPr>
            <a:r>
              <a:rPr lang="en" sz="1700"/>
              <a:t>Anomalies and Resolution</a:t>
            </a:r>
            <a:endParaRPr sz="1700"/>
          </a:p>
          <a:p>
            <a:pPr marL="914400" lvl="1" indent="-336550" algn="l" rtl="0">
              <a:lnSpc>
                <a:spcPct val="115000"/>
              </a:lnSpc>
              <a:spcBef>
                <a:spcPts val="0"/>
              </a:spcBef>
              <a:spcAft>
                <a:spcPts val="0"/>
              </a:spcAft>
              <a:buSzPts val="1700"/>
              <a:buChar char="○"/>
            </a:pPr>
            <a:r>
              <a:rPr lang="en" sz="1700"/>
              <a:t>PLPTs -Trending and Degradation</a:t>
            </a:r>
            <a:endParaRPr sz="1700"/>
          </a:p>
          <a:p>
            <a:pPr marL="457200" lvl="0" indent="-361950" algn="l" rtl="0">
              <a:lnSpc>
                <a:spcPct val="115000"/>
              </a:lnSpc>
              <a:spcBef>
                <a:spcPts val="0"/>
              </a:spcBef>
              <a:spcAft>
                <a:spcPts val="0"/>
              </a:spcAft>
              <a:buSzPts val="2100"/>
              <a:buChar char="●"/>
            </a:pPr>
            <a:r>
              <a:rPr lang="en" sz="2100"/>
              <a:t>Summary of Product Status </a:t>
            </a:r>
            <a:endParaRPr sz="2100"/>
          </a:p>
          <a:p>
            <a:pPr marL="914400" lvl="1" indent="-336550" algn="l" rtl="0">
              <a:lnSpc>
                <a:spcPct val="115000"/>
              </a:lnSpc>
              <a:spcBef>
                <a:spcPts val="0"/>
              </a:spcBef>
              <a:spcAft>
                <a:spcPts val="0"/>
              </a:spcAft>
              <a:buSzPts val="1700"/>
              <a:buChar char="○"/>
            </a:pPr>
            <a:r>
              <a:rPr lang="en" sz="1700"/>
              <a:t>Top priority items</a:t>
            </a:r>
            <a:endParaRPr sz="1700"/>
          </a:p>
          <a:p>
            <a:pPr marL="914400" lvl="1" indent="-336550" algn="l" rtl="0">
              <a:lnSpc>
                <a:spcPct val="115000"/>
              </a:lnSpc>
              <a:spcBef>
                <a:spcPts val="0"/>
              </a:spcBef>
              <a:spcAft>
                <a:spcPts val="0"/>
              </a:spcAft>
              <a:buSzPts val="1700"/>
              <a:buChar char="○"/>
            </a:pPr>
            <a:r>
              <a:rPr lang="en" sz="1700"/>
              <a:t>Conclusion</a:t>
            </a:r>
            <a:endParaRPr sz="1700"/>
          </a:p>
        </p:txBody>
      </p:sp>
      <p:sp>
        <p:nvSpPr>
          <p:cNvPr id="69" name="Google Shape;6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2</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67" name="Google Shape;267;p32"/>
          <p:cNvSpPr txBox="1"/>
          <p:nvPr/>
        </p:nvSpPr>
        <p:spPr>
          <a:xfrm>
            <a:off x="285275" y="-19450"/>
            <a:ext cx="7064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Nunito"/>
                <a:ea typeface="Nunito"/>
                <a:cs typeface="Nunito"/>
                <a:sym typeface="Nunito"/>
              </a:rPr>
              <a:t>ADR 1145:</a:t>
            </a:r>
            <a:endParaRPr sz="2000">
              <a:solidFill>
                <a:schemeClr val="dk1"/>
              </a:solidFill>
              <a:latin typeface="Nunito"/>
              <a:ea typeface="Nunito"/>
              <a:cs typeface="Nunito"/>
              <a:sym typeface="Nunito"/>
            </a:endParaRPr>
          </a:p>
          <a:p>
            <a:pPr marL="0" lvl="0" indent="0" algn="ctr" rtl="0">
              <a:spcBef>
                <a:spcPts val="0"/>
              </a:spcBef>
              <a:spcAft>
                <a:spcPts val="0"/>
              </a:spcAft>
              <a:buNone/>
            </a:pPr>
            <a:r>
              <a:rPr lang="en" sz="2000">
                <a:solidFill>
                  <a:schemeClr val="dk1"/>
                </a:solidFill>
                <a:latin typeface="Nunito"/>
                <a:ea typeface="Nunito"/>
                <a:cs typeface="Nunito"/>
                <a:sym typeface="Nunito"/>
              </a:rPr>
              <a:t>Observation test sequence with different filter combinations,</a:t>
            </a:r>
            <a:br>
              <a:rPr lang="en" sz="2000">
                <a:solidFill>
                  <a:schemeClr val="dk1"/>
                </a:solidFill>
                <a:latin typeface="Nunito"/>
                <a:ea typeface="Nunito"/>
                <a:cs typeface="Nunito"/>
                <a:sym typeface="Nunito"/>
              </a:rPr>
            </a:br>
            <a:r>
              <a:rPr lang="en" sz="2000">
                <a:solidFill>
                  <a:schemeClr val="dk1"/>
                </a:solidFill>
                <a:latin typeface="Nunito"/>
                <a:ea typeface="Nunito"/>
                <a:cs typeface="Nunito"/>
                <a:sym typeface="Nunito"/>
              </a:rPr>
              <a:t>co-aligned GOES-16 94 Å image subtracted</a:t>
            </a:r>
            <a:endParaRPr sz="2000">
              <a:solidFill>
                <a:schemeClr val="dk1"/>
              </a:solidFill>
              <a:latin typeface="Nunito"/>
              <a:ea typeface="Nunito"/>
              <a:cs typeface="Nunito"/>
              <a:sym typeface="Nunito"/>
            </a:endParaRPr>
          </a:p>
        </p:txBody>
      </p:sp>
      <p:pic>
        <p:nvPicPr>
          <p:cNvPr id="268" name="Google Shape;268;p32"/>
          <p:cNvPicPr preferRelativeResize="0"/>
          <p:nvPr/>
        </p:nvPicPr>
        <p:blipFill rotWithShape="1">
          <a:blip r:embed="rId3">
            <a:alphaModFix/>
          </a:blip>
          <a:srcRect t="1428" b="1428"/>
          <a:stretch/>
        </p:blipFill>
        <p:spPr>
          <a:xfrm>
            <a:off x="3068350" y="2187998"/>
            <a:ext cx="3007299" cy="2921376"/>
          </a:xfrm>
          <a:prstGeom prst="rect">
            <a:avLst/>
          </a:prstGeom>
          <a:noFill/>
          <a:ln>
            <a:noFill/>
          </a:ln>
        </p:spPr>
      </p:pic>
      <p:pic>
        <p:nvPicPr>
          <p:cNvPr id="269" name="Google Shape;269;p32"/>
          <p:cNvPicPr preferRelativeResize="0"/>
          <p:nvPr/>
        </p:nvPicPr>
        <p:blipFill rotWithShape="1">
          <a:blip r:embed="rId4">
            <a:alphaModFix/>
          </a:blip>
          <a:srcRect t="1428" b="1428"/>
          <a:stretch/>
        </p:blipFill>
        <p:spPr>
          <a:xfrm>
            <a:off x="6101400" y="2187998"/>
            <a:ext cx="3007299" cy="2921376"/>
          </a:xfrm>
          <a:prstGeom prst="rect">
            <a:avLst/>
          </a:prstGeom>
          <a:noFill/>
          <a:ln>
            <a:noFill/>
          </a:ln>
        </p:spPr>
      </p:pic>
      <p:sp>
        <p:nvSpPr>
          <p:cNvPr id="270" name="Google Shape;270;p32"/>
          <p:cNvSpPr txBox="1"/>
          <p:nvPr/>
        </p:nvSpPr>
        <p:spPr>
          <a:xfrm>
            <a:off x="477412" y="1115025"/>
            <a:ext cx="2123100" cy="10467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Nunito"/>
                <a:ea typeface="Nunito"/>
                <a:cs typeface="Nunito"/>
                <a:sym typeface="Nunito"/>
              </a:rPr>
              <a:t>Test sequence image 1</a:t>
            </a:r>
            <a:r>
              <a:rPr lang="en" sz="600">
                <a:solidFill>
                  <a:schemeClr val="dk2"/>
                </a:solidFill>
                <a:latin typeface="Nunito"/>
                <a:ea typeface="Nunito"/>
                <a:cs typeface="Nunito"/>
                <a:sym typeface="Nunito"/>
              </a:rPr>
              <a:t/>
            </a:r>
            <a:br>
              <a:rPr lang="en" sz="600">
                <a:solidFill>
                  <a:schemeClr val="dk2"/>
                </a:solidFill>
                <a:latin typeface="Nunito"/>
                <a:ea typeface="Nunito"/>
                <a:cs typeface="Nunito"/>
                <a:sym typeface="Nunito"/>
              </a:rPr>
            </a:br>
            <a:endParaRPr sz="6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1: Thin Zr filter</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2: Open</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3 sec exposure time</a:t>
            </a:r>
            <a:endParaRPr sz="1200">
              <a:solidFill>
                <a:schemeClr val="dk2"/>
              </a:solidFill>
              <a:latin typeface="Nunito"/>
              <a:ea typeface="Nunito"/>
              <a:cs typeface="Nunito"/>
              <a:sym typeface="Nunito"/>
            </a:endParaRPr>
          </a:p>
        </p:txBody>
      </p:sp>
      <p:sp>
        <p:nvSpPr>
          <p:cNvPr id="271" name="Google Shape;271;p32"/>
          <p:cNvSpPr txBox="1"/>
          <p:nvPr/>
        </p:nvSpPr>
        <p:spPr>
          <a:xfrm>
            <a:off x="3510450" y="1115025"/>
            <a:ext cx="2123100" cy="10467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Nunito"/>
                <a:ea typeface="Nunito"/>
                <a:cs typeface="Nunito"/>
                <a:sym typeface="Nunito"/>
              </a:rPr>
              <a:t>Test sequence image 2</a:t>
            </a:r>
            <a:r>
              <a:rPr lang="en" sz="600">
                <a:solidFill>
                  <a:schemeClr val="dk2"/>
                </a:solidFill>
                <a:latin typeface="Nunito"/>
                <a:ea typeface="Nunito"/>
                <a:cs typeface="Nunito"/>
                <a:sym typeface="Nunito"/>
              </a:rPr>
              <a:t/>
            </a:r>
            <a:br>
              <a:rPr lang="en" sz="600">
                <a:solidFill>
                  <a:schemeClr val="dk2"/>
                </a:solidFill>
                <a:latin typeface="Nunito"/>
                <a:ea typeface="Nunito"/>
                <a:cs typeface="Nunito"/>
                <a:sym typeface="Nunito"/>
              </a:rPr>
            </a:br>
            <a:endParaRPr sz="6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1: Thick Zr filter</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2: Open</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3 sec exposure time</a:t>
            </a:r>
            <a:endParaRPr sz="1200">
              <a:solidFill>
                <a:schemeClr val="dk2"/>
              </a:solidFill>
              <a:latin typeface="Nunito"/>
              <a:ea typeface="Nunito"/>
              <a:cs typeface="Nunito"/>
              <a:sym typeface="Nunito"/>
            </a:endParaRPr>
          </a:p>
        </p:txBody>
      </p:sp>
      <p:sp>
        <p:nvSpPr>
          <p:cNvPr id="272" name="Google Shape;272;p32"/>
          <p:cNvSpPr txBox="1"/>
          <p:nvPr/>
        </p:nvSpPr>
        <p:spPr>
          <a:xfrm>
            <a:off x="6543500" y="1115025"/>
            <a:ext cx="2123100" cy="1046700"/>
          </a:xfrm>
          <a:prstGeom prst="rect">
            <a:avLst/>
          </a:prstGeom>
          <a:solidFill>
            <a:srgbClr val="FFFFFF">
              <a:alpha val="7989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Nunito"/>
                <a:ea typeface="Nunito"/>
                <a:cs typeface="Nunito"/>
                <a:sym typeface="Nunito"/>
              </a:rPr>
              <a:t>Test sequence image 3</a:t>
            </a:r>
            <a:r>
              <a:rPr lang="en" sz="600">
                <a:solidFill>
                  <a:schemeClr val="dk2"/>
                </a:solidFill>
                <a:latin typeface="Nunito"/>
                <a:ea typeface="Nunito"/>
                <a:cs typeface="Nunito"/>
                <a:sym typeface="Nunito"/>
              </a:rPr>
              <a:t/>
            </a:r>
            <a:br>
              <a:rPr lang="en" sz="600">
                <a:solidFill>
                  <a:schemeClr val="dk2"/>
                </a:solidFill>
                <a:latin typeface="Nunito"/>
                <a:ea typeface="Nunito"/>
                <a:cs typeface="Nunito"/>
                <a:sym typeface="Nunito"/>
              </a:rPr>
            </a:br>
            <a:endParaRPr sz="6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1: Thick Zr filter</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Filter wheel 2: Thin Zr filter</a:t>
            </a:r>
            <a:endParaRPr sz="1200">
              <a:solidFill>
                <a:schemeClr val="dk2"/>
              </a:solidFill>
              <a:latin typeface="Nunito"/>
              <a:ea typeface="Nunito"/>
              <a:cs typeface="Nunito"/>
              <a:sym typeface="Nunito"/>
            </a:endParaRPr>
          </a:p>
          <a:p>
            <a:pPr marL="0" lvl="0" indent="0" algn="l" rtl="0">
              <a:spcBef>
                <a:spcPts val="0"/>
              </a:spcBef>
              <a:spcAft>
                <a:spcPts val="0"/>
              </a:spcAft>
              <a:buNone/>
            </a:pPr>
            <a:r>
              <a:rPr lang="en" sz="1200">
                <a:solidFill>
                  <a:schemeClr val="dk2"/>
                </a:solidFill>
                <a:latin typeface="Nunito"/>
                <a:ea typeface="Nunito"/>
                <a:cs typeface="Nunito"/>
                <a:sym typeface="Nunito"/>
              </a:rPr>
              <a:t>3 sec exposure time</a:t>
            </a:r>
            <a:endParaRPr sz="1200">
              <a:solidFill>
                <a:schemeClr val="dk2"/>
              </a:solidFill>
              <a:latin typeface="Nunito"/>
              <a:ea typeface="Nunito"/>
              <a:cs typeface="Nunito"/>
              <a:sym typeface="Nunito"/>
            </a:endParaRPr>
          </a:p>
        </p:txBody>
      </p:sp>
      <p:pic>
        <p:nvPicPr>
          <p:cNvPr id="273" name="Google Shape;273;p32"/>
          <p:cNvPicPr preferRelativeResize="0"/>
          <p:nvPr/>
        </p:nvPicPr>
        <p:blipFill rotWithShape="1">
          <a:blip r:embed="rId5">
            <a:alphaModFix/>
          </a:blip>
          <a:srcRect t="1428" b="1428"/>
          <a:stretch/>
        </p:blipFill>
        <p:spPr>
          <a:xfrm>
            <a:off x="35300" y="2187999"/>
            <a:ext cx="3007299" cy="292138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graphicFrame>
        <p:nvGraphicFramePr>
          <p:cNvPr id="279" name="Google Shape;279;p33"/>
          <p:cNvGraphicFramePr/>
          <p:nvPr/>
        </p:nvGraphicFramePr>
        <p:xfrm>
          <a:off x="186700" y="1070913"/>
          <a:ext cx="8770575" cy="2255490"/>
        </p:xfrm>
        <a:graphic>
          <a:graphicData uri="http://schemas.openxmlformats.org/drawingml/2006/table">
            <a:tbl>
              <a:tblPr>
                <a:noFill/>
                <a:tableStyleId>{07A322FA-7E67-41AE-8A54-C64EDC593564}</a:tableStyleId>
              </a:tblPr>
              <a:tblGrid>
                <a:gridCol w="2167725">
                  <a:extLst>
                    <a:ext uri="{9D8B030D-6E8A-4147-A177-3AD203B41FA5}">
                      <a16:colId xmlns:a16="http://schemas.microsoft.com/office/drawing/2014/main" val="20000"/>
                    </a:ext>
                  </a:extLst>
                </a:gridCol>
                <a:gridCol w="808950">
                  <a:extLst>
                    <a:ext uri="{9D8B030D-6E8A-4147-A177-3AD203B41FA5}">
                      <a16:colId xmlns:a16="http://schemas.microsoft.com/office/drawing/2014/main" val="20001"/>
                    </a:ext>
                  </a:extLst>
                </a:gridCol>
                <a:gridCol w="794000">
                  <a:extLst>
                    <a:ext uri="{9D8B030D-6E8A-4147-A177-3AD203B41FA5}">
                      <a16:colId xmlns:a16="http://schemas.microsoft.com/office/drawing/2014/main" val="20002"/>
                    </a:ext>
                  </a:extLst>
                </a:gridCol>
                <a:gridCol w="914000">
                  <a:extLst>
                    <a:ext uri="{9D8B030D-6E8A-4147-A177-3AD203B41FA5}">
                      <a16:colId xmlns:a16="http://schemas.microsoft.com/office/drawing/2014/main" val="20003"/>
                    </a:ext>
                  </a:extLst>
                </a:gridCol>
                <a:gridCol w="1372025">
                  <a:extLst>
                    <a:ext uri="{9D8B030D-6E8A-4147-A177-3AD203B41FA5}">
                      <a16:colId xmlns:a16="http://schemas.microsoft.com/office/drawing/2014/main" val="20004"/>
                    </a:ext>
                  </a:extLst>
                </a:gridCol>
                <a:gridCol w="1259275">
                  <a:extLst>
                    <a:ext uri="{9D8B030D-6E8A-4147-A177-3AD203B41FA5}">
                      <a16:colId xmlns:a16="http://schemas.microsoft.com/office/drawing/2014/main" val="20005"/>
                    </a:ext>
                  </a:extLst>
                </a:gridCol>
                <a:gridCol w="1454600">
                  <a:extLst>
                    <a:ext uri="{9D8B030D-6E8A-4147-A177-3AD203B41FA5}">
                      <a16:colId xmlns:a16="http://schemas.microsoft.com/office/drawing/2014/main" val="20006"/>
                    </a:ext>
                  </a:extLst>
                </a:gridCol>
              </a:tblGrid>
              <a:tr h="381000">
                <a:tc>
                  <a:txBody>
                    <a:bodyPr/>
                    <a:lstStyle/>
                    <a:p>
                      <a:pPr marL="0" lvl="0" indent="0" algn="l" rtl="0">
                        <a:spcBef>
                          <a:spcPts val="0"/>
                        </a:spcBef>
                        <a:spcAft>
                          <a:spcPts val="0"/>
                        </a:spcAft>
                        <a:buNone/>
                      </a:pPr>
                      <a:r>
                        <a:rPr lang="en" sz="1200">
                          <a:solidFill>
                            <a:schemeClr val="lt1"/>
                          </a:solidFill>
                          <a:latin typeface="Nunito"/>
                          <a:ea typeface="Nunito"/>
                          <a:cs typeface="Nunito"/>
                          <a:sym typeface="Nunito"/>
                        </a:rPr>
                        <a:t>Image type</a:t>
                      </a:r>
                      <a:endParaRPr sz="1200">
                        <a:solidFill>
                          <a:schemeClr val="lt1"/>
                        </a:solidFill>
                        <a:latin typeface="Nunito"/>
                        <a:ea typeface="Nunito"/>
                        <a:cs typeface="Nunito"/>
                        <a:sym typeface="Nunito"/>
                      </a:endParaRPr>
                    </a:p>
                  </a:txBody>
                  <a:tcPr marL="91425" marR="91425" marT="91425" marB="91425">
                    <a:solidFill>
                      <a:schemeClr val="accent2"/>
                    </a:solidFill>
                  </a:tcPr>
                </a:tc>
                <a:tc>
                  <a:txBody>
                    <a:bodyPr/>
                    <a:lstStyle/>
                    <a:p>
                      <a:pPr marL="0" lvl="0" indent="0" algn="ctr" rtl="0">
                        <a:spcBef>
                          <a:spcPts val="0"/>
                        </a:spcBef>
                        <a:spcAft>
                          <a:spcPts val="0"/>
                        </a:spcAft>
                        <a:buNone/>
                      </a:pPr>
                      <a:r>
                        <a:rPr lang="en" sz="1200">
                          <a:solidFill>
                            <a:schemeClr val="lt1"/>
                          </a:solidFill>
                          <a:latin typeface="Nunito"/>
                          <a:ea typeface="Nunito"/>
                          <a:cs typeface="Nunito"/>
                          <a:sym typeface="Nunito"/>
                        </a:rPr>
                        <a:t>Filter wheel</a:t>
                      </a:r>
                      <a:br>
                        <a:rPr lang="en" sz="1200">
                          <a:solidFill>
                            <a:schemeClr val="lt1"/>
                          </a:solidFill>
                          <a:latin typeface="Nunito"/>
                          <a:ea typeface="Nunito"/>
                          <a:cs typeface="Nunito"/>
                          <a:sym typeface="Nunito"/>
                        </a:rPr>
                      </a:br>
                      <a:r>
                        <a:rPr lang="en" sz="1200">
                          <a:solidFill>
                            <a:schemeClr val="lt1"/>
                          </a:solidFill>
                          <a:latin typeface="Nunito"/>
                          <a:ea typeface="Nunito"/>
                          <a:cs typeface="Nunito"/>
                          <a:sym typeface="Nunito"/>
                        </a:rPr>
                        <a:t>1</a:t>
                      </a:r>
                      <a:endParaRPr sz="1200">
                        <a:solidFill>
                          <a:schemeClr val="lt1"/>
                        </a:solidFill>
                        <a:latin typeface="Nunito"/>
                        <a:ea typeface="Nunito"/>
                        <a:cs typeface="Nunito"/>
                        <a:sym typeface="Nunito"/>
                      </a:endParaRPr>
                    </a:p>
                  </a:txBody>
                  <a:tcPr marL="91425" marR="91425" marT="91425" marB="91425">
                    <a:solidFill>
                      <a:schemeClr val="accent2"/>
                    </a:solidFill>
                  </a:tcPr>
                </a:tc>
                <a:tc>
                  <a:txBody>
                    <a:bodyPr/>
                    <a:lstStyle/>
                    <a:p>
                      <a:pPr marL="0" lvl="0" indent="0" algn="ctr" rtl="0">
                        <a:spcBef>
                          <a:spcPts val="0"/>
                        </a:spcBef>
                        <a:spcAft>
                          <a:spcPts val="0"/>
                        </a:spcAft>
                        <a:buNone/>
                      </a:pPr>
                      <a:r>
                        <a:rPr lang="en" sz="1200">
                          <a:solidFill>
                            <a:schemeClr val="lt1"/>
                          </a:solidFill>
                          <a:latin typeface="Nunito"/>
                          <a:ea typeface="Nunito"/>
                          <a:cs typeface="Nunito"/>
                          <a:sym typeface="Nunito"/>
                        </a:rPr>
                        <a:t>Filter wheel</a:t>
                      </a:r>
                      <a:br>
                        <a:rPr lang="en" sz="1200">
                          <a:solidFill>
                            <a:schemeClr val="lt1"/>
                          </a:solidFill>
                          <a:latin typeface="Nunito"/>
                          <a:ea typeface="Nunito"/>
                          <a:cs typeface="Nunito"/>
                          <a:sym typeface="Nunito"/>
                        </a:rPr>
                      </a:br>
                      <a:r>
                        <a:rPr lang="en" sz="1200">
                          <a:solidFill>
                            <a:schemeClr val="lt1"/>
                          </a:solidFill>
                          <a:latin typeface="Nunito"/>
                          <a:ea typeface="Nunito"/>
                          <a:cs typeface="Nunito"/>
                          <a:sym typeface="Nunito"/>
                        </a:rPr>
                        <a:t>2</a:t>
                      </a:r>
                      <a:endParaRPr sz="1200">
                        <a:solidFill>
                          <a:schemeClr val="lt1"/>
                        </a:solidFill>
                        <a:latin typeface="Nunito"/>
                        <a:ea typeface="Nunito"/>
                        <a:cs typeface="Nunito"/>
                        <a:sym typeface="Nunito"/>
                      </a:endParaRPr>
                    </a:p>
                  </a:txBody>
                  <a:tcPr marL="91425" marR="91425" marT="91425" marB="91425">
                    <a:solidFill>
                      <a:schemeClr val="accent2"/>
                    </a:solidFill>
                  </a:tcPr>
                </a:tc>
                <a:tc>
                  <a:txBody>
                    <a:bodyPr/>
                    <a:lstStyle/>
                    <a:p>
                      <a:pPr marL="0" lvl="0" indent="0" algn="ctr" rtl="0">
                        <a:spcBef>
                          <a:spcPts val="0"/>
                        </a:spcBef>
                        <a:spcAft>
                          <a:spcPts val="0"/>
                        </a:spcAft>
                        <a:buNone/>
                      </a:pPr>
                      <a:r>
                        <a:rPr lang="en" sz="1200">
                          <a:solidFill>
                            <a:schemeClr val="lt1"/>
                          </a:solidFill>
                          <a:latin typeface="Nunito"/>
                          <a:ea typeface="Nunito"/>
                          <a:cs typeface="Nunito"/>
                          <a:sym typeface="Nunito"/>
                        </a:rPr>
                        <a:t>Exposure time</a:t>
                      </a:r>
                      <a:endParaRPr sz="1200">
                        <a:solidFill>
                          <a:schemeClr val="lt1"/>
                        </a:solidFill>
                        <a:latin typeface="Nunito"/>
                        <a:ea typeface="Nunito"/>
                        <a:cs typeface="Nunito"/>
                        <a:sym typeface="Nunito"/>
                      </a:endParaRPr>
                    </a:p>
                    <a:p>
                      <a:pPr marL="0" lvl="0" indent="0" algn="ctr" rtl="0">
                        <a:spcBef>
                          <a:spcPts val="0"/>
                        </a:spcBef>
                        <a:spcAft>
                          <a:spcPts val="0"/>
                        </a:spcAft>
                        <a:buNone/>
                      </a:pPr>
                      <a:r>
                        <a:rPr lang="en" sz="1200">
                          <a:solidFill>
                            <a:schemeClr val="lt1"/>
                          </a:solidFill>
                          <a:latin typeface="Nunito"/>
                          <a:ea typeface="Nunito"/>
                          <a:cs typeface="Nunito"/>
                          <a:sym typeface="Nunito"/>
                        </a:rPr>
                        <a:t>[sec]</a:t>
                      </a:r>
                      <a:endParaRPr sz="1200">
                        <a:solidFill>
                          <a:schemeClr val="lt1"/>
                        </a:solidFill>
                        <a:latin typeface="Nunito"/>
                        <a:ea typeface="Nunito"/>
                        <a:cs typeface="Nunito"/>
                        <a:sym typeface="Nunito"/>
                      </a:endParaRPr>
                    </a:p>
                  </a:txBody>
                  <a:tcPr marL="91425" marR="91425" marT="91425" marB="91425">
                    <a:solidFill>
                      <a:schemeClr val="accent2"/>
                    </a:solidFill>
                  </a:tcPr>
                </a:tc>
                <a:tc>
                  <a:txBody>
                    <a:bodyPr/>
                    <a:lstStyle/>
                    <a:p>
                      <a:pPr marL="0" lvl="0" indent="0" algn="ctr" rtl="0">
                        <a:spcBef>
                          <a:spcPts val="0"/>
                        </a:spcBef>
                        <a:spcAft>
                          <a:spcPts val="0"/>
                        </a:spcAft>
                        <a:buNone/>
                      </a:pPr>
                      <a:r>
                        <a:rPr lang="en" sz="1200">
                          <a:solidFill>
                            <a:schemeClr val="lt1"/>
                          </a:solidFill>
                          <a:latin typeface="Nunito"/>
                          <a:ea typeface="Nunito"/>
                          <a:cs typeface="Nunito"/>
                          <a:sym typeface="Nunito"/>
                        </a:rPr>
                        <a:t>Mean signal in middle of image</a:t>
                      </a:r>
                      <a:endParaRPr sz="1200">
                        <a:solidFill>
                          <a:schemeClr val="lt1"/>
                        </a:solidFill>
                        <a:latin typeface="Nunito"/>
                        <a:ea typeface="Nunito"/>
                        <a:cs typeface="Nunito"/>
                        <a:sym typeface="Nunito"/>
                      </a:endParaRPr>
                    </a:p>
                    <a:p>
                      <a:pPr marL="0" lvl="0" indent="0" algn="ctr" rtl="0">
                        <a:spcBef>
                          <a:spcPts val="0"/>
                        </a:spcBef>
                        <a:spcAft>
                          <a:spcPts val="0"/>
                        </a:spcAft>
                        <a:buNone/>
                      </a:pPr>
                      <a:r>
                        <a:rPr lang="en" sz="1200">
                          <a:solidFill>
                            <a:schemeClr val="lt1"/>
                          </a:solidFill>
                          <a:latin typeface="Nunito"/>
                          <a:ea typeface="Nunito"/>
                          <a:cs typeface="Nunito"/>
                          <a:sym typeface="Nunito"/>
                        </a:rPr>
                        <a:t>[DN]</a:t>
                      </a:r>
                      <a:endParaRPr sz="1200">
                        <a:solidFill>
                          <a:schemeClr val="lt1"/>
                        </a:solidFill>
                        <a:latin typeface="Nunito"/>
                        <a:ea typeface="Nunito"/>
                        <a:cs typeface="Nunito"/>
                        <a:sym typeface="Nunito"/>
                      </a:endParaRPr>
                    </a:p>
                  </a:txBody>
                  <a:tcPr marL="91425" marR="91425" marT="91425" marB="91425">
                    <a:solidFill>
                      <a:schemeClr val="accent2"/>
                    </a:solidFill>
                  </a:tcPr>
                </a:tc>
                <a:tc>
                  <a:txBody>
                    <a:bodyPr/>
                    <a:lstStyle/>
                    <a:p>
                      <a:pPr marL="0" lvl="0" indent="0" algn="ctr" rtl="0">
                        <a:spcBef>
                          <a:spcPts val="0"/>
                        </a:spcBef>
                        <a:spcAft>
                          <a:spcPts val="0"/>
                        </a:spcAft>
                        <a:buNone/>
                      </a:pPr>
                      <a:r>
                        <a:rPr lang="en" sz="1200">
                          <a:solidFill>
                            <a:schemeClr val="lt1"/>
                          </a:solidFill>
                          <a:latin typeface="Nunito"/>
                          <a:ea typeface="Nunito"/>
                          <a:cs typeface="Nunito"/>
                          <a:sym typeface="Nunito"/>
                        </a:rPr>
                        <a:t>Ratio: </a:t>
                      </a:r>
                      <a:endParaRPr sz="1200">
                        <a:solidFill>
                          <a:schemeClr val="lt1"/>
                        </a:solidFill>
                        <a:latin typeface="Nunito"/>
                        <a:ea typeface="Nunito"/>
                        <a:cs typeface="Nunito"/>
                        <a:sym typeface="Nunito"/>
                      </a:endParaRPr>
                    </a:p>
                    <a:p>
                      <a:pPr marL="0" lvl="0" indent="0" algn="ctr" rtl="0">
                        <a:spcBef>
                          <a:spcPts val="0"/>
                        </a:spcBef>
                        <a:spcAft>
                          <a:spcPts val="0"/>
                        </a:spcAft>
                        <a:buNone/>
                      </a:pPr>
                      <a:r>
                        <a:rPr lang="en" sz="1200">
                          <a:solidFill>
                            <a:schemeClr val="lt1"/>
                          </a:solidFill>
                          <a:latin typeface="Nunito"/>
                          <a:ea typeface="Nunito"/>
                          <a:cs typeface="Nunito"/>
                          <a:sym typeface="Nunito"/>
                        </a:rPr>
                        <a:t>this image / regular image</a:t>
                      </a:r>
                      <a:endParaRPr sz="1200">
                        <a:solidFill>
                          <a:schemeClr val="lt1"/>
                        </a:solidFill>
                        <a:latin typeface="Nunito"/>
                        <a:ea typeface="Nunito"/>
                        <a:cs typeface="Nunito"/>
                        <a:sym typeface="Nunito"/>
                      </a:endParaRPr>
                    </a:p>
                  </a:txBody>
                  <a:tcPr marL="91425" marR="91425" marT="91425" marB="91425">
                    <a:solidFill>
                      <a:schemeClr val="accent2"/>
                    </a:solidFill>
                  </a:tcPr>
                </a:tc>
                <a:tc>
                  <a:txBody>
                    <a:bodyPr/>
                    <a:lstStyle/>
                    <a:p>
                      <a:pPr marL="0" lvl="0" indent="0" algn="ctr" rtl="0">
                        <a:spcBef>
                          <a:spcPts val="0"/>
                        </a:spcBef>
                        <a:spcAft>
                          <a:spcPts val="0"/>
                        </a:spcAft>
                        <a:buNone/>
                      </a:pPr>
                      <a:r>
                        <a:rPr lang="en" sz="1200">
                          <a:solidFill>
                            <a:schemeClr val="lt1"/>
                          </a:solidFill>
                          <a:latin typeface="Nunito"/>
                          <a:ea typeface="Nunito"/>
                          <a:cs typeface="Nunito"/>
                          <a:sym typeface="Nunito"/>
                        </a:rPr>
                        <a:t> Mean radiance in middle of image</a:t>
                      </a:r>
                      <a:endParaRPr sz="1200">
                        <a:solidFill>
                          <a:schemeClr val="lt1"/>
                        </a:solidFill>
                        <a:latin typeface="Nunito"/>
                        <a:ea typeface="Nunito"/>
                        <a:cs typeface="Nunito"/>
                        <a:sym typeface="Nunito"/>
                      </a:endParaRPr>
                    </a:p>
                    <a:p>
                      <a:pPr marL="0" lvl="0" indent="0" algn="ctr" rtl="0">
                        <a:spcBef>
                          <a:spcPts val="0"/>
                        </a:spcBef>
                        <a:spcAft>
                          <a:spcPts val="0"/>
                        </a:spcAft>
                        <a:buNone/>
                      </a:pPr>
                      <a:r>
                        <a:rPr lang="en" sz="1200">
                          <a:solidFill>
                            <a:schemeClr val="lt1"/>
                          </a:solidFill>
                          <a:latin typeface="Nunito"/>
                          <a:ea typeface="Nunito"/>
                          <a:cs typeface="Nunito"/>
                          <a:sym typeface="Nunito"/>
                        </a:rPr>
                        <a:t>[W m</a:t>
                      </a:r>
                      <a:r>
                        <a:rPr lang="en" sz="1200" baseline="30000">
                          <a:solidFill>
                            <a:schemeClr val="lt1"/>
                          </a:solidFill>
                          <a:latin typeface="Nunito"/>
                          <a:ea typeface="Nunito"/>
                          <a:cs typeface="Nunito"/>
                          <a:sym typeface="Nunito"/>
                        </a:rPr>
                        <a:t>-2</a:t>
                      </a:r>
                      <a:r>
                        <a:rPr lang="en" sz="1200">
                          <a:solidFill>
                            <a:schemeClr val="lt1"/>
                          </a:solidFill>
                          <a:latin typeface="Nunito"/>
                          <a:ea typeface="Nunito"/>
                          <a:cs typeface="Nunito"/>
                          <a:sym typeface="Nunito"/>
                        </a:rPr>
                        <a:t> sr</a:t>
                      </a:r>
                      <a:r>
                        <a:rPr lang="en" sz="1200" baseline="30000">
                          <a:solidFill>
                            <a:schemeClr val="lt1"/>
                          </a:solidFill>
                          <a:latin typeface="Nunito"/>
                          <a:ea typeface="Nunito"/>
                          <a:cs typeface="Nunito"/>
                          <a:sym typeface="Nunito"/>
                        </a:rPr>
                        <a:t>-1</a:t>
                      </a:r>
                      <a:r>
                        <a:rPr lang="en" sz="1200">
                          <a:solidFill>
                            <a:schemeClr val="lt1"/>
                          </a:solidFill>
                          <a:latin typeface="Nunito"/>
                          <a:ea typeface="Nunito"/>
                          <a:cs typeface="Nunito"/>
                          <a:sym typeface="Nunito"/>
                        </a:rPr>
                        <a:t>]</a:t>
                      </a:r>
                      <a:endParaRPr sz="1200">
                        <a:solidFill>
                          <a:schemeClr val="lt1"/>
                        </a:solidFill>
                        <a:latin typeface="Nunito"/>
                        <a:ea typeface="Nunito"/>
                        <a:cs typeface="Nunito"/>
                        <a:sym typeface="Nunito"/>
                      </a:endParaRPr>
                    </a:p>
                  </a:txBody>
                  <a:tcPr marL="91425" marR="91425" marT="91425" marB="91425">
                    <a:solidFill>
                      <a:schemeClr val="accen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Regular 94 Å long exposure</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Thin Zr</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Open</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1</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14.27</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1.</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0.249</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Test sequence image 1 </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Thin Zr</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Open</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3</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41.88</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2.935</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0.244</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Test sequence image 2</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Thick Zr</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Open</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3</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28.66</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2.008</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0.225</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Test sequence image 3</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Thick Zr</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Thin Zr</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3</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10.04</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0.704</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tc>
                  <a:txBody>
                    <a:bodyPr/>
                    <a:lstStyle/>
                    <a:p>
                      <a:pPr marL="0" lvl="0" indent="0" algn="ctr" rtl="0">
                        <a:spcBef>
                          <a:spcPts val="0"/>
                        </a:spcBef>
                        <a:spcAft>
                          <a:spcPts val="0"/>
                        </a:spcAft>
                        <a:buNone/>
                      </a:pPr>
                      <a:r>
                        <a:rPr lang="en" sz="1200">
                          <a:solidFill>
                            <a:schemeClr val="dk1"/>
                          </a:solidFill>
                          <a:latin typeface="Nunito"/>
                          <a:ea typeface="Nunito"/>
                          <a:cs typeface="Nunito"/>
                          <a:sym typeface="Nunito"/>
                        </a:rPr>
                        <a:t>0.228</a:t>
                      </a:r>
                      <a:endParaRPr sz="1200">
                        <a:solidFill>
                          <a:schemeClr val="dk1"/>
                        </a:solidFill>
                        <a:latin typeface="Nunito"/>
                        <a:ea typeface="Nunito"/>
                        <a:cs typeface="Nunito"/>
                        <a:sym typeface="Nunito"/>
                      </a:endParaRPr>
                    </a:p>
                  </a:txBody>
                  <a:tcPr marL="91425" marR="91425" marT="91425" marB="91425">
                    <a:solidFill>
                      <a:srgbClr val="000000">
                        <a:alpha val="79890"/>
                      </a:srgbClr>
                    </a:solidFill>
                  </a:tcPr>
                </a:tc>
                <a:extLst>
                  <a:ext uri="{0D108BD9-81ED-4DB2-BD59-A6C34878D82A}">
                    <a16:rowId xmlns:a16="http://schemas.microsoft.com/office/drawing/2014/main" val="10004"/>
                  </a:ext>
                </a:extLst>
              </a:tr>
            </a:tbl>
          </a:graphicData>
        </a:graphic>
      </p:graphicFrame>
      <p:sp>
        <p:nvSpPr>
          <p:cNvPr id="280" name="Google Shape;280;p33"/>
          <p:cNvSpPr txBox="1"/>
          <p:nvPr/>
        </p:nvSpPr>
        <p:spPr>
          <a:xfrm>
            <a:off x="285275" y="-19450"/>
            <a:ext cx="7064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Nunito"/>
                <a:ea typeface="Nunito"/>
                <a:cs typeface="Nunito"/>
                <a:sym typeface="Nunito"/>
              </a:rPr>
              <a:t>ADR 1145:</a:t>
            </a:r>
            <a:endParaRPr sz="2000">
              <a:solidFill>
                <a:schemeClr val="dk1"/>
              </a:solidFill>
              <a:latin typeface="Nunito"/>
              <a:ea typeface="Nunito"/>
              <a:cs typeface="Nunito"/>
              <a:sym typeface="Nunito"/>
            </a:endParaRPr>
          </a:p>
          <a:p>
            <a:pPr marL="0" lvl="0" indent="0" algn="ctr" rtl="0">
              <a:spcBef>
                <a:spcPts val="0"/>
              </a:spcBef>
              <a:spcAft>
                <a:spcPts val="0"/>
              </a:spcAft>
              <a:buNone/>
            </a:pPr>
            <a:r>
              <a:rPr lang="en" sz="2000">
                <a:solidFill>
                  <a:schemeClr val="dk1"/>
                </a:solidFill>
                <a:latin typeface="Nunito"/>
                <a:ea typeface="Nunito"/>
                <a:cs typeface="Nunito"/>
                <a:sym typeface="Nunito"/>
              </a:rPr>
              <a:t>Observation test sequence results in numbers</a:t>
            </a:r>
            <a:endParaRPr sz="2000">
              <a:solidFill>
                <a:schemeClr val="dk1"/>
              </a:solidFill>
              <a:latin typeface="Nunito"/>
              <a:ea typeface="Nunito"/>
              <a:cs typeface="Nunito"/>
              <a:sym typeface="Nunito"/>
            </a:endParaRPr>
          </a:p>
        </p:txBody>
      </p:sp>
      <p:sp>
        <p:nvSpPr>
          <p:cNvPr id="281" name="Google Shape;281;p33"/>
          <p:cNvSpPr txBox="1"/>
          <p:nvPr/>
        </p:nvSpPr>
        <p:spPr>
          <a:xfrm>
            <a:off x="285275" y="3616375"/>
            <a:ext cx="73653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Nunito"/>
                <a:ea typeface="Nunito"/>
                <a:cs typeface="Nunito"/>
                <a:sym typeface="Nunito"/>
              </a:rPr>
              <a:t>Conclusion:</a:t>
            </a:r>
            <a:endParaRPr sz="1600">
              <a:solidFill>
                <a:schemeClr val="dk1"/>
              </a:solidFill>
              <a:latin typeface="Nunito"/>
              <a:ea typeface="Nunito"/>
              <a:cs typeface="Nunito"/>
              <a:sym typeface="Nunito"/>
            </a:endParaRPr>
          </a:p>
          <a:p>
            <a:pPr marL="0" lvl="0" indent="0" algn="l" rtl="0">
              <a:spcBef>
                <a:spcPts val="0"/>
              </a:spcBef>
              <a:spcAft>
                <a:spcPts val="0"/>
              </a:spcAft>
              <a:buNone/>
            </a:pPr>
            <a:endParaRPr sz="1600">
              <a:solidFill>
                <a:schemeClr val="dk1"/>
              </a:solidFill>
              <a:latin typeface="Nunito"/>
              <a:ea typeface="Nunito"/>
              <a:cs typeface="Nunito"/>
              <a:sym typeface="Nunito"/>
            </a:endParaRPr>
          </a:p>
          <a:p>
            <a:pPr marL="0" lvl="0" indent="0" algn="l" rtl="0">
              <a:spcBef>
                <a:spcPts val="0"/>
              </a:spcBef>
              <a:spcAft>
                <a:spcPts val="0"/>
              </a:spcAft>
              <a:buNone/>
            </a:pPr>
            <a:r>
              <a:rPr lang="en" sz="1600">
                <a:solidFill>
                  <a:schemeClr val="dk1"/>
                </a:solidFill>
                <a:latin typeface="Nunito"/>
                <a:ea typeface="Nunito"/>
                <a:cs typeface="Nunito"/>
                <a:sym typeface="Nunito"/>
              </a:rPr>
              <a:t>The “Test sequence image 2” instead of the regular 94 Å long exposure would mitigate the light leak issue for SUVI-17 and double the in-band 94 Å light.  </a:t>
            </a:r>
            <a:endParaRPr sz="1600">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4"/>
          <p:cNvSpPr txBox="1">
            <a:spLocks noGrp="1"/>
          </p:cNvSpPr>
          <p:nvPr>
            <p:ph type="title"/>
          </p:nvPr>
        </p:nvSpPr>
        <p:spPr>
          <a:xfrm>
            <a:off x="325925" y="450150"/>
            <a:ext cx="6992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Beyond GOES-17 SUVI</a:t>
            </a:r>
            <a:endParaRPr sz="3600"/>
          </a:p>
          <a:p>
            <a:pPr marL="457200" lvl="0" indent="-381000" algn="l" rtl="0">
              <a:spcBef>
                <a:spcPts val="0"/>
              </a:spcBef>
              <a:spcAft>
                <a:spcPts val="0"/>
              </a:spcAft>
              <a:buSzPts val="2400"/>
              <a:buChar char="●"/>
            </a:pPr>
            <a:r>
              <a:rPr lang="en" sz="2400"/>
              <a:t>Updating the observing sequence is the preferred method for mitigating many issues:</a:t>
            </a:r>
            <a:endParaRPr sz="2400"/>
          </a:p>
          <a:p>
            <a:pPr marL="914400" lvl="1" indent="-381000" algn="l" rtl="0">
              <a:spcBef>
                <a:spcPts val="0"/>
              </a:spcBef>
              <a:spcAft>
                <a:spcPts val="0"/>
              </a:spcAft>
              <a:buSzPts val="2400"/>
              <a:buFont typeface="Nunito"/>
              <a:buChar char="○"/>
            </a:pPr>
            <a:r>
              <a:rPr lang="en" sz="2400">
                <a:latin typeface="Nunito"/>
                <a:ea typeface="Nunito"/>
                <a:cs typeface="Nunito"/>
                <a:sym typeface="Nunito"/>
              </a:rPr>
              <a:t>Light Leaks</a:t>
            </a:r>
            <a:endParaRPr sz="2400">
              <a:latin typeface="Nunito"/>
              <a:ea typeface="Nunito"/>
              <a:cs typeface="Nunito"/>
              <a:sym typeface="Nunito"/>
            </a:endParaRPr>
          </a:p>
          <a:p>
            <a:pPr marL="914400" lvl="1" indent="-381000" algn="l" rtl="0">
              <a:spcBef>
                <a:spcPts val="0"/>
              </a:spcBef>
              <a:spcAft>
                <a:spcPts val="0"/>
              </a:spcAft>
              <a:buSzPts val="2400"/>
              <a:buFont typeface="Nunito"/>
              <a:buChar char="○"/>
            </a:pPr>
            <a:r>
              <a:rPr lang="en" sz="2400">
                <a:latin typeface="Nunito"/>
                <a:ea typeface="Nunito"/>
                <a:cs typeface="Nunito"/>
                <a:sym typeface="Nunito"/>
              </a:rPr>
              <a:t>Long-term degradation, a.k.a. signal attenuation</a:t>
            </a:r>
            <a:endParaRPr sz="2400">
              <a:latin typeface="Nunito"/>
              <a:ea typeface="Nunito"/>
              <a:cs typeface="Nunito"/>
              <a:sym typeface="Nunito"/>
            </a:endParaRPr>
          </a:p>
          <a:p>
            <a:pPr marL="457200" lvl="0" indent="-381000" algn="l" rtl="0">
              <a:spcBef>
                <a:spcPts val="0"/>
              </a:spcBef>
              <a:spcAft>
                <a:spcPts val="0"/>
              </a:spcAft>
              <a:buSzPts val="2400"/>
              <a:buFont typeface="Nunito"/>
              <a:buChar char="●"/>
            </a:pPr>
            <a:r>
              <a:rPr lang="en" sz="2400">
                <a:latin typeface="Nunito"/>
                <a:ea typeface="Nunito"/>
                <a:cs typeface="Nunito"/>
                <a:sym typeface="Nunito"/>
              </a:rPr>
              <a:t>It is expected that all SUVI instruments will require a sequence update at least once over the mission lifetime</a:t>
            </a:r>
            <a:endParaRPr sz="2400">
              <a:latin typeface="Nunito"/>
              <a:ea typeface="Nunito"/>
              <a:cs typeface="Nunito"/>
              <a:sym typeface="Nunito"/>
            </a:endParaRPr>
          </a:p>
          <a:p>
            <a:pPr marL="457200" lvl="0" indent="-381000" algn="l" rtl="0">
              <a:spcBef>
                <a:spcPts val="0"/>
              </a:spcBef>
              <a:spcAft>
                <a:spcPts val="0"/>
              </a:spcAft>
              <a:buSzPts val="2400"/>
              <a:buChar char="●"/>
            </a:pPr>
            <a:r>
              <a:rPr lang="en" sz="2400"/>
              <a:t>Sequence updates require GPA modifications</a:t>
            </a:r>
            <a:endParaRPr sz="2400"/>
          </a:p>
          <a:p>
            <a:pPr marL="457200" lvl="0" indent="-381000" algn="l" rtl="0">
              <a:spcBef>
                <a:spcPts val="0"/>
              </a:spcBef>
              <a:spcAft>
                <a:spcPts val="0"/>
              </a:spcAft>
              <a:buSzPts val="2400"/>
              <a:buChar char="●"/>
            </a:pPr>
            <a:r>
              <a:rPr lang="en" sz="2400" i="1"/>
              <a:t>The remedy for the GOES-17 SUVI Light Leak is needed generally for the SUVI GPA</a:t>
            </a:r>
            <a:endParaRPr sz="2400" i="1"/>
          </a:p>
        </p:txBody>
      </p:sp>
      <p:sp>
        <p:nvSpPr>
          <p:cNvPr id="287" name="Google Shape;28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293" name="Google Shape;293;p35"/>
          <p:cNvSpPr txBox="1">
            <a:spLocks noGrp="1"/>
          </p:cNvSpPr>
          <p:nvPr>
            <p:ph type="title"/>
          </p:nvPr>
        </p:nvSpPr>
        <p:spPr>
          <a:xfrm>
            <a:off x="266475" y="142700"/>
            <a:ext cx="8340900" cy="6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Technical challenges to Updated SUVI Sequences</a:t>
            </a:r>
            <a:endParaRPr sz="2700"/>
          </a:p>
        </p:txBody>
      </p:sp>
      <p:sp>
        <p:nvSpPr>
          <p:cNvPr id="294" name="Google Shape;294;p35"/>
          <p:cNvSpPr txBox="1"/>
          <p:nvPr/>
        </p:nvSpPr>
        <p:spPr>
          <a:xfrm>
            <a:off x="711050" y="994900"/>
            <a:ext cx="6247500" cy="12807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GPA needs updates </a:t>
            </a:r>
            <a:endParaRPr sz="1600">
              <a:solidFill>
                <a:schemeClr val="dk1"/>
              </a:solidFill>
              <a:latin typeface="Nunito"/>
              <a:ea typeface="Nunito"/>
              <a:cs typeface="Nunito"/>
              <a:sym typeface="Nunito"/>
            </a:endParaRPr>
          </a:p>
          <a:p>
            <a:pPr marL="457200" lvl="0"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Further discussion in ADR section</a:t>
            </a:r>
            <a:endParaRPr sz="1600">
              <a:solidFill>
                <a:schemeClr val="dk1"/>
              </a:solidFill>
              <a:latin typeface="Nunito"/>
              <a:ea typeface="Nunito"/>
              <a:cs typeface="Nunito"/>
              <a:sym typeface="Nunito"/>
            </a:endParaRPr>
          </a:p>
          <a:p>
            <a:pPr marL="457200" lvl="0"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Until the GPA is fixed, L2 thematic maps and downstream products will not be useful for forecast purposes. </a:t>
            </a:r>
            <a:endParaRPr sz="1600">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300" name="Google Shape;300;p36"/>
          <p:cNvSpPr txBox="1">
            <a:spLocks noGrp="1"/>
          </p:cNvSpPr>
          <p:nvPr>
            <p:ph type="title"/>
          </p:nvPr>
        </p:nvSpPr>
        <p:spPr>
          <a:xfrm>
            <a:off x="1002600" y="125550"/>
            <a:ext cx="7138800" cy="6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Process to Update SUVI Imaging Sequences</a:t>
            </a:r>
            <a:endParaRPr sz="2700"/>
          </a:p>
        </p:txBody>
      </p:sp>
      <p:sp>
        <p:nvSpPr>
          <p:cNvPr id="301" name="Google Shape;301;p36"/>
          <p:cNvSpPr txBox="1"/>
          <p:nvPr/>
        </p:nvSpPr>
        <p:spPr>
          <a:xfrm>
            <a:off x="711050" y="994900"/>
            <a:ext cx="6247500" cy="38295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NCEI designs the new sequence.</a:t>
            </a:r>
            <a:endParaRPr sz="1600">
              <a:solidFill>
                <a:schemeClr val="dk1"/>
              </a:solidFill>
              <a:latin typeface="Nunito"/>
              <a:ea typeface="Nunito"/>
              <a:cs typeface="Nunito"/>
              <a:sym typeface="Nunito"/>
            </a:endParaRPr>
          </a:p>
          <a:p>
            <a:pPr marL="457200" lvl="0"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NCEI tests the sequence using the vendor-provided software tools.</a:t>
            </a:r>
            <a:endParaRPr sz="1600">
              <a:solidFill>
                <a:schemeClr val="dk1"/>
              </a:solidFill>
              <a:latin typeface="Nunito"/>
              <a:ea typeface="Nunito"/>
              <a:cs typeface="Nunito"/>
              <a:sym typeface="Nunito"/>
            </a:endParaRPr>
          </a:p>
          <a:p>
            <a:pPr marL="457200" lvl="0"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NCEI submits the following to OSPO</a:t>
            </a:r>
            <a:endParaRPr sz="1600">
              <a:solidFill>
                <a:schemeClr val="dk1"/>
              </a:solidFill>
              <a:latin typeface="Nunito"/>
              <a:ea typeface="Nunito"/>
              <a:cs typeface="Nunito"/>
              <a:sym typeface="Nunito"/>
            </a:endParaRPr>
          </a:p>
          <a:p>
            <a:pPr marL="914400" lvl="1"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The design for the new sequence</a:t>
            </a:r>
            <a:endParaRPr sz="1600">
              <a:solidFill>
                <a:schemeClr val="dk1"/>
              </a:solidFill>
              <a:latin typeface="Nunito"/>
              <a:ea typeface="Nunito"/>
              <a:cs typeface="Nunito"/>
              <a:sym typeface="Nunito"/>
            </a:endParaRPr>
          </a:p>
          <a:p>
            <a:pPr marL="914400" lvl="1"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The updated LUTs for the SUVI GPA</a:t>
            </a:r>
            <a:endParaRPr sz="1600">
              <a:solidFill>
                <a:schemeClr val="dk1"/>
              </a:solidFill>
              <a:latin typeface="Nunito"/>
              <a:ea typeface="Nunito"/>
              <a:cs typeface="Nunito"/>
              <a:sym typeface="Nunito"/>
            </a:endParaRPr>
          </a:p>
          <a:p>
            <a:pPr marL="914400" lvl="1"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A technical memo describing the changes and the underlying need for the changes</a:t>
            </a:r>
            <a:endParaRPr sz="1600">
              <a:solidFill>
                <a:schemeClr val="dk1"/>
              </a:solidFill>
              <a:latin typeface="Nunito"/>
              <a:ea typeface="Nunito"/>
              <a:cs typeface="Nunito"/>
              <a:sym typeface="Nunito"/>
            </a:endParaRPr>
          </a:p>
          <a:p>
            <a:pPr marL="457200" lvl="0"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OSPO creates new sequence using the NCEI-provided materials as references.</a:t>
            </a:r>
            <a:endParaRPr sz="1600">
              <a:solidFill>
                <a:schemeClr val="dk1"/>
              </a:solidFill>
              <a:latin typeface="Nunito"/>
              <a:ea typeface="Nunito"/>
              <a:cs typeface="Nunito"/>
              <a:sym typeface="Nunito"/>
            </a:endParaRPr>
          </a:p>
          <a:p>
            <a:pPr marL="457200" lvl="0" indent="-330200" algn="l" rtl="0">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OSPO, NCEI, and the GOES-R Ground System coordinate for the simultaneous updating of the imaging sequence and SUVI GPA</a:t>
            </a:r>
            <a:endParaRPr sz="1600">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7"/>
          <p:cNvSpPr txBox="1">
            <a:spLocks noGrp="1"/>
          </p:cNvSpPr>
          <p:nvPr>
            <p:ph type="title"/>
          </p:nvPr>
        </p:nvSpPr>
        <p:spPr>
          <a:xfrm>
            <a:off x="214675" y="450150"/>
            <a:ext cx="7813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u="sng"/>
              <a:t>Issues from Provisional:</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GOES-16/GOES-17 Throughput Discrepancy</a:t>
            </a:r>
            <a:endParaRPr/>
          </a:p>
          <a:p>
            <a:pPr marL="0" lvl="0" indent="0" algn="l" rtl="0">
              <a:spcBef>
                <a:spcPts val="0"/>
              </a:spcBef>
              <a:spcAft>
                <a:spcPts val="0"/>
              </a:spcAft>
              <a:buNone/>
            </a:pPr>
            <a:r>
              <a:rPr lang="en" sz="3200"/>
              <a:t>(ADR 1059)</a:t>
            </a:r>
            <a:endParaRPr sz="3200"/>
          </a:p>
          <a:p>
            <a:pPr marL="0" lvl="0" indent="0" algn="l" rtl="0">
              <a:spcBef>
                <a:spcPts val="0"/>
              </a:spcBef>
              <a:spcAft>
                <a:spcPts val="0"/>
              </a:spcAft>
              <a:buNone/>
            </a:pPr>
            <a:endParaRPr sz="2400"/>
          </a:p>
          <a:p>
            <a:pPr marL="0" lvl="0" indent="0" algn="l" rtl="0">
              <a:spcBef>
                <a:spcPts val="0"/>
              </a:spcBef>
              <a:spcAft>
                <a:spcPts val="0"/>
              </a:spcAft>
              <a:buNone/>
            </a:pPr>
            <a:r>
              <a:rPr lang="en" sz="2400"/>
              <a:t>Description and Mitigation</a:t>
            </a:r>
            <a:endParaRPr sz="2400"/>
          </a:p>
        </p:txBody>
      </p:sp>
      <p:sp>
        <p:nvSpPr>
          <p:cNvPr id="307" name="Google Shape;30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313" name="Google Shape;313;p38"/>
          <p:cNvSpPr txBox="1">
            <a:spLocks noGrp="1"/>
          </p:cNvSpPr>
          <p:nvPr>
            <p:ph type="title"/>
          </p:nvPr>
        </p:nvSpPr>
        <p:spPr>
          <a:xfrm>
            <a:off x="377900" y="82750"/>
            <a:ext cx="8418300" cy="67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a:t>The G17/G16 SUVI Throughput Discrepancy</a:t>
            </a:r>
            <a:endParaRPr sz="2700"/>
          </a:p>
        </p:txBody>
      </p:sp>
      <p:sp>
        <p:nvSpPr>
          <p:cNvPr id="314" name="Google Shape;314;p38"/>
          <p:cNvSpPr txBox="1"/>
          <p:nvPr/>
        </p:nvSpPr>
        <p:spPr>
          <a:xfrm>
            <a:off x="283150" y="1833000"/>
            <a:ext cx="22167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An updated to the calibration parameters on or about 11-2018 (post-drift) resulted in greater “throughput” for the G17 SUVI L1b product.</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This “jump” in throughput is seen in every G17 SUVI channel - see backup slides.</a:t>
            </a:r>
            <a:endParaRPr>
              <a:solidFill>
                <a:schemeClr val="dk1"/>
              </a:solidFill>
              <a:latin typeface="Nunito"/>
              <a:ea typeface="Nunito"/>
              <a:cs typeface="Nunito"/>
              <a:sym typeface="Nunito"/>
            </a:endParaRPr>
          </a:p>
        </p:txBody>
      </p:sp>
      <p:pic>
        <p:nvPicPr>
          <p:cNvPr id="315" name="Google Shape;315;p38"/>
          <p:cNvPicPr preferRelativeResize="0"/>
          <p:nvPr/>
        </p:nvPicPr>
        <p:blipFill>
          <a:blip r:embed="rId3">
            <a:alphaModFix/>
          </a:blip>
          <a:stretch>
            <a:fillRect/>
          </a:stretch>
        </p:blipFill>
        <p:spPr>
          <a:xfrm>
            <a:off x="2652250" y="906550"/>
            <a:ext cx="5446067" cy="408455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321" name="Google Shape;321;p39"/>
          <p:cNvSpPr txBox="1"/>
          <p:nvPr/>
        </p:nvSpPr>
        <p:spPr>
          <a:xfrm>
            <a:off x="3064575" y="4330275"/>
            <a:ext cx="462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9C7AC"/>
                </a:solidFill>
                <a:latin typeface="Nunito"/>
                <a:ea typeface="Nunito"/>
                <a:cs typeface="Nunito"/>
                <a:sym typeface="Nunito"/>
              </a:rPr>
              <a:t>From Provisional Charts</a:t>
            </a:r>
            <a:endParaRPr b="1">
              <a:solidFill>
                <a:srgbClr val="29C7AC"/>
              </a:solidFill>
              <a:latin typeface="Nunito"/>
              <a:ea typeface="Nunito"/>
              <a:cs typeface="Nunito"/>
              <a:sym typeface="Nunito"/>
            </a:endParaRPr>
          </a:p>
        </p:txBody>
      </p:sp>
      <p:pic>
        <p:nvPicPr>
          <p:cNvPr id="322" name="Google Shape;322;p39"/>
          <p:cNvPicPr preferRelativeResize="0"/>
          <p:nvPr/>
        </p:nvPicPr>
        <p:blipFill>
          <a:blip r:embed="rId3">
            <a:alphaModFix/>
          </a:blip>
          <a:stretch>
            <a:fillRect/>
          </a:stretch>
        </p:blipFill>
        <p:spPr>
          <a:xfrm>
            <a:off x="1468300" y="875663"/>
            <a:ext cx="7200154" cy="4025477"/>
          </a:xfrm>
          <a:prstGeom prst="rect">
            <a:avLst/>
          </a:prstGeom>
          <a:noFill/>
          <a:ln>
            <a:noFill/>
          </a:ln>
        </p:spPr>
      </p:pic>
      <p:sp>
        <p:nvSpPr>
          <p:cNvPr id="323" name="Google Shape;323;p39"/>
          <p:cNvSpPr txBox="1">
            <a:spLocks noGrp="1"/>
          </p:cNvSpPr>
          <p:nvPr>
            <p:ph type="title"/>
          </p:nvPr>
        </p:nvSpPr>
        <p:spPr>
          <a:xfrm>
            <a:off x="1225650" y="82750"/>
            <a:ext cx="6692700" cy="6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SDO Calibration Underflight - 9/9/2021</a:t>
            </a:r>
            <a:endParaRPr sz="2700"/>
          </a:p>
        </p:txBody>
      </p:sp>
      <p:sp>
        <p:nvSpPr>
          <p:cNvPr id="324" name="Google Shape;324;p39"/>
          <p:cNvSpPr txBox="1"/>
          <p:nvPr/>
        </p:nvSpPr>
        <p:spPr>
          <a:xfrm>
            <a:off x="87450" y="2688325"/>
            <a:ext cx="1325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Success. </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The release of calibrated data expected in ~ 6 months.</a:t>
            </a:r>
            <a:endParaRPr>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Path Forward:</a:t>
            </a:r>
            <a:endParaRPr/>
          </a:p>
          <a:p>
            <a:pPr marL="457200" lvl="0" indent="-381000" algn="l" rtl="0">
              <a:spcBef>
                <a:spcPts val="0"/>
              </a:spcBef>
              <a:spcAft>
                <a:spcPts val="0"/>
              </a:spcAft>
              <a:buSzPts val="2400"/>
              <a:buChar char="●"/>
            </a:pPr>
            <a:r>
              <a:rPr lang="en" sz="2400"/>
              <a:t>SDO-EVE calibration rocket underflight 9/9/2021</a:t>
            </a:r>
            <a:endParaRPr sz="2400"/>
          </a:p>
          <a:p>
            <a:pPr marL="914400" lvl="1" indent="-342900" algn="l" rtl="0">
              <a:spcBef>
                <a:spcPts val="0"/>
              </a:spcBef>
              <a:spcAft>
                <a:spcPts val="0"/>
              </a:spcAft>
              <a:buSzPts val="1800"/>
              <a:buFont typeface="Nunito"/>
              <a:buChar char="○"/>
            </a:pPr>
            <a:r>
              <a:rPr lang="en" sz="1800">
                <a:latin typeface="Nunito"/>
                <a:ea typeface="Nunito"/>
                <a:cs typeface="Nunito"/>
                <a:sym typeface="Nunito"/>
              </a:rPr>
              <a:t>Improved instrumentation from last underflight</a:t>
            </a:r>
            <a:endParaRPr sz="1800">
              <a:latin typeface="Nunito"/>
              <a:ea typeface="Nunito"/>
              <a:cs typeface="Nunito"/>
              <a:sym typeface="Nunito"/>
            </a:endParaRPr>
          </a:p>
          <a:p>
            <a:pPr marL="914400" lvl="1" indent="-342900" algn="l" rtl="0">
              <a:spcBef>
                <a:spcPts val="0"/>
              </a:spcBef>
              <a:spcAft>
                <a:spcPts val="0"/>
              </a:spcAft>
              <a:buSzPts val="1800"/>
              <a:buFont typeface="Nunito"/>
              <a:buChar char="○"/>
            </a:pPr>
            <a:r>
              <a:rPr lang="en" sz="1800">
                <a:latin typeface="Nunito"/>
                <a:ea typeface="Nunito"/>
                <a:cs typeface="Nunito"/>
                <a:sym typeface="Nunito"/>
              </a:rPr>
              <a:t>Will provide a definitive data point to resolve the discrepancy</a:t>
            </a:r>
            <a:endParaRPr sz="1800">
              <a:latin typeface="Nunito"/>
              <a:ea typeface="Nunito"/>
              <a:cs typeface="Nunito"/>
              <a:sym typeface="Nunito"/>
            </a:endParaRPr>
          </a:p>
          <a:p>
            <a:pPr marL="457200" lvl="0" indent="-381000" algn="l" rtl="0">
              <a:spcBef>
                <a:spcPts val="0"/>
              </a:spcBef>
              <a:spcAft>
                <a:spcPts val="0"/>
              </a:spcAft>
              <a:buSzPts val="2400"/>
              <a:buChar char="●"/>
            </a:pPr>
            <a:r>
              <a:rPr lang="en" sz="2400"/>
              <a:t>NCEI will provide an updated LUT resolving the discrepancy (ADR 1059).</a:t>
            </a:r>
            <a:endParaRPr sz="2400"/>
          </a:p>
        </p:txBody>
      </p:sp>
      <p:sp>
        <p:nvSpPr>
          <p:cNvPr id="330" name="Google Shape;33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434343"/>
                </a:solidFill>
              </a:rPr>
              <a:t>GOES-17 SUVI Full Maturity PS-PVR</a:t>
            </a:r>
            <a:endParaRPr sz="2400">
              <a:solidFill>
                <a:srgbClr val="434343"/>
              </a:solidFill>
            </a:endParaRPr>
          </a:p>
          <a:p>
            <a:pPr marL="0" lvl="0" indent="0" algn="l" rtl="0">
              <a:spcBef>
                <a:spcPts val="0"/>
              </a:spcBef>
              <a:spcAft>
                <a:spcPts val="0"/>
              </a:spcAft>
              <a:buNone/>
            </a:pPr>
            <a:r>
              <a:rPr lang="en"/>
              <a:t>Overview of Status at Provisional Maturity</a:t>
            </a:r>
            <a:endParaRPr/>
          </a:p>
          <a:p>
            <a:pPr marL="0" lvl="0" indent="0" algn="l" rtl="0">
              <a:spcBef>
                <a:spcPts val="0"/>
              </a:spcBef>
              <a:spcAft>
                <a:spcPts val="0"/>
              </a:spcAft>
              <a:buNone/>
            </a:pPr>
            <a:r>
              <a:rPr lang="en" sz="2400"/>
              <a:t>(10 May 2019)</a:t>
            </a:r>
            <a:endParaRPr sz="2400"/>
          </a:p>
        </p:txBody>
      </p:sp>
      <p:sp>
        <p:nvSpPr>
          <p:cNvPr id="336" name="Google Shape;336;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29</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1936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Acronym, Defined</a:t>
            </a:r>
            <a:endParaRPr sz="3200"/>
          </a:p>
        </p:txBody>
      </p:sp>
      <p:sp>
        <p:nvSpPr>
          <p:cNvPr id="75" name="Google Shape;75;p15"/>
          <p:cNvSpPr txBox="1">
            <a:spLocks noGrp="1"/>
          </p:cNvSpPr>
          <p:nvPr>
            <p:ph type="body" idx="1"/>
          </p:nvPr>
        </p:nvSpPr>
        <p:spPr>
          <a:xfrm>
            <a:off x="311700" y="822025"/>
            <a:ext cx="8520600" cy="4351500"/>
          </a:xfrm>
          <a:prstGeom prst="rect">
            <a:avLst/>
          </a:prstGeom>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chemeClr val="dk1"/>
              </a:buClr>
              <a:buSzPts val="1500"/>
              <a:buChar char="●"/>
            </a:pPr>
            <a:r>
              <a:rPr lang="en" sz="1500">
                <a:solidFill>
                  <a:schemeClr val="dk1"/>
                </a:solidFill>
              </a:rPr>
              <a:t>AART: Algorithm Action Review Team</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ADR:  Algorithm Discrepancy Report</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AIA: Atmospheric Imaging Assembly</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CCD:  Charge-Coupled Device</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ECI: Extended Coronal Imaging</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EUV:  Extreme Ultraviolet</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EUVS: Extreme UltraViolet Spectrometer</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EXIS: EUV and X-ray Irradiance Sensor</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FITS: Flexible Image Transport System</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LUT: Look-Up Table</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MIT-LL: MIT Lincoln Laboratory</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OMAS: Operational Metadata Aggregation Service</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PLPT: Post-Launch Product Test</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SDO: Solar Dynamics Observatory</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SUVI: Solar UltraViolet Imager</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VSO: Virtual Solar Observatory</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WR: Work Request</a:t>
            </a:r>
            <a:endParaRPr sz="1500">
              <a:solidFill>
                <a:schemeClr val="dk1"/>
              </a:solidFill>
            </a:endParaRPr>
          </a:p>
        </p:txBody>
      </p:sp>
      <p:sp>
        <p:nvSpPr>
          <p:cNvPr id="76" name="Google Shape;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3</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graphicFrame>
        <p:nvGraphicFramePr>
          <p:cNvPr id="342" name="Google Shape;342;p42"/>
          <p:cNvGraphicFramePr/>
          <p:nvPr/>
        </p:nvGraphicFramePr>
        <p:xfrm>
          <a:off x="270650" y="1530688"/>
          <a:ext cx="8602725" cy="1443250"/>
        </p:xfrm>
        <a:graphic>
          <a:graphicData uri="http://schemas.openxmlformats.org/drawingml/2006/table">
            <a:tbl>
              <a:tblPr>
                <a:noFill/>
                <a:tableStyleId>{07A322FA-7E67-41AE-8A54-C64EDC593564}</a:tableStyleId>
              </a:tblPr>
              <a:tblGrid>
                <a:gridCol w="638275">
                  <a:extLst>
                    <a:ext uri="{9D8B030D-6E8A-4147-A177-3AD203B41FA5}">
                      <a16:colId xmlns:a16="http://schemas.microsoft.com/office/drawing/2014/main" val="20000"/>
                    </a:ext>
                  </a:extLst>
                </a:gridCol>
                <a:gridCol w="705050">
                  <a:extLst>
                    <a:ext uri="{9D8B030D-6E8A-4147-A177-3AD203B41FA5}">
                      <a16:colId xmlns:a16="http://schemas.microsoft.com/office/drawing/2014/main" val="20001"/>
                    </a:ext>
                  </a:extLst>
                </a:gridCol>
                <a:gridCol w="934675">
                  <a:extLst>
                    <a:ext uri="{9D8B030D-6E8A-4147-A177-3AD203B41FA5}">
                      <a16:colId xmlns:a16="http://schemas.microsoft.com/office/drawing/2014/main" val="20002"/>
                    </a:ext>
                  </a:extLst>
                </a:gridCol>
                <a:gridCol w="2023350">
                  <a:extLst>
                    <a:ext uri="{9D8B030D-6E8A-4147-A177-3AD203B41FA5}">
                      <a16:colId xmlns:a16="http://schemas.microsoft.com/office/drawing/2014/main" val="20003"/>
                    </a:ext>
                  </a:extLst>
                </a:gridCol>
                <a:gridCol w="2439725">
                  <a:extLst>
                    <a:ext uri="{9D8B030D-6E8A-4147-A177-3AD203B41FA5}">
                      <a16:colId xmlns:a16="http://schemas.microsoft.com/office/drawing/2014/main" val="20004"/>
                    </a:ext>
                  </a:extLst>
                </a:gridCol>
                <a:gridCol w="1861650">
                  <a:extLst>
                    <a:ext uri="{9D8B030D-6E8A-4147-A177-3AD203B41FA5}">
                      <a16:colId xmlns:a16="http://schemas.microsoft.com/office/drawing/2014/main" val="20005"/>
                    </a:ext>
                  </a:extLst>
                </a:gridCol>
              </a:tblGrid>
              <a:tr h="330850">
                <a:tc>
                  <a:txBody>
                    <a:bodyPr/>
                    <a:lstStyle/>
                    <a:p>
                      <a:pPr marL="0" lvl="0" indent="0" algn="ctr" rtl="0">
                        <a:spcBef>
                          <a:spcPts val="0"/>
                        </a:spcBef>
                        <a:spcAft>
                          <a:spcPts val="0"/>
                        </a:spcAft>
                        <a:buNone/>
                      </a:pPr>
                      <a:r>
                        <a:rPr lang="en" sz="1200" b="1">
                          <a:latin typeface="Nunito"/>
                          <a:ea typeface="Nunito"/>
                          <a:cs typeface="Nunito"/>
                          <a:sym typeface="Nunito"/>
                        </a:rPr>
                        <a:t>ADR</a:t>
                      </a:r>
                      <a:endParaRPr sz="1200" b="1">
                        <a:latin typeface="Nunito"/>
                        <a:ea typeface="Nunito"/>
                        <a:cs typeface="Nunito"/>
                        <a:sym typeface="Nunito"/>
                      </a:endParaRPr>
                    </a:p>
                  </a:txBody>
                  <a:tcPr marL="45700" marR="45700" marT="45700" marB="45700">
                    <a:solidFill>
                      <a:srgbClr val="B7B7B7"/>
                    </a:solidFill>
                  </a:tcPr>
                </a:tc>
                <a:tc>
                  <a:txBody>
                    <a:bodyPr/>
                    <a:lstStyle/>
                    <a:p>
                      <a:pPr marL="0" lvl="0" indent="0" algn="ctr" rtl="0">
                        <a:spcBef>
                          <a:spcPts val="0"/>
                        </a:spcBef>
                        <a:spcAft>
                          <a:spcPts val="0"/>
                        </a:spcAft>
                        <a:buNone/>
                      </a:pPr>
                      <a:r>
                        <a:rPr lang="en" sz="1200" b="1">
                          <a:latin typeface="Nunito"/>
                          <a:ea typeface="Nunito"/>
                          <a:cs typeface="Nunito"/>
                          <a:sym typeface="Nunito"/>
                        </a:rPr>
                        <a:t>WR</a:t>
                      </a:r>
                      <a:endParaRPr sz="1200" b="1">
                        <a:latin typeface="Nunito"/>
                        <a:ea typeface="Nunito"/>
                        <a:cs typeface="Nunito"/>
                        <a:sym typeface="Nunito"/>
                      </a:endParaRPr>
                    </a:p>
                  </a:txBody>
                  <a:tcPr marL="45700" marR="45700" marT="45700" marB="45700">
                    <a:solidFill>
                      <a:srgbClr val="B7B7B7"/>
                    </a:solidFill>
                  </a:tcPr>
                </a:tc>
                <a:tc>
                  <a:txBody>
                    <a:bodyPr/>
                    <a:lstStyle/>
                    <a:p>
                      <a:pPr marL="0" lvl="0" indent="0" algn="ctr" rtl="0">
                        <a:spcBef>
                          <a:spcPts val="0"/>
                        </a:spcBef>
                        <a:spcAft>
                          <a:spcPts val="0"/>
                        </a:spcAft>
                        <a:buNone/>
                      </a:pPr>
                      <a:r>
                        <a:rPr lang="en" sz="1200" b="1">
                          <a:latin typeface="Nunito"/>
                          <a:ea typeface="Nunito"/>
                          <a:cs typeface="Nunito"/>
                          <a:sym typeface="Nunito"/>
                        </a:rPr>
                        <a:t>Delivery</a:t>
                      </a:r>
                      <a:endParaRPr sz="1200" b="1">
                        <a:latin typeface="Nunito"/>
                        <a:ea typeface="Nunito"/>
                        <a:cs typeface="Nunito"/>
                        <a:sym typeface="Nunito"/>
                      </a:endParaRPr>
                    </a:p>
                  </a:txBody>
                  <a:tcPr marL="45700" marR="45700" marT="45700" marB="45700">
                    <a:solidFill>
                      <a:srgbClr val="B7B7B7"/>
                    </a:solidFill>
                  </a:tcPr>
                </a:tc>
                <a:tc>
                  <a:txBody>
                    <a:bodyPr/>
                    <a:lstStyle/>
                    <a:p>
                      <a:pPr marL="0" lvl="0" indent="0" algn="ctr" rtl="0">
                        <a:spcBef>
                          <a:spcPts val="0"/>
                        </a:spcBef>
                        <a:spcAft>
                          <a:spcPts val="0"/>
                        </a:spcAft>
                        <a:buNone/>
                      </a:pPr>
                      <a:r>
                        <a:rPr lang="en" sz="1200" b="1">
                          <a:latin typeface="Nunito"/>
                          <a:ea typeface="Nunito"/>
                          <a:cs typeface="Nunito"/>
                          <a:sym typeface="Nunito"/>
                        </a:rPr>
                        <a:t>Description</a:t>
                      </a:r>
                      <a:endParaRPr sz="1200" b="1">
                        <a:latin typeface="Nunito"/>
                        <a:ea typeface="Nunito"/>
                        <a:cs typeface="Nunito"/>
                        <a:sym typeface="Nunito"/>
                      </a:endParaRPr>
                    </a:p>
                  </a:txBody>
                  <a:tcPr marL="45700" marR="45700" marT="45700" marB="45700">
                    <a:solidFill>
                      <a:srgbClr val="B7B7B7"/>
                    </a:solidFill>
                  </a:tcPr>
                </a:tc>
                <a:tc>
                  <a:txBody>
                    <a:bodyPr/>
                    <a:lstStyle/>
                    <a:p>
                      <a:pPr marL="0" lvl="0" indent="0" algn="ctr" rtl="0">
                        <a:spcBef>
                          <a:spcPts val="0"/>
                        </a:spcBef>
                        <a:spcAft>
                          <a:spcPts val="0"/>
                        </a:spcAft>
                        <a:buNone/>
                      </a:pPr>
                      <a:r>
                        <a:rPr lang="en" sz="1200" b="1">
                          <a:latin typeface="Nunito"/>
                          <a:ea typeface="Nunito"/>
                          <a:cs typeface="Nunito"/>
                          <a:sym typeface="Nunito"/>
                        </a:rPr>
                        <a:t>Disposition</a:t>
                      </a:r>
                      <a:endParaRPr sz="1200" b="1">
                        <a:latin typeface="Nunito"/>
                        <a:ea typeface="Nunito"/>
                        <a:cs typeface="Nunito"/>
                        <a:sym typeface="Nunito"/>
                      </a:endParaRPr>
                    </a:p>
                  </a:txBody>
                  <a:tcPr marL="45700" marR="45700" marT="45700" marB="45700">
                    <a:solidFill>
                      <a:srgbClr val="B7B7B7"/>
                    </a:solidFill>
                  </a:tcPr>
                </a:tc>
                <a:tc>
                  <a:txBody>
                    <a:bodyPr/>
                    <a:lstStyle/>
                    <a:p>
                      <a:pPr marL="0" lvl="0" indent="0" algn="ctr" rtl="0">
                        <a:spcBef>
                          <a:spcPts val="0"/>
                        </a:spcBef>
                        <a:spcAft>
                          <a:spcPts val="0"/>
                        </a:spcAft>
                        <a:buNone/>
                      </a:pPr>
                      <a:r>
                        <a:rPr lang="en" sz="1200" b="1">
                          <a:latin typeface="Nunito"/>
                          <a:ea typeface="Nunito"/>
                          <a:cs typeface="Nunito"/>
                          <a:sym typeface="Nunito"/>
                        </a:rPr>
                        <a:t>Resolution</a:t>
                      </a:r>
                      <a:endParaRPr sz="1200" b="1">
                        <a:latin typeface="Nunito"/>
                        <a:ea typeface="Nunito"/>
                        <a:cs typeface="Nunito"/>
                        <a:sym typeface="Nunito"/>
                      </a:endParaRPr>
                    </a:p>
                  </a:txBody>
                  <a:tcPr marL="45700" marR="45700" marT="45700" marB="45700">
                    <a:solidFill>
                      <a:srgbClr val="B7B7B7"/>
                    </a:solidFill>
                  </a:tcPr>
                </a:tc>
                <a:extLst>
                  <a:ext uri="{0D108BD9-81ED-4DB2-BD59-A6C34878D82A}">
                    <a16:rowId xmlns:a16="http://schemas.microsoft.com/office/drawing/2014/main" val="10000"/>
                  </a:ext>
                </a:extLst>
              </a:tr>
              <a:tr h="229075">
                <a:tc>
                  <a:txBody>
                    <a:bodyPr/>
                    <a:lstStyle/>
                    <a:p>
                      <a:pPr marL="0" lvl="0" indent="0" algn="ctr" rtl="0">
                        <a:spcBef>
                          <a:spcPts val="0"/>
                        </a:spcBef>
                        <a:spcAft>
                          <a:spcPts val="0"/>
                        </a:spcAft>
                        <a:buNone/>
                      </a:pPr>
                      <a:r>
                        <a:rPr lang="en" sz="1100">
                          <a:solidFill>
                            <a:schemeClr val="lt1"/>
                          </a:solidFill>
                          <a:latin typeface="Nunito"/>
                          <a:ea typeface="Nunito"/>
                          <a:cs typeface="Nunito"/>
                          <a:sym typeface="Nunito"/>
                        </a:rPr>
                        <a:t>588</a:t>
                      </a:r>
                      <a:endParaRPr sz="1100">
                        <a:solidFill>
                          <a:schemeClr val="lt1"/>
                        </a:solidFill>
                        <a:latin typeface="Nunito"/>
                        <a:ea typeface="Nunito"/>
                        <a:cs typeface="Nunito"/>
                        <a:sym typeface="Nunito"/>
                      </a:endParaRPr>
                    </a:p>
                  </a:txBody>
                  <a:tcPr marL="45700" marR="45700" marT="45700" marB="45700">
                    <a:solidFill>
                      <a:srgbClr val="1BA509"/>
                    </a:solidFill>
                  </a:tcPr>
                </a:tc>
                <a:tc>
                  <a:txBody>
                    <a:bodyPr/>
                    <a:lstStyle/>
                    <a:p>
                      <a:pPr marL="0" lvl="0" indent="0" algn="ctr" rtl="0">
                        <a:spcBef>
                          <a:spcPts val="0"/>
                        </a:spcBef>
                        <a:spcAft>
                          <a:spcPts val="0"/>
                        </a:spcAft>
                        <a:buNone/>
                      </a:pPr>
                      <a:r>
                        <a:rPr lang="en" sz="1100">
                          <a:latin typeface="Nunito"/>
                          <a:ea typeface="Nunito"/>
                          <a:cs typeface="Nunito"/>
                          <a:sym typeface="Nunito"/>
                        </a:rPr>
                        <a:t>6347</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ctr" rtl="0">
                        <a:spcBef>
                          <a:spcPts val="0"/>
                        </a:spcBef>
                        <a:spcAft>
                          <a:spcPts val="0"/>
                        </a:spcAft>
                        <a:buNone/>
                      </a:pPr>
                      <a:r>
                        <a:rPr lang="en" sz="1100">
                          <a:latin typeface="Nunito"/>
                          <a:ea typeface="Nunito"/>
                          <a:cs typeface="Nunito"/>
                          <a:sym typeface="Nunito"/>
                        </a:rPr>
                        <a:t>DO.08.01.00</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l" rtl="0">
                        <a:spcBef>
                          <a:spcPts val="0"/>
                        </a:spcBef>
                        <a:spcAft>
                          <a:spcPts val="0"/>
                        </a:spcAft>
                        <a:buNone/>
                      </a:pPr>
                      <a:r>
                        <a:rPr lang="en" sz="1100">
                          <a:latin typeface="Nunito"/>
                          <a:ea typeface="Nunito"/>
                          <a:cs typeface="Nunito"/>
                          <a:sym typeface="Nunito"/>
                        </a:rPr>
                        <a:t>Image scale/offset should be dynamic</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l" rtl="0">
                        <a:spcBef>
                          <a:spcPts val="0"/>
                        </a:spcBef>
                        <a:spcAft>
                          <a:spcPts val="0"/>
                        </a:spcAft>
                        <a:buNone/>
                      </a:pPr>
                      <a:r>
                        <a:rPr lang="en" sz="1100">
                          <a:latin typeface="Nunito"/>
                          <a:ea typeface="Nunito"/>
                          <a:cs typeface="Nunito"/>
                          <a:sym typeface="Nunito"/>
                        </a:rPr>
                        <a:t>Improves product accuracy and compression</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ctr" rtl="0">
                        <a:spcBef>
                          <a:spcPts val="0"/>
                        </a:spcBef>
                        <a:spcAft>
                          <a:spcPts val="0"/>
                        </a:spcAft>
                        <a:buNone/>
                      </a:pPr>
                      <a:r>
                        <a:rPr lang="en" sz="1100">
                          <a:latin typeface="Nunito"/>
                          <a:ea typeface="Nunito"/>
                          <a:cs typeface="Nunito"/>
                          <a:sym typeface="Nunito"/>
                        </a:rPr>
                        <a:t>Closed</a:t>
                      </a:r>
                      <a:endParaRPr sz="1100">
                        <a:latin typeface="Nunito"/>
                        <a:ea typeface="Nunito"/>
                        <a:cs typeface="Nunito"/>
                        <a:sym typeface="Nunito"/>
                      </a:endParaRPr>
                    </a:p>
                  </a:txBody>
                  <a:tcPr marL="45700" marR="45700" marT="45700" marB="45700" anchor="ctr">
                    <a:solidFill>
                      <a:srgbClr val="FFFFFF"/>
                    </a:solidFill>
                  </a:tcPr>
                </a:tc>
                <a:extLst>
                  <a:ext uri="{0D108BD9-81ED-4DB2-BD59-A6C34878D82A}">
                    <a16:rowId xmlns:a16="http://schemas.microsoft.com/office/drawing/2014/main" val="10001"/>
                  </a:ext>
                </a:extLst>
              </a:tr>
              <a:tr h="232950">
                <a:tc>
                  <a:txBody>
                    <a:bodyPr/>
                    <a:lstStyle/>
                    <a:p>
                      <a:pPr marL="0" lvl="0" indent="0" algn="ctr" rtl="0">
                        <a:spcBef>
                          <a:spcPts val="0"/>
                        </a:spcBef>
                        <a:spcAft>
                          <a:spcPts val="0"/>
                        </a:spcAft>
                        <a:buNone/>
                      </a:pPr>
                      <a:r>
                        <a:rPr lang="en" sz="1100">
                          <a:solidFill>
                            <a:schemeClr val="lt1"/>
                          </a:solidFill>
                          <a:latin typeface="Nunito"/>
                          <a:ea typeface="Nunito"/>
                          <a:cs typeface="Nunito"/>
                          <a:sym typeface="Nunito"/>
                        </a:rPr>
                        <a:t>690</a:t>
                      </a:r>
                      <a:endParaRPr sz="1100">
                        <a:solidFill>
                          <a:schemeClr val="lt1"/>
                        </a:solidFill>
                        <a:latin typeface="Nunito"/>
                        <a:ea typeface="Nunito"/>
                        <a:cs typeface="Nunito"/>
                        <a:sym typeface="Nunito"/>
                      </a:endParaRPr>
                    </a:p>
                  </a:txBody>
                  <a:tcPr marL="45700" marR="45700" marT="45700" marB="45700">
                    <a:solidFill>
                      <a:srgbClr val="1BA509"/>
                    </a:solidFill>
                  </a:tcPr>
                </a:tc>
                <a:tc>
                  <a:txBody>
                    <a:bodyPr/>
                    <a:lstStyle/>
                    <a:p>
                      <a:pPr marL="0" lvl="0" indent="0" algn="ctr" rtl="0">
                        <a:spcBef>
                          <a:spcPts val="0"/>
                        </a:spcBef>
                        <a:spcAft>
                          <a:spcPts val="0"/>
                        </a:spcAft>
                        <a:buNone/>
                      </a:pPr>
                      <a:r>
                        <a:rPr lang="en" sz="1100">
                          <a:latin typeface="Nunito"/>
                          <a:ea typeface="Nunito"/>
                          <a:cs typeface="Nunito"/>
                          <a:sym typeface="Nunito"/>
                        </a:rPr>
                        <a:t>6643</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ctr" rtl="0">
                        <a:spcBef>
                          <a:spcPts val="0"/>
                        </a:spcBef>
                        <a:spcAft>
                          <a:spcPts val="0"/>
                        </a:spcAft>
                        <a:buNone/>
                      </a:pPr>
                      <a:r>
                        <a:rPr lang="en" sz="1100">
                          <a:latin typeface="Nunito"/>
                          <a:ea typeface="Nunito"/>
                          <a:cs typeface="Nunito"/>
                          <a:sym typeface="Nunito"/>
                        </a:rPr>
                        <a:t>DO.08.01.00</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l" rtl="0">
                        <a:spcBef>
                          <a:spcPts val="0"/>
                        </a:spcBef>
                        <a:spcAft>
                          <a:spcPts val="0"/>
                        </a:spcAft>
                        <a:buNone/>
                      </a:pPr>
                      <a:r>
                        <a:rPr lang="en" sz="1100">
                          <a:latin typeface="Nunito"/>
                          <a:ea typeface="Nunito"/>
                          <a:cs typeface="Nunito"/>
                          <a:sym typeface="Nunito"/>
                        </a:rPr>
                        <a:t>CDRL080 Update</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l" rtl="0">
                        <a:spcBef>
                          <a:spcPts val="0"/>
                        </a:spcBef>
                        <a:spcAft>
                          <a:spcPts val="0"/>
                        </a:spcAft>
                        <a:buNone/>
                      </a:pP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ctr" rtl="0">
                        <a:spcBef>
                          <a:spcPts val="0"/>
                        </a:spcBef>
                        <a:spcAft>
                          <a:spcPts val="0"/>
                        </a:spcAft>
                        <a:buNone/>
                      </a:pPr>
                      <a:r>
                        <a:rPr lang="en" sz="1100">
                          <a:latin typeface="Nunito"/>
                          <a:ea typeface="Nunito"/>
                          <a:cs typeface="Nunito"/>
                          <a:sym typeface="Nunito"/>
                        </a:rPr>
                        <a:t>Closed</a:t>
                      </a:r>
                      <a:endParaRPr sz="1100">
                        <a:latin typeface="Nunito"/>
                        <a:ea typeface="Nunito"/>
                        <a:cs typeface="Nunito"/>
                        <a:sym typeface="Nunito"/>
                      </a:endParaRPr>
                    </a:p>
                  </a:txBody>
                  <a:tcPr marL="45700" marR="45700" marT="45700" marB="45700" anchor="ctr">
                    <a:solidFill>
                      <a:srgbClr val="FFFFFF"/>
                    </a:solidFill>
                  </a:tcPr>
                </a:tc>
                <a:extLst>
                  <a:ext uri="{0D108BD9-81ED-4DB2-BD59-A6C34878D82A}">
                    <a16:rowId xmlns:a16="http://schemas.microsoft.com/office/drawing/2014/main" val="10002"/>
                  </a:ext>
                </a:extLst>
              </a:tr>
              <a:tr h="232950">
                <a:tc>
                  <a:txBody>
                    <a:bodyPr/>
                    <a:lstStyle/>
                    <a:p>
                      <a:pPr marL="0" lvl="0" indent="0" algn="ctr" rtl="0">
                        <a:spcBef>
                          <a:spcPts val="0"/>
                        </a:spcBef>
                        <a:spcAft>
                          <a:spcPts val="0"/>
                        </a:spcAft>
                        <a:buNone/>
                      </a:pPr>
                      <a:r>
                        <a:rPr lang="en" sz="1100">
                          <a:solidFill>
                            <a:schemeClr val="lt1"/>
                          </a:solidFill>
                          <a:latin typeface="Nunito"/>
                          <a:ea typeface="Nunito"/>
                          <a:cs typeface="Nunito"/>
                          <a:sym typeface="Nunito"/>
                        </a:rPr>
                        <a:t>932</a:t>
                      </a:r>
                      <a:endParaRPr sz="1100">
                        <a:solidFill>
                          <a:schemeClr val="lt1"/>
                        </a:solidFill>
                        <a:latin typeface="Nunito"/>
                        <a:ea typeface="Nunito"/>
                        <a:cs typeface="Nunito"/>
                        <a:sym typeface="Nunito"/>
                      </a:endParaRPr>
                    </a:p>
                  </a:txBody>
                  <a:tcPr marL="45700" marR="45700" marT="45700" marB="45700">
                    <a:solidFill>
                      <a:srgbClr val="1BA509"/>
                    </a:solidFill>
                  </a:tcPr>
                </a:tc>
                <a:tc>
                  <a:txBody>
                    <a:bodyPr/>
                    <a:lstStyle/>
                    <a:p>
                      <a:pPr marL="0" lvl="0" indent="0" algn="ctr" rtl="0">
                        <a:spcBef>
                          <a:spcPts val="0"/>
                        </a:spcBef>
                        <a:spcAft>
                          <a:spcPts val="0"/>
                        </a:spcAft>
                        <a:buNone/>
                      </a:pPr>
                      <a:r>
                        <a:rPr lang="en" sz="1100">
                          <a:latin typeface="Nunito"/>
                          <a:ea typeface="Nunito"/>
                          <a:cs typeface="Nunito"/>
                          <a:sym typeface="Nunito"/>
                        </a:rPr>
                        <a:t>7032</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ctr" rtl="0">
                        <a:spcBef>
                          <a:spcPts val="0"/>
                        </a:spcBef>
                        <a:spcAft>
                          <a:spcPts val="0"/>
                        </a:spcAft>
                        <a:buNone/>
                      </a:pPr>
                      <a:r>
                        <a:rPr lang="en" sz="1100">
                          <a:latin typeface="Nunito"/>
                          <a:ea typeface="Nunito"/>
                          <a:cs typeface="Nunito"/>
                          <a:sym typeface="Nunito"/>
                        </a:rPr>
                        <a:t>DO.09.01.00</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l" rtl="0">
                        <a:spcBef>
                          <a:spcPts val="0"/>
                        </a:spcBef>
                        <a:spcAft>
                          <a:spcPts val="0"/>
                        </a:spcAft>
                        <a:buNone/>
                      </a:pPr>
                      <a:r>
                        <a:rPr lang="en" sz="1100">
                          <a:latin typeface="Nunito"/>
                          <a:ea typeface="Nunito"/>
                          <a:cs typeface="Nunito"/>
                          <a:sym typeface="Nunito"/>
                        </a:rPr>
                        <a:t>SUVI background corr. is using wrong dark exposure.</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l" rtl="0">
                        <a:spcBef>
                          <a:spcPts val="0"/>
                        </a:spcBef>
                        <a:spcAft>
                          <a:spcPts val="0"/>
                        </a:spcAft>
                        <a:buNone/>
                      </a:pPr>
                      <a:r>
                        <a:rPr lang="en" sz="1100">
                          <a:latin typeface="Nunito"/>
                          <a:ea typeface="Nunito"/>
                          <a:cs typeface="Nunito"/>
                          <a:sym typeface="Nunito"/>
                        </a:rPr>
                        <a:t>Required for L1b accuracy</a:t>
                      </a:r>
                      <a:endParaRPr sz="1100">
                        <a:latin typeface="Nunito"/>
                        <a:ea typeface="Nunito"/>
                        <a:cs typeface="Nunito"/>
                        <a:sym typeface="Nunito"/>
                      </a:endParaRPr>
                    </a:p>
                  </a:txBody>
                  <a:tcPr marL="45700" marR="45700" marT="45700" marB="45700">
                    <a:solidFill>
                      <a:srgbClr val="FFFFFF"/>
                    </a:solidFill>
                  </a:tcPr>
                </a:tc>
                <a:tc>
                  <a:txBody>
                    <a:bodyPr/>
                    <a:lstStyle/>
                    <a:p>
                      <a:pPr marL="0" lvl="0" indent="0" algn="ctr" rtl="0">
                        <a:spcBef>
                          <a:spcPts val="0"/>
                        </a:spcBef>
                        <a:spcAft>
                          <a:spcPts val="0"/>
                        </a:spcAft>
                        <a:buNone/>
                      </a:pPr>
                      <a:r>
                        <a:rPr lang="en" sz="1100">
                          <a:latin typeface="Nunito"/>
                          <a:ea typeface="Nunito"/>
                          <a:cs typeface="Nunito"/>
                          <a:sym typeface="Nunito"/>
                        </a:rPr>
                        <a:t>Closed</a:t>
                      </a:r>
                      <a:endParaRPr sz="1100">
                        <a:latin typeface="Nunito"/>
                        <a:ea typeface="Nunito"/>
                        <a:cs typeface="Nunito"/>
                        <a:sym typeface="Nunito"/>
                      </a:endParaRPr>
                    </a:p>
                  </a:txBody>
                  <a:tcPr marL="45700" marR="45700" marT="45700" marB="45700" anchor="ctr">
                    <a:solidFill>
                      <a:srgbClr val="FFFFFF"/>
                    </a:solidFill>
                  </a:tcPr>
                </a:tc>
                <a:extLst>
                  <a:ext uri="{0D108BD9-81ED-4DB2-BD59-A6C34878D82A}">
                    <a16:rowId xmlns:a16="http://schemas.microsoft.com/office/drawing/2014/main" val="10003"/>
                  </a:ext>
                </a:extLst>
              </a:tr>
            </a:tbl>
          </a:graphicData>
        </a:graphic>
      </p:graphicFrame>
      <p:sp>
        <p:nvSpPr>
          <p:cNvPr id="343" name="Google Shape;343;p42"/>
          <p:cNvSpPr txBox="1">
            <a:spLocks noGrp="1"/>
          </p:cNvSpPr>
          <p:nvPr>
            <p:ph type="title"/>
          </p:nvPr>
        </p:nvSpPr>
        <p:spPr>
          <a:xfrm>
            <a:off x="1995013" y="228225"/>
            <a:ext cx="5154000" cy="6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ADRs from Provisional PS-PVR</a:t>
            </a:r>
            <a:endParaRPr sz="27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3"/>
          <p:cNvSpPr txBox="1">
            <a:spLocks noGrp="1"/>
          </p:cNvSpPr>
          <p:nvPr>
            <p:ph type="title"/>
          </p:nvPr>
        </p:nvSpPr>
        <p:spPr>
          <a:xfrm>
            <a:off x="1333825" y="91300"/>
            <a:ext cx="6367800" cy="6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ADRs added after Provisional PS-PVR</a:t>
            </a:r>
            <a:endParaRPr sz="2700"/>
          </a:p>
        </p:txBody>
      </p:sp>
      <p:sp>
        <p:nvSpPr>
          <p:cNvPr id="349" name="Google Shape;34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graphicFrame>
        <p:nvGraphicFramePr>
          <p:cNvPr id="350" name="Google Shape;350;p43"/>
          <p:cNvGraphicFramePr/>
          <p:nvPr/>
        </p:nvGraphicFramePr>
        <p:xfrm>
          <a:off x="147525" y="762700"/>
          <a:ext cx="8848925" cy="1605600"/>
        </p:xfrm>
        <a:graphic>
          <a:graphicData uri="http://schemas.openxmlformats.org/drawingml/2006/table">
            <a:tbl>
              <a:tblPr>
                <a:noFill/>
                <a:tableStyleId>{07A322FA-7E67-41AE-8A54-C64EDC593564}</a:tableStyleId>
              </a:tblPr>
              <a:tblGrid>
                <a:gridCol w="824350">
                  <a:extLst>
                    <a:ext uri="{9D8B030D-6E8A-4147-A177-3AD203B41FA5}">
                      <a16:colId xmlns:a16="http://schemas.microsoft.com/office/drawing/2014/main" val="20000"/>
                    </a:ext>
                  </a:extLst>
                </a:gridCol>
                <a:gridCol w="830450">
                  <a:extLst>
                    <a:ext uri="{9D8B030D-6E8A-4147-A177-3AD203B41FA5}">
                      <a16:colId xmlns:a16="http://schemas.microsoft.com/office/drawing/2014/main" val="20001"/>
                    </a:ext>
                  </a:extLst>
                </a:gridCol>
                <a:gridCol w="899250">
                  <a:extLst>
                    <a:ext uri="{9D8B030D-6E8A-4147-A177-3AD203B41FA5}">
                      <a16:colId xmlns:a16="http://schemas.microsoft.com/office/drawing/2014/main" val="20002"/>
                    </a:ext>
                  </a:extLst>
                </a:gridCol>
                <a:gridCol w="3118850">
                  <a:extLst>
                    <a:ext uri="{9D8B030D-6E8A-4147-A177-3AD203B41FA5}">
                      <a16:colId xmlns:a16="http://schemas.microsoft.com/office/drawing/2014/main" val="20003"/>
                    </a:ext>
                  </a:extLst>
                </a:gridCol>
                <a:gridCol w="1337375">
                  <a:extLst>
                    <a:ext uri="{9D8B030D-6E8A-4147-A177-3AD203B41FA5}">
                      <a16:colId xmlns:a16="http://schemas.microsoft.com/office/drawing/2014/main" val="20004"/>
                    </a:ext>
                  </a:extLst>
                </a:gridCol>
                <a:gridCol w="1838650">
                  <a:extLst>
                    <a:ext uri="{9D8B030D-6E8A-4147-A177-3AD203B41FA5}">
                      <a16:colId xmlns:a16="http://schemas.microsoft.com/office/drawing/2014/main" val="20005"/>
                    </a:ext>
                  </a:extLst>
                </a:gridCol>
              </a:tblGrid>
              <a:tr h="509300">
                <a:tc>
                  <a:txBody>
                    <a:bodyPr/>
                    <a:lstStyle/>
                    <a:p>
                      <a:pPr marL="0" lvl="0" indent="0" algn="ctr" rtl="0">
                        <a:spcBef>
                          <a:spcPts val="0"/>
                        </a:spcBef>
                        <a:spcAft>
                          <a:spcPts val="0"/>
                        </a:spcAft>
                        <a:buNone/>
                      </a:pPr>
                      <a:r>
                        <a:rPr lang="en" sz="1200" b="1">
                          <a:latin typeface="Nunito"/>
                          <a:ea typeface="Nunito"/>
                          <a:cs typeface="Nunito"/>
                          <a:sym typeface="Nunito"/>
                        </a:rPr>
                        <a:t>ADR Number</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WR Number</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Delivery</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Description </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Priority</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Disposition</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13450">
                <a:tc>
                  <a:txBody>
                    <a:bodyPr/>
                    <a:lstStyle/>
                    <a:p>
                      <a:pPr marL="0" lvl="0" indent="0" algn="ctr" rtl="0">
                        <a:spcBef>
                          <a:spcPts val="0"/>
                        </a:spcBef>
                        <a:spcAft>
                          <a:spcPts val="0"/>
                        </a:spcAft>
                        <a:buNone/>
                      </a:pPr>
                      <a:r>
                        <a:rPr lang="en" sz="1000">
                          <a:latin typeface="Nunito"/>
                          <a:ea typeface="Nunito"/>
                          <a:cs typeface="Nunito"/>
                          <a:sym typeface="Nunito"/>
                        </a:rPr>
                        <a:t>1121</a:t>
                      </a:r>
                      <a:endParaRPr sz="1000">
                        <a:latin typeface="Nunito"/>
                        <a:ea typeface="Nunito"/>
                        <a:cs typeface="Nunito"/>
                        <a:sym typeface="Nunito"/>
                      </a:endParaRPr>
                    </a:p>
                  </a:txBody>
                  <a:tcPr marL="0" marR="91425"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1BA509"/>
                    </a:solidFill>
                  </a:tcPr>
                </a:tc>
                <a:tc>
                  <a:txBody>
                    <a:bodyPr/>
                    <a:lstStyle/>
                    <a:p>
                      <a:pPr marL="0" lvl="0" indent="0" algn="ctr" rtl="0">
                        <a:spcBef>
                          <a:spcPts val="0"/>
                        </a:spcBef>
                        <a:spcAft>
                          <a:spcPts val="0"/>
                        </a:spcAft>
                        <a:buNone/>
                      </a:pPr>
                      <a:r>
                        <a:rPr lang="en" sz="1000">
                          <a:latin typeface="Nunito"/>
                          <a:ea typeface="Nunito"/>
                          <a:cs typeface="Nunito"/>
                          <a:sym typeface="Nunito"/>
                        </a:rPr>
                        <a:t>8149</a:t>
                      </a:r>
                      <a:endParaRPr sz="1000">
                        <a:latin typeface="Nunito"/>
                        <a:ea typeface="Nunito"/>
                        <a:cs typeface="Nunito"/>
                        <a:sym typeface="Nunito"/>
                      </a:endParaRPr>
                    </a:p>
                  </a:txBody>
                  <a:tcPr marL="0" marR="91425"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latin typeface="Calibri"/>
                          <a:ea typeface="Calibri"/>
                          <a:cs typeface="Calibri"/>
                          <a:sym typeface="Calibri"/>
                        </a:rPr>
                        <a:t>PR.09.03.03</a:t>
                      </a:r>
                      <a:endParaRPr sz="1000">
                        <a:latin typeface="Nunito"/>
                        <a:ea typeface="Nunito"/>
                        <a:cs typeface="Nunito"/>
                        <a:sym typeface="Nunito"/>
                      </a:endParaRPr>
                    </a:p>
                  </a:txBody>
                  <a:tcPr marL="0" marR="91425"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latin typeface="Calibri"/>
                          <a:ea typeface="Calibri"/>
                          <a:cs typeface="Calibri"/>
                          <a:sym typeface="Calibri"/>
                        </a:rPr>
                        <a:t>SUVI yaw flip navigation</a:t>
                      </a:r>
                      <a:endParaRPr sz="1000">
                        <a:latin typeface="Nunito"/>
                        <a:ea typeface="Nunito"/>
                        <a:cs typeface="Nunito"/>
                        <a:sym typeface="Nunito"/>
                      </a:endParaRPr>
                    </a:p>
                  </a:txBody>
                  <a:tcPr marL="0" marR="91425"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lvl="0" indent="0" algn="l" rtl="0">
                        <a:spcBef>
                          <a:spcPts val="0"/>
                        </a:spcBef>
                        <a:spcAft>
                          <a:spcPts val="0"/>
                        </a:spcAft>
                        <a:buNone/>
                      </a:pPr>
                      <a:r>
                        <a:rPr lang="en" sz="1000">
                          <a:latin typeface="Nunito"/>
                          <a:ea typeface="Nunito"/>
                          <a:cs typeface="Nunito"/>
                          <a:sym typeface="Nunito"/>
                        </a:rPr>
                        <a:t> Low</a:t>
                      </a:r>
                      <a:endParaRPr sz="1000">
                        <a:latin typeface="Nunito"/>
                        <a:ea typeface="Nunito"/>
                        <a:cs typeface="Nunito"/>
                        <a:sym typeface="Nunito"/>
                      </a:endParaRPr>
                    </a:p>
                  </a:txBody>
                  <a:tcPr marL="0" marR="91425"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endParaRPr sz="1000">
                        <a:latin typeface="Nunito"/>
                        <a:ea typeface="Nunito"/>
                        <a:cs typeface="Nunito"/>
                        <a:sym typeface="Nunito"/>
                      </a:endParaRPr>
                    </a:p>
                  </a:txBody>
                  <a:tcPr marL="0" marR="91425" marT="0" marB="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r h="462450">
                <a:tc>
                  <a:txBody>
                    <a:bodyPr/>
                    <a:lstStyle/>
                    <a:p>
                      <a:pPr marL="0" lvl="0" indent="0" algn="ctr" rtl="0">
                        <a:spcBef>
                          <a:spcPts val="0"/>
                        </a:spcBef>
                        <a:spcAft>
                          <a:spcPts val="0"/>
                        </a:spcAft>
                        <a:buNone/>
                      </a:pPr>
                      <a:r>
                        <a:rPr lang="en" sz="1000">
                          <a:latin typeface="Nunito"/>
                          <a:ea typeface="Nunito"/>
                          <a:cs typeface="Nunito"/>
                          <a:sym typeface="Nunito"/>
                        </a:rPr>
                        <a:t>1145</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1BA509"/>
                    </a:solidFill>
                  </a:tcPr>
                </a:tc>
                <a:tc>
                  <a:txBody>
                    <a:bodyPr/>
                    <a:lstStyle/>
                    <a:p>
                      <a:pPr marL="0" lvl="0" indent="0" algn="ctr" rtl="0">
                        <a:spcBef>
                          <a:spcPts val="0"/>
                        </a:spcBef>
                        <a:spcAft>
                          <a:spcPts val="0"/>
                        </a:spcAft>
                        <a:buNone/>
                      </a:pPr>
                      <a:r>
                        <a:rPr lang="en" sz="1000">
                          <a:latin typeface="Nunito"/>
                          <a:ea typeface="Nunito"/>
                          <a:cs typeface="Nunito"/>
                          <a:sym typeface="Nunito"/>
                        </a:rPr>
                        <a:t>8174</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solidFill>
                            <a:srgbClr val="CC0000"/>
                          </a:solidFill>
                          <a:latin typeface="Nunito"/>
                          <a:ea typeface="Nunito"/>
                          <a:cs typeface="Nunito"/>
                          <a:sym typeface="Nunito"/>
                        </a:rPr>
                        <a:t>Rejected</a:t>
                      </a:r>
                      <a:endParaRPr sz="1000">
                        <a:solidFill>
                          <a:srgbClr val="CC0000"/>
                        </a:solidFill>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latin typeface="Calibri"/>
                          <a:ea typeface="Calibri"/>
                          <a:cs typeface="Calibri"/>
                          <a:sym typeface="Calibri"/>
                        </a:rPr>
                        <a:t>GOES-17 SUVI 94 Å Light Leak Mitigation</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latin typeface="Nunito"/>
                          <a:ea typeface="Nunito"/>
                          <a:cs typeface="Nunito"/>
                          <a:sym typeface="Nunito"/>
                        </a:rPr>
                        <a:t>High</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latin typeface="Nunito"/>
                          <a:ea typeface="Nunito"/>
                          <a:cs typeface="Nunito"/>
                          <a:sym typeface="Nunito"/>
                        </a:rPr>
                        <a:t>NCEI test sequence ran successfully. No further action needed.</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2"/>
                  </a:ext>
                </a:extLst>
              </a:tr>
              <a:tr h="320400">
                <a:tc>
                  <a:txBody>
                    <a:bodyPr/>
                    <a:lstStyle/>
                    <a:p>
                      <a:pPr marL="0" lvl="0" indent="0" algn="ctr" rtl="0">
                        <a:spcBef>
                          <a:spcPts val="0"/>
                        </a:spcBef>
                        <a:spcAft>
                          <a:spcPts val="0"/>
                        </a:spcAft>
                        <a:buNone/>
                      </a:pPr>
                      <a:r>
                        <a:rPr lang="en" sz="1000">
                          <a:latin typeface="Nunito"/>
                          <a:ea typeface="Nunito"/>
                          <a:cs typeface="Nunito"/>
                          <a:sym typeface="Nunito"/>
                        </a:rPr>
                        <a:t>1160</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1BA509"/>
                    </a:solidFill>
                  </a:tcPr>
                </a:tc>
                <a:tc>
                  <a:txBody>
                    <a:bodyPr/>
                    <a:lstStyle/>
                    <a:p>
                      <a:pPr marL="0" lvl="0" indent="0" algn="ctr" rtl="0">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latin typeface="Nunito"/>
                          <a:ea typeface="Nunito"/>
                          <a:cs typeface="Nunito"/>
                          <a:sym typeface="Nunito"/>
                        </a:rPr>
                        <a:t>In Work</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latin typeface="Calibri"/>
                          <a:ea typeface="Calibri"/>
                          <a:cs typeface="Calibri"/>
                          <a:sym typeface="Calibri"/>
                        </a:rPr>
                        <a:t>Renaming SUVI-17 Navigation LUTs</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000">
                          <a:latin typeface="Nunito"/>
                          <a:ea typeface="Nunito"/>
                          <a:cs typeface="Nunito"/>
                          <a:sym typeface="Nunito"/>
                        </a:rPr>
                        <a:t>Low</a:t>
                      </a: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endParaRPr sz="10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3"/>
                  </a:ext>
                </a:extLst>
              </a:tr>
            </a:tbl>
          </a:graphicData>
        </a:graphic>
      </p:graphicFrame>
      <p:graphicFrame>
        <p:nvGraphicFramePr>
          <p:cNvPr id="351" name="Google Shape;351;p43"/>
          <p:cNvGraphicFramePr/>
          <p:nvPr/>
        </p:nvGraphicFramePr>
        <p:xfrm>
          <a:off x="153688" y="2368300"/>
          <a:ext cx="8836575" cy="2148600"/>
        </p:xfrm>
        <a:graphic>
          <a:graphicData uri="http://schemas.openxmlformats.org/drawingml/2006/table">
            <a:tbl>
              <a:tblPr>
                <a:noFill/>
                <a:tableStyleId>{07A322FA-7E67-41AE-8A54-C64EDC593564}</a:tableStyleId>
              </a:tblPr>
              <a:tblGrid>
                <a:gridCol w="818175">
                  <a:extLst>
                    <a:ext uri="{9D8B030D-6E8A-4147-A177-3AD203B41FA5}">
                      <a16:colId xmlns:a16="http://schemas.microsoft.com/office/drawing/2014/main" val="20000"/>
                    </a:ext>
                  </a:extLst>
                </a:gridCol>
                <a:gridCol w="830450">
                  <a:extLst>
                    <a:ext uri="{9D8B030D-6E8A-4147-A177-3AD203B41FA5}">
                      <a16:colId xmlns:a16="http://schemas.microsoft.com/office/drawing/2014/main" val="20001"/>
                    </a:ext>
                  </a:extLst>
                </a:gridCol>
                <a:gridCol w="899250">
                  <a:extLst>
                    <a:ext uri="{9D8B030D-6E8A-4147-A177-3AD203B41FA5}">
                      <a16:colId xmlns:a16="http://schemas.microsoft.com/office/drawing/2014/main" val="20002"/>
                    </a:ext>
                  </a:extLst>
                </a:gridCol>
                <a:gridCol w="3118850">
                  <a:extLst>
                    <a:ext uri="{9D8B030D-6E8A-4147-A177-3AD203B41FA5}">
                      <a16:colId xmlns:a16="http://schemas.microsoft.com/office/drawing/2014/main" val="20003"/>
                    </a:ext>
                  </a:extLst>
                </a:gridCol>
                <a:gridCol w="1337375">
                  <a:extLst>
                    <a:ext uri="{9D8B030D-6E8A-4147-A177-3AD203B41FA5}">
                      <a16:colId xmlns:a16="http://schemas.microsoft.com/office/drawing/2014/main" val="20004"/>
                    </a:ext>
                  </a:extLst>
                </a:gridCol>
                <a:gridCol w="1832475">
                  <a:extLst>
                    <a:ext uri="{9D8B030D-6E8A-4147-A177-3AD203B41FA5}">
                      <a16:colId xmlns:a16="http://schemas.microsoft.com/office/drawing/2014/main" val="20005"/>
                    </a:ext>
                  </a:extLst>
                </a:gridCol>
              </a:tblGrid>
              <a:tr h="502850">
                <a:tc>
                  <a:txBody>
                    <a:bodyPr/>
                    <a:lstStyle/>
                    <a:p>
                      <a:pPr marL="0" lvl="0" indent="0" algn="ctr" rtl="0">
                        <a:spcBef>
                          <a:spcPts val="0"/>
                        </a:spcBef>
                        <a:spcAft>
                          <a:spcPts val="0"/>
                        </a:spcAft>
                        <a:buNone/>
                      </a:pPr>
                      <a:r>
                        <a:rPr lang="en" sz="1000">
                          <a:latin typeface="Nunito"/>
                          <a:ea typeface="Nunito"/>
                          <a:cs typeface="Nunito"/>
                          <a:sym typeface="Nunito"/>
                        </a:rPr>
                        <a:t>1021</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5D31C"/>
                    </a:solidFill>
                  </a:tcPr>
                </a:tc>
                <a:tc>
                  <a:txBody>
                    <a:bodyPr/>
                    <a:lstStyle/>
                    <a:p>
                      <a:pPr marL="0" lvl="0" indent="0" algn="ctr" rtl="0">
                        <a:spcBef>
                          <a:spcPts val="0"/>
                        </a:spcBef>
                        <a:spcAft>
                          <a:spcPts val="0"/>
                        </a:spcAft>
                        <a:buNone/>
                      </a:pPr>
                      <a:r>
                        <a:rPr lang="en" sz="1000">
                          <a:latin typeface="Nunito"/>
                          <a:ea typeface="Nunito"/>
                          <a:cs typeface="Nunito"/>
                          <a:sym typeface="Nunito"/>
                        </a:rPr>
                        <a:t>7364</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DO.11.00</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alibri"/>
                          <a:ea typeface="Calibri"/>
                          <a:cs typeface="Calibri"/>
                          <a:sym typeface="Calibri"/>
                        </a:rPr>
                        <a:t>SUVI L1b FITS files do not follow standards for CO</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High</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Risk to current software and future operations</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82900">
                <a:tc>
                  <a:txBody>
                    <a:bodyPr/>
                    <a:lstStyle/>
                    <a:p>
                      <a:pPr marL="0" lvl="0" indent="0" algn="ctr" rtl="0">
                        <a:spcBef>
                          <a:spcPts val="0"/>
                        </a:spcBef>
                        <a:spcAft>
                          <a:spcPts val="0"/>
                        </a:spcAft>
                        <a:buNone/>
                      </a:pPr>
                      <a:r>
                        <a:rPr lang="en" sz="1000">
                          <a:latin typeface="Nunito"/>
                          <a:ea typeface="Nunito"/>
                          <a:cs typeface="Nunito"/>
                          <a:sym typeface="Nunito"/>
                        </a:rPr>
                        <a:t>1048</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5D31C"/>
                    </a:solidFill>
                  </a:tcPr>
                </a:tc>
                <a:tc>
                  <a:txBody>
                    <a:bodyPr/>
                    <a:lstStyle/>
                    <a:p>
                      <a:pPr marL="0" lvl="0" indent="0" algn="ctr" rtl="0">
                        <a:spcBef>
                          <a:spcPts val="0"/>
                        </a:spcBef>
                        <a:spcAft>
                          <a:spcPts val="0"/>
                        </a:spcAft>
                        <a:buNone/>
                      </a:pPr>
                      <a:r>
                        <a:rPr lang="en" sz="1000">
                          <a:latin typeface="Nunito"/>
                          <a:ea typeface="Nunito"/>
                          <a:cs typeface="Nunito"/>
                          <a:sym typeface="Nunito"/>
                        </a:rPr>
                        <a:t>7558</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alibri"/>
                          <a:ea typeface="Calibri"/>
                          <a:cs typeface="Calibri"/>
                          <a:sym typeface="Calibri"/>
                        </a:rPr>
                        <a:t>SUVI DATE_OBS,DATE_END need exp time subtracted </a:t>
                      </a:r>
                      <a:endParaRPr sz="1000">
                        <a:latin typeface="Calibri"/>
                        <a:ea typeface="Calibri"/>
                        <a:cs typeface="Calibri"/>
                        <a:sym typeface="Calibri"/>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Moderate</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Low impact to operations, but important for the permanent record</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502850">
                <a:tc>
                  <a:txBody>
                    <a:bodyPr/>
                    <a:lstStyle/>
                    <a:p>
                      <a:pPr marL="0" lvl="0" indent="0" algn="ctr" rtl="0">
                        <a:spcBef>
                          <a:spcPts val="0"/>
                        </a:spcBef>
                        <a:spcAft>
                          <a:spcPts val="0"/>
                        </a:spcAft>
                        <a:buNone/>
                      </a:pPr>
                      <a:r>
                        <a:rPr lang="en" sz="1000">
                          <a:latin typeface="Nunito"/>
                          <a:ea typeface="Nunito"/>
                          <a:cs typeface="Nunito"/>
                          <a:sym typeface="Nunito"/>
                        </a:rPr>
                        <a:t>1059</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5D31C"/>
                    </a:solidFill>
                  </a:tcPr>
                </a:tc>
                <a:tc>
                  <a:txBody>
                    <a:bodyPr/>
                    <a:lstStyle/>
                    <a:p>
                      <a:pPr marL="0" lvl="0" indent="0" algn="ctr" rtl="0">
                        <a:spcBef>
                          <a:spcPts val="0"/>
                        </a:spcBef>
                        <a:spcAft>
                          <a:spcPts val="0"/>
                        </a:spcAft>
                        <a:buNone/>
                      </a:pPr>
                      <a:r>
                        <a:rPr lang="en" sz="1000">
                          <a:latin typeface="Nunito"/>
                          <a:ea typeface="Nunito"/>
                          <a:cs typeface="Nunito"/>
                          <a:sym typeface="Nunito"/>
                        </a:rPr>
                        <a:t>- </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Hold</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alibri"/>
                          <a:ea typeface="Calibri"/>
                          <a:cs typeface="Calibri"/>
                          <a:sym typeface="Calibri"/>
                        </a:rPr>
                        <a:t>SUVI ADR 1020 follow on G17 LUT</a:t>
                      </a:r>
                      <a:endParaRPr sz="1000">
                        <a:latin typeface="Calibri"/>
                        <a:ea typeface="Calibri"/>
                        <a:cs typeface="Calibri"/>
                        <a:sym typeface="Calibri"/>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High</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Required for discrepancy resolution. Impacts 1147.</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02850">
                <a:tc>
                  <a:txBody>
                    <a:bodyPr/>
                    <a:lstStyle/>
                    <a:p>
                      <a:pPr marL="0" lvl="0" indent="0" algn="ctr" rtl="0">
                        <a:spcBef>
                          <a:spcPts val="0"/>
                        </a:spcBef>
                        <a:spcAft>
                          <a:spcPts val="0"/>
                        </a:spcAft>
                        <a:buNone/>
                      </a:pPr>
                      <a:r>
                        <a:rPr lang="en" sz="1000">
                          <a:latin typeface="Nunito"/>
                          <a:ea typeface="Nunito"/>
                          <a:cs typeface="Nunito"/>
                          <a:sym typeface="Nunito"/>
                        </a:rPr>
                        <a:t>1181</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5D31C"/>
                    </a:solidFill>
                  </a:tcPr>
                </a:tc>
                <a:tc>
                  <a:txBody>
                    <a:bodyPr/>
                    <a:lstStyle/>
                    <a:p>
                      <a:pPr marL="0" lvl="0" indent="0" algn="ctr" rtl="0">
                        <a:spcBef>
                          <a:spcPts val="0"/>
                        </a:spcBef>
                        <a:spcAft>
                          <a:spcPts val="0"/>
                        </a:spcAft>
                        <a:buNone/>
                      </a:pPr>
                      <a:r>
                        <a:rPr lang="en" sz="1000">
                          <a:latin typeface="Nunito"/>
                          <a:ea typeface="Nunito"/>
                          <a:cs typeface="Nunito"/>
                          <a:sym typeface="Nunito"/>
                        </a:rPr>
                        <a:t>8787</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Calibri"/>
                          <a:ea typeface="Calibri"/>
                          <a:cs typeface="Calibri"/>
                          <a:sym typeface="Calibri"/>
                        </a:rPr>
                        <a:t>SUVI J2000 time incorrect in netCDF files</a:t>
                      </a:r>
                      <a:endParaRPr sz="1000">
                        <a:latin typeface="Calibri"/>
                        <a:ea typeface="Calibri"/>
                        <a:cs typeface="Calibri"/>
                        <a:sym typeface="Calibri"/>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Low</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a:latin typeface="Nunito"/>
                          <a:ea typeface="Nunito"/>
                          <a:cs typeface="Nunito"/>
                          <a:sym typeface="Nunito"/>
                        </a:rPr>
                        <a:t>Only impacts CLASS users.</a:t>
                      </a:r>
                      <a:endParaRPr sz="1000">
                        <a:latin typeface="Nunito"/>
                        <a:ea typeface="Nunito"/>
                        <a:cs typeface="Nunito"/>
                        <a:sym typeface="Nunito"/>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4"/>
          <p:cNvSpPr txBox="1">
            <a:spLocks noGrp="1"/>
          </p:cNvSpPr>
          <p:nvPr>
            <p:ph type="title"/>
          </p:nvPr>
        </p:nvSpPr>
        <p:spPr>
          <a:xfrm>
            <a:off x="490250" y="199300"/>
            <a:ext cx="6488400" cy="485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ADR 1021</a:t>
            </a:r>
            <a:endParaRPr/>
          </a:p>
          <a:p>
            <a:pPr marL="457200" lvl="0" indent="-355600" algn="l" rtl="0">
              <a:spcBef>
                <a:spcPts val="0"/>
              </a:spcBef>
              <a:spcAft>
                <a:spcPts val="0"/>
              </a:spcAft>
              <a:buSzPts val="2000"/>
              <a:buChar char="●"/>
            </a:pPr>
            <a:r>
              <a:rPr lang="en" sz="2000"/>
              <a:t>The SUVI GPA is incorrectly formatting the FITS “CONTINUE” header keyword</a:t>
            </a:r>
            <a:endParaRPr sz="2000"/>
          </a:p>
          <a:p>
            <a:pPr marL="914400" lvl="1" indent="-355600" algn="l" rtl="0">
              <a:spcBef>
                <a:spcPts val="0"/>
              </a:spcBef>
              <a:spcAft>
                <a:spcPts val="0"/>
              </a:spcAft>
              <a:buSzPts val="2000"/>
              <a:buFont typeface="Nunito"/>
              <a:buChar char="○"/>
            </a:pPr>
            <a:r>
              <a:rPr lang="en" sz="2000">
                <a:latin typeface="Nunito"/>
                <a:ea typeface="Nunito"/>
                <a:cs typeface="Nunito"/>
                <a:sym typeface="Nunito"/>
              </a:rPr>
              <a:t>A simple matter of whitespace</a:t>
            </a:r>
            <a:endParaRPr sz="2000">
              <a:latin typeface="Nunito"/>
              <a:ea typeface="Nunito"/>
              <a:cs typeface="Nunito"/>
              <a:sym typeface="Nunito"/>
            </a:endParaRPr>
          </a:p>
          <a:p>
            <a:pPr marL="457200" lvl="0" indent="-355600" algn="l" rtl="0">
              <a:spcBef>
                <a:spcPts val="0"/>
              </a:spcBef>
              <a:spcAft>
                <a:spcPts val="0"/>
              </a:spcAft>
              <a:buSzPts val="2000"/>
              <a:buChar char="●"/>
            </a:pPr>
            <a:r>
              <a:rPr lang="en" sz="2000"/>
              <a:t>This causes some modern FITS software tools to break</a:t>
            </a:r>
            <a:endParaRPr sz="2000"/>
          </a:p>
          <a:p>
            <a:pPr marL="457200" lvl="0" indent="-355600" algn="l" rtl="0">
              <a:spcBef>
                <a:spcPts val="0"/>
              </a:spcBef>
              <a:spcAft>
                <a:spcPts val="0"/>
              </a:spcAft>
              <a:buSzPts val="2000"/>
              <a:buChar char="●"/>
            </a:pPr>
            <a:r>
              <a:rPr lang="en" sz="2000"/>
              <a:t>NCEI and SPWC have frozen their software packages to avoid this issue, but other users will experience issues</a:t>
            </a:r>
            <a:endParaRPr sz="2000"/>
          </a:p>
          <a:p>
            <a:pPr marL="914400" lvl="1" indent="-355600" algn="l" rtl="0">
              <a:spcBef>
                <a:spcPts val="0"/>
              </a:spcBef>
              <a:spcAft>
                <a:spcPts val="0"/>
              </a:spcAft>
              <a:buSzPts val="2000"/>
              <a:buFont typeface="Nunito"/>
              <a:buChar char="○"/>
            </a:pPr>
            <a:r>
              <a:rPr lang="en" sz="2000">
                <a:latin typeface="Nunito"/>
                <a:ea typeface="Nunito"/>
                <a:cs typeface="Nunito"/>
                <a:sym typeface="Nunito"/>
              </a:rPr>
              <a:t>This is not a permanent solution</a:t>
            </a:r>
            <a:endParaRPr sz="2000">
              <a:latin typeface="Nunito"/>
              <a:ea typeface="Nunito"/>
              <a:cs typeface="Nunito"/>
              <a:sym typeface="Nunito"/>
            </a:endParaRPr>
          </a:p>
          <a:p>
            <a:pPr marL="457200" lvl="0" indent="-355600" algn="l" rtl="0">
              <a:spcBef>
                <a:spcPts val="0"/>
              </a:spcBef>
              <a:spcAft>
                <a:spcPts val="0"/>
              </a:spcAft>
              <a:buSzPts val="2000"/>
              <a:buFont typeface="Nunito"/>
              <a:buChar char="●"/>
            </a:pPr>
            <a:r>
              <a:rPr lang="en" sz="2000"/>
              <a:t>A path forward is defined, and NCEI is closely watching the progress and encourages a prompt deployment</a:t>
            </a:r>
            <a:endParaRPr sz="2000">
              <a:latin typeface="Nunito"/>
              <a:ea typeface="Nunito"/>
              <a:cs typeface="Nunito"/>
              <a:sym typeface="Nunito"/>
            </a:endParaRPr>
          </a:p>
        </p:txBody>
      </p:sp>
      <p:sp>
        <p:nvSpPr>
          <p:cNvPr id="357" name="Google Shape;35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ADR 1048</a:t>
            </a:r>
            <a:endParaRPr/>
          </a:p>
          <a:p>
            <a:pPr marL="457200" lvl="0" indent="-355600" algn="l" rtl="0">
              <a:spcBef>
                <a:spcPts val="0"/>
              </a:spcBef>
              <a:spcAft>
                <a:spcPts val="0"/>
              </a:spcAft>
              <a:buSzPts val="2000"/>
              <a:buChar char="●"/>
            </a:pPr>
            <a:r>
              <a:rPr lang="en" sz="2000"/>
              <a:t>The SUVI GPA does not take into account the exposure time at the instrument.</a:t>
            </a:r>
            <a:endParaRPr sz="2000"/>
          </a:p>
          <a:p>
            <a:pPr marL="914400" lvl="1" indent="-355600" algn="l" rtl="0">
              <a:spcBef>
                <a:spcPts val="0"/>
              </a:spcBef>
              <a:spcAft>
                <a:spcPts val="0"/>
              </a:spcAft>
              <a:buSzPts val="2000"/>
              <a:buFont typeface="Nunito"/>
              <a:buChar char="○"/>
            </a:pPr>
            <a:r>
              <a:rPr lang="en" sz="2000">
                <a:latin typeface="Nunito"/>
                <a:ea typeface="Nunito"/>
                <a:cs typeface="Nunito"/>
                <a:sym typeface="Nunito"/>
              </a:rPr>
              <a:t>“DATE-OBS” and “DATE-END” header keywords</a:t>
            </a:r>
            <a:endParaRPr sz="2000">
              <a:latin typeface="Nunito"/>
              <a:ea typeface="Nunito"/>
              <a:cs typeface="Nunito"/>
              <a:sym typeface="Nunito"/>
            </a:endParaRPr>
          </a:p>
          <a:p>
            <a:pPr marL="457200" lvl="0" indent="-355600" algn="l" rtl="0">
              <a:spcBef>
                <a:spcPts val="0"/>
              </a:spcBef>
              <a:spcAft>
                <a:spcPts val="0"/>
              </a:spcAft>
              <a:buSzPts val="2000"/>
              <a:buChar char="●"/>
            </a:pPr>
            <a:r>
              <a:rPr lang="en" sz="2000"/>
              <a:t>This causes a ~1 sec error in the reported time of observation for the long exposure L1b products.</a:t>
            </a:r>
            <a:endParaRPr sz="2000"/>
          </a:p>
          <a:p>
            <a:pPr marL="457200" lvl="0" indent="-355600" algn="l" rtl="0">
              <a:spcBef>
                <a:spcPts val="0"/>
              </a:spcBef>
              <a:spcAft>
                <a:spcPts val="0"/>
              </a:spcAft>
              <a:buSzPts val="2000"/>
              <a:buChar char="●"/>
            </a:pPr>
            <a:r>
              <a:rPr lang="en" sz="2000"/>
              <a:t>Critical for data stewardship.</a:t>
            </a:r>
            <a:endParaRPr sz="2000"/>
          </a:p>
          <a:p>
            <a:pPr marL="457200" lvl="0" indent="-355600" algn="l" rtl="0">
              <a:spcBef>
                <a:spcPts val="0"/>
              </a:spcBef>
              <a:spcAft>
                <a:spcPts val="0"/>
              </a:spcAft>
              <a:buSzPts val="2000"/>
              <a:buChar char="●"/>
            </a:pPr>
            <a:r>
              <a:rPr lang="en" sz="2000"/>
              <a:t>Easy fix. Delivery TBD.</a:t>
            </a:r>
            <a:endParaRPr sz="2000"/>
          </a:p>
        </p:txBody>
      </p:sp>
      <p:sp>
        <p:nvSpPr>
          <p:cNvPr id="363" name="Google Shape;36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369" name="Google Shape;369;p46"/>
          <p:cNvSpPr txBox="1">
            <a:spLocks noGrp="1"/>
          </p:cNvSpPr>
          <p:nvPr>
            <p:ph type="title"/>
          </p:nvPr>
        </p:nvSpPr>
        <p:spPr>
          <a:xfrm>
            <a:off x="1333825" y="91300"/>
            <a:ext cx="6367800" cy="6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ADRs added after Provisional PS-PVR</a:t>
            </a:r>
            <a:endParaRPr sz="2700"/>
          </a:p>
        </p:txBody>
      </p:sp>
      <p:graphicFrame>
        <p:nvGraphicFramePr>
          <p:cNvPr id="370" name="Google Shape;370;p46"/>
          <p:cNvGraphicFramePr/>
          <p:nvPr/>
        </p:nvGraphicFramePr>
        <p:xfrm>
          <a:off x="147538" y="1768950"/>
          <a:ext cx="8848925" cy="1605600"/>
        </p:xfrm>
        <a:graphic>
          <a:graphicData uri="http://schemas.openxmlformats.org/drawingml/2006/table">
            <a:tbl>
              <a:tblPr>
                <a:noFill/>
                <a:tableStyleId>{07A322FA-7E67-41AE-8A54-C64EDC593564}</a:tableStyleId>
              </a:tblPr>
              <a:tblGrid>
                <a:gridCol w="824350">
                  <a:extLst>
                    <a:ext uri="{9D8B030D-6E8A-4147-A177-3AD203B41FA5}">
                      <a16:colId xmlns:a16="http://schemas.microsoft.com/office/drawing/2014/main" val="20000"/>
                    </a:ext>
                  </a:extLst>
                </a:gridCol>
                <a:gridCol w="830450">
                  <a:extLst>
                    <a:ext uri="{9D8B030D-6E8A-4147-A177-3AD203B41FA5}">
                      <a16:colId xmlns:a16="http://schemas.microsoft.com/office/drawing/2014/main" val="20001"/>
                    </a:ext>
                  </a:extLst>
                </a:gridCol>
                <a:gridCol w="899250">
                  <a:extLst>
                    <a:ext uri="{9D8B030D-6E8A-4147-A177-3AD203B41FA5}">
                      <a16:colId xmlns:a16="http://schemas.microsoft.com/office/drawing/2014/main" val="20002"/>
                    </a:ext>
                  </a:extLst>
                </a:gridCol>
                <a:gridCol w="3118850">
                  <a:extLst>
                    <a:ext uri="{9D8B030D-6E8A-4147-A177-3AD203B41FA5}">
                      <a16:colId xmlns:a16="http://schemas.microsoft.com/office/drawing/2014/main" val="20003"/>
                    </a:ext>
                  </a:extLst>
                </a:gridCol>
                <a:gridCol w="1337375">
                  <a:extLst>
                    <a:ext uri="{9D8B030D-6E8A-4147-A177-3AD203B41FA5}">
                      <a16:colId xmlns:a16="http://schemas.microsoft.com/office/drawing/2014/main" val="20004"/>
                    </a:ext>
                  </a:extLst>
                </a:gridCol>
                <a:gridCol w="1838650">
                  <a:extLst>
                    <a:ext uri="{9D8B030D-6E8A-4147-A177-3AD203B41FA5}">
                      <a16:colId xmlns:a16="http://schemas.microsoft.com/office/drawing/2014/main" val="20005"/>
                    </a:ext>
                  </a:extLst>
                </a:gridCol>
              </a:tblGrid>
              <a:tr h="509300">
                <a:tc>
                  <a:txBody>
                    <a:bodyPr/>
                    <a:lstStyle/>
                    <a:p>
                      <a:pPr marL="0" lvl="0" indent="0" algn="ctr" rtl="0">
                        <a:spcBef>
                          <a:spcPts val="0"/>
                        </a:spcBef>
                        <a:spcAft>
                          <a:spcPts val="0"/>
                        </a:spcAft>
                        <a:buNone/>
                      </a:pPr>
                      <a:r>
                        <a:rPr lang="en" sz="1200" b="1">
                          <a:latin typeface="Nunito"/>
                          <a:ea typeface="Nunito"/>
                          <a:cs typeface="Nunito"/>
                          <a:sym typeface="Nunito"/>
                        </a:rPr>
                        <a:t>ADR Number</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WR Number</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Delivery</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Description </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Priority</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latin typeface="Nunito"/>
                          <a:ea typeface="Nunito"/>
                          <a:cs typeface="Nunito"/>
                          <a:sym typeface="Nunito"/>
                        </a:rPr>
                        <a:t>Disposition</a:t>
                      </a:r>
                      <a:endParaRPr sz="1200" b="1">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13450">
                <a:tc>
                  <a:txBody>
                    <a:bodyPr/>
                    <a:lstStyle/>
                    <a:p>
                      <a:pPr marL="0" lvl="0" indent="0" algn="ctr" rtl="0">
                        <a:spcBef>
                          <a:spcPts val="0"/>
                        </a:spcBef>
                        <a:spcAft>
                          <a:spcPts val="0"/>
                        </a:spcAft>
                        <a:buNone/>
                      </a:pPr>
                      <a:r>
                        <a:rPr lang="en" sz="1200">
                          <a:latin typeface="Nunito"/>
                          <a:ea typeface="Nunito"/>
                          <a:cs typeface="Nunito"/>
                          <a:sym typeface="Nunito"/>
                        </a:rPr>
                        <a:t>260</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6791A"/>
                    </a:solidFill>
                  </a:tcPr>
                </a:tc>
                <a:tc>
                  <a:txBody>
                    <a:bodyPr/>
                    <a:lstStyle/>
                    <a:p>
                      <a:pPr marL="0" lvl="0" indent="0" algn="ctr" rtl="0">
                        <a:spcBef>
                          <a:spcPts val="0"/>
                        </a:spcBef>
                        <a:spcAft>
                          <a:spcPts val="0"/>
                        </a:spcAft>
                        <a:buNone/>
                      </a:pPr>
                      <a:r>
                        <a:rPr lang="en" sz="1200">
                          <a:latin typeface="Nunito"/>
                          <a:ea typeface="Nunito"/>
                          <a:cs typeface="Nunito"/>
                          <a:sym typeface="Nunito"/>
                        </a:rPr>
                        <a:t>6025</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None</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SUVI Dark Exposure Scaling</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lvl="0" indent="0" algn="l" rtl="0">
                        <a:spcBef>
                          <a:spcPts val="0"/>
                        </a:spcBef>
                        <a:spcAft>
                          <a:spcPts val="0"/>
                        </a:spcAft>
                        <a:buNone/>
                      </a:pPr>
                      <a:r>
                        <a:rPr lang="en" sz="1200">
                          <a:latin typeface="Nunito"/>
                          <a:ea typeface="Nunito"/>
                          <a:cs typeface="Nunito"/>
                          <a:sym typeface="Nunito"/>
                        </a:rPr>
                        <a:t>   ?</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Closed/Reopened</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r h="462450">
                <a:tc>
                  <a:txBody>
                    <a:bodyPr/>
                    <a:lstStyle/>
                    <a:p>
                      <a:pPr marL="0" lvl="0" indent="0" algn="ctr" rtl="0">
                        <a:spcBef>
                          <a:spcPts val="0"/>
                        </a:spcBef>
                        <a:spcAft>
                          <a:spcPts val="0"/>
                        </a:spcAft>
                        <a:buNone/>
                      </a:pPr>
                      <a:r>
                        <a:rPr lang="en" sz="1200">
                          <a:latin typeface="Nunito"/>
                          <a:ea typeface="Nunito"/>
                          <a:cs typeface="Nunito"/>
                          <a:sym typeface="Nunito"/>
                        </a:rPr>
                        <a:t>1147</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6791A"/>
                    </a:solidFill>
                  </a:tcPr>
                </a:tc>
                <a:tc>
                  <a:txBody>
                    <a:bodyPr/>
                    <a:lstStyle/>
                    <a:p>
                      <a:pPr marL="0" lvl="0" indent="0" algn="ctr" rtl="0">
                        <a:spcBef>
                          <a:spcPts val="0"/>
                        </a:spcBef>
                        <a:spcAft>
                          <a:spcPts val="0"/>
                        </a:spcAft>
                        <a:buNone/>
                      </a:pPr>
                      <a:r>
                        <a:rPr lang="en" sz="1200">
                          <a:latin typeface="Nunito"/>
                          <a:ea typeface="Nunito"/>
                          <a:cs typeface="Nunito"/>
                          <a:sym typeface="Nunito"/>
                        </a:rPr>
                        <a:t>8433</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DO.11.00</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SUVI LUT needs to accommodate more flat fields</a:t>
                      </a:r>
                      <a:endParaRPr>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High</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Part of Light Leak Mitigation</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2"/>
                  </a:ext>
                </a:extLst>
              </a:tr>
              <a:tr h="320400">
                <a:tc>
                  <a:txBody>
                    <a:bodyPr/>
                    <a:lstStyle/>
                    <a:p>
                      <a:pPr marL="0" lvl="0" indent="0" algn="ctr" rtl="0">
                        <a:spcBef>
                          <a:spcPts val="0"/>
                        </a:spcBef>
                        <a:spcAft>
                          <a:spcPts val="0"/>
                        </a:spcAft>
                        <a:buNone/>
                      </a:pPr>
                      <a:r>
                        <a:rPr lang="en" sz="1200">
                          <a:latin typeface="Nunito"/>
                          <a:ea typeface="Nunito"/>
                          <a:cs typeface="Nunito"/>
                          <a:sym typeface="Nunito"/>
                        </a:rPr>
                        <a:t>1159</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6791A"/>
                    </a:solidFill>
                  </a:tcPr>
                </a:tc>
                <a:tc>
                  <a:txBody>
                    <a:bodyPr/>
                    <a:lstStyle/>
                    <a:p>
                      <a:pPr marL="0" lvl="0" indent="0" algn="ctr" rtl="0">
                        <a:spcBef>
                          <a:spcPts val="0"/>
                        </a:spcBef>
                        <a:spcAft>
                          <a:spcPts val="0"/>
                        </a:spcAft>
                        <a:buNone/>
                      </a:pPr>
                      <a:r>
                        <a:rPr lang="en" sz="1200">
                          <a:latin typeface="Nunito"/>
                          <a:ea typeface="Nunito"/>
                          <a:cs typeface="Nunito"/>
                          <a:sym typeface="Nunito"/>
                        </a:rPr>
                        <a:t>-</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Hold</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SUVI SAT_THR not calculated correctly</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Moderate</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200">
                          <a:latin typeface="Nunito"/>
                          <a:ea typeface="Nunito"/>
                          <a:cs typeface="Nunito"/>
                          <a:sym typeface="Nunito"/>
                        </a:rPr>
                        <a:t>Impacts L2 production</a:t>
                      </a:r>
                      <a:endParaRPr sz="1200">
                        <a:latin typeface="Nunito"/>
                        <a:ea typeface="Nunito"/>
                        <a:cs typeface="Nunito"/>
                        <a:sym typeface="Nunito"/>
                      </a:endParaRPr>
                    </a:p>
                  </a:txBody>
                  <a:tcPr marL="0" marR="91425"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ADR 1159</a:t>
            </a:r>
            <a:endParaRPr/>
          </a:p>
          <a:p>
            <a:pPr marL="457200" lvl="0" indent="-355600" algn="l" rtl="0">
              <a:spcBef>
                <a:spcPts val="0"/>
              </a:spcBef>
              <a:spcAft>
                <a:spcPts val="0"/>
              </a:spcAft>
              <a:buSzPts val="2000"/>
              <a:buChar char="●"/>
            </a:pPr>
            <a:r>
              <a:rPr lang="en" sz="2000"/>
              <a:t>SUVI L2 HDR Composite products require knowledge of the by-channel saturation level for each exposure</a:t>
            </a:r>
            <a:endParaRPr sz="2000"/>
          </a:p>
          <a:p>
            <a:pPr marL="457200" lvl="0" indent="-355600" algn="l" rtl="0">
              <a:spcBef>
                <a:spcPts val="0"/>
              </a:spcBef>
              <a:spcAft>
                <a:spcPts val="0"/>
              </a:spcAft>
              <a:buSzPts val="2000"/>
              <a:buChar char="●"/>
            </a:pPr>
            <a:r>
              <a:rPr lang="en" sz="2000"/>
              <a:t>Currently reporting the maximum radiance in each image</a:t>
            </a:r>
            <a:endParaRPr sz="2000"/>
          </a:p>
          <a:p>
            <a:pPr marL="457200" lvl="0" indent="-355600" algn="l" rtl="0">
              <a:spcBef>
                <a:spcPts val="0"/>
              </a:spcBef>
              <a:spcAft>
                <a:spcPts val="0"/>
              </a:spcAft>
              <a:buSzPts val="2000"/>
              <a:buChar char="●"/>
            </a:pPr>
            <a:r>
              <a:rPr lang="en" sz="2000"/>
              <a:t>Work-around at the level-2 processing is in place, but long-term operations needs a L1b fix</a:t>
            </a:r>
            <a:endParaRPr sz="2000"/>
          </a:p>
        </p:txBody>
      </p:sp>
      <p:sp>
        <p:nvSpPr>
          <p:cNvPr id="376" name="Google Shape;376;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ADR 260/1059/1147</a:t>
            </a:r>
            <a:endParaRPr/>
          </a:p>
          <a:p>
            <a:pPr marL="457200" lvl="0" indent="-355600" algn="l" rtl="0">
              <a:spcBef>
                <a:spcPts val="0"/>
              </a:spcBef>
              <a:spcAft>
                <a:spcPts val="0"/>
              </a:spcAft>
              <a:buSzPts val="2000"/>
              <a:buChar char="●"/>
            </a:pPr>
            <a:r>
              <a:rPr lang="en" sz="2000"/>
              <a:t>Covers a series of changes to implement the light leak mitigation sequence.</a:t>
            </a:r>
            <a:endParaRPr sz="2000"/>
          </a:p>
          <a:p>
            <a:pPr marL="914400" lvl="1" indent="-355600" algn="l" rtl="0">
              <a:spcBef>
                <a:spcPts val="0"/>
              </a:spcBef>
              <a:spcAft>
                <a:spcPts val="0"/>
              </a:spcAft>
              <a:buSzPts val="2000"/>
              <a:buFont typeface="Nunito"/>
              <a:buChar char="○"/>
            </a:pPr>
            <a:r>
              <a:rPr lang="en" sz="2000">
                <a:latin typeface="Nunito"/>
                <a:ea typeface="Nunito"/>
                <a:cs typeface="Nunito"/>
                <a:sym typeface="Nunito"/>
              </a:rPr>
              <a:t>Additional flatfields, flexible exposure times, updated LUTs with new flats and exposure times</a:t>
            </a:r>
            <a:endParaRPr sz="2000">
              <a:latin typeface="Nunito"/>
              <a:ea typeface="Nunito"/>
              <a:cs typeface="Nunito"/>
              <a:sym typeface="Nunito"/>
            </a:endParaRPr>
          </a:p>
          <a:p>
            <a:pPr marL="457200" lvl="0" indent="-355600" algn="l" rtl="0">
              <a:spcBef>
                <a:spcPts val="0"/>
              </a:spcBef>
              <a:spcAft>
                <a:spcPts val="0"/>
              </a:spcAft>
              <a:buSzPts val="2000"/>
              <a:buFont typeface="Nunito"/>
              <a:buChar char="●"/>
            </a:pPr>
            <a:r>
              <a:rPr lang="en" sz="2000"/>
              <a:t>Required to accommodate sequence updates for all SUVI instruments</a:t>
            </a:r>
            <a:endParaRPr sz="2000"/>
          </a:p>
          <a:p>
            <a:pPr marL="457200" lvl="0" indent="-355600" algn="l" rtl="0">
              <a:spcBef>
                <a:spcPts val="0"/>
              </a:spcBef>
              <a:spcAft>
                <a:spcPts val="0"/>
              </a:spcAft>
              <a:buSzPts val="2000"/>
              <a:buChar char="●"/>
            </a:pPr>
            <a:r>
              <a:rPr lang="en" sz="2000"/>
              <a:t>Risk mitigation ADR</a:t>
            </a:r>
            <a:endParaRPr sz="2000"/>
          </a:p>
        </p:txBody>
      </p:sp>
      <p:sp>
        <p:nvSpPr>
          <p:cNvPr id="382" name="Google Shape;382;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434343"/>
                </a:solidFill>
              </a:rPr>
              <a:t>GOES-17 SUVI Full Maturity PS-PVR</a:t>
            </a:r>
            <a:endParaRPr sz="2400">
              <a:solidFill>
                <a:srgbClr val="434343"/>
              </a:solidFill>
            </a:endParaRPr>
          </a:p>
          <a:p>
            <a:pPr marL="0" lvl="0" indent="0" algn="l" rtl="0">
              <a:spcBef>
                <a:spcPts val="0"/>
              </a:spcBef>
              <a:spcAft>
                <a:spcPts val="0"/>
              </a:spcAft>
              <a:buNone/>
            </a:pPr>
            <a:r>
              <a:rPr lang="en"/>
              <a:t>Evaluation of Product</a:t>
            </a:r>
            <a:endParaRPr/>
          </a:p>
          <a:p>
            <a:pPr marL="0" lvl="0" indent="0" algn="l" rtl="0">
              <a:spcBef>
                <a:spcPts val="0"/>
              </a:spcBef>
              <a:spcAft>
                <a:spcPts val="0"/>
              </a:spcAft>
              <a:buNone/>
            </a:pPr>
            <a:r>
              <a:rPr lang="en"/>
              <a:t>Quality </a:t>
            </a:r>
            <a:endParaRPr/>
          </a:p>
        </p:txBody>
      </p:sp>
      <p:sp>
        <p:nvSpPr>
          <p:cNvPr id="388" name="Google Shape;38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37</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pic>
        <p:nvPicPr>
          <p:cNvPr id="394" name="Google Shape;394;p50"/>
          <p:cNvPicPr preferRelativeResize="0"/>
          <p:nvPr/>
        </p:nvPicPr>
        <p:blipFill>
          <a:blip r:embed="rId3">
            <a:alphaModFix/>
          </a:blip>
          <a:stretch>
            <a:fillRect/>
          </a:stretch>
        </p:blipFill>
        <p:spPr>
          <a:xfrm>
            <a:off x="1312266" y="0"/>
            <a:ext cx="6519469" cy="5143501"/>
          </a:xfrm>
          <a:prstGeom prst="rect">
            <a:avLst/>
          </a:prstGeom>
          <a:noFill/>
          <a:ln>
            <a:noFill/>
          </a:ln>
        </p:spPr>
      </p:pic>
      <p:sp>
        <p:nvSpPr>
          <p:cNvPr id="395" name="Google Shape;395;p50"/>
          <p:cNvSpPr txBox="1"/>
          <p:nvPr/>
        </p:nvSpPr>
        <p:spPr>
          <a:xfrm>
            <a:off x="1157850" y="3288900"/>
            <a:ext cx="7314600" cy="9144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Trending activities use Ground System generated L1b products when possible.</a:t>
            </a:r>
            <a:endParaRPr sz="1700">
              <a:solidFill>
                <a:srgbClr val="FFFFFF"/>
              </a:solidFill>
              <a:latin typeface="Nunito"/>
              <a:ea typeface="Nunito"/>
              <a:cs typeface="Nunito"/>
              <a:sym typeface="Nunito"/>
            </a:endParaRPr>
          </a:p>
          <a:p>
            <a:pPr marL="457200" lvl="0" indent="-336550" algn="l" rtl="0">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PLPT-SUV-002 requires the use of L0 CCSDS data.</a:t>
            </a:r>
            <a:endParaRPr sz="1700">
              <a:solidFill>
                <a:srgbClr val="FFFFFF"/>
              </a:solidFill>
              <a:latin typeface="Nunito"/>
              <a:ea typeface="Nunito"/>
              <a:cs typeface="Nunito"/>
              <a:sym typeface="Nunito"/>
            </a:endParaRPr>
          </a:p>
          <a:p>
            <a:pPr marL="457200" lvl="0" indent="-336550" algn="l" rtl="0">
              <a:spcBef>
                <a:spcPts val="0"/>
              </a:spcBef>
              <a:spcAft>
                <a:spcPts val="0"/>
              </a:spcAft>
              <a:buClr>
                <a:srgbClr val="1BA509"/>
              </a:buClr>
              <a:buSzPts val="1700"/>
              <a:buFont typeface="Nunito"/>
              <a:buChar char="●"/>
            </a:pPr>
            <a:r>
              <a:rPr lang="en" sz="1700" b="1">
                <a:solidFill>
                  <a:srgbClr val="1BA509"/>
                </a:solidFill>
                <a:latin typeface="Nunito"/>
                <a:ea typeface="Nunito"/>
                <a:cs typeface="Nunito"/>
                <a:sym typeface="Nunito"/>
              </a:rPr>
              <a:t>All PLPT activities have been successfully executed to date.</a:t>
            </a:r>
            <a:endParaRPr sz="1700" b="1">
              <a:solidFill>
                <a:srgbClr val="1BA509"/>
              </a:solidFill>
              <a:latin typeface="Nunito"/>
              <a:ea typeface="Nunito"/>
              <a:cs typeface="Nunito"/>
              <a:sym typeface="Nunito"/>
            </a:endParaRPr>
          </a:p>
          <a:p>
            <a:pPr marL="457200" lvl="0" indent="0" algn="l" rtl="0">
              <a:spcBef>
                <a:spcPts val="0"/>
              </a:spcBef>
              <a:spcAft>
                <a:spcPts val="0"/>
              </a:spcAft>
              <a:buNone/>
            </a:pPr>
            <a:endParaRPr sz="1700">
              <a:solidFill>
                <a:srgbClr val="FFFFFF"/>
              </a:solidFill>
              <a:latin typeface="Nunito"/>
              <a:ea typeface="Nunito"/>
              <a:cs typeface="Nunito"/>
              <a:sym typeface="Nunito"/>
            </a:endParaRPr>
          </a:p>
        </p:txBody>
      </p:sp>
      <p:sp>
        <p:nvSpPr>
          <p:cNvPr id="396" name="Google Shape;396;p50"/>
          <p:cNvSpPr/>
          <p:nvPr/>
        </p:nvSpPr>
        <p:spPr>
          <a:xfrm>
            <a:off x="6924375" y="4925950"/>
            <a:ext cx="862800" cy="184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0"/>
          <p:cNvSpPr txBox="1"/>
          <p:nvPr/>
        </p:nvSpPr>
        <p:spPr>
          <a:xfrm>
            <a:off x="6872975" y="1590475"/>
            <a:ext cx="862800" cy="3693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1BA509"/>
                </a:solidFill>
                <a:latin typeface="Nunito"/>
                <a:ea typeface="Nunito"/>
                <a:cs typeface="Nunito"/>
                <a:sym typeface="Nunito"/>
              </a:rPr>
              <a:t>Ongoing</a:t>
            </a:r>
            <a:endParaRPr sz="1200" b="1">
              <a:solidFill>
                <a:srgbClr val="1BA509"/>
              </a:solidFill>
              <a:latin typeface="Nunito"/>
              <a:ea typeface="Nunito"/>
              <a:cs typeface="Nunito"/>
              <a:sym typeface="Nunito"/>
            </a:endParaRPr>
          </a:p>
        </p:txBody>
      </p:sp>
      <p:sp>
        <p:nvSpPr>
          <p:cNvPr id="398" name="Google Shape;398;p50"/>
          <p:cNvSpPr txBox="1"/>
          <p:nvPr/>
        </p:nvSpPr>
        <p:spPr>
          <a:xfrm>
            <a:off x="6872975" y="2020250"/>
            <a:ext cx="862800" cy="3693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1BA509"/>
                </a:solidFill>
                <a:latin typeface="Nunito"/>
                <a:ea typeface="Nunito"/>
                <a:cs typeface="Nunito"/>
                <a:sym typeface="Nunito"/>
              </a:rPr>
              <a:t>Ongoing</a:t>
            </a:r>
            <a:endParaRPr sz="1200" b="1">
              <a:solidFill>
                <a:srgbClr val="1BA509"/>
              </a:solidFill>
              <a:latin typeface="Nunito"/>
              <a:ea typeface="Nunito"/>
              <a:cs typeface="Nunito"/>
              <a:sym typeface="Nunito"/>
            </a:endParaRPr>
          </a:p>
        </p:txBody>
      </p:sp>
      <p:sp>
        <p:nvSpPr>
          <p:cNvPr id="399" name="Google Shape;399;p50"/>
          <p:cNvSpPr txBox="1"/>
          <p:nvPr/>
        </p:nvSpPr>
        <p:spPr>
          <a:xfrm>
            <a:off x="6902075" y="2450025"/>
            <a:ext cx="804600" cy="3693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1BA509"/>
                </a:solidFill>
                <a:latin typeface="Nunito"/>
                <a:ea typeface="Nunito"/>
                <a:cs typeface="Nunito"/>
                <a:sym typeface="Nunito"/>
              </a:rPr>
              <a:t>Ongoing</a:t>
            </a:r>
            <a:endParaRPr sz="1200" b="1">
              <a:solidFill>
                <a:srgbClr val="1BA509"/>
              </a:solidFill>
              <a:latin typeface="Nunito"/>
              <a:ea typeface="Nunito"/>
              <a:cs typeface="Nunito"/>
              <a:sym typeface="Nunito"/>
            </a:endParaRPr>
          </a:p>
        </p:txBody>
      </p:sp>
      <p:sp>
        <p:nvSpPr>
          <p:cNvPr id="400" name="Google Shape;400;p50"/>
          <p:cNvSpPr txBox="1"/>
          <p:nvPr/>
        </p:nvSpPr>
        <p:spPr>
          <a:xfrm>
            <a:off x="6902075" y="2869463"/>
            <a:ext cx="804600" cy="3693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1BA509"/>
                </a:solidFill>
                <a:latin typeface="Nunito"/>
                <a:ea typeface="Nunito"/>
                <a:cs typeface="Nunito"/>
                <a:sym typeface="Nunito"/>
              </a:rPr>
              <a:t>Ongoing</a:t>
            </a:r>
            <a:endParaRPr sz="1200" b="1">
              <a:solidFill>
                <a:srgbClr val="1BA509"/>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406" name="Google Shape;406;p51"/>
          <p:cNvSpPr txBox="1"/>
          <p:nvPr/>
        </p:nvSpPr>
        <p:spPr>
          <a:xfrm>
            <a:off x="222700" y="201175"/>
            <a:ext cx="8692200" cy="786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PLPT-SUV-001: CCD Temperature Trending</a:t>
            </a:r>
            <a:endParaRPr sz="3200">
              <a:solidFill>
                <a:srgbClr val="FFFFFF"/>
              </a:solidFill>
              <a:latin typeface="Nunito"/>
              <a:ea typeface="Nunito"/>
              <a:cs typeface="Nunito"/>
              <a:sym typeface="Nunito"/>
            </a:endParaRPr>
          </a:p>
        </p:txBody>
      </p:sp>
      <p:sp>
        <p:nvSpPr>
          <p:cNvPr id="407" name="Google Shape;407;p51"/>
          <p:cNvSpPr txBox="1"/>
          <p:nvPr/>
        </p:nvSpPr>
        <p:spPr>
          <a:xfrm>
            <a:off x="933875" y="1264325"/>
            <a:ext cx="6012600" cy="3275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Nunito"/>
              <a:buChar char="●"/>
            </a:pPr>
            <a:r>
              <a:rPr lang="en" sz="2400">
                <a:solidFill>
                  <a:srgbClr val="FFFFFF"/>
                </a:solidFill>
                <a:latin typeface="Nunito"/>
                <a:ea typeface="Nunito"/>
                <a:cs typeface="Nunito"/>
                <a:sym typeface="Nunito"/>
              </a:rPr>
              <a:t>Demonstrated ability to extract and trend the SUVI detector temperatures</a:t>
            </a:r>
            <a:endParaRPr sz="2400">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434343"/>
                </a:solidFill>
              </a:rPr>
              <a:t>GOES-17 SUVI Full Maturity PS-PVR</a:t>
            </a:r>
            <a:endParaRPr sz="2400">
              <a:solidFill>
                <a:srgbClr val="434343"/>
              </a:solidFill>
            </a:endParaRPr>
          </a:p>
          <a:p>
            <a:pPr marL="0" lvl="0" indent="0" algn="l" rtl="0">
              <a:spcBef>
                <a:spcPts val="0"/>
              </a:spcBef>
              <a:spcAft>
                <a:spcPts val="0"/>
              </a:spcAft>
              <a:buNone/>
            </a:pPr>
            <a:r>
              <a:rPr lang="en"/>
              <a:t>Overview of SUVI</a:t>
            </a:r>
            <a:endParaRPr/>
          </a:p>
        </p:txBody>
      </p:sp>
      <p:sp>
        <p:nvSpPr>
          <p:cNvPr id="82" name="Google Shape;8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4</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413" name="Google Shape;413;p52"/>
          <p:cNvSpPr txBox="1">
            <a:spLocks noGrp="1"/>
          </p:cNvSpPr>
          <p:nvPr>
            <p:ph type="title"/>
          </p:nvPr>
        </p:nvSpPr>
        <p:spPr>
          <a:xfrm>
            <a:off x="311700" y="327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800"/>
              <a:t>PLPT-SUV-001</a:t>
            </a:r>
            <a:endParaRPr sz="3800"/>
          </a:p>
          <a:p>
            <a:pPr marL="0" lvl="0" indent="0" algn="ctr" rtl="0">
              <a:spcBef>
                <a:spcPts val="0"/>
              </a:spcBef>
              <a:spcAft>
                <a:spcPts val="0"/>
              </a:spcAft>
              <a:buNone/>
            </a:pPr>
            <a:r>
              <a:rPr lang="en" sz="3400"/>
              <a:t>SUVI CCD Temperature Trending</a:t>
            </a:r>
            <a:endParaRPr sz="3400"/>
          </a:p>
        </p:txBody>
      </p:sp>
      <p:pic>
        <p:nvPicPr>
          <p:cNvPr id="414" name="Google Shape;414;p52"/>
          <p:cNvPicPr preferRelativeResize="0"/>
          <p:nvPr/>
        </p:nvPicPr>
        <p:blipFill>
          <a:blip r:embed="rId3">
            <a:alphaModFix/>
          </a:blip>
          <a:stretch>
            <a:fillRect/>
          </a:stretch>
        </p:blipFill>
        <p:spPr>
          <a:xfrm>
            <a:off x="2081513" y="1255875"/>
            <a:ext cx="4980974" cy="3735725"/>
          </a:xfrm>
          <a:prstGeom prst="rect">
            <a:avLst/>
          </a:prstGeom>
          <a:noFill/>
          <a:ln>
            <a:noFill/>
          </a:ln>
        </p:spPr>
      </p:pic>
      <p:sp>
        <p:nvSpPr>
          <p:cNvPr id="415" name="Google Shape;415;p52"/>
          <p:cNvSpPr/>
          <p:nvPr/>
        </p:nvSpPr>
        <p:spPr>
          <a:xfrm>
            <a:off x="6239675" y="1713775"/>
            <a:ext cx="282300" cy="273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2"/>
          <p:cNvSpPr txBox="1"/>
          <p:nvPr/>
        </p:nvSpPr>
        <p:spPr>
          <a:xfrm>
            <a:off x="360150" y="2263950"/>
            <a:ext cx="1489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22 July 2021 - Bakeout</a:t>
            </a:r>
            <a:endParaRPr>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422" name="Google Shape;422;p53"/>
          <p:cNvSpPr txBox="1"/>
          <p:nvPr/>
        </p:nvSpPr>
        <p:spPr>
          <a:xfrm>
            <a:off x="493300" y="201175"/>
            <a:ext cx="7979100" cy="786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PLPT-SUV-002: Detector Performance</a:t>
            </a:r>
            <a:endParaRPr sz="3200">
              <a:solidFill>
                <a:srgbClr val="FFFFFF"/>
              </a:solidFill>
              <a:latin typeface="Nunito"/>
              <a:ea typeface="Nunito"/>
              <a:cs typeface="Nunito"/>
              <a:sym typeface="Nunito"/>
            </a:endParaRPr>
          </a:p>
        </p:txBody>
      </p:sp>
      <p:sp>
        <p:nvSpPr>
          <p:cNvPr id="423" name="Google Shape;423;p53"/>
          <p:cNvSpPr txBox="1"/>
          <p:nvPr/>
        </p:nvSpPr>
        <p:spPr>
          <a:xfrm>
            <a:off x="783025" y="1199675"/>
            <a:ext cx="6005400" cy="3153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Extract key CCD characteristics and create trends to monitor the CCD performance</a:t>
            </a:r>
            <a:endParaRPr sz="2000">
              <a:solidFill>
                <a:srgbClr val="FFFFFF"/>
              </a:solidFill>
              <a:latin typeface="Nunito"/>
              <a:ea typeface="Nunito"/>
              <a:cs typeface="Nunito"/>
              <a:sym typeface="Nunito"/>
            </a:endParaRPr>
          </a:p>
          <a:p>
            <a:pPr marL="457200" lvl="0" indent="-355600" algn="l" rtl="0">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NCEI trends Dark Current, CCD Bias, and Read Noise.</a:t>
            </a:r>
            <a:endParaRPr sz="2000">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429" name="Google Shape;429;p54"/>
          <p:cNvSpPr txBox="1"/>
          <p:nvPr/>
        </p:nvSpPr>
        <p:spPr>
          <a:xfrm>
            <a:off x="582450" y="201175"/>
            <a:ext cx="7979100" cy="786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PLPT-SUV-002: Detector Performance</a:t>
            </a:r>
            <a:endParaRPr sz="3200">
              <a:solidFill>
                <a:srgbClr val="FFFFFF"/>
              </a:solidFill>
              <a:latin typeface="Nunito"/>
              <a:ea typeface="Nunito"/>
              <a:cs typeface="Nunito"/>
              <a:sym typeface="Nunito"/>
            </a:endParaRPr>
          </a:p>
        </p:txBody>
      </p:sp>
      <p:sp>
        <p:nvSpPr>
          <p:cNvPr id="430" name="Google Shape;430;p54"/>
          <p:cNvSpPr txBox="1"/>
          <p:nvPr/>
        </p:nvSpPr>
        <p:spPr>
          <a:xfrm>
            <a:off x="482600" y="1896325"/>
            <a:ext cx="2054100" cy="19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FFFFFF"/>
                </a:solidFill>
                <a:latin typeface="Nunito"/>
                <a:ea typeface="Nunito"/>
                <a:cs typeface="Nunito"/>
                <a:sym typeface="Nunito"/>
              </a:rPr>
              <a:t>All detector performance quantities are very consistent over the time period shown.</a:t>
            </a:r>
            <a:endParaRPr sz="1700">
              <a:solidFill>
                <a:srgbClr val="FFFFFF"/>
              </a:solidFill>
              <a:latin typeface="Nunito"/>
              <a:ea typeface="Nunito"/>
              <a:cs typeface="Nunito"/>
              <a:sym typeface="Nunito"/>
            </a:endParaRPr>
          </a:p>
        </p:txBody>
      </p:sp>
      <p:pic>
        <p:nvPicPr>
          <p:cNvPr id="431" name="Google Shape;431;p54"/>
          <p:cNvPicPr preferRelativeResize="0"/>
          <p:nvPr/>
        </p:nvPicPr>
        <p:blipFill>
          <a:blip r:embed="rId3">
            <a:alphaModFix/>
          </a:blip>
          <a:stretch>
            <a:fillRect/>
          </a:stretch>
        </p:blipFill>
        <p:spPr>
          <a:xfrm>
            <a:off x="2689100" y="987175"/>
            <a:ext cx="5338576" cy="4003925"/>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437" name="Google Shape;437;p55"/>
          <p:cNvSpPr txBox="1"/>
          <p:nvPr/>
        </p:nvSpPr>
        <p:spPr>
          <a:xfrm>
            <a:off x="461675" y="1178600"/>
            <a:ext cx="6741900" cy="3795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Compares SUVI observations to the Atmospheric Imaging Assembly on NASA’s Solar Dynamics Observatory</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Full image comparisons identify image defects/artifacts</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Trend comparisons identify response degradation</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Some differences in passbands between the two instruments introduce minor artifacts</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Analysis is also supported by LM-ATC, LASP, Royal Observatory of Belgium, and others through international EUV solar instrument degradation working group</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AIA has no 284 Å comparator channel</a:t>
            </a:r>
            <a:endParaRPr sz="1800">
              <a:solidFill>
                <a:srgbClr val="FFFFFF"/>
              </a:solidFill>
              <a:latin typeface="Nunito"/>
              <a:ea typeface="Nunito"/>
              <a:cs typeface="Nunito"/>
              <a:sym typeface="Nunito"/>
            </a:endParaRPr>
          </a:p>
        </p:txBody>
      </p:sp>
      <p:sp>
        <p:nvSpPr>
          <p:cNvPr id="438" name="Google Shape;438;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 SUVI-003: SUVI/AIA Intercomparison</a:t>
            </a:r>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56"/>
          <p:cNvPicPr preferRelativeResize="0"/>
          <p:nvPr/>
        </p:nvPicPr>
        <p:blipFill>
          <a:blip r:embed="rId3">
            <a:alphaModFix/>
          </a:blip>
          <a:stretch>
            <a:fillRect/>
          </a:stretch>
        </p:blipFill>
        <p:spPr>
          <a:xfrm>
            <a:off x="103525" y="3506862"/>
            <a:ext cx="1417251" cy="1417251"/>
          </a:xfrm>
          <a:prstGeom prst="rect">
            <a:avLst/>
          </a:prstGeom>
          <a:noFill/>
          <a:ln>
            <a:noFill/>
          </a:ln>
        </p:spPr>
      </p:pic>
      <p:pic>
        <p:nvPicPr>
          <p:cNvPr id="444" name="Google Shape;444;p56"/>
          <p:cNvPicPr preferRelativeResize="0"/>
          <p:nvPr/>
        </p:nvPicPr>
        <p:blipFill>
          <a:blip r:embed="rId4">
            <a:alphaModFix/>
          </a:blip>
          <a:stretch>
            <a:fillRect/>
          </a:stretch>
        </p:blipFill>
        <p:spPr>
          <a:xfrm>
            <a:off x="1520775" y="3506862"/>
            <a:ext cx="1417251" cy="1417251"/>
          </a:xfrm>
          <a:prstGeom prst="rect">
            <a:avLst/>
          </a:prstGeom>
          <a:noFill/>
          <a:ln>
            <a:noFill/>
          </a:ln>
        </p:spPr>
      </p:pic>
      <p:pic>
        <p:nvPicPr>
          <p:cNvPr id="445" name="Google Shape;445;p56"/>
          <p:cNvPicPr preferRelativeResize="0"/>
          <p:nvPr/>
        </p:nvPicPr>
        <p:blipFill>
          <a:blip r:embed="rId5">
            <a:alphaModFix/>
          </a:blip>
          <a:stretch>
            <a:fillRect/>
          </a:stretch>
        </p:blipFill>
        <p:spPr>
          <a:xfrm>
            <a:off x="2938025" y="3506862"/>
            <a:ext cx="1417251" cy="1417251"/>
          </a:xfrm>
          <a:prstGeom prst="rect">
            <a:avLst/>
          </a:prstGeom>
          <a:noFill/>
          <a:ln>
            <a:noFill/>
          </a:ln>
        </p:spPr>
      </p:pic>
      <p:pic>
        <p:nvPicPr>
          <p:cNvPr id="446" name="Google Shape;446;p56"/>
          <p:cNvPicPr preferRelativeResize="0"/>
          <p:nvPr/>
        </p:nvPicPr>
        <p:blipFill>
          <a:blip r:embed="rId6">
            <a:alphaModFix/>
          </a:blip>
          <a:stretch>
            <a:fillRect/>
          </a:stretch>
        </p:blipFill>
        <p:spPr>
          <a:xfrm>
            <a:off x="4355275" y="3506862"/>
            <a:ext cx="1417251" cy="1417251"/>
          </a:xfrm>
          <a:prstGeom prst="rect">
            <a:avLst/>
          </a:prstGeom>
          <a:noFill/>
          <a:ln>
            <a:noFill/>
          </a:ln>
        </p:spPr>
      </p:pic>
      <p:pic>
        <p:nvPicPr>
          <p:cNvPr id="447" name="Google Shape;447;p56"/>
          <p:cNvPicPr preferRelativeResize="0"/>
          <p:nvPr/>
        </p:nvPicPr>
        <p:blipFill>
          <a:blip r:embed="rId7">
            <a:alphaModFix/>
          </a:blip>
          <a:stretch>
            <a:fillRect/>
          </a:stretch>
        </p:blipFill>
        <p:spPr>
          <a:xfrm>
            <a:off x="5772525" y="3506862"/>
            <a:ext cx="1417251" cy="1417251"/>
          </a:xfrm>
          <a:prstGeom prst="rect">
            <a:avLst/>
          </a:prstGeom>
          <a:noFill/>
          <a:ln>
            <a:noFill/>
          </a:ln>
        </p:spPr>
      </p:pic>
      <p:pic>
        <p:nvPicPr>
          <p:cNvPr id="448" name="Google Shape;448;p56"/>
          <p:cNvPicPr preferRelativeResize="0"/>
          <p:nvPr/>
        </p:nvPicPr>
        <p:blipFill>
          <a:blip r:embed="rId8">
            <a:alphaModFix/>
          </a:blip>
          <a:stretch>
            <a:fillRect/>
          </a:stretch>
        </p:blipFill>
        <p:spPr>
          <a:xfrm>
            <a:off x="103523" y="1488825"/>
            <a:ext cx="1417251" cy="1417251"/>
          </a:xfrm>
          <a:prstGeom prst="rect">
            <a:avLst/>
          </a:prstGeom>
          <a:noFill/>
          <a:ln>
            <a:noFill/>
          </a:ln>
        </p:spPr>
      </p:pic>
      <p:pic>
        <p:nvPicPr>
          <p:cNvPr id="449" name="Google Shape;449;p56"/>
          <p:cNvPicPr preferRelativeResize="0"/>
          <p:nvPr/>
        </p:nvPicPr>
        <p:blipFill>
          <a:blip r:embed="rId9">
            <a:alphaModFix/>
          </a:blip>
          <a:stretch>
            <a:fillRect/>
          </a:stretch>
        </p:blipFill>
        <p:spPr>
          <a:xfrm>
            <a:off x="1520776" y="1488826"/>
            <a:ext cx="1417251" cy="1417251"/>
          </a:xfrm>
          <a:prstGeom prst="rect">
            <a:avLst/>
          </a:prstGeom>
          <a:noFill/>
          <a:ln>
            <a:noFill/>
          </a:ln>
        </p:spPr>
      </p:pic>
      <p:pic>
        <p:nvPicPr>
          <p:cNvPr id="450" name="Google Shape;450;p56"/>
          <p:cNvPicPr preferRelativeResize="0"/>
          <p:nvPr/>
        </p:nvPicPr>
        <p:blipFill>
          <a:blip r:embed="rId10">
            <a:alphaModFix/>
          </a:blip>
          <a:stretch>
            <a:fillRect/>
          </a:stretch>
        </p:blipFill>
        <p:spPr>
          <a:xfrm>
            <a:off x="2938013" y="1488826"/>
            <a:ext cx="1417251" cy="1417251"/>
          </a:xfrm>
          <a:prstGeom prst="rect">
            <a:avLst/>
          </a:prstGeom>
          <a:noFill/>
          <a:ln>
            <a:noFill/>
          </a:ln>
        </p:spPr>
      </p:pic>
      <p:pic>
        <p:nvPicPr>
          <p:cNvPr id="451" name="Google Shape;451;p56"/>
          <p:cNvPicPr preferRelativeResize="0"/>
          <p:nvPr/>
        </p:nvPicPr>
        <p:blipFill>
          <a:blip r:embed="rId11">
            <a:alphaModFix/>
          </a:blip>
          <a:stretch>
            <a:fillRect/>
          </a:stretch>
        </p:blipFill>
        <p:spPr>
          <a:xfrm>
            <a:off x="4355275" y="1488825"/>
            <a:ext cx="1417251" cy="1417251"/>
          </a:xfrm>
          <a:prstGeom prst="rect">
            <a:avLst/>
          </a:prstGeom>
          <a:noFill/>
          <a:ln>
            <a:noFill/>
          </a:ln>
        </p:spPr>
      </p:pic>
      <p:pic>
        <p:nvPicPr>
          <p:cNvPr id="452" name="Google Shape;452;p56"/>
          <p:cNvPicPr preferRelativeResize="0"/>
          <p:nvPr/>
        </p:nvPicPr>
        <p:blipFill>
          <a:blip r:embed="rId12">
            <a:alphaModFix/>
          </a:blip>
          <a:stretch>
            <a:fillRect/>
          </a:stretch>
        </p:blipFill>
        <p:spPr>
          <a:xfrm>
            <a:off x="5711100" y="1488824"/>
            <a:ext cx="1417251" cy="1417251"/>
          </a:xfrm>
          <a:prstGeom prst="rect">
            <a:avLst/>
          </a:prstGeom>
          <a:noFill/>
          <a:ln>
            <a:noFill/>
          </a:ln>
        </p:spPr>
      </p:pic>
      <p:sp>
        <p:nvSpPr>
          <p:cNvPr id="453" name="Google Shape;453;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454" name="Google Shape;454;p56"/>
          <p:cNvSpPr txBox="1">
            <a:spLocks noGrp="1"/>
          </p:cNvSpPr>
          <p:nvPr>
            <p:ph type="title"/>
          </p:nvPr>
        </p:nvSpPr>
        <p:spPr>
          <a:xfrm>
            <a:off x="311700" y="137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455" name="Google Shape;455;p56"/>
          <p:cNvSpPr txBox="1"/>
          <p:nvPr/>
        </p:nvSpPr>
        <p:spPr>
          <a:xfrm>
            <a:off x="103525" y="827200"/>
            <a:ext cx="6576300" cy="45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Direct comparison of simultaneous images from SDO/AIA and GOES-16/SUVI can reveal image calibration issues as well is spatial defects.</a:t>
            </a:r>
            <a:endParaRPr>
              <a:solidFill>
                <a:srgbClr val="FFFFFF"/>
              </a:solidFill>
              <a:latin typeface="Nunito"/>
              <a:ea typeface="Nunito"/>
              <a:cs typeface="Nunito"/>
              <a:sym typeface="Nunito"/>
            </a:endParaRPr>
          </a:p>
        </p:txBody>
      </p:sp>
      <p:sp>
        <p:nvSpPr>
          <p:cNvPr id="456" name="Google Shape;456;p56"/>
          <p:cNvSpPr txBox="1"/>
          <p:nvPr/>
        </p:nvSpPr>
        <p:spPr>
          <a:xfrm>
            <a:off x="492800" y="3015744"/>
            <a:ext cx="6660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94 Å</a:t>
            </a:r>
            <a:endParaRPr>
              <a:solidFill>
                <a:srgbClr val="FFFFFF"/>
              </a:solidFill>
              <a:latin typeface="Nunito"/>
              <a:ea typeface="Nunito"/>
              <a:cs typeface="Nunito"/>
              <a:sym typeface="Nunito"/>
            </a:endParaRPr>
          </a:p>
        </p:txBody>
      </p:sp>
      <p:sp>
        <p:nvSpPr>
          <p:cNvPr id="457" name="Google Shape;457;p56"/>
          <p:cNvSpPr txBox="1"/>
          <p:nvPr/>
        </p:nvSpPr>
        <p:spPr>
          <a:xfrm>
            <a:off x="1783600" y="3015744"/>
            <a:ext cx="8346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131 Å</a:t>
            </a:r>
            <a:endParaRPr>
              <a:solidFill>
                <a:srgbClr val="FFFFFF"/>
              </a:solidFill>
              <a:latin typeface="Nunito"/>
              <a:ea typeface="Nunito"/>
              <a:cs typeface="Nunito"/>
              <a:sym typeface="Nunito"/>
            </a:endParaRPr>
          </a:p>
        </p:txBody>
      </p:sp>
      <p:sp>
        <p:nvSpPr>
          <p:cNvPr id="458" name="Google Shape;458;p56"/>
          <p:cNvSpPr txBox="1"/>
          <p:nvPr/>
        </p:nvSpPr>
        <p:spPr>
          <a:xfrm>
            <a:off x="3229350" y="3015744"/>
            <a:ext cx="8346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p:txBody>
      </p:sp>
      <p:sp>
        <p:nvSpPr>
          <p:cNvPr id="459" name="Google Shape;459;p56"/>
          <p:cNvSpPr txBox="1"/>
          <p:nvPr/>
        </p:nvSpPr>
        <p:spPr>
          <a:xfrm>
            <a:off x="4660250" y="3015744"/>
            <a:ext cx="8346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195 Å</a:t>
            </a:r>
            <a:endParaRPr>
              <a:solidFill>
                <a:srgbClr val="FFFFFF"/>
              </a:solidFill>
              <a:latin typeface="Nunito"/>
              <a:ea typeface="Nunito"/>
              <a:cs typeface="Nunito"/>
              <a:sym typeface="Nunito"/>
            </a:endParaRPr>
          </a:p>
        </p:txBody>
      </p:sp>
      <p:sp>
        <p:nvSpPr>
          <p:cNvPr id="460" name="Google Shape;460;p56"/>
          <p:cNvSpPr txBox="1"/>
          <p:nvPr/>
        </p:nvSpPr>
        <p:spPr>
          <a:xfrm>
            <a:off x="6077500" y="3015744"/>
            <a:ext cx="8346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p:txBody>
      </p:sp>
      <p:sp>
        <p:nvSpPr>
          <p:cNvPr id="461" name="Google Shape;461;p56"/>
          <p:cNvSpPr txBox="1"/>
          <p:nvPr/>
        </p:nvSpPr>
        <p:spPr>
          <a:xfrm>
            <a:off x="3229350" y="2743556"/>
            <a:ext cx="8346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SUVI</a:t>
            </a:r>
            <a:endParaRPr>
              <a:solidFill>
                <a:srgbClr val="FFFFFF"/>
              </a:solidFill>
              <a:latin typeface="Nunito"/>
              <a:ea typeface="Nunito"/>
              <a:cs typeface="Nunito"/>
              <a:sym typeface="Nunito"/>
            </a:endParaRPr>
          </a:p>
        </p:txBody>
      </p:sp>
      <p:sp>
        <p:nvSpPr>
          <p:cNvPr id="462" name="Google Shape;462;p56"/>
          <p:cNvSpPr txBox="1"/>
          <p:nvPr/>
        </p:nvSpPr>
        <p:spPr>
          <a:xfrm>
            <a:off x="5101225" y="4630525"/>
            <a:ext cx="2637000" cy="4590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a:solidFill>
                  <a:srgbClr val="FFFFFF"/>
                </a:solidFill>
                <a:latin typeface="Nunito"/>
                <a:ea typeface="Nunito"/>
                <a:cs typeface="Nunito"/>
                <a:sym typeface="Nunito"/>
              </a:rPr>
              <a:t>2021 Aug 01 ~00:00 UT</a:t>
            </a:r>
            <a:endParaRPr>
              <a:solidFill>
                <a:srgbClr val="FFFFFF"/>
              </a:solidFill>
              <a:latin typeface="Nunito"/>
              <a:ea typeface="Nunito"/>
              <a:cs typeface="Nunito"/>
              <a:sym typeface="Nunito"/>
            </a:endParaRPr>
          </a:p>
        </p:txBody>
      </p:sp>
      <p:sp>
        <p:nvSpPr>
          <p:cNvPr id="463" name="Google Shape;463;p56"/>
          <p:cNvSpPr txBox="1"/>
          <p:nvPr/>
        </p:nvSpPr>
        <p:spPr>
          <a:xfrm>
            <a:off x="3229350" y="3287933"/>
            <a:ext cx="8346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AIA</a:t>
            </a:r>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57"/>
          <p:cNvPicPr preferRelativeResize="0"/>
          <p:nvPr/>
        </p:nvPicPr>
        <p:blipFill>
          <a:blip r:embed="rId3">
            <a:alphaModFix/>
          </a:blip>
          <a:stretch>
            <a:fillRect/>
          </a:stretch>
        </p:blipFill>
        <p:spPr>
          <a:xfrm>
            <a:off x="4063950" y="1467225"/>
            <a:ext cx="1795926" cy="1795926"/>
          </a:xfrm>
          <a:prstGeom prst="rect">
            <a:avLst/>
          </a:prstGeom>
          <a:noFill/>
          <a:ln>
            <a:noFill/>
          </a:ln>
        </p:spPr>
      </p:pic>
      <p:pic>
        <p:nvPicPr>
          <p:cNvPr id="469" name="Google Shape;469;p57"/>
          <p:cNvPicPr preferRelativeResize="0"/>
          <p:nvPr/>
        </p:nvPicPr>
        <p:blipFill>
          <a:blip r:embed="rId4">
            <a:alphaModFix/>
          </a:blip>
          <a:stretch>
            <a:fillRect/>
          </a:stretch>
        </p:blipFill>
        <p:spPr>
          <a:xfrm>
            <a:off x="142012" y="3162700"/>
            <a:ext cx="1795949" cy="1795949"/>
          </a:xfrm>
          <a:prstGeom prst="rect">
            <a:avLst/>
          </a:prstGeom>
          <a:noFill/>
          <a:ln>
            <a:noFill/>
          </a:ln>
        </p:spPr>
      </p:pic>
      <p:pic>
        <p:nvPicPr>
          <p:cNvPr id="470" name="Google Shape;470;p57"/>
          <p:cNvPicPr preferRelativeResize="0"/>
          <p:nvPr/>
        </p:nvPicPr>
        <p:blipFill>
          <a:blip r:embed="rId5">
            <a:alphaModFix/>
          </a:blip>
          <a:stretch>
            <a:fillRect/>
          </a:stretch>
        </p:blipFill>
        <p:spPr>
          <a:xfrm>
            <a:off x="2050950" y="1467225"/>
            <a:ext cx="1795926" cy="1795926"/>
          </a:xfrm>
          <a:prstGeom prst="rect">
            <a:avLst/>
          </a:prstGeom>
          <a:noFill/>
          <a:ln>
            <a:noFill/>
          </a:ln>
        </p:spPr>
      </p:pic>
      <p:pic>
        <p:nvPicPr>
          <p:cNvPr id="471" name="Google Shape;471;p57"/>
          <p:cNvPicPr preferRelativeResize="0"/>
          <p:nvPr/>
        </p:nvPicPr>
        <p:blipFill>
          <a:blip r:embed="rId6">
            <a:alphaModFix/>
          </a:blip>
          <a:stretch>
            <a:fillRect/>
          </a:stretch>
        </p:blipFill>
        <p:spPr>
          <a:xfrm>
            <a:off x="142012" y="1467213"/>
            <a:ext cx="1795936" cy="1795936"/>
          </a:xfrm>
          <a:prstGeom prst="rect">
            <a:avLst/>
          </a:prstGeom>
          <a:noFill/>
          <a:ln>
            <a:noFill/>
          </a:ln>
        </p:spPr>
      </p:pic>
      <p:sp>
        <p:nvSpPr>
          <p:cNvPr id="472" name="Google Shape;47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473" name="Google Shape;473;p57"/>
          <p:cNvSpPr txBox="1">
            <a:spLocks noGrp="1"/>
          </p:cNvSpPr>
          <p:nvPr>
            <p:ph type="title"/>
          </p:nvPr>
        </p:nvSpPr>
        <p:spPr>
          <a:xfrm>
            <a:off x="311700" y="137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474" name="Google Shape;474;p57"/>
          <p:cNvSpPr txBox="1"/>
          <p:nvPr/>
        </p:nvSpPr>
        <p:spPr>
          <a:xfrm>
            <a:off x="103525" y="827200"/>
            <a:ext cx="7483500" cy="45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Image ratios reveal flat response up to known passband differences and no large defects.</a:t>
            </a:r>
            <a:endParaRPr>
              <a:solidFill>
                <a:srgbClr val="FFFFFF"/>
              </a:solidFill>
              <a:latin typeface="Nunito"/>
              <a:ea typeface="Nunito"/>
              <a:cs typeface="Nunito"/>
              <a:sym typeface="Nunito"/>
            </a:endParaRPr>
          </a:p>
        </p:txBody>
      </p:sp>
      <p:sp>
        <p:nvSpPr>
          <p:cNvPr id="475" name="Google Shape;475;p57"/>
          <p:cNvSpPr txBox="1"/>
          <p:nvPr/>
        </p:nvSpPr>
        <p:spPr>
          <a:xfrm>
            <a:off x="622663" y="1328994"/>
            <a:ext cx="8346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131 Å</a:t>
            </a:r>
            <a:endParaRPr>
              <a:solidFill>
                <a:srgbClr val="FFFFFF"/>
              </a:solidFill>
              <a:latin typeface="Nunito"/>
              <a:ea typeface="Nunito"/>
              <a:cs typeface="Nunito"/>
              <a:sym typeface="Nunito"/>
            </a:endParaRPr>
          </a:p>
        </p:txBody>
      </p:sp>
      <p:sp>
        <p:nvSpPr>
          <p:cNvPr id="476" name="Google Shape;476;p57"/>
          <p:cNvSpPr txBox="1"/>
          <p:nvPr/>
        </p:nvSpPr>
        <p:spPr>
          <a:xfrm>
            <a:off x="2531600" y="1328994"/>
            <a:ext cx="8346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p:txBody>
      </p:sp>
      <p:sp>
        <p:nvSpPr>
          <p:cNvPr id="477" name="Google Shape;477;p57"/>
          <p:cNvSpPr txBox="1"/>
          <p:nvPr/>
        </p:nvSpPr>
        <p:spPr>
          <a:xfrm>
            <a:off x="686038" y="3003882"/>
            <a:ext cx="8346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p:txBody>
      </p:sp>
      <p:sp>
        <p:nvSpPr>
          <p:cNvPr id="478" name="Google Shape;478;p57"/>
          <p:cNvSpPr txBox="1"/>
          <p:nvPr/>
        </p:nvSpPr>
        <p:spPr>
          <a:xfrm>
            <a:off x="4063950" y="3137887"/>
            <a:ext cx="2676900" cy="184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94 Å channel ratio shows a distinctive grid pattern. This is caused by uncorrected contributions from the 94 Å light leak and the shadow effect of the filter support grid.</a:t>
            </a:r>
            <a:br>
              <a:rPr lang="en">
                <a:solidFill>
                  <a:srgbClr val="FFFFFF"/>
                </a:solidFill>
                <a:latin typeface="Nunito"/>
                <a:ea typeface="Nunito"/>
                <a:cs typeface="Nunito"/>
                <a:sym typeface="Nunito"/>
              </a:rPr>
            </a:br>
            <a:r>
              <a:rPr lang="en" b="1">
                <a:solidFill>
                  <a:srgbClr val="FFFFFF"/>
                </a:solidFill>
                <a:latin typeface="Nunito"/>
                <a:ea typeface="Nunito"/>
                <a:cs typeface="Nunito"/>
                <a:sym typeface="Nunito"/>
              </a:rPr>
              <a:t>Flat ratios indicate good SUVI/AIA agreement.</a:t>
            </a:r>
            <a:endParaRPr b="1">
              <a:solidFill>
                <a:srgbClr val="FFFFFF"/>
              </a:solidFill>
              <a:latin typeface="Nunito"/>
              <a:ea typeface="Nunito"/>
              <a:cs typeface="Nunito"/>
              <a:sym typeface="Nunito"/>
            </a:endParaRPr>
          </a:p>
        </p:txBody>
      </p:sp>
      <p:pic>
        <p:nvPicPr>
          <p:cNvPr id="479" name="Google Shape;479;p57"/>
          <p:cNvPicPr preferRelativeResize="0"/>
          <p:nvPr/>
        </p:nvPicPr>
        <p:blipFill rotWithShape="1">
          <a:blip r:embed="rId7">
            <a:alphaModFix/>
          </a:blip>
          <a:srcRect l="19977" t="20081" r="18114" b="19231"/>
          <a:stretch/>
        </p:blipFill>
        <p:spPr>
          <a:xfrm>
            <a:off x="2026150" y="3156063"/>
            <a:ext cx="1845549" cy="1809251"/>
          </a:xfrm>
          <a:prstGeom prst="rect">
            <a:avLst/>
          </a:prstGeom>
          <a:noFill/>
          <a:ln>
            <a:noFill/>
          </a:ln>
        </p:spPr>
      </p:pic>
      <p:sp>
        <p:nvSpPr>
          <p:cNvPr id="480" name="Google Shape;480;p57"/>
          <p:cNvSpPr txBox="1"/>
          <p:nvPr/>
        </p:nvSpPr>
        <p:spPr>
          <a:xfrm>
            <a:off x="4440550" y="1329000"/>
            <a:ext cx="1135500"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195/193 Å</a:t>
            </a:r>
            <a:endParaRPr>
              <a:solidFill>
                <a:srgbClr val="FFFFFF"/>
              </a:solidFill>
              <a:latin typeface="Nunito"/>
              <a:ea typeface="Nunito"/>
              <a:cs typeface="Nunito"/>
              <a:sym typeface="Nunito"/>
            </a:endParaRPr>
          </a:p>
        </p:txBody>
      </p:sp>
      <p:sp>
        <p:nvSpPr>
          <p:cNvPr id="481" name="Google Shape;481;p57"/>
          <p:cNvSpPr/>
          <p:nvPr/>
        </p:nvSpPr>
        <p:spPr>
          <a:xfrm>
            <a:off x="1877975" y="3065425"/>
            <a:ext cx="4787100" cy="1990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58"/>
          <p:cNvPicPr preferRelativeResize="0"/>
          <p:nvPr/>
        </p:nvPicPr>
        <p:blipFill>
          <a:blip r:embed="rId3">
            <a:alphaModFix/>
          </a:blip>
          <a:stretch>
            <a:fillRect/>
          </a:stretch>
        </p:blipFill>
        <p:spPr>
          <a:xfrm>
            <a:off x="200225" y="1496463"/>
            <a:ext cx="4263001" cy="3552504"/>
          </a:xfrm>
          <a:prstGeom prst="rect">
            <a:avLst/>
          </a:prstGeom>
          <a:noFill/>
          <a:ln>
            <a:noFill/>
          </a:ln>
        </p:spPr>
      </p:pic>
      <p:sp>
        <p:nvSpPr>
          <p:cNvPr id="487" name="Google Shape;487;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488" name="Google Shape;488;p58"/>
          <p:cNvSpPr txBox="1">
            <a:spLocks noGrp="1"/>
          </p:cNvSpPr>
          <p:nvPr>
            <p:ph type="title"/>
          </p:nvPr>
        </p:nvSpPr>
        <p:spPr>
          <a:xfrm>
            <a:off x="311700" y="137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489" name="Google Shape;489;p58"/>
          <p:cNvSpPr txBox="1"/>
          <p:nvPr/>
        </p:nvSpPr>
        <p:spPr>
          <a:xfrm>
            <a:off x="103525" y="827200"/>
            <a:ext cx="7271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490" name="Google Shape;490;p58"/>
          <p:cNvSpPr txBox="1"/>
          <p:nvPr/>
        </p:nvSpPr>
        <p:spPr>
          <a:xfrm>
            <a:off x="4572000" y="1496462"/>
            <a:ext cx="2414100" cy="35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Nunito"/>
                <a:ea typeface="Nunito"/>
                <a:cs typeface="Nunito"/>
                <a:sym typeface="Nunito"/>
              </a:rPr>
              <a:t>94 Å - </a:t>
            </a:r>
            <a:r>
              <a:rPr lang="en">
                <a:solidFill>
                  <a:schemeClr val="dk1"/>
                </a:solidFill>
                <a:latin typeface="Nunito"/>
                <a:ea typeface="Nunito"/>
                <a:cs typeface="Nunito"/>
                <a:sym typeface="Nunito"/>
              </a:rPr>
              <a:t>Estimated theoretical ratio based on passband analysis: 1.07</a:t>
            </a:r>
            <a:endParaRPr>
              <a:solidFill>
                <a:schemeClr val="dk1"/>
              </a:solidFill>
              <a:latin typeface="Nunito"/>
              <a:ea typeface="Nunito"/>
              <a:cs typeface="Nunito"/>
              <a:sym typeface="Nunito"/>
            </a:endParaRPr>
          </a:p>
          <a:p>
            <a:pPr marL="0" lvl="0" indent="0" algn="l" rtl="0">
              <a:spcBef>
                <a:spcPts val="0"/>
              </a:spcBef>
              <a:spcAft>
                <a:spcPts val="0"/>
              </a:spcAft>
              <a:buNone/>
            </a:pPr>
            <a:endParaRPr b="1">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Light leak artifacts prevent meaningful quantitative comparison of SUVI and AIA observations.</a:t>
            </a:r>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59"/>
          <p:cNvPicPr preferRelativeResize="0"/>
          <p:nvPr/>
        </p:nvPicPr>
        <p:blipFill>
          <a:blip r:embed="rId3">
            <a:alphaModFix/>
          </a:blip>
          <a:stretch>
            <a:fillRect/>
          </a:stretch>
        </p:blipFill>
        <p:spPr>
          <a:xfrm>
            <a:off x="311700" y="1996375"/>
            <a:ext cx="3441699" cy="2868075"/>
          </a:xfrm>
          <a:prstGeom prst="rect">
            <a:avLst/>
          </a:prstGeom>
          <a:noFill/>
          <a:ln>
            <a:noFill/>
          </a:ln>
        </p:spPr>
      </p:pic>
      <p:sp>
        <p:nvSpPr>
          <p:cNvPr id="496" name="Google Shape;496;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497" name="Google Shape;497;p59"/>
          <p:cNvSpPr txBox="1">
            <a:spLocks noGrp="1"/>
          </p:cNvSpPr>
          <p:nvPr>
            <p:ph type="title"/>
          </p:nvPr>
        </p:nvSpPr>
        <p:spPr>
          <a:xfrm>
            <a:off x="311700" y="137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498" name="Google Shape;498;p59"/>
          <p:cNvSpPr txBox="1"/>
          <p:nvPr/>
        </p:nvSpPr>
        <p:spPr>
          <a:xfrm>
            <a:off x="103525" y="827200"/>
            <a:ext cx="7271700" cy="7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Nunito"/>
                <a:ea typeface="Nunito"/>
                <a:cs typeface="Nunito"/>
                <a:sym typeface="Nunito"/>
              </a:rPr>
              <a:t>Note</a:t>
            </a:r>
            <a:r>
              <a:rPr lang="en">
                <a:solidFill>
                  <a:srgbClr val="FFFFFF"/>
                </a:solidFill>
                <a:latin typeface="Nunito"/>
                <a:ea typeface="Nunito"/>
                <a:cs typeface="Nunito"/>
                <a:sym typeface="Nunito"/>
              </a:rPr>
              <a:t>: We can characterize the effects of the light leak with this technique. Compare 94 Å GOES-16 and GOES-17 histograms. 17 exceeds the expected theoretical ratio while 16 does not, and has an extended bright tail that is not present in 16.</a:t>
            </a:r>
            <a:endParaRPr>
              <a:solidFill>
                <a:srgbClr val="FFFFFF"/>
              </a:solidFill>
              <a:latin typeface="Nunito"/>
              <a:ea typeface="Nunito"/>
              <a:cs typeface="Nunito"/>
              <a:sym typeface="Nunito"/>
            </a:endParaRPr>
          </a:p>
        </p:txBody>
      </p:sp>
      <p:pic>
        <p:nvPicPr>
          <p:cNvPr id="499" name="Google Shape;499;p59"/>
          <p:cNvPicPr preferRelativeResize="0"/>
          <p:nvPr/>
        </p:nvPicPr>
        <p:blipFill>
          <a:blip r:embed="rId4">
            <a:alphaModFix/>
          </a:blip>
          <a:stretch>
            <a:fillRect/>
          </a:stretch>
        </p:blipFill>
        <p:spPr>
          <a:xfrm>
            <a:off x="4392075" y="1996377"/>
            <a:ext cx="3441699" cy="2868073"/>
          </a:xfrm>
          <a:prstGeom prst="rect">
            <a:avLst/>
          </a:prstGeom>
          <a:noFill/>
          <a:ln>
            <a:noFill/>
          </a:ln>
        </p:spPr>
      </p:pic>
      <p:sp>
        <p:nvSpPr>
          <p:cNvPr id="500" name="Google Shape;500;p59"/>
          <p:cNvSpPr txBox="1"/>
          <p:nvPr/>
        </p:nvSpPr>
        <p:spPr>
          <a:xfrm>
            <a:off x="1098500" y="1602775"/>
            <a:ext cx="1868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GOES-17 SUVI 94 Å</a:t>
            </a:r>
            <a:endParaRPr>
              <a:solidFill>
                <a:srgbClr val="FFFFFF"/>
              </a:solidFill>
              <a:latin typeface="Nunito"/>
              <a:ea typeface="Nunito"/>
              <a:cs typeface="Nunito"/>
              <a:sym typeface="Nunito"/>
            </a:endParaRPr>
          </a:p>
        </p:txBody>
      </p:sp>
      <p:sp>
        <p:nvSpPr>
          <p:cNvPr id="501" name="Google Shape;501;p59"/>
          <p:cNvSpPr txBox="1"/>
          <p:nvPr/>
        </p:nvSpPr>
        <p:spPr>
          <a:xfrm>
            <a:off x="5178875" y="1602775"/>
            <a:ext cx="1868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Nunito"/>
                <a:ea typeface="Nunito"/>
                <a:cs typeface="Nunito"/>
                <a:sym typeface="Nunito"/>
              </a:rPr>
              <a:t>GOES-16 SUVI 94 Å</a:t>
            </a:r>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0"/>
          <p:cNvPicPr preferRelativeResize="0"/>
          <p:nvPr/>
        </p:nvPicPr>
        <p:blipFill>
          <a:blip r:embed="rId3">
            <a:alphaModFix/>
          </a:blip>
          <a:stretch>
            <a:fillRect/>
          </a:stretch>
        </p:blipFill>
        <p:spPr>
          <a:xfrm>
            <a:off x="200225" y="1496475"/>
            <a:ext cx="4263001" cy="3552491"/>
          </a:xfrm>
          <a:prstGeom prst="rect">
            <a:avLst/>
          </a:prstGeom>
          <a:noFill/>
          <a:ln>
            <a:noFill/>
          </a:ln>
        </p:spPr>
      </p:pic>
      <p:sp>
        <p:nvSpPr>
          <p:cNvPr id="507" name="Google Shape;507;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508" name="Google Shape;508;p60"/>
          <p:cNvSpPr txBox="1">
            <a:spLocks noGrp="1"/>
          </p:cNvSpPr>
          <p:nvPr>
            <p:ph type="title"/>
          </p:nvPr>
        </p:nvSpPr>
        <p:spPr>
          <a:xfrm>
            <a:off x="311700" y="137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509" name="Google Shape;509;p60"/>
          <p:cNvSpPr txBox="1"/>
          <p:nvPr/>
        </p:nvSpPr>
        <p:spPr>
          <a:xfrm>
            <a:off x="103525" y="827200"/>
            <a:ext cx="7271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510" name="Google Shape;510;p60"/>
          <p:cNvSpPr txBox="1"/>
          <p:nvPr/>
        </p:nvSpPr>
        <p:spPr>
          <a:xfrm>
            <a:off x="4572000" y="1496462"/>
            <a:ext cx="2414100" cy="35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Nunito"/>
                <a:ea typeface="Nunito"/>
                <a:cs typeface="Nunito"/>
                <a:sym typeface="Nunito"/>
              </a:rPr>
              <a:t>131 Å - </a:t>
            </a:r>
            <a:r>
              <a:rPr lang="en">
                <a:solidFill>
                  <a:srgbClr val="FFFFFF"/>
                </a:solidFill>
                <a:latin typeface="Nunito"/>
                <a:ea typeface="Nunito"/>
                <a:cs typeface="Nunito"/>
                <a:sym typeface="Nunito"/>
              </a:rPr>
              <a:t>Estimated theoretical ratio based on passband analysis: 1.19</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Overall good agreement, asymmetric tail probably results from high temperature response differences</a:t>
            </a:r>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61"/>
          <p:cNvPicPr preferRelativeResize="0"/>
          <p:nvPr/>
        </p:nvPicPr>
        <p:blipFill>
          <a:blip r:embed="rId3">
            <a:alphaModFix/>
          </a:blip>
          <a:stretch>
            <a:fillRect/>
          </a:stretch>
        </p:blipFill>
        <p:spPr>
          <a:xfrm>
            <a:off x="200225" y="1496475"/>
            <a:ext cx="4263001" cy="3552501"/>
          </a:xfrm>
          <a:prstGeom prst="rect">
            <a:avLst/>
          </a:prstGeom>
          <a:noFill/>
          <a:ln>
            <a:noFill/>
          </a:ln>
        </p:spPr>
      </p:pic>
      <p:sp>
        <p:nvSpPr>
          <p:cNvPr id="516" name="Google Shape;516;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517" name="Google Shape;517;p61"/>
          <p:cNvSpPr txBox="1">
            <a:spLocks noGrp="1"/>
          </p:cNvSpPr>
          <p:nvPr>
            <p:ph type="title"/>
          </p:nvPr>
        </p:nvSpPr>
        <p:spPr>
          <a:xfrm>
            <a:off x="311700" y="137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518" name="Google Shape;518;p61"/>
          <p:cNvSpPr txBox="1"/>
          <p:nvPr/>
        </p:nvSpPr>
        <p:spPr>
          <a:xfrm>
            <a:off x="103525" y="827200"/>
            <a:ext cx="7271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519" name="Google Shape;519;p61"/>
          <p:cNvSpPr txBox="1"/>
          <p:nvPr/>
        </p:nvSpPr>
        <p:spPr>
          <a:xfrm>
            <a:off x="4572000" y="1496462"/>
            <a:ext cx="2414100" cy="35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Nunito"/>
                <a:ea typeface="Nunito"/>
                <a:cs typeface="Nunito"/>
                <a:sym typeface="Nunito"/>
              </a:rPr>
              <a:t>171 Å - </a:t>
            </a:r>
            <a:r>
              <a:rPr lang="en">
                <a:solidFill>
                  <a:srgbClr val="FFFFFF"/>
                </a:solidFill>
                <a:latin typeface="Nunito"/>
                <a:ea typeface="Nunito"/>
                <a:cs typeface="Nunito"/>
                <a:sym typeface="Nunito"/>
              </a:rPr>
              <a:t>Estimated theoretical ratio based on passband analysis: 1.04</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Very good agreement, passbands are very similar and imager performance is very uniform.</a:t>
            </a:r>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145000" y="119363"/>
            <a:ext cx="6532123" cy="4904776"/>
          </a:xfrm>
          <a:prstGeom prst="rect">
            <a:avLst/>
          </a:prstGeom>
          <a:noFill/>
          <a:ln>
            <a:noFill/>
          </a:ln>
        </p:spPr>
      </p:pic>
      <p:sp>
        <p:nvSpPr>
          <p:cNvPr id="88" name="Google Shape;88;p17"/>
          <p:cNvSpPr txBox="1">
            <a:spLocks noGrp="1"/>
          </p:cNvSpPr>
          <p:nvPr>
            <p:ph type="title"/>
          </p:nvPr>
        </p:nvSpPr>
        <p:spPr>
          <a:xfrm>
            <a:off x="311700" y="37810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700">
                <a:solidFill>
                  <a:srgbClr val="FFFFFF"/>
                </a:solidFill>
              </a:rPr>
              <a:t>The SUVI Instrument</a:t>
            </a:r>
            <a:endParaRPr sz="3700">
              <a:solidFill>
                <a:srgbClr val="FFFFFF"/>
              </a:solidFill>
            </a:endParaRPr>
          </a:p>
        </p:txBody>
      </p:sp>
      <p:sp>
        <p:nvSpPr>
          <p:cNvPr id="89" name="Google Shape;8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5</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62"/>
          <p:cNvPicPr preferRelativeResize="0"/>
          <p:nvPr/>
        </p:nvPicPr>
        <p:blipFill>
          <a:blip r:embed="rId3">
            <a:alphaModFix/>
          </a:blip>
          <a:stretch>
            <a:fillRect/>
          </a:stretch>
        </p:blipFill>
        <p:spPr>
          <a:xfrm>
            <a:off x="200225" y="1496475"/>
            <a:ext cx="4263001" cy="3552508"/>
          </a:xfrm>
          <a:prstGeom prst="rect">
            <a:avLst/>
          </a:prstGeom>
          <a:noFill/>
          <a:ln>
            <a:noFill/>
          </a:ln>
        </p:spPr>
      </p:pic>
      <p:sp>
        <p:nvSpPr>
          <p:cNvPr id="525" name="Google Shape;525;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526" name="Google Shape;526;p62"/>
          <p:cNvSpPr txBox="1">
            <a:spLocks noGrp="1"/>
          </p:cNvSpPr>
          <p:nvPr>
            <p:ph type="title"/>
          </p:nvPr>
        </p:nvSpPr>
        <p:spPr>
          <a:xfrm>
            <a:off x="311700" y="137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527" name="Google Shape;527;p62"/>
          <p:cNvSpPr txBox="1"/>
          <p:nvPr/>
        </p:nvSpPr>
        <p:spPr>
          <a:xfrm>
            <a:off x="103525" y="827200"/>
            <a:ext cx="7271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528" name="Google Shape;528;p62"/>
          <p:cNvSpPr txBox="1"/>
          <p:nvPr/>
        </p:nvSpPr>
        <p:spPr>
          <a:xfrm>
            <a:off x="4572000" y="1496462"/>
            <a:ext cx="2414100" cy="35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Nunito"/>
                <a:ea typeface="Nunito"/>
                <a:cs typeface="Nunito"/>
                <a:sym typeface="Nunito"/>
              </a:rPr>
              <a:t>195 Å - </a:t>
            </a:r>
            <a:r>
              <a:rPr lang="en">
                <a:solidFill>
                  <a:srgbClr val="FFFFFF"/>
                </a:solidFill>
                <a:latin typeface="Nunito"/>
                <a:ea typeface="Nunito"/>
                <a:cs typeface="Nunito"/>
                <a:sym typeface="Nunito"/>
              </a:rPr>
              <a:t>Estimated theoretical ratio based on passband analysis: 0.87</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Narrow distribution indicates imager performance is very uniform. Significant passband differences between the two instruments.</a:t>
            </a:r>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3"/>
          <p:cNvPicPr preferRelativeResize="0"/>
          <p:nvPr/>
        </p:nvPicPr>
        <p:blipFill>
          <a:blip r:embed="rId3">
            <a:alphaModFix/>
          </a:blip>
          <a:stretch>
            <a:fillRect/>
          </a:stretch>
        </p:blipFill>
        <p:spPr>
          <a:xfrm>
            <a:off x="200225" y="1496475"/>
            <a:ext cx="4263001" cy="3552501"/>
          </a:xfrm>
          <a:prstGeom prst="rect">
            <a:avLst/>
          </a:prstGeom>
          <a:noFill/>
          <a:ln>
            <a:noFill/>
          </a:ln>
        </p:spPr>
      </p:pic>
      <p:sp>
        <p:nvSpPr>
          <p:cNvPr id="534" name="Google Shape;534;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535" name="Google Shape;535;p63"/>
          <p:cNvSpPr txBox="1">
            <a:spLocks noGrp="1"/>
          </p:cNvSpPr>
          <p:nvPr>
            <p:ph type="title"/>
          </p:nvPr>
        </p:nvSpPr>
        <p:spPr>
          <a:xfrm>
            <a:off x="311700" y="137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p:txBody>
      </p:sp>
      <p:sp>
        <p:nvSpPr>
          <p:cNvPr id="536" name="Google Shape;536;p63"/>
          <p:cNvSpPr txBox="1"/>
          <p:nvPr/>
        </p:nvSpPr>
        <p:spPr>
          <a:xfrm>
            <a:off x="103525" y="827200"/>
            <a:ext cx="7271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537" name="Google Shape;537;p63"/>
          <p:cNvSpPr txBox="1"/>
          <p:nvPr/>
        </p:nvSpPr>
        <p:spPr>
          <a:xfrm>
            <a:off x="4572000" y="1496462"/>
            <a:ext cx="2414100" cy="35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Nunito"/>
                <a:ea typeface="Nunito"/>
                <a:cs typeface="Nunito"/>
                <a:sym typeface="Nunito"/>
              </a:rPr>
              <a:t>304 Å - </a:t>
            </a:r>
            <a:r>
              <a:rPr lang="en">
                <a:solidFill>
                  <a:srgbClr val="FFFFFF"/>
                </a:solidFill>
                <a:latin typeface="Nunito"/>
                <a:ea typeface="Nunito"/>
                <a:cs typeface="Nunito"/>
                <a:sym typeface="Nunito"/>
              </a:rPr>
              <a:t>Estimated theoretical ratio based on passband analysis: 0.98</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Reasonable agreement, long tail results from off-peak high-temperature contributions in SUVI that are not present in AIA observations.</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endParaRPr b="1">
              <a:solidFill>
                <a:srgbClr val="FFFFFF"/>
              </a:solidFill>
              <a:latin typeface="Nunito"/>
              <a:ea typeface="Nunito"/>
              <a:cs typeface="Nunito"/>
              <a:sym typeface="Nunito"/>
            </a:endParaRPr>
          </a:p>
        </p:txBody>
      </p:sp>
      <p:sp>
        <p:nvSpPr>
          <p:cNvPr id="538" name="Google Shape;538;p63"/>
          <p:cNvSpPr txBox="1"/>
          <p:nvPr/>
        </p:nvSpPr>
        <p:spPr>
          <a:xfrm>
            <a:off x="4572000" y="3872150"/>
            <a:ext cx="3333600" cy="11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Nunito"/>
                <a:ea typeface="Nunito"/>
                <a:cs typeface="Nunito"/>
                <a:sym typeface="Nunito"/>
              </a:rPr>
              <a:t>Summary: SUVI/AIA comparisons reveal no significant problems. Additional analysis using 2021 rocket data will refine the intercalibration of the two instruments.</a:t>
            </a:r>
            <a:endParaRPr b="1">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544" name="Google Shape;544;p6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PLPT-SUVI-003: SUVI/AIA Intercalibration</a:t>
            </a:r>
            <a:endParaRPr sz="2700"/>
          </a:p>
          <a:p>
            <a:pPr marL="0" lvl="0" indent="0" algn="ctr" rtl="0">
              <a:spcBef>
                <a:spcPts val="0"/>
              </a:spcBef>
              <a:spcAft>
                <a:spcPts val="0"/>
              </a:spcAft>
              <a:buNone/>
            </a:pPr>
            <a:r>
              <a:rPr lang="en" sz="1900"/>
              <a:t>GOES-17 SUVI Integrated Responses</a:t>
            </a:r>
            <a:r>
              <a:rPr lang="en" sz="2000"/>
              <a:t> </a:t>
            </a:r>
            <a:endParaRPr sz="2000"/>
          </a:p>
        </p:txBody>
      </p:sp>
      <p:sp>
        <p:nvSpPr>
          <p:cNvPr id="545" name="Google Shape;545;p64"/>
          <p:cNvSpPr txBox="1"/>
          <p:nvPr/>
        </p:nvSpPr>
        <p:spPr>
          <a:xfrm>
            <a:off x="132150" y="1054500"/>
            <a:ext cx="2225400" cy="40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Nunito"/>
                <a:ea typeface="Nunito"/>
                <a:cs typeface="Nunito"/>
                <a:sym typeface="Nunito"/>
              </a:rPr>
              <a:t>The intensity signals are dominated by solar activity. Solar Cycle 25 began in ~Dec 2019. </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No observable objects can provide a standard candle to calculate absolute degradation for these EUV observations. </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We calculate ratios of SUVI to AIA, to remove solar cycle variation.</a:t>
            </a:r>
            <a:endParaRPr>
              <a:solidFill>
                <a:schemeClr val="dk1"/>
              </a:solidFill>
              <a:latin typeface="Nunito"/>
              <a:ea typeface="Nunito"/>
              <a:cs typeface="Nunito"/>
              <a:sym typeface="Nunito"/>
            </a:endParaRPr>
          </a:p>
        </p:txBody>
      </p:sp>
      <p:pic>
        <p:nvPicPr>
          <p:cNvPr id="546" name="Google Shape;546;p64"/>
          <p:cNvPicPr preferRelativeResize="0"/>
          <p:nvPr/>
        </p:nvPicPr>
        <p:blipFill rotWithShape="1">
          <a:blip r:embed="rId3">
            <a:alphaModFix/>
          </a:blip>
          <a:srcRect l="4162" t="7037" r="6884"/>
          <a:stretch/>
        </p:blipFill>
        <p:spPr>
          <a:xfrm>
            <a:off x="2357550" y="812875"/>
            <a:ext cx="5342618" cy="4187850"/>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552" name="Google Shape;552;p65"/>
          <p:cNvSpPr txBox="1"/>
          <p:nvPr/>
        </p:nvSpPr>
        <p:spPr>
          <a:xfrm>
            <a:off x="241625" y="1001125"/>
            <a:ext cx="1889400" cy="35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94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Degradation not estimated due to the light leak</a:t>
            </a:r>
            <a:endParaRPr>
              <a:solidFill>
                <a:srgbClr val="FFFFFF"/>
              </a:solidFill>
              <a:latin typeface="Nunito"/>
              <a:ea typeface="Nunito"/>
              <a:cs typeface="Nunito"/>
              <a:sym typeface="Nunito"/>
            </a:endParaRPr>
          </a:p>
        </p:txBody>
      </p:sp>
      <p:sp>
        <p:nvSpPr>
          <p:cNvPr id="553" name="Google Shape;553;p65"/>
          <p:cNvSpPr txBox="1">
            <a:spLocks noGrp="1"/>
          </p:cNvSpPr>
          <p:nvPr>
            <p:ph type="title"/>
          </p:nvPr>
        </p:nvSpPr>
        <p:spPr>
          <a:xfrm>
            <a:off x="311700" y="13055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PLPT-SUVI-003: SUVI/AIA Intercalibration</a:t>
            </a:r>
            <a:endParaRPr sz="2000"/>
          </a:p>
        </p:txBody>
      </p:sp>
      <p:pic>
        <p:nvPicPr>
          <p:cNvPr id="554" name="Google Shape;554;p65"/>
          <p:cNvPicPr preferRelativeResize="0"/>
          <p:nvPr/>
        </p:nvPicPr>
        <p:blipFill>
          <a:blip r:embed="rId3">
            <a:alphaModFix/>
          </a:blip>
          <a:stretch>
            <a:fillRect/>
          </a:stretch>
        </p:blipFill>
        <p:spPr>
          <a:xfrm>
            <a:off x="2283425" y="855650"/>
            <a:ext cx="5169313" cy="4135450"/>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560" name="Google Shape;560;p66"/>
          <p:cNvSpPr txBox="1"/>
          <p:nvPr/>
        </p:nvSpPr>
        <p:spPr>
          <a:xfrm>
            <a:off x="237775" y="951025"/>
            <a:ext cx="1889400" cy="3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131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Total estimated degradation 13%</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Estimated degradation per year ~4%</a:t>
            </a:r>
            <a:endParaRPr>
              <a:solidFill>
                <a:srgbClr val="FFFFFF"/>
              </a:solidFill>
              <a:latin typeface="Nunito"/>
              <a:ea typeface="Nunito"/>
              <a:cs typeface="Nunito"/>
              <a:sym typeface="Nunito"/>
            </a:endParaRPr>
          </a:p>
        </p:txBody>
      </p:sp>
      <p:sp>
        <p:nvSpPr>
          <p:cNvPr id="561" name="Google Shape;561;p66"/>
          <p:cNvSpPr txBox="1">
            <a:spLocks noGrp="1"/>
          </p:cNvSpPr>
          <p:nvPr>
            <p:ph type="title"/>
          </p:nvPr>
        </p:nvSpPr>
        <p:spPr>
          <a:xfrm>
            <a:off x="311700" y="13055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PLPT-SUVI-003: SUVI/AIA Intercalibration</a:t>
            </a:r>
            <a:endParaRPr sz="2000"/>
          </a:p>
        </p:txBody>
      </p:sp>
      <p:pic>
        <p:nvPicPr>
          <p:cNvPr id="562" name="Google Shape;562;p66"/>
          <p:cNvPicPr preferRelativeResize="0"/>
          <p:nvPr/>
        </p:nvPicPr>
        <p:blipFill>
          <a:blip r:embed="rId3">
            <a:alphaModFix/>
          </a:blip>
          <a:stretch>
            <a:fillRect/>
          </a:stretch>
        </p:blipFill>
        <p:spPr>
          <a:xfrm>
            <a:off x="2279575" y="855650"/>
            <a:ext cx="5169313" cy="4135450"/>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67"/>
          <p:cNvPicPr preferRelativeResize="0"/>
          <p:nvPr/>
        </p:nvPicPr>
        <p:blipFill>
          <a:blip r:embed="rId3">
            <a:alphaModFix/>
          </a:blip>
          <a:stretch>
            <a:fillRect/>
          </a:stretch>
        </p:blipFill>
        <p:spPr>
          <a:xfrm>
            <a:off x="2405550" y="855650"/>
            <a:ext cx="5169313" cy="4135450"/>
          </a:xfrm>
          <a:prstGeom prst="rect">
            <a:avLst/>
          </a:prstGeom>
          <a:noFill/>
          <a:ln>
            <a:noFill/>
          </a:ln>
        </p:spPr>
      </p:pic>
      <p:sp>
        <p:nvSpPr>
          <p:cNvPr id="568" name="Google Shape;568;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
        <p:nvSpPr>
          <p:cNvPr id="569" name="Google Shape;569;p67"/>
          <p:cNvSpPr txBox="1"/>
          <p:nvPr/>
        </p:nvSpPr>
        <p:spPr>
          <a:xfrm>
            <a:off x="241650" y="951025"/>
            <a:ext cx="2011500" cy="3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Total estimated degradation 2%</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Estimated degradation per year &lt;1%</a:t>
            </a:r>
            <a:endParaRPr>
              <a:solidFill>
                <a:srgbClr val="FFFFFF"/>
              </a:solidFill>
              <a:latin typeface="Nunito"/>
              <a:ea typeface="Nunito"/>
              <a:cs typeface="Nunito"/>
              <a:sym typeface="Nunito"/>
            </a:endParaRPr>
          </a:p>
        </p:txBody>
      </p:sp>
      <p:sp>
        <p:nvSpPr>
          <p:cNvPr id="570" name="Google Shape;570;p67"/>
          <p:cNvSpPr txBox="1">
            <a:spLocks noGrp="1"/>
          </p:cNvSpPr>
          <p:nvPr>
            <p:ph type="title"/>
          </p:nvPr>
        </p:nvSpPr>
        <p:spPr>
          <a:xfrm>
            <a:off x="311700" y="13055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PLPT-SUVI-003: SUVI/AIA Intercalibration</a:t>
            </a:r>
            <a:endParaRPr sz="2000"/>
          </a:p>
        </p:txBody>
      </p:sp>
      <p:sp>
        <p:nvSpPr>
          <p:cNvPr id="571" name="Google Shape;571;p67"/>
          <p:cNvSpPr txBox="1"/>
          <p:nvPr/>
        </p:nvSpPr>
        <p:spPr>
          <a:xfrm>
            <a:off x="4029150" y="1162975"/>
            <a:ext cx="1085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rgbClr val="9900FF"/>
                </a:solidFill>
                <a:latin typeface="Nunito"/>
                <a:ea typeface="Nunito"/>
                <a:cs typeface="Nunito"/>
                <a:sym typeface="Nunito"/>
              </a:rPr>
              <a:t>ECI campaign</a:t>
            </a:r>
            <a:endParaRPr sz="1100" b="1">
              <a:solidFill>
                <a:srgbClr val="9900FF"/>
              </a:solidFill>
              <a:latin typeface="Nunito"/>
              <a:ea typeface="Nunito"/>
              <a:cs typeface="Nunito"/>
              <a:sym typeface="Nunito"/>
            </a:endParaRPr>
          </a:p>
        </p:txBody>
      </p:sp>
      <p:cxnSp>
        <p:nvCxnSpPr>
          <p:cNvPr id="572" name="Google Shape;572;p67"/>
          <p:cNvCxnSpPr/>
          <p:nvPr/>
        </p:nvCxnSpPr>
        <p:spPr>
          <a:xfrm>
            <a:off x="4642075" y="1432875"/>
            <a:ext cx="252600" cy="379200"/>
          </a:xfrm>
          <a:prstGeom prst="straightConnector1">
            <a:avLst/>
          </a:prstGeom>
          <a:noFill/>
          <a:ln w="9525" cap="flat" cmpd="sng">
            <a:solidFill>
              <a:srgbClr val="9900FF"/>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2405525" y="855650"/>
            <a:ext cx="5169313" cy="4135450"/>
          </a:xfrm>
          <a:prstGeom prst="rect">
            <a:avLst/>
          </a:prstGeom>
          <a:noFill/>
          <a:ln>
            <a:noFill/>
          </a:ln>
        </p:spPr>
      </p:pic>
      <p:sp>
        <p:nvSpPr>
          <p:cNvPr id="578" name="Google Shape;578;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
        <p:nvSpPr>
          <p:cNvPr id="579" name="Google Shape;579;p68"/>
          <p:cNvSpPr txBox="1"/>
          <p:nvPr/>
        </p:nvSpPr>
        <p:spPr>
          <a:xfrm>
            <a:off x="241625" y="951025"/>
            <a:ext cx="2011500" cy="3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195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Total estimated degradation &lt;2%</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Estimated degradation per year &lt;1%</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p:txBody>
      </p:sp>
      <p:sp>
        <p:nvSpPr>
          <p:cNvPr id="580" name="Google Shape;580;p68"/>
          <p:cNvSpPr txBox="1">
            <a:spLocks noGrp="1"/>
          </p:cNvSpPr>
          <p:nvPr>
            <p:ph type="title"/>
          </p:nvPr>
        </p:nvSpPr>
        <p:spPr>
          <a:xfrm>
            <a:off x="311700" y="13055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PLPT-SUVI-003: SUVI/AIA Intercalibration</a:t>
            </a:r>
            <a:endParaRPr sz="2000"/>
          </a:p>
        </p:txBody>
      </p:sp>
      <p:sp>
        <p:nvSpPr>
          <p:cNvPr id="581" name="Google Shape;581;p68"/>
          <p:cNvSpPr txBox="1"/>
          <p:nvPr/>
        </p:nvSpPr>
        <p:spPr>
          <a:xfrm>
            <a:off x="4029150" y="1092900"/>
            <a:ext cx="1085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rgbClr val="9900FF"/>
                </a:solidFill>
                <a:latin typeface="Nunito"/>
                <a:ea typeface="Nunito"/>
                <a:cs typeface="Nunito"/>
                <a:sym typeface="Nunito"/>
              </a:rPr>
              <a:t>ECI campaign</a:t>
            </a:r>
            <a:endParaRPr sz="1100" b="1">
              <a:solidFill>
                <a:srgbClr val="9900FF"/>
              </a:solidFill>
              <a:latin typeface="Nunito"/>
              <a:ea typeface="Nunito"/>
              <a:cs typeface="Nunito"/>
              <a:sym typeface="Nunito"/>
            </a:endParaRPr>
          </a:p>
        </p:txBody>
      </p:sp>
      <p:cxnSp>
        <p:nvCxnSpPr>
          <p:cNvPr id="582" name="Google Shape;582;p68"/>
          <p:cNvCxnSpPr/>
          <p:nvPr/>
        </p:nvCxnSpPr>
        <p:spPr>
          <a:xfrm>
            <a:off x="4572000" y="1362825"/>
            <a:ext cx="252600" cy="379200"/>
          </a:xfrm>
          <a:prstGeom prst="straightConnector1">
            <a:avLst/>
          </a:prstGeom>
          <a:noFill/>
          <a:ln w="9525" cap="flat" cmpd="sng">
            <a:solidFill>
              <a:srgbClr val="9900FF"/>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588" name="Google Shape;588;p69"/>
          <p:cNvSpPr txBox="1"/>
          <p:nvPr/>
        </p:nvSpPr>
        <p:spPr>
          <a:xfrm>
            <a:off x="237775" y="951025"/>
            <a:ext cx="2011500" cy="3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Total estimated degradation 16%</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Estimated degradation per year 5%</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p:txBody>
      </p:sp>
      <p:sp>
        <p:nvSpPr>
          <p:cNvPr id="589" name="Google Shape;589;p69"/>
          <p:cNvSpPr txBox="1">
            <a:spLocks noGrp="1"/>
          </p:cNvSpPr>
          <p:nvPr>
            <p:ph type="title"/>
          </p:nvPr>
        </p:nvSpPr>
        <p:spPr>
          <a:xfrm>
            <a:off x="311700" y="13055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PLPT-SUVI-003: SUVI/AIA Intercalibration</a:t>
            </a:r>
            <a:endParaRPr sz="2000"/>
          </a:p>
        </p:txBody>
      </p:sp>
      <p:pic>
        <p:nvPicPr>
          <p:cNvPr id="590" name="Google Shape;590;p69"/>
          <p:cNvPicPr preferRelativeResize="0"/>
          <p:nvPr/>
        </p:nvPicPr>
        <p:blipFill>
          <a:blip r:embed="rId3">
            <a:alphaModFix/>
          </a:blip>
          <a:stretch>
            <a:fillRect/>
          </a:stretch>
        </p:blipFill>
        <p:spPr>
          <a:xfrm>
            <a:off x="2401675" y="855650"/>
            <a:ext cx="5169313" cy="4135450"/>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0"/>
          <p:cNvSpPr txBox="1">
            <a:spLocks noGrp="1"/>
          </p:cNvSpPr>
          <p:nvPr>
            <p:ph type="title"/>
          </p:nvPr>
        </p:nvSpPr>
        <p:spPr>
          <a:xfrm>
            <a:off x="311700" y="2168975"/>
            <a:ext cx="8520600" cy="572700"/>
          </a:xfrm>
          <a:prstGeom prst="rect">
            <a:avLst/>
          </a:prstGeom>
          <a:solidFill>
            <a:srgbClr val="00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a:t>Further Supporting Evidence in Back-Up Slides</a:t>
            </a:r>
            <a:endParaRPr/>
          </a:p>
        </p:txBody>
      </p:sp>
      <p:sp>
        <p:nvSpPr>
          <p:cNvPr id="596" name="Google Shape;596;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602" name="Google Shape;602;p71"/>
          <p:cNvSpPr txBox="1"/>
          <p:nvPr/>
        </p:nvSpPr>
        <p:spPr>
          <a:xfrm>
            <a:off x="454500" y="1121125"/>
            <a:ext cx="6741900" cy="34239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FFFFFF"/>
              </a:buClr>
              <a:buSzPts val="1900"/>
              <a:buFont typeface="Nunito"/>
              <a:buChar char="●"/>
            </a:pPr>
            <a:r>
              <a:rPr lang="en" sz="1900">
                <a:solidFill>
                  <a:srgbClr val="FFFFFF"/>
                </a:solidFill>
                <a:latin typeface="Nunito"/>
                <a:ea typeface="Nunito"/>
                <a:cs typeface="Nunito"/>
                <a:sym typeface="Nunito"/>
              </a:rPr>
              <a:t>Straight ratio comparison of EXIS-EUVSA 284 and 304Å spectral irradiance measurements to SUVI 284 and 304Å channels.</a:t>
            </a:r>
            <a:endParaRPr sz="1900">
              <a:solidFill>
                <a:srgbClr val="FFFFFF"/>
              </a:solidFill>
              <a:latin typeface="Nunito"/>
              <a:ea typeface="Nunito"/>
              <a:cs typeface="Nunito"/>
              <a:sym typeface="Nunito"/>
            </a:endParaRPr>
          </a:p>
          <a:p>
            <a:pPr marL="457200" lvl="0" indent="-349250" algn="l" rtl="0">
              <a:lnSpc>
                <a:spcPct val="115000"/>
              </a:lnSpc>
              <a:spcBef>
                <a:spcPts val="0"/>
              </a:spcBef>
              <a:spcAft>
                <a:spcPts val="0"/>
              </a:spcAft>
              <a:buClr>
                <a:srgbClr val="FFFFFF"/>
              </a:buClr>
              <a:buSzPts val="1900"/>
              <a:buFont typeface="Nunito"/>
              <a:buChar char="●"/>
            </a:pPr>
            <a:r>
              <a:rPr lang="en" sz="1900">
                <a:solidFill>
                  <a:srgbClr val="FFFFFF"/>
                </a:solidFill>
                <a:latin typeface="Nunito"/>
                <a:ea typeface="Nunito"/>
                <a:cs typeface="Nunito"/>
                <a:sym typeface="Nunito"/>
              </a:rPr>
              <a:t>GOES-16 EXIS-EUVSA products reached Provisional Maturity on 25 September 2019, with critical fixes applied to the Ground System on 10 December 2019. </a:t>
            </a:r>
            <a:endParaRPr sz="1900">
              <a:solidFill>
                <a:srgbClr val="FFFFFF"/>
              </a:solidFill>
              <a:latin typeface="Nunito"/>
              <a:ea typeface="Nunito"/>
              <a:cs typeface="Nunito"/>
              <a:sym typeface="Nunito"/>
            </a:endParaRPr>
          </a:p>
          <a:p>
            <a:pPr marL="914400" lvl="1" indent="-336550" algn="l" rtl="0">
              <a:lnSpc>
                <a:spcPct val="115000"/>
              </a:lnSpc>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Subsequent GS-produced Level-1b and NCEI-reprocessed data can be used for SUVI trending.</a:t>
            </a:r>
            <a:endParaRPr sz="1700">
              <a:solidFill>
                <a:srgbClr val="FFFFFF"/>
              </a:solidFill>
              <a:latin typeface="Nunito"/>
              <a:ea typeface="Nunito"/>
              <a:cs typeface="Nunito"/>
              <a:sym typeface="Nunito"/>
            </a:endParaRPr>
          </a:p>
          <a:p>
            <a:pPr marL="457200" lvl="0" indent="-349250" algn="l" rtl="0">
              <a:lnSpc>
                <a:spcPct val="115000"/>
              </a:lnSpc>
              <a:spcBef>
                <a:spcPts val="0"/>
              </a:spcBef>
              <a:spcAft>
                <a:spcPts val="0"/>
              </a:spcAft>
              <a:buClr>
                <a:srgbClr val="FFFFFF"/>
              </a:buClr>
              <a:buSzPts val="1900"/>
              <a:buFont typeface="Nunito"/>
              <a:buChar char="●"/>
            </a:pPr>
            <a:r>
              <a:rPr lang="en" sz="1900">
                <a:solidFill>
                  <a:srgbClr val="FFFFFF"/>
                </a:solidFill>
                <a:latin typeface="Nunito"/>
                <a:ea typeface="Nunito"/>
                <a:cs typeface="Nunito"/>
                <a:sym typeface="Nunito"/>
              </a:rPr>
              <a:t>SUVI and EXIS are very different instruments, and work is needed to achieve an apples-to-apples comparison.</a:t>
            </a:r>
            <a:endParaRPr sz="1900">
              <a:solidFill>
                <a:srgbClr val="FFFFFF"/>
              </a:solidFill>
              <a:latin typeface="Nunito"/>
              <a:ea typeface="Nunito"/>
              <a:cs typeface="Nunito"/>
              <a:sym typeface="Nunito"/>
            </a:endParaRPr>
          </a:p>
        </p:txBody>
      </p:sp>
      <p:sp>
        <p:nvSpPr>
          <p:cNvPr id="603" name="Google Shape;603;p71"/>
          <p:cNvSpPr txBox="1">
            <a:spLocks noGrp="1"/>
          </p:cNvSpPr>
          <p:nvPr>
            <p:ph type="title"/>
          </p:nvPr>
        </p:nvSpPr>
        <p:spPr>
          <a:xfrm>
            <a:off x="311700" y="169600"/>
            <a:ext cx="8520600" cy="8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PLPT-SUV-006</a:t>
            </a:r>
            <a:endParaRPr/>
          </a:p>
          <a:p>
            <a:pPr marL="0" lvl="0" indent="0" algn="ctr" rtl="0">
              <a:spcBef>
                <a:spcPts val="0"/>
              </a:spcBef>
              <a:spcAft>
                <a:spcPts val="0"/>
              </a:spcAft>
              <a:buNone/>
            </a:pPr>
            <a:r>
              <a:rPr lang="en" sz="2500"/>
              <a:t>SUVI-EXIS Intercomparison</a:t>
            </a:r>
            <a:endParaRPr sz="25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0" y="1498898"/>
            <a:ext cx="9144001" cy="3644605"/>
          </a:xfrm>
          <a:prstGeom prst="rect">
            <a:avLst/>
          </a:prstGeom>
          <a:noFill/>
          <a:ln>
            <a:noFill/>
          </a:ln>
        </p:spPr>
      </p:pic>
      <p:cxnSp>
        <p:nvCxnSpPr>
          <p:cNvPr id="95" name="Google Shape;95;p18"/>
          <p:cNvCxnSpPr/>
          <p:nvPr/>
        </p:nvCxnSpPr>
        <p:spPr>
          <a:xfrm rot="10800000" flipH="1">
            <a:off x="2210050" y="1236075"/>
            <a:ext cx="1013100" cy="2153100"/>
          </a:xfrm>
          <a:prstGeom prst="straightConnector1">
            <a:avLst/>
          </a:prstGeom>
          <a:noFill/>
          <a:ln w="38100" cap="flat" cmpd="sng">
            <a:solidFill>
              <a:srgbClr val="666666"/>
            </a:solidFill>
            <a:prstDash val="solid"/>
            <a:round/>
            <a:headEnd type="stealth" w="med" len="med"/>
            <a:tailEnd type="none" w="med" len="med"/>
          </a:ln>
        </p:spPr>
      </p:cxnSp>
      <p:sp>
        <p:nvSpPr>
          <p:cNvPr id="96" name="Google Shape;96;p18"/>
          <p:cNvSpPr txBox="1"/>
          <p:nvPr/>
        </p:nvSpPr>
        <p:spPr>
          <a:xfrm>
            <a:off x="2832038" y="865250"/>
            <a:ext cx="1252500"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Secondary Mirror</a:t>
            </a:r>
            <a:endParaRPr>
              <a:solidFill>
                <a:srgbClr val="FFFFFF"/>
              </a:solidFill>
              <a:latin typeface="Nunito"/>
              <a:ea typeface="Nunito"/>
              <a:cs typeface="Nunito"/>
              <a:sym typeface="Nunito"/>
            </a:endParaRPr>
          </a:p>
        </p:txBody>
      </p:sp>
      <p:cxnSp>
        <p:nvCxnSpPr>
          <p:cNvPr id="97" name="Google Shape;97;p18"/>
          <p:cNvCxnSpPr>
            <a:endCxn id="98" idx="2"/>
          </p:cNvCxnSpPr>
          <p:nvPr/>
        </p:nvCxnSpPr>
        <p:spPr>
          <a:xfrm rot="10800000">
            <a:off x="5198250" y="1296950"/>
            <a:ext cx="823200" cy="1936500"/>
          </a:xfrm>
          <a:prstGeom prst="straightConnector1">
            <a:avLst/>
          </a:prstGeom>
          <a:noFill/>
          <a:ln w="38100" cap="flat" cmpd="sng">
            <a:solidFill>
              <a:srgbClr val="666666"/>
            </a:solidFill>
            <a:prstDash val="solid"/>
            <a:round/>
            <a:headEnd type="stealth" w="med" len="med"/>
            <a:tailEnd type="none" w="med" len="med"/>
          </a:ln>
        </p:spPr>
      </p:cxnSp>
      <p:sp>
        <p:nvSpPr>
          <p:cNvPr id="98" name="Google Shape;98;p18"/>
          <p:cNvSpPr txBox="1"/>
          <p:nvPr/>
        </p:nvSpPr>
        <p:spPr>
          <a:xfrm>
            <a:off x="4572000" y="901850"/>
            <a:ext cx="1252500" cy="3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Primary Mirror</a:t>
            </a:r>
            <a:endParaRPr>
              <a:solidFill>
                <a:srgbClr val="FFFFFF"/>
              </a:solidFill>
              <a:latin typeface="Nunito"/>
              <a:ea typeface="Nunito"/>
              <a:cs typeface="Nunito"/>
              <a:sym typeface="Nunito"/>
            </a:endParaRPr>
          </a:p>
        </p:txBody>
      </p:sp>
      <p:cxnSp>
        <p:nvCxnSpPr>
          <p:cNvPr id="99" name="Google Shape;99;p18"/>
          <p:cNvCxnSpPr>
            <a:endCxn id="100" idx="2"/>
          </p:cNvCxnSpPr>
          <p:nvPr/>
        </p:nvCxnSpPr>
        <p:spPr>
          <a:xfrm rot="10800000">
            <a:off x="7342350" y="674125"/>
            <a:ext cx="18900" cy="2687100"/>
          </a:xfrm>
          <a:prstGeom prst="straightConnector1">
            <a:avLst/>
          </a:prstGeom>
          <a:noFill/>
          <a:ln w="38100" cap="flat" cmpd="sng">
            <a:solidFill>
              <a:srgbClr val="666666"/>
            </a:solidFill>
            <a:prstDash val="solid"/>
            <a:round/>
            <a:headEnd type="stealth" w="med" len="med"/>
            <a:tailEnd type="none" w="med" len="med"/>
          </a:ln>
        </p:spPr>
      </p:cxnSp>
      <p:sp>
        <p:nvSpPr>
          <p:cNvPr id="100" name="Google Shape;100;p18"/>
          <p:cNvSpPr txBox="1"/>
          <p:nvPr/>
        </p:nvSpPr>
        <p:spPr>
          <a:xfrm>
            <a:off x="6474000" y="279025"/>
            <a:ext cx="1736700" cy="3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Focal Plane Filters</a:t>
            </a:r>
            <a:endParaRPr>
              <a:solidFill>
                <a:srgbClr val="FFFFFF"/>
              </a:solidFill>
              <a:latin typeface="Nunito"/>
              <a:ea typeface="Nunito"/>
              <a:cs typeface="Nunito"/>
              <a:sym typeface="Nunito"/>
            </a:endParaRPr>
          </a:p>
        </p:txBody>
      </p:sp>
      <p:cxnSp>
        <p:nvCxnSpPr>
          <p:cNvPr id="101" name="Google Shape;101;p18"/>
          <p:cNvCxnSpPr>
            <a:endCxn id="102" idx="2"/>
          </p:cNvCxnSpPr>
          <p:nvPr/>
        </p:nvCxnSpPr>
        <p:spPr>
          <a:xfrm rot="10800000">
            <a:off x="8374875" y="1409625"/>
            <a:ext cx="18900" cy="1871100"/>
          </a:xfrm>
          <a:prstGeom prst="straightConnector1">
            <a:avLst/>
          </a:prstGeom>
          <a:noFill/>
          <a:ln w="38100" cap="flat" cmpd="sng">
            <a:solidFill>
              <a:srgbClr val="666666"/>
            </a:solidFill>
            <a:prstDash val="solid"/>
            <a:round/>
            <a:headEnd type="stealth" w="med" len="med"/>
            <a:tailEnd type="none" w="med" len="med"/>
          </a:ln>
        </p:spPr>
      </p:cxnSp>
      <p:sp>
        <p:nvSpPr>
          <p:cNvPr id="102" name="Google Shape;102;p18"/>
          <p:cNvSpPr txBox="1"/>
          <p:nvPr/>
        </p:nvSpPr>
        <p:spPr>
          <a:xfrm>
            <a:off x="7748625" y="1014525"/>
            <a:ext cx="1252500" cy="39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Nunito"/>
                <a:ea typeface="Nunito"/>
                <a:cs typeface="Nunito"/>
                <a:sym typeface="Nunito"/>
              </a:rPr>
              <a:t>CCD</a:t>
            </a:r>
            <a:endParaRPr b="1">
              <a:latin typeface="Nunito"/>
              <a:ea typeface="Nunito"/>
              <a:cs typeface="Nunito"/>
              <a:sym typeface="Nunito"/>
            </a:endParaRPr>
          </a:p>
        </p:txBody>
      </p:sp>
      <p:cxnSp>
        <p:nvCxnSpPr>
          <p:cNvPr id="103" name="Google Shape;103;p18"/>
          <p:cNvCxnSpPr>
            <a:endCxn id="104" idx="2"/>
          </p:cNvCxnSpPr>
          <p:nvPr/>
        </p:nvCxnSpPr>
        <p:spPr>
          <a:xfrm rot="10800000" flipH="1">
            <a:off x="1206325" y="1105825"/>
            <a:ext cx="764100" cy="1920000"/>
          </a:xfrm>
          <a:prstGeom prst="straightConnector1">
            <a:avLst/>
          </a:prstGeom>
          <a:noFill/>
          <a:ln w="38100" cap="flat" cmpd="sng">
            <a:solidFill>
              <a:srgbClr val="666666"/>
            </a:solidFill>
            <a:prstDash val="solid"/>
            <a:round/>
            <a:headEnd type="stealth" w="med" len="med"/>
            <a:tailEnd type="none" w="med" len="med"/>
          </a:ln>
        </p:spPr>
      </p:cxnSp>
      <p:sp>
        <p:nvSpPr>
          <p:cNvPr id="104" name="Google Shape;104;p18"/>
          <p:cNvSpPr txBox="1"/>
          <p:nvPr/>
        </p:nvSpPr>
        <p:spPr>
          <a:xfrm>
            <a:off x="1344175" y="637525"/>
            <a:ext cx="1252500"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Aperture Selector</a:t>
            </a:r>
            <a:endParaRPr>
              <a:solidFill>
                <a:srgbClr val="FFFFFF"/>
              </a:solidFill>
              <a:latin typeface="Nunito"/>
              <a:ea typeface="Nunito"/>
              <a:cs typeface="Nunito"/>
              <a:sym typeface="Nunito"/>
            </a:endParaRPr>
          </a:p>
        </p:txBody>
      </p:sp>
      <p:cxnSp>
        <p:nvCxnSpPr>
          <p:cNvPr id="105" name="Google Shape;105;p18"/>
          <p:cNvCxnSpPr>
            <a:endCxn id="106" idx="2"/>
          </p:cNvCxnSpPr>
          <p:nvPr/>
        </p:nvCxnSpPr>
        <p:spPr>
          <a:xfrm rot="10800000">
            <a:off x="952725" y="674125"/>
            <a:ext cx="18900" cy="2687100"/>
          </a:xfrm>
          <a:prstGeom prst="straightConnector1">
            <a:avLst/>
          </a:prstGeom>
          <a:noFill/>
          <a:ln w="38100" cap="flat" cmpd="sng">
            <a:solidFill>
              <a:srgbClr val="666666"/>
            </a:solidFill>
            <a:prstDash val="solid"/>
            <a:round/>
            <a:headEnd type="stealth" w="med" len="med"/>
            <a:tailEnd type="none" w="med" len="med"/>
          </a:ln>
        </p:spPr>
      </p:cxnSp>
      <p:sp>
        <p:nvSpPr>
          <p:cNvPr id="106" name="Google Shape;106;p18"/>
          <p:cNvSpPr txBox="1"/>
          <p:nvPr/>
        </p:nvSpPr>
        <p:spPr>
          <a:xfrm>
            <a:off x="230625" y="279025"/>
            <a:ext cx="1444200" cy="3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Entrance Filters</a:t>
            </a:r>
            <a:endParaRPr>
              <a:solidFill>
                <a:srgbClr val="FFFFFF"/>
              </a:solidFill>
              <a:latin typeface="Nunito"/>
              <a:ea typeface="Nunito"/>
              <a:cs typeface="Nunito"/>
              <a:sym typeface="Nunito"/>
            </a:endParaRPr>
          </a:p>
        </p:txBody>
      </p:sp>
      <p:sp>
        <p:nvSpPr>
          <p:cNvPr id="107" name="Google Shape;107;p18"/>
          <p:cNvSpPr txBox="1">
            <a:spLocks noGrp="1"/>
          </p:cNvSpPr>
          <p:nvPr>
            <p:ph type="title"/>
          </p:nvPr>
        </p:nvSpPr>
        <p:spPr>
          <a:xfrm>
            <a:off x="230625" y="2312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700"/>
              <a:t>SUVI Overview</a:t>
            </a:r>
            <a:endParaRPr sz="3700"/>
          </a:p>
        </p:txBody>
      </p:sp>
      <p:sp>
        <p:nvSpPr>
          <p:cNvPr id="108" name="Google Shape;10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000000"/>
                </a:solidFill>
                <a:latin typeface="Nunito"/>
                <a:ea typeface="Nunito"/>
                <a:cs typeface="Nunito"/>
                <a:sym typeface="Nunito"/>
              </a:rPr>
              <a:t>6</a:t>
            </a:fld>
            <a:endParaRPr>
              <a:solidFill>
                <a:srgbClr val="000000"/>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609" name="Google Shape;609;p72"/>
          <p:cNvSpPr txBox="1">
            <a:spLocks noGrp="1"/>
          </p:cNvSpPr>
          <p:nvPr>
            <p:ph type="title"/>
          </p:nvPr>
        </p:nvSpPr>
        <p:spPr>
          <a:xfrm>
            <a:off x="348575" y="81125"/>
            <a:ext cx="8520600" cy="8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PLPT-SUV-006</a:t>
            </a:r>
            <a:endParaRPr/>
          </a:p>
          <a:p>
            <a:pPr marL="0" lvl="0" indent="0" algn="ctr" rtl="0">
              <a:spcBef>
                <a:spcPts val="0"/>
              </a:spcBef>
              <a:spcAft>
                <a:spcPts val="0"/>
              </a:spcAft>
              <a:buNone/>
            </a:pPr>
            <a:r>
              <a:rPr lang="en" sz="2100"/>
              <a:t>SUVI-EXIS Intercomparison</a:t>
            </a:r>
            <a:endParaRPr sz="2100"/>
          </a:p>
        </p:txBody>
      </p:sp>
      <p:pic>
        <p:nvPicPr>
          <p:cNvPr id="610" name="Google Shape;610;p72"/>
          <p:cNvPicPr preferRelativeResize="0"/>
          <p:nvPr/>
        </p:nvPicPr>
        <p:blipFill>
          <a:blip r:embed="rId3">
            <a:alphaModFix/>
          </a:blip>
          <a:stretch>
            <a:fillRect/>
          </a:stretch>
        </p:blipFill>
        <p:spPr>
          <a:xfrm>
            <a:off x="1820275" y="929225"/>
            <a:ext cx="5503458" cy="4127600"/>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pic>
        <p:nvPicPr>
          <p:cNvPr id="616" name="Google Shape;616;p73"/>
          <p:cNvPicPr preferRelativeResize="0"/>
          <p:nvPr/>
        </p:nvPicPr>
        <p:blipFill>
          <a:blip r:embed="rId3">
            <a:alphaModFix/>
          </a:blip>
          <a:stretch>
            <a:fillRect/>
          </a:stretch>
        </p:blipFill>
        <p:spPr>
          <a:xfrm>
            <a:off x="1443987" y="729875"/>
            <a:ext cx="6256025" cy="4699699"/>
          </a:xfrm>
          <a:prstGeom prst="rect">
            <a:avLst/>
          </a:prstGeom>
          <a:noFill/>
          <a:ln>
            <a:noFill/>
          </a:ln>
        </p:spPr>
      </p:pic>
      <p:sp>
        <p:nvSpPr>
          <p:cNvPr id="617" name="Google Shape;617;p73"/>
          <p:cNvSpPr txBox="1">
            <a:spLocks noGrp="1"/>
          </p:cNvSpPr>
          <p:nvPr>
            <p:ph type="title"/>
          </p:nvPr>
        </p:nvSpPr>
        <p:spPr>
          <a:xfrm>
            <a:off x="311688" y="73750"/>
            <a:ext cx="8520600" cy="8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PLPT-SUV-006</a:t>
            </a:r>
            <a:endParaRPr/>
          </a:p>
          <a:p>
            <a:pPr marL="0" lvl="0" indent="0" algn="ctr" rtl="0">
              <a:spcBef>
                <a:spcPts val="0"/>
              </a:spcBef>
              <a:spcAft>
                <a:spcPts val="0"/>
              </a:spcAft>
              <a:buNone/>
            </a:pPr>
            <a:r>
              <a:rPr lang="en" sz="2500"/>
              <a:t>SUVI-EXIS Intercomparison</a:t>
            </a:r>
            <a:endParaRPr sz="250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623" name="Google Shape;623;p74"/>
          <p:cNvSpPr txBox="1"/>
          <p:nvPr/>
        </p:nvSpPr>
        <p:spPr>
          <a:xfrm>
            <a:off x="782625" y="1336300"/>
            <a:ext cx="2026500" cy="13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SUVI/EXIS comparison of the 304 channel shows a slow degradation, not quite linear.</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Circled area was the original data, which has been adjusted upwards to compensate for the shift in calibration post-drift.</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p:txBody>
      </p:sp>
      <p:sp>
        <p:nvSpPr>
          <p:cNvPr id="624" name="Google Shape;624;p74"/>
          <p:cNvSpPr txBox="1">
            <a:spLocks noGrp="1"/>
          </p:cNvSpPr>
          <p:nvPr>
            <p:ph type="title"/>
          </p:nvPr>
        </p:nvSpPr>
        <p:spPr>
          <a:xfrm>
            <a:off x="311700" y="97775"/>
            <a:ext cx="8520600" cy="8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PLPT-SUV-006</a:t>
            </a:r>
            <a:endParaRPr/>
          </a:p>
          <a:p>
            <a:pPr marL="0" lvl="0" indent="0" algn="ctr" rtl="0">
              <a:spcBef>
                <a:spcPts val="0"/>
              </a:spcBef>
              <a:spcAft>
                <a:spcPts val="0"/>
              </a:spcAft>
              <a:buNone/>
            </a:pPr>
            <a:r>
              <a:rPr lang="en" sz="2500"/>
              <a:t>SUVI-EXIS Intercomparison</a:t>
            </a:r>
            <a:endParaRPr sz="2500"/>
          </a:p>
        </p:txBody>
      </p:sp>
      <p:pic>
        <p:nvPicPr>
          <p:cNvPr id="625" name="Google Shape;625;p74"/>
          <p:cNvPicPr preferRelativeResize="0"/>
          <p:nvPr/>
        </p:nvPicPr>
        <p:blipFill>
          <a:blip r:embed="rId3">
            <a:alphaModFix/>
          </a:blip>
          <a:stretch>
            <a:fillRect/>
          </a:stretch>
        </p:blipFill>
        <p:spPr>
          <a:xfrm>
            <a:off x="2934400" y="997225"/>
            <a:ext cx="5412784" cy="4059600"/>
          </a:xfrm>
          <a:prstGeom prst="rect">
            <a:avLst/>
          </a:prstGeom>
          <a:noFill/>
          <a:ln>
            <a:noFill/>
          </a:ln>
        </p:spPr>
      </p:pic>
      <p:sp>
        <p:nvSpPr>
          <p:cNvPr id="626" name="Google Shape;626;p74"/>
          <p:cNvSpPr/>
          <p:nvPr/>
        </p:nvSpPr>
        <p:spPr>
          <a:xfrm>
            <a:off x="3620850" y="2048375"/>
            <a:ext cx="890100" cy="513600"/>
          </a:xfrm>
          <a:prstGeom prst="ellipse">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4"/>
          <p:cNvSpPr txBox="1"/>
          <p:nvPr/>
        </p:nvSpPr>
        <p:spPr>
          <a:xfrm>
            <a:off x="6907200" y="2569600"/>
            <a:ext cx="49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633" name="Google Shape;633;p75"/>
          <p:cNvSpPr txBox="1">
            <a:spLocks noGrp="1"/>
          </p:cNvSpPr>
          <p:nvPr>
            <p:ph type="title"/>
          </p:nvPr>
        </p:nvSpPr>
        <p:spPr>
          <a:xfrm>
            <a:off x="311700" y="97775"/>
            <a:ext cx="8520600" cy="8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PLPT-SUV-006</a:t>
            </a:r>
            <a:endParaRPr/>
          </a:p>
          <a:p>
            <a:pPr marL="0" lvl="0" indent="0" algn="ctr" rtl="0">
              <a:spcBef>
                <a:spcPts val="0"/>
              </a:spcBef>
              <a:spcAft>
                <a:spcPts val="0"/>
              </a:spcAft>
              <a:buNone/>
            </a:pPr>
            <a:r>
              <a:rPr lang="en" sz="2500"/>
              <a:t>SUVI-EXIS Intercomparison</a:t>
            </a:r>
            <a:endParaRPr sz="2500"/>
          </a:p>
        </p:txBody>
      </p:sp>
      <p:sp>
        <p:nvSpPr>
          <p:cNvPr id="634" name="Google Shape;634;p75"/>
          <p:cNvSpPr txBox="1"/>
          <p:nvPr/>
        </p:nvSpPr>
        <p:spPr>
          <a:xfrm>
            <a:off x="103400" y="1234525"/>
            <a:ext cx="2379300" cy="1908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Assuming a linear trend, total degradation when compared against G16 EXIS-EUVSA is ~15%</a:t>
            </a:r>
            <a:endParaRPr>
              <a:solidFill>
                <a:schemeClr val="dk1"/>
              </a:solidFill>
              <a:latin typeface="Nunito"/>
              <a:ea typeface="Nunito"/>
              <a:cs typeface="Nunito"/>
              <a:sym typeface="Nunito"/>
            </a:endParaRPr>
          </a:p>
          <a:p>
            <a:pPr marL="457200" lvl="0" indent="-317500" algn="l" rtl="0">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~5% degradation per year.</a:t>
            </a:r>
            <a:endParaRPr>
              <a:solidFill>
                <a:schemeClr val="dk1"/>
              </a:solidFill>
              <a:latin typeface="Nunito"/>
              <a:ea typeface="Nunito"/>
              <a:cs typeface="Nunito"/>
              <a:sym typeface="Nunito"/>
            </a:endParaRPr>
          </a:p>
        </p:txBody>
      </p:sp>
      <p:pic>
        <p:nvPicPr>
          <p:cNvPr id="635" name="Google Shape;635;p75"/>
          <p:cNvPicPr preferRelativeResize="0"/>
          <p:nvPr/>
        </p:nvPicPr>
        <p:blipFill>
          <a:blip r:embed="rId3">
            <a:alphaModFix/>
          </a:blip>
          <a:stretch>
            <a:fillRect/>
          </a:stretch>
        </p:blipFill>
        <p:spPr>
          <a:xfrm>
            <a:off x="2713775" y="1012000"/>
            <a:ext cx="5393101" cy="4044824"/>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641" name="Google Shape;641;p76"/>
          <p:cNvSpPr txBox="1"/>
          <p:nvPr/>
        </p:nvSpPr>
        <p:spPr>
          <a:xfrm>
            <a:off x="462851" y="1216650"/>
            <a:ext cx="2276100" cy="3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SUVI/EXIS comparison of the 284 channel hints at some degradation. The change in the calibration parameters LUT causes confusion, and so is omitted from the degradation trending.</a:t>
            </a:r>
            <a:endParaRPr>
              <a:solidFill>
                <a:srgbClr val="FFFFFF"/>
              </a:solidFill>
              <a:latin typeface="Nunito"/>
              <a:ea typeface="Nunito"/>
              <a:cs typeface="Nunito"/>
              <a:sym typeface="Nunito"/>
            </a:endParaRPr>
          </a:p>
        </p:txBody>
      </p:sp>
      <p:sp>
        <p:nvSpPr>
          <p:cNvPr id="642" name="Google Shape;642;p76"/>
          <p:cNvSpPr txBox="1">
            <a:spLocks noGrp="1"/>
          </p:cNvSpPr>
          <p:nvPr>
            <p:ph type="title"/>
          </p:nvPr>
        </p:nvSpPr>
        <p:spPr>
          <a:xfrm>
            <a:off x="311700" y="90575"/>
            <a:ext cx="8520600" cy="8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PLPT-SUV-006</a:t>
            </a:r>
            <a:endParaRPr/>
          </a:p>
          <a:p>
            <a:pPr marL="0" lvl="0" indent="0" algn="ctr" rtl="0">
              <a:spcBef>
                <a:spcPts val="0"/>
              </a:spcBef>
              <a:spcAft>
                <a:spcPts val="0"/>
              </a:spcAft>
              <a:buNone/>
            </a:pPr>
            <a:r>
              <a:rPr lang="en" sz="2500"/>
              <a:t>SUVI-EXIS Intercomparison</a:t>
            </a:r>
            <a:endParaRPr sz="2500"/>
          </a:p>
        </p:txBody>
      </p:sp>
      <p:pic>
        <p:nvPicPr>
          <p:cNvPr id="643" name="Google Shape;643;p76"/>
          <p:cNvPicPr preferRelativeResize="0"/>
          <p:nvPr/>
        </p:nvPicPr>
        <p:blipFill>
          <a:blip r:embed="rId3">
            <a:alphaModFix/>
          </a:blip>
          <a:stretch>
            <a:fillRect/>
          </a:stretch>
        </p:blipFill>
        <p:spPr>
          <a:xfrm>
            <a:off x="2738950" y="987050"/>
            <a:ext cx="5366426" cy="4024800"/>
          </a:xfrm>
          <a:prstGeom prst="rect">
            <a:avLst/>
          </a:prstGeom>
          <a:noFill/>
          <a:ln>
            <a:noFill/>
          </a:ln>
        </p:spPr>
      </p:pic>
      <p:sp>
        <p:nvSpPr>
          <p:cNvPr id="644" name="Google Shape;644;p76"/>
          <p:cNvSpPr/>
          <p:nvPr/>
        </p:nvSpPr>
        <p:spPr>
          <a:xfrm>
            <a:off x="4529200" y="3874150"/>
            <a:ext cx="427800" cy="265200"/>
          </a:xfrm>
          <a:prstGeom prst="ellipse">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sp>
        <p:nvSpPr>
          <p:cNvPr id="650" name="Google Shape;650;p77"/>
          <p:cNvSpPr txBox="1">
            <a:spLocks noGrp="1"/>
          </p:cNvSpPr>
          <p:nvPr>
            <p:ph type="title"/>
          </p:nvPr>
        </p:nvSpPr>
        <p:spPr>
          <a:xfrm>
            <a:off x="311700" y="90575"/>
            <a:ext cx="8520600" cy="8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PLPT-SUV-006</a:t>
            </a:r>
            <a:endParaRPr/>
          </a:p>
          <a:p>
            <a:pPr marL="0" lvl="0" indent="0" algn="ctr" rtl="0">
              <a:spcBef>
                <a:spcPts val="0"/>
              </a:spcBef>
              <a:spcAft>
                <a:spcPts val="0"/>
              </a:spcAft>
              <a:buNone/>
            </a:pPr>
            <a:r>
              <a:rPr lang="en" sz="2500"/>
              <a:t>SUVI-EXIS Intercomparison</a:t>
            </a:r>
            <a:endParaRPr sz="2500"/>
          </a:p>
        </p:txBody>
      </p:sp>
      <p:sp>
        <p:nvSpPr>
          <p:cNvPr id="651" name="Google Shape;651;p77"/>
          <p:cNvSpPr txBox="1"/>
          <p:nvPr/>
        </p:nvSpPr>
        <p:spPr>
          <a:xfrm>
            <a:off x="103400" y="1234525"/>
            <a:ext cx="23793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Assuming a linear trend from calendar year 2019, total degradation when compared against G16 EXIS-EUVSA is ~10%</a:t>
            </a:r>
            <a:endParaRPr>
              <a:solidFill>
                <a:schemeClr val="dk1"/>
              </a:solidFill>
              <a:latin typeface="Nunito"/>
              <a:ea typeface="Nunito"/>
              <a:cs typeface="Nunito"/>
              <a:sym typeface="Nunito"/>
            </a:endParaRPr>
          </a:p>
          <a:p>
            <a:pPr marL="457200" lvl="0" indent="-317500" algn="l" rtl="0">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~4% degradation per year.</a:t>
            </a:r>
            <a:endParaRPr>
              <a:solidFill>
                <a:schemeClr val="dk1"/>
              </a:solidFill>
              <a:latin typeface="Nunito"/>
              <a:ea typeface="Nunito"/>
              <a:cs typeface="Nunito"/>
              <a:sym typeface="Nunito"/>
            </a:endParaRPr>
          </a:p>
        </p:txBody>
      </p:sp>
      <p:pic>
        <p:nvPicPr>
          <p:cNvPr id="652" name="Google Shape;652;p77"/>
          <p:cNvPicPr preferRelativeResize="0"/>
          <p:nvPr/>
        </p:nvPicPr>
        <p:blipFill>
          <a:blip r:embed="rId3">
            <a:alphaModFix/>
          </a:blip>
          <a:stretch>
            <a:fillRect/>
          </a:stretch>
        </p:blipFill>
        <p:spPr>
          <a:xfrm>
            <a:off x="2482700" y="1014050"/>
            <a:ext cx="5331675" cy="3998750"/>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GOES-17 SUVI Degradation vs. Comparator Instruments</a:t>
            </a:r>
            <a:endParaRPr/>
          </a:p>
        </p:txBody>
      </p:sp>
      <p:sp>
        <p:nvSpPr>
          <p:cNvPr id="658" name="Google Shape;658;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graphicFrame>
        <p:nvGraphicFramePr>
          <p:cNvPr id="659" name="Google Shape;659;p78"/>
          <p:cNvGraphicFramePr/>
          <p:nvPr/>
        </p:nvGraphicFramePr>
        <p:xfrm>
          <a:off x="268550" y="1547150"/>
          <a:ext cx="8606875" cy="3413550"/>
        </p:xfrm>
        <a:graphic>
          <a:graphicData uri="http://schemas.openxmlformats.org/drawingml/2006/table">
            <a:tbl>
              <a:tblPr>
                <a:noFill/>
                <a:tableStyleId>{07A322FA-7E67-41AE-8A54-C64EDC593564}</a:tableStyleId>
              </a:tblPr>
              <a:tblGrid>
                <a:gridCol w="1403550">
                  <a:extLst>
                    <a:ext uri="{9D8B030D-6E8A-4147-A177-3AD203B41FA5}">
                      <a16:colId xmlns:a16="http://schemas.microsoft.com/office/drawing/2014/main" val="20000"/>
                    </a:ext>
                  </a:extLst>
                </a:gridCol>
                <a:gridCol w="1403550">
                  <a:extLst>
                    <a:ext uri="{9D8B030D-6E8A-4147-A177-3AD203B41FA5}">
                      <a16:colId xmlns:a16="http://schemas.microsoft.com/office/drawing/2014/main" val="20001"/>
                    </a:ext>
                  </a:extLst>
                </a:gridCol>
                <a:gridCol w="2826700">
                  <a:extLst>
                    <a:ext uri="{9D8B030D-6E8A-4147-A177-3AD203B41FA5}">
                      <a16:colId xmlns:a16="http://schemas.microsoft.com/office/drawing/2014/main" val="20002"/>
                    </a:ext>
                  </a:extLst>
                </a:gridCol>
                <a:gridCol w="2973075">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b="1">
                          <a:latin typeface="Nunito"/>
                          <a:ea typeface="Nunito"/>
                          <a:cs typeface="Nunito"/>
                          <a:sym typeface="Nunito"/>
                        </a:rPr>
                        <a:t>Wavelength</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b="1">
                          <a:latin typeface="Nunito"/>
                          <a:ea typeface="Nunito"/>
                          <a:cs typeface="Nunito"/>
                          <a:sym typeface="Nunito"/>
                        </a:rPr>
                        <a:t>Comparator Instrument</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b="1">
                          <a:latin typeface="Nunito"/>
                          <a:ea typeface="Nunito"/>
                          <a:cs typeface="Nunito"/>
                          <a:sym typeface="Nunito"/>
                        </a:rPr>
                        <a:t>Estimated Degradation Rate per year compared with the listed instrument</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b="1">
                          <a:latin typeface="Nunito"/>
                          <a:ea typeface="Nunito"/>
                          <a:cs typeface="Nunito"/>
                          <a:sym typeface="Nunito"/>
                        </a:rPr>
                        <a:t>Total Estimated Degradation compared with the listed instrument</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b="1">
                          <a:latin typeface="Nunito"/>
                          <a:ea typeface="Nunito"/>
                          <a:cs typeface="Nunito"/>
                          <a:sym typeface="Nunito"/>
                        </a:rPr>
                        <a:t>94</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Nunito"/>
                          <a:ea typeface="Nunito"/>
                          <a:cs typeface="Nunito"/>
                          <a:sym typeface="Nunito"/>
                        </a:rPr>
                        <a:t>N/A</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300">
                          <a:latin typeface="Nunito"/>
                          <a:ea typeface="Nunito"/>
                          <a:cs typeface="Nunito"/>
                          <a:sym typeface="Nunito"/>
                        </a:rPr>
                        <a:t>N/A</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b="1">
                          <a:latin typeface="Nunito"/>
                          <a:ea typeface="Nunito"/>
                          <a:cs typeface="Nunito"/>
                          <a:sym typeface="Nunito"/>
                        </a:rPr>
                        <a:t>131</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Nunito"/>
                          <a:ea typeface="Nunito"/>
                          <a:cs typeface="Nunito"/>
                          <a:sym typeface="Nunito"/>
                        </a:rPr>
                        <a:t>3.8%</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300">
                          <a:latin typeface="Nunito"/>
                          <a:ea typeface="Nunito"/>
                          <a:cs typeface="Nunito"/>
                          <a:sym typeface="Nunito"/>
                        </a:rPr>
                        <a:t>13%</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b="1">
                          <a:latin typeface="Nunito"/>
                          <a:ea typeface="Nunito"/>
                          <a:cs typeface="Nunito"/>
                          <a:sym typeface="Nunito"/>
                        </a:rPr>
                        <a:t>171</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Nunito"/>
                          <a:ea typeface="Nunito"/>
                          <a:cs typeface="Nunito"/>
                          <a:sym typeface="Nunito"/>
                        </a:rPr>
                        <a:t>&lt;1%</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300">
                          <a:latin typeface="Nunito"/>
                          <a:ea typeface="Nunito"/>
                          <a:cs typeface="Nunito"/>
                          <a:sym typeface="Nunito"/>
                        </a:rPr>
                        <a:t>2%</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b="1">
                          <a:latin typeface="Nunito"/>
                          <a:ea typeface="Nunito"/>
                          <a:cs typeface="Nunito"/>
                          <a:sym typeface="Nunito"/>
                        </a:rPr>
                        <a:t>195</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Nunito"/>
                          <a:ea typeface="Nunito"/>
                          <a:cs typeface="Nunito"/>
                          <a:sym typeface="Nunito"/>
                        </a:rPr>
                        <a:t>&lt;1%</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300">
                          <a:latin typeface="Nunito"/>
                          <a:ea typeface="Nunito"/>
                          <a:cs typeface="Nunito"/>
                          <a:sym typeface="Nunito"/>
                        </a:rPr>
                        <a:t>&lt;2%</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b="1">
                          <a:latin typeface="Nunito"/>
                          <a:ea typeface="Nunito"/>
                          <a:cs typeface="Nunito"/>
                          <a:sym typeface="Nunito"/>
                        </a:rPr>
                        <a:t>284</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latin typeface="Nunito"/>
                          <a:ea typeface="Nunito"/>
                          <a:cs typeface="Nunito"/>
                          <a:sym typeface="Nunito"/>
                        </a:rPr>
                        <a:t>EUVS-A</a:t>
                      </a:r>
                      <a:endParaRPr>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Nunito"/>
                          <a:ea typeface="Nunito"/>
                          <a:cs typeface="Nunito"/>
                          <a:sym typeface="Nunito"/>
                        </a:rPr>
                        <a:t>4%</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300">
                          <a:latin typeface="Nunito"/>
                          <a:ea typeface="Nunito"/>
                          <a:cs typeface="Nunito"/>
                          <a:sym typeface="Nunito"/>
                        </a:rPr>
                        <a:t>10%</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 b="1">
                          <a:latin typeface="Nunito"/>
                          <a:ea typeface="Nunito"/>
                          <a:cs typeface="Nunito"/>
                          <a:sym typeface="Nunito"/>
                        </a:rPr>
                        <a:t>304</a:t>
                      </a:r>
                      <a:endParaRPr b="1">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p>
                      <a:pPr marL="0" lvl="0" indent="0" algn="ctr" rtl="0">
                        <a:spcBef>
                          <a:spcPts val="0"/>
                        </a:spcBef>
                        <a:spcAft>
                          <a:spcPts val="0"/>
                        </a:spcAft>
                        <a:buNone/>
                      </a:pPr>
                      <a:r>
                        <a:rPr lang="en">
                          <a:latin typeface="Nunito"/>
                          <a:ea typeface="Nunito"/>
                          <a:cs typeface="Nunito"/>
                          <a:sym typeface="Nunito"/>
                        </a:rPr>
                        <a:t>EUVS-A</a:t>
                      </a:r>
                      <a:endParaRPr>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latin typeface="Nunito"/>
                          <a:ea typeface="Nunito"/>
                          <a:cs typeface="Nunito"/>
                          <a:sym typeface="Nunito"/>
                        </a:rPr>
                        <a:t>5% </a:t>
                      </a:r>
                      <a:endParaRPr sz="1300">
                        <a:latin typeface="Nunito"/>
                        <a:ea typeface="Nunito"/>
                        <a:cs typeface="Nunito"/>
                        <a:sym typeface="Nunito"/>
                      </a:endParaRPr>
                    </a:p>
                    <a:p>
                      <a:pPr marL="0" lvl="0" indent="0" algn="ctr" rtl="0">
                        <a:spcBef>
                          <a:spcPts val="0"/>
                        </a:spcBef>
                        <a:spcAft>
                          <a:spcPts val="0"/>
                        </a:spcAft>
                        <a:buNone/>
                      </a:pPr>
                      <a:r>
                        <a:rPr lang="en" sz="1300">
                          <a:latin typeface="Nunito"/>
                          <a:ea typeface="Nunito"/>
                          <a:cs typeface="Nunito"/>
                          <a:sym typeface="Nunito"/>
                        </a:rPr>
                        <a:t>4.7%</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300">
                          <a:latin typeface="Nunito"/>
                          <a:ea typeface="Nunito"/>
                          <a:cs typeface="Nunito"/>
                          <a:sym typeface="Nunito"/>
                        </a:rPr>
                        <a:t>16%</a:t>
                      </a:r>
                      <a:endParaRPr sz="1300">
                        <a:latin typeface="Nunito"/>
                        <a:ea typeface="Nunito"/>
                        <a:cs typeface="Nunito"/>
                        <a:sym typeface="Nunito"/>
                      </a:endParaRPr>
                    </a:p>
                    <a:p>
                      <a:pPr marL="0" lvl="0" indent="0" algn="ctr" rtl="0">
                        <a:spcBef>
                          <a:spcPts val="0"/>
                        </a:spcBef>
                        <a:spcAft>
                          <a:spcPts val="0"/>
                        </a:spcAft>
                        <a:buNone/>
                      </a:pPr>
                      <a:r>
                        <a:rPr lang="en" sz="1300">
                          <a:latin typeface="Nunito"/>
                          <a:ea typeface="Nunito"/>
                          <a:cs typeface="Nunito"/>
                          <a:sym typeface="Nunito"/>
                        </a:rPr>
                        <a:t>15%</a:t>
                      </a:r>
                      <a:endParaRPr sz="1300">
                        <a:latin typeface="Nunito"/>
                        <a:ea typeface="Nunito"/>
                        <a:cs typeface="Nunito"/>
                        <a:sym typeface="Nuni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GOES-17 SUVI X-flare Linearity</a:t>
            </a:r>
            <a:endParaRPr/>
          </a:p>
        </p:txBody>
      </p:sp>
      <p:sp>
        <p:nvSpPr>
          <p:cNvPr id="665" name="Google Shape;665;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pic>
        <p:nvPicPr>
          <p:cNvPr id="671" name="Google Shape;671;p80"/>
          <p:cNvPicPr preferRelativeResize="0"/>
          <p:nvPr/>
        </p:nvPicPr>
        <p:blipFill>
          <a:blip r:embed="rId3">
            <a:alphaModFix/>
          </a:blip>
          <a:stretch>
            <a:fillRect/>
          </a:stretch>
        </p:blipFill>
        <p:spPr>
          <a:xfrm>
            <a:off x="4640500" y="792321"/>
            <a:ext cx="3730201" cy="3730201"/>
          </a:xfrm>
          <a:prstGeom prst="rect">
            <a:avLst/>
          </a:prstGeom>
          <a:noFill/>
          <a:ln>
            <a:noFill/>
          </a:ln>
        </p:spPr>
      </p:pic>
      <p:pic>
        <p:nvPicPr>
          <p:cNvPr id="672" name="Google Shape;672;p80"/>
          <p:cNvPicPr preferRelativeResize="0"/>
          <p:nvPr/>
        </p:nvPicPr>
        <p:blipFill>
          <a:blip r:embed="rId4">
            <a:alphaModFix/>
          </a:blip>
          <a:stretch>
            <a:fillRect/>
          </a:stretch>
        </p:blipFill>
        <p:spPr>
          <a:xfrm>
            <a:off x="773300" y="792321"/>
            <a:ext cx="3730201" cy="3730201"/>
          </a:xfrm>
          <a:prstGeom prst="rect">
            <a:avLst/>
          </a:prstGeom>
          <a:noFill/>
          <a:ln>
            <a:noFill/>
          </a:ln>
        </p:spPr>
      </p:pic>
      <p:sp>
        <p:nvSpPr>
          <p:cNvPr id="673" name="Google Shape;673;p80"/>
          <p:cNvSpPr txBox="1"/>
          <p:nvPr/>
        </p:nvSpPr>
        <p:spPr>
          <a:xfrm>
            <a:off x="718200" y="122150"/>
            <a:ext cx="7707600" cy="786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 sz="2900">
                <a:solidFill>
                  <a:srgbClr val="FFFFFF"/>
                </a:solidFill>
                <a:latin typeface="Nunito"/>
                <a:ea typeface="Nunito"/>
                <a:cs typeface="Nunito"/>
                <a:sym typeface="Nunito"/>
              </a:rPr>
              <a:t>2021 July 3 X1.5 Flare | 94 &amp; 131 Å</a:t>
            </a:r>
            <a:endParaRPr sz="2900">
              <a:latin typeface="Nunito"/>
              <a:ea typeface="Nunito"/>
              <a:cs typeface="Nunito"/>
              <a:sym typeface="Nunito"/>
            </a:endParaRPr>
          </a:p>
        </p:txBody>
      </p:sp>
      <p:sp>
        <p:nvSpPr>
          <p:cNvPr id="674" name="Google Shape;674;p80"/>
          <p:cNvSpPr txBox="1"/>
          <p:nvPr/>
        </p:nvSpPr>
        <p:spPr>
          <a:xfrm>
            <a:off x="386850" y="4560004"/>
            <a:ext cx="8370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Nunito"/>
                <a:ea typeface="Nunito"/>
                <a:cs typeface="Nunito"/>
                <a:sym typeface="Nunito"/>
              </a:rPr>
              <a:t>94 &amp; 131 Å are most important flare passbands | contour = where saturation occurs</a:t>
            </a:r>
            <a:endParaRPr sz="150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
        <p:nvSpPr>
          <p:cNvPr id="680" name="Google Shape;680;p81"/>
          <p:cNvSpPr txBox="1"/>
          <p:nvPr/>
        </p:nvSpPr>
        <p:spPr>
          <a:xfrm>
            <a:off x="718200" y="122150"/>
            <a:ext cx="7707600" cy="786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 sz="2900">
                <a:solidFill>
                  <a:srgbClr val="FFFFFF"/>
                </a:solidFill>
                <a:latin typeface="Nunito"/>
                <a:ea typeface="Nunito"/>
                <a:cs typeface="Nunito"/>
                <a:sym typeface="Nunito"/>
              </a:rPr>
              <a:t>2021 July 3 X1.5 Flare | 94 Å</a:t>
            </a:r>
            <a:endParaRPr sz="2900">
              <a:latin typeface="Nunito"/>
              <a:ea typeface="Nunito"/>
              <a:cs typeface="Nunito"/>
              <a:sym typeface="Nunito"/>
            </a:endParaRPr>
          </a:p>
        </p:txBody>
      </p:sp>
      <p:sp>
        <p:nvSpPr>
          <p:cNvPr id="681" name="Google Shape;681;p81"/>
          <p:cNvSpPr txBox="1"/>
          <p:nvPr/>
        </p:nvSpPr>
        <p:spPr>
          <a:xfrm>
            <a:off x="184175" y="908150"/>
            <a:ext cx="3216900" cy="400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FFFFFF"/>
                </a:solidFill>
                <a:latin typeface="Nunito"/>
                <a:ea typeface="Nunito"/>
                <a:cs typeface="Nunito"/>
                <a:sym typeface="Nunito"/>
              </a:rPr>
              <a:t>Key Observations:</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chemeClr val="dk1"/>
              </a:buClr>
              <a:buSzPts val="1800"/>
              <a:buFont typeface="Nunito"/>
              <a:buChar char="●"/>
            </a:pPr>
            <a:r>
              <a:rPr lang="en" sz="1800">
                <a:solidFill>
                  <a:schemeClr val="dk1"/>
                </a:solidFill>
                <a:latin typeface="Nunito"/>
                <a:ea typeface="Nunito"/>
                <a:cs typeface="Nunito"/>
                <a:sym typeface="Nunito"/>
              </a:rPr>
              <a:t>Some saturation in long exposure</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Discrepancies between long &amp; short exposures likely due to light leak</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Given above, reasonable agreement across all 3 image types</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b="1">
                <a:solidFill>
                  <a:srgbClr val="FFFFFF"/>
                </a:solidFill>
                <a:latin typeface="Nunito"/>
                <a:ea typeface="Nunito"/>
                <a:cs typeface="Nunito"/>
                <a:sym typeface="Nunito"/>
              </a:rPr>
              <a:t>Estimated saturation for a bright, compact flare: &gt;X50 (flare exposure)</a:t>
            </a:r>
            <a:endParaRPr sz="1800" b="1">
              <a:solidFill>
                <a:srgbClr val="FFFFFF"/>
              </a:solidFill>
              <a:latin typeface="Nunito"/>
              <a:ea typeface="Nunito"/>
              <a:cs typeface="Nunito"/>
              <a:sym typeface="Nunito"/>
            </a:endParaRPr>
          </a:p>
        </p:txBody>
      </p:sp>
      <p:pic>
        <p:nvPicPr>
          <p:cNvPr id="682" name="Google Shape;682;p81"/>
          <p:cNvPicPr preferRelativeResize="0"/>
          <p:nvPr/>
        </p:nvPicPr>
        <p:blipFill>
          <a:blip r:embed="rId3">
            <a:alphaModFix/>
          </a:blip>
          <a:stretch>
            <a:fillRect/>
          </a:stretch>
        </p:blipFill>
        <p:spPr>
          <a:xfrm>
            <a:off x="3459139" y="908162"/>
            <a:ext cx="5425884" cy="3675926"/>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1089075" y="151125"/>
            <a:ext cx="6367800" cy="10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Overview of SUVI</a:t>
            </a:r>
            <a:endParaRPr/>
          </a:p>
          <a:p>
            <a:pPr marL="0" lvl="0" indent="0" algn="ctr" rtl="0">
              <a:spcBef>
                <a:spcPts val="0"/>
              </a:spcBef>
              <a:spcAft>
                <a:spcPts val="0"/>
              </a:spcAft>
              <a:buNone/>
            </a:pPr>
            <a:r>
              <a:rPr lang="en" sz="2400"/>
              <a:t>Key Instrument Performance Requirements</a:t>
            </a:r>
            <a:endParaRPr sz="2400"/>
          </a:p>
        </p:txBody>
      </p:sp>
      <p:sp>
        <p:nvSpPr>
          <p:cNvPr id="114" name="Google Shape;11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7</a:t>
            </a:fld>
            <a:endParaRPr>
              <a:solidFill>
                <a:srgbClr val="FFFFFF"/>
              </a:solidFill>
              <a:latin typeface="Nunito"/>
              <a:ea typeface="Nunito"/>
              <a:cs typeface="Nunito"/>
              <a:sym typeface="Nunito"/>
            </a:endParaRPr>
          </a:p>
        </p:txBody>
      </p:sp>
      <p:sp>
        <p:nvSpPr>
          <p:cNvPr id="115" name="Google Shape;115;p19"/>
          <p:cNvSpPr txBox="1"/>
          <p:nvPr/>
        </p:nvSpPr>
        <p:spPr>
          <a:xfrm>
            <a:off x="672850" y="1405500"/>
            <a:ext cx="6096600" cy="34983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Pointing Accuracy: &lt;3.0 arcmin</a:t>
            </a:r>
            <a:endParaRPr sz="2300">
              <a:solidFill>
                <a:srgbClr val="FFFFFF"/>
              </a:solidFill>
              <a:latin typeface="Nunito"/>
              <a:ea typeface="Nunito"/>
              <a:cs typeface="Nunito"/>
              <a:sym typeface="Nunito"/>
            </a:endParaRPr>
          </a:p>
          <a:p>
            <a:pPr marL="457200" lvl="0" indent="-374650" algn="l" rtl="0">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Pointing Knowledge: &lt;2.5 arcsec</a:t>
            </a:r>
            <a:endParaRPr sz="2100">
              <a:solidFill>
                <a:srgbClr val="FFFFFF"/>
              </a:solidFill>
              <a:latin typeface="Nunito"/>
              <a:ea typeface="Nunito"/>
              <a:cs typeface="Nunito"/>
              <a:sym typeface="Nunito"/>
            </a:endParaRPr>
          </a:p>
          <a:p>
            <a:pPr marL="457200" lvl="0" indent="-374650" algn="l" rtl="0">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Field of view: &gt;42×42 arcmin</a:t>
            </a:r>
            <a:endParaRPr sz="2300">
              <a:solidFill>
                <a:srgbClr val="FFFFFF"/>
              </a:solidFill>
              <a:latin typeface="Nunito"/>
              <a:ea typeface="Nunito"/>
              <a:cs typeface="Nunito"/>
              <a:sym typeface="Nunito"/>
            </a:endParaRPr>
          </a:p>
          <a:p>
            <a:pPr marL="457200" lvl="0" indent="-374650" algn="l" rtl="0">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Spatial resolution: &lt;5 arcsec square pixels</a:t>
            </a:r>
            <a:endParaRPr sz="2300">
              <a:solidFill>
                <a:srgbClr val="FFFFFF"/>
              </a:solidFill>
              <a:latin typeface="Nunito"/>
              <a:ea typeface="Nunito"/>
              <a:cs typeface="Nunito"/>
              <a:sym typeface="Nunito"/>
            </a:endParaRPr>
          </a:p>
          <a:p>
            <a:pPr marL="457200" lvl="0" indent="-374650" algn="l" rtl="0">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Ensquared energy: &gt;50% in 7×7 arcsec</a:t>
            </a:r>
            <a:endParaRPr sz="2300">
              <a:solidFill>
                <a:srgbClr val="FFFFFF"/>
              </a:solidFill>
              <a:latin typeface="Nunito"/>
              <a:ea typeface="Nunito"/>
              <a:cs typeface="Nunito"/>
              <a:sym typeface="Nunito"/>
            </a:endParaRPr>
          </a:p>
          <a:p>
            <a:pPr marL="457200" lvl="0" indent="0" algn="l" rtl="0">
              <a:spcBef>
                <a:spcPts val="0"/>
              </a:spcBef>
              <a:spcAft>
                <a:spcPts val="0"/>
              </a:spcAft>
              <a:buNone/>
            </a:pPr>
            <a:r>
              <a:rPr lang="en" sz="2300">
                <a:solidFill>
                  <a:srgbClr val="FFFFFF"/>
                </a:solidFill>
                <a:latin typeface="Nunito"/>
                <a:ea typeface="Nunito"/>
                <a:cs typeface="Nunito"/>
                <a:sym typeface="Nunito"/>
              </a:rPr>
              <a:t>(43% for 94 Å bandpass)</a:t>
            </a:r>
            <a:endParaRPr sz="2300">
              <a:solidFill>
                <a:srgbClr val="FFFFFF"/>
              </a:solidFill>
              <a:latin typeface="Nunito"/>
              <a:ea typeface="Nunito"/>
              <a:cs typeface="Nunito"/>
              <a:sym typeface="Nunito"/>
            </a:endParaRPr>
          </a:p>
          <a:p>
            <a:pPr marL="457200" lvl="0" indent="-374650" algn="l" rtl="0">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Six Channels: 94Å (FeXVIII), 131Å (FeVIII), 171Å (FeIX), 195Å (FeXII), 284Å (FeXV), 304Å (HeII)</a:t>
            </a:r>
            <a:endParaRPr sz="2300">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
        <p:nvSpPr>
          <p:cNvPr id="688" name="Google Shape;688;p82"/>
          <p:cNvSpPr txBox="1"/>
          <p:nvPr/>
        </p:nvSpPr>
        <p:spPr>
          <a:xfrm>
            <a:off x="718200" y="122150"/>
            <a:ext cx="7707600" cy="786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 sz="2900">
                <a:solidFill>
                  <a:srgbClr val="FFFFFF"/>
                </a:solidFill>
                <a:latin typeface="Nunito"/>
                <a:ea typeface="Nunito"/>
                <a:cs typeface="Nunito"/>
                <a:sym typeface="Nunito"/>
              </a:rPr>
              <a:t>2021 July 3 X1.5 Flare | 131 Å</a:t>
            </a:r>
            <a:endParaRPr sz="2900">
              <a:latin typeface="Nunito"/>
              <a:ea typeface="Nunito"/>
              <a:cs typeface="Nunito"/>
              <a:sym typeface="Nunito"/>
            </a:endParaRPr>
          </a:p>
        </p:txBody>
      </p:sp>
      <p:sp>
        <p:nvSpPr>
          <p:cNvPr id="689" name="Google Shape;689;p82"/>
          <p:cNvSpPr txBox="1"/>
          <p:nvPr/>
        </p:nvSpPr>
        <p:spPr>
          <a:xfrm>
            <a:off x="184175" y="908150"/>
            <a:ext cx="3216900" cy="394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FFFFFF"/>
                </a:solidFill>
                <a:latin typeface="Nunito"/>
                <a:ea typeface="Nunito"/>
                <a:cs typeface="Nunito"/>
                <a:sym typeface="Nunito"/>
              </a:rPr>
              <a:t>Key Observations:</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Significant saturation in long exposure </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Good agreement in unsaturated frames across all 3 image types</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Max short exposure radiance &lt;10% of saturation level</a:t>
            </a:r>
            <a:endParaRPr sz="1800">
              <a:solidFill>
                <a:srgbClr val="FFFFFF"/>
              </a:solidFill>
              <a:latin typeface="Nunito"/>
              <a:ea typeface="Nunito"/>
              <a:cs typeface="Nunito"/>
              <a:sym typeface="Nunito"/>
            </a:endParaRPr>
          </a:p>
          <a:p>
            <a:pPr marL="457200" lvl="0" indent="-342900" algn="l" rtl="0">
              <a:lnSpc>
                <a:spcPct val="115000"/>
              </a:lnSpc>
              <a:spcBef>
                <a:spcPts val="0"/>
              </a:spcBef>
              <a:spcAft>
                <a:spcPts val="0"/>
              </a:spcAft>
              <a:buClr>
                <a:srgbClr val="FFFFFF"/>
              </a:buClr>
              <a:buSzPts val="1800"/>
              <a:buFont typeface="Nunito"/>
              <a:buChar char="●"/>
            </a:pPr>
            <a:r>
              <a:rPr lang="en" sz="1800" b="1">
                <a:solidFill>
                  <a:srgbClr val="FFFFFF"/>
                </a:solidFill>
                <a:latin typeface="Nunito"/>
                <a:ea typeface="Nunito"/>
                <a:cs typeface="Nunito"/>
                <a:sym typeface="Nunito"/>
              </a:rPr>
              <a:t>Estimated saturation for a bright, compact flare: &gt;X20</a:t>
            </a:r>
            <a:endParaRPr sz="1800" b="1">
              <a:solidFill>
                <a:srgbClr val="FFFFFF"/>
              </a:solidFill>
              <a:latin typeface="Nunito"/>
              <a:ea typeface="Nunito"/>
              <a:cs typeface="Nunito"/>
              <a:sym typeface="Nunito"/>
            </a:endParaRPr>
          </a:p>
        </p:txBody>
      </p:sp>
      <p:pic>
        <p:nvPicPr>
          <p:cNvPr id="690" name="Google Shape;690;p82"/>
          <p:cNvPicPr preferRelativeResize="0"/>
          <p:nvPr/>
        </p:nvPicPr>
        <p:blipFill>
          <a:blip r:embed="rId3">
            <a:alphaModFix/>
          </a:blip>
          <a:stretch>
            <a:fillRect/>
          </a:stretch>
        </p:blipFill>
        <p:spPr>
          <a:xfrm>
            <a:off x="3445213" y="908150"/>
            <a:ext cx="5453750" cy="3642701"/>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GOES-17 SUVI Extended Coronal Imaging Campaign</a:t>
            </a:r>
            <a:endParaRPr/>
          </a:p>
        </p:txBody>
      </p:sp>
      <p:sp>
        <p:nvSpPr>
          <p:cNvPr id="696" name="Google Shape;696;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
        <p:nvSpPr>
          <p:cNvPr id="702" name="Google Shape;702;p84"/>
          <p:cNvSpPr txBox="1"/>
          <p:nvPr/>
        </p:nvSpPr>
        <p:spPr>
          <a:xfrm>
            <a:off x="311700" y="4450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800">
                <a:solidFill>
                  <a:srgbClr val="FFFFFF"/>
                </a:solidFill>
              </a:rPr>
              <a:t>Example: 2021 April Campaign</a:t>
            </a:r>
            <a:endParaRPr sz="2800">
              <a:solidFill>
                <a:srgbClr val="FFFFFF"/>
              </a:solidFill>
            </a:endParaRPr>
          </a:p>
        </p:txBody>
      </p:sp>
      <p:sp>
        <p:nvSpPr>
          <p:cNvPr id="703" name="Google Shape;703;p84"/>
          <p:cNvSpPr txBox="1"/>
          <p:nvPr/>
        </p:nvSpPr>
        <p:spPr>
          <a:xfrm>
            <a:off x="311700" y="4318100"/>
            <a:ext cx="8520600" cy="701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1700">
                <a:solidFill>
                  <a:schemeClr val="dk1"/>
                </a:solidFill>
              </a:rPr>
              <a:t>Campaign successfully gathered 3-panel mosaic images in 171 &amp; 195 Å passbands.</a:t>
            </a:r>
            <a:endParaRPr sz="1700">
              <a:solidFill>
                <a:schemeClr val="dk1"/>
              </a:solidFill>
            </a:endParaRPr>
          </a:p>
        </p:txBody>
      </p:sp>
      <p:grpSp>
        <p:nvGrpSpPr>
          <p:cNvPr id="704" name="Google Shape;704;p84"/>
          <p:cNvGrpSpPr/>
          <p:nvPr/>
        </p:nvGrpSpPr>
        <p:grpSpPr>
          <a:xfrm>
            <a:off x="105738" y="941525"/>
            <a:ext cx="4450363" cy="3417590"/>
            <a:chOff x="52400" y="818350"/>
            <a:chExt cx="4450363" cy="3417590"/>
          </a:xfrm>
        </p:grpSpPr>
        <p:pic>
          <p:nvPicPr>
            <p:cNvPr id="705" name="Google Shape;705;p84"/>
            <p:cNvPicPr preferRelativeResize="0"/>
            <p:nvPr/>
          </p:nvPicPr>
          <p:blipFill rotWithShape="1">
            <a:blip r:embed="rId3">
              <a:alphaModFix/>
            </a:blip>
            <a:srcRect r="24885"/>
            <a:stretch/>
          </p:blipFill>
          <p:spPr>
            <a:xfrm>
              <a:off x="235287" y="1117465"/>
              <a:ext cx="4267475" cy="3118475"/>
            </a:xfrm>
            <a:prstGeom prst="rect">
              <a:avLst/>
            </a:prstGeom>
            <a:noFill/>
            <a:ln>
              <a:noFill/>
            </a:ln>
          </p:spPr>
        </p:pic>
        <p:grpSp>
          <p:nvGrpSpPr>
            <p:cNvPr id="706" name="Google Shape;706;p84"/>
            <p:cNvGrpSpPr/>
            <p:nvPr/>
          </p:nvGrpSpPr>
          <p:grpSpPr>
            <a:xfrm>
              <a:off x="52400" y="818350"/>
              <a:ext cx="4391100" cy="415898"/>
              <a:chOff x="52400" y="818350"/>
              <a:chExt cx="4391100" cy="415898"/>
            </a:xfrm>
          </p:grpSpPr>
          <p:grpSp>
            <p:nvGrpSpPr>
              <p:cNvPr id="707" name="Google Shape;707;p84"/>
              <p:cNvGrpSpPr/>
              <p:nvPr/>
            </p:nvGrpSpPr>
            <p:grpSpPr>
              <a:xfrm>
                <a:off x="52400" y="1126885"/>
                <a:ext cx="4391100" cy="107363"/>
                <a:chOff x="52400" y="1064973"/>
                <a:chExt cx="4391100" cy="107363"/>
              </a:xfrm>
            </p:grpSpPr>
            <p:cxnSp>
              <p:nvCxnSpPr>
                <p:cNvPr id="708" name="Google Shape;708;p84"/>
                <p:cNvCxnSpPr/>
                <p:nvPr/>
              </p:nvCxnSpPr>
              <p:spPr>
                <a:xfrm>
                  <a:off x="1177700" y="1064973"/>
                  <a:ext cx="0" cy="102600"/>
                </a:xfrm>
                <a:prstGeom prst="straightConnector1">
                  <a:avLst/>
                </a:prstGeom>
                <a:noFill/>
                <a:ln w="19050" cap="flat" cmpd="sng">
                  <a:solidFill>
                    <a:srgbClr val="FFFFFF"/>
                  </a:solidFill>
                  <a:prstDash val="solid"/>
                  <a:round/>
                  <a:headEnd type="none" w="med" len="med"/>
                  <a:tailEnd type="none" w="med" len="med"/>
                </a:ln>
              </p:spPr>
            </p:cxnSp>
            <p:cxnSp>
              <p:nvCxnSpPr>
                <p:cNvPr id="709" name="Google Shape;709;p84"/>
                <p:cNvCxnSpPr/>
                <p:nvPr/>
              </p:nvCxnSpPr>
              <p:spPr>
                <a:xfrm>
                  <a:off x="2136705" y="1064973"/>
                  <a:ext cx="0" cy="102600"/>
                </a:xfrm>
                <a:prstGeom prst="straightConnector1">
                  <a:avLst/>
                </a:prstGeom>
                <a:noFill/>
                <a:ln w="19050" cap="flat" cmpd="sng">
                  <a:solidFill>
                    <a:srgbClr val="FFFFFF"/>
                  </a:solidFill>
                  <a:prstDash val="solid"/>
                  <a:round/>
                  <a:headEnd type="none" w="med" len="med"/>
                  <a:tailEnd type="none" w="med" len="med"/>
                </a:ln>
              </p:spPr>
            </p:cxnSp>
            <p:cxnSp>
              <p:nvCxnSpPr>
                <p:cNvPr id="710" name="Google Shape;710;p84"/>
                <p:cNvCxnSpPr/>
                <p:nvPr/>
              </p:nvCxnSpPr>
              <p:spPr>
                <a:xfrm>
                  <a:off x="232800" y="1064973"/>
                  <a:ext cx="0" cy="102600"/>
                </a:xfrm>
                <a:prstGeom prst="straightConnector1">
                  <a:avLst/>
                </a:prstGeom>
                <a:noFill/>
                <a:ln w="19050" cap="flat" cmpd="sng">
                  <a:solidFill>
                    <a:srgbClr val="FFFFFF"/>
                  </a:solidFill>
                  <a:prstDash val="solid"/>
                  <a:round/>
                  <a:headEnd type="none" w="med" len="med"/>
                  <a:tailEnd type="none" w="med" len="med"/>
                </a:ln>
              </p:spPr>
            </p:cxnSp>
            <p:cxnSp>
              <p:nvCxnSpPr>
                <p:cNvPr id="711" name="Google Shape;711;p84"/>
                <p:cNvCxnSpPr/>
                <p:nvPr/>
              </p:nvCxnSpPr>
              <p:spPr>
                <a:xfrm>
                  <a:off x="3076600" y="1064973"/>
                  <a:ext cx="0" cy="102600"/>
                </a:xfrm>
                <a:prstGeom prst="straightConnector1">
                  <a:avLst/>
                </a:prstGeom>
                <a:noFill/>
                <a:ln w="19050" cap="flat" cmpd="sng">
                  <a:solidFill>
                    <a:srgbClr val="FFFFFF"/>
                  </a:solidFill>
                  <a:prstDash val="solid"/>
                  <a:round/>
                  <a:headEnd type="none" w="med" len="med"/>
                  <a:tailEnd type="none" w="med" len="med"/>
                </a:ln>
              </p:spPr>
            </p:cxnSp>
            <p:cxnSp>
              <p:nvCxnSpPr>
                <p:cNvPr id="712" name="Google Shape;712;p84"/>
                <p:cNvCxnSpPr/>
                <p:nvPr/>
              </p:nvCxnSpPr>
              <p:spPr>
                <a:xfrm>
                  <a:off x="52400" y="1067750"/>
                  <a:ext cx="4391100" cy="0"/>
                </a:xfrm>
                <a:prstGeom prst="straightConnector1">
                  <a:avLst/>
                </a:prstGeom>
                <a:noFill/>
                <a:ln w="19050" cap="flat" cmpd="sng">
                  <a:solidFill>
                    <a:srgbClr val="FFFFFF"/>
                  </a:solidFill>
                  <a:prstDash val="solid"/>
                  <a:round/>
                  <a:headEnd type="stealth" w="med" len="med"/>
                  <a:tailEnd type="triangle" w="med" len="med"/>
                </a:ln>
              </p:spPr>
            </p:cxnSp>
            <p:cxnSp>
              <p:nvCxnSpPr>
                <p:cNvPr id="713" name="Google Shape;713;p84"/>
                <p:cNvCxnSpPr/>
                <p:nvPr/>
              </p:nvCxnSpPr>
              <p:spPr>
                <a:xfrm>
                  <a:off x="4024475" y="1069735"/>
                  <a:ext cx="0" cy="102600"/>
                </a:xfrm>
                <a:prstGeom prst="straightConnector1">
                  <a:avLst/>
                </a:prstGeom>
                <a:noFill/>
                <a:ln w="19050" cap="flat" cmpd="sng">
                  <a:solidFill>
                    <a:srgbClr val="FFFFFF"/>
                  </a:solidFill>
                  <a:prstDash val="solid"/>
                  <a:round/>
                  <a:headEnd type="none" w="med" len="med"/>
                  <a:tailEnd type="none" w="med" len="med"/>
                </a:ln>
              </p:spPr>
            </p:cxnSp>
          </p:grpSp>
          <p:sp>
            <p:nvSpPr>
              <p:cNvPr id="714" name="Google Shape;714;p84"/>
              <p:cNvSpPr txBox="1"/>
              <p:nvPr/>
            </p:nvSpPr>
            <p:spPr>
              <a:xfrm>
                <a:off x="1966925" y="818350"/>
                <a:ext cx="3285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1</a:t>
                </a:r>
                <a:endParaRPr sz="1100">
                  <a:solidFill>
                    <a:srgbClr val="FFFFFF"/>
                  </a:solidFill>
                </a:endParaRPr>
              </a:p>
            </p:txBody>
          </p:sp>
          <p:sp>
            <p:nvSpPr>
              <p:cNvPr id="715" name="Google Shape;715;p84"/>
              <p:cNvSpPr txBox="1"/>
              <p:nvPr/>
            </p:nvSpPr>
            <p:spPr>
              <a:xfrm>
                <a:off x="2824175" y="818350"/>
                <a:ext cx="5811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0 R</a:t>
                </a:r>
                <a:r>
                  <a:rPr lang="en" sz="1100" baseline="-25000">
                    <a:solidFill>
                      <a:srgbClr val="FFFFFF"/>
                    </a:solidFill>
                  </a:rPr>
                  <a:t>☉</a:t>
                </a:r>
                <a:endParaRPr sz="1100" baseline="-25000">
                  <a:solidFill>
                    <a:srgbClr val="FFFFFF"/>
                  </a:solidFill>
                </a:endParaRPr>
              </a:p>
            </p:txBody>
          </p:sp>
          <p:sp>
            <p:nvSpPr>
              <p:cNvPr id="716" name="Google Shape;716;p84"/>
              <p:cNvSpPr txBox="1"/>
              <p:nvPr/>
            </p:nvSpPr>
            <p:spPr>
              <a:xfrm>
                <a:off x="3852875" y="818350"/>
                <a:ext cx="3285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1</a:t>
                </a:r>
                <a:endParaRPr sz="1100">
                  <a:solidFill>
                    <a:srgbClr val="FFFFFF"/>
                  </a:solidFill>
                </a:endParaRPr>
              </a:p>
            </p:txBody>
          </p:sp>
          <p:sp>
            <p:nvSpPr>
              <p:cNvPr id="717" name="Google Shape;717;p84"/>
              <p:cNvSpPr txBox="1"/>
              <p:nvPr/>
            </p:nvSpPr>
            <p:spPr>
              <a:xfrm>
                <a:off x="1014425" y="818350"/>
                <a:ext cx="3285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2</a:t>
                </a:r>
                <a:endParaRPr sz="1100">
                  <a:solidFill>
                    <a:srgbClr val="FFFFFF"/>
                  </a:solidFill>
                </a:endParaRPr>
              </a:p>
            </p:txBody>
          </p:sp>
          <p:sp>
            <p:nvSpPr>
              <p:cNvPr id="718" name="Google Shape;718;p84"/>
              <p:cNvSpPr txBox="1"/>
              <p:nvPr/>
            </p:nvSpPr>
            <p:spPr>
              <a:xfrm>
                <a:off x="71450" y="818350"/>
                <a:ext cx="3285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3</a:t>
                </a:r>
                <a:endParaRPr sz="1100">
                  <a:solidFill>
                    <a:srgbClr val="FFFFFF"/>
                  </a:solidFill>
                </a:endParaRPr>
              </a:p>
            </p:txBody>
          </p:sp>
        </p:grpSp>
      </p:grpSp>
      <p:grpSp>
        <p:nvGrpSpPr>
          <p:cNvPr id="719" name="Google Shape;719;p84"/>
          <p:cNvGrpSpPr/>
          <p:nvPr/>
        </p:nvGrpSpPr>
        <p:grpSpPr>
          <a:xfrm>
            <a:off x="4601475" y="941525"/>
            <a:ext cx="4436775" cy="3417589"/>
            <a:chOff x="4471938" y="818350"/>
            <a:chExt cx="4436775" cy="3417589"/>
          </a:xfrm>
        </p:grpSpPr>
        <p:pic>
          <p:nvPicPr>
            <p:cNvPr id="720" name="Google Shape;720;p84"/>
            <p:cNvPicPr preferRelativeResize="0"/>
            <p:nvPr/>
          </p:nvPicPr>
          <p:blipFill rotWithShape="1">
            <a:blip r:embed="rId4">
              <a:alphaModFix/>
            </a:blip>
            <a:srcRect r="24885"/>
            <a:stretch/>
          </p:blipFill>
          <p:spPr>
            <a:xfrm>
              <a:off x="4641237" y="1117465"/>
              <a:ext cx="4267475" cy="3118474"/>
            </a:xfrm>
            <a:prstGeom prst="rect">
              <a:avLst/>
            </a:prstGeom>
            <a:noFill/>
            <a:ln>
              <a:noFill/>
            </a:ln>
          </p:spPr>
        </p:pic>
        <p:grpSp>
          <p:nvGrpSpPr>
            <p:cNvPr id="721" name="Google Shape;721;p84"/>
            <p:cNvGrpSpPr/>
            <p:nvPr/>
          </p:nvGrpSpPr>
          <p:grpSpPr>
            <a:xfrm>
              <a:off x="4471938" y="818350"/>
              <a:ext cx="4391100" cy="415898"/>
              <a:chOff x="4471938" y="818350"/>
              <a:chExt cx="4391100" cy="415898"/>
            </a:xfrm>
          </p:grpSpPr>
          <p:grpSp>
            <p:nvGrpSpPr>
              <p:cNvPr id="722" name="Google Shape;722;p84"/>
              <p:cNvGrpSpPr/>
              <p:nvPr/>
            </p:nvGrpSpPr>
            <p:grpSpPr>
              <a:xfrm>
                <a:off x="4471938" y="1126885"/>
                <a:ext cx="4391100" cy="107363"/>
                <a:chOff x="52400" y="1064973"/>
                <a:chExt cx="4391100" cy="107363"/>
              </a:xfrm>
            </p:grpSpPr>
            <p:cxnSp>
              <p:nvCxnSpPr>
                <p:cNvPr id="723" name="Google Shape;723;p84"/>
                <p:cNvCxnSpPr/>
                <p:nvPr/>
              </p:nvCxnSpPr>
              <p:spPr>
                <a:xfrm>
                  <a:off x="1177700" y="1064973"/>
                  <a:ext cx="0" cy="102600"/>
                </a:xfrm>
                <a:prstGeom prst="straightConnector1">
                  <a:avLst/>
                </a:prstGeom>
                <a:noFill/>
                <a:ln w="19050" cap="flat" cmpd="sng">
                  <a:solidFill>
                    <a:srgbClr val="FFFFFF"/>
                  </a:solidFill>
                  <a:prstDash val="solid"/>
                  <a:round/>
                  <a:headEnd type="none" w="med" len="med"/>
                  <a:tailEnd type="none" w="med" len="med"/>
                </a:ln>
              </p:spPr>
            </p:cxnSp>
            <p:cxnSp>
              <p:nvCxnSpPr>
                <p:cNvPr id="724" name="Google Shape;724;p84"/>
                <p:cNvCxnSpPr/>
                <p:nvPr/>
              </p:nvCxnSpPr>
              <p:spPr>
                <a:xfrm>
                  <a:off x="2136705" y="1064973"/>
                  <a:ext cx="0" cy="102600"/>
                </a:xfrm>
                <a:prstGeom prst="straightConnector1">
                  <a:avLst/>
                </a:prstGeom>
                <a:noFill/>
                <a:ln w="19050" cap="flat" cmpd="sng">
                  <a:solidFill>
                    <a:srgbClr val="FFFFFF"/>
                  </a:solidFill>
                  <a:prstDash val="solid"/>
                  <a:round/>
                  <a:headEnd type="none" w="med" len="med"/>
                  <a:tailEnd type="none" w="med" len="med"/>
                </a:ln>
              </p:spPr>
            </p:cxnSp>
            <p:cxnSp>
              <p:nvCxnSpPr>
                <p:cNvPr id="725" name="Google Shape;725;p84"/>
                <p:cNvCxnSpPr/>
                <p:nvPr/>
              </p:nvCxnSpPr>
              <p:spPr>
                <a:xfrm>
                  <a:off x="232800" y="1064973"/>
                  <a:ext cx="0" cy="102600"/>
                </a:xfrm>
                <a:prstGeom prst="straightConnector1">
                  <a:avLst/>
                </a:prstGeom>
                <a:noFill/>
                <a:ln w="19050" cap="flat" cmpd="sng">
                  <a:solidFill>
                    <a:srgbClr val="FFFFFF"/>
                  </a:solidFill>
                  <a:prstDash val="solid"/>
                  <a:round/>
                  <a:headEnd type="none" w="med" len="med"/>
                  <a:tailEnd type="none" w="med" len="med"/>
                </a:ln>
              </p:spPr>
            </p:cxnSp>
            <p:cxnSp>
              <p:nvCxnSpPr>
                <p:cNvPr id="726" name="Google Shape;726;p84"/>
                <p:cNvCxnSpPr/>
                <p:nvPr/>
              </p:nvCxnSpPr>
              <p:spPr>
                <a:xfrm>
                  <a:off x="3076600" y="1064973"/>
                  <a:ext cx="0" cy="102600"/>
                </a:xfrm>
                <a:prstGeom prst="straightConnector1">
                  <a:avLst/>
                </a:prstGeom>
                <a:noFill/>
                <a:ln w="19050" cap="flat" cmpd="sng">
                  <a:solidFill>
                    <a:srgbClr val="FFFFFF"/>
                  </a:solidFill>
                  <a:prstDash val="solid"/>
                  <a:round/>
                  <a:headEnd type="none" w="med" len="med"/>
                  <a:tailEnd type="none" w="med" len="med"/>
                </a:ln>
              </p:spPr>
            </p:cxnSp>
            <p:cxnSp>
              <p:nvCxnSpPr>
                <p:cNvPr id="727" name="Google Shape;727;p84"/>
                <p:cNvCxnSpPr/>
                <p:nvPr/>
              </p:nvCxnSpPr>
              <p:spPr>
                <a:xfrm>
                  <a:off x="52400" y="1067750"/>
                  <a:ext cx="4391100" cy="0"/>
                </a:xfrm>
                <a:prstGeom prst="straightConnector1">
                  <a:avLst/>
                </a:prstGeom>
                <a:noFill/>
                <a:ln w="19050" cap="flat" cmpd="sng">
                  <a:solidFill>
                    <a:srgbClr val="FFFFFF"/>
                  </a:solidFill>
                  <a:prstDash val="solid"/>
                  <a:round/>
                  <a:headEnd type="stealth" w="med" len="med"/>
                  <a:tailEnd type="triangle" w="med" len="med"/>
                </a:ln>
              </p:spPr>
            </p:cxnSp>
            <p:cxnSp>
              <p:nvCxnSpPr>
                <p:cNvPr id="728" name="Google Shape;728;p84"/>
                <p:cNvCxnSpPr/>
                <p:nvPr/>
              </p:nvCxnSpPr>
              <p:spPr>
                <a:xfrm>
                  <a:off x="4024475" y="1069735"/>
                  <a:ext cx="0" cy="102600"/>
                </a:xfrm>
                <a:prstGeom prst="straightConnector1">
                  <a:avLst/>
                </a:prstGeom>
                <a:noFill/>
                <a:ln w="19050" cap="flat" cmpd="sng">
                  <a:solidFill>
                    <a:srgbClr val="FFFFFF"/>
                  </a:solidFill>
                  <a:prstDash val="solid"/>
                  <a:round/>
                  <a:headEnd type="none" w="med" len="med"/>
                  <a:tailEnd type="none" w="med" len="med"/>
                </a:ln>
              </p:spPr>
            </p:cxnSp>
          </p:grpSp>
          <p:sp>
            <p:nvSpPr>
              <p:cNvPr id="729" name="Google Shape;729;p84"/>
              <p:cNvSpPr txBox="1"/>
              <p:nvPr/>
            </p:nvSpPr>
            <p:spPr>
              <a:xfrm>
                <a:off x="6386463" y="818350"/>
                <a:ext cx="3285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1</a:t>
                </a:r>
                <a:endParaRPr sz="1100">
                  <a:solidFill>
                    <a:srgbClr val="FFFFFF"/>
                  </a:solidFill>
                </a:endParaRPr>
              </a:p>
            </p:txBody>
          </p:sp>
          <p:sp>
            <p:nvSpPr>
              <p:cNvPr id="730" name="Google Shape;730;p84"/>
              <p:cNvSpPr txBox="1"/>
              <p:nvPr/>
            </p:nvSpPr>
            <p:spPr>
              <a:xfrm>
                <a:off x="7223927" y="818350"/>
                <a:ext cx="6297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0 R</a:t>
                </a:r>
                <a:r>
                  <a:rPr lang="en" sz="1100" baseline="-25000">
                    <a:solidFill>
                      <a:srgbClr val="FFFFFF"/>
                    </a:solidFill>
                  </a:rPr>
                  <a:t>☉</a:t>
                </a:r>
                <a:endParaRPr sz="1100" baseline="-25000">
                  <a:solidFill>
                    <a:srgbClr val="FFFFFF"/>
                  </a:solidFill>
                </a:endParaRPr>
              </a:p>
            </p:txBody>
          </p:sp>
          <p:sp>
            <p:nvSpPr>
              <p:cNvPr id="731" name="Google Shape;731;p84"/>
              <p:cNvSpPr txBox="1"/>
              <p:nvPr/>
            </p:nvSpPr>
            <p:spPr>
              <a:xfrm>
                <a:off x="8272413" y="818350"/>
                <a:ext cx="3285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1</a:t>
                </a:r>
                <a:endParaRPr sz="1100">
                  <a:solidFill>
                    <a:srgbClr val="FFFFFF"/>
                  </a:solidFill>
                </a:endParaRPr>
              </a:p>
            </p:txBody>
          </p:sp>
          <p:sp>
            <p:nvSpPr>
              <p:cNvPr id="732" name="Google Shape;732;p84"/>
              <p:cNvSpPr txBox="1"/>
              <p:nvPr/>
            </p:nvSpPr>
            <p:spPr>
              <a:xfrm>
                <a:off x="5433963" y="818350"/>
                <a:ext cx="3285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2</a:t>
                </a:r>
                <a:endParaRPr sz="1100">
                  <a:solidFill>
                    <a:srgbClr val="FFFFFF"/>
                  </a:solidFill>
                </a:endParaRPr>
              </a:p>
            </p:txBody>
          </p:sp>
          <p:sp>
            <p:nvSpPr>
              <p:cNvPr id="733" name="Google Shape;733;p84"/>
              <p:cNvSpPr txBox="1"/>
              <p:nvPr/>
            </p:nvSpPr>
            <p:spPr>
              <a:xfrm>
                <a:off x="4490988" y="818350"/>
                <a:ext cx="3285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rgbClr val="FFFFFF"/>
                    </a:solidFill>
                  </a:rPr>
                  <a:t>3</a:t>
                </a:r>
                <a:endParaRPr sz="1100">
                  <a:solidFill>
                    <a:srgbClr val="FFFFFF"/>
                  </a:solidFill>
                </a:endParaRPr>
              </a:p>
            </p:txBody>
          </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
        <p:nvSpPr>
          <p:cNvPr id="739" name="Google Shape;739;p85"/>
          <p:cNvSpPr txBox="1"/>
          <p:nvPr/>
        </p:nvSpPr>
        <p:spPr>
          <a:xfrm>
            <a:off x="311700" y="445025"/>
            <a:ext cx="4260300" cy="5727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2800">
                <a:solidFill>
                  <a:srgbClr val="FFFFFF"/>
                </a:solidFill>
              </a:rPr>
              <a:t>2021 SUVI ECI CME Detections</a:t>
            </a:r>
            <a:endParaRPr sz="2800">
              <a:solidFill>
                <a:srgbClr val="FFFFFF"/>
              </a:solidFill>
            </a:endParaRPr>
          </a:p>
        </p:txBody>
      </p:sp>
      <p:sp>
        <p:nvSpPr>
          <p:cNvPr id="740" name="Google Shape;740;p85"/>
          <p:cNvSpPr txBox="1"/>
          <p:nvPr/>
        </p:nvSpPr>
        <p:spPr>
          <a:xfrm>
            <a:off x="311700" y="1152475"/>
            <a:ext cx="4260300" cy="34164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None/>
            </a:pPr>
            <a:r>
              <a:rPr lang="en" sz="1800">
                <a:solidFill>
                  <a:schemeClr val="dk1"/>
                </a:solidFill>
              </a:rPr>
              <a:t>Two notable coronal mass ejections (CMEs) in SUVI &amp; LASCO</a:t>
            </a:r>
            <a:endParaRPr sz="1800">
              <a:solidFill>
                <a:schemeClr val="dk1"/>
              </a:solidFill>
            </a:endParaRPr>
          </a:p>
          <a:p>
            <a:pPr marL="457200" lvl="0" indent="-342900" algn="l" rtl="0">
              <a:lnSpc>
                <a:spcPct val="115000"/>
              </a:lnSpc>
              <a:spcBef>
                <a:spcPts val="1200"/>
              </a:spcBef>
              <a:spcAft>
                <a:spcPts val="0"/>
              </a:spcAft>
              <a:buClr>
                <a:schemeClr val="dk1"/>
              </a:buClr>
              <a:buSzPts val="1800"/>
              <a:buChar char="●"/>
            </a:pPr>
            <a:r>
              <a:rPr lang="en" sz="1800">
                <a:solidFill>
                  <a:schemeClr val="dk1"/>
                </a:solidFill>
              </a:rPr>
              <a:t>2021 Apr 29 16:30 UT</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2021 April 30 12:34 UT</a:t>
            </a:r>
            <a:endParaRPr sz="1800">
              <a:solidFill>
                <a:schemeClr val="dk1"/>
              </a:solidFill>
            </a:endParaRPr>
          </a:p>
          <a:p>
            <a:pPr marL="0" lvl="0" indent="0" algn="l" rtl="0">
              <a:lnSpc>
                <a:spcPct val="115000"/>
              </a:lnSpc>
              <a:spcBef>
                <a:spcPts val="1200"/>
              </a:spcBef>
              <a:spcAft>
                <a:spcPts val="0"/>
              </a:spcAft>
              <a:buNone/>
            </a:pPr>
            <a:r>
              <a:rPr lang="en" sz="1800" i="1">
                <a:solidFill>
                  <a:schemeClr val="dk1"/>
                </a:solidFill>
              </a:rPr>
              <a:t>SUVI barely missed one CME that began just after April 30 15 UT campaign end.</a:t>
            </a:r>
            <a:endParaRPr sz="1800" i="1">
              <a:solidFill>
                <a:schemeClr val="dk1"/>
              </a:solidFill>
            </a:endParaRPr>
          </a:p>
          <a:p>
            <a:pPr marL="0" lvl="0" indent="0" algn="l" rtl="0">
              <a:lnSpc>
                <a:spcPct val="115000"/>
              </a:lnSpc>
              <a:spcBef>
                <a:spcPts val="1200"/>
              </a:spcBef>
              <a:spcAft>
                <a:spcPts val="0"/>
              </a:spcAft>
              <a:buNone/>
            </a:pPr>
            <a:r>
              <a:rPr lang="en" sz="1800">
                <a:solidFill>
                  <a:schemeClr val="dk1"/>
                </a:solidFill>
              </a:rPr>
              <a:t>Both SUVI CMEs were detected by LASCO CACTus</a:t>
            </a:r>
            <a:r>
              <a:rPr lang="en" sz="1800" baseline="30000">
                <a:solidFill>
                  <a:schemeClr val="dk1"/>
                </a:solidFill>
              </a:rPr>
              <a:t>1</a:t>
            </a:r>
            <a:r>
              <a:rPr lang="en" sz="1800">
                <a:solidFill>
                  <a:schemeClr val="dk1"/>
                </a:solidFill>
              </a:rPr>
              <a:t> automated CME tool</a:t>
            </a:r>
            <a:endParaRPr sz="1800">
              <a:solidFill>
                <a:schemeClr val="dk1"/>
              </a:solidFill>
            </a:endParaRPr>
          </a:p>
          <a:p>
            <a:pPr marL="0" lvl="0" indent="0" algn="l" rtl="0">
              <a:lnSpc>
                <a:spcPct val="115000"/>
              </a:lnSpc>
              <a:spcBef>
                <a:spcPts val="1200"/>
              </a:spcBef>
              <a:spcAft>
                <a:spcPts val="1200"/>
              </a:spcAft>
              <a:buNone/>
            </a:pPr>
            <a:r>
              <a:rPr lang="en" sz="900">
                <a:solidFill>
                  <a:schemeClr val="dk1"/>
                </a:solidFill>
              </a:rPr>
              <a:t>1</a:t>
            </a:r>
            <a:r>
              <a:rPr lang="en" sz="1800">
                <a:solidFill>
                  <a:schemeClr val="dk1"/>
                </a:solidFill>
              </a:rPr>
              <a:t> </a:t>
            </a:r>
            <a:r>
              <a:rPr lang="en" sz="900" u="sng">
                <a:solidFill>
                  <a:srgbClr val="4DD0E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http://sidc.oma.be/cactus/catalog/LASCO/2_5_0/qkl/2021/04/latestCMEs.html</a:t>
            </a:r>
            <a:r>
              <a:rPr lang="en" sz="900">
                <a:solidFill>
                  <a:srgbClr val="ADADAD"/>
                </a:solidFill>
              </a:rPr>
              <a:t> </a:t>
            </a:r>
            <a:endParaRPr sz="900">
              <a:solidFill>
                <a:srgbClr val="ADADAD"/>
              </a:solidFill>
            </a:endParaRPr>
          </a:p>
        </p:txBody>
      </p:sp>
      <p:pic>
        <p:nvPicPr>
          <p:cNvPr id="741" name="Google Shape;741;p85"/>
          <p:cNvPicPr preferRelativeResize="0"/>
          <p:nvPr/>
        </p:nvPicPr>
        <p:blipFill>
          <a:blip r:embed="rId4">
            <a:alphaModFix/>
          </a:blip>
          <a:stretch>
            <a:fillRect/>
          </a:stretch>
        </p:blipFill>
        <p:spPr>
          <a:xfrm>
            <a:off x="4806350" y="445025"/>
            <a:ext cx="4123850" cy="4123850"/>
          </a:xfrm>
          <a:prstGeom prst="rect">
            <a:avLst/>
          </a:prstGeom>
          <a:noFill/>
          <a:ln>
            <a:noFill/>
          </a:ln>
        </p:spPr>
      </p:pic>
      <p:sp>
        <p:nvSpPr>
          <p:cNvPr id="742" name="Google Shape;742;p85"/>
          <p:cNvSpPr/>
          <p:nvPr/>
        </p:nvSpPr>
        <p:spPr>
          <a:xfrm rot="-5400000">
            <a:off x="5507450" y="2980850"/>
            <a:ext cx="249600" cy="126000"/>
          </a:xfrm>
          <a:prstGeom prst="rightArrow">
            <a:avLst>
              <a:gd name="adj1" fmla="val 32497"/>
              <a:gd name="adj2" fmla="val 9511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
        <p:nvSpPr>
          <p:cNvPr id="748" name="Google Shape;748;p86"/>
          <p:cNvSpPr txBox="1"/>
          <p:nvPr/>
        </p:nvSpPr>
        <p:spPr>
          <a:xfrm>
            <a:off x="311700" y="4450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800">
                <a:solidFill>
                  <a:srgbClr val="FFFFFF"/>
                </a:solidFill>
              </a:rPr>
              <a:t>Summary &amp; Outlook</a:t>
            </a:r>
            <a:endParaRPr sz="2800">
              <a:solidFill>
                <a:srgbClr val="FFFFFF"/>
              </a:solidFill>
            </a:endParaRPr>
          </a:p>
        </p:txBody>
      </p:sp>
      <p:sp>
        <p:nvSpPr>
          <p:cNvPr id="749" name="Google Shape;749;p86"/>
          <p:cNvSpPr txBox="1"/>
          <p:nvPr/>
        </p:nvSpPr>
        <p:spPr>
          <a:xfrm>
            <a:off x="311700" y="1152475"/>
            <a:ext cx="6981000" cy="3518700"/>
          </a:xfrm>
          <a:prstGeom prst="rect">
            <a:avLst/>
          </a:prstGeom>
          <a:noFill/>
          <a:ln>
            <a:noFill/>
          </a:ln>
        </p:spPr>
        <p:txBody>
          <a:bodyPr spcFirstLastPara="1" wrap="square" lIns="91425" tIns="91425" rIns="91425" bIns="91425" anchor="t" anchorCtr="0">
            <a:normAutofit fontScale="85000" lnSpcReduction="10000"/>
          </a:bodyPr>
          <a:lstStyle/>
          <a:p>
            <a:pPr marL="457200" lvl="0" indent="-334327" algn="l" rtl="0">
              <a:lnSpc>
                <a:spcPct val="100000"/>
              </a:lnSpc>
              <a:spcBef>
                <a:spcPts val="0"/>
              </a:spcBef>
              <a:spcAft>
                <a:spcPts val="0"/>
              </a:spcAft>
              <a:buClr>
                <a:schemeClr val="dk1"/>
              </a:buClr>
              <a:buSzPct val="100000"/>
              <a:buChar char="●"/>
            </a:pPr>
            <a:r>
              <a:rPr lang="en" sz="1800">
                <a:solidFill>
                  <a:schemeClr val="dk1"/>
                </a:solidFill>
              </a:rPr>
              <a:t>Three successful ECI campaigns on GOES-17 (2018, 2019, 2021)</a:t>
            </a:r>
            <a:endParaRPr sz="1800">
              <a:solidFill>
                <a:schemeClr val="dk1"/>
              </a:solidFill>
            </a:endParaRPr>
          </a:p>
          <a:p>
            <a:pPr marL="457200" lvl="0" indent="-334327" algn="l" rtl="0">
              <a:lnSpc>
                <a:spcPct val="100000"/>
              </a:lnSpc>
              <a:spcBef>
                <a:spcPts val="1000"/>
              </a:spcBef>
              <a:spcAft>
                <a:spcPts val="0"/>
              </a:spcAft>
              <a:buClr>
                <a:schemeClr val="dk1"/>
              </a:buClr>
              <a:buSzPct val="100000"/>
              <a:buChar char="●"/>
            </a:pPr>
            <a:r>
              <a:rPr lang="en" sz="1800">
                <a:solidFill>
                  <a:schemeClr val="dk1"/>
                </a:solidFill>
              </a:rPr>
              <a:t>ECI has not caused measurable impacts to SUVI instrument performance, but does disrupt operational data stream</a:t>
            </a:r>
            <a:endParaRPr sz="1800">
              <a:solidFill>
                <a:schemeClr val="dk1"/>
              </a:solidFill>
            </a:endParaRPr>
          </a:p>
          <a:p>
            <a:pPr marL="457200" lvl="0" indent="-334327" algn="l" rtl="0">
              <a:lnSpc>
                <a:spcPct val="100000"/>
              </a:lnSpc>
              <a:spcBef>
                <a:spcPts val="1000"/>
              </a:spcBef>
              <a:spcAft>
                <a:spcPts val="0"/>
              </a:spcAft>
              <a:buClr>
                <a:schemeClr val="dk1"/>
              </a:buClr>
              <a:buSzPct val="100000"/>
              <a:buChar char="●"/>
            </a:pPr>
            <a:r>
              <a:rPr lang="en" sz="1800">
                <a:solidFill>
                  <a:schemeClr val="dk1"/>
                </a:solidFill>
              </a:rPr>
              <a:t>First results in </a:t>
            </a:r>
            <a:r>
              <a:rPr lang="en" sz="1800" i="1">
                <a:solidFill>
                  <a:schemeClr val="dk1"/>
                </a:solidFill>
              </a:rPr>
              <a:t>Nature Astronomy</a:t>
            </a:r>
            <a:r>
              <a:rPr lang="en" sz="1800">
                <a:solidFill>
                  <a:schemeClr val="dk1"/>
                </a:solidFill>
              </a:rPr>
              <a:t>, DOI:</a:t>
            </a:r>
            <a:r>
              <a:rPr lang="en" sz="1800" u="sng">
                <a:solidFill>
                  <a:schemeClr val="hlink"/>
                </a:solidFill>
                <a:hlinkClick r:id="rId3"/>
              </a:rPr>
              <a:t>10.1038/s41550-021-01427-8</a:t>
            </a:r>
            <a:endParaRPr sz="1800">
              <a:solidFill>
                <a:schemeClr val="dk1"/>
              </a:solidFill>
            </a:endParaRPr>
          </a:p>
          <a:p>
            <a:pPr marL="457200" lvl="0" indent="-334327" algn="l" rtl="0">
              <a:lnSpc>
                <a:spcPct val="100000"/>
              </a:lnSpc>
              <a:spcBef>
                <a:spcPts val="1000"/>
              </a:spcBef>
              <a:spcAft>
                <a:spcPts val="0"/>
              </a:spcAft>
              <a:buClr>
                <a:schemeClr val="dk1"/>
              </a:buClr>
              <a:buSzPct val="100000"/>
              <a:buChar char="●"/>
            </a:pPr>
            <a:r>
              <a:rPr lang="en" sz="1800">
                <a:solidFill>
                  <a:schemeClr val="dk1"/>
                </a:solidFill>
              </a:rPr>
              <a:t>ECI assessment and planning activities in development between OPPA (lead), NCEI, and SWPC. Future campaigns will:</a:t>
            </a:r>
            <a:endParaRPr sz="1800">
              <a:solidFill>
                <a:schemeClr val="dk1"/>
              </a:solidFill>
            </a:endParaRPr>
          </a:p>
          <a:p>
            <a:pPr marL="914400" lvl="1" indent="-334327" algn="l" rtl="0">
              <a:lnSpc>
                <a:spcPct val="100000"/>
              </a:lnSpc>
              <a:spcBef>
                <a:spcPts val="1000"/>
              </a:spcBef>
              <a:spcAft>
                <a:spcPts val="0"/>
              </a:spcAft>
              <a:buClr>
                <a:schemeClr val="dk1"/>
              </a:buClr>
              <a:buSzPct val="100000"/>
              <a:buChar char="○"/>
            </a:pPr>
            <a:r>
              <a:rPr lang="en" sz="1800">
                <a:solidFill>
                  <a:schemeClr val="dk1"/>
                </a:solidFill>
              </a:rPr>
              <a:t>generate statistics (especially for halo CMEs) to assess ECI’s gap-filling capability</a:t>
            </a:r>
            <a:endParaRPr sz="1800">
              <a:solidFill>
                <a:schemeClr val="dk1"/>
              </a:solidFill>
            </a:endParaRPr>
          </a:p>
          <a:p>
            <a:pPr marL="914400" lvl="1" indent="-334327" algn="l" rtl="0">
              <a:lnSpc>
                <a:spcPct val="100000"/>
              </a:lnSpc>
              <a:spcBef>
                <a:spcPts val="1000"/>
              </a:spcBef>
              <a:spcAft>
                <a:spcPts val="0"/>
              </a:spcAft>
              <a:buClr>
                <a:schemeClr val="dk1"/>
              </a:buClr>
              <a:buSzPct val="100000"/>
              <a:buChar char="○"/>
            </a:pPr>
            <a:r>
              <a:rPr lang="en" sz="1800">
                <a:solidFill>
                  <a:schemeClr val="dk1"/>
                </a:solidFill>
              </a:rPr>
              <a:t>enable further development of automated event detection tools</a:t>
            </a:r>
            <a:endParaRPr sz="1800">
              <a:solidFill>
                <a:schemeClr val="dk1"/>
              </a:solidFill>
            </a:endParaRPr>
          </a:p>
          <a:p>
            <a:pPr marL="914400" lvl="1" indent="-334327" algn="l" rtl="0">
              <a:lnSpc>
                <a:spcPct val="100000"/>
              </a:lnSpc>
              <a:spcBef>
                <a:spcPts val="1000"/>
              </a:spcBef>
              <a:spcAft>
                <a:spcPts val="1000"/>
              </a:spcAft>
              <a:buClr>
                <a:schemeClr val="dk1"/>
              </a:buClr>
              <a:buSzPct val="100000"/>
              <a:buChar char="○"/>
            </a:pPr>
            <a:r>
              <a:rPr lang="en" sz="1800">
                <a:solidFill>
                  <a:schemeClr val="dk1"/>
                </a:solidFill>
              </a:rPr>
              <a:t>inform development of next-generation EUV instrumentation</a:t>
            </a:r>
            <a:endParaRPr sz="1800">
              <a:solidFill>
                <a:schemeClr val="dk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8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smtClean="0">
                <a:solidFill>
                  <a:srgbClr val="434343"/>
                </a:solidFill>
              </a:rPr>
              <a:t>GOES-17 </a:t>
            </a:r>
            <a:r>
              <a:rPr lang="en" sz="2400" dirty="0">
                <a:solidFill>
                  <a:srgbClr val="434343"/>
                </a:solidFill>
              </a:rPr>
              <a:t>SUVI Full Maturity PS-PVR</a:t>
            </a:r>
            <a:endParaRPr sz="2400" dirty="0">
              <a:solidFill>
                <a:srgbClr val="434343"/>
              </a:solidFill>
            </a:endParaRPr>
          </a:p>
          <a:p>
            <a:pPr marL="0" lvl="0" indent="0" algn="l" rtl="0">
              <a:spcBef>
                <a:spcPts val="0"/>
              </a:spcBef>
              <a:spcAft>
                <a:spcPts val="0"/>
              </a:spcAft>
              <a:buNone/>
            </a:pPr>
            <a:r>
              <a:rPr lang="en" dirty="0"/>
              <a:t>Full Maturity Assessment</a:t>
            </a:r>
            <a:endParaRPr dirty="0"/>
          </a:p>
        </p:txBody>
      </p:sp>
      <p:sp>
        <p:nvSpPr>
          <p:cNvPr id="755" name="Google Shape;755;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75</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
        <p:nvSpPr>
          <p:cNvPr id="761" name="Google Shape;761;p88"/>
          <p:cNvSpPr txBox="1"/>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a:solidFill>
                  <a:srgbClr val="FFFFFF"/>
                </a:solidFill>
                <a:latin typeface="Avenir"/>
                <a:ea typeface="Avenir"/>
                <a:cs typeface="Avenir"/>
                <a:sym typeface="Avenir"/>
              </a:rPr>
              <a:t>76</a:t>
            </a:fld>
            <a:endParaRPr sz="1200">
              <a:solidFill>
                <a:srgbClr val="FFFFFF"/>
              </a:solidFill>
              <a:latin typeface="Avenir"/>
              <a:ea typeface="Avenir"/>
              <a:cs typeface="Avenir"/>
              <a:sym typeface="Avenir"/>
            </a:endParaRPr>
          </a:p>
        </p:txBody>
      </p:sp>
      <p:sp>
        <p:nvSpPr>
          <p:cNvPr id="762" name="Google Shape;762;p88"/>
          <p:cNvSpPr txBox="1"/>
          <p:nvPr/>
        </p:nvSpPr>
        <p:spPr>
          <a:xfrm>
            <a:off x="718200" y="122150"/>
            <a:ext cx="7707600" cy="786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 sz="2900" dirty="0" smtClean="0">
                <a:solidFill>
                  <a:srgbClr val="FFFFFF"/>
                </a:solidFill>
                <a:latin typeface="Nunito"/>
                <a:ea typeface="Nunito"/>
                <a:cs typeface="Nunito"/>
                <a:sym typeface="Nunito"/>
              </a:rPr>
              <a:t>GOES-17 </a:t>
            </a:r>
            <a:r>
              <a:rPr lang="en" sz="2900" i="0" u="none" strike="noStrike" cap="none" dirty="0">
                <a:solidFill>
                  <a:srgbClr val="FFFFFF"/>
                </a:solidFill>
                <a:latin typeface="Nunito"/>
                <a:ea typeface="Nunito"/>
                <a:cs typeface="Nunito"/>
                <a:sym typeface="Nunito"/>
              </a:rPr>
              <a:t>SUVI Performance Baseline Status</a:t>
            </a:r>
            <a:endParaRPr sz="2900" dirty="0">
              <a:latin typeface="Nunito"/>
              <a:ea typeface="Nunito"/>
              <a:cs typeface="Nunito"/>
              <a:sym typeface="Nunito"/>
            </a:endParaRPr>
          </a:p>
        </p:txBody>
      </p:sp>
      <p:graphicFrame>
        <p:nvGraphicFramePr>
          <p:cNvPr id="763" name="Google Shape;763;p88"/>
          <p:cNvGraphicFramePr/>
          <p:nvPr/>
        </p:nvGraphicFramePr>
        <p:xfrm>
          <a:off x="553889" y="908156"/>
          <a:ext cx="7871900" cy="2138720"/>
        </p:xfrm>
        <a:graphic>
          <a:graphicData uri="http://schemas.openxmlformats.org/drawingml/2006/table">
            <a:tbl>
              <a:tblPr firstRow="1" bandRow="1">
                <a:noFill/>
                <a:tableStyleId>{B47F5641-1ECE-41C7-9F50-1CA98EE038DD}</a:tableStyleId>
              </a:tblPr>
              <a:tblGrid>
                <a:gridCol w="710750">
                  <a:extLst>
                    <a:ext uri="{9D8B030D-6E8A-4147-A177-3AD203B41FA5}">
                      <a16:colId xmlns:a16="http://schemas.microsoft.com/office/drawing/2014/main" val="20000"/>
                    </a:ext>
                  </a:extLst>
                </a:gridCol>
                <a:gridCol w="2342125">
                  <a:extLst>
                    <a:ext uri="{9D8B030D-6E8A-4147-A177-3AD203B41FA5}">
                      <a16:colId xmlns:a16="http://schemas.microsoft.com/office/drawing/2014/main" val="20001"/>
                    </a:ext>
                  </a:extLst>
                </a:gridCol>
                <a:gridCol w="1409825">
                  <a:extLst>
                    <a:ext uri="{9D8B030D-6E8A-4147-A177-3AD203B41FA5}">
                      <a16:colId xmlns:a16="http://schemas.microsoft.com/office/drawing/2014/main" val="20002"/>
                    </a:ext>
                  </a:extLst>
                </a:gridCol>
                <a:gridCol w="1965325">
                  <a:extLst>
                    <a:ext uri="{9D8B030D-6E8A-4147-A177-3AD203B41FA5}">
                      <a16:colId xmlns:a16="http://schemas.microsoft.com/office/drawing/2014/main" val="20003"/>
                    </a:ext>
                  </a:extLst>
                </a:gridCol>
                <a:gridCol w="1443875">
                  <a:extLst>
                    <a:ext uri="{9D8B030D-6E8A-4147-A177-3AD203B41FA5}">
                      <a16:colId xmlns:a16="http://schemas.microsoft.com/office/drawing/2014/main" val="20004"/>
                    </a:ext>
                  </a:extLst>
                </a:gridCol>
              </a:tblGrid>
              <a:tr h="370850">
                <a:tc>
                  <a:txBody>
                    <a:bodyPr/>
                    <a:lstStyle/>
                    <a:p>
                      <a:pPr marL="0" marR="0" lvl="0" indent="0" algn="ctr" rtl="0">
                        <a:spcBef>
                          <a:spcPts val="0"/>
                        </a:spcBef>
                        <a:spcAft>
                          <a:spcPts val="0"/>
                        </a:spcAft>
                        <a:buNone/>
                      </a:pPr>
                      <a:r>
                        <a:rPr lang="en" b="1">
                          <a:solidFill>
                            <a:srgbClr val="000000"/>
                          </a:solidFill>
                          <a:latin typeface="Nunito"/>
                          <a:ea typeface="Nunito"/>
                          <a:cs typeface="Nunito"/>
                          <a:sym typeface="Nunito"/>
                        </a:rPr>
                        <a:t>MRD ID</a:t>
                      </a:r>
                      <a:endParaRPr sz="1200">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 b="1">
                          <a:solidFill>
                            <a:srgbClr val="000000"/>
                          </a:solidFill>
                          <a:latin typeface="Nunito"/>
                          <a:ea typeface="Nunito"/>
                          <a:cs typeface="Nunito"/>
                          <a:sym typeface="Nunito"/>
                        </a:rPr>
                        <a:t>Description</a:t>
                      </a:r>
                      <a:endParaRPr sz="1200">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 b="1">
                          <a:latin typeface="Nunito"/>
                          <a:ea typeface="Nunito"/>
                          <a:cs typeface="Nunito"/>
                          <a:sym typeface="Nunito"/>
                        </a:rPr>
                        <a:t>Requirement</a:t>
                      </a:r>
                      <a:endParaRPr b="1">
                        <a:solidFill>
                          <a:srgbClr val="000000"/>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Clr>
                          <a:srgbClr val="000000"/>
                        </a:buClr>
                        <a:buSzPts val="1600"/>
                        <a:buFont typeface="Calibri"/>
                        <a:buNone/>
                      </a:pPr>
                      <a:r>
                        <a:rPr lang="en" b="1">
                          <a:solidFill>
                            <a:srgbClr val="000000"/>
                          </a:solidFill>
                          <a:latin typeface="Nunito"/>
                          <a:ea typeface="Nunito"/>
                          <a:cs typeface="Nunito"/>
                          <a:sym typeface="Nunito"/>
                        </a:rPr>
                        <a:t>Results of NCEI Analysis</a:t>
                      </a:r>
                      <a:endParaRPr b="1">
                        <a:solidFill>
                          <a:srgbClr val="000000"/>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None/>
                      </a:pPr>
                      <a:r>
                        <a:rPr lang="en" b="1">
                          <a:latin typeface="Nunito"/>
                          <a:ea typeface="Nunito"/>
                          <a:cs typeface="Nunito"/>
                          <a:sym typeface="Nunito"/>
                        </a:rPr>
                        <a:t>Status</a:t>
                      </a:r>
                      <a:endParaRPr b="1">
                        <a:solidFill>
                          <a:srgbClr val="000000"/>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
                          <a:latin typeface="Nunito"/>
                          <a:ea typeface="Nunito"/>
                          <a:cs typeface="Nunito"/>
                          <a:sym typeface="Nunito"/>
                        </a:rPr>
                        <a:t>2045</a:t>
                      </a:r>
                      <a:endParaRPr sz="1200">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Calibri"/>
                        <a:buNone/>
                      </a:pPr>
                      <a:r>
                        <a:rPr lang="en">
                          <a:solidFill>
                            <a:srgbClr val="000000"/>
                          </a:solidFill>
                          <a:latin typeface="Nunito"/>
                          <a:ea typeface="Nunito"/>
                          <a:cs typeface="Nunito"/>
                          <a:sym typeface="Nunito"/>
                        </a:rPr>
                        <a:t>Pointing Accuracy</a:t>
                      </a:r>
                      <a:endParaRPr sz="1200">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None/>
                      </a:pPr>
                      <a:r>
                        <a:rPr lang="en">
                          <a:latin typeface="Nunito"/>
                          <a:ea typeface="Nunito"/>
                          <a:cs typeface="Nunito"/>
                          <a:sym typeface="Nunito"/>
                        </a:rPr>
                        <a:t>3’</a:t>
                      </a:r>
                      <a:endParaRPr>
                        <a:solidFill>
                          <a:srgbClr val="000000"/>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a:latin typeface="Nunito"/>
                          <a:ea typeface="Nunito"/>
                          <a:cs typeface="Nunito"/>
                          <a:sym typeface="Nunito"/>
                        </a:rPr>
                        <a:t>&lt;&lt; 2.5” y, &lt;&lt; 2.5” z   </a:t>
                      </a:r>
                      <a:endParaRPr b="1">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 b="1">
                          <a:solidFill>
                            <a:srgbClr val="00B14F"/>
                          </a:solidFill>
                          <a:latin typeface="Nunito"/>
                          <a:ea typeface="Nunito"/>
                          <a:cs typeface="Nunito"/>
                          <a:sym typeface="Nunito"/>
                        </a:rPr>
                        <a:t>PASS</a:t>
                      </a:r>
                      <a:endParaRPr b="1">
                        <a:solidFill>
                          <a:srgbClr val="00B14F"/>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
                          <a:latin typeface="Nunito"/>
                          <a:ea typeface="Nunito"/>
                          <a:cs typeface="Nunito"/>
                          <a:sym typeface="Nunito"/>
                        </a:rPr>
                        <a:t>2046</a:t>
                      </a:r>
                      <a:endParaRPr sz="1200">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a:solidFill>
                            <a:srgbClr val="000000"/>
                          </a:solidFill>
                          <a:latin typeface="Nunito"/>
                          <a:ea typeface="Nunito"/>
                          <a:cs typeface="Nunito"/>
                          <a:sym typeface="Nunito"/>
                        </a:rPr>
                        <a:t>Product Pointing Knowledge</a:t>
                      </a:r>
                      <a:endParaRPr>
                        <a:solidFill>
                          <a:srgbClr val="000000"/>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
                          <a:latin typeface="Nunito"/>
                          <a:ea typeface="Nunito"/>
                          <a:cs typeface="Nunito"/>
                          <a:sym typeface="Nunito"/>
                        </a:rPr>
                        <a:t>2.5”</a:t>
                      </a:r>
                      <a:endParaRPr>
                        <a:solidFill>
                          <a:srgbClr val="000000"/>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a:latin typeface="Nunito"/>
                          <a:ea typeface="Nunito"/>
                          <a:cs typeface="Nunito"/>
                          <a:sym typeface="Nunito"/>
                        </a:rPr>
                        <a:t>&lt;&lt; 2.5” y, &lt;&lt; 2.5” z     </a:t>
                      </a:r>
                      <a:endParaRPr b="1">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 b="1">
                          <a:solidFill>
                            <a:srgbClr val="00B14F"/>
                          </a:solidFill>
                          <a:latin typeface="Nunito"/>
                          <a:ea typeface="Nunito"/>
                          <a:cs typeface="Nunito"/>
                          <a:sym typeface="Nunito"/>
                        </a:rPr>
                        <a:t>PASS</a:t>
                      </a:r>
                      <a:endParaRPr b="1">
                        <a:solidFill>
                          <a:srgbClr val="00B14F"/>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
                          <a:latin typeface="Nunito"/>
                          <a:ea typeface="Nunito"/>
                          <a:cs typeface="Nunito"/>
                          <a:sym typeface="Nunito"/>
                        </a:rPr>
                        <a:t>2052</a:t>
                      </a:r>
                      <a:endParaRPr sz="1200">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
                          <a:solidFill>
                            <a:srgbClr val="000000"/>
                          </a:solidFill>
                          <a:latin typeface="Nunito"/>
                          <a:ea typeface="Nunito"/>
                          <a:cs typeface="Nunito"/>
                          <a:sym typeface="Nunito"/>
                        </a:rPr>
                        <a:t>Long-term Stability (Product Measurement Precision in Radiance)</a:t>
                      </a:r>
                      <a:endParaRPr sz="1200">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
                          <a:latin typeface="Nunito"/>
                          <a:ea typeface="Nunito"/>
                          <a:cs typeface="Nunito"/>
                          <a:sym typeface="Nunito"/>
                        </a:rPr>
                        <a:t>30%</a:t>
                      </a:r>
                      <a:endParaRPr>
                        <a:solidFill>
                          <a:srgbClr val="000000"/>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 b="1">
                          <a:solidFill>
                            <a:srgbClr val="00B14F"/>
                          </a:solidFill>
                          <a:latin typeface="Nunito"/>
                          <a:ea typeface="Nunito"/>
                          <a:cs typeface="Nunito"/>
                          <a:sym typeface="Nunito"/>
                        </a:rPr>
                        <a:t> </a:t>
                      </a:r>
                      <a:r>
                        <a:rPr lang="en">
                          <a:latin typeface="Nunito"/>
                          <a:ea typeface="Nunito"/>
                          <a:cs typeface="Nunito"/>
                          <a:sym typeface="Nunito"/>
                        </a:rPr>
                        <a:t>≤</a:t>
                      </a:r>
                      <a:r>
                        <a:rPr lang="en">
                          <a:solidFill>
                            <a:srgbClr val="000000"/>
                          </a:solidFill>
                          <a:latin typeface="Nunito"/>
                          <a:ea typeface="Nunito"/>
                          <a:cs typeface="Nunito"/>
                          <a:sym typeface="Nunito"/>
                        </a:rPr>
                        <a:t> </a:t>
                      </a:r>
                      <a:r>
                        <a:rPr lang="en">
                          <a:latin typeface="Nunito"/>
                          <a:ea typeface="Nunito"/>
                          <a:cs typeface="Nunito"/>
                          <a:sym typeface="Nunito"/>
                        </a:rPr>
                        <a:t>22</a:t>
                      </a:r>
                      <a:r>
                        <a:rPr lang="en">
                          <a:solidFill>
                            <a:srgbClr val="000000"/>
                          </a:solidFill>
                          <a:latin typeface="Nunito"/>
                          <a:ea typeface="Nunito"/>
                          <a:cs typeface="Nunito"/>
                          <a:sym typeface="Nunito"/>
                        </a:rPr>
                        <a:t>%       </a:t>
                      </a:r>
                      <a:endParaRPr b="1">
                        <a:solidFill>
                          <a:srgbClr val="00B14F"/>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 b="1">
                          <a:solidFill>
                            <a:srgbClr val="00B14F"/>
                          </a:solidFill>
                          <a:latin typeface="Nunito"/>
                          <a:ea typeface="Nunito"/>
                          <a:cs typeface="Nunito"/>
                          <a:sym typeface="Nunito"/>
                        </a:rPr>
                        <a:t>PASS*</a:t>
                      </a:r>
                      <a:endParaRPr b="1">
                        <a:solidFill>
                          <a:srgbClr val="00B14F"/>
                        </a:solidFill>
                        <a:latin typeface="Nunito"/>
                        <a:ea typeface="Nunito"/>
                        <a:cs typeface="Nunito"/>
                        <a:sym typeface="Nunito"/>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sp>
        <p:nvSpPr>
          <p:cNvPr id="764" name="Google Shape;764;p88"/>
          <p:cNvSpPr txBox="1"/>
          <p:nvPr/>
        </p:nvSpPr>
        <p:spPr>
          <a:xfrm>
            <a:off x="351600" y="3114000"/>
            <a:ext cx="7428000" cy="1530900"/>
          </a:xfrm>
          <a:prstGeom prst="rect">
            <a:avLst/>
          </a:prstGeom>
          <a:noFill/>
          <a:ln>
            <a:noFill/>
          </a:ln>
        </p:spPr>
        <p:txBody>
          <a:bodyPr spcFirstLastPara="1" wrap="square" lIns="91425" tIns="45700" rIns="91425" bIns="45700" anchor="t" anchorCtr="0">
            <a:noAutofit/>
          </a:bodyPr>
          <a:lstStyle/>
          <a:p>
            <a:pPr marL="285750" marR="0" lvl="0" indent="-260350" algn="l" rtl="0">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Pointing requirements are well met.</a:t>
            </a:r>
            <a:endParaRPr sz="2000">
              <a:solidFill>
                <a:srgbClr val="FFFFFF"/>
              </a:solidFill>
              <a:latin typeface="Nunito"/>
              <a:ea typeface="Nunito"/>
              <a:cs typeface="Nunito"/>
              <a:sym typeface="Nunito"/>
            </a:endParaRPr>
          </a:p>
          <a:p>
            <a:pPr marL="285750" marR="0" lvl="0" indent="-260350" algn="l" rtl="0">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NCEI has demonstrated with trending that the degradation of instrument response is slow, stable, and correctible. </a:t>
            </a:r>
            <a:endParaRPr sz="2000">
              <a:solidFill>
                <a:srgbClr val="FFFFFF"/>
              </a:solidFill>
              <a:latin typeface="Nunito"/>
              <a:ea typeface="Nunito"/>
              <a:cs typeface="Nunito"/>
              <a:sym typeface="Nunito"/>
            </a:endParaRPr>
          </a:p>
        </p:txBody>
      </p:sp>
      <p:sp>
        <p:nvSpPr>
          <p:cNvPr id="765" name="Google Shape;765;p88"/>
          <p:cNvSpPr txBox="1"/>
          <p:nvPr/>
        </p:nvSpPr>
        <p:spPr>
          <a:xfrm>
            <a:off x="394375" y="4170625"/>
            <a:ext cx="7077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latin typeface="Nunito"/>
                <a:ea typeface="Nunito"/>
                <a:cs typeface="Nunito"/>
                <a:sym typeface="Nunito"/>
              </a:rPr>
              <a:t>* </a:t>
            </a:r>
            <a:r>
              <a:rPr lang="en" sz="2000" u="sng">
                <a:solidFill>
                  <a:schemeClr val="dk1"/>
                </a:solidFill>
                <a:latin typeface="Nunito"/>
                <a:ea typeface="Nunito"/>
                <a:cs typeface="Nunito"/>
                <a:sym typeface="Nunito"/>
              </a:rPr>
              <a:t>Cannot confirm for GOES-17 SUVI 94Å channel</a:t>
            </a:r>
            <a:endParaRPr sz="2000" u="sng">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graphicFrame>
        <p:nvGraphicFramePr>
          <p:cNvPr id="771" name="Google Shape;771;p89"/>
          <p:cNvGraphicFramePr/>
          <p:nvPr/>
        </p:nvGraphicFramePr>
        <p:xfrm>
          <a:off x="1051875" y="1135925"/>
          <a:ext cx="7040250" cy="3733680"/>
        </p:xfrm>
        <a:graphic>
          <a:graphicData uri="http://schemas.openxmlformats.org/drawingml/2006/table">
            <a:tbl>
              <a:tblPr>
                <a:noFill/>
                <a:tableStyleId>{07A322FA-7E67-41AE-8A54-C64EDC593564}</a:tableStyleId>
              </a:tblPr>
              <a:tblGrid>
                <a:gridCol w="2751475">
                  <a:extLst>
                    <a:ext uri="{9D8B030D-6E8A-4147-A177-3AD203B41FA5}">
                      <a16:colId xmlns:a16="http://schemas.microsoft.com/office/drawing/2014/main" val="20000"/>
                    </a:ext>
                  </a:extLst>
                </a:gridCol>
                <a:gridCol w="4288775">
                  <a:extLst>
                    <a:ext uri="{9D8B030D-6E8A-4147-A177-3AD203B41FA5}">
                      <a16:colId xmlns:a16="http://schemas.microsoft.com/office/drawing/2014/main" val="20001"/>
                    </a:ext>
                  </a:extLst>
                </a:gridCol>
              </a:tblGrid>
              <a:tr h="396200">
                <a:tc>
                  <a:txBody>
                    <a:bodyPr/>
                    <a:lstStyle/>
                    <a:p>
                      <a:pPr marL="0" lvl="0" indent="0" algn="ctr" rtl="0">
                        <a:spcBef>
                          <a:spcPts val="0"/>
                        </a:spcBef>
                        <a:spcAft>
                          <a:spcPts val="0"/>
                        </a:spcAft>
                        <a:buNone/>
                      </a:pPr>
                      <a:r>
                        <a:rPr lang="en" sz="1500" b="1">
                          <a:latin typeface="Nunito"/>
                          <a:ea typeface="Nunito"/>
                          <a:cs typeface="Nunito"/>
                          <a:sym typeface="Nunito"/>
                        </a:rPr>
                        <a:t>Preparation Activity</a:t>
                      </a:r>
                      <a:endParaRPr sz="1500" b="1">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500" b="1">
                          <a:latin typeface="Nunito"/>
                          <a:ea typeface="Nunito"/>
                          <a:cs typeface="Nunito"/>
                          <a:sym typeface="Nunito"/>
                        </a:rPr>
                        <a:t>Assessment</a:t>
                      </a:r>
                      <a:endParaRPr sz="1500" b="1">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latin typeface="Nunito"/>
                          <a:ea typeface="Nunito"/>
                          <a:cs typeface="Nunito"/>
                          <a:sym typeface="Nunito"/>
                        </a:rPr>
                        <a:t>Validation, quality assessment, and anomaly resolution activities are ongoing.</a:t>
                      </a:r>
                      <a:endParaRPr>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Nunito"/>
                          <a:ea typeface="Nunito"/>
                          <a:cs typeface="Nunito"/>
                          <a:sym typeface="Nunito"/>
                        </a:rPr>
                        <a:t>NCEI continues to assess and diagnose issues with instrument performance and product quality. The anomaly resolution process is used as appropriate and involves NCEI’s participation in resolution and validation through the AART.</a:t>
                      </a:r>
                      <a:endParaRPr>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latin typeface="Nunito"/>
                          <a:ea typeface="Nunito"/>
                          <a:cs typeface="Nunito"/>
                          <a:sym typeface="Nunito"/>
                        </a:rPr>
                        <a:t>Incremental product improvements may still be occurring</a:t>
                      </a:r>
                      <a:endParaRPr>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Nunito"/>
                          <a:ea typeface="Nunito"/>
                          <a:cs typeface="Nunito"/>
                          <a:sym typeface="Nunito"/>
                        </a:rPr>
                        <a:t>Major product anomalies (ADR1059/1159) have been fully characterized and are unresolved. Some minor product issues, and some have the potential to impact operations. NCEI and MIT-LL are both working to further improve the SUVI L1b product.</a:t>
                      </a:r>
                      <a:endParaRPr>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latin typeface="Nunito"/>
                          <a:ea typeface="Nunito"/>
                          <a:cs typeface="Nunito"/>
                          <a:sym typeface="Nunito"/>
                        </a:rPr>
                        <a:t>Users are engaged and user feedback is assessed </a:t>
                      </a:r>
                      <a:endParaRPr>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Nunito"/>
                          <a:ea typeface="Nunito"/>
                          <a:cs typeface="Nunito"/>
                          <a:sym typeface="Nunito"/>
                        </a:rPr>
                        <a:t>NCEI engages with NWS/SWPC, and has ongoing efforts to engage scientific data disseminators such as VSO, SunPy, and Helioviewer.</a:t>
                      </a:r>
                      <a:endParaRPr>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772" name="Google Shape;772;p89"/>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t>GOES-R Full Maturity Criteria</a:t>
            </a:r>
            <a:endParaRPr sz="350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graphicFrame>
        <p:nvGraphicFramePr>
          <p:cNvPr id="778" name="Google Shape;778;p90"/>
          <p:cNvGraphicFramePr/>
          <p:nvPr/>
        </p:nvGraphicFramePr>
        <p:xfrm>
          <a:off x="234738" y="868325"/>
          <a:ext cx="8674500" cy="3916530"/>
        </p:xfrm>
        <a:graphic>
          <a:graphicData uri="http://schemas.openxmlformats.org/drawingml/2006/table">
            <a:tbl>
              <a:tblPr>
                <a:noFill/>
                <a:tableStyleId>{07A322FA-7E67-41AE-8A54-C64EDC593564}</a:tableStyleId>
              </a:tblPr>
              <a:tblGrid>
                <a:gridCol w="3390175">
                  <a:extLst>
                    <a:ext uri="{9D8B030D-6E8A-4147-A177-3AD203B41FA5}">
                      <a16:colId xmlns:a16="http://schemas.microsoft.com/office/drawing/2014/main" val="20000"/>
                    </a:ext>
                  </a:extLst>
                </a:gridCol>
                <a:gridCol w="5284325">
                  <a:extLst>
                    <a:ext uri="{9D8B030D-6E8A-4147-A177-3AD203B41FA5}">
                      <a16:colId xmlns:a16="http://schemas.microsoft.com/office/drawing/2014/main" val="20001"/>
                    </a:ext>
                  </a:extLst>
                </a:gridCol>
              </a:tblGrid>
              <a:tr h="396200">
                <a:tc>
                  <a:txBody>
                    <a:bodyPr/>
                    <a:lstStyle/>
                    <a:p>
                      <a:pPr marL="0" lvl="0" indent="0" algn="ctr" rtl="0">
                        <a:spcBef>
                          <a:spcPts val="0"/>
                        </a:spcBef>
                        <a:spcAft>
                          <a:spcPts val="0"/>
                        </a:spcAft>
                        <a:buNone/>
                      </a:pPr>
                      <a:r>
                        <a:rPr lang="en" sz="1500" b="1">
                          <a:latin typeface="Nunito"/>
                          <a:ea typeface="Nunito"/>
                          <a:cs typeface="Nunito"/>
                          <a:sym typeface="Nunito"/>
                        </a:rPr>
                        <a:t>End State</a:t>
                      </a:r>
                      <a:endParaRPr sz="1500" b="1">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500" b="1">
                          <a:latin typeface="Nunito"/>
                          <a:ea typeface="Nunito"/>
                          <a:cs typeface="Nunito"/>
                          <a:sym typeface="Nunito"/>
                        </a:rPr>
                        <a:t>Assessment</a:t>
                      </a:r>
                      <a:endParaRPr sz="1500" b="1">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300">
                          <a:latin typeface="Nunito"/>
                          <a:ea typeface="Nunito"/>
                          <a:cs typeface="Nunito"/>
                          <a:sym typeface="Nunito"/>
                        </a:rPr>
                        <a:t>Product performance for all products is defined and documented over a wide range of representative conditions via ongoing ground truth and validation efforts.</a:t>
                      </a:r>
                      <a:endParaRPr sz="1300">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lvl="0" indent="-311150" algn="l" rtl="0">
                        <a:spcBef>
                          <a:spcPts val="0"/>
                        </a:spcBef>
                        <a:spcAft>
                          <a:spcPts val="0"/>
                        </a:spcAft>
                        <a:buSzPts val="1300"/>
                        <a:buFont typeface="Nunito"/>
                        <a:buChar char="●"/>
                      </a:pPr>
                      <a:r>
                        <a:rPr lang="en" sz="1300">
                          <a:latin typeface="Nunito"/>
                          <a:ea typeface="Nunito"/>
                          <a:cs typeface="Nunito"/>
                          <a:sym typeface="Nunito"/>
                        </a:rPr>
                        <a:t>Long-term trending activities has allowed for the assessment of the GOES-17 SUVI across a variety of solar conditions.</a:t>
                      </a:r>
                      <a:endParaRPr sz="1300">
                        <a:latin typeface="Nunito"/>
                        <a:ea typeface="Nunito"/>
                        <a:cs typeface="Nunito"/>
                        <a:sym typeface="Nunito"/>
                      </a:endParaRPr>
                    </a:p>
                    <a:p>
                      <a:pPr marL="457200" lvl="0" indent="-311150" algn="l" rtl="0">
                        <a:spcBef>
                          <a:spcPts val="0"/>
                        </a:spcBef>
                        <a:spcAft>
                          <a:spcPts val="0"/>
                        </a:spcAft>
                        <a:buSzPts val="1300"/>
                        <a:buFont typeface="Nunito"/>
                        <a:buChar char="●"/>
                      </a:pPr>
                      <a:r>
                        <a:rPr lang="en" sz="1300">
                          <a:latin typeface="Nunito"/>
                          <a:ea typeface="Nunito"/>
                          <a:cs typeface="Nunito"/>
                          <a:sym typeface="Nunito"/>
                        </a:rPr>
                        <a:t>As allowed, the SUVI instrument are compared against other well-calibrated instruments including SDO calibration rocket underflights (Latest flight 9/9/2021).</a:t>
                      </a:r>
                      <a:endParaRPr sz="1300">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300">
                          <a:latin typeface="Nunito"/>
                          <a:ea typeface="Nunito"/>
                          <a:cs typeface="Nunito"/>
                          <a:sym typeface="Nunito"/>
                        </a:rPr>
                        <a:t>Products are operationally optimized, as necessary, considering mission parameters of cost and schedule, as compared to user expectations.</a:t>
                      </a:r>
                      <a:endParaRPr sz="1300">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300">
                          <a:latin typeface="Nunito"/>
                          <a:ea typeface="Nunito"/>
                          <a:cs typeface="Nunito"/>
                          <a:sym typeface="Nunito"/>
                        </a:rPr>
                        <a:t>Product optimization, such as LUT updates to calibration parameters, will occur as needed to maintain the SUVI L1b product.</a:t>
                      </a:r>
                      <a:endParaRPr sz="1300">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300">
                          <a:latin typeface="Nunito"/>
                          <a:ea typeface="Nunito"/>
                          <a:cs typeface="Nunito"/>
                          <a:sym typeface="Nunito"/>
                        </a:rPr>
                        <a:t>All known product anomalies are documented, and shared with the user community.</a:t>
                      </a:r>
                      <a:endParaRPr sz="1300">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300">
                          <a:latin typeface="Nunito"/>
                          <a:ea typeface="Nunito"/>
                          <a:cs typeface="Nunito"/>
                          <a:sym typeface="Nunito"/>
                        </a:rPr>
                        <a:t>All known product anomalies are documented within this presentation and within the L1b README documents.</a:t>
                      </a:r>
                      <a:endParaRPr sz="1300">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sz="1300">
                          <a:latin typeface="Nunito"/>
                          <a:ea typeface="Nunito"/>
                          <a:cs typeface="Nunito"/>
                          <a:sym typeface="Nunito"/>
                        </a:rPr>
                        <a:t>Product is operational.</a:t>
                      </a:r>
                      <a:endParaRPr sz="1300">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300">
                          <a:latin typeface="Nunito"/>
                          <a:ea typeface="Nunito"/>
                          <a:cs typeface="Nunito"/>
                          <a:sym typeface="Nunito"/>
                        </a:rPr>
                        <a:t>Yes, and is operationally leveraged through IDP and SPADES L2 product generation and at SWPC (9/1/2021).</a:t>
                      </a:r>
                      <a:endParaRPr sz="1300">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779" name="Google Shape;779;p90"/>
          <p:cNvSpPr txBox="1">
            <a:spLocks noGrp="1"/>
          </p:cNvSpPr>
          <p:nvPr>
            <p:ph type="title"/>
          </p:nvPr>
        </p:nvSpPr>
        <p:spPr>
          <a:xfrm>
            <a:off x="311700" y="1864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t>GOES-R Full Maturity Criteria</a:t>
            </a:r>
            <a:endParaRPr sz="350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9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434343"/>
                </a:solidFill>
              </a:rPr>
              <a:t>GOES-17 SUVI Full Maturity PS-PVR</a:t>
            </a:r>
            <a:endParaRPr sz="2400">
              <a:solidFill>
                <a:srgbClr val="434343"/>
              </a:solidFill>
            </a:endParaRPr>
          </a:p>
          <a:p>
            <a:pPr marL="0" lvl="0" indent="0" algn="l" rtl="0">
              <a:spcBef>
                <a:spcPts val="0"/>
              </a:spcBef>
              <a:spcAft>
                <a:spcPts val="0"/>
              </a:spcAft>
              <a:buNone/>
            </a:pPr>
            <a:r>
              <a:rPr lang="en" sz="4200">
                <a:solidFill>
                  <a:srgbClr val="FFFFFF"/>
                </a:solidFill>
              </a:rPr>
              <a:t>Summary of SUVI Product Status</a:t>
            </a:r>
            <a:endParaRPr sz="4200">
              <a:solidFill>
                <a:srgbClr val="FFFFFF"/>
              </a:solidFill>
            </a:endParaRPr>
          </a:p>
        </p:txBody>
      </p:sp>
      <p:sp>
        <p:nvSpPr>
          <p:cNvPr id="785" name="Google Shape;785;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79</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1089075" y="151125"/>
            <a:ext cx="6367800" cy="10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Overview of SUVI</a:t>
            </a:r>
            <a:endParaRPr/>
          </a:p>
          <a:p>
            <a:pPr marL="0" lvl="0" indent="0" algn="ctr" rtl="0">
              <a:spcBef>
                <a:spcPts val="0"/>
              </a:spcBef>
              <a:spcAft>
                <a:spcPts val="0"/>
              </a:spcAft>
              <a:buNone/>
            </a:pPr>
            <a:r>
              <a:rPr lang="en" sz="2400"/>
              <a:t>Key Instrument Operating Characteristics</a:t>
            </a:r>
            <a:endParaRPr sz="2400"/>
          </a:p>
        </p:txBody>
      </p:sp>
      <p:sp>
        <p:nvSpPr>
          <p:cNvPr id="121" name="Google Shape;12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8</a:t>
            </a:fld>
            <a:endParaRPr>
              <a:solidFill>
                <a:srgbClr val="FFFFFF"/>
              </a:solidFill>
              <a:latin typeface="Nunito"/>
              <a:ea typeface="Nunito"/>
              <a:cs typeface="Nunito"/>
              <a:sym typeface="Nunito"/>
            </a:endParaRPr>
          </a:p>
        </p:txBody>
      </p:sp>
      <p:sp>
        <p:nvSpPr>
          <p:cNvPr id="122" name="Google Shape;122;p20"/>
          <p:cNvSpPr txBox="1"/>
          <p:nvPr/>
        </p:nvSpPr>
        <p:spPr>
          <a:xfrm>
            <a:off x="403700" y="1405500"/>
            <a:ext cx="6636900" cy="32577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1280×1280 pixel L1b Product Image</a:t>
            </a:r>
            <a:endParaRPr sz="2200">
              <a:solidFill>
                <a:srgbClr val="FFFFFF"/>
              </a:solidFill>
              <a:latin typeface="Nunito"/>
              <a:ea typeface="Nunito"/>
              <a:cs typeface="Nunito"/>
              <a:sym typeface="Nunito"/>
            </a:endParaRPr>
          </a:p>
          <a:p>
            <a:pPr marL="457200" lvl="0" indent="-368300" algn="l" rtl="0">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2.5 arcsec pixels, 53.3×53.3 arcmin FOV</a:t>
            </a:r>
            <a:endParaRPr sz="2200">
              <a:solidFill>
                <a:srgbClr val="FFFFFF"/>
              </a:solidFill>
              <a:latin typeface="Nunito"/>
              <a:ea typeface="Nunito"/>
              <a:cs typeface="Nunito"/>
              <a:sym typeface="Nunito"/>
            </a:endParaRPr>
          </a:p>
          <a:p>
            <a:pPr marL="457200" lvl="0" indent="-368300" algn="l" rtl="0">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14-bit CCD detector</a:t>
            </a:r>
            <a:endParaRPr sz="2200">
              <a:solidFill>
                <a:srgbClr val="FFFFFF"/>
              </a:solidFill>
              <a:latin typeface="Nunito"/>
              <a:ea typeface="Nunito"/>
              <a:cs typeface="Nunito"/>
              <a:sym typeface="Nunito"/>
            </a:endParaRPr>
          </a:p>
          <a:p>
            <a:pPr marL="457200" lvl="0" indent="-368300" algn="l" rtl="0">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Entrance aperture selector – 6 positions</a:t>
            </a:r>
            <a:endParaRPr sz="2200">
              <a:solidFill>
                <a:srgbClr val="FFFFFF"/>
              </a:solidFill>
              <a:latin typeface="Nunito"/>
              <a:ea typeface="Nunito"/>
              <a:cs typeface="Nunito"/>
              <a:sym typeface="Nunito"/>
            </a:endParaRPr>
          </a:p>
          <a:p>
            <a:pPr marL="457200" lvl="0" indent="-368300" algn="l" rtl="0">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2 Filter wheels:</a:t>
            </a:r>
            <a:endParaRPr sz="2200">
              <a:solidFill>
                <a:srgbClr val="FFFFFF"/>
              </a:solidFill>
              <a:latin typeface="Nunito"/>
              <a:ea typeface="Nunito"/>
              <a:cs typeface="Nunito"/>
              <a:sym typeface="Nunito"/>
            </a:endParaRPr>
          </a:p>
          <a:p>
            <a:pPr marL="914400" lvl="1" indent="-361950" algn="l" rtl="0">
              <a:lnSpc>
                <a:spcPct val="115000"/>
              </a:lnSpc>
              <a:spcBef>
                <a:spcPts val="0"/>
              </a:spcBef>
              <a:spcAft>
                <a:spcPts val="0"/>
              </a:spcAft>
              <a:buClr>
                <a:srgbClr val="FFFFFF"/>
              </a:buClr>
              <a:buSzPts val="2100"/>
              <a:buFont typeface="Nunito"/>
              <a:buChar char="○"/>
            </a:pPr>
            <a:r>
              <a:rPr lang="en" sz="2100">
                <a:solidFill>
                  <a:srgbClr val="FFFFFF"/>
                </a:solidFill>
                <a:latin typeface="Nunito"/>
                <a:ea typeface="Nunito"/>
                <a:cs typeface="Nunito"/>
                <a:sym typeface="Nunito"/>
              </a:rPr>
              <a:t>FW1: Open, Thin Al &amp; Zr, Thick Al &amp; Zr</a:t>
            </a:r>
            <a:endParaRPr sz="2100">
              <a:solidFill>
                <a:srgbClr val="FFFFFF"/>
              </a:solidFill>
              <a:latin typeface="Nunito"/>
              <a:ea typeface="Nunito"/>
              <a:cs typeface="Nunito"/>
              <a:sym typeface="Nunito"/>
            </a:endParaRPr>
          </a:p>
          <a:p>
            <a:pPr marL="914400" lvl="1" indent="-361950" algn="l" rtl="0">
              <a:lnSpc>
                <a:spcPct val="115000"/>
              </a:lnSpc>
              <a:spcBef>
                <a:spcPts val="0"/>
              </a:spcBef>
              <a:spcAft>
                <a:spcPts val="0"/>
              </a:spcAft>
              <a:buClr>
                <a:srgbClr val="FFFFFF"/>
              </a:buClr>
              <a:buSzPts val="2100"/>
              <a:buFont typeface="Nunito"/>
              <a:buChar char="○"/>
            </a:pPr>
            <a:r>
              <a:rPr lang="en" sz="2100">
                <a:solidFill>
                  <a:srgbClr val="FFFFFF"/>
                </a:solidFill>
                <a:latin typeface="Nunito"/>
                <a:ea typeface="Nunito"/>
                <a:cs typeface="Nunito"/>
                <a:sym typeface="Nunito"/>
              </a:rPr>
              <a:t>FW2: Glass, Open, Thin Al, Thin Zr, Thick Al</a:t>
            </a:r>
            <a:endParaRPr sz="2100">
              <a:solidFill>
                <a:srgbClr val="FFFFFF"/>
              </a:solidFill>
              <a:latin typeface="Nunito"/>
              <a:ea typeface="Nunito"/>
              <a:cs typeface="Nunito"/>
              <a:sym typeface="Nunito"/>
            </a:endParaRPr>
          </a:p>
          <a:p>
            <a:pPr marL="457200" lvl="0" indent="-368300" algn="l" rtl="0">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4-photodiode guide telescope for pointing</a:t>
            </a:r>
            <a:endParaRPr sz="2200">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Priorities for GOES-17 SUVI Level-1b</a:t>
            </a:r>
            <a:endParaRPr/>
          </a:p>
        </p:txBody>
      </p:sp>
      <p:sp>
        <p:nvSpPr>
          <p:cNvPr id="791" name="Google Shape;791;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sp>
        <p:nvSpPr>
          <p:cNvPr id="792" name="Google Shape;792;p92"/>
          <p:cNvSpPr txBox="1">
            <a:spLocks noGrp="1"/>
          </p:cNvSpPr>
          <p:nvPr>
            <p:ph type="body" idx="1"/>
          </p:nvPr>
        </p:nvSpPr>
        <p:spPr>
          <a:xfrm>
            <a:off x="311700" y="1152475"/>
            <a:ext cx="66708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Char char="●"/>
            </a:pPr>
            <a:r>
              <a:rPr lang="en" sz="2000">
                <a:solidFill>
                  <a:schemeClr val="dk1"/>
                </a:solidFill>
              </a:rPr>
              <a:t>No impact to Operations or Full Validation Status:</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Update degradation correction coefficients</a:t>
            </a:r>
            <a:endParaRPr sz="1800">
              <a:solidFill>
                <a:schemeClr val="dk1"/>
              </a:solidFill>
            </a:endParaRPr>
          </a:p>
          <a:p>
            <a:pPr marL="1371600" lvl="2" indent="-336550" algn="l" rtl="0">
              <a:spcBef>
                <a:spcPts val="0"/>
              </a:spcBef>
              <a:spcAft>
                <a:spcPts val="0"/>
              </a:spcAft>
              <a:buClr>
                <a:schemeClr val="dk1"/>
              </a:buClr>
              <a:buSzPts val="1700"/>
              <a:buChar char="■"/>
            </a:pPr>
            <a:r>
              <a:rPr lang="en" sz="1700">
                <a:solidFill>
                  <a:schemeClr val="dk1"/>
                </a:solidFill>
              </a:rPr>
              <a:t>Leverage SDO Rocket Underflight data as available (9/9/2021).</a:t>
            </a:r>
            <a:endParaRPr sz="17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Further improvements and bug fixes to SUVI Level-1b metadata (ADR 1021, 1121)</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Define a process for updating the SUVI observing sequence that addresses SWPC’s operational needs going forward.</a:t>
            </a:r>
            <a:endParaRPr sz="1800">
              <a:solidFill>
                <a:schemeClr val="dk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93"/>
          <p:cNvSpPr txBox="1">
            <a:spLocks noGrp="1"/>
          </p:cNvSpPr>
          <p:nvPr>
            <p:ph type="title"/>
          </p:nvPr>
        </p:nvSpPr>
        <p:spPr>
          <a:xfrm>
            <a:off x="1282350" y="145525"/>
            <a:ext cx="6579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Summary of GOES-17 SUVI Readiness for Full Maturity Status</a:t>
            </a:r>
            <a:endParaRPr/>
          </a:p>
        </p:txBody>
      </p:sp>
      <p:sp>
        <p:nvSpPr>
          <p:cNvPr id="798" name="Google Shape;798;p93"/>
          <p:cNvSpPr txBox="1">
            <a:spLocks noGrp="1"/>
          </p:cNvSpPr>
          <p:nvPr>
            <p:ph type="body" idx="1"/>
          </p:nvPr>
        </p:nvSpPr>
        <p:spPr>
          <a:xfrm>
            <a:off x="117300" y="1375850"/>
            <a:ext cx="8909400" cy="3358800"/>
          </a:xfrm>
          <a:prstGeom prst="rect">
            <a:avLst/>
          </a:prstGeom>
          <a:solidFill>
            <a:srgbClr val="000000"/>
          </a:solidFill>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FFFFFF"/>
              </a:buClr>
              <a:buSzPts val="1600"/>
              <a:buChar char="●"/>
            </a:pPr>
            <a:r>
              <a:rPr lang="en" sz="1600">
                <a:solidFill>
                  <a:srgbClr val="FFFFFF"/>
                </a:solidFill>
              </a:rPr>
              <a:t>The GOES-17 SUVI is providing data to NWS/SWPC in an operational capacity.</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Trending activities demonstrate that the GOES-17 SUVI instrument performance is understood and corrections to the instrument degradation can be applied.</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NCEI is actively engaging with NWS/SWPC and the wider scientific community.</a:t>
            </a:r>
            <a:endParaRPr sz="1600">
              <a:solidFill>
                <a:srgbClr val="FFFFFF"/>
              </a:solidFill>
            </a:endParaRPr>
          </a:p>
          <a:p>
            <a:pPr marL="457200" lvl="0" indent="0" algn="l" rtl="0">
              <a:lnSpc>
                <a:spcPct val="115000"/>
              </a:lnSpc>
              <a:spcBef>
                <a:spcPts val="1600"/>
              </a:spcBef>
              <a:spcAft>
                <a:spcPts val="0"/>
              </a:spcAft>
              <a:buNone/>
            </a:pPr>
            <a:endParaRPr sz="1600">
              <a:solidFill>
                <a:srgbClr val="FFFFFF"/>
              </a:solidFill>
            </a:endParaRPr>
          </a:p>
          <a:p>
            <a:pPr marL="457200" lvl="0" indent="-336550" algn="l" rtl="0">
              <a:lnSpc>
                <a:spcPct val="115000"/>
              </a:lnSpc>
              <a:spcBef>
                <a:spcPts val="1600"/>
              </a:spcBef>
              <a:spcAft>
                <a:spcPts val="0"/>
              </a:spcAft>
              <a:buClr>
                <a:srgbClr val="FFFFFF"/>
              </a:buClr>
              <a:buSzPts val="1700"/>
              <a:buChar char="●"/>
            </a:pPr>
            <a:r>
              <a:rPr lang="en" sz="1700" b="1">
                <a:solidFill>
                  <a:srgbClr val="FFFFFF"/>
                </a:solidFill>
              </a:rPr>
              <a:t>NCEI affirms that all known Ground System and instrumental issues prohibitive to Full Validation Maturity for the GOES-17 SUVI have been resolved or have a clearly defined path forward.</a:t>
            </a:r>
            <a:endParaRPr sz="1700" b="1">
              <a:solidFill>
                <a:srgbClr val="FFFFFF"/>
              </a:solidFill>
            </a:endParaRPr>
          </a:p>
          <a:p>
            <a:pPr marL="457200" lvl="0" indent="-336550" algn="l" rtl="0">
              <a:lnSpc>
                <a:spcPct val="115000"/>
              </a:lnSpc>
              <a:spcBef>
                <a:spcPts val="0"/>
              </a:spcBef>
              <a:spcAft>
                <a:spcPts val="0"/>
              </a:spcAft>
              <a:buClr>
                <a:srgbClr val="FFFFFF"/>
              </a:buClr>
              <a:buSzPts val="1700"/>
              <a:buChar char="●"/>
            </a:pPr>
            <a:r>
              <a:rPr lang="en" sz="1700" b="1">
                <a:solidFill>
                  <a:srgbClr val="FFFFFF"/>
                </a:solidFill>
              </a:rPr>
              <a:t>NCEI affirms that all criteria for Full Validation Maturity have been met by the GOES-17 SUVI for channels 131, 171, 195, 284, and 304.</a:t>
            </a:r>
            <a:endParaRPr sz="1700" b="1">
              <a:solidFill>
                <a:srgbClr val="FFFFFF"/>
              </a:solidFill>
            </a:endParaRPr>
          </a:p>
          <a:p>
            <a:pPr marL="457200" lvl="0" indent="0" algn="l" rtl="0">
              <a:spcBef>
                <a:spcPts val="1600"/>
              </a:spcBef>
              <a:spcAft>
                <a:spcPts val="1600"/>
              </a:spcAft>
              <a:buNone/>
            </a:pPr>
            <a:endParaRPr sz="1700" b="1" u="sng">
              <a:solidFill>
                <a:srgbClr val="FFFFFF"/>
              </a:solidFill>
            </a:endParaRPr>
          </a:p>
        </p:txBody>
      </p:sp>
      <p:sp>
        <p:nvSpPr>
          <p:cNvPr id="799" name="Google Shape;799;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sp>
        <p:nvSpPr>
          <p:cNvPr id="805" name="Google Shape;805;p94"/>
          <p:cNvSpPr txBox="1">
            <a:spLocks noGrp="1"/>
          </p:cNvSpPr>
          <p:nvPr>
            <p:ph type="body" idx="1"/>
          </p:nvPr>
        </p:nvSpPr>
        <p:spPr>
          <a:xfrm>
            <a:off x="311700" y="1152475"/>
            <a:ext cx="7331400" cy="3787800"/>
          </a:xfrm>
          <a:prstGeom prst="rect">
            <a:avLst/>
          </a:prstGeom>
          <a:solidFill>
            <a:srgbClr val="000000"/>
          </a:solidFill>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Char char="●"/>
            </a:pPr>
            <a:r>
              <a:rPr lang="en" sz="2000">
                <a:solidFill>
                  <a:srgbClr val="FFFFFF"/>
                </a:solidFill>
              </a:rPr>
              <a:t>NCEI recommends the Review Panel withhold Full Validation Maturity Status from the GOES-17 SUVI 94Å channel. </a:t>
            </a:r>
            <a:endParaRPr sz="2000">
              <a:solidFill>
                <a:srgbClr val="FFFFFF"/>
              </a:solidFill>
            </a:endParaRPr>
          </a:p>
          <a:p>
            <a:pPr marL="914400" lvl="1" indent="-330200" algn="l" rtl="0">
              <a:spcBef>
                <a:spcPts val="0"/>
              </a:spcBef>
              <a:spcAft>
                <a:spcPts val="0"/>
              </a:spcAft>
              <a:buClr>
                <a:srgbClr val="FFFFFF"/>
              </a:buClr>
              <a:buSzPts val="1600"/>
              <a:buChar char="○"/>
            </a:pPr>
            <a:r>
              <a:rPr lang="en" sz="1600">
                <a:solidFill>
                  <a:srgbClr val="FFFFFF"/>
                </a:solidFill>
              </a:rPr>
              <a:t>Upon confirmation that the changes to the GPA and Image sequence are successfully implemented, NCEI will draft a signed memo to recommend “Full” status</a:t>
            </a:r>
            <a:endParaRPr sz="1600">
              <a:solidFill>
                <a:srgbClr val="FFFFFF"/>
              </a:solidFill>
            </a:endParaRPr>
          </a:p>
          <a:p>
            <a:pPr marL="914400" lvl="1" indent="-330200" algn="l" rtl="0">
              <a:spcBef>
                <a:spcPts val="0"/>
              </a:spcBef>
              <a:spcAft>
                <a:spcPts val="0"/>
              </a:spcAft>
              <a:buClr>
                <a:srgbClr val="FFFFFF"/>
              </a:buClr>
              <a:buSzPts val="1600"/>
              <a:buChar char="○"/>
            </a:pPr>
            <a:r>
              <a:rPr lang="en" sz="1600">
                <a:solidFill>
                  <a:srgbClr val="FFFFFF"/>
                </a:solidFill>
              </a:rPr>
              <a:t>The README will stress that the GOES-17 94Å data should not be used until the light leak is mitigated.</a:t>
            </a:r>
            <a:endParaRPr sz="1600">
              <a:solidFill>
                <a:srgbClr val="FFFFFF"/>
              </a:solidFill>
            </a:endParaRPr>
          </a:p>
          <a:p>
            <a:pPr marL="457200" lvl="0" indent="-361950" algn="l" rtl="0">
              <a:spcBef>
                <a:spcPts val="0"/>
              </a:spcBef>
              <a:spcAft>
                <a:spcPts val="0"/>
              </a:spcAft>
              <a:buClr>
                <a:srgbClr val="FFFFFF"/>
              </a:buClr>
              <a:buSzPts val="2100"/>
              <a:buChar char="●"/>
            </a:pPr>
            <a:r>
              <a:rPr lang="en" sz="1900" b="1" u="sng">
                <a:solidFill>
                  <a:srgbClr val="FFFFFF"/>
                </a:solidFill>
              </a:rPr>
              <a:t>NCEI recommends to the Review Panel that Full Validation Maturity Status be considered for the GOES-17 SUVI channels 131, 171, 195, 284, and 304.</a:t>
            </a:r>
            <a:endParaRPr sz="2100">
              <a:solidFill>
                <a:srgbClr val="FFFFFF"/>
              </a:solidFill>
            </a:endParaRPr>
          </a:p>
        </p:txBody>
      </p:sp>
      <p:sp>
        <p:nvSpPr>
          <p:cNvPr id="806" name="Google Shape;806;p94"/>
          <p:cNvSpPr txBox="1">
            <a:spLocks noGrp="1"/>
          </p:cNvSpPr>
          <p:nvPr>
            <p:ph type="title"/>
          </p:nvPr>
        </p:nvSpPr>
        <p:spPr>
          <a:xfrm>
            <a:off x="1282350" y="145525"/>
            <a:ext cx="6579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Summary of GOES-17 SUVI Readiness for Full Maturity Status</a:t>
            </a:r>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9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Reference and Back-up Slides</a:t>
            </a:r>
            <a:endParaRPr/>
          </a:p>
        </p:txBody>
      </p:sp>
      <p:sp>
        <p:nvSpPr>
          <p:cNvPr id="812" name="Google Shape;812;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83</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9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Throughput Discrepancy - Backup Slides</a:t>
            </a:r>
            <a:endParaRPr/>
          </a:p>
        </p:txBody>
      </p:sp>
      <p:sp>
        <p:nvSpPr>
          <p:cNvPr id="818" name="Google Shape;818;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84</a:t>
            </a:fld>
            <a:endParaRPr>
              <a:solidFill>
                <a:srgbClr val="FFFFFF"/>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85</a:t>
            </a:fld>
            <a:endParaRPr>
              <a:solidFill>
                <a:srgbClr val="FFFFFF"/>
              </a:solidFill>
              <a:latin typeface="Nunito"/>
              <a:ea typeface="Nunito"/>
              <a:cs typeface="Nunito"/>
              <a:sym typeface="Nunito"/>
            </a:endParaRPr>
          </a:p>
        </p:txBody>
      </p:sp>
      <p:pic>
        <p:nvPicPr>
          <p:cNvPr id="824" name="Google Shape;824;p97"/>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86</a:t>
            </a:fld>
            <a:endParaRPr>
              <a:solidFill>
                <a:srgbClr val="FFFFFF"/>
              </a:solidFill>
              <a:latin typeface="Nunito"/>
              <a:ea typeface="Nunito"/>
              <a:cs typeface="Nunito"/>
              <a:sym typeface="Nunito"/>
            </a:endParaRPr>
          </a:p>
        </p:txBody>
      </p:sp>
      <p:pic>
        <p:nvPicPr>
          <p:cNvPr id="830" name="Google Shape;830;p98"/>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87</a:t>
            </a:fld>
            <a:endParaRPr>
              <a:solidFill>
                <a:srgbClr val="FFFFFF"/>
              </a:solidFill>
              <a:latin typeface="Nunito"/>
              <a:ea typeface="Nunito"/>
              <a:cs typeface="Nunito"/>
              <a:sym typeface="Nunito"/>
            </a:endParaRPr>
          </a:p>
        </p:txBody>
      </p:sp>
      <p:pic>
        <p:nvPicPr>
          <p:cNvPr id="836" name="Google Shape;836;p99"/>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88</a:t>
            </a:fld>
            <a:endParaRPr>
              <a:solidFill>
                <a:srgbClr val="FFFFFF"/>
              </a:solidFill>
              <a:latin typeface="Nunito"/>
              <a:ea typeface="Nunito"/>
              <a:cs typeface="Nunito"/>
              <a:sym typeface="Nunito"/>
            </a:endParaRPr>
          </a:p>
        </p:txBody>
      </p:sp>
      <p:pic>
        <p:nvPicPr>
          <p:cNvPr id="842" name="Google Shape;842;p100"/>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0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SUVI/AIA Intercomparison - Backup Slides</a:t>
            </a:r>
            <a:endParaRPr/>
          </a:p>
        </p:txBody>
      </p:sp>
      <p:sp>
        <p:nvSpPr>
          <p:cNvPr id="848" name="Google Shape;848;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89</a:t>
            </a:fld>
            <a:endParaRPr>
              <a:solidFill>
                <a:srgbClr val="FFFFFF"/>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Nunito"/>
                <a:ea typeface="Nunito"/>
                <a:cs typeface="Nunito"/>
                <a:sym typeface="Nunito"/>
              </a:rPr>
              <a:t>9</a:t>
            </a:fld>
            <a:endParaRPr>
              <a:solidFill>
                <a:srgbClr val="FFFFFF"/>
              </a:solidFill>
              <a:latin typeface="Nunito"/>
              <a:ea typeface="Nunito"/>
              <a:cs typeface="Nunito"/>
              <a:sym typeface="Nunito"/>
            </a:endParaRPr>
          </a:p>
        </p:txBody>
      </p:sp>
      <p:sp>
        <p:nvSpPr>
          <p:cNvPr id="128" name="Google Shape;128;p21"/>
          <p:cNvSpPr txBox="1">
            <a:spLocks noGrp="1"/>
          </p:cNvSpPr>
          <p:nvPr>
            <p:ph type="title" idx="4294967295"/>
          </p:nvPr>
        </p:nvSpPr>
        <p:spPr>
          <a:xfrm>
            <a:off x="330450" y="151125"/>
            <a:ext cx="8426400" cy="101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Overview of SUVI</a:t>
            </a:r>
            <a:endParaRPr/>
          </a:p>
          <a:p>
            <a:pPr marL="0" lvl="0" indent="0" algn="ctr" rtl="0">
              <a:spcBef>
                <a:spcPts val="0"/>
              </a:spcBef>
              <a:spcAft>
                <a:spcPts val="0"/>
              </a:spcAft>
              <a:buNone/>
            </a:pPr>
            <a:r>
              <a:rPr lang="en" sz="2400"/>
              <a:t>Level-2 Composite Images</a:t>
            </a:r>
            <a:endParaRPr sz="2400"/>
          </a:p>
        </p:txBody>
      </p:sp>
      <p:pic>
        <p:nvPicPr>
          <p:cNvPr id="129" name="Google Shape;129;p21"/>
          <p:cNvPicPr preferRelativeResize="0"/>
          <p:nvPr/>
        </p:nvPicPr>
        <p:blipFill rotWithShape="1">
          <a:blip r:embed="rId3">
            <a:alphaModFix/>
          </a:blip>
          <a:srcRect l="23468" t="12158" r="20075" b="11470"/>
          <a:stretch/>
        </p:blipFill>
        <p:spPr>
          <a:xfrm>
            <a:off x="377275" y="1159625"/>
            <a:ext cx="1891373" cy="1918925"/>
          </a:xfrm>
          <a:prstGeom prst="rect">
            <a:avLst/>
          </a:prstGeom>
          <a:noFill/>
          <a:ln>
            <a:noFill/>
          </a:ln>
        </p:spPr>
      </p:pic>
      <p:pic>
        <p:nvPicPr>
          <p:cNvPr id="130" name="Google Shape;130;p21"/>
          <p:cNvPicPr preferRelativeResize="0"/>
          <p:nvPr/>
        </p:nvPicPr>
        <p:blipFill rotWithShape="1">
          <a:blip r:embed="rId4">
            <a:alphaModFix/>
          </a:blip>
          <a:srcRect l="22581" t="12626" r="20266" b="11403"/>
          <a:stretch/>
        </p:blipFill>
        <p:spPr>
          <a:xfrm>
            <a:off x="2268650" y="1159625"/>
            <a:ext cx="1924807" cy="1918925"/>
          </a:xfrm>
          <a:prstGeom prst="rect">
            <a:avLst/>
          </a:prstGeom>
          <a:noFill/>
          <a:ln>
            <a:noFill/>
          </a:ln>
        </p:spPr>
      </p:pic>
      <p:pic>
        <p:nvPicPr>
          <p:cNvPr id="131" name="Google Shape;131;p21"/>
          <p:cNvPicPr preferRelativeResize="0"/>
          <p:nvPr/>
        </p:nvPicPr>
        <p:blipFill rotWithShape="1">
          <a:blip r:embed="rId5">
            <a:alphaModFix/>
          </a:blip>
          <a:srcRect l="22779" t="12375" r="20315" b="11745"/>
          <a:stretch/>
        </p:blipFill>
        <p:spPr>
          <a:xfrm>
            <a:off x="4193450" y="1159625"/>
            <a:ext cx="1924799" cy="1924818"/>
          </a:xfrm>
          <a:prstGeom prst="rect">
            <a:avLst/>
          </a:prstGeom>
          <a:noFill/>
          <a:ln>
            <a:noFill/>
          </a:ln>
        </p:spPr>
      </p:pic>
      <p:pic>
        <p:nvPicPr>
          <p:cNvPr id="132" name="Google Shape;132;p21"/>
          <p:cNvPicPr preferRelativeResize="0"/>
          <p:nvPr/>
        </p:nvPicPr>
        <p:blipFill rotWithShape="1">
          <a:blip r:embed="rId6">
            <a:alphaModFix/>
          </a:blip>
          <a:srcRect l="22507" t="12369" r="20424" b="12067"/>
          <a:stretch/>
        </p:blipFill>
        <p:spPr>
          <a:xfrm>
            <a:off x="377275" y="3078550"/>
            <a:ext cx="1891373" cy="1878324"/>
          </a:xfrm>
          <a:prstGeom prst="rect">
            <a:avLst/>
          </a:prstGeom>
          <a:noFill/>
          <a:ln>
            <a:noFill/>
          </a:ln>
        </p:spPr>
      </p:pic>
      <p:pic>
        <p:nvPicPr>
          <p:cNvPr id="133" name="Google Shape;133;p21"/>
          <p:cNvPicPr preferRelativeResize="0"/>
          <p:nvPr/>
        </p:nvPicPr>
        <p:blipFill rotWithShape="1">
          <a:blip r:embed="rId7">
            <a:alphaModFix/>
          </a:blip>
          <a:srcRect l="22759" t="12373" r="20185" b="11389"/>
          <a:stretch/>
        </p:blipFill>
        <p:spPr>
          <a:xfrm>
            <a:off x="4193450" y="3025816"/>
            <a:ext cx="2028849" cy="2033173"/>
          </a:xfrm>
          <a:prstGeom prst="rect">
            <a:avLst/>
          </a:prstGeom>
          <a:noFill/>
          <a:ln>
            <a:noFill/>
          </a:ln>
        </p:spPr>
      </p:pic>
      <p:pic>
        <p:nvPicPr>
          <p:cNvPr id="134" name="Google Shape;134;p21"/>
          <p:cNvPicPr preferRelativeResize="0"/>
          <p:nvPr/>
        </p:nvPicPr>
        <p:blipFill rotWithShape="1">
          <a:blip r:embed="rId8">
            <a:alphaModFix/>
          </a:blip>
          <a:srcRect l="22599" t="12300" r="20244" b="11485"/>
          <a:stretch/>
        </p:blipFill>
        <p:spPr>
          <a:xfrm>
            <a:off x="2268650" y="3027975"/>
            <a:ext cx="2028849" cy="2028849"/>
          </a:xfrm>
          <a:prstGeom prst="rect">
            <a:avLst/>
          </a:prstGeom>
          <a:noFill/>
          <a:ln>
            <a:noFill/>
          </a:ln>
        </p:spPr>
      </p:pic>
      <p:sp>
        <p:nvSpPr>
          <p:cNvPr id="135" name="Google Shape;135;p21"/>
          <p:cNvSpPr txBox="1"/>
          <p:nvPr/>
        </p:nvSpPr>
        <p:spPr>
          <a:xfrm>
            <a:off x="873650" y="1148950"/>
            <a:ext cx="915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Nunito"/>
                <a:ea typeface="Nunito"/>
                <a:cs typeface="Nunito"/>
                <a:sym typeface="Nunito"/>
              </a:rPr>
              <a:t>94Å</a:t>
            </a:r>
            <a:endParaRPr>
              <a:solidFill>
                <a:schemeClr val="dk1"/>
              </a:solidFill>
              <a:latin typeface="Nunito"/>
              <a:ea typeface="Nunito"/>
              <a:cs typeface="Nunito"/>
              <a:sym typeface="Nunito"/>
            </a:endParaRPr>
          </a:p>
        </p:txBody>
      </p:sp>
      <p:sp>
        <p:nvSpPr>
          <p:cNvPr id="136" name="Google Shape;136;p21"/>
          <p:cNvSpPr txBox="1"/>
          <p:nvPr/>
        </p:nvSpPr>
        <p:spPr>
          <a:xfrm>
            <a:off x="2825275" y="1148950"/>
            <a:ext cx="915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Nunito"/>
                <a:ea typeface="Nunito"/>
                <a:cs typeface="Nunito"/>
                <a:sym typeface="Nunito"/>
              </a:rPr>
              <a:t>131Å</a:t>
            </a:r>
            <a:endParaRPr>
              <a:solidFill>
                <a:schemeClr val="dk1"/>
              </a:solidFill>
              <a:latin typeface="Nunito"/>
              <a:ea typeface="Nunito"/>
              <a:cs typeface="Nunito"/>
              <a:sym typeface="Nunito"/>
            </a:endParaRPr>
          </a:p>
        </p:txBody>
      </p:sp>
      <p:sp>
        <p:nvSpPr>
          <p:cNvPr id="137" name="Google Shape;137;p21"/>
          <p:cNvSpPr txBox="1"/>
          <p:nvPr/>
        </p:nvSpPr>
        <p:spPr>
          <a:xfrm>
            <a:off x="4750075" y="1148950"/>
            <a:ext cx="915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Nunito"/>
                <a:ea typeface="Nunito"/>
                <a:cs typeface="Nunito"/>
                <a:sym typeface="Nunito"/>
              </a:rPr>
              <a:t>171Å</a:t>
            </a:r>
            <a:endParaRPr>
              <a:solidFill>
                <a:schemeClr val="dk1"/>
              </a:solidFill>
              <a:latin typeface="Nunito"/>
              <a:ea typeface="Nunito"/>
              <a:cs typeface="Nunito"/>
              <a:sym typeface="Nunito"/>
            </a:endParaRPr>
          </a:p>
        </p:txBody>
      </p:sp>
      <p:sp>
        <p:nvSpPr>
          <p:cNvPr id="138" name="Google Shape;138;p21"/>
          <p:cNvSpPr txBox="1"/>
          <p:nvPr/>
        </p:nvSpPr>
        <p:spPr>
          <a:xfrm>
            <a:off x="865150" y="3027975"/>
            <a:ext cx="915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Nunito"/>
                <a:ea typeface="Nunito"/>
                <a:cs typeface="Nunito"/>
                <a:sym typeface="Nunito"/>
              </a:rPr>
              <a:t>195Å</a:t>
            </a:r>
            <a:endParaRPr>
              <a:solidFill>
                <a:schemeClr val="dk1"/>
              </a:solidFill>
              <a:latin typeface="Nunito"/>
              <a:ea typeface="Nunito"/>
              <a:cs typeface="Nunito"/>
              <a:sym typeface="Nunito"/>
            </a:endParaRPr>
          </a:p>
        </p:txBody>
      </p:sp>
      <p:sp>
        <p:nvSpPr>
          <p:cNvPr id="139" name="Google Shape;139;p21"/>
          <p:cNvSpPr txBox="1"/>
          <p:nvPr/>
        </p:nvSpPr>
        <p:spPr>
          <a:xfrm>
            <a:off x="2825275" y="3027975"/>
            <a:ext cx="915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Nunito"/>
                <a:ea typeface="Nunito"/>
                <a:cs typeface="Nunito"/>
                <a:sym typeface="Nunito"/>
              </a:rPr>
              <a:t>284Å</a:t>
            </a:r>
            <a:endParaRPr>
              <a:solidFill>
                <a:schemeClr val="dk1"/>
              </a:solidFill>
              <a:latin typeface="Nunito"/>
              <a:ea typeface="Nunito"/>
              <a:cs typeface="Nunito"/>
              <a:sym typeface="Nunito"/>
            </a:endParaRPr>
          </a:p>
        </p:txBody>
      </p:sp>
      <p:sp>
        <p:nvSpPr>
          <p:cNvPr id="140" name="Google Shape;140;p21"/>
          <p:cNvSpPr txBox="1"/>
          <p:nvPr/>
        </p:nvSpPr>
        <p:spPr>
          <a:xfrm>
            <a:off x="4750075" y="3027975"/>
            <a:ext cx="915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Nunito"/>
                <a:ea typeface="Nunito"/>
                <a:cs typeface="Nunito"/>
                <a:sym typeface="Nunito"/>
              </a:rPr>
              <a:t>304Å</a:t>
            </a:r>
            <a:endParaRPr>
              <a:solidFill>
                <a:schemeClr val="dk1"/>
              </a:solidFill>
              <a:latin typeface="Nunito"/>
              <a:ea typeface="Nunito"/>
              <a:cs typeface="Nunito"/>
              <a:sym typeface="Nunito"/>
            </a:endParaRPr>
          </a:p>
        </p:txBody>
      </p:sp>
      <p:sp>
        <p:nvSpPr>
          <p:cNvPr id="141" name="Google Shape;141;p21"/>
          <p:cNvSpPr txBox="1"/>
          <p:nvPr/>
        </p:nvSpPr>
        <p:spPr>
          <a:xfrm>
            <a:off x="2149075" y="4659925"/>
            <a:ext cx="22680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Nunito"/>
                <a:ea typeface="Nunito"/>
                <a:cs typeface="Nunito"/>
                <a:sym typeface="Nunito"/>
              </a:rPr>
              <a:t>3 July 2021, 14:30</a:t>
            </a:r>
            <a:endParaRPr>
              <a:solidFill>
                <a:schemeClr val="dk1"/>
              </a:solidFill>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
        <p:nvSpPr>
          <p:cNvPr id="854" name="Google Shape;854;p102"/>
          <p:cNvSpPr txBox="1">
            <a:spLocks noGrp="1"/>
          </p:cNvSpPr>
          <p:nvPr>
            <p:ph type="title"/>
          </p:nvPr>
        </p:nvSpPr>
        <p:spPr>
          <a:xfrm>
            <a:off x="311700" y="13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a:p>
            <a:pPr marL="0" lvl="0" indent="0" algn="ctr" rtl="0">
              <a:spcBef>
                <a:spcPts val="0"/>
              </a:spcBef>
              <a:spcAft>
                <a:spcPts val="0"/>
              </a:spcAft>
              <a:buNone/>
            </a:pPr>
            <a:r>
              <a:rPr lang="en" sz="2000"/>
              <a:t>GOES-16 SUVI 131Å Trending </a:t>
            </a:r>
            <a:endParaRPr sz="2000"/>
          </a:p>
        </p:txBody>
      </p:sp>
      <p:pic>
        <p:nvPicPr>
          <p:cNvPr id="855" name="Google Shape;855;p102"/>
          <p:cNvPicPr preferRelativeResize="0"/>
          <p:nvPr/>
        </p:nvPicPr>
        <p:blipFill>
          <a:blip r:embed="rId3">
            <a:alphaModFix/>
          </a:blip>
          <a:stretch>
            <a:fillRect/>
          </a:stretch>
        </p:blipFill>
        <p:spPr>
          <a:xfrm>
            <a:off x="152400" y="1078163"/>
            <a:ext cx="8839200" cy="3210144"/>
          </a:xfrm>
          <a:prstGeom prst="rect">
            <a:avLst/>
          </a:prstGeom>
          <a:noFill/>
          <a:ln>
            <a:noFill/>
          </a:ln>
        </p:spPr>
      </p:pic>
      <p:cxnSp>
        <p:nvCxnSpPr>
          <p:cNvPr id="856" name="Google Shape;856;p102"/>
          <p:cNvCxnSpPr/>
          <p:nvPr/>
        </p:nvCxnSpPr>
        <p:spPr>
          <a:xfrm>
            <a:off x="3087864" y="1145300"/>
            <a:ext cx="0" cy="2780700"/>
          </a:xfrm>
          <a:prstGeom prst="straightConnector1">
            <a:avLst/>
          </a:prstGeom>
          <a:noFill/>
          <a:ln w="19050" cap="flat" cmpd="sng">
            <a:solidFill>
              <a:srgbClr val="E06666"/>
            </a:solidFill>
            <a:prstDash val="dash"/>
            <a:round/>
            <a:headEnd type="none" w="med" len="med"/>
            <a:tailEnd type="none" w="med" len="med"/>
          </a:ln>
        </p:spPr>
      </p:cxnSp>
      <p:sp>
        <p:nvSpPr>
          <p:cNvPr id="857" name="Google Shape;857;p102"/>
          <p:cNvSpPr txBox="1"/>
          <p:nvPr/>
        </p:nvSpPr>
        <p:spPr>
          <a:xfrm>
            <a:off x="2300850" y="4243775"/>
            <a:ext cx="1877700" cy="35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Nunito"/>
                <a:ea typeface="Nunito"/>
                <a:cs typeface="Nunito"/>
                <a:sym typeface="Nunito"/>
              </a:rPr>
              <a:t>Fe XXII Flare Line</a:t>
            </a:r>
            <a:endParaRPr sz="1200">
              <a:solidFill>
                <a:srgbClr val="FFFFFF"/>
              </a:solidFill>
              <a:latin typeface="Nunito"/>
              <a:ea typeface="Nunito"/>
              <a:cs typeface="Nunito"/>
              <a:sym typeface="Nunito"/>
            </a:endParaRPr>
          </a:p>
        </p:txBody>
      </p:sp>
      <p:sp>
        <p:nvSpPr>
          <p:cNvPr id="858" name="Google Shape;858;p102"/>
          <p:cNvSpPr txBox="1"/>
          <p:nvPr/>
        </p:nvSpPr>
        <p:spPr>
          <a:xfrm>
            <a:off x="230075" y="4564575"/>
            <a:ext cx="8424000" cy="4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SUVI and AIA agree the least in this channel with disagreements up to 10%. This is largely due to a flaring line seen more in SUVI channel than AIA</a:t>
            </a:r>
            <a:endParaRPr>
              <a:solidFill>
                <a:srgbClr val="FFFFFF"/>
              </a:solidFill>
              <a:latin typeface="Nunito"/>
              <a:ea typeface="Nunito"/>
              <a:cs typeface="Nunito"/>
              <a:sym typeface="Nunito"/>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sp>
        <p:nvSpPr>
          <p:cNvPr id="864" name="Google Shape;864;p103"/>
          <p:cNvSpPr txBox="1">
            <a:spLocks noGrp="1"/>
          </p:cNvSpPr>
          <p:nvPr>
            <p:ph type="title"/>
          </p:nvPr>
        </p:nvSpPr>
        <p:spPr>
          <a:xfrm>
            <a:off x="311700" y="13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a:p>
            <a:pPr marL="0" lvl="0" indent="0" algn="ctr" rtl="0">
              <a:spcBef>
                <a:spcPts val="0"/>
              </a:spcBef>
              <a:spcAft>
                <a:spcPts val="0"/>
              </a:spcAft>
              <a:buNone/>
            </a:pPr>
            <a:r>
              <a:rPr lang="en" sz="2000"/>
              <a:t>GOES-16 SUVI 304Å Trending </a:t>
            </a:r>
            <a:endParaRPr sz="2000"/>
          </a:p>
        </p:txBody>
      </p:sp>
      <p:pic>
        <p:nvPicPr>
          <p:cNvPr id="865" name="Google Shape;865;p103"/>
          <p:cNvPicPr preferRelativeResize="0"/>
          <p:nvPr/>
        </p:nvPicPr>
        <p:blipFill>
          <a:blip r:embed="rId3">
            <a:alphaModFix/>
          </a:blip>
          <a:stretch>
            <a:fillRect/>
          </a:stretch>
        </p:blipFill>
        <p:spPr>
          <a:xfrm>
            <a:off x="152400" y="1146475"/>
            <a:ext cx="8839201" cy="3225931"/>
          </a:xfrm>
          <a:prstGeom prst="rect">
            <a:avLst/>
          </a:prstGeom>
          <a:noFill/>
          <a:ln>
            <a:noFill/>
          </a:ln>
        </p:spPr>
      </p:pic>
      <p:sp>
        <p:nvSpPr>
          <p:cNvPr id="866" name="Google Shape;866;p103"/>
          <p:cNvSpPr txBox="1"/>
          <p:nvPr/>
        </p:nvSpPr>
        <p:spPr>
          <a:xfrm>
            <a:off x="746700" y="4484125"/>
            <a:ext cx="765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The differences between the AIA and SUVI passbands result in differences, but differences remain with ~5%.</a:t>
            </a:r>
            <a:endParaRPr>
              <a:solidFill>
                <a:srgbClr val="FFFFFF"/>
              </a:solidFill>
              <a:latin typeface="Nunito"/>
              <a:ea typeface="Nunito"/>
              <a:cs typeface="Nunito"/>
              <a:sym typeface="Nunito"/>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sp>
        <p:nvSpPr>
          <p:cNvPr id="872" name="Google Shape;872;p104"/>
          <p:cNvSpPr txBox="1"/>
          <p:nvPr/>
        </p:nvSpPr>
        <p:spPr>
          <a:xfrm>
            <a:off x="265800" y="311250"/>
            <a:ext cx="1889400" cy="45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94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Transparent dots show original data prior to correcting for inconsistent calibrations, such as </a:t>
            </a:r>
            <a:r>
              <a:rPr lang="en">
                <a:solidFill>
                  <a:schemeClr val="dk1"/>
                </a:solidFill>
                <a:latin typeface="Nunito"/>
                <a:ea typeface="Nunito"/>
                <a:cs typeface="Nunito"/>
                <a:sym typeface="Nunito"/>
              </a:rPr>
              <a:t>LUT changes and discontinuities due to mini bakeouts after instrument resets</a:t>
            </a:r>
            <a:r>
              <a:rPr lang="en">
                <a:solidFill>
                  <a:srgbClr val="FFFFFF"/>
                </a:solidFill>
                <a:latin typeface="Nunito"/>
                <a:ea typeface="Nunito"/>
                <a:cs typeface="Nunito"/>
                <a:sym typeface="Nunito"/>
              </a:rPr>
              <a:t> </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SUVI 17:</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-2018/11/14 (effective area LUT change)</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AIA:</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-2021/2/19 (calibration change)</a:t>
            </a:r>
            <a:endParaRPr>
              <a:solidFill>
                <a:srgbClr val="FFFFFF"/>
              </a:solidFill>
              <a:latin typeface="Nunito"/>
              <a:ea typeface="Nunito"/>
              <a:cs typeface="Nunito"/>
              <a:sym typeface="Nunito"/>
            </a:endParaRPr>
          </a:p>
        </p:txBody>
      </p:sp>
      <p:pic>
        <p:nvPicPr>
          <p:cNvPr id="873" name="Google Shape;873;p104"/>
          <p:cNvPicPr preferRelativeResize="0"/>
          <p:nvPr/>
        </p:nvPicPr>
        <p:blipFill>
          <a:blip r:embed="rId3">
            <a:alphaModFix/>
          </a:blip>
          <a:stretch>
            <a:fillRect/>
          </a:stretch>
        </p:blipFill>
        <p:spPr>
          <a:xfrm>
            <a:off x="2307600" y="152400"/>
            <a:ext cx="6012458" cy="480996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sp>
        <p:nvSpPr>
          <p:cNvPr id="879" name="Google Shape;879;p105"/>
          <p:cNvSpPr txBox="1"/>
          <p:nvPr/>
        </p:nvSpPr>
        <p:spPr>
          <a:xfrm>
            <a:off x="265800" y="536188"/>
            <a:ext cx="2011500" cy="3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131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Note: transparent dots overlap solid dots pre-2019</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SUVI 17:</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-2018/11/14 (effective area LUT change)</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AIA:</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-2018/6/8 (calibration change)</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-2021/2/19 (calibration change)</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p:txBody>
      </p:sp>
      <p:pic>
        <p:nvPicPr>
          <p:cNvPr id="880" name="Google Shape;880;p105"/>
          <p:cNvPicPr preferRelativeResize="0"/>
          <p:nvPr/>
        </p:nvPicPr>
        <p:blipFill>
          <a:blip r:embed="rId3">
            <a:alphaModFix/>
          </a:blip>
          <a:stretch>
            <a:fillRect/>
          </a:stretch>
        </p:blipFill>
        <p:spPr>
          <a:xfrm>
            <a:off x="2429700" y="152400"/>
            <a:ext cx="5890358" cy="471228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sp>
        <p:nvSpPr>
          <p:cNvPr id="886" name="Google Shape;886;p106"/>
          <p:cNvSpPr txBox="1"/>
          <p:nvPr/>
        </p:nvSpPr>
        <p:spPr>
          <a:xfrm>
            <a:off x="279800" y="599400"/>
            <a:ext cx="2011500" cy="3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SUVI 16:</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-2019/4/26 (reset/bakeout)</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-2020/1/25 (reset/bakeout)</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SUVI 17:</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-2018/11/14 (effective area LUT change)</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-2021/7/22 (reset/bakeout)</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AIA:</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-2020/7/24 (calibration change)</a:t>
            </a:r>
            <a:endParaRPr>
              <a:solidFill>
                <a:srgbClr val="FFFFFF"/>
              </a:solidFill>
              <a:latin typeface="Nunito"/>
              <a:ea typeface="Nunito"/>
              <a:cs typeface="Nunito"/>
              <a:sym typeface="Nunito"/>
            </a:endParaRPr>
          </a:p>
        </p:txBody>
      </p:sp>
      <p:pic>
        <p:nvPicPr>
          <p:cNvPr id="887" name="Google Shape;887;p106"/>
          <p:cNvPicPr preferRelativeResize="0"/>
          <p:nvPr/>
        </p:nvPicPr>
        <p:blipFill>
          <a:blip r:embed="rId3">
            <a:alphaModFix/>
          </a:blip>
          <a:stretch>
            <a:fillRect/>
          </a:stretch>
        </p:blipFill>
        <p:spPr>
          <a:xfrm>
            <a:off x="2429700" y="152400"/>
            <a:ext cx="5890358" cy="471228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
        <p:nvSpPr>
          <p:cNvPr id="893" name="Google Shape;893;p107"/>
          <p:cNvSpPr txBox="1"/>
          <p:nvPr/>
        </p:nvSpPr>
        <p:spPr>
          <a:xfrm>
            <a:off x="265800" y="718375"/>
            <a:ext cx="2011500" cy="3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195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SUVI 16:</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-2019/4/26 (reset/bakeout)</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-2020/1/25 (reset/bakeout)</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SUVI 17:</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-2018/11/14 (</a:t>
            </a:r>
            <a:r>
              <a:rPr lang="en">
                <a:solidFill>
                  <a:schemeClr val="dk1"/>
                </a:solidFill>
                <a:latin typeface="Nunito"/>
                <a:ea typeface="Nunito"/>
                <a:cs typeface="Nunito"/>
                <a:sym typeface="Nunito"/>
              </a:rPr>
              <a:t>effective area LUT change)</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-2021/7/22 (reset/bakeout)</a:t>
            </a:r>
            <a:endParaRPr>
              <a:solidFill>
                <a:schemeClr val="dk1"/>
              </a:solidFill>
              <a:latin typeface="Nunito"/>
              <a:ea typeface="Nunito"/>
              <a:cs typeface="Nunito"/>
              <a:sym typeface="Nunito"/>
            </a:endParaRPr>
          </a:p>
        </p:txBody>
      </p:sp>
      <p:pic>
        <p:nvPicPr>
          <p:cNvPr id="894" name="Google Shape;894;p107"/>
          <p:cNvPicPr preferRelativeResize="0"/>
          <p:nvPr/>
        </p:nvPicPr>
        <p:blipFill>
          <a:blip r:embed="rId3">
            <a:alphaModFix/>
          </a:blip>
          <a:stretch>
            <a:fillRect/>
          </a:stretch>
        </p:blipFill>
        <p:spPr>
          <a:xfrm>
            <a:off x="2429700" y="152400"/>
            <a:ext cx="5890358" cy="471228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sp>
        <p:nvSpPr>
          <p:cNvPr id="900" name="Google Shape;900;p108"/>
          <p:cNvSpPr txBox="1"/>
          <p:nvPr/>
        </p:nvSpPr>
        <p:spPr>
          <a:xfrm>
            <a:off x="265800" y="498600"/>
            <a:ext cx="2011500" cy="41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SUVI 16:</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-2019/4/26 (reset/bakeout)</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-2020/1/25 (reset/bakeout)</a:t>
            </a:r>
            <a:endParaRPr>
              <a:solidFill>
                <a:srgbClr val="FFFFFF"/>
              </a:solidFill>
              <a:latin typeface="Nunito"/>
              <a:ea typeface="Nunito"/>
              <a:cs typeface="Nunito"/>
              <a:sym typeface="Nunito"/>
            </a:endParaRPr>
          </a:p>
          <a:p>
            <a:pPr marL="0" lvl="0" indent="0" algn="l" rtl="0">
              <a:spcBef>
                <a:spcPts val="0"/>
              </a:spcBef>
              <a:spcAft>
                <a:spcPts val="0"/>
              </a:spcAft>
              <a:buNone/>
            </a:pP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SUVI 17:</a:t>
            </a:r>
            <a:endParaRPr>
              <a:solidFill>
                <a:srgbClr val="FFFFFF"/>
              </a:solidFill>
              <a:latin typeface="Nunito"/>
              <a:ea typeface="Nunito"/>
              <a:cs typeface="Nunito"/>
              <a:sym typeface="Nunito"/>
            </a:endParaRPr>
          </a:p>
          <a:p>
            <a:pPr marL="0" lvl="0" indent="0" algn="l" rtl="0">
              <a:spcBef>
                <a:spcPts val="0"/>
              </a:spcBef>
              <a:spcAft>
                <a:spcPts val="0"/>
              </a:spcAft>
              <a:buNone/>
            </a:pPr>
            <a:r>
              <a:rPr lang="en">
                <a:solidFill>
                  <a:srgbClr val="FFFFFF"/>
                </a:solidFill>
                <a:latin typeface="Nunito"/>
                <a:ea typeface="Nunito"/>
                <a:cs typeface="Nunito"/>
                <a:sym typeface="Nunito"/>
              </a:rPr>
              <a:t>-2018/11/14 (</a:t>
            </a:r>
            <a:r>
              <a:rPr lang="en">
                <a:solidFill>
                  <a:schemeClr val="dk1"/>
                </a:solidFill>
                <a:latin typeface="Nunito"/>
                <a:ea typeface="Nunito"/>
                <a:cs typeface="Nunito"/>
                <a:sym typeface="Nunito"/>
              </a:rPr>
              <a:t>effective area LUT change)</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-2021/7/22 (reset/bakeout)</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AIA:</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-2018/6/8 (calibration change)</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-2021/2/19 (calibration change)</a:t>
            </a:r>
            <a:endParaRPr>
              <a:solidFill>
                <a:schemeClr val="dk1"/>
              </a:solidFill>
              <a:latin typeface="Nunito"/>
              <a:ea typeface="Nunito"/>
              <a:cs typeface="Nunito"/>
              <a:sym typeface="Nunito"/>
            </a:endParaRPr>
          </a:p>
        </p:txBody>
      </p:sp>
      <p:pic>
        <p:nvPicPr>
          <p:cNvPr id="901" name="Google Shape;901;p108"/>
          <p:cNvPicPr preferRelativeResize="0"/>
          <p:nvPr/>
        </p:nvPicPr>
        <p:blipFill>
          <a:blip r:embed="rId3">
            <a:alphaModFix/>
          </a:blip>
          <a:stretch>
            <a:fillRect/>
          </a:stretch>
        </p:blipFill>
        <p:spPr>
          <a:xfrm>
            <a:off x="2429700" y="152400"/>
            <a:ext cx="5890358" cy="471228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97</a:t>
            </a:fld>
            <a:endParaRPr/>
          </a:p>
        </p:txBody>
      </p:sp>
      <p:sp>
        <p:nvSpPr>
          <p:cNvPr id="907" name="Google Shape;907;p109"/>
          <p:cNvSpPr txBox="1">
            <a:spLocks noGrp="1"/>
          </p:cNvSpPr>
          <p:nvPr>
            <p:ph type="title"/>
          </p:nvPr>
        </p:nvSpPr>
        <p:spPr>
          <a:xfrm>
            <a:off x="311700" y="137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a:p>
            <a:pPr marL="0" lvl="0" indent="0" algn="ctr" rtl="0">
              <a:spcBef>
                <a:spcPts val="0"/>
              </a:spcBef>
              <a:spcAft>
                <a:spcPts val="0"/>
              </a:spcAft>
              <a:buNone/>
            </a:pPr>
            <a:r>
              <a:rPr lang="en" sz="2000"/>
              <a:t>GOES-16 SUVI 94Å Trending </a:t>
            </a:r>
            <a:endParaRPr sz="2000"/>
          </a:p>
        </p:txBody>
      </p:sp>
      <p:pic>
        <p:nvPicPr>
          <p:cNvPr id="908" name="Google Shape;908;p109"/>
          <p:cNvPicPr preferRelativeResize="0"/>
          <p:nvPr/>
        </p:nvPicPr>
        <p:blipFill>
          <a:blip r:embed="rId3">
            <a:alphaModFix/>
          </a:blip>
          <a:stretch>
            <a:fillRect/>
          </a:stretch>
        </p:blipFill>
        <p:spPr>
          <a:xfrm>
            <a:off x="4637260" y="1222775"/>
            <a:ext cx="4428489" cy="3155150"/>
          </a:xfrm>
          <a:prstGeom prst="rect">
            <a:avLst/>
          </a:prstGeom>
          <a:noFill/>
          <a:ln>
            <a:noFill/>
          </a:ln>
        </p:spPr>
      </p:pic>
      <p:pic>
        <p:nvPicPr>
          <p:cNvPr id="909" name="Google Shape;909;p109"/>
          <p:cNvPicPr preferRelativeResize="0"/>
          <p:nvPr/>
        </p:nvPicPr>
        <p:blipFill>
          <a:blip r:embed="rId4">
            <a:alphaModFix/>
          </a:blip>
          <a:stretch>
            <a:fillRect/>
          </a:stretch>
        </p:blipFill>
        <p:spPr>
          <a:xfrm>
            <a:off x="178300" y="1222775"/>
            <a:ext cx="4428463" cy="3155150"/>
          </a:xfrm>
          <a:prstGeom prst="rect">
            <a:avLst/>
          </a:prstGeom>
          <a:noFill/>
          <a:ln>
            <a:noFill/>
          </a:ln>
        </p:spPr>
      </p:pic>
      <p:sp>
        <p:nvSpPr>
          <p:cNvPr id="910" name="Google Shape;910;p109"/>
          <p:cNvSpPr txBox="1"/>
          <p:nvPr/>
        </p:nvSpPr>
        <p:spPr>
          <a:xfrm>
            <a:off x="2488800" y="4547250"/>
            <a:ext cx="41664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Trending shows close agreement for this channel.</a:t>
            </a:r>
            <a:endParaRPr>
              <a:solidFill>
                <a:srgbClr val="FFFFFF"/>
              </a:solidFill>
              <a:latin typeface="Nunito"/>
              <a:ea typeface="Nunito"/>
              <a:cs typeface="Nunito"/>
              <a:sym typeface="Nunito"/>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98</a:t>
            </a:fld>
            <a:endParaRPr/>
          </a:p>
        </p:txBody>
      </p:sp>
      <p:sp>
        <p:nvSpPr>
          <p:cNvPr id="916" name="Google Shape;916;p110"/>
          <p:cNvSpPr txBox="1">
            <a:spLocks noGrp="1"/>
          </p:cNvSpPr>
          <p:nvPr>
            <p:ph type="title"/>
          </p:nvPr>
        </p:nvSpPr>
        <p:spPr>
          <a:xfrm>
            <a:off x="311700" y="93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a:p>
            <a:pPr marL="0" lvl="0" indent="0" algn="ctr" rtl="0">
              <a:spcBef>
                <a:spcPts val="0"/>
              </a:spcBef>
              <a:spcAft>
                <a:spcPts val="0"/>
              </a:spcAft>
              <a:buNone/>
            </a:pPr>
            <a:r>
              <a:rPr lang="en" sz="2000"/>
              <a:t>GOES-16 SUVI 171Å Trending </a:t>
            </a:r>
            <a:endParaRPr sz="2000"/>
          </a:p>
        </p:txBody>
      </p:sp>
      <p:pic>
        <p:nvPicPr>
          <p:cNvPr id="917" name="Google Shape;917;p110"/>
          <p:cNvPicPr preferRelativeResize="0"/>
          <p:nvPr/>
        </p:nvPicPr>
        <p:blipFill>
          <a:blip r:embed="rId3">
            <a:alphaModFix/>
          </a:blip>
          <a:stretch>
            <a:fillRect/>
          </a:stretch>
        </p:blipFill>
        <p:spPr>
          <a:xfrm>
            <a:off x="152400" y="1167375"/>
            <a:ext cx="8839200" cy="3223175"/>
          </a:xfrm>
          <a:prstGeom prst="rect">
            <a:avLst/>
          </a:prstGeom>
          <a:noFill/>
          <a:ln>
            <a:noFill/>
          </a:ln>
        </p:spPr>
      </p:pic>
      <p:sp>
        <p:nvSpPr>
          <p:cNvPr id="918" name="Google Shape;918;p110"/>
          <p:cNvSpPr txBox="1"/>
          <p:nvPr/>
        </p:nvSpPr>
        <p:spPr>
          <a:xfrm>
            <a:off x="2488800" y="4562100"/>
            <a:ext cx="41664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Trending shows close agreement for this channel.</a:t>
            </a:r>
            <a:endParaRPr>
              <a:solidFill>
                <a:srgbClr val="FFFFFF"/>
              </a:solidFill>
              <a:latin typeface="Nunito"/>
              <a:ea typeface="Nunito"/>
              <a:cs typeface="Nunito"/>
              <a:sym typeface="Nunito"/>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99</a:t>
            </a:fld>
            <a:endParaRPr/>
          </a:p>
        </p:txBody>
      </p:sp>
      <p:sp>
        <p:nvSpPr>
          <p:cNvPr id="924" name="Google Shape;924;p111"/>
          <p:cNvSpPr txBox="1">
            <a:spLocks noGrp="1"/>
          </p:cNvSpPr>
          <p:nvPr>
            <p:ph type="title"/>
          </p:nvPr>
        </p:nvSpPr>
        <p:spPr>
          <a:xfrm>
            <a:off x="311700" y="1305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PLPT-SUVI-003: SUVI/AIA Intercalibration</a:t>
            </a:r>
            <a:endParaRPr/>
          </a:p>
          <a:p>
            <a:pPr marL="0" lvl="0" indent="0" algn="ctr" rtl="0">
              <a:spcBef>
                <a:spcPts val="0"/>
              </a:spcBef>
              <a:spcAft>
                <a:spcPts val="0"/>
              </a:spcAft>
              <a:buNone/>
            </a:pPr>
            <a:r>
              <a:rPr lang="en" sz="2000"/>
              <a:t>GOES-16 SUVI 195Å Trending </a:t>
            </a:r>
            <a:endParaRPr sz="2000"/>
          </a:p>
        </p:txBody>
      </p:sp>
      <p:pic>
        <p:nvPicPr>
          <p:cNvPr id="925" name="Google Shape;925;p111"/>
          <p:cNvPicPr preferRelativeResize="0"/>
          <p:nvPr/>
        </p:nvPicPr>
        <p:blipFill>
          <a:blip r:embed="rId3">
            <a:alphaModFix/>
          </a:blip>
          <a:stretch>
            <a:fillRect/>
          </a:stretch>
        </p:blipFill>
        <p:spPr>
          <a:xfrm>
            <a:off x="235500" y="1202375"/>
            <a:ext cx="4460899" cy="3306300"/>
          </a:xfrm>
          <a:prstGeom prst="rect">
            <a:avLst/>
          </a:prstGeom>
          <a:noFill/>
          <a:ln>
            <a:noFill/>
          </a:ln>
        </p:spPr>
      </p:pic>
      <p:pic>
        <p:nvPicPr>
          <p:cNvPr id="926" name="Google Shape;926;p111"/>
          <p:cNvPicPr preferRelativeResize="0"/>
          <p:nvPr/>
        </p:nvPicPr>
        <p:blipFill>
          <a:blip r:embed="rId4">
            <a:alphaModFix/>
          </a:blip>
          <a:stretch>
            <a:fillRect/>
          </a:stretch>
        </p:blipFill>
        <p:spPr>
          <a:xfrm>
            <a:off x="4754645" y="1202375"/>
            <a:ext cx="4190305" cy="3306300"/>
          </a:xfrm>
          <a:prstGeom prst="rect">
            <a:avLst/>
          </a:prstGeom>
          <a:noFill/>
          <a:ln>
            <a:noFill/>
          </a:ln>
        </p:spPr>
      </p:pic>
      <p:sp>
        <p:nvSpPr>
          <p:cNvPr id="927" name="Google Shape;927;p111"/>
          <p:cNvSpPr txBox="1"/>
          <p:nvPr/>
        </p:nvSpPr>
        <p:spPr>
          <a:xfrm>
            <a:off x="235500" y="4619100"/>
            <a:ext cx="8435100" cy="3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Nunito"/>
                <a:ea typeface="Nunito"/>
                <a:cs typeface="Nunito"/>
                <a:sym typeface="Nunito"/>
              </a:rPr>
              <a:t>The passband differences (top-left plot) result in less agreement (within 5%) between AIA and SUVI. </a:t>
            </a:r>
            <a:endParaRPr>
              <a:solidFill>
                <a:srgbClr val="FFFFFF"/>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jons_pspvr_theme">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4437</Words>
  <Application>Microsoft Office PowerPoint</Application>
  <PresentationFormat>On-screen Show (16:9)</PresentationFormat>
  <Paragraphs>833</Paragraphs>
  <Slides>100</Slides>
  <Notes>100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Lora</vt:lpstr>
      <vt:lpstr>Nunito</vt:lpstr>
      <vt:lpstr>Calibri</vt:lpstr>
      <vt:lpstr>Arial</vt:lpstr>
      <vt:lpstr>Avenir</vt:lpstr>
      <vt:lpstr>jons_pspvr_theme</vt:lpstr>
      <vt:lpstr>GOES-17 Full Maturity PS-PVR</vt:lpstr>
      <vt:lpstr>Outline</vt:lpstr>
      <vt:lpstr>Acronym, Defined</vt:lpstr>
      <vt:lpstr>GOES-17 SUVI Full Maturity PS-PVR Overview of SUVI</vt:lpstr>
      <vt:lpstr>The SUVI Instrument</vt:lpstr>
      <vt:lpstr>SUVI Overview</vt:lpstr>
      <vt:lpstr>Overview of SUVI Key Instrument Performance Requirements</vt:lpstr>
      <vt:lpstr>Overview of SUVI Key Instrument Operating Characteristics</vt:lpstr>
      <vt:lpstr>Overview of SUVI Level-2 Composite Images</vt:lpstr>
      <vt:lpstr>SUVI Spectral Response Functions</vt:lpstr>
      <vt:lpstr>PowerPoint Presentation</vt:lpstr>
      <vt:lpstr>Issues from Provisional:  GOES-17 SUVI Light Leakage (ADR 260/1059/1147)  Description and Mitigation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GOES-17 SUVI Updating the observing sequence is the preferred method for mitigating many issues: Light Leaks Long-term degradation, a.k.a. signal attenuation It is expected that all SUVI instruments will require a sequence update at least once over the mission lifetime Sequence updates require GPA modifications The remedy for the GOES-17 SUVI Light Leak is needed generally for the SUVI GPA</vt:lpstr>
      <vt:lpstr>Technical challenges to Updated SUVI Sequences</vt:lpstr>
      <vt:lpstr>Process to Update SUVI Imaging Sequences</vt:lpstr>
      <vt:lpstr>Issues from Provisional:   GOES-16/GOES-17 Throughput Discrepancy (ADR 1059)  Description and Mitigation</vt:lpstr>
      <vt:lpstr>The G17/G16 SUVI Throughput Discrepancy</vt:lpstr>
      <vt:lpstr>SDO Calibration Underflight - 9/9/2021</vt:lpstr>
      <vt:lpstr>Path Forward: SDO-EVE calibration rocket underflight 9/9/2021 Improved instrumentation from last underflight Will provide a definitive data point to resolve the discrepancy NCEI will provide an updated LUT resolving the discrepancy (ADR 1059).</vt:lpstr>
      <vt:lpstr>GOES-17 SUVI Full Maturity PS-PVR Overview of Status at Provisional Maturity (10 May 2019)</vt:lpstr>
      <vt:lpstr>ADRs from Provisional PS-PVR</vt:lpstr>
      <vt:lpstr>ADRs added after Provisional PS-PVR</vt:lpstr>
      <vt:lpstr>ADR 1021 The SUVI GPA is incorrectly formatting the FITS “CONTINUE” header keyword A simple matter of whitespace This causes some modern FITS software tools to break NCEI and SPWC have frozen their software packages to avoid this issue, but other users will experience issues This is not a permanent solution A path forward is defined, and NCEI is closely watching the progress and encourages a prompt deployment</vt:lpstr>
      <vt:lpstr>ADR 1048 The SUVI GPA does not take into account the exposure time at the instrument. “DATE-OBS” and “DATE-END” header keywords This causes a ~1 sec error in the reported time of observation for the long exposure L1b products. Critical for data stewardship. Easy fix. Delivery TBD.</vt:lpstr>
      <vt:lpstr>ADRs added after Provisional PS-PVR</vt:lpstr>
      <vt:lpstr>ADR 1159 SUVI L2 HDR Composite products require knowledge of the by-channel saturation level for each exposure Currently reporting the maximum radiance in each image Work-around at the level-2 processing is in place, but long-term operations needs a L1b fix</vt:lpstr>
      <vt:lpstr>ADR 260/1059/1147 Covers a series of changes to implement the light leak mitigation sequence. Additional flatfields, flexible exposure times, updated LUTs with new flats and exposure times Required to accommodate sequence updates for all SUVI instruments Risk mitigation ADR</vt:lpstr>
      <vt:lpstr>GOES-17 SUVI Full Maturity PS-PVR Evaluation of Product Quality </vt:lpstr>
      <vt:lpstr>PowerPoint Presentation</vt:lpstr>
      <vt:lpstr>PowerPoint Presentation</vt:lpstr>
      <vt:lpstr>PLPT-SUV-001 SUVI CCD Temperature Trending</vt:lpstr>
      <vt:lpstr>PowerPoint Presentation</vt:lpstr>
      <vt:lpstr>PowerPoint Presentation</vt:lpstr>
      <vt:lpstr>PLPT SUVI-003: SUVI/AIA Intercomparison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vt:lpstr>
      <vt:lpstr>PLPT-SUVI-003: SUVI/AIA Intercalibration GOES-17 SUVI Integrated Responses </vt:lpstr>
      <vt:lpstr>PLPT-SUVI-003: SUVI/AIA Intercalibration</vt:lpstr>
      <vt:lpstr>PLPT-SUVI-003: SUVI/AIA Intercalibration</vt:lpstr>
      <vt:lpstr>PLPT-SUVI-003: SUVI/AIA Intercalibration</vt:lpstr>
      <vt:lpstr>PLPT-SUVI-003: SUVI/AIA Intercalibration</vt:lpstr>
      <vt:lpstr>PLPT-SUVI-003: SUVI/AIA Intercalibration</vt:lpstr>
      <vt:lpstr>Further Supporting Evidence in Back-Up Slides</vt:lpstr>
      <vt:lpstr>PLPT-SUV-006 SUVI-EXIS Intercomparison</vt:lpstr>
      <vt:lpstr>PLPT-SUV-006 SUVI-EXIS Intercomparison</vt:lpstr>
      <vt:lpstr>PLPT-SUV-006 SUVI-EXIS Intercomparison</vt:lpstr>
      <vt:lpstr>PLPT-SUV-006 SUVI-EXIS Intercomparison</vt:lpstr>
      <vt:lpstr>PLPT-SUV-006 SUVI-EXIS Intercomparison</vt:lpstr>
      <vt:lpstr>PLPT-SUV-006 SUVI-EXIS Intercomparison</vt:lpstr>
      <vt:lpstr>PLPT-SUV-006 SUVI-EXIS Intercomparison</vt:lpstr>
      <vt:lpstr>GOES-17 SUVI Degradation vs. Comparator Instruments</vt:lpstr>
      <vt:lpstr>GOES-17 SUVI X-flare Linearity</vt:lpstr>
      <vt:lpstr>PowerPoint Presentation</vt:lpstr>
      <vt:lpstr>PowerPoint Presentation</vt:lpstr>
      <vt:lpstr>PowerPoint Presentation</vt:lpstr>
      <vt:lpstr>GOES-17 SUVI Extended Coronal Imaging Campaign</vt:lpstr>
      <vt:lpstr>PowerPoint Presentation</vt:lpstr>
      <vt:lpstr>PowerPoint Presentation</vt:lpstr>
      <vt:lpstr>PowerPoint Presentation</vt:lpstr>
      <vt:lpstr>GOES-17 SUVI Full Maturity PS-PVR Full Maturity Assessment</vt:lpstr>
      <vt:lpstr>PowerPoint Presentation</vt:lpstr>
      <vt:lpstr>GOES-R Full Maturity Criteria</vt:lpstr>
      <vt:lpstr>GOES-R Full Maturity Criteria</vt:lpstr>
      <vt:lpstr>GOES-17 SUVI Full Maturity PS-PVR Summary of SUVI Product Status</vt:lpstr>
      <vt:lpstr>Priorities for GOES-17 SUVI Level-1b</vt:lpstr>
      <vt:lpstr>Summary of GOES-17 SUVI Readiness for Full Maturity Status</vt:lpstr>
      <vt:lpstr>Summary of GOES-17 SUVI Readiness for Full Maturity Status</vt:lpstr>
      <vt:lpstr>Reference and Back-up Slides</vt:lpstr>
      <vt:lpstr>Throughput Discrepancy - Backup Slides</vt:lpstr>
      <vt:lpstr>PowerPoint Presentation</vt:lpstr>
      <vt:lpstr>PowerPoint Presentation</vt:lpstr>
      <vt:lpstr>PowerPoint Presentation</vt:lpstr>
      <vt:lpstr>PowerPoint Presentation</vt:lpstr>
      <vt:lpstr>SUVI/AIA Intercomparison - Backup Slides</vt:lpstr>
      <vt:lpstr>PLPT-SUVI-003: SUVI/AIA Intercalibration GOES-16 SUVI 131Å Trending </vt:lpstr>
      <vt:lpstr>PLPT-SUVI-003: SUVI/AIA Intercalibration GOES-16 SUVI 304Å Trending </vt:lpstr>
      <vt:lpstr>PowerPoint Presentation</vt:lpstr>
      <vt:lpstr>PowerPoint Presentation</vt:lpstr>
      <vt:lpstr>PowerPoint Presentation</vt:lpstr>
      <vt:lpstr>PowerPoint Presentation</vt:lpstr>
      <vt:lpstr>PowerPoint Presentation</vt:lpstr>
      <vt:lpstr>PLPT-SUVI-003: SUVI/AIA Intercalibration GOES-16 SUVI 94Å Trending </vt:lpstr>
      <vt:lpstr>PLPT-SUVI-003: SUVI/AIA Intercalibration GOES-16 SUVI 171Å Trending </vt:lpstr>
      <vt:lpstr>PLPT-SUVI-003: SUVI/AIA Intercalibration GOES-16 SUVI 195Å Trending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GOES-17 Full Maturity PS-PVR</dc:title>
  <dc:creator>Kline, Elizabeth (GSFC-416.0)[NOAA]</dc:creator>
  <cp:lastModifiedBy>Kline, Elizabeth (GSFC-416.0)[NOAA]</cp:lastModifiedBy>
  <cp:revision>3</cp:revision>
  <dcterms:modified xsi:type="dcterms:W3CDTF">2021-09-17T19:33:45Z</dcterms:modified>
</cp:coreProperties>
</file>