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88"/>
  </p:notesMasterIdLst>
  <p:handoutMasterIdLst>
    <p:handoutMasterId r:id="rId89"/>
  </p:handoutMasterIdLst>
  <p:sldIdLst>
    <p:sldId id="256" r:id="rId3"/>
    <p:sldId id="272" r:id="rId4"/>
    <p:sldId id="505" r:id="rId5"/>
    <p:sldId id="406" r:id="rId6"/>
    <p:sldId id="275" r:id="rId7"/>
    <p:sldId id="383" r:id="rId8"/>
    <p:sldId id="405" r:id="rId9"/>
    <p:sldId id="403" r:id="rId10"/>
    <p:sldId id="319" r:id="rId11"/>
    <p:sldId id="400" r:id="rId12"/>
    <p:sldId id="503" r:id="rId13"/>
    <p:sldId id="549" r:id="rId14"/>
    <p:sldId id="407" r:id="rId15"/>
    <p:sldId id="454" r:id="rId16"/>
    <p:sldId id="486" r:id="rId17"/>
    <p:sldId id="487" r:id="rId18"/>
    <p:sldId id="489" r:id="rId19"/>
    <p:sldId id="490" r:id="rId20"/>
    <p:sldId id="459" r:id="rId21"/>
    <p:sldId id="508" r:id="rId22"/>
    <p:sldId id="457" r:id="rId23"/>
    <p:sldId id="461" r:id="rId24"/>
    <p:sldId id="494" r:id="rId25"/>
    <p:sldId id="493" r:id="rId26"/>
    <p:sldId id="532" r:id="rId27"/>
    <p:sldId id="464" r:id="rId28"/>
    <p:sldId id="529" r:id="rId29"/>
    <p:sldId id="469" r:id="rId30"/>
    <p:sldId id="466" r:id="rId31"/>
    <p:sldId id="471" r:id="rId32"/>
    <p:sldId id="533" r:id="rId33"/>
    <p:sldId id="475" r:id="rId34"/>
    <p:sldId id="401" r:id="rId35"/>
    <p:sldId id="512" r:id="rId36"/>
    <p:sldId id="514" r:id="rId37"/>
    <p:sldId id="513" r:id="rId38"/>
    <p:sldId id="477" r:id="rId39"/>
    <p:sldId id="460" r:id="rId40"/>
    <p:sldId id="511" r:id="rId41"/>
    <p:sldId id="550" r:id="rId42"/>
    <p:sldId id="516" r:id="rId43"/>
    <p:sldId id="510" r:id="rId44"/>
    <p:sldId id="540" r:id="rId45"/>
    <p:sldId id="517" r:id="rId46"/>
    <p:sldId id="541" r:id="rId47"/>
    <p:sldId id="518" r:id="rId48"/>
    <p:sldId id="519" r:id="rId49"/>
    <p:sldId id="542" r:id="rId50"/>
    <p:sldId id="520" r:id="rId51"/>
    <p:sldId id="521" r:id="rId52"/>
    <p:sldId id="543" r:id="rId53"/>
    <p:sldId id="522" r:id="rId54"/>
    <p:sldId id="523" r:id="rId55"/>
    <p:sldId id="544" r:id="rId56"/>
    <p:sldId id="524" r:id="rId57"/>
    <p:sldId id="525" r:id="rId58"/>
    <p:sldId id="545" r:id="rId59"/>
    <p:sldId id="526" r:id="rId60"/>
    <p:sldId id="527" r:id="rId61"/>
    <p:sldId id="551" r:id="rId62"/>
    <p:sldId id="531" r:id="rId63"/>
    <p:sldId id="509" r:id="rId64"/>
    <p:sldId id="547" r:id="rId65"/>
    <p:sldId id="498" r:id="rId66"/>
    <p:sldId id="499" r:id="rId67"/>
    <p:sldId id="481" r:id="rId68"/>
    <p:sldId id="506" r:id="rId69"/>
    <p:sldId id="552" r:id="rId70"/>
    <p:sldId id="553" r:id="rId71"/>
    <p:sldId id="548" r:id="rId72"/>
    <p:sldId id="484" r:id="rId73"/>
    <p:sldId id="485" r:id="rId74"/>
    <p:sldId id="501" r:id="rId75"/>
    <p:sldId id="500" r:id="rId76"/>
    <p:sldId id="483" r:id="rId77"/>
    <p:sldId id="530" r:id="rId78"/>
    <p:sldId id="453" r:id="rId79"/>
    <p:sldId id="463" r:id="rId80"/>
    <p:sldId id="538" r:id="rId81"/>
    <p:sldId id="539" r:id="rId82"/>
    <p:sldId id="534" r:id="rId83"/>
    <p:sldId id="535" r:id="rId84"/>
    <p:sldId id="536" r:id="rId85"/>
    <p:sldId id="537" r:id="rId86"/>
    <p:sldId id="546" r:id="rId87"/>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lbright, Jon P. (GSFC-416.0)[COLUMBUS TECHNOLOGIES AND SERVICES INC]" initials="FJP(TASI" lastIdx="32" clrIdx="0">
    <p:extLst/>
  </p:cmAuthor>
  <p:cmAuthor id="2" name="Juan Rodriguez" initials="JR" lastIdx="1" clrIdx="1">
    <p:extLst/>
  </p:cmAuthor>
  <p:cmAuthor id="3" name="Jonathan Darnel" initials="JD" lastIdx="46" clrIdx="2">
    <p:extLst>
      <p:ext uri="{19B8F6BF-5375-455C-9EA6-DF929625EA0E}">
        <p15:presenceInfo xmlns:p15="http://schemas.microsoft.com/office/powerpoint/2012/main" userId="Jonathan Darn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645"/>
    <a:srgbClr val="FC9446"/>
    <a:srgbClr val="FF3300"/>
    <a:srgbClr val="1AB053"/>
    <a:srgbClr val="0460F6"/>
    <a:srgbClr val="034ABD"/>
    <a:srgbClr val="86D505"/>
    <a:srgbClr val="48FF08"/>
    <a:srgbClr val="00B14F"/>
    <a:srgbClr val="B589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21" autoAdjust="0"/>
    <p:restoredTop sz="88812" autoAdjust="0"/>
  </p:normalViewPr>
  <p:slideViewPr>
    <p:cSldViewPr snapToGrid="0" showGuides="1">
      <p:cViewPr varScale="1">
        <p:scale>
          <a:sx n="61" d="100"/>
          <a:sy n="61" d="100"/>
        </p:scale>
        <p:origin x="1576" y="52"/>
      </p:cViewPr>
      <p:guideLst>
        <p:guide orient="horz" pos="384"/>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94" d="100"/>
          <a:sy n="94" d="100"/>
        </p:scale>
        <p:origin x="3704"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handoutMaster" Target="handoutMasters/handout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commentAuthors" Target="commen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3550"/>
          </a:xfrm>
          <a:prstGeom prst="rect">
            <a:avLst/>
          </a:prstGeom>
        </p:spPr>
        <p:txBody>
          <a:bodyPr vert="horz" lIns="91440" tIns="45720" rIns="91440" bIns="45720" rtlCol="0"/>
          <a:lstStyle>
            <a:lvl1pPr algn="r">
              <a:defRPr sz="1200"/>
            </a:lvl1pPr>
          </a:lstStyle>
          <a:p>
            <a:fld id="{F219DAC6-FA3F-DD42-B639-395417107CDE}" type="datetimeFigureOut">
              <a:rPr lang="en-US" smtClean="0"/>
              <a:t>5/20/2019</a:t>
            </a:fld>
            <a:endParaRPr lang="en-US"/>
          </a:p>
        </p:txBody>
      </p:sp>
      <p:sp>
        <p:nvSpPr>
          <p:cNvPr id="4" name="Footer Placeholder 3"/>
          <p:cNvSpPr>
            <a:spLocks noGrp="1"/>
          </p:cNvSpPr>
          <p:nvPr>
            <p:ph type="ftr" sz="quarter" idx="2"/>
          </p:nvPr>
        </p:nvSpPr>
        <p:spPr>
          <a:xfrm>
            <a:off x="0" y="8772525"/>
            <a:ext cx="3038475"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772525"/>
            <a:ext cx="3038475" cy="463550"/>
          </a:xfrm>
          <a:prstGeom prst="rect">
            <a:avLst/>
          </a:prstGeom>
        </p:spPr>
        <p:txBody>
          <a:bodyPr vert="horz" lIns="91440" tIns="45720" rIns="91440" bIns="45720" rtlCol="0" anchor="b"/>
          <a:lstStyle>
            <a:lvl1pPr algn="r">
              <a:defRPr sz="1200"/>
            </a:lvl1pPr>
          </a:lstStyle>
          <a:p>
            <a:fld id="{85925BB5-FE01-8846-97CE-79D7E6FB652C}" type="slidenum">
              <a:rPr lang="en-US" smtClean="0"/>
              <a:t>‹#›</a:t>
            </a:fld>
            <a:endParaRPr lang="en-US"/>
          </a:p>
        </p:txBody>
      </p:sp>
    </p:spTree>
    <p:extLst>
      <p:ext uri="{BB962C8B-B14F-4D97-AF65-F5344CB8AC3E}">
        <p14:creationId xmlns:p14="http://schemas.microsoft.com/office/powerpoint/2010/main" val="980133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FA9EA010-A379-435B-8A27-4342493C9D8B}" type="datetimeFigureOut">
              <a:rPr lang="en-US" smtClean="0"/>
              <a:pPr/>
              <a:t>5/20/2019</a:t>
            </a:fld>
            <a:endParaRPr lang="en-US"/>
          </a:p>
        </p:txBody>
      </p:sp>
      <p:sp>
        <p:nvSpPr>
          <p:cNvPr id="4" name="Slide Image Placeholder 3"/>
          <p:cNvSpPr>
            <a:spLocks noGrp="1" noRot="1" noChangeAspect="1"/>
          </p:cNvSpPr>
          <p:nvPr>
            <p:ph type="sldImg" idx="2"/>
          </p:nvPr>
        </p:nvSpPr>
        <p:spPr>
          <a:xfrm>
            <a:off x="1427163" y="1154113"/>
            <a:ext cx="4156075"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07D85A49-F495-4469-B05B-74800E2130EA}" type="slidenum">
              <a:rPr lang="en-US" smtClean="0"/>
              <a:pPr/>
              <a:t>‹#›</a:t>
            </a:fld>
            <a:endParaRPr lang="en-US"/>
          </a:p>
        </p:txBody>
      </p:sp>
    </p:spTree>
    <p:extLst>
      <p:ext uri="{BB962C8B-B14F-4D97-AF65-F5344CB8AC3E}">
        <p14:creationId xmlns:p14="http://schemas.microsoft.com/office/powerpoint/2010/main" val="3093931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a:t>
            </a:fld>
            <a:endParaRPr lang="en-US"/>
          </a:p>
        </p:txBody>
      </p:sp>
    </p:spTree>
    <p:extLst>
      <p:ext uri="{BB962C8B-B14F-4D97-AF65-F5344CB8AC3E}">
        <p14:creationId xmlns:p14="http://schemas.microsoft.com/office/powerpoint/2010/main" val="3487042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85A49-F495-4469-B05B-74800E2130EA}" type="slidenum">
              <a:rPr lang="en-US" smtClean="0"/>
              <a:pPr/>
              <a:t>13</a:t>
            </a:fld>
            <a:endParaRPr lang="en-US"/>
          </a:p>
        </p:txBody>
      </p:sp>
    </p:spTree>
    <p:extLst>
      <p:ext uri="{BB962C8B-B14F-4D97-AF65-F5344CB8AC3E}">
        <p14:creationId xmlns:p14="http://schemas.microsoft.com/office/powerpoint/2010/main" val="92538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items totally complete, two are semi-complete. We obviously missed the provisional deadlines described here.</a:t>
            </a:r>
          </a:p>
        </p:txBody>
      </p:sp>
      <p:sp>
        <p:nvSpPr>
          <p:cNvPr id="4" name="Slide Number Placeholder 3"/>
          <p:cNvSpPr>
            <a:spLocks noGrp="1"/>
          </p:cNvSpPr>
          <p:nvPr>
            <p:ph type="sldNum" sz="quarter" idx="10"/>
          </p:nvPr>
        </p:nvSpPr>
        <p:spPr/>
        <p:txBody>
          <a:bodyPr/>
          <a:lstStyle/>
          <a:p>
            <a:fld id="{07D85A49-F495-4469-B05B-74800E2130EA}" type="slidenum">
              <a:rPr lang="en-US" smtClean="0"/>
              <a:pPr/>
              <a:t>14</a:t>
            </a:fld>
            <a:endParaRPr lang="en-US"/>
          </a:p>
        </p:txBody>
      </p:sp>
    </p:spTree>
    <p:extLst>
      <p:ext uri="{BB962C8B-B14F-4D97-AF65-F5344CB8AC3E}">
        <p14:creationId xmlns:p14="http://schemas.microsoft.com/office/powerpoint/2010/main" val="944663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15</a:t>
            </a:fld>
            <a:endParaRPr lang="en-US"/>
          </a:p>
        </p:txBody>
      </p:sp>
    </p:spTree>
    <p:extLst>
      <p:ext uri="{BB962C8B-B14F-4D97-AF65-F5344CB8AC3E}">
        <p14:creationId xmlns:p14="http://schemas.microsoft.com/office/powerpoint/2010/main" val="1019443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17</a:t>
            </a:fld>
            <a:endParaRPr lang="en-US"/>
          </a:p>
        </p:txBody>
      </p:sp>
    </p:spTree>
    <p:extLst>
      <p:ext uri="{BB962C8B-B14F-4D97-AF65-F5344CB8AC3E}">
        <p14:creationId xmlns:p14="http://schemas.microsoft.com/office/powerpoint/2010/main" val="3611383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85A49-F495-4469-B05B-74800E2130EA}" type="slidenum">
              <a:rPr lang="en-US" smtClean="0"/>
              <a:pPr/>
              <a:t>19</a:t>
            </a:fld>
            <a:endParaRPr lang="en-US"/>
          </a:p>
        </p:txBody>
      </p:sp>
    </p:spTree>
    <p:extLst>
      <p:ext uri="{BB962C8B-B14F-4D97-AF65-F5344CB8AC3E}">
        <p14:creationId xmlns:p14="http://schemas.microsoft.com/office/powerpoint/2010/main" val="1658040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20</a:t>
            </a:fld>
            <a:endParaRPr lang="en-US"/>
          </a:p>
        </p:txBody>
      </p:sp>
    </p:spTree>
    <p:extLst>
      <p:ext uri="{BB962C8B-B14F-4D97-AF65-F5344CB8AC3E}">
        <p14:creationId xmlns:p14="http://schemas.microsoft.com/office/powerpoint/2010/main" val="2549227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PLPTs do not provide resolution to</a:t>
            </a:r>
            <a:r>
              <a:rPr lang="en-US" baseline="0" dirty="0"/>
              <a:t> GPA issues, are solely for long-term trending. Only 001 can be run before L1b calibration issues are stabilized.</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21</a:t>
            </a:fld>
            <a:endParaRPr lang="en-US"/>
          </a:p>
        </p:txBody>
      </p:sp>
    </p:spTree>
    <p:extLst>
      <p:ext uri="{BB962C8B-B14F-4D97-AF65-F5344CB8AC3E}">
        <p14:creationId xmlns:p14="http://schemas.microsoft.com/office/powerpoint/2010/main" val="3743097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increase from ~-65C to ~59.5C was to have the two SUVI instruments</a:t>
            </a:r>
            <a:r>
              <a:rPr lang="en-US" baseline="0" dirty="0" smtClean="0"/>
              <a:t> have as few operational differences as possible.</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23</a:t>
            </a:fld>
            <a:endParaRPr lang="en-US"/>
          </a:p>
        </p:txBody>
      </p:sp>
    </p:spTree>
    <p:extLst>
      <p:ext uri="{BB962C8B-B14F-4D97-AF65-F5344CB8AC3E}">
        <p14:creationId xmlns:p14="http://schemas.microsoft.com/office/powerpoint/2010/main" val="948160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typical spectrum with observed lines highlighted. Parentheses indicate lines that might be in the passband</a:t>
            </a:r>
            <a:r>
              <a:rPr lang="en-US" baseline="0" dirty="0"/>
              <a:t> but are not present in this spectrum. Colors indicate approximate passband regions.</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33</a:t>
            </a:fld>
            <a:endParaRPr lang="en-US"/>
          </a:p>
        </p:txBody>
      </p:sp>
    </p:spTree>
    <p:extLst>
      <p:ext uri="{BB962C8B-B14F-4D97-AF65-F5344CB8AC3E}">
        <p14:creationId xmlns:p14="http://schemas.microsoft.com/office/powerpoint/2010/main" val="975477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an updated GOES-16 SUVI-EXIS EUVS 284 intercomparison.</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34</a:t>
            </a:fld>
            <a:endParaRPr lang="en-US"/>
          </a:p>
        </p:txBody>
      </p:sp>
    </p:spTree>
    <p:extLst>
      <p:ext uri="{BB962C8B-B14F-4D97-AF65-F5344CB8AC3E}">
        <p14:creationId xmlns:p14="http://schemas.microsoft.com/office/powerpoint/2010/main" val="471428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2</a:t>
            </a:fld>
            <a:endParaRPr lang="en-US"/>
          </a:p>
        </p:txBody>
      </p:sp>
    </p:spTree>
    <p:extLst>
      <p:ext uri="{BB962C8B-B14F-4D97-AF65-F5344CB8AC3E}">
        <p14:creationId xmlns:p14="http://schemas.microsoft.com/office/powerpoint/2010/main" val="211094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updated GOES-16</a:t>
            </a:r>
            <a:r>
              <a:rPr lang="en-US" baseline="0" dirty="0" smtClean="0"/>
              <a:t> SUVI-EXIS EUVS 304 intercomparison.</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35</a:t>
            </a:fld>
            <a:endParaRPr lang="en-US"/>
          </a:p>
        </p:txBody>
      </p:sp>
    </p:spTree>
    <p:extLst>
      <p:ext uri="{BB962C8B-B14F-4D97-AF65-F5344CB8AC3E}">
        <p14:creationId xmlns:p14="http://schemas.microsoft.com/office/powerpoint/2010/main" val="1854280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Straight-up</a:t>
            </a:r>
            <a:r>
              <a:rPr lang="en-US" baseline="0" dirty="0" smtClean="0"/>
              <a:t> 284measurements from GOES-17 SUVI and GOES-16 EXIS-EUVS.</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36</a:t>
            </a:fld>
            <a:endParaRPr lang="en-US"/>
          </a:p>
        </p:txBody>
      </p:sp>
    </p:spTree>
    <p:extLst>
      <p:ext uri="{BB962C8B-B14F-4D97-AF65-F5344CB8AC3E}">
        <p14:creationId xmlns:p14="http://schemas.microsoft.com/office/powerpoint/2010/main" val="258479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Straight-up 304 measurements from GOES-17 SUVI</a:t>
            </a:r>
            <a:r>
              <a:rPr lang="en-US" baseline="0" dirty="0" smtClean="0"/>
              <a:t> and GOES-16 EXIS-EUVS.</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37</a:t>
            </a:fld>
            <a:endParaRPr lang="en-US"/>
          </a:p>
        </p:txBody>
      </p:sp>
    </p:spTree>
    <p:extLst>
      <p:ext uri="{BB962C8B-B14F-4D97-AF65-F5344CB8AC3E}">
        <p14:creationId xmlns:p14="http://schemas.microsoft.com/office/powerpoint/2010/main" val="2047765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Ratio show</a:t>
            </a:r>
            <a:r>
              <a:rPr lang="en-US" baseline="0" dirty="0" smtClean="0"/>
              <a:t>s a lot of variability. Early in eclipse season show some ECI measurements. LUT update is responsible for the jump after 2018-11. </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38</a:t>
            </a:fld>
            <a:endParaRPr lang="en-US"/>
          </a:p>
        </p:txBody>
      </p:sp>
    </p:spTree>
    <p:extLst>
      <p:ext uri="{BB962C8B-B14F-4D97-AF65-F5344CB8AC3E}">
        <p14:creationId xmlns:p14="http://schemas.microsoft.com/office/powerpoint/2010/main" val="13322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304</a:t>
            </a:r>
            <a:r>
              <a:rPr lang="en-US" baseline="0" dirty="0" smtClean="0"/>
              <a:t> shows graceful degradation, some ECI signature. LUT update apparent after 2018-11.</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39</a:t>
            </a:fld>
            <a:endParaRPr lang="en-US"/>
          </a:p>
        </p:txBody>
      </p:sp>
    </p:spTree>
    <p:extLst>
      <p:ext uri="{BB962C8B-B14F-4D97-AF65-F5344CB8AC3E}">
        <p14:creationId xmlns:p14="http://schemas.microsoft.com/office/powerpoint/2010/main" val="1375441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a:t>
            </a:r>
            <a:r>
              <a:rPr lang="en-US" baseline="0" dirty="0" smtClean="0"/>
              <a:t> the respective responses of the GOES-16 and GOES-17 SUVI 94 channels.</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42</a:t>
            </a:fld>
            <a:endParaRPr lang="en-US"/>
          </a:p>
        </p:txBody>
      </p:sp>
    </p:spTree>
    <p:extLst>
      <p:ext uri="{BB962C8B-B14F-4D97-AF65-F5344CB8AC3E}">
        <p14:creationId xmlns:p14="http://schemas.microsoft.com/office/powerpoint/2010/main" val="1305461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Straight-up</a:t>
            </a:r>
            <a:r>
              <a:rPr lang="en-US" baseline="0" dirty="0" smtClean="0"/>
              <a:t> measurements of the 94 channel GOES-16 and GOES-17 SUVI instruments.</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43</a:t>
            </a:fld>
            <a:endParaRPr lang="en-US"/>
          </a:p>
        </p:txBody>
      </p:sp>
    </p:spTree>
    <p:extLst>
      <p:ext uri="{BB962C8B-B14F-4D97-AF65-F5344CB8AC3E}">
        <p14:creationId xmlns:p14="http://schemas.microsoft.com/office/powerpoint/2010/main" val="19155884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Pinhole(s) at 2018-07,</a:t>
            </a:r>
            <a:r>
              <a:rPr lang="en-US" baseline="0" dirty="0" smtClean="0"/>
              <a:t> ECI 2018-09, LUT update 2018-11</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44</a:t>
            </a:fld>
            <a:endParaRPr lang="en-US"/>
          </a:p>
        </p:txBody>
      </p:sp>
    </p:spTree>
    <p:extLst>
      <p:ext uri="{BB962C8B-B14F-4D97-AF65-F5344CB8AC3E}">
        <p14:creationId xmlns:p14="http://schemas.microsoft.com/office/powerpoint/2010/main" val="2412246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Respective</a:t>
            </a:r>
            <a:r>
              <a:rPr lang="en-US" baseline="0" dirty="0" smtClean="0"/>
              <a:t> responses for GOES-16 and GOES-17 SUVI 131 channels.</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45</a:t>
            </a:fld>
            <a:endParaRPr lang="en-US"/>
          </a:p>
        </p:txBody>
      </p:sp>
    </p:spTree>
    <p:extLst>
      <p:ext uri="{BB962C8B-B14F-4D97-AF65-F5344CB8AC3E}">
        <p14:creationId xmlns:p14="http://schemas.microsoft.com/office/powerpoint/2010/main" val="15037390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Straight-up</a:t>
            </a:r>
            <a:r>
              <a:rPr lang="en-US" baseline="0" dirty="0" smtClean="0"/>
              <a:t> measurements from GOES-16 and GOES-17 131 channel.</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46</a:t>
            </a:fld>
            <a:endParaRPr lang="en-US"/>
          </a:p>
        </p:txBody>
      </p:sp>
    </p:spTree>
    <p:extLst>
      <p:ext uri="{BB962C8B-B14F-4D97-AF65-F5344CB8AC3E}">
        <p14:creationId xmlns:p14="http://schemas.microsoft.com/office/powerpoint/2010/main" val="1084339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85A49-F495-4469-B05B-74800E2130EA}" type="slidenum">
              <a:rPr lang="en-US" smtClean="0"/>
              <a:pPr/>
              <a:t>4</a:t>
            </a:fld>
            <a:endParaRPr lang="en-US"/>
          </a:p>
        </p:txBody>
      </p:sp>
    </p:spTree>
    <p:extLst>
      <p:ext uri="{BB962C8B-B14F-4D97-AF65-F5344CB8AC3E}">
        <p14:creationId xmlns:p14="http://schemas.microsoft.com/office/powerpoint/2010/main" val="415012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Ratio of 17/16</a:t>
            </a:r>
            <a:r>
              <a:rPr lang="en-US" baseline="0" dirty="0" smtClean="0"/>
              <a:t> SUVI 131 channel</a:t>
            </a:r>
            <a:r>
              <a:rPr lang="en-US" dirty="0" smtClean="0"/>
              <a:t>.</a:t>
            </a:r>
            <a:r>
              <a:rPr lang="en-US" baseline="0" dirty="0" smtClean="0"/>
              <a:t> Little variability with some outliers. LUT update apparent at 2018-11.</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47</a:t>
            </a:fld>
            <a:endParaRPr lang="en-US"/>
          </a:p>
        </p:txBody>
      </p:sp>
    </p:spTree>
    <p:extLst>
      <p:ext uri="{BB962C8B-B14F-4D97-AF65-F5344CB8AC3E}">
        <p14:creationId xmlns:p14="http://schemas.microsoft.com/office/powerpoint/2010/main" val="4670745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GOES-16 and GOES-17 SUV</a:t>
            </a:r>
            <a:r>
              <a:rPr lang="en-US" baseline="0" dirty="0" smtClean="0"/>
              <a:t>I </a:t>
            </a:r>
            <a:r>
              <a:rPr lang="en-US" dirty="0" smtClean="0"/>
              <a:t>response functions for the</a:t>
            </a:r>
            <a:r>
              <a:rPr lang="en-US" baseline="0" dirty="0" smtClean="0"/>
              <a:t> 171 channel.</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48</a:t>
            </a:fld>
            <a:endParaRPr lang="en-US"/>
          </a:p>
        </p:txBody>
      </p:sp>
    </p:spTree>
    <p:extLst>
      <p:ext uri="{BB962C8B-B14F-4D97-AF65-F5344CB8AC3E}">
        <p14:creationId xmlns:p14="http://schemas.microsoft.com/office/powerpoint/2010/main" val="21821971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Straight-up measurement</a:t>
            </a:r>
            <a:r>
              <a:rPr lang="en-US" baseline="0" dirty="0" smtClean="0"/>
              <a:t>s for the GOES-16 and GOES-17 171 channels.</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49</a:t>
            </a:fld>
            <a:endParaRPr lang="en-US"/>
          </a:p>
        </p:txBody>
      </p:sp>
    </p:spTree>
    <p:extLst>
      <p:ext uri="{BB962C8B-B14F-4D97-AF65-F5344CB8AC3E}">
        <p14:creationId xmlns:p14="http://schemas.microsoft.com/office/powerpoint/2010/main" val="36030960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Ratio of 17/16 SUVI 171 channels.</a:t>
            </a:r>
            <a:r>
              <a:rPr lang="en-US" baseline="0" dirty="0" smtClean="0"/>
              <a:t> Little variability barring ECI and some outliers. LUT update effects apparent.</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50</a:t>
            </a:fld>
            <a:endParaRPr lang="en-US"/>
          </a:p>
        </p:txBody>
      </p:sp>
    </p:spTree>
    <p:extLst>
      <p:ext uri="{BB962C8B-B14F-4D97-AF65-F5344CB8AC3E}">
        <p14:creationId xmlns:p14="http://schemas.microsoft.com/office/powerpoint/2010/main" val="265099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GOES-16 and GOES-17 SUV</a:t>
            </a:r>
            <a:r>
              <a:rPr lang="en-US" baseline="0" dirty="0" smtClean="0"/>
              <a:t>I </a:t>
            </a:r>
            <a:r>
              <a:rPr lang="en-US" dirty="0" smtClean="0"/>
              <a:t>response functions for the</a:t>
            </a:r>
            <a:r>
              <a:rPr lang="en-US" baseline="0" dirty="0" smtClean="0"/>
              <a:t> 195 channel.</a:t>
            </a:r>
            <a:endParaRPr lang="en-US" dirty="0" smtClean="0"/>
          </a:p>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51</a:t>
            </a:fld>
            <a:endParaRPr lang="en-US"/>
          </a:p>
        </p:txBody>
      </p:sp>
    </p:spTree>
    <p:extLst>
      <p:ext uri="{BB962C8B-B14F-4D97-AF65-F5344CB8AC3E}">
        <p14:creationId xmlns:p14="http://schemas.microsoft.com/office/powerpoint/2010/main" val="5623990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Straight-up measurement</a:t>
            </a:r>
            <a:r>
              <a:rPr lang="en-US" baseline="0" dirty="0" smtClean="0"/>
              <a:t>s for the GOES-16 and GOES-17 195 channels.</a:t>
            </a:r>
            <a:endParaRPr lang="en-US" dirty="0" smtClean="0"/>
          </a:p>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52</a:t>
            </a:fld>
            <a:endParaRPr lang="en-US"/>
          </a:p>
        </p:txBody>
      </p:sp>
    </p:spTree>
    <p:extLst>
      <p:ext uri="{BB962C8B-B14F-4D97-AF65-F5344CB8AC3E}">
        <p14:creationId xmlns:p14="http://schemas.microsoft.com/office/powerpoint/2010/main" val="2337778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Ratio of 17/16 SUVI 195 channel.</a:t>
            </a:r>
            <a:r>
              <a:rPr lang="en-US" baseline="0" dirty="0" smtClean="0"/>
              <a:t> Little variability barring ECI and some outliers. LUT update effects apparent.</a:t>
            </a:r>
            <a:endParaRPr lang="en-US" dirty="0" smtClean="0"/>
          </a:p>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53</a:t>
            </a:fld>
            <a:endParaRPr lang="en-US"/>
          </a:p>
        </p:txBody>
      </p:sp>
    </p:spTree>
    <p:extLst>
      <p:ext uri="{BB962C8B-B14F-4D97-AF65-F5344CB8AC3E}">
        <p14:creationId xmlns:p14="http://schemas.microsoft.com/office/powerpoint/2010/main" val="16669203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GOES-16 and GOES-17 SUV</a:t>
            </a:r>
            <a:r>
              <a:rPr lang="en-US" baseline="0" dirty="0" smtClean="0"/>
              <a:t>I </a:t>
            </a:r>
            <a:r>
              <a:rPr lang="en-US" dirty="0" smtClean="0"/>
              <a:t>response functions for the</a:t>
            </a:r>
            <a:r>
              <a:rPr lang="en-US" baseline="0" dirty="0" smtClean="0"/>
              <a:t> 284 channel.</a:t>
            </a:r>
            <a:endParaRPr lang="en-US" dirty="0" smtClean="0"/>
          </a:p>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54</a:t>
            </a:fld>
            <a:endParaRPr lang="en-US"/>
          </a:p>
        </p:txBody>
      </p:sp>
    </p:spTree>
    <p:extLst>
      <p:ext uri="{BB962C8B-B14F-4D97-AF65-F5344CB8AC3E}">
        <p14:creationId xmlns:p14="http://schemas.microsoft.com/office/powerpoint/2010/main" val="857832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Straight-up measurement</a:t>
            </a:r>
            <a:r>
              <a:rPr lang="en-US" baseline="0" dirty="0" smtClean="0"/>
              <a:t>s for the GOES-16 and GOES-17 284 channels.</a:t>
            </a:r>
            <a:endParaRPr lang="en-US" dirty="0" smtClean="0"/>
          </a:p>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55</a:t>
            </a:fld>
            <a:endParaRPr lang="en-US"/>
          </a:p>
        </p:txBody>
      </p:sp>
    </p:spTree>
    <p:extLst>
      <p:ext uri="{BB962C8B-B14F-4D97-AF65-F5344CB8AC3E}">
        <p14:creationId xmlns:p14="http://schemas.microsoft.com/office/powerpoint/2010/main" val="26798336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Ratio of 17/16 SUVI 284 channel.</a:t>
            </a:r>
            <a:r>
              <a:rPr lang="en-US" baseline="0" dirty="0" smtClean="0"/>
              <a:t> Little variability barring ECI and some outliers. LUT update effects apparent.</a:t>
            </a:r>
            <a:endParaRPr lang="en-US" dirty="0" smtClean="0"/>
          </a:p>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56</a:t>
            </a:fld>
            <a:endParaRPr lang="en-US"/>
          </a:p>
        </p:txBody>
      </p:sp>
    </p:spTree>
    <p:extLst>
      <p:ext uri="{BB962C8B-B14F-4D97-AF65-F5344CB8AC3E}">
        <p14:creationId xmlns:p14="http://schemas.microsoft.com/office/powerpoint/2010/main" val="3959546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a:t>
            </a:fld>
            <a:endParaRPr lang="en-US"/>
          </a:p>
        </p:txBody>
      </p:sp>
    </p:spTree>
    <p:extLst>
      <p:ext uri="{BB962C8B-B14F-4D97-AF65-F5344CB8AC3E}">
        <p14:creationId xmlns:p14="http://schemas.microsoft.com/office/powerpoint/2010/main" val="2833147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GOES-16 and GOES-17 SUV</a:t>
            </a:r>
            <a:r>
              <a:rPr lang="en-US" baseline="0" dirty="0" smtClean="0"/>
              <a:t>I </a:t>
            </a:r>
            <a:r>
              <a:rPr lang="en-US" dirty="0" smtClean="0"/>
              <a:t>response functions for the</a:t>
            </a:r>
            <a:r>
              <a:rPr lang="en-US" baseline="0" dirty="0" smtClean="0"/>
              <a:t> 304 channel.</a:t>
            </a:r>
            <a:endParaRPr lang="en-US" dirty="0" smtClean="0"/>
          </a:p>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57</a:t>
            </a:fld>
            <a:endParaRPr lang="en-US"/>
          </a:p>
        </p:txBody>
      </p:sp>
    </p:spTree>
    <p:extLst>
      <p:ext uri="{BB962C8B-B14F-4D97-AF65-F5344CB8AC3E}">
        <p14:creationId xmlns:p14="http://schemas.microsoft.com/office/powerpoint/2010/main" val="24623022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Straight-up measurement</a:t>
            </a:r>
            <a:r>
              <a:rPr lang="en-US" baseline="0" dirty="0" smtClean="0"/>
              <a:t>s for the GOES-16 and GOES-17 304 channels.</a:t>
            </a:r>
            <a:endParaRPr lang="en-US" dirty="0" smtClean="0"/>
          </a:p>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58</a:t>
            </a:fld>
            <a:endParaRPr lang="en-US"/>
          </a:p>
        </p:txBody>
      </p:sp>
    </p:spTree>
    <p:extLst>
      <p:ext uri="{BB962C8B-B14F-4D97-AF65-F5344CB8AC3E}">
        <p14:creationId xmlns:p14="http://schemas.microsoft.com/office/powerpoint/2010/main" val="8233976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Ratio of 17/16 SUVI 304 channel.</a:t>
            </a:r>
            <a:r>
              <a:rPr lang="en-US" baseline="0" dirty="0" smtClean="0"/>
              <a:t> Little variability barring ECI and some outliers. LUT update effects apparent.</a:t>
            </a:r>
            <a:endParaRPr lang="en-US" dirty="0" smtClean="0"/>
          </a:p>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59</a:t>
            </a:fld>
            <a:endParaRPr lang="en-US"/>
          </a:p>
        </p:txBody>
      </p:sp>
    </p:spTree>
    <p:extLst>
      <p:ext uri="{BB962C8B-B14F-4D97-AF65-F5344CB8AC3E}">
        <p14:creationId xmlns:p14="http://schemas.microsoft.com/office/powerpoint/2010/main" val="33867160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67</a:t>
            </a:fld>
            <a:endParaRPr lang="en-US"/>
          </a:p>
        </p:txBody>
      </p:sp>
    </p:spTree>
    <p:extLst>
      <p:ext uri="{BB962C8B-B14F-4D97-AF65-F5344CB8AC3E}">
        <p14:creationId xmlns:p14="http://schemas.microsoft.com/office/powerpoint/2010/main" val="3342340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77</a:t>
            </a:fld>
            <a:endParaRPr lang="en-US"/>
          </a:p>
        </p:txBody>
      </p:sp>
    </p:spTree>
    <p:extLst>
      <p:ext uri="{BB962C8B-B14F-4D97-AF65-F5344CB8AC3E}">
        <p14:creationId xmlns:p14="http://schemas.microsoft.com/office/powerpoint/2010/main" val="3267737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6</a:t>
            </a:fld>
            <a:endParaRPr lang="en-US"/>
          </a:p>
        </p:txBody>
      </p:sp>
    </p:spTree>
    <p:extLst>
      <p:ext uri="{BB962C8B-B14F-4D97-AF65-F5344CB8AC3E}">
        <p14:creationId xmlns:p14="http://schemas.microsoft.com/office/powerpoint/2010/main" val="236299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7</a:t>
            </a:fld>
            <a:endParaRPr lang="en-US"/>
          </a:p>
        </p:txBody>
      </p:sp>
    </p:spTree>
    <p:extLst>
      <p:ext uri="{BB962C8B-B14F-4D97-AF65-F5344CB8AC3E}">
        <p14:creationId xmlns:p14="http://schemas.microsoft.com/office/powerpoint/2010/main" val="247819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8</a:t>
            </a:fld>
            <a:endParaRPr lang="en-US"/>
          </a:p>
        </p:txBody>
      </p:sp>
    </p:spTree>
    <p:extLst>
      <p:ext uri="{BB962C8B-B14F-4D97-AF65-F5344CB8AC3E}">
        <p14:creationId xmlns:p14="http://schemas.microsoft.com/office/powerpoint/2010/main" val="1329715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9</a:t>
            </a:fld>
            <a:endParaRPr lang="en-US"/>
          </a:p>
        </p:txBody>
      </p:sp>
    </p:spTree>
    <p:extLst>
      <p:ext uri="{BB962C8B-B14F-4D97-AF65-F5344CB8AC3E}">
        <p14:creationId xmlns:p14="http://schemas.microsoft.com/office/powerpoint/2010/main" val="682342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SUVI Response as a function of wavelength</a:t>
            </a:r>
            <a:r>
              <a:rPr lang="en-US" baseline="0" dirty="0"/>
              <a:t> </a:t>
            </a:r>
            <a:r>
              <a:rPr lang="en-US" dirty="0"/>
              <a:t>computed</a:t>
            </a:r>
            <a:r>
              <a:rPr lang="en-US" baseline="0" dirty="0"/>
              <a:t> from several documents</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10</a:t>
            </a:fld>
            <a:endParaRPr lang="en-US"/>
          </a:p>
        </p:txBody>
      </p:sp>
    </p:spTree>
    <p:extLst>
      <p:ext uri="{BB962C8B-B14F-4D97-AF65-F5344CB8AC3E}">
        <p14:creationId xmlns:p14="http://schemas.microsoft.com/office/powerpoint/2010/main" val="537036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601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smtClean="0"/>
            </a:lvl1pPr>
          </a:lstStyle>
          <a:p>
            <a:fld id="{D88285B6-38C8-47B6-9578-1ED8F3AB61E3}" type="datetime1">
              <a:rPr lang="en-US" altLang="en-US" smtClean="0"/>
              <a:pPr/>
              <a:t>5/20/2019</a:t>
            </a:fld>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9" name="Slide Number Placeholder 5"/>
          <p:cNvSpPr>
            <a:spLocks noGrp="1"/>
          </p:cNvSpPr>
          <p:nvPr>
            <p:ph type="sldNum" sz="quarter" idx="12"/>
          </p:nvPr>
        </p:nvSpPr>
        <p:spPr/>
        <p:txBody>
          <a:bodyPr/>
          <a:lstStyle>
            <a:lvl1pPr>
              <a:defRPr/>
            </a:lvl1pPr>
          </a:lstStyle>
          <a:p>
            <a:fld id="{E1617F4D-DC75-4D77-ADAD-FA980D9EE577}" type="slidenum">
              <a:rPr lang="en-US" altLang="en-US"/>
              <a:pPr/>
              <a:t>‹#›</a:t>
            </a:fld>
            <a:endParaRPr lang="en-US" altLang="en-US"/>
          </a:p>
        </p:txBody>
      </p:sp>
    </p:spTree>
    <p:extLst>
      <p:ext uri="{BB962C8B-B14F-4D97-AF65-F5344CB8AC3E}">
        <p14:creationId xmlns:p14="http://schemas.microsoft.com/office/powerpoint/2010/main" val="86004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smtClean="0"/>
            </a:lvl1pPr>
          </a:lstStyle>
          <a:p>
            <a:fld id="{941ABC1B-9735-489E-830F-DF59D656C449}" type="datetime1">
              <a:rPr lang="en-US" altLang="en-US" smtClean="0"/>
              <a:pPr/>
              <a:t>5/20/2019</a:t>
            </a:fld>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5" name="Slide Number Placeholder 5"/>
          <p:cNvSpPr>
            <a:spLocks noGrp="1"/>
          </p:cNvSpPr>
          <p:nvPr>
            <p:ph type="sldNum" sz="quarter" idx="12"/>
          </p:nvPr>
        </p:nvSpPr>
        <p:spPr/>
        <p:txBody>
          <a:bodyPr/>
          <a:lstStyle>
            <a:lvl1pPr>
              <a:defRPr/>
            </a:lvl1pPr>
          </a:lstStyle>
          <a:p>
            <a:fld id="{2E88175D-0E56-4116-B7A7-F37D38CF2937}" type="slidenum">
              <a:rPr lang="en-US" altLang="en-US"/>
              <a:pPr/>
              <a:t>‹#›</a:t>
            </a:fld>
            <a:endParaRPr lang="en-US" altLang="en-US"/>
          </a:p>
        </p:txBody>
      </p:sp>
    </p:spTree>
    <p:extLst>
      <p:ext uri="{BB962C8B-B14F-4D97-AF65-F5344CB8AC3E}">
        <p14:creationId xmlns:p14="http://schemas.microsoft.com/office/powerpoint/2010/main" val="1758531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fld id="{17710303-F197-41E0-BA9C-30E6F2FDDE01}" type="datetime1">
              <a:rPr lang="en-US" altLang="en-US" smtClean="0"/>
              <a:pPr/>
              <a:t>5/20/2019</a:t>
            </a:fld>
            <a:endParaRPr lang="en-US" altLang="en-US"/>
          </a:p>
        </p:txBody>
      </p:sp>
      <p:sp>
        <p:nvSpPr>
          <p:cNvPr id="3"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pPr/>
              <a:t>‹#›</a:t>
            </a:fld>
            <a:endParaRPr lang="en-US" altLang="en-US"/>
          </a:p>
        </p:txBody>
      </p:sp>
    </p:spTree>
    <p:extLst>
      <p:ext uri="{BB962C8B-B14F-4D97-AF65-F5344CB8AC3E}">
        <p14:creationId xmlns:p14="http://schemas.microsoft.com/office/powerpoint/2010/main" val="4162146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fld id="{25C24C1C-7D93-4B53-9CF2-9F718B4D4792}" type="datetime1">
              <a:rPr lang="en-US" altLang="en-US" smtClean="0"/>
              <a:pPr/>
              <a:t>5/20/2019</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7" name="Slide Number Placeholder 5"/>
          <p:cNvSpPr>
            <a:spLocks noGrp="1"/>
          </p:cNvSpPr>
          <p:nvPr>
            <p:ph type="sldNum" sz="quarter" idx="12"/>
          </p:nvPr>
        </p:nvSpPr>
        <p:spPr/>
        <p:txBody>
          <a:bodyPr/>
          <a:lstStyle>
            <a:lvl1pPr>
              <a:defRPr/>
            </a:lvl1pPr>
          </a:lstStyle>
          <a:p>
            <a:fld id="{582BEF4D-4D24-4A44-B7E1-52CFE9D53E2E}" type="slidenum">
              <a:rPr lang="en-US" altLang="en-US"/>
              <a:pPr/>
              <a:t>‹#›</a:t>
            </a:fld>
            <a:endParaRPr lang="en-US" altLang="en-US"/>
          </a:p>
        </p:txBody>
      </p:sp>
    </p:spTree>
    <p:extLst>
      <p:ext uri="{BB962C8B-B14F-4D97-AF65-F5344CB8AC3E}">
        <p14:creationId xmlns:p14="http://schemas.microsoft.com/office/powerpoint/2010/main" val="3777466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fld id="{2EB7AC07-572E-40DA-95E9-96CDC64DA6FA}" type="datetime1">
              <a:rPr lang="en-US" altLang="en-US" smtClean="0"/>
              <a:pPr/>
              <a:t>5/20/2019</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7" name="Slide Number Placeholder 5"/>
          <p:cNvSpPr>
            <a:spLocks noGrp="1"/>
          </p:cNvSpPr>
          <p:nvPr>
            <p:ph type="sldNum" sz="quarter" idx="12"/>
          </p:nvPr>
        </p:nvSpPr>
        <p:spPr/>
        <p:txBody>
          <a:bodyPr/>
          <a:lstStyle>
            <a:lvl1pPr>
              <a:defRPr/>
            </a:lvl1pPr>
          </a:lstStyle>
          <a:p>
            <a:fld id="{A309D45F-F8E9-4EB7-B65F-34D3C7AA90B4}" type="slidenum">
              <a:rPr lang="en-US" altLang="en-US"/>
              <a:pPr/>
              <a:t>‹#›</a:t>
            </a:fld>
            <a:endParaRPr lang="en-US" altLang="en-US"/>
          </a:p>
        </p:txBody>
      </p:sp>
    </p:spTree>
    <p:extLst>
      <p:ext uri="{BB962C8B-B14F-4D97-AF65-F5344CB8AC3E}">
        <p14:creationId xmlns:p14="http://schemas.microsoft.com/office/powerpoint/2010/main" val="2411007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fld id="{37304283-0EAC-4540-AF22-EF03F2A29812}" type="datetime1">
              <a:rPr lang="en-US" altLang="en-US" smtClean="0"/>
              <a:pPr/>
              <a:t>5/20/2019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12"/>
          </p:nvPr>
        </p:nvSpPr>
        <p:spPr/>
        <p:txBody>
          <a:bodyPr/>
          <a:lstStyle>
            <a:lvl1pPr>
              <a:defRPr/>
            </a:lvl1pPr>
          </a:lstStyle>
          <a:p>
            <a:fld id="{0C1E731C-1067-4255-8095-205C678071A5}" type="slidenum">
              <a:rPr lang="en-US" altLang="en-US"/>
              <a:pPr/>
              <a:t>‹#›</a:t>
            </a:fld>
            <a:endParaRPr lang="en-US" altLang="en-US"/>
          </a:p>
        </p:txBody>
      </p:sp>
    </p:spTree>
    <p:extLst>
      <p:ext uri="{BB962C8B-B14F-4D97-AF65-F5344CB8AC3E}">
        <p14:creationId xmlns:p14="http://schemas.microsoft.com/office/powerpoint/2010/main" val="1366902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fld id="{ACF0DD73-E86F-4F93-8A16-EB2B813DFAC0}" type="datetime1">
              <a:rPr lang="en-US" altLang="en-US" smtClean="0"/>
              <a:pPr/>
              <a:t>5/20/2019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12"/>
          </p:nvPr>
        </p:nvSpPr>
        <p:spPr/>
        <p:txBody>
          <a:bodyPr/>
          <a:lstStyle>
            <a:lvl1pPr>
              <a:defRPr/>
            </a:lvl1pPr>
          </a:lstStyle>
          <a:p>
            <a:fld id="{A2101580-94D6-4343-B3C4-B2F95ABA6115}" type="slidenum">
              <a:rPr lang="en-US" altLang="en-US"/>
              <a:pPr/>
              <a:t>‹#›</a:t>
            </a:fld>
            <a:endParaRPr lang="en-US" altLang="en-US"/>
          </a:p>
        </p:txBody>
      </p:sp>
    </p:spTree>
    <p:extLst>
      <p:ext uri="{BB962C8B-B14F-4D97-AF65-F5344CB8AC3E}">
        <p14:creationId xmlns:p14="http://schemas.microsoft.com/office/powerpoint/2010/main" val="489804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1E4AD11-7ADA-4C05-A76F-A31323EFCE04}" type="datetime1">
              <a:rPr lang="en-US" smtClean="0"/>
              <a:pPr/>
              <a:t>5/20/2019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3F5ADA1-0336-4614-A932-71D5CC17DF22}" type="slidenum">
              <a:rPr lang="en-US" smtClean="0"/>
              <a:pPr/>
              <a:t>‹#›</a:t>
            </a:fld>
            <a:endParaRPr lang="en-US"/>
          </a:p>
        </p:txBody>
      </p:sp>
    </p:spTree>
    <p:extLst>
      <p:ext uri="{BB962C8B-B14F-4D97-AF65-F5344CB8AC3E}">
        <p14:creationId xmlns:p14="http://schemas.microsoft.com/office/powerpoint/2010/main" val="516983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4300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465263"/>
            <a:ext cx="8229600" cy="4525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smtClean="0"/>
            </a:lvl1pPr>
          </a:lstStyle>
          <a:p>
            <a:fld id="{171357AB-AA68-441F-A967-C1A715515460}" type="datetime1">
              <a:rPr lang="en-US" altLang="en-US" smtClean="0"/>
              <a:pPr/>
              <a:t>5/20/2019</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615ADB79-25D6-47C0-AB51-22A13A0BBB50}" type="slidenum">
              <a:rPr lang="en-US" altLang="en-US"/>
              <a:pPr/>
              <a:t>‹#›</a:t>
            </a:fld>
            <a:endParaRPr lang="en-US" altLang="en-US"/>
          </a:p>
        </p:txBody>
      </p:sp>
    </p:spTree>
    <p:extLst>
      <p:ext uri="{BB962C8B-B14F-4D97-AF65-F5344CB8AC3E}">
        <p14:creationId xmlns:p14="http://schemas.microsoft.com/office/powerpoint/2010/main" val="1014296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smtClean="0"/>
            </a:lvl1pPr>
          </a:lstStyle>
          <a:p>
            <a:fld id="{17710303-F197-41E0-BA9C-30E6F2FDDE01}" type="datetime1">
              <a:rPr lang="en-US" altLang="en-US" smtClean="0"/>
              <a:pPr/>
              <a:t>5/20/2019</a:t>
            </a:fld>
            <a:endParaRPr lang="en-US" alt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3121078A-E944-47F9-B7BA-CEAF4D470424}" type="slidenum">
              <a:rPr lang="en-US" altLang="en-US"/>
              <a:pPr/>
              <a:t>‹#›</a:t>
            </a:fld>
            <a:endParaRPr lang="en-US" altLang="en-US"/>
          </a:p>
        </p:txBody>
      </p:sp>
    </p:spTree>
    <p:extLst>
      <p:ext uri="{BB962C8B-B14F-4D97-AF65-F5344CB8AC3E}">
        <p14:creationId xmlns:p14="http://schemas.microsoft.com/office/powerpoint/2010/main" val="560522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43001"/>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smtClean="0"/>
            </a:lvl1pPr>
          </a:lstStyle>
          <a:p>
            <a:fld id="{E830F9AD-B0CA-47A0-A405-A9EABD5BF0AA}" type="datetime1">
              <a:rPr lang="en-US" altLang="en-US" smtClean="0"/>
              <a:pPr/>
              <a:t>5/20/2019</a:t>
            </a:fld>
            <a:endParaRPr lang="en-US" alt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A5D0E245-9D50-4F3E-AC26-7B9CB19F70AC}" type="slidenum">
              <a:rPr lang="en-US" altLang="en-US"/>
              <a:pPr/>
              <a:t>‹#›</a:t>
            </a:fld>
            <a:endParaRPr lang="en-US" altLang="en-US"/>
          </a:p>
        </p:txBody>
      </p:sp>
    </p:spTree>
    <p:extLst>
      <p:ext uri="{BB962C8B-B14F-4D97-AF65-F5344CB8AC3E}">
        <p14:creationId xmlns:p14="http://schemas.microsoft.com/office/powerpoint/2010/main" val="1841104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smtClean="0"/>
            </a:lvl1pPr>
          </a:lstStyle>
          <a:p>
            <a:fld id="{227582AF-D23F-4629-87A8-4BE406BB42BA}" type="datetime1">
              <a:rPr lang="en-US" altLang="en-US" smtClean="0"/>
              <a:pPr/>
              <a:t>5/20/2019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12"/>
          </p:nvPr>
        </p:nvSpPr>
        <p:spPr/>
        <p:txBody>
          <a:bodyPr/>
          <a:lstStyle>
            <a:lvl1pPr>
              <a:defRPr/>
            </a:lvl1pPr>
          </a:lstStyle>
          <a:p>
            <a:fld id="{73A949E6-8E3A-4BD1-B695-CC914EAB501F}" type="slidenum">
              <a:rPr lang="en-US" altLang="en-US"/>
              <a:pPr/>
              <a:t>‹#›</a:t>
            </a:fld>
            <a:endParaRPr lang="en-US" altLang="en-US"/>
          </a:p>
        </p:txBody>
      </p:sp>
    </p:spTree>
    <p:extLst>
      <p:ext uri="{BB962C8B-B14F-4D97-AF65-F5344CB8AC3E}">
        <p14:creationId xmlns:p14="http://schemas.microsoft.com/office/powerpoint/2010/main" val="2226124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b="0" i="0">
                <a:latin typeface="Avenir Light" charset="0"/>
                <a:ea typeface="Avenir Light" charset="0"/>
                <a:cs typeface="Avenir Light" charset="0"/>
              </a:defRPr>
            </a:lvl1pPr>
            <a:lvl2pPr>
              <a:defRPr b="0" i="0">
                <a:latin typeface="Avenir Light" charset="0"/>
                <a:ea typeface="Avenir Light" charset="0"/>
                <a:cs typeface="Avenir Light" charset="0"/>
              </a:defRPr>
            </a:lvl2pPr>
            <a:lvl3pPr>
              <a:defRPr b="0" i="0">
                <a:latin typeface="Avenir Light" charset="0"/>
                <a:ea typeface="Avenir Light" charset="0"/>
                <a:cs typeface="Avenir Light" charset="0"/>
              </a:defRPr>
            </a:lvl3pPr>
            <a:lvl4pPr>
              <a:defRPr b="0" i="0">
                <a:latin typeface="Avenir Light" charset="0"/>
                <a:ea typeface="Avenir Light" charset="0"/>
                <a:cs typeface="Avenir Light" charset="0"/>
              </a:defRPr>
            </a:lvl4pPr>
            <a:lvl5pPr>
              <a:defRPr b="0" i="0">
                <a:latin typeface="Avenir Light" charset="0"/>
                <a:ea typeface="Avenir Light" charset="0"/>
                <a:cs typeface="Avenir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smtClean="0"/>
            </a:lvl1pPr>
          </a:lstStyle>
          <a:p>
            <a:fld id="{171357AB-AA68-441F-A967-C1A715515460}" type="datetime1">
              <a:rPr lang="en-US" altLang="en-US" smtClean="0"/>
              <a:pPr/>
              <a:t>5/20/2019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pPr/>
              <a:t>‹#›</a:t>
            </a:fld>
            <a:endParaRPr lang="en-US" altLang="en-US"/>
          </a:p>
        </p:txBody>
      </p:sp>
    </p:spTree>
    <p:extLst>
      <p:ext uri="{BB962C8B-B14F-4D97-AF65-F5344CB8AC3E}">
        <p14:creationId xmlns:p14="http://schemas.microsoft.com/office/powerpoint/2010/main" val="2287504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fld id="{2D050087-84FF-43DF-A078-677D81F65ED3}" type="datetime1">
              <a:rPr lang="en-US" altLang="en-US" smtClean="0"/>
              <a:pPr/>
              <a:t>5/20/2019</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pPr/>
              <a:t>‹#›</a:t>
            </a:fld>
            <a:endParaRPr lang="en-US" altLang="en-US"/>
          </a:p>
        </p:txBody>
      </p:sp>
    </p:spTree>
    <p:extLst>
      <p:ext uri="{BB962C8B-B14F-4D97-AF65-F5344CB8AC3E}">
        <p14:creationId xmlns:p14="http://schemas.microsoft.com/office/powerpoint/2010/main" val="409095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fld id="{E830F9AD-B0CA-47A0-A405-A9EABD5BF0AA}" type="datetime1">
              <a:rPr lang="en-US" altLang="en-US" smtClean="0"/>
              <a:pPr/>
              <a:t>5/20/2019</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7" name="Slide Number Placeholder 5"/>
          <p:cNvSpPr>
            <a:spLocks noGrp="1"/>
          </p:cNvSpPr>
          <p:nvPr>
            <p:ph type="sldNum" sz="quarter" idx="12"/>
          </p:nvPr>
        </p:nvSpPr>
        <p:spPr/>
        <p:txBody>
          <a:bodyPr/>
          <a:lstStyle>
            <a:lvl1pPr>
              <a:defRPr/>
            </a:lvl1pPr>
          </a:lstStyle>
          <a:p>
            <a:fld id="{A5D0E245-9D50-4F3E-AC26-7B9CB19F70AC}" type="slidenum">
              <a:rPr lang="en-US" altLang="en-US"/>
              <a:pPr/>
              <a:t>‹#›</a:t>
            </a:fld>
            <a:endParaRPr lang="en-US" altLang="en-US"/>
          </a:p>
        </p:txBody>
      </p:sp>
    </p:spTree>
    <p:extLst>
      <p:ext uri="{BB962C8B-B14F-4D97-AF65-F5344CB8AC3E}">
        <p14:creationId xmlns:p14="http://schemas.microsoft.com/office/powerpoint/2010/main" val="13416514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2.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6" name="Picture 1" descr="Mandt_SOO-DOH_ALT.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5954713" y="1808163"/>
            <a:ext cx="4598987" cy="1484312"/>
          </a:xfrm>
          <a:prstGeom prst="rect">
            <a:avLst/>
          </a:prstGeom>
        </p:spPr>
        <p:txBody>
          <a:bodyPr/>
          <a:lstStyle>
            <a:lvl1pPr algn="ctr" defTabSz="457200" rtl="0" eaLnBrk="1" latinLnBrk="0" hangingPunct="1">
              <a:spcBef>
                <a:spcPct val="0"/>
              </a:spcBef>
              <a:buNone/>
              <a:defRPr sz="3600" b="1" i="0" kern="1200" spc="0">
                <a:solidFill>
                  <a:srgbClr val="0496D7"/>
                </a:solidFill>
                <a:latin typeface="Myriad Pro"/>
                <a:ea typeface="+mj-ea"/>
                <a:cs typeface="Myriad Pro"/>
              </a:defRPr>
            </a:lvl1pPr>
          </a:lstStyle>
          <a:p>
            <a:pPr algn="l" fontAlgn="auto">
              <a:lnSpc>
                <a:spcPct val="70000"/>
              </a:lnSpc>
              <a:spcAft>
                <a:spcPts val="0"/>
              </a:spcAft>
              <a:defRPr/>
            </a:pPr>
            <a:r>
              <a:rPr lang="en-US" sz="3200" dirty="0"/>
              <a:t>The GOES-R </a:t>
            </a:r>
            <a:br>
              <a:rPr lang="en-US" sz="3200" dirty="0"/>
            </a:br>
            <a:r>
              <a:rPr lang="en-US" sz="3200" dirty="0"/>
              <a:t>Series:</a:t>
            </a:r>
          </a:p>
        </p:txBody>
      </p:sp>
      <p:sp>
        <p:nvSpPr>
          <p:cNvPr id="9" name="Subtitle 2"/>
          <p:cNvSpPr txBox="1">
            <a:spLocks/>
          </p:cNvSpPr>
          <p:nvPr/>
        </p:nvSpPr>
        <p:spPr>
          <a:xfrm>
            <a:off x="5969000" y="2652713"/>
            <a:ext cx="2698750" cy="1030287"/>
          </a:xfrm>
          <a:prstGeom prst="rect">
            <a:avLst/>
          </a:prstGeom>
        </p:spPr>
        <p:txBody>
          <a:bodyPr>
            <a:norm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lnSpc>
                <a:spcPct val="80000"/>
              </a:lnSpc>
              <a:spcBef>
                <a:spcPct val="20000"/>
              </a:spcBef>
              <a:spcAft>
                <a:spcPts val="600"/>
              </a:spcAft>
              <a:buFont typeface="Arial" panose="020B0604020202020204" pitchFamily="34" charset="0"/>
              <a:buNone/>
            </a:pPr>
            <a:r>
              <a:rPr lang="en-US" altLang="en-US" sz="1600" b="1">
                <a:solidFill>
                  <a:schemeClr val="bg1"/>
                </a:solidFill>
                <a:latin typeface="Myriad Pro" charset="0"/>
              </a:rPr>
              <a:t>The Nation’s Next Generation Geostationary Weather Satellites</a:t>
            </a:r>
          </a:p>
        </p:txBody>
      </p:sp>
      <p:sp>
        <p:nvSpPr>
          <p:cNvPr id="12" name="Subtitle 2"/>
          <p:cNvSpPr txBox="1">
            <a:spLocks/>
          </p:cNvSpPr>
          <p:nvPr/>
        </p:nvSpPr>
        <p:spPr>
          <a:xfrm>
            <a:off x="5913438" y="5119688"/>
            <a:ext cx="4022725" cy="1497012"/>
          </a:xfrm>
          <a:prstGeom prst="rect">
            <a:avLst/>
          </a:prstGeom>
        </p:spPr>
        <p:txBody>
          <a:bodyPr>
            <a:normAutofit/>
          </a:bodyPr>
          <a:lstStyle>
            <a:lvl1pPr marL="0" indent="0" algn="l" defTabSz="457200" rtl="0" eaLnBrk="1" latinLnBrk="0" hangingPunct="1">
              <a:spcBef>
                <a:spcPct val="20000"/>
              </a:spcBef>
              <a:buFont typeface="Arial"/>
              <a:buNone/>
              <a:defRPr sz="2000" b="1" i="0" kern="1200">
                <a:solidFill>
                  <a:schemeClr val="bg1"/>
                </a:solidFill>
                <a:latin typeface="Myriad Pro Cond"/>
                <a:ea typeface="+mn-ea"/>
                <a:cs typeface="Myriad Pro Con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dirty="0">
                <a:solidFill>
                  <a:srgbClr val="0496D7"/>
                </a:solidFill>
                <a:latin typeface="Myriad Pro"/>
                <a:cs typeface="Myriad Pro"/>
              </a:rPr>
              <a:t>Greg </a:t>
            </a:r>
            <a:r>
              <a:rPr lang="en-US" dirty="0" err="1">
                <a:solidFill>
                  <a:srgbClr val="0496D7"/>
                </a:solidFill>
                <a:latin typeface="Myriad Pro"/>
                <a:cs typeface="Myriad Pro"/>
              </a:rPr>
              <a:t>Mandt</a:t>
            </a:r>
            <a:r>
              <a:rPr lang="en-US" dirty="0">
                <a:solidFill>
                  <a:srgbClr val="0496D7"/>
                </a:solidFill>
                <a:latin typeface="Myriad Pro"/>
                <a:cs typeface="Myriad Pro"/>
              </a:rPr>
              <a:t/>
            </a:r>
            <a:br>
              <a:rPr lang="en-US" dirty="0">
                <a:solidFill>
                  <a:srgbClr val="0496D7"/>
                </a:solidFill>
                <a:latin typeface="Myriad Pro"/>
                <a:cs typeface="Myriad Pro"/>
              </a:rPr>
            </a:br>
            <a:r>
              <a:rPr lang="en-US" sz="1200" dirty="0">
                <a:latin typeface="Myriad Pro"/>
                <a:cs typeface="Myriad Pro"/>
              </a:rPr>
              <a:t>GOES-R System Program Director</a:t>
            </a:r>
          </a:p>
          <a:p>
            <a:pPr fontAlgn="auto">
              <a:spcAft>
                <a:spcPts val="0"/>
              </a:spcAft>
              <a:defRPr/>
            </a:pPr>
            <a:endParaRPr lang="en-US" sz="1400" dirty="0">
              <a:latin typeface="Myriad Pro"/>
              <a:cs typeface="Myriad Pro"/>
            </a:endParaRPr>
          </a:p>
          <a:p>
            <a:pPr fontAlgn="auto">
              <a:spcAft>
                <a:spcPts val="0"/>
              </a:spcAft>
              <a:defRPr/>
            </a:pPr>
            <a:r>
              <a:rPr lang="en-US" sz="1400" dirty="0">
                <a:latin typeface="Myriad Pro"/>
                <a:cs typeface="Myriad Pro"/>
              </a:rPr>
              <a:t>SOO-DOH National Meeting</a:t>
            </a:r>
            <a:br>
              <a:rPr lang="en-US" sz="1400" dirty="0">
                <a:latin typeface="Myriad Pro"/>
                <a:cs typeface="Myriad Pro"/>
              </a:rPr>
            </a:br>
            <a:r>
              <a:rPr lang="en-US" sz="1400" dirty="0">
                <a:latin typeface="Myriad Pro"/>
                <a:cs typeface="Myriad Pro"/>
              </a:rPr>
              <a:t>September 14, 2015</a:t>
            </a:r>
          </a:p>
          <a:p>
            <a:pPr fontAlgn="auto">
              <a:spcAft>
                <a:spcPts val="0"/>
              </a:spcAft>
              <a:defRPr/>
            </a:pPr>
            <a:endParaRPr lang="en-US" sz="1600" dirty="0">
              <a:latin typeface="Myriad Pro"/>
              <a:cs typeface="Myriad Pro"/>
            </a:endParaRPr>
          </a:p>
        </p:txBody>
      </p:sp>
    </p:spTree>
    <p:extLst>
      <p:ext uri="{BB962C8B-B14F-4D97-AF65-F5344CB8AC3E}">
        <p14:creationId xmlns:p14="http://schemas.microsoft.com/office/powerpoint/2010/main" val="2473949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6" r:id="rId4"/>
    <p:sldLayoutId id="2147483677" r:id="rId5"/>
  </p:sldLayoutIdLst>
  <p:hf hdr="0" dt="0"/>
  <p:txStyles>
    <p:title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050" name="Picture 7"/>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42000" contrast="10000"/>
                    </a14:imgEffect>
                  </a14:imgLayer>
                </a14:imgProps>
              </a:ext>
              <a:ext uri="{28A0092B-C50C-407E-A947-70E740481C1C}">
                <a14:useLocalDpi xmlns:a14="http://schemas.microsoft.com/office/drawing/2010/main" val="0"/>
              </a:ext>
            </a:extLst>
          </a:blip>
          <a:srcRect l="-307" t="25815" r="55454" b="32422"/>
          <a:stretch/>
        </p:blipFill>
        <p:spPr bwMode="auto">
          <a:xfrm>
            <a:off x="1778559" y="-1"/>
            <a:ext cx="736544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4603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0" i="0" dirty="0">
                <a:solidFill>
                  <a:schemeClr val="bg1"/>
                </a:solidFill>
                <a:latin typeface="Avenir Light" charset="0"/>
                <a:ea typeface="Avenir Light" charset="0"/>
                <a:cs typeface="Avenir Light" charset="0"/>
              </a:defRPr>
            </a:lvl1pPr>
          </a:lstStyle>
          <a:p>
            <a:pPr>
              <a:defRPr/>
            </a:pPr>
            <a:fld id="{B2B8DA43-325E-453D-8C81-A7D6CB17BD75}" type="datetime1">
              <a:rPr lang="en-US" altLang="en-US" smtClean="0"/>
              <a:pPr>
                <a:defRPr/>
              </a:pPr>
              <a:t>5/20/2019</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i="0">
                <a:solidFill>
                  <a:schemeClr val="bg1"/>
                </a:solidFill>
                <a:latin typeface="Avenir Light" charset="0"/>
                <a:ea typeface="Avenir Light" charset="0"/>
                <a:cs typeface="Avenir Light" charset="0"/>
              </a:defRPr>
            </a:lvl1pPr>
          </a:lstStyle>
          <a:p>
            <a:pPr>
              <a:defRPr/>
            </a:pPr>
            <a:r>
              <a:rPr lang="en-US"/>
              <a:t>These GOES-16 data are preliminary, non-operational data and are undergoing testing. Users bear all responsibility for inspecting the data prior to use and for the manner in which the data are utilized.</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0" i="0">
                <a:solidFill>
                  <a:schemeClr val="bg1"/>
                </a:solidFill>
                <a:latin typeface="Avenir Light" charset="0"/>
                <a:ea typeface="Avenir Light" charset="0"/>
                <a:cs typeface="Avenir Light" charset="0"/>
              </a:defRPr>
            </a:lvl1pPr>
          </a:lstStyle>
          <a:p>
            <a:fld id="{9D60F4D7-1FAC-41F5-8B13-40B192A29539}" type="slidenum">
              <a:rPr lang="en-US" altLang="en-US" smtClean="0"/>
              <a:pPr/>
              <a:t>‹#›</a:t>
            </a:fld>
            <a:endParaRPr lang="en-US" altLang="en-US"/>
          </a:p>
        </p:txBody>
      </p:sp>
    </p:spTree>
    <p:extLst>
      <p:ext uri="{BB962C8B-B14F-4D97-AF65-F5344CB8AC3E}">
        <p14:creationId xmlns:p14="http://schemas.microsoft.com/office/powerpoint/2010/main" val="7003648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dt="0"/>
  <p:txStyles>
    <p:titleStyle>
      <a:lvl1pPr algn="ctr" defTabSz="457200" rtl="0" eaLnBrk="1" fontAlgn="base" hangingPunct="1">
        <a:spcBef>
          <a:spcPct val="0"/>
        </a:spcBef>
        <a:spcAft>
          <a:spcPct val="0"/>
        </a:spcAft>
        <a:defRPr sz="3600" b="0" i="0" kern="1200">
          <a:solidFill>
            <a:schemeClr val="bg1"/>
          </a:solidFill>
          <a:latin typeface="Avenir Light" charset="0"/>
          <a:ea typeface="Avenir Light" charset="0"/>
          <a:cs typeface="Avenir Light" charset="0"/>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b="0" i="0" kern="1200">
          <a:solidFill>
            <a:schemeClr val="bg1"/>
          </a:solidFill>
          <a:latin typeface="Avenir Light" charset="0"/>
          <a:ea typeface="Avenir Light" charset="0"/>
          <a:cs typeface="Avenir Light"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b="0" i="0" kern="1200">
          <a:solidFill>
            <a:schemeClr val="bg1"/>
          </a:solidFill>
          <a:latin typeface="Avenir Light" charset="0"/>
          <a:ea typeface="Avenir Light" charset="0"/>
          <a:cs typeface="Avenir Light"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b="0" i="0" kern="1200">
          <a:solidFill>
            <a:schemeClr val="bg1"/>
          </a:solidFill>
          <a:latin typeface="Avenir Light" charset="0"/>
          <a:ea typeface="Avenir Light" charset="0"/>
          <a:cs typeface="Avenir Light"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b="0" i="0" kern="1200">
          <a:solidFill>
            <a:schemeClr val="bg1"/>
          </a:solidFill>
          <a:latin typeface="Avenir Light" charset="0"/>
          <a:ea typeface="Avenir Light" charset="0"/>
          <a:cs typeface="Avenir Light"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b="0" i="0" kern="1200">
          <a:solidFill>
            <a:schemeClr val="bg1"/>
          </a:solidFill>
          <a:latin typeface="Avenir Light" charset="0"/>
          <a:ea typeface="Avenir Light" charset="0"/>
          <a:cs typeface="Avenir Ligh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3075" y="2361643"/>
            <a:ext cx="8517850" cy="1470025"/>
          </a:xfrm>
        </p:spPr>
        <p:txBody>
          <a:bodyPr/>
          <a:lstStyle/>
          <a:p>
            <a:r>
              <a:rPr lang="en-US" sz="4000" dirty="0" smtClean="0">
                <a:latin typeface="+mj-lt"/>
              </a:rPr>
              <a:t>GOES-17 Solar </a:t>
            </a:r>
            <a:r>
              <a:rPr lang="en-US" sz="4000" dirty="0">
                <a:latin typeface="+mj-lt"/>
              </a:rPr>
              <a:t>Ultraviolet Imager (SUVI)</a:t>
            </a:r>
            <a:br>
              <a:rPr lang="en-US" sz="4000" dirty="0">
                <a:latin typeface="+mj-lt"/>
              </a:rPr>
            </a:br>
            <a:r>
              <a:rPr lang="en-US" sz="4000" dirty="0">
                <a:latin typeface="+mj-lt"/>
              </a:rPr>
              <a:t>Provisional PS-PVR</a:t>
            </a:r>
          </a:p>
        </p:txBody>
      </p:sp>
      <p:sp>
        <p:nvSpPr>
          <p:cNvPr id="3" name="Subtitle 2"/>
          <p:cNvSpPr>
            <a:spLocks noGrp="1"/>
          </p:cNvSpPr>
          <p:nvPr>
            <p:ph type="subTitle" idx="1"/>
          </p:nvPr>
        </p:nvSpPr>
        <p:spPr>
          <a:xfrm>
            <a:off x="1088021" y="4326037"/>
            <a:ext cx="6967959" cy="2213658"/>
          </a:xfrm>
        </p:spPr>
        <p:txBody>
          <a:bodyPr/>
          <a:lstStyle/>
          <a:p>
            <a:r>
              <a:rPr lang="en-US" sz="2800" dirty="0" smtClean="0">
                <a:solidFill>
                  <a:schemeClr val="bg1"/>
                </a:solidFill>
                <a:latin typeface="+mj-lt"/>
              </a:rPr>
              <a:t>2019 </a:t>
            </a:r>
            <a:r>
              <a:rPr lang="en-US" sz="2800" dirty="0">
                <a:solidFill>
                  <a:schemeClr val="bg1"/>
                </a:solidFill>
                <a:latin typeface="+mj-lt"/>
              </a:rPr>
              <a:t>May </a:t>
            </a:r>
            <a:r>
              <a:rPr lang="en-US" sz="2800" dirty="0" smtClean="0">
                <a:solidFill>
                  <a:schemeClr val="bg1"/>
                </a:solidFill>
                <a:latin typeface="+mj-lt"/>
              </a:rPr>
              <a:t>14</a:t>
            </a:r>
            <a:endParaRPr lang="en-US" sz="2800" dirty="0">
              <a:solidFill>
                <a:schemeClr val="bg1"/>
              </a:solidFill>
              <a:latin typeface="+mj-lt"/>
            </a:endParaRPr>
          </a:p>
          <a:p>
            <a:r>
              <a:rPr lang="en-US" sz="2800" dirty="0">
                <a:solidFill>
                  <a:schemeClr val="bg1"/>
                </a:solidFill>
                <a:latin typeface="+mj-lt"/>
              </a:rPr>
              <a:t>Jonathan Darnel, Dan Seaton</a:t>
            </a:r>
          </a:p>
          <a:p>
            <a:r>
              <a:rPr lang="en-US" sz="2800" dirty="0">
                <a:solidFill>
                  <a:schemeClr val="bg1"/>
                </a:solidFill>
                <a:latin typeface="+mj-lt"/>
              </a:rPr>
              <a:t>GOES-R Calibration Working Group</a:t>
            </a:r>
          </a:p>
          <a:p>
            <a:r>
              <a:rPr lang="en-US" sz="2800" dirty="0">
                <a:solidFill>
                  <a:schemeClr val="bg1"/>
                </a:solidFill>
                <a:latin typeface="+mj-lt"/>
              </a:rPr>
              <a:t>CIRES, Univ. of Colorado &amp; NOAA NCEI</a:t>
            </a:r>
          </a:p>
        </p:txBody>
      </p:sp>
      <p:sp>
        <p:nvSpPr>
          <p:cNvPr id="4" name="Slide Number Placeholder 3"/>
          <p:cNvSpPr>
            <a:spLocks noGrp="1"/>
          </p:cNvSpPr>
          <p:nvPr>
            <p:ph type="sldNum" sz="quarter" idx="12"/>
          </p:nvPr>
        </p:nvSpPr>
        <p:spPr/>
        <p:txBody>
          <a:bodyPr/>
          <a:lstStyle/>
          <a:p>
            <a:fld id="{73A949E6-8E3A-4BD1-B695-CC914EAB501F}" type="slidenum">
              <a:rPr lang="en-US" altLang="en-US" smtClean="0"/>
              <a:pPr/>
              <a:t>1</a:t>
            </a:fld>
            <a:endParaRPr lang="en-US" alt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288" y="223108"/>
            <a:ext cx="2164278" cy="138054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332" t="5333" r="5332" b="5332"/>
          <a:stretch/>
        </p:blipFill>
        <p:spPr>
          <a:xfrm>
            <a:off x="5870847" y="238950"/>
            <a:ext cx="1364705" cy="1364705"/>
          </a:xfrm>
          <a:prstGeom prst="ellipse">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0435" y="235187"/>
            <a:ext cx="1653565" cy="1368468"/>
          </a:xfrm>
          <a:prstGeom prst="rect">
            <a:avLst/>
          </a:prstGeom>
        </p:spPr>
      </p:pic>
    </p:spTree>
    <p:extLst>
      <p:ext uri="{BB962C8B-B14F-4D97-AF65-F5344CB8AC3E}">
        <p14:creationId xmlns:p14="http://schemas.microsoft.com/office/powerpoint/2010/main" val="850621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pPr/>
              <a:t>10</a:t>
            </a:fld>
            <a:endParaRPr lang="en-US" altLang="en-US" dirty="0"/>
          </a:p>
        </p:txBody>
      </p:sp>
      <p:sp>
        <p:nvSpPr>
          <p:cNvPr id="3" name="Title 2"/>
          <p:cNvSpPr>
            <a:spLocks noGrp="1"/>
          </p:cNvSpPr>
          <p:nvPr>
            <p:ph type="title" idx="4294967295"/>
          </p:nvPr>
        </p:nvSpPr>
        <p:spPr>
          <a:xfrm>
            <a:off x="908613" y="208083"/>
            <a:ext cx="7326774" cy="902685"/>
          </a:xfrm>
          <a:prstGeom prst="rect">
            <a:avLst/>
          </a:prstGeom>
        </p:spPr>
        <p:txBody>
          <a:bodyPr/>
          <a:lstStyle/>
          <a:p>
            <a:r>
              <a:rPr lang="en-US" dirty="0">
                <a:latin typeface="+mj-lt"/>
              </a:rPr>
              <a:t>SUVI Spectral Response Functions</a:t>
            </a:r>
            <a:endParaRPr lang="en-US" sz="2800" dirty="0">
              <a:latin typeface="+mj-lt"/>
            </a:endParaRPr>
          </a:p>
        </p:txBody>
      </p:sp>
      <p:sp>
        <p:nvSpPr>
          <p:cNvPr id="7" name="TextBox 6"/>
          <p:cNvSpPr txBox="1"/>
          <p:nvPr/>
        </p:nvSpPr>
        <p:spPr>
          <a:xfrm>
            <a:off x="234918" y="6127668"/>
            <a:ext cx="7840303" cy="523220"/>
          </a:xfrm>
          <a:prstGeom prst="rect">
            <a:avLst/>
          </a:prstGeom>
          <a:noFill/>
        </p:spPr>
        <p:txBody>
          <a:bodyPr wrap="square" rtlCol="0">
            <a:spAutoFit/>
          </a:bodyPr>
          <a:lstStyle/>
          <a:p>
            <a:r>
              <a:rPr lang="en-US" sz="1400" dirty="0">
                <a:solidFill>
                  <a:schemeClr val="bg1"/>
                </a:solidFill>
                <a:ea typeface="Avenir Light" charset="0"/>
                <a:cs typeface="Arial" panose="020B0604020202020204" pitchFamily="34" charset="0"/>
              </a:rPr>
              <a:t>Computed using data from: </a:t>
            </a:r>
            <a:r>
              <a:rPr lang="en-US" sz="1400" dirty="0" smtClean="0">
                <a:solidFill>
                  <a:schemeClr val="bg1"/>
                </a:solidFill>
                <a:ea typeface="Avenir Light" charset="0"/>
                <a:cs typeface="Arial" panose="020B0604020202020204" pitchFamily="34" charset="0"/>
              </a:rPr>
              <a:t>SUVP-RP-11-2696_CDRL_079_FM2_FilterTransmissionFit.xlsx</a:t>
            </a:r>
            <a:r>
              <a:rPr lang="en-US" sz="1400" dirty="0">
                <a:solidFill>
                  <a:schemeClr val="bg1"/>
                </a:solidFill>
                <a:ea typeface="Avenir Light" charset="0"/>
                <a:cs typeface="Arial" panose="020B0604020202020204" pitchFamily="34" charset="0"/>
              </a:rPr>
              <a:t>, </a:t>
            </a:r>
          </a:p>
          <a:p>
            <a:r>
              <a:rPr lang="en-US" sz="1400" dirty="0">
                <a:solidFill>
                  <a:schemeClr val="bg1"/>
                </a:solidFill>
                <a:ea typeface="Avenir Light" charset="0"/>
                <a:cs typeface="Arial" panose="020B0604020202020204" pitchFamily="34" charset="0"/>
              </a:rPr>
              <a:t>SUVP-RP-12-3699 -Rev B CDRL 074A Appendix </a:t>
            </a:r>
            <a:r>
              <a:rPr lang="en-US" sz="1400" dirty="0" smtClean="0">
                <a:solidFill>
                  <a:schemeClr val="bg1"/>
                </a:solidFill>
                <a:ea typeface="Avenir Light" charset="0"/>
                <a:cs typeface="Arial" panose="020B0604020202020204" pitchFamily="34" charset="0"/>
              </a:rPr>
              <a:t>– FM2_Throughput_Component_Data_V1.xlsx</a:t>
            </a:r>
            <a:endParaRPr lang="en-US" sz="1400" dirty="0">
              <a:solidFill>
                <a:schemeClr val="bg1"/>
              </a:solidFill>
              <a:ea typeface="Avenir Light"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432" y="1026683"/>
            <a:ext cx="6531135" cy="4898351"/>
          </a:xfrm>
          <a:prstGeom prst="rect">
            <a:avLst/>
          </a:prstGeom>
        </p:spPr>
      </p:pic>
    </p:spTree>
    <p:extLst>
      <p:ext uri="{BB962C8B-B14F-4D97-AF65-F5344CB8AC3E}">
        <p14:creationId xmlns:p14="http://schemas.microsoft.com/office/powerpoint/2010/main" val="21065004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11</a:t>
            </a:fld>
            <a:endParaRPr lang="en-US" altLang="en-US" dirty="0"/>
          </a:p>
        </p:txBody>
      </p:sp>
      <p:sp>
        <p:nvSpPr>
          <p:cNvPr id="4" name="TextBox 3"/>
          <p:cNvSpPr txBox="1"/>
          <p:nvPr/>
        </p:nvSpPr>
        <p:spPr>
          <a:xfrm>
            <a:off x="760396" y="202131"/>
            <a:ext cx="7459579" cy="1015663"/>
          </a:xfrm>
          <a:prstGeom prst="rect">
            <a:avLst/>
          </a:prstGeom>
          <a:noFill/>
        </p:spPr>
        <p:txBody>
          <a:bodyPr wrap="square" rtlCol="0">
            <a:spAutoFit/>
          </a:bodyPr>
          <a:lstStyle/>
          <a:p>
            <a:pPr algn="ctr"/>
            <a:r>
              <a:rPr lang="en-US" sz="3600" dirty="0">
                <a:solidFill>
                  <a:schemeClr val="bg1"/>
                </a:solidFill>
                <a:latin typeface="+mj-lt"/>
              </a:rPr>
              <a:t>File Formats</a:t>
            </a:r>
            <a:r>
              <a:rPr lang="en-US" sz="3200" dirty="0">
                <a:solidFill>
                  <a:schemeClr val="bg1"/>
                </a:solidFill>
                <a:latin typeface="+mj-lt"/>
              </a:rPr>
              <a:t>:</a:t>
            </a:r>
          </a:p>
          <a:p>
            <a:pPr algn="ctr"/>
            <a:r>
              <a:rPr lang="en-US" sz="2400" dirty="0" err="1">
                <a:solidFill>
                  <a:schemeClr val="bg1"/>
                </a:solidFill>
                <a:latin typeface="+mj-lt"/>
              </a:rPr>
              <a:t>netCDF</a:t>
            </a:r>
            <a:r>
              <a:rPr lang="en-US" sz="2400" dirty="0">
                <a:solidFill>
                  <a:schemeClr val="bg1"/>
                </a:solidFill>
                <a:latin typeface="+mj-lt"/>
              </a:rPr>
              <a:t> vs. FITS</a:t>
            </a:r>
          </a:p>
        </p:txBody>
      </p:sp>
      <p:sp>
        <p:nvSpPr>
          <p:cNvPr id="5" name="TextBox 4"/>
          <p:cNvSpPr txBox="1"/>
          <p:nvPr/>
        </p:nvSpPr>
        <p:spPr>
          <a:xfrm>
            <a:off x="394636" y="1540042"/>
            <a:ext cx="8460605"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latin typeface="Avenir Light"/>
              </a:rPr>
              <a:t>The SUVI L1b product is produced in both </a:t>
            </a:r>
            <a:r>
              <a:rPr lang="en-US" sz="3200" dirty="0" err="1">
                <a:solidFill>
                  <a:schemeClr val="bg1"/>
                </a:solidFill>
                <a:latin typeface="Avenir Light"/>
              </a:rPr>
              <a:t>netCDF</a:t>
            </a:r>
            <a:r>
              <a:rPr lang="en-US" sz="3200" dirty="0">
                <a:solidFill>
                  <a:schemeClr val="bg1"/>
                </a:solidFill>
                <a:latin typeface="Avenir Light"/>
              </a:rPr>
              <a:t> and FITS formats</a:t>
            </a:r>
          </a:p>
          <a:p>
            <a:pPr marL="285750" indent="-285750">
              <a:buFont typeface="Arial" panose="020B0604020202020204" pitchFamily="34" charset="0"/>
              <a:buChar char="•"/>
            </a:pPr>
            <a:r>
              <a:rPr lang="en-US" sz="3200" dirty="0">
                <a:solidFill>
                  <a:schemeClr val="bg1"/>
                </a:solidFill>
                <a:latin typeface="Avenir Light"/>
              </a:rPr>
              <a:t>The standard file format for the astrophysical community is FITS</a:t>
            </a:r>
          </a:p>
          <a:p>
            <a:pPr marL="285750" indent="-285750">
              <a:buFont typeface="Arial" panose="020B0604020202020204" pitchFamily="34" charset="0"/>
              <a:buChar char="•"/>
            </a:pPr>
            <a:r>
              <a:rPr lang="en-US" sz="3200" dirty="0">
                <a:solidFill>
                  <a:schemeClr val="bg1"/>
                </a:solidFill>
                <a:latin typeface="Avenir Light"/>
              </a:rPr>
              <a:t>NWS/SWPC and NCEI Level-2 algorithms expect FITS files</a:t>
            </a:r>
          </a:p>
          <a:p>
            <a:pPr marL="285750" indent="-285750">
              <a:buFont typeface="Arial" panose="020B0604020202020204" pitchFamily="34" charset="0"/>
              <a:buChar char="•"/>
            </a:pPr>
            <a:r>
              <a:rPr lang="en-US" sz="3200" dirty="0">
                <a:solidFill>
                  <a:schemeClr val="bg1"/>
                </a:solidFill>
                <a:latin typeface="Avenir Light"/>
              </a:rPr>
              <a:t>NCEI-CO considers the SUVI L1b FITS product as the </a:t>
            </a:r>
            <a:r>
              <a:rPr lang="en-US" sz="3200" dirty="0" smtClean="0">
                <a:solidFill>
                  <a:schemeClr val="bg1"/>
                </a:solidFill>
                <a:latin typeface="Avenir Light"/>
              </a:rPr>
              <a:t>standard, and these data are used for PLPT activities.</a:t>
            </a:r>
            <a:endParaRPr lang="en-US" sz="3200" dirty="0">
              <a:solidFill>
                <a:schemeClr val="bg1"/>
              </a:solidFill>
              <a:latin typeface="Avenir Light"/>
            </a:endParaRPr>
          </a:p>
        </p:txBody>
      </p:sp>
    </p:spTree>
    <p:extLst>
      <p:ext uri="{BB962C8B-B14F-4D97-AF65-F5344CB8AC3E}">
        <p14:creationId xmlns:p14="http://schemas.microsoft.com/office/powerpoint/2010/main" val="1007154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12</a:t>
            </a:fld>
            <a:endParaRPr lang="en-US" altLang="en-US" dirty="0"/>
          </a:p>
        </p:txBody>
      </p:sp>
      <p:sp>
        <p:nvSpPr>
          <p:cNvPr id="4" name="TextBox 3"/>
          <p:cNvSpPr txBox="1"/>
          <p:nvPr/>
        </p:nvSpPr>
        <p:spPr>
          <a:xfrm>
            <a:off x="760396" y="202131"/>
            <a:ext cx="7459579" cy="646331"/>
          </a:xfrm>
          <a:prstGeom prst="rect">
            <a:avLst/>
          </a:prstGeom>
          <a:noFill/>
        </p:spPr>
        <p:txBody>
          <a:bodyPr wrap="square" rtlCol="0">
            <a:spAutoFit/>
          </a:bodyPr>
          <a:lstStyle/>
          <a:p>
            <a:pPr algn="ctr"/>
            <a:r>
              <a:rPr lang="en-US" sz="3600" dirty="0" smtClean="0">
                <a:solidFill>
                  <a:schemeClr val="bg1"/>
                </a:solidFill>
                <a:latin typeface="+mj-lt"/>
              </a:rPr>
              <a:t>Current Look-up Table Filenames</a:t>
            </a:r>
            <a:endParaRPr lang="en-US" sz="3200" dirty="0">
              <a:solidFill>
                <a:schemeClr val="bg1"/>
              </a:solidFill>
              <a:latin typeface="+mj-lt"/>
            </a:endParaRPr>
          </a:p>
        </p:txBody>
      </p:sp>
      <p:sp>
        <p:nvSpPr>
          <p:cNvPr id="5" name="TextBox 4"/>
          <p:cNvSpPr txBox="1"/>
          <p:nvPr/>
        </p:nvSpPr>
        <p:spPr>
          <a:xfrm>
            <a:off x="394636" y="1540042"/>
            <a:ext cx="8460605" cy="584775"/>
          </a:xfrm>
          <a:prstGeom prst="rect">
            <a:avLst/>
          </a:prstGeom>
          <a:noFill/>
        </p:spPr>
        <p:txBody>
          <a:bodyPr wrap="square" rtlCol="0">
            <a:spAutoFit/>
          </a:bodyPr>
          <a:lstStyle/>
          <a:p>
            <a:pPr marL="285750" indent="-285750">
              <a:buFont typeface="Arial" panose="020B0604020202020204" pitchFamily="34" charset="0"/>
              <a:buChar char="•"/>
            </a:pPr>
            <a:endParaRPr lang="en-US" sz="3200" dirty="0">
              <a:solidFill>
                <a:schemeClr val="bg1"/>
              </a:solidFill>
              <a:latin typeface="Avenir Light"/>
            </a:endParaRPr>
          </a:p>
        </p:txBody>
      </p:sp>
      <p:sp>
        <p:nvSpPr>
          <p:cNvPr id="7" name="Rectangle 3"/>
          <p:cNvSpPr>
            <a:spLocks noChangeArrowheads="1"/>
          </p:cNvSpPr>
          <p:nvPr/>
        </p:nvSpPr>
        <p:spPr bwMode="auto">
          <a:xfrm>
            <a:off x="255899" y="1105522"/>
            <a:ext cx="8265404"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bg1"/>
                </a:solidFill>
                <a:effectLst/>
                <a:latin typeface="Avenir Light"/>
                <a:cs typeface="Arial" panose="020B0604020202020204" pitchFamily="34" charset="0"/>
              </a:rPr>
              <a:t>Calibration: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err="1" smtClean="0">
                <a:ln>
                  <a:noFill/>
                </a:ln>
                <a:solidFill>
                  <a:schemeClr val="bg1"/>
                </a:solidFill>
                <a:effectLst/>
                <a:latin typeface="Avenir Light"/>
                <a:cs typeface="Arial" panose="020B0604020202020204" pitchFamily="34" charset="0"/>
              </a:rPr>
              <a:t>SUVI_CalibrationParameters</a:t>
            </a:r>
            <a:r>
              <a:rPr kumimoji="0" lang="en-US" altLang="en-US" sz="1400" b="0" i="0" u="none" strike="noStrike" cap="none" normalizeH="0" baseline="0" dirty="0" smtClean="0">
                <a:ln>
                  <a:noFill/>
                </a:ln>
                <a:solidFill>
                  <a:schemeClr val="bg1"/>
                </a:solidFill>
                <a:effectLst/>
                <a:latin typeface="Avenir Light"/>
                <a:cs typeface="Arial" panose="020B0604020202020204" pitchFamily="34" charset="0"/>
              </a:rPr>
              <a:t>(FM2A_CDRL79Rev-_PR_07_00_04_NCEI_20181010)-594709000.0.h5</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1"/>
                </a:solidFill>
                <a:effectLst/>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chemeClr val="bg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smtClean="0">
                <a:solidFill>
                  <a:schemeClr val="bg1"/>
                </a:solidFill>
                <a:latin typeface="Avenir Light"/>
                <a:cs typeface="Arial" panose="020B0604020202020204" pitchFamily="34" charset="0"/>
              </a:rPr>
              <a:t>INR:</a:t>
            </a:r>
            <a:endParaRPr lang="en-US" altLang="en-US" sz="2400" dirty="0">
              <a:solidFill>
                <a:schemeClr val="bg1"/>
              </a:solidFill>
              <a:latin typeface="Avenir Ligh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smtClean="0">
                <a:solidFill>
                  <a:srgbClr val="0460F6"/>
                </a:solidFill>
                <a:latin typeface="Avenir Light"/>
                <a:cs typeface="Arial" panose="020B0604020202020204" pitchFamily="34" charset="0"/>
              </a:rPr>
              <a:t>September 2018-March 2019:</a:t>
            </a:r>
          </a:p>
          <a:p>
            <a:pPr lvl="0"/>
            <a:r>
              <a:rPr lang="en-US" altLang="en-US" sz="1600" dirty="0">
                <a:solidFill>
                  <a:schemeClr val="bg1"/>
                </a:solidFill>
                <a:latin typeface="Avenir Light"/>
                <a:cs typeface="Arial" panose="020B0604020202020204" pitchFamily="34" charset="0"/>
              </a:rPr>
              <a:t>SUVI_NavigationParameters(FM2A_CDRL79Rev-_PR.07.07.01)-602238100.0.xml</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smtClean="0">
              <a:solidFill>
                <a:srgbClr val="0460F6"/>
              </a:solidFill>
              <a:latin typeface="Avenir Ligh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smtClean="0">
                <a:solidFill>
                  <a:srgbClr val="0460F6"/>
                </a:solidFill>
                <a:latin typeface="Avenir Light"/>
                <a:cs typeface="Arial" panose="020B0604020202020204" pitchFamily="34" charset="0"/>
              </a:rPr>
              <a:t>March 2019-present:</a:t>
            </a:r>
          </a:p>
          <a:p>
            <a:r>
              <a:rPr lang="en-US" altLang="en-US" sz="1600" dirty="0">
                <a:solidFill>
                  <a:schemeClr val="bg1"/>
                </a:solidFill>
                <a:cs typeface="Arial" panose="020B0604020202020204" pitchFamily="34" charset="0"/>
              </a:rPr>
              <a:t>SUVI_NavigationParameters(FM2A_CDRL79Rev-_PR.07.07.01)-602236600.0.xml</a:t>
            </a:r>
            <a:r>
              <a:rPr lang="en-US" altLang="en-US" sz="1600" dirty="0">
                <a:solidFill>
                  <a:schemeClr val="bg1"/>
                </a:solidFill>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dirty="0" smtClean="0">
              <a:solidFill>
                <a:schemeClr val="bg1"/>
              </a:solidFill>
              <a:latin typeface="Avenir Ligh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bg1"/>
                </a:solidFill>
                <a:effectLst/>
                <a:latin typeface="Avenir Light"/>
              </a:rPr>
              <a:t> </a:t>
            </a:r>
          </a:p>
        </p:txBody>
      </p:sp>
    </p:spTree>
    <p:extLst>
      <p:ext uri="{BB962C8B-B14F-4D97-AF65-F5344CB8AC3E}">
        <p14:creationId xmlns:p14="http://schemas.microsoft.com/office/powerpoint/2010/main" val="3365089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1"/>
          </a:xfrm>
        </p:spPr>
        <p:txBody>
          <a:bodyPr/>
          <a:lstStyle/>
          <a:p>
            <a:r>
              <a:rPr lang="en-US" dirty="0">
                <a:latin typeface="+mj-lt"/>
              </a:rPr>
              <a:t>Review of Beta Maturity</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13</a:t>
            </a:fld>
            <a:endParaRPr lang="en-US" altLang="en-US"/>
          </a:p>
        </p:txBody>
      </p:sp>
    </p:spTree>
    <p:extLst>
      <p:ext uri="{BB962C8B-B14F-4D97-AF65-F5344CB8AC3E}">
        <p14:creationId xmlns:p14="http://schemas.microsoft.com/office/powerpoint/2010/main" val="1432172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152"/>
            <a:ext cx="8229600" cy="1037024"/>
          </a:xfrm>
        </p:spPr>
        <p:txBody>
          <a:bodyPr/>
          <a:lstStyle/>
          <a:p>
            <a:r>
              <a:rPr lang="en-US" dirty="0">
                <a:latin typeface="+mj-lt"/>
              </a:rPr>
              <a:t>Path to Provisional Maturity</a:t>
            </a:r>
          </a:p>
        </p:txBody>
      </p:sp>
      <p:sp>
        <p:nvSpPr>
          <p:cNvPr id="4" name="Content Placeholder 2"/>
          <p:cNvSpPr>
            <a:spLocks noGrp="1"/>
          </p:cNvSpPr>
          <p:nvPr>
            <p:ph idx="1"/>
          </p:nvPr>
        </p:nvSpPr>
        <p:spPr>
          <a:xfrm>
            <a:off x="457200" y="1465262"/>
            <a:ext cx="8229600" cy="4891087"/>
          </a:xfrm>
        </p:spPr>
        <p:txBody>
          <a:bodyPr/>
          <a:lstStyle/>
          <a:p>
            <a:pPr>
              <a:buFont typeface="Wingdings" pitchFamily="2" charset="2"/>
              <a:buChar char="ü"/>
            </a:pPr>
            <a:r>
              <a:rPr lang="en-US" sz="2700" dirty="0">
                <a:latin typeface="Avenir Light"/>
              </a:rPr>
              <a:t>Resolve major GPA concerns.</a:t>
            </a:r>
          </a:p>
          <a:p>
            <a:pPr>
              <a:buFont typeface="Wingdings" pitchFamily="2" charset="2"/>
              <a:buChar char="ü"/>
            </a:pPr>
            <a:r>
              <a:rPr lang="en-US" sz="2700" dirty="0">
                <a:latin typeface="Avenir Light"/>
              </a:rPr>
              <a:t>Verify solutions to issues raised during PLT are resolved.</a:t>
            </a:r>
          </a:p>
          <a:p>
            <a:pPr>
              <a:buFont typeface="Wingdings" pitchFamily="2" charset="2"/>
              <a:buChar char="ü"/>
            </a:pPr>
            <a:r>
              <a:rPr lang="en-US" sz="2700" dirty="0">
                <a:latin typeface="Avenir Light"/>
              </a:rPr>
              <a:t>Fully validate L1b after major outstanding calibration issues (darks, flats) are resolved.</a:t>
            </a:r>
          </a:p>
          <a:p>
            <a:pPr>
              <a:buFont typeface="Wingdings" pitchFamily="2" charset="2"/>
              <a:buChar char="ü"/>
            </a:pPr>
            <a:r>
              <a:rPr lang="en-US" sz="2700" dirty="0">
                <a:latin typeface="Avenir Light"/>
              </a:rPr>
              <a:t>Upload revised calibration tables.</a:t>
            </a:r>
          </a:p>
          <a:p>
            <a:pPr>
              <a:buFont typeface="ArialUnicodeMS" panose="020B0604020202020204" pitchFamily="34" charset="-128"/>
              <a:buChar char="☐"/>
            </a:pPr>
            <a:r>
              <a:rPr lang="en-US" sz="2700" dirty="0">
                <a:latin typeface="Avenir Light"/>
              </a:rPr>
              <a:t>Six PLPTs to validate instrument calibration and performance, intercalibrate with other instruments.</a:t>
            </a:r>
          </a:p>
          <a:p>
            <a:pPr>
              <a:buFont typeface="ArialUnicodeMS" panose="020B0604020202020204" pitchFamily="34" charset="-128"/>
              <a:buChar char="☐"/>
            </a:pPr>
            <a:r>
              <a:rPr lang="en-US" sz="2700" dirty="0">
                <a:latin typeface="Avenir Light"/>
              </a:rPr>
              <a:t>Daily, weekly and quarterly calibrations underway.</a:t>
            </a:r>
          </a:p>
          <a:p>
            <a:pPr>
              <a:buFont typeface="ArialUnicodeMS" panose="020B0604020202020204" pitchFamily="34" charset="-128"/>
              <a:buChar char="✘"/>
            </a:pPr>
            <a:r>
              <a:rPr lang="en-US" sz="2700" dirty="0">
                <a:latin typeface="Avenir Light"/>
              </a:rPr>
              <a:t>Provisional maturity date currently set </a:t>
            </a:r>
            <a:r>
              <a:rPr lang="en-US" sz="2700" dirty="0" smtClean="0">
                <a:latin typeface="Avenir Light"/>
              </a:rPr>
              <a:t>for May 14.</a:t>
            </a:r>
            <a:endParaRPr lang="en-US" sz="2700" dirty="0">
              <a:latin typeface="Avenir Light"/>
            </a:endParaRPr>
          </a:p>
          <a:p>
            <a:pPr marL="0" indent="0">
              <a:buNone/>
            </a:pPr>
            <a:endParaRPr lang="en-US" sz="2400" dirty="0">
              <a:latin typeface="+mn-lt"/>
            </a:endParaRPr>
          </a:p>
          <a:p>
            <a:pPr marL="233363" indent="-233363"/>
            <a:endParaRPr lang="en-US" sz="2000" dirty="0">
              <a:latin typeface="+mn-lt"/>
            </a:endParaRPr>
          </a:p>
          <a:p>
            <a:pPr marL="0" indent="0">
              <a:buNone/>
            </a:pPr>
            <a:endParaRPr lang="en-US" sz="1600" dirty="0">
              <a:solidFill>
                <a:schemeClr val="accent2">
                  <a:lumMod val="40000"/>
                  <a:lumOff val="60000"/>
                </a:schemeClr>
              </a:solidFill>
              <a:latin typeface="+mn-lt"/>
            </a:endParaRP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14</a:t>
            </a:fld>
            <a:endParaRPr lang="en-US" altLang="en-US"/>
          </a:p>
        </p:txBody>
      </p:sp>
    </p:spTree>
    <p:extLst>
      <p:ext uri="{BB962C8B-B14F-4D97-AF65-F5344CB8AC3E}">
        <p14:creationId xmlns:p14="http://schemas.microsoft.com/office/powerpoint/2010/main" val="2977095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152"/>
            <a:ext cx="8229600" cy="1037024"/>
          </a:xfrm>
        </p:spPr>
        <p:txBody>
          <a:bodyPr/>
          <a:lstStyle/>
          <a:p>
            <a:r>
              <a:rPr lang="en-US" sz="2800" dirty="0">
                <a:latin typeface="+mj-lt"/>
              </a:rPr>
              <a:t>Risks to Reaching Provisional at Beta PS-PVR</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15</a:t>
            </a:fld>
            <a:endParaRPr lang="en-US" altLang="en-US"/>
          </a:p>
        </p:txBody>
      </p:sp>
      <p:sp>
        <p:nvSpPr>
          <p:cNvPr id="8" name="Slide Number Placeholder 4"/>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5ADB79-25D6-47C0-AB51-22A13A0BBB50}" type="slidenum">
              <a:rPr lang="en-US" altLang="en-US" smtClean="0"/>
              <a:pPr/>
              <a:t>15</a:t>
            </a:fld>
            <a:endParaRPr lang="en-US" alt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38619067"/>
              </p:ext>
            </p:extLst>
          </p:nvPr>
        </p:nvGraphicFramePr>
        <p:xfrm>
          <a:off x="310242" y="1152427"/>
          <a:ext cx="8523516" cy="5178672"/>
        </p:xfrm>
        <a:graphic>
          <a:graphicData uri="http://schemas.openxmlformats.org/drawingml/2006/table">
            <a:tbl>
              <a:tblPr/>
              <a:tblGrid>
                <a:gridCol w="1779813">
                  <a:extLst>
                    <a:ext uri="{9D8B030D-6E8A-4147-A177-3AD203B41FA5}">
                      <a16:colId xmlns:a16="http://schemas.microsoft.com/office/drawing/2014/main" val="525973523"/>
                    </a:ext>
                  </a:extLst>
                </a:gridCol>
                <a:gridCol w="576944">
                  <a:extLst>
                    <a:ext uri="{9D8B030D-6E8A-4147-A177-3AD203B41FA5}">
                      <a16:colId xmlns:a16="http://schemas.microsoft.com/office/drawing/2014/main" val="3323202668"/>
                    </a:ext>
                  </a:extLst>
                </a:gridCol>
                <a:gridCol w="990600">
                  <a:extLst>
                    <a:ext uri="{9D8B030D-6E8A-4147-A177-3AD203B41FA5}">
                      <a16:colId xmlns:a16="http://schemas.microsoft.com/office/drawing/2014/main" val="3904353392"/>
                    </a:ext>
                  </a:extLst>
                </a:gridCol>
                <a:gridCol w="2443845">
                  <a:extLst>
                    <a:ext uri="{9D8B030D-6E8A-4147-A177-3AD203B41FA5}">
                      <a16:colId xmlns:a16="http://schemas.microsoft.com/office/drawing/2014/main" val="507960839"/>
                    </a:ext>
                  </a:extLst>
                </a:gridCol>
                <a:gridCol w="2732314">
                  <a:extLst>
                    <a:ext uri="{9D8B030D-6E8A-4147-A177-3AD203B41FA5}">
                      <a16:colId xmlns:a16="http://schemas.microsoft.com/office/drawing/2014/main" val="3325905815"/>
                    </a:ext>
                  </a:extLst>
                </a:gridCol>
              </a:tblGrid>
              <a:tr h="439696">
                <a:tc>
                  <a:txBody>
                    <a:bodyPr/>
                    <a:lstStyle/>
                    <a:p>
                      <a:pPr algn="ctr" rtl="0" fontAlgn="t">
                        <a:spcBef>
                          <a:spcPts val="0"/>
                        </a:spcBef>
                        <a:spcAft>
                          <a:spcPts val="0"/>
                        </a:spcAft>
                      </a:pPr>
                      <a:r>
                        <a:rPr lang="en-US" sz="1400" b="0" i="0" u="none" strike="noStrike">
                          <a:solidFill>
                            <a:srgbClr val="FFFFFF"/>
                          </a:solidFill>
                          <a:effectLst/>
                          <a:latin typeface="Avenir Light"/>
                        </a:rPr>
                        <a:t>Risk</a:t>
                      </a:r>
                      <a:endParaRPr lang="en-US" sz="1600">
                        <a:effectLst/>
                        <a:latin typeface="Avenir Light"/>
                      </a:endParaRPr>
                    </a:p>
                  </a:txBody>
                  <a:tcPr marL="53097" marR="53097" marT="26548" marB="26548">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7F7F7F"/>
                    </a:solidFill>
                  </a:tcPr>
                </a:tc>
                <a:tc>
                  <a:txBody>
                    <a:bodyPr/>
                    <a:lstStyle/>
                    <a:p>
                      <a:pPr algn="ctr" rtl="0" fontAlgn="t">
                        <a:spcBef>
                          <a:spcPts val="0"/>
                        </a:spcBef>
                        <a:spcAft>
                          <a:spcPts val="0"/>
                        </a:spcAft>
                      </a:pPr>
                      <a:r>
                        <a:rPr lang="en-US" sz="1400" b="0" i="0" u="none" strike="noStrike">
                          <a:solidFill>
                            <a:srgbClr val="FFFFFF"/>
                          </a:solidFill>
                          <a:effectLst/>
                          <a:latin typeface="Avenir Light"/>
                        </a:rPr>
                        <a:t>WR</a:t>
                      </a:r>
                      <a:endParaRPr lang="en-US" sz="1600">
                        <a:effectLst/>
                        <a:latin typeface="Avenir Light"/>
                      </a:endParaRPr>
                    </a:p>
                  </a:txBody>
                  <a:tcPr marL="53097" marR="53097" marT="26548" marB="26548">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7F7F7F"/>
                    </a:solidFill>
                  </a:tcPr>
                </a:tc>
                <a:tc>
                  <a:txBody>
                    <a:bodyPr/>
                    <a:lstStyle/>
                    <a:p>
                      <a:pPr algn="ctr" rtl="0" fontAlgn="t">
                        <a:spcBef>
                          <a:spcPts val="0"/>
                        </a:spcBef>
                        <a:spcAft>
                          <a:spcPts val="0"/>
                        </a:spcAft>
                      </a:pPr>
                      <a:r>
                        <a:rPr lang="en-US" sz="1400" b="0" i="0" u="none" strike="noStrike">
                          <a:solidFill>
                            <a:srgbClr val="FFFFFF"/>
                          </a:solidFill>
                          <a:effectLst/>
                          <a:latin typeface="Avenir Light"/>
                        </a:rPr>
                        <a:t>Build</a:t>
                      </a:r>
                      <a:endParaRPr lang="en-US" sz="1600">
                        <a:effectLst/>
                        <a:latin typeface="Avenir Light"/>
                      </a:endParaRPr>
                    </a:p>
                  </a:txBody>
                  <a:tcPr marL="53097" marR="53097" marT="26548" marB="26548">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7F7F7F"/>
                    </a:solidFill>
                  </a:tcPr>
                </a:tc>
                <a:tc>
                  <a:txBody>
                    <a:bodyPr/>
                    <a:lstStyle/>
                    <a:p>
                      <a:pPr algn="ctr" rtl="0" fontAlgn="t">
                        <a:spcBef>
                          <a:spcPts val="0"/>
                        </a:spcBef>
                        <a:spcAft>
                          <a:spcPts val="0"/>
                        </a:spcAft>
                      </a:pPr>
                      <a:r>
                        <a:rPr lang="en-US" sz="1400" b="0" i="0" u="none" strike="noStrike">
                          <a:solidFill>
                            <a:srgbClr val="FFFFFF"/>
                          </a:solidFill>
                          <a:effectLst/>
                          <a:latin typeface="Avenir Light"/>
                        </a:rPr>
                        <a:t>Impacts</a:t>
                      </a:r>
                      <a:endParaRPr lang="en-US" sz="1600">
                        <a:effectLst/>
                        <a:latin typeface="Avenir Light"/>
                      </a:endParaRPr>
                    </a:p>
                  </a:txBody>
                  <a:tcPr marL="53097" marR="53097" marT="26548" marB="26548">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7F7F7F"/>
                    </a:solidFill>
                  </a:tcPr>
                </a:tc>
                <a:tc>
                  <a:txBody>
                    <a:bodyPr/>
                    <a:lstStyle/>
                    <a:p>
                      <a:pPr algn="ctr" rtl="0" fontAlgn="t">
                        <a:spcBef>
                          <a:spcPts val="0"/>
                        </a:spcBef>
                        <a:spcAft>
                          <a:spcPts val="0"/>
                        </a:spcAft>
                      </a:pPr>
                      <a:r>
                        <a:rPr lang="en-US" sz="1400" b="0" i="0" u="none" strike="noStrike">
                          <a:solidFill>
                            <a:srgbClr val="FFFFFF"/>
                          </a:solidFill>
                          <a:effectLst/>
                          <a:latin typeface="Avenir Light"/>
                        </a:rPr>
                        <a:t>Resolution in PLPT</a:t>
                      </a:r>
                      <a:endParaRPr lang="en-US" sz="1600">
                        <a:effectLst/>
                        <a:latin typeface="Avenir Light"/>
                      </a:endParaRPr>
                    </a:p>
                  </a:txBody>
                  <a:tcPr marL="53097" marR="53097" marT="26548" marB="26548">
                    <a:lnL w="8465" cap="flat" cmpd="sng" algn="ctr">
                      <a:solidFill>
                        <a:srgbClr val="FFFFFF"/>
                      </a:solidFill>
                      <a:prstDash val="solid"/>
                      <a:round/>
                      <a:headEnd type="none" w="med" len="med"/>
                      <a:tailEnd type="none" w="med" len="med"/>
                    </a:lnL>
                    <a:lnR w="8465" cap="flat" cmpd="sng" algn="ctr">
                      <a:solidFill>
                        <a:srgbClr val="FFFFFF"/>
                      </a:solidFill>
                      <a:prstDash val="solid"/>
                      <a:round/>
                      <a:headEnd type="none" w="med" len="med"/>
                      <a:tailEnd type="none" w="med" len="med"/>
                    </a:lnR>
                    <a:lnT w="8465" cap="flat" cmpd="sng" algn="ctr">
                      <a:solidFill>
                        <a:srgbClr val="FFFFFF"/>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7F7F7F"/>
                    </a:solidFill>
                  </a:tcPr>
                </a:tc>
                <a:extLst>
                  <a:ext uri="{0D108BD9-81ED-4DB2-BD59-A6C34878D82A}">
                    <a16:rowId xmlns:a16="http://schemas.microsoft.com/office/drawing/2014/main" val="3594009098"/>
                  </a:ext>
                </a:extLst>
              </a:tr>
              <a:tr h="457763">
                <a:tc>
                  <a:txBody>
                    <a:bodyPr/>
                    <a:lstStyle/>
                    <a:p>
                      <a:pPr rtl="0" fontAlgn="t">
                        <a:spcBef>
                          <a:spcPts val="0"/>
                        </a:spcBef>
                        <a:spcAft>
                          <a:spcPts val="0"/>
                        </a:spcAft>
                      </a:pPr>
                      <a:r>
                        <a:rPr lang="en-US" sz="1400" b="0" i="0" u="none" strike="noStrike" dirty="0">
                          <a:solidFill>
                            <a:srgbClr val="FFFFFF"/>
                          </a:solidFill>
                          <a:effectLst/>
                          <a:latin typeface="Avenir Light"/>
                        </a:rPr>
                        <a:t>Sun Center Pixel Values</a:t>
                      </a:r>
                      <a:endParaRPr lang="en-US" sz="1600" dirty="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00B14F"/>
                    </a:solidFill>
                  </a:tcPr>
                </a:tc>
                <a:tc>
                  <a:txBody>
                    <a:bodyPr/>
                    <a:lstStyle/>
                    <a:p>
                      <a:pPr rtl="0" fontAlgn="t">
                        <a:spcBef>
                          <a:spcPts val="0"/>
                        </a:spcBef>
                        <a:spcAft>
                          <a:spcPts val="0"/>
                        </a:spcAft>
                      </a:pPr>
                      <a:r>
                        <a:rPr lang="en-US" sz="1400" b="0" i="0" u="none" strike="noStrike" dirty="0" smtClean="0">
                          <a:solidFill>
                            <a:srgbClr val="000000"/>
                          </a:solidFill>
                          <a:effectLst/>
                          <a:latin typeface="Avenir Light"/>
                        </a:rPr>
                        <a:t>6456</a:t>
                      </a:r>
                      <a:endParaRPr lang="en-US" sz="1600" dirty="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400" b="0" i="0" u="none" strike="noStrike">
                          <a:solidFill>
                            <a:srgbClr val="000000"/>
                          </a:solidFill>
                          <a:effectLst/>
                          <a:latin typeface="Avenir Light"/>
                        </a:rPr>
                        <a:t>--</a:t>
                      </a:r>
                      <a:endParaRPr lang="en-US" sz="160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400" b="0" i="0" u="none" strike="noStrike" dirty="0">
                          <a:solidFill>
                            <a:srgbClr val="000000"/>
                          </a:solidFill>
                          <a:effectLst/>
                          <a:latin typeface="Avenir Light"/>
                        </a:rPr>
                        <a:t>Yaw flips will break </a:t>
                      </a:r>
                      <a:r>
                        <a:rPr lang="en-US" sz="1400" b="0" i="0" u="none" strike="noStrike" dirty="0" smtClean="0">
                          <a:solidFill>
                            <a:srgbClr val="000000"/>
                          </a:solidFill>
                          <a:effectLst/>
                          <a:latin typeface="Avenir Light"/>
                        </a:rPr>
                        <a:t>INR.</a:t>
                      </a:r>
                    </a:p>
                    <a:p>
                      <a:pPr rtl="0" fontAlgn="t">
                        <a:spcBef>
                          <a:spcPts val="0"/>
                        </a:spcBef>
                        <a:spcAft>
                          <a:spcPts val="0"/>
                        </a:spcAft>
                      </a:pPr>
                      <a:r>
                        <a:rPr lang="en-US" sz="1400" b="0" i="0" u="none" strike="noStrike" dirty="0" smtClean="0">
                          <a:solidFill>
                            <a:srgbClr val="000000"/>
                          </a:solidFill>
                          <a:effectLst/>
                          <a:latin typeface="Avenir Light"/>
                        </a:rPr>
                        <a:t>LUT updates</a:t>
                      </a:r>
                      <a:endParaRPr lang="en-US" sz="1600" dirty="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400" b="0" i="0" u="none" strike="noStrike">
                          <a:solidFill>
                            <a:srgbClr val="000000"/>
                          </a:solidFill>
                          <a:effectLst/>
                          <a:latin typeface="Avenir Light"/>
                        </a:rPr>
                        <a:t>None</a:t>
                      </a:r>
                      <a:endParaRPr lang="en-US" sz="160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85599049"/>
                  </a:ext>
                </a:extLst>
              </a:tr>
              <a:tr h="561271">
                <a:tc>
                  <a:txBody>
                    <a:bodyPr/>
                    <a:lstStyle/>
                    <a:p>
                      <a:pPr rtl="0" fontAlgn="t">
                        <a:spcBef>
                          <a:spcPts val="0"/>
                        </a:spcBef>
                        <a:spcAft>
                          <a:spcPts val="0"/>
                        </a:spcAft>
                      </a:pPr>
                      <a:r>
                        <a:rPr lang="en-US" sz="1400" b="0" i="0" u="none" strike="noStrike" dirty="0">
                          <a:solidFill>
                            <a:schemeClr val="tx1"/>
                          </a:solidFill>
                          <a:effectLst/>
                          <a:latin typeface="Avenir Light"/>
                        </a:rPr>
                        <a:t>Missing columns and rows</a:t>
                      </a:r>
                      <a:endParaRPr lang="en-US" sz="1600" dirty="0">
                        <a:solidFill>
                          <a:schemeClr val="tx1"/>
                        </a:solidFill>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DD645"/>
                    </a:solidFill>
                  </a:tcPr>
                </a:tc>
                <a:tc>
                  <a:txBody>
                    <a:bodyPr/>
                    <a:lstStyle/>
                    <a:p>
                      <a:pPr rtl="0" fontAlgn="t">
                        <a:spcBef>
                          <a:spcPts val="0"/>
                        </a:spcBef>
                        <a:spcAft>
                          <a:spcPts val="0"/>
                        </a:spcAft>
                      </a:pPr>
                      <a:r>
                        <a:rPr lang="en-US" sz="1400" b="0" i="0" u="none" strike="noStrike">
                          <a:solidFill>
                            <a:srgbClr val="000000"/>
                          </a:solidFill>
                          <a:effectLst/>
                          <a:latin typeface="Avenir Light"/>
                        </a:rPr>
                        <a:t>--</a:t>
                      </a:r>
                      <a:endParaRPr lang="en-US" sz="160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400" b="0" i="0" u="none" strike="noStrike">
                          <a:solidFill>
                            <a:srgbClr val="000000"/>
                          </a:solidFill>
                          <a:effectLst/>
                          <a:latin typeface="Avenir Light"/>
                        </a:rPr>
                        <a:t>--</a:t>
                      </a:r>
                      <a:endParaRPr lang="en-US" sz="160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400" b="0" i="0" u="none" strike="noStrike" dirty="0" smtClean="0">
                          <a:solidFill>
                            <a:srgbClr val="000000"/>
                          </a:solidFill>
                          <a:effectLst/>
                          <a:latin typeface="Avenir Light"/>
                        </a:rPr>
                        <a:t>None.</a:t>
                      </a:r>
                      <a:r>
                        <a:rPr lang="en-US" sz="1400" b="0" i="0" u="none" strike="noStrike" baseline="0" dirty="0" smtClean="0">
                          <a:solidFill>
                            <a:srgbClr val="000000"/>
                          </a:solidFill>
                          <a:effectLst/>
                          <a:latin typeface="Avenir Light"/>
                        </a:rPr>
                        <a:t> To date, this has been observed only on GOES-16 SUVI. This is retained due to a lack of root cause and similar hardware/GPA between the instruments.</a:t>
                      </a:r>
                      <a:endParaRPr lang="en-US" sz="1600" dirty="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400" b="0" i="0" u="none" strike="noStrike" dirty="0" smtClean="0">
                          <a:solidFill>
                            <a:srgbClr val="000000"/>
                          </a:solidFill>
                          <a:effectLst/>
                          <a:latin typeface="Avenir Light"/>
                        </a:rPr>
                        <a:t>None.</a:t>
                      </a:r>
                      <a:endParaRPr lang="en-US" sz="1600" dirty="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95788910"/>
                  </a:ext>
                </a:extLst>
              </a:tr>
              <a:tr h="561271">
                <a:tc>
                  <a:txBody>
                    <a:bodyPr/>
                    <a:lstStyle/>
                    <a:p>
                      <a:pPr rtl="0" fontAlgn="t">
                        <a:spcBef>
                          <a:spcPts val="0"/>
                        </a:spcBef>
                        <a:spcAft>
                          <a:spcPts val="0"/>
                        </a:spcAft>
                      </a:pPr>
                      <a:r>
                        <a:rPr lang="en-US" sz="1400" b="0" i="0" u="none" strike="noStrike" dirty="0">
                          <a:solidFill>
                            <a:schemeClr val="bg1"/>
                          </a:solidFill>
                          <a:effectLst/>
                          <a:latin typeface="Avenir Light"/>
                        </a:rPr>
                        <a:t>SUVI FM2 LUT update</a:t>
                      </a:r>
                      <a:endParaRPr lang="en-US" sz="1600" dirty="0">
                        <a:solidFill>
                          <a:schemeClr val="bg1"/>
                        </a:solidFill>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00B14F"/>
                    </a:solidFill>
                  </a:tcPr>
                </a:tc>
                <a:tc>
                  <a:txBody>
                    <a:bodyPr/>
                    <a:lstStyle/>
                    <a:p>
                      <a:pPr rtl="0" fontAlgn="t">
                        <a:spcBef>
                          <a:spcPts val="0"/>
                        </a:spcBef>
                        <a:spcAft>
                          <a:spcPts val="0"/>
                        </a:spcAft>
                      </a:pPr>
                      <a:r>
                        <a:rPr lang="en-US" sz="1400" b="0" i="0" u="none" strike="noStrike" dirty="0">
                          <a:solidFill>
                            <a:srgbClr val="000000"/>
                          </a:solidFill>
                          <a:effectLst/>
                          <a:latin typeface="Avenir Light"/>
                        </a:rPr>
                        <a:t>--</a:t>
                      </a:r>
                      <a:endParaRPr lang="en-US" sz="1600" dirty="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400" b="0" i="0" u="none" strike="noStrike" dirty="0">
                          <a:solidFill>
                            <a:srgbClr val="000000"/>
                          </a:solidFill>
                          <a:effectLst/>
                          <a:latin typeface="Avenir Light"/>
                        </a:rPr>
                        <a:t>--</a:t>
                      </a:r>
                      <a:endParaRPr lang="en-US" sz="1600" dirty="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400" b="0" i="0" u="none" strike="noStrike" dirty="0">
                          <a:solidFill>
                            <a:srgbClr val="000000"/>
                          </a:solidFill>
                          <a:effectLst/>
                          <a:latin typeface="Avenir Light"/>
                        </a:rPr>
                        <a:t>Incorrect radiometric values in </a:t>
                      </a:r>
                      <a:r>
                        <a:rPr lang="en-US" sz="1400" b="0" i="0" u="none" strike="noStrike" dirty="0" smtClean="0">
                          <a:solidFill>
                            <a:srgbClr val="000000"/>
                          </a:solidFill>
                          <a:effectLst/>
                          <a:latin typeface="Avenir Light"/>
                        </a:rPr>
                        <a:t>L1b. Completed</a:t>
                      </a:r>
                      <a:endParaRPr lang="en-US" sz="1600" dirty="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400" b="0" i="0" u="none" strike="noStrike" dirty="0">
                          <a:solidFill>
                            <a:srgbClr val="000000"/>
                          </a:solidFill>
                          <a:effectLst/>
                          <a:latin typeface="Avenir Light"/>
                        </a:rPr>
                        <a:t>None. Execute LUT update.</a:t>
                      </a:r>
                      <a:endParaRPr lang="en-US" sz="1600" dirty="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94372628"/>
                  </a:ext>
                </a:extLst>
              </a:tr>
              <a:tr h="561271">
                <a:tc>
                  <a:txBody>
                    <a:bodyPr/>
                    <a:lstStyle/>
                    <a:p>
                      <a:pPr rtl="0" fontAlgn="t">
                        <a:spcBef>
                          <a:spcPts val="0"/>
                        </a:spcBef>
                        <a:spcAft>
                          <a:spcPts val="0"/>
                        </a:spcAft>
                      </a:pPr>
                      <a:r>
                        <a:rPr lang="en-US" sz="1400" b="0" i="0" u="none" strike="noStrike" dirty="0">
                          <a:solidFill>
                            <a:srgbClr val="000000"/>
                          </a:solidFill>
                          <a:effectLst/>
                          <a:latin typeface="Avenir Light"/>
                        </a:rPr>
                        <a:t>Images require </a:t>
                      </a:r>
                      <a:r>
                        <a:rPr lang="en-US" sz="1400" b="0" i="0" u="none" strike="noStrike" dirty="0" err="1">
                          <a:solidFill>
                            <a:srgbClr val="000000"/>
                          </a:solidFill>
                          <a:effectLst/>
                          <a:latin typeface="Avenir Light"/>
                        </a:rPr>
                        <a:t>despiking</a:t>
                      </a:r>
                      <a:endParaRPr lang="en-US" sz="1600" dirty="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FFF00"/>
                    </a:solidFill>
                  </a:tcPr>
                </a:tc>
                <a:tc>
                  <a:txBody>
                    <a:bodyPr/>
                    <a:lstStyle/>
                    <a:p>
                      <a:pPr rtl="0" fontAlgn="t">
                        <a:spcBef>
                          <a:spcPts val="0"/>
                        </a:spcBef>
                        <a:spcAft>
                          <a:spcPts val="0"/>
                        </a:spcAft>
                      </a:pPr>
                      <a:r>
                        <a:rPr lang="en-US" sz="1400" b="0" i="0" u="none" strike="noStrike" dirty="0" smtClean="0">
                          <a:solidFill>
                            <a:srgbClr val="000000"/>
                          </a:solidFill>
                          <a:effectLst/>
                          <a:latin typeface="Avenir Light"/>
                        </a:rPr>
                        <a:t>6709</a:t>
                      </a:r>
                      <a:endParaRPr lang="en-US" sz="1600" dirty="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400" b="0" i="0" u="none" strike="noStrike" dirty="0" smtClean="0">
                          <a:solidFill>
                            <a:srgbClr val="000000"/>
                          </a:solidFill>
                          <a:effectLst/>
                          <a:latin typeface="Avenir Light"/>
                        </a:rPr>
                        <a:t>DO.08.01</a:t>
                      </a:r>
                      <a:endParaRPr lang="en-US" sz="1600" dirty="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400" b="0" i="0" u="none" strike="noStrike">
                          <a:solidFill>
                            <a:srgbClr val="000000"/>
                          </a:solidFill>
                          <a:effectLst/>
                          <a:latin typeface="Avenir Light"/>
                        </a:rPr>
                        <a:t>Unwanted noise in SUVI images</a:t>
                      </a:r>
                      <a:endParaRPr lang="en-US" sz="160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400" b="0" i="0" u="none" strike="noStrike">
                          <a:solidFill>
                            <a:srgbClr val="000000"/>
                          </a:solidFill>
                          <a:effectLst/>
                          <a:latin typeface="Avenir Light"/>
                        </a:rPr>
                        <a:t>None (can apply a filter for L2+ products until L1b resolution)</a:t>
                      </a:r>
                      <a:endParaRPr lang="en-US" sz="160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04614194"/>
                  </a:ext>
                </a:extLst>
              </a:tr>
              <a:tr h="1071886">
                <a:tc>
                  <a:txBody>
                    <a:bodyPr/>
                    <a:lstStyle/>
                    <a:p>
                      <a:pPr rtl="0" fontAlgn="t">
                        <a:spcBef>
                          <a:spcPts val="0"/>
                        </a:spcBef>
                        <a:spcAft>
                          <a:spcPts val="0"/>
                        </a:spcAft>
                      </a:pPr>
                      <a:r>
                        <a:rPr lang="en-US" sz="1400" b="0" i="0" u="none" strike="noStrike">
                          <a:solidFill>
                            <a:srgbClr val="FFFFFF"/>
                          </a:solidFill>
                          <a:effectLst/>
                          <a:latin typeface="Avenir Light"/>
                        </a:rPr>
                        <a:t>Headers need additional instrument response metadata</a:t>
                      </a:r>
                      <a:endParaRPr lang="en-US" sz="160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00B14F"/>
                    </a:solidFill>
                  </a:tcPr>
                </a:tc>
                <a:tc>
                  <a:txBody>
                    <a:bodyPr/>
                    <a:lstStyle/>
                    <a:p>
                      <a:pPr rtl="0" fontAlgn="t">
                        <a:spcBef>
                          <a:spcPts val="0"/>
                        </a:spcBef>
                        <a:spcAft>
                          <a:spcPts val="0"/>
                        </a:spcAft>
                      </a:pPr>
                      <a:r>
                        <a:rPr lang="en-US" sz="1400" b="0" i="0" u="none" strike="noStrike" dirty="0" smtClean="0">
                          <a:solidFill>
                            <a:srgbClr val="000000"/>
                          </a:solidFill>
                          <a:effectLst/>
                          <a:latin typeface="Avenir Light"/>
                        </a:rPr>
                        <a:t>4551</a:t>
                      </a:r>
                    </a:p>
                    <a:p>
                      <a:pPr rtl="0" fontAlgn="t">
                        <a:spcBef>
                          <a:spcPts val="0"/>
                        </a:spcBef>
                        <a:spcAft>
                          <a:spcPts val="0"/>
                        </a:spcAft>
                      </a:pPr>
                      <a:r>
                        <a:rPr lang="en-US" sz="1400" b="0" i="0" u="none" strike="noStrike" dirty="0" smtClean="0">
                          <a:solidFill>
                            <a:srgbClr val="000000"/>
                          </a:solidFill>
                          <a:effectLst/>
                          <a:latin typeface="Avenir Light"/>
                        </a:rPr>
                        <a:t>4538</a:t>
                      </a:r>
                      <a:endParaRPr lang="en-US" sz="1600" dirty="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400" b="0" i="0" u="none" strike="noStrike" dirty="0" smtClean="0">
                          <a:solidFill>
                            <a:srgbClr val="000000"/>
                          </a:solidFill>
                          <a:effectLst/>
                          <a:latin typeface="Avenir Light"/>
                        </a:rPr>
                        <a:t>DO</a:t>
                      </a:r>
                      <a:r>
                        <a:rPr lang="en-US" sz="1400" b="0" i="0" u="none" strike="noStrike" baseline="0" dirty="0" smtClean="0">
                          <a:solidFill>
                            <a:srgbClr val="000000"/>
                          </a:solidFill>
                          <a:effectLst/>
                          <a:latin typeface="Avenir Light"/>
                        </a:rPr>
                        <a:t> 08.00</a:t>
                      </a:r>
                      <a:endParaRPr lang="en-US" sz="1600" dirty="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400" b="0" i="0" u="none" strike="noStrike" dirty="0">
                          <a:solidFill>
                            <a:srgbClr val="000000"/>
                          </a:solidFill>
                          <a:effectLst/>
                          <a:latin typeface="Avenir Light"/>
                        </a:rPr>
                        <a:t>Interferes with image analysis</a:t>
                      </a:r>
                      <a:endParaRPr lang="en-US" sz="1600" dirty="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400" b="0" i="0" u="none" strike="noStrike">
                          <a:solidFill>
                            <a:srgbClr val="000000"/>
                          </a:solidFill>
                          <a:effectLst/>
                          <a:latin typeface="Avenir Light"/>
                        </a:rPr>
                        <a:t>ADR 311</a:t>
                      </a:r>
                      <a:endParaRPr lang="en-US" sz="1600">
                        <a:effectLst/>
                        <a:latin typeface="Avenir Light"/>
                      </a:endParaRPr>
                    </a:p>
                    <a:p>
                      <a:pPr rtl="0" fontAlgn="t">
                        <a:spcBef>
                          <a:spcPts val="0"/>
                        </a:spcBef>
                        <a:spcAft>
                          <a:spcPts val="0"/>
                        </a:spcAft>
                      </a:pPr>
                      <a:r>
                        <a:rPr lang="en-US" sz="1400" b="0" i="0" u="none" strike="noStrike">
                          <a:solidFill>
                            <a:srgbClr val="000000"/>
                          </a:solidFill>
                          <a:effectLst/>
                          <a:latin typeface="Avenir Light"/>
                        </a:rPr>
                        <a:t>Workaround: Can be reported via SUVI SolarSoft IDL and SunPy tools (still to be developed)</a:t>
                      </a:r>
                      <a:endParaRPr lang="en-US" sz="160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50191049"/>
                  </a:ext>
                </a:extLst>
              </a:tr>
              <a:tr h="731476">
                <a:tc>
                  <a:txBody>
                    <a:bodyPr/>
                    <a:lstStyle/>
                    <a:p>
                      <a:pPr rtl="0" fontAlgn="t">
                        <a:spcBef>
                          <a:spcPts val="0"/>
                        </a:spcBef>
                        <a:spcAft>
                          <a:spcPts val="0"/>
                        </a:spcAft>
                      </a:pPr>
                      <a:r>
                        <a:rPr lang="en-US" sz="1400" b="0" i="0" u="none" strike="noStrike">
                          <a:solidFill>
                            <a:srgbClr val="FFFFFF"/>
                          </a:solidFill>
                          <a:effectLst/>
                          <a:latin typeface="Avenir Light"/>
                        </a:rPr>
                        <a:t>FITS headers do not provide units</a:t>
                      </a:r>
                      <a:endParaRPr lang="en-US" sz="160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00B14F"/>
                    </a:solidFill>
                  </a:tcPr>
                </a:tc>
                <a:tc>
                  <a:txBody>
                    <a:bodyPr/>
                    <a:lstStyle/>
                    <a:p>
                      <a:pPr rtl="0" fontAlgn="t">
                        <a:spcBef>
                          <a:spcPts val="0"/>
                        </a:spcBef>
                        <a:spcAft>
                          <a:spcPts val="0"/>
                        </a:spcAft>
                      </a:pPr>
                      <a:r>
                        <a:rPr lang="en-US" sz="1400" b="0" i="0" u="none" strike="noStrike" dirty="0" smtClean="0">
                          <a:solidFill>
                            <a:srgbClr val="000000"/>
                          </a:solidFill>
                          <a:effectLst/>
                          <a:latin typeface="Avenir Light"/>
                        </a:rPr>
                        <a:t>3012</a:t>
                      </a:r>
                      <a:endParaRPr lang="en-US" sz="1600" dirty="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400" b="0" i="0" u="none" strike="noStrike" dirty="0" smtClean="0">
                          <a:solidFill>
                            <a:srgbClr val="000000"/>
                          </a:solidFill>
                          <a:effectLst/>
                          <a:latin typeface="Avenir Light"/>
                        </a:rPr>
                        <a:t>DO</a:t>
                      </a:r>
                      <a:r>
                        <a:rPr lang="en-US" sz="1400" b="0" i="0" u="none" strike="noStrike" baseline="0" dirty="0" smtClean="0">
                          <a:solidFill>
                            <a:srgbClr val="000000"/>
                          </a:solidFill>
                          <a:effectLst/>
                          <a:latin typeface="Avenir Light"/>
                        </a:rPr>
                        <a:t> 08.00</a:t>
                      </a:r>
                      <a:endParaRPr lang="en-US" sz="1600" dirty="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400" b="0" i="0" u="none" strike="noStrike" dirty="0">
                          <a:solidFill>
                            <a:srgbClr val="000000"/>
                          </a:solidFill>
                          <a:effectLst/>
                          <a:latin typeface="Avenir Light"/>
                        </a:rPr>
                        <a:t>User confusion</a:t>
                      </a:r>
                      <a:endParaRPr lang="en-US" sz="1600" dirty="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400" b="0" i="0" u="none" strike="noStrike" dirty="0">
                          <a:solidFill>
                            <a:srgbClr val="000000"/>
                          </a:solidFill>
                          <a:effectLst/>
                          <a:latin typeface="Avenir Light"/>
                        </a:rPr>
                        <a:t>ADR 311</a:t>
                      </a:r>
                      <a:endParaRPr lang="en-US" sz="1600" dirty="0">
                        <a:effectLst/>
                        <a:latin typeface="Avenir Light"/>
                      </a:endParaRPr>
                    </a:p>
                  </a:txBody>
                  <a:tcPr marL="53097" marR="53097" marT="26548" marB="26548">
                    <a:lnL w="8465" cap="flat" cmpd="sng" algn="ctr">
                      <a:solidFill>
                        <a:srgbClr val="000000"/>
                      </a:solidFill>
                      <a:prstDash val="solid"/>
                      <a:round/>
                      <a:headEnd type="none" w="med" len="med"/>
                      <a:tailEnd type="none" w="med" len="med"/>
                    </a:lnL>
                    <a:lnR w="8465" cap="flat" cmpd="sng" algn="ctr">
                      <a:solidFill>
                        <a:srgbClr val="000000"/>
                      </a:solidFill>
                      <a:prstDash val="solid"/>
                      <a:round/>
                      <a:headEnd type="none" w="med" len="med"/>
                      <a:tailEnd type="none" w="med" len="med"/>
                    </a:lnR>
                    <a:lnT w="8465" cap="flat" cmpd="sng" algn="ctr">
                      <a:solidFill>
                        <a:srgbClr val="000000"/>
                      </a:solidFill>
                      <a:prstDash val="solid"/>
                      <a:round/>
                      <a:headEnd type="none" w="med" len="med"/>
                      <a:tailEnd type="none" w="med" len="med"/>
                    </a:lnT>
                    <a:lnB w="846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980837"/>
                  </a:ext>
                </a:extLst>
              </a:tr>
            </a:tbl>
          </a:graphicData>
        </a:graphic>
      </p:graphicFrame>
      <p:sp>
        <p:nvSpPr>
          <p:cNvPr id="6" name="Rectangle 1"/>
          <p:cNvSpPr>
            <a:spLocks noChangeArrowheads="1"/>
          </p:cNvSpPr>
          <p:nvPr/>
        </p:nvSpPr>
        <p:spPr bwMode="auto">
          <a:xfrm>
            <a:off x="-2250114" y="0"/>
            <a:ext cx="1395970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462234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6FE3A-C7CD-494B-9567-63084537B3E0}"/>
              </a:ext>
            </a:extLst>
          </p:cNvPr>
          <p:cNvSpPr>
            <a:spLocks noGrp="1"/>
          </p:cNvSpPr>
          <p:nvPr>
            <p:ph type="title"/>
          </p:nvPr>
        </p:nvSpPr>
        <p:spPr/>
        <p:txBody>
          <a:bodyPr/>
          <a:lstStyle/>
          <a:p>
            <a:r>
              <a:rPr lang="en-US" dirty="0">
                <a:latin typeface="+mj-lt"/>
              </a:rPr>
              <a:t>ADRs: </a:t>
            </a:r>
            <a:r>
              <a:rPr lang="en-US" dirty="0" smtClean="0">
                <a:latin typeface="+mj-lt"/>
              </a:rPr>
              <a:t>309</a:t>
            </a:r>
            <a:endParaRPr lang="en-US" dirty="0">
              <a:latin typeface="+mj-lt"/>
            </a:endParaRPr>
          </a:p>
        </p:txBody>
      </p:sp>
      <p:sp>
        <p:nvSpPr>
          <p:cNvPr id="5" name="Slide Number Placeholder 4">
            <a:extLst>
              <a:ext uri="{FF2B5EF4-FFF2-40B4-BE49-F238E27FC236}">
                <a16:creationId xmlns:a16="http://schemas.microsoft.com/office/drawing/2014/main" id="{BBDA4F0F-7A50-A440-8323-EDAB4D8D9D82}"/>
              </a:ext>
            </a:extLst>
          </p:cNvPr>
          <p:cNvSpPr>
            <a:spLocks noGrp="1"/>
          </p:cNvSpPr>
          <p:nvPr>
            <p:ph type="sldNum" sz="quarter" idx="12"/>
          </p:nvPr>
        </p:nvSpPr>
        <p:spPr/>
        <p:txBody>
          <a:bodyPr/>
          <a:lstStyle/>
          <a:p>
            <a:fld id="{615ADB79-25D6-47C0-AB51-22A13A0BBB50}" type="slidenum">
              <a:rPr lang="en-US" altLang="en-US" smtClean="0"/>
              <a:pPr/>
              <a:t>16</a:t>
            </a:fld>
            <a:endParaRPr lang="en-US" altLang="en-US"/>
          </a:p>
        </p:txBody>
      </p:sp>
      <p:sp>
        <p:nvSpPr>
          <p:cNvPr id="7" name="TextBox 6">
            <a:extLst>
              <a:ext uri="{FF2B5EF4-FFF2-40B4-BE49-F238E27FC236}">
                <a16:creationId xmlns:a16="http://schemas.microsoft.com/office/drawing/2014/main" id="{B4881AD9-D3F9-104C-99DD-E8C3586D2DEB}"/>
              </a:ext>
            </a:extLst>
          </p:cNvPr>
          <p:cNvSpPr txBox="1"/>
          <p:nvPr/>
        </p:nvSpPr>
        <p:spPr>
          <a:xfrm>
            <a:off x="4201887" y="3000817"/>
            <a:ext cx="4574251" cy="2251899"/>
          </a:xfrm>
          <a:prstGeom prst="rect">
            <a:avLst/>
          </a:prstGeom>
          <a:noFill/>
        </p:spPr>
        <p:txBody>
          <a:bodyPr wrap="square" rtlCol="0">
            <a:spAutoFit/>
          </a:bodyPr>
          <a:lstStyle/>
          <a:p>
            <a:pPr>
              <a:spcAft>
                <a:spcPts val="1000"/>
              </a:spcAft>
            </a:pPr>
            <a:r>
              <a:rPr lang="en-US" sz="2800" b="1" dirty="0" smtClean="0">
                <a:solidFill>
                  <a:schemeClr val="bg1"/>
                </a:solidFill>
                <a:latin typeface="Avenir Light"/>
              </a:rPr>
              <a:t>ADR </a:t>
            </a:r>
            <a:r>
              <a:rPr lang="en-US" sz="2800" b="1" dirty="0">
                <a:solidFill>
                  <a:schemeClr val="bg1"/>
                </a:solidFill>
                <a:latin typeface="Avenir Light"/>
              </a:rPr>
              <a:t>309: </a:t>
            </a:r>
            <a:r>
              <a:rPr lang="en-US" sz="2800" dirty="0">
                <a:solidFill>
                  <a:schemeClr val="bg1"/>
                </a:solidFill>
                <a:latin typeface="Avenir Light"/>
              </a:rPr>
              <a:t>Images require </a:t>
            </a:r>
            <a:r>
              <a:rPr lang="en-US" sz="2800" dirty="0" err="1">
                <a:solidFill>
                  <a:schemeClr val="bg1"/>
                </a:solidFill>
                <a:latin typeface="Avenir Light"/>
              </a:rPr>
              <a:t>despiking</a:t>
            </a:r>
            <a:r>
              <a:rPr lang="en-US" sz="2800" dirty="0">
                <a:solidFill>
                  <a:schemeClr val="bg1"/>
                </a:solidFill>
                <a:latin typeface="Avenir Light"/>
              </a:rPr>
              <a:t> for radiometric </a:t>
            </a:r>
            <a:r>
              <a:rPr lang="en-US" sz="2800" dirty="0" smtClean="0">
                <a:solidFill>
                  <a:schemeClr val="bg1"/>
                </a:solidFill>
                <a:latin typeface="Avenir Light"/>
              </a:rPr>
              <a:t>accuracy. There exists a path forward (WR6709).</a:t>
            </a:r>
            <a:endParaRPr lang="en-US" sz="2800" b="1" dirty="0">
              <a:solidFill>
                <a:schemeClr val="bg1"/>
              </a:solidFill>
              <a:latin typeface="Avenir Light"/>
            </a:endParaRPr>
          </a:p>
          <a:p>
            <a:pPr>
              <a:spcAft>
                <a:spcPts val="1000"/>
              </a:spcAft>
            </a:pPr>
            <a:endParaRPr lang="en-US" sz="20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804062"/>
            <a:ext cx="3543795" cy="5734850"/>
          </a:xfrm>
          <a:prstGeom prst="rect">
            <a:avLst/>
          </a:prstGeom>
        </p:spPr>
      </p:pic>
    </p:spTree>
    <p:extLst>
      <p:ext uri="{BB962C8B-B14F-4D97-AF65-F5344CB8AC3E}">
        <p14:creationId xmlns:p14="http://schemas.microsoft.com/office/powerpoint/2010/main" val="1097227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152"/>
            <a:ext cx="8229600" cy="1037024"/>
          </a:xfrm>
        </p:spPr>
        <p:txBody>
          <a:bodyPr/>
          <a:lstStyle/>
          <a:p>
            <a:r>
              <a:rPr lang="en-US" sz="2800" dirty="0">
                <a:latin typeface="+mj-lt"/>
              </a:rPr>
              <a:t>Risks to Provisional Discovered after Beta PS-PVR</a:t>
            </a:r>
          </a:p>
        </p:txBody>
      </p:sp>
      <p:graphicFrame>
        <p:nvGraphicFramePr>
          <p:cNvPr id="9" name="Content Placeholder 5"/>
          <p:cNvGraphicFramePr>
            <a:graphicFrameLocks noGrp="1"/>
          </p:cNvGraphicFramePr>
          <p:nvPr>
            <p:ph idx="1"/>
            <p:extLst>
              <p:ext uri="{D42A27DB-BD31-4B8C-83A1-F6EECF244321}">
                <p14:modId xmlns:p14="http://schemas.microsoft.com/office/powerpoint/2010/main" val="2764117232"/>
              </p:ext>
            </p:extLst>
          </p:nvPr>
        </p:nvGraphicFramePr>
        <p:xfrm>
          <a:off x="297914" y="2088143"/>
          <a:ext cx="8569192" cy="2252629"/>
        </p:xfrm>
        <a:graphic>
          <a:graphicData uri="http://schemas.openxmlformats.org/drawingml/2006/table">
            <a:tbl>
              <a:tblPr firstRow="1" bandRow="1">
                <a:tableStyleId>{5C22544A-7EE6-4342-B048-85BDC9FD1C3A}</a:tableStyleId>
              </a:tblPr>
              <a:tblGrid>
                <a:gridCol w="805672">
                  <a:extLst>
                    <a:ext uri="{9D8B030D-6E8A-4147-A177-3AD203B41FA5}">
                      <a16:colId xmlns:a16="http://schemas.microsoft.com/office/drawing/2014/main" val="20000"/>
                    </a:ext>
                  </a:extLst>
                </a:gridCol>
                <a:gridCol w="767255">
                  <a:extLst>
                    <a:ext uri="{9D8B030D-6E8A-4147-A177-3AD203B41FA5}">
                      <a16:colId xmlns:a16="http://schemas.microsoft.com/office/drawing/2014/main" val="3264690742"/>
                    </a:ext>
                  </a:extLst>
                </a:gridCol>
                <a:gridCol w="1156138">
                  <a:extLst>
                    <a:ext uri="{9D8B030D-6E8A-4147-A177-3AD203B41FA5}">
                      <a16:colId xmlns:a16="http://schemas.microsoft.com/office/drawing/2014/main" val="20001"/>
                    </a:ext>
                  </a:extLst>
                </a:gridCol>
                <a:gridCol w="2802281">
                  <a:extLst>
                    <a:ext uri="{9D8B030D-6E8A-4147-A177-3AD203B41FA5}">
                      <a16:colId xmlns:a16="http://schemas.microsoft.com/office/drawing/2014/main" val="2103362913"/>
                    </a:ext>
                  </a:extLst>
                </a:gridCol>
                <a:gridCol w="3037846">
                  <a:extLst>
                    <a:ext uri="{9D8B030D-6E8A-4147-A177-3AD203B41FA5}">
                      <a16:colId xmlns:a16="http://schemas.microsoft.com/office/drawing/2014/main" val="20004"/>
                    </a:ext>
                  </a:extLst>
                </a:gridCol>
              </a:tblGrid>
              <a:tr h="432907">
                <a:tc>
                  <a:txBody>
                    <a:bodyPr/>
                    <a:lstStyle/>
                    <a:p>
                      <a:pPr algn="ctr"/>
                      <a:r>
                        <a:rPr lang="en-US" sz="2000" b="0" i="0" dirty="0">
                          <a:latin typeface="+mn-lt"/>
                          <a:ea typeface="Avenir Light" charset="0"/>
                          <a:cs typeface="Avenir Light" charset="0"/>
                        </a:rPr>
                        <a:t>ADR</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2000" b="0" i="0" dirty="0">
                          <a:latin typeface="+mn-lt"/>
                          <a:ea typeface="Avenir Light" charset="0"/>
                          <a:cs typeface="Avenir Light" charset="0"/>
                        </a:rPr>
                        <a:t>WR</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2000" b="0" i="0" dirty="0">
                          <a:latin typeface="+mn-lt"/>
                          <a:ea typeface="Avenir Light" charset="0"/>
                          <a:cs typeface="Avenir Light" charset="0"/>
                        </a:rPr>
                        <a:t>Delivery</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2000" b="0" i="0" dirty="0">
                          <a:latin typeface="+mn-lt"/>
                          <a:ea typeface="Avenir Light" charset="0"/>
                          <a:cs typeface="Avenir Light" charset="0"/>
                        </a:rPr>
                        <a:t>Description</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2000" b="0" i="0" dirty="0">
                          <a:latin typeface="+mn-lt"/>
                          <a:ea typeface="Avenir Light" charset="0"/>
                          <a:cs typeface="Avenir Light" charset="0"/>
                        </a:rPr>
                        <a:t>Disposition</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0"/>
                  </a:ext>
                </a:extLst>
              </a:tr>
              <a:tr h="580836">
                <a:tc>
                  <a:txBody>
                    <a:bodyPr/>
                    <a:lstStyle/>
                    <a:p>
                      <a:pPr algn="r"/>
                      <a:r>
                        <a:rPr lang="en-US" sz="1600" dirty="0" smtClean="0">
                          <a:solidFill>
                            <a:schemeClr val="tx1"/>
                          </a:solidFill>
                          <a:latin typeface="+mn-lt"/>
                          <a:ea typeface="Avenir Book" charset="0"/>
                          <a:cs typeface="Avenir Book" charset="0"/>
                        </a:rPr>
                        <a:t>588</a:t>
                      </a:r>
                      <a:endParaRPr lang="en-US" sz="160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smtClean="0">
                          <a:solidFill>
                            <a:schemeClr val="tx1"/>
                          </a:solidFill>
                          <a:latin typeface="+mn-lt"/>
                          <a:ea typeface="Avenir Book" charset="0"/>
                          <a:cs typeface="Avenir Book" charset="0"/>
                        </a:rPr>
                        <a:t>6347</a:t>
                      </a:r>
                      <a:endParaRPr lang="en-US" sz="160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smtClean="0">
                          <a:solidFill>
                            <a:schemeClr val="tx1"/>
                          </a:solidFill>
                          <a:latin typeface="+mn-lt"/>
                          <a:ea typeface="Avenir Book" charset="0"/>
                          <a:cs typeface="Avenir Book" charset="0"/>
                        </a:rPr>
                        <a:t>DO</a:t>
                      </a:r>
                      <a:r>
                        <a:rPr lang="en-US" sz="1600" baseline="0" dirty="0" smtClean="0">
                          <a:solidFill>
                            <a:schemeClr val="tx1"/>
                          </a:solidFill>
                          <a:latin typeface="+mn-lt"/>
                          <a:ea typeface="Avenir Book" charset="0"/>
                          <a:cs typeface="Avenir Book" charset="0"/>
                        </a:rPr>
                        <a:t> 08.01</a:t>
                      </a:r>
                      <a:endParaRPr lang="en-US" sz="160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smtClean="0">
                          <a:solidFill>
                            <a:schemeClr val="tx1"/>
                          </a:solidFill>
                          <a:latin typeface="+mn-lt"/>
                          <a:ea typeface="Avenir Book" charset="0"/>
                          <a:cs typeface="Avenir Book" charset="0"/>
                        </a:rPr>
                        <a:t>SUVI Scale and Offset need to be dynamic</a:t>
                      </a:r>
                      <a:endParaRPr lang="en-US" sz="160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smtClean="0">
                          <a:solidFill>
                            <a:schemeClr val="tx1"/>
                          </a:solidFill>
                          <a:latin typeface="+mn-lt"/>
                          <a:ea typeface="Avenir Book" charset="0"/>
                          <a:cs typeface="Avenir Book" charset="0"/>
                        </a:rPr>
                        <a:t>Path</a:t>
                      </a:r>
                      <a:r>
                        <a:rPr lang="en-US" sz="1600" baseline="0" dirty="0" smtClean="0">
                          <a:solidFill>
                            <a:schemeClr val="tx1"/>
                          </a:solidFill>
                          <a:latin typeface="+mn-lt"/>
                          <a:ea typeface="Avenir Book" charset="0"/>
                          <a:cs typeface="Avenir Book" charset="0"/>
                        </a:rPr>
                        <a:t> Forward Defined</a:t>
                      </a:r>
                      <a:endParaRPr lang="en-US" sz="160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19443">
                <a:tc>
                  <a:txBody>
                    <a:bodyPr/>
                    <a:lstStyle/>
                    <a:p>
                      <a:pPr algn="r"/>
                      <a:r>
                        <a:rPr lang="en-US" sz="1600" strike="noStrike" baseline="0" dirty="0" smtClean="0">
                          <a:solidFill>
                            <a:schemeClr val="tx1"/>
                          </a:solidFill>
                          <a:latin typeface="+mn-lt"/>
                          <a:ea typeface="Avenir Book" charset="0"/>
                          <a:cs typeface="Avenir Book" charset="0"/>
                        </a:rPr>
                        <a:t>690</a:t>
                      </a:r>
                      <a:endParaRPr lang="en-US" sz="1600" strike="noStrike" baseline="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strike="noStrike" baseline="0" dirty="0" smtClean="0">
                          <a:solidFill>
                            <a:schemeClr val="tx1"/>
                          </a:solidFill>
                          <a:latin typeface="+mn-lt"/>
                          <a:ea typeface="Avenir Book" charset="0"/>
                          <a:cs typeface="Avenir Book" charset="0"/>
                        </a:rPr>
                        <a:t>6643</a:t>
                      </a:r>
                      <a:endParaRPr lang="en-US" sz="1600" strike="noStrike" baseline="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strike="noStrike" baseline="0" dirty="0" smtClean="0">
                          <a:solidFill>
                            <a:schemeClr val="tx1"/>
                          </a:solidFill>
                          <a:latin typeface="+mn-lt"/>
                          <a:ea typeface="Avenir Book" charset="0"/>
                          <a:cs typeface="Avenir Book" charset="0"/>
                        </a:rPr>
                        <a:t>DO 08.01</a:t>
                      </a:r>
                      <a:endParaRPr lang="en-US" sz="1600" strike="noStrike" baseline="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strike="noStrike" baseline="0" dirty="0" smtClean="0">
                          <a:solidFill>
                            <a:schemeClr val="tx1"/>
                          </a:solidFill>
                          <a:latin typeface="+mn-lt"/>
                          <a:ea typeface="Avenir Book" charset="0"/>
                          <a:cs typeface="Avenir Book" charset="0"/>
                        </a:rPr>
                        <a:t>Update to CDRL080 to address image navigation issues</a:t>
                      </a:r>
                      <a:endParaRPr lang="en-US" sz="1600" strike="noStrike" baseline="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strike="noStrike" baseline="0" dirty="0" smtClean="0">
                          <a:solidFill>
                            <a:schemeClr val="tx1"/>
                          </a:solidFill>
                          <a:latin typeface="+mn-lt"/>
                          <a:ea typeface="Avenir Book" charset="0"/>
                          <a:cs typeface="Avenir Book" charset="0"/>
                        </a:rPr>
                        <a:t>TBD</a:t>
                      </a:r>
                      <a:endParaRPr lang="en-US" sz="1600" strike="noStrike" baseline="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19443">
                <a:tc>
                  <a:txBody>
                    <a:bodyPr/>
                    <a:lstStyle/>
                    <a:p>
                      <a:pPr algn="r"/>
                      <a:r>
                        <a:rPr lang="en-US" sz="1600" dirty="0" smtClean="0">
                          <a:solidFill>
                            <a:schemeClr val="tx1"/>
                          </a:solidFill>
                          <a:latin typeface="+mn-lt"/>
                          <a:ea typeface="Avenir Book" charset="0"/>
                          <a:cs typeface="Avenir Book" charset="0"/>
                        </a:rPr>
                        <a:t>932</a:t>
                      </a:r>
                      <a:endParaRPr lang="en-US" sz="160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600" dirty="0" smtClean="0">
                          <a:solidFill>
                            <a:schemeClr val="tx1"/>
                          </a:solidFill>
                          <a:latin typeface="+mn-lt"/>
                          <a:ea typeface="Avenir Book" charset="0"/>
                          <a:cs typeface="Avenir Book" charset="0"/>
                        </a:rPr>
                        <a:t>7032</a:t>
                      </a:r>
                      <a:endParaRPr lang="en-US" sz="160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smtClean="0">
                          <a:solidFill>
                            <a:schemeClr val="tx1"/>
                          </a:solidFill>
                          <a:latin typeface="+mn-lt"/>
                          <a:ea typeface="Avenir Book" charset="0"/>
                          <a:cs typeface="Avenir Book" charset="0"/>
                        </a:rPr>
                        <a:t>TBD</a:t>
                      </a:r>
                      <a:endParaRPr lang="en-US" sz="160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smtClean="0">
                          <a:solidFill>
                            <a:schemeClr val="tx1"/>
                          </a:solidFill>
                          <a:latin typeface="+mn-lt"/>
                          <a:ea typeface="Avenir Book" charset="0"/>
                          <a:cs typeface="Avenir Book" charset="0"/>
                        </a:rPr>
                        <a:t>SUVI background corr. is using wrong dark exposure</a:t>
                      </a:r>
                      <a:endParaRPr lang="en-US" sz="160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smtClean="0">
                          <a:solidFill>
                            <a:schemeClr val="tx1"/>
                          </a:solidFill>
                          <a:latin typeface="+mn-lt"/>
                          <a:ea typeface="Avenir Book" charset="0"/>
                          <a:cs typeface="Avenir Book" charset="0"/>
                        </a:rPr>
                        <a:t>Assess</a:t>
                      </a:r>
                      <a:r>
                        <a:rPr lang="en-US" sz="1600" baseline="0" dirty="0" smtClean="0">
                          <a:solidFill>
                            <a:schemeClr val="tx1"/>
                          </a:solidFill>
                          <a:latin typeface="+mn-lt"/>
                          <a:ea typeface="Avenir Book" charset="0"/>
                          <a:cs typeface="Avenir Book" charset="0"/>
                        </a:rPr>
                        <a:t> as critical to Full Maturity Status</a:t>
                      </a:r>
                      <a:endParaRPr lang="en-US" sz="160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4855371"/>
                  </a:ext>
                </a:extLst>
              </a:tr>
            </a:tbl>
          </a:graphicData>
        </a:graphic>
      </p:graphicFrame>
      <p:sp>
        <p:nvSpPr>
          <p:cNvPr id="5" name="Slide Number Placeholder 4"/>
          <p:cNvSpPr>
            <a:spLocks noGrp="1"/>
          </p:cNvSpPr>
          <p:nvPr>
            <p:ph type="sldNum" sz="quarter" idx="12"/>
          </p:nvPr>
        </p:nvSpPr>
        <p:spPr/>
        <p:txBody>
          <a:bodyPr/>
          <a:lstStyle/>
          <a:p>
            <a:fld id="{615ADB79-25D6-47C0-AB51-22A13A0BBB50}" type="slidenum">
              <a:rPr lang="en-US" altLang="en-US" smtClean="0"/>
              <a:pPr/>
              <a:t>17</a:t>
            </a:fld>
            <a:endParaRPr lang="en-US" altLang="en-US"/>
          </a:p>
        </p:txBody>
      </p:sp>
      <p:sp>
        <p:nvSpPr>
          <p:cNvPr id="8" name="Slide Number Placeholder 4"/>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5ADB79-25D6-47C0-AB51-22A13A0BBB50}" type="slidenum">
              <a:rPr lang="en-US" altLang="en-US" smtClean="0"/>
              <a:pPr/>
              <a:t>17</a:t>
            </a:fld>
            <a:endParaRPr lang="en-US" altLang="en-US"/>
          </a:p>
        </p:txBody>
      </p:sp>
    </p:spTree>
    <p:extLst>
      <p:ext uri="{BB962C8B-B14F-4D97-AF65-F5344CB8AC3E}">
        <p14:creationId xmlns:p14="http://schemas.microsoft.com/office/powerpoint/2010/main" val="1384564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38091-C81F-2547-95D1-1ADBC4C07DD5}"/>
              </a:ext>
            </a:extLst>
          </p:cNvPr>
          <p:cNvSpPr>
            <a:spLocks noGrp="1"/>
          </p:cNvSpPr>
          <p:nvPr>
            <p:ph type="title"/>
          </p:nvPr>
        </p:nvSpPr>
        <p:spPr/>
        <p:txBody>
          <a:bodyPr/>
          <a:lstStyle/>
          <a:p>
            <a:r>
              <a:rPr lang="en-US" dirty="0" smtClean="0">
                <a:latin typeface="+mj-lt"/>
              </a:rPr>
              <a:t>ADRs 588, 690, 932</a:t>
            </a:r>
            <a:endParaRPr lang="en-US" dirty="0">
              <a:latin typeface="+mj-lt"/>
            </a:endParaRPr>
          </a:p>
        </p:txBody>
      </p:sp>
      <p:sp>
        <p:nvSpPr>
          <p:cNvPr id="3" name="Content Placeholder 2">
            <a:extLst>
              <a:ext uri="{FF2B5EF4-FFF2-40B4-BE49-F238E27FC236}">
                <a16:creationId xmlns:a16="http://schemas.microsoft.com/office/drawing/2014/main" id="{4F84156F-FD28-6140-A979-172A48E69DB0}"/>
              </a:ext>
            </a:extLst>
          </p:cNvPr>
          <p:cNvSpPr>
            <a:spLocks noGrp="1"/>
          </p:cNvSpPr>
          <p:nvPr>
            <p:ph idx="1"/>
          </p:nvPr>
        </p:nvSpPr>
        <p:spPr>
          <a:xfrm>
            <a:off x="457200" y="998483"/>
            <a:ext cx="8229600" cy="5055476"/>
          </a:xfrm>
        </p:spPr>
        <p:txBody>
          <a:bodyPr>
            <a:normAutofit fontScale="92500"/>
          </a:bodyPr>
          <a:lstStyle/>
          <a:p>
            <a:pPr marL="0" indent="0">
              <a:buNone/>
            </a:pPr>
            <a:r>
              <a:rPr lang="en-US" dirty="0" smtClean="0">
                <a:solidFill>
                  <a:srgbClr val="00B0F0"/>
                </a:solidFill>
                <a:latin typeface="Avenir Light"/>
              </a:rPr>
              <a:t>588</a:t>
            </a:r>
            <a:r>
              <a:rPr lang="en-US" dirty="0" smtClean="0">
                <a:latin typeface="Avenir Light"/>
              </a:rPr>
              <a:t>: Scaling for SUVI L1b products currently utilize static offset and scaling factors. This can lead to granularity in low-signal regimes.</a:t>
            </a:r>
          </a:p>
          <a:p>
            <a:pPr marL="0" indent="0">
              <a:buNone/>
            </a:pPr>
            <a:endParaRPr lang="en-US" dirty="0">
              <a:latin typeface="Avenir Light"/>
            </a:endParaRPr>
          </a:p>
          <a:p>
            <a:pPr marL="0" indent="0">
              <a:buNone/>
            </a:pPr>
            <a:r>
              <a:rPr lang="en-US" dirty="0" smtClean="0">
                <a:solidFill>
                  <a:srgbClr val="00B0F0"/>
                </a:solidFill>
                <a:latin typeface="Avenir Light"/>
              </a:rPr>
              <a:t>690</a:t>
            </a:r>
            <a:r>
              <a:rPr lang="en-US" dirty="0" smtClean="0">
                <a:latin typeface="Avenir Light"/>
              </a:rPr>
              <a:t>: CDRL080 update for handling to NAV issues.</a:t>
            </a:r>
          </a:p>
          <a:p>
            <a:pPr marL="0" indent="0">
              <a:buNone/>
            </a:pPr>
            <a:endParaRPr lang="en-US" dirty="0">
              <a:latin typeface="Avenir Light"/>
            </a:endParaRPr>
          </a:p>
          <a:p>
            <a:pPr marL="0" indent="0">
              <a:buNone/>
            </a:pPr>
            <a:r>
              <a:rPr lang="en-US" dirty="0" smtClean="0">
                <a:solidFill>
                  <a:srgbClr val="00B0F0"/>
                </a:solidFill>
                <a:latin typeface="Avenir Light"/>
              </a:rPr>
              <a:t>932</a:t>
            </a:r>
            <a:r>
              <a:rPr lang="en-US" dirty="0" smtClean="0">
                <a:latin typeface="Avenir Light"/>
              </a:rPr>
              <a:t>: SUVI GPA mixes exposure times in dark frame removal. The GPA needs to be selective with respect to different exposure times.</a:t>
            </a:r>
            <a:endParaRPr lang="en-US" dirty="0">
              <a:latin typeface="Avenir Light"/>
            </a:endParaRPr>
          </a:p>
        </p:txBody>
      </p:sp>
      <p:sp>
        <p:nvSpPr>
          <p:cNvPr id="5" name="Slide Number Placeholder 4">
            <a:extLst>
              <a:ext uri="{FF2B5EF4-FFF2-40B4-BE49-F238E27FC236}">
                <a16:creationId xmlns:a16="http://schemas.microsoft.com/office/drawing/2014/main" id="{D096AC11-133D-1E43-8C12-20040866F7BD}"/>
              </a:ext>
            </a:extLst>
          </p:cNvPr>
          <p:cNvSpPr>
            <a:spLocks noGrp="1"/>
          </p:cNvSpPr>
          <p:nvPr>
            <p:ph type="sldNum" sz="quarter" idx="12"/>
          </p:nvPr>
        </p:nvSpPr>
        <p:spPr/>
        <p:txBody>
          <a:bodyPr/>
          <a:lstStyle/>
          <a:p>
            <a:fld id="{615ADB79-25D6-47C0-AB51-22A13A0BBB50}" type="slidenum">
              <a:rPr lang="en-US" altLang="en-US" smtClean="0"/>
              <a:pPr/>
              <a:t>18</a:t>
            </a:fld>
            <a:endParaRPr lang="en-US" altLang="en-US"/>
          </a:p>
        </p:txBody>
      </p:sp>
    </p:spTree>
    <p:extLst>
      <p:ext uri="{BB962C8B-B14F-4D97-AF65-F5344CB8AC3E}">
        <p14:creationId xmlns:p14="http://schemas.microsoft.com/office/powerpoint/2010/main" val="3327544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1"/>
          </a:xfrm>
        </p:spPr>
        <p:txBody>
          <a:bodyPr/>
          <a:lstStyle/>
          <a:p>
            <a:r>
              <a:rPr lang="en-US" dirty="0">
                <a:latin typeface="+mj-lt"/>
              </a:rPr>
              <a:t>Product Quality Assessment</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19</a:t>
            </a:fld>
            <a:endParaRPr lang="en-US" altLang="en-US"/>
          </a:p>
        </p:txBody>
      </p:sp>
    </p:spTree>
    <p:extLst>
      <p:ext uri="{BB962C8B-B14F-4D97-AF65-F5344CB8AC3E}">
        <p14:creationId xmlns:p14="http://schemas.microsoft.com/office/powerpoint/2010/main" val="602945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514"/>
            <a:ext cx="8229600" cy="1143001"/>
          </a:xfrm>
        </p:spPr>
        <p:txBody>
          <a:bodyPr/>
          <a:lstStyle/>
          <a:p>
            <a:r>
              <a:rPr lang="en-US" dirty="0">
                <a:latin typeface="+mj-lt"/>
              </a:rPr>
              <a:t>AGENDA</a:t>
            </a:r>
          </a:p>
        </p:txBody>
      </p:sp>
      <p:sp>
        <p:nvSpPr>
          <p:cNvPr id="3" name="Content Placeholder 2"/>
          <p:cNvSpPr>
            <a:spLocks noGrp="1"/>
          </p:cNvSpPr>
          <p:nvPr>
            <p:ph idx="1"/>
          </p:nvPr>
        </p:nvSpPr>
        <p:spPr>
          <a:xfrm>
            <a:off x="457200" y="998483"/>
            <a:ext cx="8229600" cy="4992742"/>
          </a:xfrm>
        </p:spPr>
        <p:txBody>
          <a:bodyPr>
            <a:noAutofit/>
          </a:bodyPr>
          <a:lstStyle/>
          <a:p>
            <a:r>
              <a:rPr lang="en-US" sz="2800" dirty="0">
                <a:latin typeface="Avenir Light"/>
              </a:rPr>
              <a:t>SUVI Instrument Overview</a:t>
            </a:r>
          </a:p>
          <a:p>
            <a:r>
              <a:rPr lang="en-US" sz="2800" dirty="0">
                <a:latin typeface="Avenir Light"/>
              </a:rPr>
              <a:t>Review of Beta Maturity</a:t>
            </a:r>
          </a:p>
          <a:p>
            <a:r>
              <a:rPr lang="en-US" sz="2800" dirty="0">
                <a:latin typeface="Avenir Light"/>
              </a:rPr>
              <a:t>Product Quality Evaluation</a:t>
            </a:r>
          </a:p>
          <a:p>
            <a:pPr marL="862013" lvl="1" indent="-461963">
              <a:buFont typeface="Arial" panose="020B0604020202020204" pitchFamily="34" charset="0"/>
              <a:buChar char="•"/>
            </a:pPr>
            <a:r>
              <a:rPr lang="en-US" sz="2400" dirty="0">
                <a:latin typeface="Avenir Light"/>
              </a:rPr>
              <a:t>General approach </a:t>
            </a:r>
          </a:p>
          <a:p>
            <a:pPr marL="862013" lvl="1" indent="-461963">
              <a:buFont typeface="Arial" panose="020B0604020202020204" pitchFamily="34" charset="0"/>
              <a:buChar char="•"/>
            </a:pPr>
            <a:r>
              <a:rPr lang="en-US" sz="2400" dirty="0">
                <a:latin typeface="Avenir Light"/>
              </a:rPr>
              <a:t>Major Issues Remaining</a:t>
            </a:r>
          </a:p>
          <a:p>
            <a:r>
              <a:rPr lang="en-US" sz="2800" dirty="0">
                <a:latin typeface="Avenir Light"/>
              </a:rPr>
              <a:t>Provisional Maturity Assessment</a:t>
            </a:r>
          </a:p>
          <a:p>
            <a:r>
              <a:rPr lang="en-US" sz="2800" dirty="0">
                <a:latin typeface="Avenir Light"/>
              </a:rPr>
              <a:t>Path to Full Validation Maturity</a:t>
            </a:r>
          </a:p>
          <a:p>
            <a:pPr marL="862013" lvl="1" indent="-461963">
              <a:buFont typeface="Arial" panose="020B0604020202020204" pitchFamily="34" charset="0"/>
              <a:buChar char="•"/>
            </a:pPr>
            <a:r>
              <a:rPr lang="en-US" sz="2400" dirty="0">
                <a:latin typeface="Avenir Light"/>
              </a:rPr>
              <a:t>Issues and status</a:t>
            </a:r>
          </a:p>
          <a:p>
            <a:pPr marL="862013" lvl="1" indent="-461963">
              <a:buFont typeface="Arial" panose="020B0604020202020204" pitchFamily="34" charset="0"/>
              <a:buChar char="•"/>
            </a:pPr>
            <a:r>
              <a:rPr lang="en-US" sz="2400" dirty="0">
                <a:latin typeface="Avenir Light"/>
              </a:rPr>
              <a:t>PLPT</a:t>
            </a:r>
          </a:p>
          <a:p>
            <a:pPr marL="862013" lvl="1" indent="-461963">
              <a:buFont typeface="Arial" panose="020B0604020202020204" pitchFamily="34" charset="0"/>
              <a:buChar char="•"/>
            </a:pPr>
            <a:r>
              <a:rPr lang="en-US" sz="2400" dirty="0">
                <a:latin typeface="Avenir Light"/>
              </a:rPr>
              <a:t>Risks</a:t>
            </a:r>
          </a:p>
          <a:p>
            <a:r>
              <a:rPr lang="en-US" sz="2800" dirty="0">
                <a:latin typeface="Avenir Light"/>
              </a:rPr>
              <a:t>Summary and Recommendations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a:t>
            </a:fld>
            <a:endParaRPr lang="en-US" altLang="en-US"/>
          </a:p>
        </p:txBody>
      </p:sp>
    </p:spTree>
    <p:extLst>
      <p:ext uri="{BB962C8B-B14F-4D97-AF65-F5344CB8AC3E}">
        <p14:creationId xmlns:p14="http://schemas.microsoft.com/office/powerpoint/2010/main" val="3353366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latin typeface="+mn-lt"/>
              </a:rPr>
              <a:t>Assessment Overview</a:t>
            </a:r>
            <a:endParaRPr lang="en-US" sz="4400" dirty="0">
              <a:latin typeface="+mn-lt"/>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255446084"/>
              </p:ext>
            </p:extLst>
          </p:nvPr>
        </p:nvGraphicFramePr>
        <p:xfrm>
          <a:off x="278523" y="1021600"/>
          <a:ext cx="8586953" cy="5003800"/>
        </p:xfrm>
        <a:graphic>
          <a:graphicData uri="http://schemas.openxmlformats.org/drawingml/2006/table">
            <a:tbl>
              <a:tblPr firstRow="1" bandRow="1">
                <a:tableStyleId>{5C22544A-7EE6-4342-B048-85BDC9FD1C3A}</a:tableStyleId>
              </a:tblPr>
              <a:tblGrid>
                <a:gridCol w="1723697">
                  <a:extLst>
                    <a:ext uri="{9D8B030D-6E8A-4147-A177-3AD203B41FA5}">
                      <a16:colId xmlns:a16="http://schemas.microsoft.com/office/drawing/2014/main" val="20000"/>
                    </a:ext>
                  </a:extLst>
                </a:gridCol>
                <a:gridCol w="2217683">
                  <a:extLst>
                    <a:ext uri="{9D8B030D-6E8A-4147-A177-3AD203B41FA5}">
                      <a16:colId xmlns:a16="http://schemas.microsoft.com/office/drawing/2014/main" val="20001"/>
                    </a:ext>
                  </a:extLst>
                </a:gridCol>
                <a:gridCol w="2322786">
                  <a:extLst>
                    <a:ext uri="{9D8B030D-6E8A-4147-A177-3AD203B41FA5}">
                      <a16:colId xmlns:a16="http://schemas.microsoft.com/office/drawing/2014/main" val="20002"/>
                    </a:ext>
                  </a:extLst>
                </a:gridCol>
                <a:gridCol w="2322787">
                  <a:extLst>
                    <a:ext uri="{9D8B030D-6E8A-4147-A177-3AD203B41FA5}">
                      <a16:colId xmlns:a16="http://schemas.microsoft.com/office/drawing/2014/main" val="20003"/>
                    </a:ext>
                  </a:extLst>
                </a:gridCol>
              </a:tblGrid>
              <a:tr h="370840">
                <a:tc>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dirty="0" smtClean="0">
                          <a:solidFill>
                            <a:schemeClr val="tx1"/>
                          </a:solidFill>
                          <a:latin typeface="Avenir Light"/>
                        </a:rPr>
                        <a:t>Status at </a:t>
                      </a:r>
                      <a:r>
                        <a:rPr lang="el-GR" sz="1800" b="0" dirty="0" smtClean="0">
                          <a:solidFill>
                            <a:schemeClr val="tx1"/>
                          </a:solidFill>
                          <a:latin typeface="Calibri" panose="020F0502020204030204" pitchFamily="34" charset="0"/>
                          <a:cs typeface="Calibri" panose="020F0502020204030204" pitchFamily="34" charset="0"/>
                        </a:rPr>
                        <a:t>β</a:t>
                      </a:r>
                      <a:endParaRPr lang="en-US" sz="1800" b="0" dirty="0">
                        <a:solidFill>
                          <a:schemeClr val="tx1"/>
                        </a:solidFill>
                        <a:latin typeface="Avenir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800" b="0" dirty="0" smtClean="0">
                          <a:solidFill>
                            <a:schemeClr val="tx1"/>
                          </a:solidFill>
                          <a:latin typeface="Avenir Light"/>
                        </a:rPr>
                        <a:t>Today</a:t>
                      </a:r>
                      <a:endParaRPr lang="en-US" sz="1800" b="0" dirty="0">
                        <a:solidFill>
                          <a:schemeClr val="tx1"/>
                        </a:solidFill>
                        <a:latin typeface="Avenir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1800" b="0" dirty="0" smtClean="0">
                          <a:solidFill>
                            <a:schemeClr val="tx1"/>
                          </a:solidFill>
                          <a:latin typeface="Avenir Light"/>
                        </a:rPr>
                        <a:t>Require</a:t>
                      </a:r>
                      <a:r>
                        <a:rPr lang="en-US" sz="1800" b="0" baseline="0" dirty="0" smtClean="0">
                          <a:solidFill>
                            <a:schemeClr val="tx1"/>
                          </a:solidFill>
                          <a:latin typeface="Avenir Light"/>
                        </a:rPr>
                        <a:t>d/Desired</a:t>
                      </a:r>
                      <a:endParaRPr lang="en-US" sz="1800" b="0" dirty="0">
                        <a:solidFill>
                          <a:schemeClr val="tx1"/>
                        </a:solidFill>
                        <a:latin typeface="Avenir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370840">
                <a:tc>
                  <a:txBody>
                    <a:bodyPr/>
                    <a:lstStyle/>
                    <a:p>
                      <a:pPr algn="ctr"/>
                      <a:r>
                        <a:rPr lang="en-US" sz="1800" dirty="0" smtClean="0">
                          <a:latin typeface="Avenir Light"/>
                        </a:rPr>
                        <a:t>INR</a:t>
                      </a:r>
                      <a:endParaRPr lang="en-US" sz="1800" dirty="0">
                        <a:latin typeface="Avenir 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342900" indent="-342900" algn="l">
                        <a:buFont typeface="Arial" panose="020B0604020202020204" pitchFamily="34" charset="0"/>
                        <a:buChar char="•"/>
                      </a:pPr>
                      <a:r>
                        <a:rPr lang="en-US" sz="1200" baseline="0" dirty="0" smtClean="0">
                          <a:solidFill>
                            <a:schemeClr val="tx1"/>
                          </a:solidFill>
                          <a:latin typeface="Avenir Light"/>
                        </a:rPr>
                        <a:t>Pointing offsets incorrect</a:t>
                      </a:r>
                    </a:p>
                    <a:p>
                      <a:pPr marL="342900" indent="-342900" algn="l">
                        <a:buFont typeface="Arial" panose="020B0604020202020204" pitchFamily="34" charset="0"/>
                        <a:buChar char="•"/>
                      </a:pPr>
                      <a:r>
                        <a:rPr lang="en-US" sz="1200" baseline="0" dirty="0" smtClean="0">
                          <a:solidFill>
                            <a:schemeClr val="tx1"/>
                          </a:solidFill>
                          <a:latin typeface="Avenir Light"/>
                        </a:rPr>
                        <a:t>Instrument Roll angle incorrect</a:t>
                      </a:r>
                    </a:p>
                    <a:p>
                      <a:pPr marL="342900" indent="-342900" algn="l">
                        <a:buFont typeface="Arial" panose="020B0604020202020204" pitchFamily="34" charset="0"/>
                        <a:buChar char="•"/>
                      </a:pPr>
                      <a:r>
                        <a:rPr lang="en-US" sz="1200" baseline="0" dirty="0" smtClean="0">
                          <a:solidFill>
                            <a:schemeClr val="tx1"/>
                          </a:solidFill>
                          <a:latin typeface="Avenir Light"/>
                        </a:rPr>
                        <a:t>Yaw Flips invalidate prior pointing</a:t>
                      </a:r>
                      <a:endParaRPr lang="en-US" sz="1200" dirty="0">
                        <a:solidFill>
                          <a:schemeClr val="tx1"/>
                        </a:solidFill>
                        <a:latin typeface="Avenir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285750" indent="-285750" algn="l">
                        <a:buFont typeface="Arial" panose="020B0604020202020204" pitchFamily="34" charset="0"/>
                        <a:buChar char="•"/>
                      </a:pPr>
                      <a:r>
                        <a:rPr lang="en-US" sz="1200" dirty="0" smtClean="0">
                          <a:latin typeface="Avenir Light"/>
                        </a:rPr>
                        <a:t>Correct</a:t>
                      </a:r>
                      <a:r>
                        <a:rPr lang="en-US" sz="1200" baseline="0" dirty="0" smtClean="0">
                          <a:latin typeface="Avenir Light"/>
                        </a:rPr>
                        <a:t> Pointing and </a:t>
                      </a:r>
                      <a:r>
                        <a:rPr lang="en-US" sz="1200" baseline="0" dirty="0" err="1" smtClean="0">
                          <a:latin typeface="Avenir Light"/>
                        </a:rPr>
                        <a:t>Rolll</a:t>
                      </a:r>
                      <a:r>
                        <a:rPr lang="en-US" sz="1200" baseline="0" dirty="0" smtClean="0">
                          <a:latin typeface="Avenir Light"/>
                        </a:rPr>
                        <a:t> offsets Applied</a:t>
                      </a:r>
                    </a:p>
                    <a:p>
                      <a:pPr marL="742950" lvl="1" indent="-285750" algn="l">
                        <a:buFont typeface="Arial" panose="020B0604020202020204" pitchFamily="34" charset="0"/>
                        <a:buChar char="•"/>
                      </a:pPr>
                      <a:r>
                        <a:rPr lang="en-US" sz="1100" dirty="0" smtClean="0">
                          <a:solidFill>
                            <a:schemeClr val="tx1"/>
                          </a:solidFill>
                          <a:latin typeface="Avenir Light"/>
                        </a:rPr>
                        <a:t>Low-level systematic</a:t>
                      </a:r>
                      <a:r>
                        <a:rPr lang="en-US" sz="1100" baseline="0" dirty="0" smtClean="0">
                          <a:solidFill>
                            <a:schemeClr val="tx1"/>
                          </a:solidFill>
                          <a:latin typeface="Avenir Light"/>
                        </a:rPr>
                        <a:t> errors persist</a:t>
                      </a:r>
                      <a:endParaRPr lang="en-US" sz="1100" dirty="0" smtClean="0">
                        <a:solidFill>
                          <a:schemeClr val="tx1"/>
                        </a:solidFill>
                        <a:latin typeface="Avenir Light"/>
                      </a:endParaRPr>
                    </a:p>
                    <a:p>
                      <a:pPr marL="285750" indent="-285750" algn="l">
                        <a:buFont typeface="Arial" panose="020B0604020202020204" pitchFamily="34" charset="0"/>
                        <a:buChar char="•"/>
                      </a:pPr>
                      <a:r>
                        <a:rPr lang="en-US" sz="1200" dirty="0" smtClean="0">
                          <a:latin typeface="Avenir Light"/>
                        </a:rPr>
                        <a:t>Yaw</a:t>
                      </a:r>
                      <a:r>
                        <a:rPr lang="en-US" sz="1200" baseline="0" dirty="0" smtClean="0">
                          <a:latin typeface="Avenir Light"/>
                        </a:rPr>
                        <a:t> Flip requires LUT update</a:t>
                      </a:r>
                      <a:endParaRPr lang="en-US" sz="1200" dirty="0">
                        <a:latin typeface="Avenir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D505"/>
                    </a:solidFill>
                  </a:tcPr>
                </a:tc>
                <a:tc>
                  <a:txBody>
                    <a:bodyPr/>
                    <a:lstStyle/>
                    <a:p>
                      <a:pPr marL="285750" indent="-285750" algn="l">
                        <a:buFont typeface="Arial" panose="020B0604020202020204" pitchFamily="34" charset="0"/>
                        <a:buChar char="•"/>
                      </a:pPr>
                      <a:r>
                        <a:rPr lang="en-US" sz="1200" dirty="0" smtClean="0">
                          <a:latin typeface="Avenir Light"/>
                        </a:rPr>
                        <a:t>GPA</a:t>
                      </a:r>
                      <a:r>
                        <a:rPr lang="en-US" sz="1200" baseline="0" dirty="0" smtClean="0">
                          <a:latin typeface="Avenir Light"/>
                        </a:rPr>
                        <a:t> fix to account for Yaw Flip status changes</a:t>
                      </a:r>
                    </a:p>
                    <a:p>
                      <a:pPr marL="285750" indent="-285750" algn="l">
                        <a:buFont typeface="Arial" panose="020B0604020202020204" pitchFamily="34" charset="0"/>
                        <a:buChar char="•"/>
                      </a:pPr>
                      <a:r>
                        <a:rPr lang="en-US" sz="1200" baseline="0" dirty="0" smtClean="0">
                          <a:solidFill>
                            <a:schemeClr val="bg1"/>
                          </a:solidFill>
                          <a:latin typeface="Avenir Light"/>
                        </a:rPr>
                        <a:t>Complete INR LUT maintained</a:t>
                      </a:r>
                      <a:endParaRPr lang="en-US" sz="1200" dirty="0">
                        <a:solidFill>
                          <a:schemeClr val="bg1"/>
                        </a:solidFill>
                        <a:latin typeface="Avenir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14F"/>
                    </a:solidFill>
                  </a:tcPr>
                </a:tc>
                <a:extLst>
                  <a:ext uri="{0D108BD9-81ED-4DB2-BD59-A6C34878D82A}">
                    <a16:rowId xmlns:a16="http://schemas.microsoft.com/office/drawing/2014/main" val="10001"/>
                  </a:ext>
                </a:extLst>
              </a:tr>
              <a:tr h="370840">
                <a:tc>
                  <a:txBody>
                    <a:bodyPr/>
                    <a:lstStyle/>
                    <a:p>
                      <a:pPr algn="ctr"/>
                      <a:r>
                        <a:rPr lang="en-US" sz="1800" dirty="0" err="1" smtClean="0">
                          <a:latin typeface="Avenir Light"/>
                        </a:rPr>
                        <a:t>Radiometrics</a:t>
                      </a:r>
                      <a:endParaRPr lang="en-US" sz="1800" dirty="0" smtClean="0">
                        <a:latin typeface="Avenir 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285750" indent="-285750" algn="l">
                        <a:buFont typeface="Arial" panose="020B0604020202020204" pitchFamily="34" charset="0"/>
                        <a:buChar char="•"/>
                      </a:pPr>
                      <a:r>
                        <a:rPr lang="en-US" sz="1200" dirty="0" smtClean="0">
                          <a:latin typeface="Avenir Light"/>
                        </a:rPr>
                        <a:t>Basically correct after LUT</a:t>
                      </a:r>
                      <a:r>
                        <a:rPr lang="en-US" sz="1200" baseline="0" dirty="0" smtClean="0">
                          <a:latin typeface="Avenir Light"/>
                        </a:rPr>
                        <a:t> update </a:t>
                      </a:r>
                    </a:p>
                    <a:p>
                      <a:pPr marL="285750" indent="-285750" algn="l">
                        <a:buFont typeface="Arial" panose="020B0604020202020204" pitchFamily="34" charset="0"/>
                        <a:buChar char="•"/>
                      </a:pPr>
                      <a:r>
                        <a:rPr lang="en-US" sz="1200" baseline="0" dirty="0" smtClean="0">
                          <a:latin typeface="Avenir Light"/>
                        </a:rPr>
                        <a:t>Correct </a:t>
                      </a:r>
                      <a:r>
                        <a:rPr lang="en-US" sz="1200" baseline="0" dirty="0" err="1" smtClean="0">
                          <a:latin typeface="Avenir Light"/>
                        </a:rPr>
                        <a:t>flatfields</a:t>
                      </a:r>
                      <a:r>
                        <a:rPr lang="en-US" sz="1200" baseline="0" dirty="0" smtClean="0">
                          <a:latin typeface="Avenir Light"/>
                        </a:rPr>
                        <a:t> added to LUT</a:t>
                      </a:r>
                      <a:endParaRPr lang="en-US" sz="1200" dirty="0">
                        <a:latin typeface="Avenir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D505"/>
                    </a:solidFill>
                  </a:tcPr>
                </a:tc>
                <a:tc>
                  <a:txBody>
                    <a:bodyPr/>
                    <a:lstStyle/>
                    <a:p>
                      <a:pPr marL="285750" indent="-285750" algn="l">
                        <a:buFont typeface="Arial" panose="020B0604020202020204" pitchFamily="34" charset="0"/>
                        <a:buChar char="•"/>
                      </a:pPr>
                      <a:r>
                        <a:rPr lang="en-US" sz="1200" dirty="0" smtClean="0">
                          <a:latin typeface="Avenir Light"/>
                        </a:rPr>
                        <a:t>LUT</a:t>
                      </a:r>
                      <a:r>
                        <a:rPr lang="en-US" sz="1200" baseline="0" dirty="0" smtClean="0">
                          <a:latin typeface="Avenir Light"/>
                        </a:rPr>
                        <a:t> updated for new calibration factors</a:t>
                      </a:r>
                      <a:endParaRPr lang="en-US" sz="1200" dirty="0" smtClean="0">
                        <a:latin typeface="Avenir Light"/>
                      </a:endParaRPr>
                    </a:p>
                    <a:p>
                      <a:pPr marL="285750" indent="-285750" algn="l">
                        <a:buFont typeface="Arial" panose="020B0604020202020204" pitchFamily="34" charset="0"/>
                        <a:buChar char="•"/>
                      </a:pPr>
                      <a:r>
                        <a:rPr lang="en-US" sz="1200" dirty="0" smtClean="0">
                          <a:latin typeface="Avenir Light"/>
                        </a:rPr>
                        <a:t>Degradation Trending</a:t>
                      </a:r>
                      <a:r>
                        <a:rPr lang="en-US" sz="1200" baseline="0" dirty="0" smtClean="0">
                          <a:latin typeface="Avenir Light"/>
                        </a:rPr>
                        <a:t> activities started. </a:t>
                      </a:r>
                    </a:p>
                    <a:p>
                      <a:pPr marL="285750" indent="-285750" algn="l">
                        <a:buFont typeface="Arial" panose="020B0604020202020204" pitchFamily="34" charset="0"/>
                        <a:buChar char="•"/>
                      </a:pPr>
                      <a:r>
                        <a:rPr lang="en-US" sz="1200" baseline="0" dirty="0" smtClean="0">
                          <a:latin typeface="Avenir Light"/>
                        </a:rPr>
                        <a:t>Discrepancy identified between G16/G17 SUVI</a:t>
                      </a:r>
                      <a:endParaRPr lang="en-US" sz="1200" dirty="0">
                        <a:latin typeface="Avenir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D505"/>
                    </a:solidFill>
                  </a:tcPr>
                </a:tc>
                <a:tc>
                  <a:txBody>
                    <a:bodyPr/>
                    <a:lstStyle/>
                    <a:p>
                      <a:pPr marL="285750" indent="-285750" algn="l">
                        <a:buFont typeface="Arial" panose="020B0604020202020204" pitchFamily="34" charset="0"/>
                        <a:buChar char="•"/>
                      </a:pPr>
                      <a:r>
                        <a:rPr lang="en-US" sz="1200" dirty="0" smtClean="0">
                          <a:latin typeface="Avenir Light"/>
                        </a:rPr>
                        <a:t>GPA</a:t>
                      </a:r>
                      <a:r>
                        <a:rPr lang="en-US" sz="1200" baseline="0" dirty="0" smtClean="0">
                          <a:latin typeface="Avenir Light"/>
                        </a:rPr>
                        <a:t> update to use LUT degradation factors</a:t>
                      </a:r>
                    </a:p>
                    <a:p>
                      <a:pPr marL="285750" indent="-285750" algn="l">
                        <a:buFont typeface="Arial" panose="020B0604020202020204" pitchFamily="34" charset="0"/>
                        <a:buChar char="•"/>
                      </a:pPr>
                      <a:r>
                        <a:rPr lang="en-US" sz="1200" baseline="0" dirty="0" smtClean="0">
                          <a:latin typeface="Avenir Light"/>
                        </a:rPr>
                        <a:t>Degradation trending activities producing consensus results</a:t>
                      </a:r>
                    </a:p>
                    <a:p>
                      <a:pPr marL="285750" indent="-285750" algn="l">
                        <a:buFont typeface="Arial" panose="020B0604020202020204" pitchFamily="34" charset="0"/>
                        <a:buChar char="•"/>
                      </a:pPr>
                      <a:r>
                        <a:rPr lang="en-US" sz="1200" baseline="0" dirty="0" smtClean="0">
                          <a:solidFill>
                            <a:schemeClr val="bg1"/>
                          </a:solidFill>
                          <a:latin typeface="Avenir Light"/>
                        </a:rPr>
                        <a:t>Radiometric measurements of all SUVI instruments are understood and trended</a:t>
                      </a:r>
                      <a:endParaRPr lang="en-US" sz="1200" dirty="0">
                        <a:solidFill>
                          <a:schemeClr val="bg1"/>
                        </a:solidFill>
                        <a:latin typeface="Avenir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14F"/>
                    </a:solidFill>
                  </a:tcPr>
                </a:tc>
                <a:extLst>
                  <a:ext uri="{0D108BD9-81ED-4DB2-BD59-A6C34878D82A}">
                    <a16:rowId xmlns:a16="http://schemas.microsoft.com/office/drawing/2014/main" val="10002"/>
                  </a:ext>
                </a:extLst>
              </a:tr>
              <a:tr h="370840">
                <a:tc>
                  <a:txBody>
                    <a:bodyPr/>
                    <a:lstStyle/>
                    <a:p>
                      <a:pPr algn="ctr"/>
                      <a:r>
                        <a:rPr lang="en-US" sz="1800" dirty="0" smtClean="0">
                          <a:latin typeface="Avenir Light"/>
                        </a:rPr>
                        <a:t>Usability</a:t>
                      </a:r>
                      <a:endParaRPr lang="en-US" sz="1800" dirty="0">
                        <a:latin typeface="Avenir 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285750" indent="-285750" algn="l">
                        <a:buFont typeface="Arial" panose="020B0604020202020204" pitchFamily="34" charset="0"/>
                        <a:buChar char="•"/>
                      </a:pPr>
                      <a:r>
                        <a:rPr lang="en-US" sz="1200" dirty="0" smtClean="0">
                          <a:latin typeface="Avenir Light"/>
                        </a:rPr>
                        <a:t>Lack</a:t>
                      </a:r>
                      <a:r>
                        <a:rPr lang="en-US" sz="1200" baseline="0" dirty="0" smtClean="0">
                          <a:latin typeface="Avenir Light"/>
                        </a:rPr>
                        <a:t> of certain metadata prohibit wide use by scientific community</a:t>
                      </a:r>
                      <a:endParaRPr lang="en-US" sz="1200" dirty="0">
                        <a:latin typeface="Avenir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latin typeface="Avenir Light"/>
                        </a:rPr>
                        <a:t>Lack</a:t>
                      </a:r>
                      <a:r>
                        <a:rPr lang="en-US" sz="1200" baseline="0" dirty="0" smtClean="0">
                          <a:latin typeface="Avenir Light"/>
                        </a:rPr>
                        <a:t> of certain metadata prohibit wide use by scientific community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latin typeface="Avenir Light"/>
                        </a:rPr>
                        <a:t>Impact to operations is minimal</a:t>
                      </a:r>
                      <a:endParaRPr lang="en-US" sz="1200" dirty="0" smtClean="0">
                        <a:latin typeface="Avenir Light"/>
                      </a:endParaRPr>
                    </a:p>
                    <a:p>
                      <a:pPr marL="285750" indent="-285750" algn="l">
                        <a:buFont typeface="Arial" panose="020B0604020202020204" pitchFamily="34" charset="0"/>
                        <a:buChar char="•"/>
                      </a:pPr>
                      <a:endParaRPr lang="en-US" sz="1200" dirty="0">
                        <a:latin typeface="Avenir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18000">
                          <a:srgbClr val="FFFF00"/>
                        </a:gs>
                        <a:gs pos="86000">
                          <a:srgbClr val="86D505"/>
                        </a:gs>
                        <a:gs pos="93000">
                          <a:srgbClr val="86D505"/>
                        </a:gs>
                        <a:gs pos="100000">
                          <a:srgbClr val="86D505"/>
                        </a:gs>
                      </a:gsLst>
                      <a:path path="circle">
                        <a:fillToRect r="100000" b="100000"/>
                      </a:path>
                      <a:tileRect l="-100000" t="-100000"/>
                    </a:gradFill>
                  </a:tcPr>
                </a:tc>
                <a:tc>
                  <a:txBody>
                    <a:bodyPr/>
                    <a:lstStyle/>
                    <a:p>
                      <a:pPr marL="285750" indent="-285750" algn="l">
                        <a:buFont typeface="Arial" panose="020B0604020202020204" pitchFamily="34" charset="0"/>
                        <a:buChar char="•"/>
                      </a:pPr>
                      <a:r>
                        <a:rPr lang="en-US" sz="1200" dirty="0" smtClean="0">
                          <a:latin typeface="Avenir Light"/>
                        </a:rPr>
                        <a:t>All</a:t>
                      </a:r>
                      <a:r>
                        <a:rPr lang="en-US" sz="1200" baseline="0" dirty="0" smtClean="0">
                          <a:latin typeface="Avenir Light"/>
                        </a:rPr>
                        <a:t> relevant radiometric metadata is included in L1b product</a:t>
                      </a:r>
                    </a:p>
                    <a:p>
                      <a:pPr marL="285750" indent="-285750" algn="l">
                        <a:buFont typeface="Arial" panose="020B0604020202020204" pitchFamily="34" charset="0"/>
                        <a:buChar char="•"/>
                      </a:pPr>
                      <a:r>
                        <a:rPr lang="en-US" sz="1200" baseline="0" dirty="0" smtClean="0">
                          <a:latin typeface="Avenir Light"/>
                        </a:rPr>
                        <a:t>Scaling of L1b products is dynamic and accurately reported</a:t>
                      </a:r>
                    </a:p>
                    <a:p>
                      <a:pPr marL="285750" indent="-285750" algn="l">
                        <a:buFont typeface="Arial" panose="020B0604020202020204" pitchFamily="34" charset="0"/>
                        <a:buChar char="•"/>
                      </a:pPr>
                      <a:r>
                        <a:rPr lang="en-US" sz="1200" baseline="0" dirty="0" smtClean="0">
                          <a:solidFill>
                            <a:schemeClr val="bg1"/>
                          </a:solidFill>
                          <a:latin typeface="Avenir Light"/>
                        </a:rPr>
                        <a:t>Ease of use by wider scientific community</a:t>
                      </a:r>
                    </a:p>
                    <a:p>
                      <a:pPr marL="0" indent="0" algn="l">
                        <a:buFont typeface="Arial" panose="020B0604020202020204" pitchFamily="34" charset="0"/>
                        <a:buNone/>
                      </a:pPr>
                      <a:endParaRPr lang="en-US" sz="1200" dirty="0">
                        <a:latin typeface="Avenir 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14F"/>
                    </a:solidFill>
                  </a:tcPr>
                </a:tc>
                <a:extLst>
                  <a:ext uri="{0D108BD9-81ED-4DB2-BD59-A6C34878D82A}">
                    <a16:rowId xmlns:a16="http://schemas.microsoft.com/office/drawing/2014/main" val="10003"/>
                  </a:ext>
                </a:extLst>
              </a:tr>
            </a:tbl>
          </a:graphicData>
        </a:graphic>
      </p:graphicFrame>
      <p:sp>
        <p:nvSpPr>
          <p:cNvPr id="5" name="Slide Number Placeholder 4"/>
          <p:cNvSpPr>
            <a:spLocks noGrp="1"/>
          </p:cNvSpPr>
          <p:nvPr>
            <p:ph type="sldNum" sz="quarter" idx="12"/>
          </p:nvPr>
        </p:nvSpPr>
        <p:spPr/>
        <p:txBody>
          <a:bodyPr/>
          <a:lstStyle/>
          <a:p>
            <a:fld id="{615ADB79-25D6-47C0-AB51-22A13A0BBB50}" type="slidenum">
              <a:rPr lang="en-US" altLang="en-US" smtClean="0"/>
              <a:pPr/>
              <a:t>20</a:t>
            </a:fld>
            <a:endParaRPr lang="en-US" altLang="en-US"/>
          </a:p>
        </p:txBody>
      </p:sp>
    </p:spTree>
    <p:extLst>
      <p:ext uri="{BB962C8B-B14F-4D97-AF65-F5344CB8AC3E}">
        <p14:creationId xmlns:p14="http://schemas.microsoft.com/office/powerpoint/2010/main" val="1465492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672" y="76456"/>
            <a:ext cx="7522143" cy="1037024"/>
          </a:xfrm>
        </p:spPr>
        <p:txBody>
          <a:bodyPr/>
          <a:lstStyle/>
          <a:p>
            <a:r>
              <a:rPr lang="en-US" dirty="0">
                <a:latin typeface="+mj-lt"/>
              </a:rPr>
              <a:t>Post-Launch Product Tests Presented for Provisional</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21</a:t>
            </a:fld>
            <a:endParaRPr lang="en-US" altLang="en-US"/>
          </a:p>
        </p:txBody>
      </p:sp>
      <p:sp>
        <p:nvSpPr>
          <p:cNvPr id="6" name="TextBox 5"/>
          <p:cNvSpPr txBox="1"/>
          <p:nvPr/>
        </p:nvSpPr>
        <p:spPr>
          <a:xfrm>
            <a:off x="714691" y="5821963"/>
            <a:ext cx="7382107" cy="584775"/>
          </a:xfrm>
          <a:prstGeom prst="rect">
            <a:avLst/>
          </a:prstGeom>
          <a:noFill/>
        </p:spPr>
        <p:txBody>
          <a:bodyPr wrap="square" rtlCol="0">
            <a:spAutoFit/>
          </a:bodyPr>
          <a:lstStyle/>
          <a:p>
            <a:r>
              <a:rPr lang="en-US" sz="1600" dirty="0">
                <a:solidFill>
                  <a:schemeClr val="bg1"/>
                </a:solidFill>
                <a:ea typeface="Avenir Light" charset="0"/>
                <a:cs typeface="Arial" panose="020B0604020202020204" pitchFamily="34" charset="0"/>
              </a:rPr>
              <a:t>All test plans and procedures are given in the SUVI Readiness, Implementation, and Management Plan (RIMP v1.1; 416-R-RIMP-0319)</a:t>
            </a:r>
          </a:p>
        </p:txBody>
      </p:sp>
      <p:graphicFrame>
        <p:nvGraphicFramePr>
          <p:cNvPr id="7" name="Content Placeholder 3"/>
          <p:cNvGraphicFramePr>
            <a:graphicFrameLocks/>
          </p:cNvGraphicFramePr>
          <p:nvPr>
            <p:extLst>
              <p:ext uri="{D42A27DB-BD31-4B8C-83A1-F6EECF244321}">
                <p14:modId xmlns:p14="http://schemas.microsoft.com/office/powerpoint/2010/main" val="2082015202"/>
              </p:ext>
            </p:extLst>
          </p:nvPr>
        </p:nvGraphicFramePr>
        <p:xfrm>
          <a:off x="402866" y="1536991"/>
          <a:ext cx="8396021" cy="3315910"/>
        </p:xfrm>
        <a:graphic>
          <a:graphicData uri="http://schemas.openxmlformats.org/drawingml/2006/table">
            <a:tbl>
              <a:tblPr firstRow="1" bandRow="1">
                <a:tableStyleId>{5940675A-B579-460E-94D1-54222C63F5DA}</a:tableStyleId>
              </a:tblPr>
              <a:tblGrid>
                <a:gridCol w="1916823">
                  <a:extLst>
                    <a:ext uri="{9D8B030D-6E8A-4147-A177-3AD203B41FA5}">
                      <a16:colId xmlns:a16="http://schemas.microsoft.com/office/drawing/2014/main" val="20000"/>
                    </a:ext>
                  </a:extLst>
                </a:gridCol>
                <a:gridCol w="2868328">
                  <a:extLst>
                    <a:ext uri="{9D8B030D-6E8A-4147-A177-3AD203B41FA5}">
                      <a16:colId xmlns:a16="http://schemas.microsoft.com/office/drawing/2014/main" val="20001"/>
                    </a:ext>
                  </a:extLst>
                </a:gridCol>
                <a:gridCol w="1183907">
                  <a:extLst>
                    <a:ext uri="{9D8B030D-6E8A-4147-A177-3AD203B41FA5}">
                      <a16:colId xmlns:a16="http://schemas.microsoft.com/office/drawing/2014/main" val="20002"/>
                    </a:ext>
                  </a:extLst>
                </a:gridCol>
                <a:gridCol w="1155032">
                  <a:extLst>
                    <a:ext uri="{9D8B030D-6E8A-4147-A177-3AD203B41FA5}">
                      <a16:colId xmlns:a16="http://schemas.microsoft.com/office/drawing/2014/main" val="20003"/>
                    </a:ext>
                  </a:extLst>
                </a:gridCol>
                <a:gridCol w="1271931">
                  <a:extLst>
                    <a:ext uri="{9D8B030D-6E8A-4147-A177-3AD203B41FA5}">
                      <a16:colId xmlns:a16="http://schemas.microsoft.com/office/drawing/2014/main" val="20004"/>
                    </a:ext>
                  </a:extLst>
                </a:gridCol>
              </a:tblGrid>
              <a:tr h="547358">
                <a:tc>
                  <a:txBody>
                    <a:bodyPr/>
                    <a:lstStyle/>
                    <a:p>
                      <a:pPr algn="ctr"/>
                      <a:r>
                        <a:rPr lang="en-US" sz="1600" b="0" i="0" dirty="0">
                          <a:solidFill>
                            <a:schemeClr val="tx1"/>
                          </a:solidFill>
                          <a:latin typeface="+mn-lt"/>
                          <a:ea typeface="Avenir Light" charset="0"/>
                          <a:cs typeface="Avenir Light" charset="0"/>
                        </a:rPr>
                        <a:t>Test</a:t>
                      </a:r>
                      <a:r>
                        <a:rPr lang="en-US" sz="1600" b="0" i="0" baseline="0" dirty="0">
                          <a:solidFill>
                            <a:schemeClr val="tx1"/>
                          </a:solidFill>
                          <a:latin typeface="+mn-lt"/>
                          <a:ea typeface="Avenir Light" charset="0"/>
                          <a:cs typeface="Avenir Light" charset="0"/>
                        </a:rPr>
                        <a:t> ID</a:t>
                      </a:r>
                      <a:endParaRPr lang="en-US" sz="1600" b="0" i="0" dirty="0">
                        <a:solidFill>
                          <a:schemeClr val="tx1"/>
                        </a:solidFill>
                        <a:latin typeface="+mn-lt"/>
                        <a:ea typeface="Avenir Light" charset="0"/>
                        <a:cs typeface="Avenir Light" charset="0"/>
                      </a:endParaRPr>
                    </a:p>
                  </a:txBody>
                  <a:tcPr anchor="ctr">
                    <a:solidFill>
                      <a:schemeClr val="bg1">
                        <a:lumMod val="75000"/>
                      </a:schemeClr>
                    </a:solidFill>
                  </a:tcPr>
                </a:tc>
                <a:tc>
                  <a:txBody>
                    <a:bodyPr/>
                    <a:lstStyle/>
                    <a:p>
                      <a:pPr algn="ctr"/>
                      <a:r>
                        <a:rPr lang="en-US" sz="1600" b="0" i="0" dirty="0">
                          <a:solidFill>
                            <a:schemeClr val="tx1"/>
                          </a:solidFill>
                          <a:latin typeface="+mn-lt"/>
                          <a:ea typeface="Avenir Light" charset="0"/>
                          <a:cs typeface="Avenir Light" charset="0"/>
                        </a:rPr>
                        <a:t>Test Title</a:t>
                      </a:r>
                    </a:p>
                  </a:txBody>
                  <a:tcPr anchor="ctr">
                    <a:solidFill>
                      <a:schemeClr val="bg1">
                        <a:lumMod val="75000"/>
                      </a:schemeClr>
                    </a:solidFill>
                  </a:tcPr>
                </a:tc>
                <a:tc>
                  <a:txBody>
                    <a:bodyPr/>
                    <a:lstStyle/>
                    <a:p>
                      <a:pPr algn="ctr"/>
                      <a:r>
                        <a:rPr lang="en-US" sz="1600" b="0" i="0" dirty="0">
                          <a:solidFill>
                            <a:schemeClr val="tx1"/>
                          </a:solidFill>
                          <a:latin typeface="+mn-lt"/>
                          <a:ea typeface="Avenir Light" charset="0"/>
                          <a:cs typeface="Avenir Light" charset="0"/>
                        </a:rPr>
                        <a:t>Operator</a:t>
                      </a:r>
                    </a:p>
                  </a:txBody>
                  <a:tcPr anchor="ctr">
                    <a:solidFill>
                      <a:schemeClr val="bg1">
                        <a:lumMod val="75000"/>
                      </a:schemeClr>
                    </a:solidFill>
                  </a:tcPr>
                </a:tc>
                <a:tc>
                  <a:txBody>
                    <a:bodyPr/>
                    <a:lstStyle/>
                    <a:p>
                      <a:pPr algn="ctr"/>
                      <a:r>
                        <a:rPr lang="en-US" sz="1600" b="0" i="0" dirty="0">
                          <a:solidFill>
                            <a:schemeClr val="tx1"/>
                          </a:solidFill>
                          <a:latin typeface="+mn-lt"/>
                          <a:ea typeface="Avenir Light" charset="0"/>
                          <a:cs typeface="Avenir Light" charset="0"/>
                        </a:rPr>
                        <a:t>Maturity</a:t>
                      </a:r>
                    </a:p>
                  </a:txBody>
                  <a:tcPr anchor="ctr">
                    <a:solidFill>
                      <a:schemeClr val="bg1">
                        <a:lumMod val="75000"/>
                      </a:schemeClr>
                    </a:solidFill>
                  </a:tcPr>
                </a:tc>
                <a:tc>
                  <a:txBody>
                    <a:bodyPr/>
                    <a:lstStyle/>
                    <a:p>
                      <a:pPr algn="ctr"/>
                      <a:r>
                        <a:rPr lang="en-US" sz="1600" b="0" i="0" dirty="0">
                          <a:solidFill>
                            <a:schemeClr val="tx1"/>
                          </a:solidFill>
                          <a:latin typeface="+mn-lt"/>
                          <a:ea typeface="Avenir Light" charset="0"/>
                          <a:cs typeface="Avenir Light" charset="0"/>
                        </a:rPr>
                        <a:t>Status</a:t>
                      </a:r>
                    </a:p>
                  </a:txBody>
                  <a:tcPr anchor="ctr">
                    <a:solidFill>
                      <a:schemeClr val="bg1">
                        <a:lumMod val="75000"/>
                      </a:schemeClr>
                    </a:solidFill>
                  </a:tcPr>
                </a:tc>
                <a:extLst>
                  <a:ext uri="{0D108BD9-81ED-4DB2-BD59-A6C34878D82A}">
                    <a16:rowId xmlns:a16="http://schemas.microsoft.com/office/drawing/2014/main" val="10000"/>
                  </a:ext>
                </a:extLst>
              </a:tr>
              <a:tr h="547358">
                <a:tc>
                  <a:txBody>
                    <a:bodyPr/>
                    <a:lstStyle/>
                    <a:p>
                      <a:pPr algn="ctr"/>
                      <a:r>
                        <a:rPr lang="en-US" sz="1600" b="0" i="0" dirty="0">
                          <a:effectLst/>
                          <a:latin typeface="+mn-lt"/>
                          <a:ea typeface="Avenir Light" charset="0"/>
                          <a:cs typeface="Avenir Light" charset="0"/>
                        </a:rPr>
                        <a:t>PLPT-SUV-001</a:t>
                      </a:r>
                      <a:endParaRPr lang="en-US" sz="1600" b="0" i="0" dirty="0">
                        <a:solidFill>
                          <a:schemeClr val="tx1"/>
                        </a:solidFill>
                        <a:latin typeface="+mn-lt"/>
                        <a:ea typeface="Avenir Light" charset="0"/>
                        <a:cs typeface="Avenir Light" charset="0"/>
                      </a:endParaRPr>
                    </a:p>
                  </a:txBody>
                  <a:tcPr anchor="ctr">
                    <a:solidFill>
                      <a:schemeClr val="bg1"/>
                    </a:solidFill>
                  </a:tcPr>
                </a:tc>
                <a:tc>
                  <a:txBody>
                    <a:bodyPr/>
                    <a:lstStyle/>
                    <a:p>
                      <a:pPr algn="l"/>
                      <a:r>
                        <a:rPr lang="en-US" sz="1600" b="0" i="0" dirty="0">
                          <a:solidFill>
                            <a:schemeClr val="tx1"/>
                          </a:solidFill>
                          <a:latin typeface="+mn-lt"/>
                          <a:ea typeface="Avenir Light" charset="0"/>
                          <a:cs typeface="Avenir Light" charset="0"/>
                        </a:rPr>
                        <a:t>SUVI Trending </a:t>
                      </a:r>
                      <a:r>
                        <a:rPr lang="mr-IN" sz="1600" b="0" i="0" dirty="0">
                          <a:solidFill>
                            <a:schemeClr val="tx1"/>
                          </a:solidFill>
                          <a:latin typeface="+mn-lt"/>
                          <a:ea typeface="Avenir Light" charset="0"/>
                          <a:cs typeface="Avenir Light" charset="0"/>
                        </a:rPr>
                        <a:t>–</a:t>
                      </a:r>
                      <a:r>
                        <a:rPr lang="en-US" sz="1600" b="0" i="0" dirty="0">
                          <a:solidFill>
                            <a:schemeClr val="tx1"/>
                          </a:solidFill>
                          <a:latin typeface="+mn-lt"/>
                          <a:ea typeface="Avenir Light" charset="0"/>
                          <a:cs typeface="Avenir Light" charset="0"/>
                        </a:rPr>
                        <a:t> CCD Temperature</a:t>
                      </a:r>
                    </a:p>
                  </a:txBody>
                  <a:tcPr anchor="c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mn-lt"/>
                          <a:ea typeface="Avenir Light" charset="0"/>
                          <a:cs typeface="Avenir Light" charset="0"/>
                        </a:rPr>
                        <a:t>NCEI</a:t>
                      </a:r>
                    </a:p>
                  </a:txBody>
                  <a:tcPr anchor="c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mn-lt"/>
                          <a:ea typeface="Avenir Light" charset="0"/>
                          <a:cs typeface="Avenir Light" charset="0"/>
                        </a:rPr>
                        <a:t>Prov.</a:t>
                      </a:r>
                    </a:p>
                  </a:txBody>
                  <a:tcPr anchor="c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i="0" dirty="0" smtClean="0">
                          <a:solidFill>
                            <a:schemeClr val="tx1"/>
                          </a:solidFill>
                          <a:latin typeface="+mn-lt"/>
                          <a:ea typeface="Avenir Light" charset="0"/>
                          <a:cs typeface="Avenir Light" charset="0"/>
                        </a:rPr>
                        <a:t>Active/</a:t>
                      </a:r>
                      <a:r>
                        <a:rPr lang="en-US" sz="1600" b="0" i="0" dirty="0" smtClean="0">
                          <a:solidFill>
                            <a:srgbClr val="1AB053"/>
                          </a:solidFill>
                          <a:latin typeface="+mn-lt"/>
                          <a:ea typeface="Avenir Light" charset="0"/>
                          <a:cs typeface="Avenir Light" charset="0"/>
                        </a:rPr>
                        <a:t>PASS</a:t>
                      </a:r>
                      <a:endParaRPr lang="en-US" sz="1600" b="0" i="0" dirty="0">
                        <a:solidFill>
                          <a:schemeClr val="tx1"/>
                        </a:solidFill>
                        <a:latin typeface="+mn-lt"/>
                        <a:ea typeface="Avenir Light" charset="0"/>
                        <a:cs typeface="Avenir Light" charset="0"/>
                      </a:endParaRPr>
                    </a:p>
                  </a:txBody>
                  <a:tcPr anchor="ctr">
                    <a:solidFill>
                      <a:schemeClr val="bg1"/>
                    </a:solidFill>
                  </a:tcPr>
                </a:tc>
                <a:extLst>
                  <a:ext uri="{0D108BD9-81ED-4DB2-BD59-A6C34878D82A}">
                    <a16:rowId xmlns:a16="http://schemas.microsoft.com/office/drawing/2014/main" val="10001"/>
                  </a:ext>
                </a:extLst>
              </a:tr>
              <a:tr h="54735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i="0" dirty="0">
                          <a:effectLst/>
                          <a:latin typeface="+mn-lt"/>
                          <a:ea typeface="Avenir Light" charset="0"/>
                          <a:cs typeface="Avenir Light" charset="0"/>
                        </a:rPr>
                        <a:t>PLPT-SUV-003</a:t>
                      </a:r>
                      <a:endParaRPr lang="en-US" sz="1600" b="0" i="0" dirty="0">
                        <a:solidFill>
                          <a:schemeClr val="tx1"/>
                        </a:solidFill>
                        <a:latin typeface="+mn-lt"/>
                        <a:ea typeface="Avenir Light" charset="0"/>
                        <a:cs typeface="Avenir Light" charset="0"/>
                      </a:endParaRPr>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mn-lt"/>
                          <a:ea typeface="Avenir Light" charset="0"/>
                          <a:cs typeface="Avenir Light" charset="0"/>
                        </a:rPr>
                        <a:t>SUVI-AIA Intercalibration</a:t>
                      </a:r>
                    </a:p>
                  </a:txBody>
                  <a:tcPr anchor="ctr">
                    <a:solidFill>
                      <a:schemeClr val="bg1"/>
                    </a:solidFill>
                  </a:tcPr>
                </a:tc>
                <a:tc>
                  <a:txBody>
                    <a:bodyPr/>
                    <a:lstStyle/>
                    <a:p>
                      <a:pPr algn="ctr"/>
                      <a:r>
                        <a:rPr lang="en-US" sz="1600" b="0" i="0" dirty="0">
                          <a:solidFill>
                            <a:schemeClr val="tx1"/>
                          </a:solidFill>
                          <a:latin typeface="+mn-lt"/>
                          <a:ea typeface="Avenir Light" charset="0"/>
                          <a:cs typeface="Avenir Light" charset="0"/>
                        </a:rPr>
                        <a:t>NCEI</a:t>
                      </a:r>
                    </a:p>
                  </a:txBody>
                  <a:tcPr anchor="ctr">
                    <a:solidFill>
                      <a:schemeClr val="bg1"/>
                    </a:solidFill>
                  </a:tcPr>
                </a:tc>
                <a:tc>
                  <a:txBody>
                    <a:bodyPr/>
                    <a:lstStyle/>
                    <a:p>
                      <a:pPr algn="ctr"/>
                      <a:r>
                        <a:rPr lang="en-US" sz="1600" b="0" i="0" dirty="0">
                          <a:solidFill>
                            <a:schemeClr val="tx1"/>
                          </a:solidFill>
                          <a:latin typeface="+mn-lt"/>
                          <a:ea typeface="Avenir Light" charset="0"/>
                          <a:cs typeface="Avenir Light" charset="0"/>
                        </a:rPr>
                        <a:t>Prov.</a:t>
                      </a:r>
                    </a:p>
                  </a:txBody>
                  <a:tcPr anchor="ctr">
                    <a:solidFill>
                      <a:schemeClr val="bg1"/>
                    </a:solidFill>
                  </a:tcPr>
                </a:tc>
                <a:tc>
                  <a:txBody>
                    <a:bodyPr/>
                    <a:lstStyle/>
                    <a:p>
                      <a:pPr algn="ctr"/>
                      <a:r>
                        <a:rPr lang="en-US" sz="1600" b="0" i="0" dirty="0" smtClean="0">
                          <a:solidFill>
                            <a:schemeClr val="tx1"/>
                          </a:solidFill>
                          <a:latin typeface="+mn-lt"/>
                          <a:ea typeface="Avenir Light" charset="0"/>
                          <a:cs typeface="Avenir Light" charset="0"/>
                        </a:rPr>
                        <a:t>Active/</a:t>
                      </a:r>
                      <a:r>
                        <a:rPr lang="en-US" sz="1600" b="0" i="0" dirty="0" smtClean="0">
                          <a:solidFill>
                            <a:srgbClr val="1AB053"/>
                          </a:solidFill>
                          <a:latin typeface="+mn-lt"/>
                          <a:ea typeface="Avenir Light" charset="0"/>
                          <a:cs typeface="Avenir Light" charset="0"/>
                        </a:rPr>
                        <a:t>PASS</a:t>
                      </a:r>
                      <a:endParaRPr lang="en-US" sz="1600" b="0" i="0" dirty="0">
                        <a:solidFill>
                          <a:schemeClr val="tx1"/>
                        </a:solidFill>
                        <a:latin typeface="+mn-lt"/>
                        <a:ea typeface="Avenir Light" charset="0"/>
                        <a:cs typeface="Avenir Light" charset="0"/>
                      </a:endParaRPr>
                    </a:p>
                  </a:txBody>
                  <a:tcPr anchor="ctr">
                    <a:solidFill>
                      <a:schemeClr val="bg1"/>
                    </a:solidFill>
                  </a:tcPr>
                </a:tc>
                <a:extLst>
                  <a:ext uri="{0D108BD9-81ED-4DB2-BD59-A6C34878D82A}">
                    <a16:rowId xmlns:a16="http://schemas.microsoft.com/office/drawing/2014/main" val="10003"/>
                  </a:ext>
                </a:extLst>
              </a:tr>
              <a:tr h="54735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i="0" dirty="0">
                          <a:effectLst/>
                          <a:latin typeface="+mn-lt"/>
                          <a:ea typeface="Avenir Light" charset="0"/>
                          <a:cs typeface="Avenir Light" charset="0"/>
                        </a:rPr>
                        <a:t>PLPT-SUV-006</a:t>
                      </a:r>
                      <a:endParaRPr lang="en-US" sz="1600" b="0" i="0" dirty="0">
                        <a:solidFill>
                          <a:schemeClr val="tx1"/>
                        </a:solidFill>
                        <a:latin typeface="+mn-lt"/>
                        <a:ea typeface="Avenir Light" charset="0"/>
                        <a:cs typeface="Avenir Light" charset="0"/>
                      </a:endParaRPr>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mn-lt"/>
                          <a:ea typeface="Avenir Light" charset="0"/>
                          <a:cs typeface="Avenir Light" charset="0"/>
                        </a:rPr>
                        <a:t>SUVI-EXIS</a:t>
                      </a:r>
                      <a:r>
                        <a:rPr lang="en-US" sz="1600" b="0" i="0" baseline="0" dirty="0">
                          <a:solidFill>
                            <a:schemeClr val="tx1"/>
                          </a:solidFill>
                          <a:latin typeface="+mn-lt"/>
                          <a:ea typeface="Avenir Light" charset="0"/>
                          <a:cs typeface="Avenir Light" charset="0"/>
                        </a:rPr>
                        <a:t> Intercalibration</a:t>
                      </a:r>
                      <a:endParaRPr lang="en-US" sz="1600" b="0" i="0" dirty="0">
                        <a:solidFill>
                          <a:schemeClr val="tx1"/>
                        </a:solidFill>
                        <a:latin typeface="+mn-lt"/>
                        <a:ea typeface="Avenir Light" charset="0"/>
                        <a:cs typeface="Avenir Light" charset="0"/>
                      </a:endParaRPr>
                    </a:p>
                  </a:txBody>
                  <a:tcPr anchor="ctr">
                    <a:solidFill>
                      <a:schemeClr val="bg1"/>
                    </a:solidFill>
                  </a:tcPr>
                </a:tc>
                <a:tc>
                  <a:txBody>
                    <a:bodyPr/>
                    <a:lstStyle/>
                    <a:p>
                      <a:pPr algn="ctr"/>
                      <a:r>
                        <a:rPr lang="en-US" sz="1600" b="0" i="0" dirty="0">
                          <a:solidFill>
                            <a:schemeClr val="tx1"/>
                          </a:solidFill>
                          <a:latin typeface="+mn-lt"/>
                          <a:ea typeface="Avenir Light" charset="0"/>
                          <a:cs typeface="Avenir Light" charset="0"/>
                        </a:rPr>
                        <a:t>NCEI</a:t>
                      </a:r>
                    </a:p>
                  </a:txBody>
                  <a:tcPr anchor="c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mn-lt"/>
                          <a:ea typeface="Avenir Light" charset="0"/>
                          <a:cs typeface="Avenir Light" charset="0"/>
                        </a:rPr>
                        <a:t>Full</a:t>
                      </a:r>
                    </a:p>
                  </a:txBody>
                  <a:tcPr anchor="c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mn-lt"/>
                          <a:ea typeface="Avenir Light" charset="0"/>
                          <a:cs typeface="Avenir Light" charset="0"/>
                        </a:rPr>
                        <a:t>Active</a:t>
                      </a:r>
                    </a:p>
                  </a:txBody>
                  <a:tcPr anchor="ctr">
                    <a:solidFill>
                      <a:schemeClr val="bg1"/>
                    </a:solidFill>
                  </a:tcPr>
                </a:tc>
                <a:extLst>
                  <a:ext uri="{0D108BD9-81ED-4DB2-BD59-A6C34878D82A}">
                    <a16:rowId xmlns:a16="http://schemas.microsoft.com/office/drawing/2014/main" val="10004"/>
                  </a:ext>
                </a:extLst>
              </a:tr>
              <a:tr h="54735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i="0" dirty="0" smtClean="0">
                          <a:solidFill>
                            <a:schemeClr val="tx1"/>
                          </a:solidFill>
                          <a:latin typeface="+mn-lt"/>
                          <a:ea typeface="Avenir Light" charset="0"/>
                          <a:cs typeface="Avenir Light" charset="0"/>
                        </a:rPr>
                        <a:t>PLPT-SUV-007</a:t>
                      </a:r>
                      <a:endParaRPr lang="en-US" sz="1600" b="0" i="0" dirty="0">
                        <a:solidFill>
                          <a:schemeClr val="tx1"/>
                        </a:solidFill>
                        <a:latin typeface="+mn-lt"/>
                        <a:ea typeface="Avenir Light" charset="0"/>
                        <a:cs typeface="Avenir Light" charset="0"/>
                      </a:endParaRPr>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dirty="0" smtClean="0">
                          <a:solidFill>
                            <a:schemeClr val="tx1"/>
                          </a:solidFill>
                          <a:latin typeface="+mn-lt"/>
                          <a:ea typeface="Avenir Light" charset="0"/>
                          <a:cs typeface="Avenir Light" charset="0"/>
                        </a:rPr>
                        <a:t>SUVI-</a:t>
                      </a:r>
                      <a:r>
                        <a:rPr lang="en-US" sz="1600" b="0" i="0" baseline="0" dirty="0" smtClean="0">
                          <a:solidFill>
                            <a:schemeClr val="tx1"/>
                          </a:solidFill>
                          <a:latin typeface="+mn-lt"/>
                          <a:ea typeface="Avenir Light" charset="0"/>
                          <a:cs typeface="Avenir Light" charset="0"/>
                        </a:rPr>
                        <a:t>EVE Rocket Intercalibration</a:t>
                      </a:r>
                      <a:endParaRPr lang="en-US" sz="1600" b="0" i="0" dirty="0">
                        <a:solidFill>
                          <a:schemeClr val="tx1"/>
                        </a:solidFill>
                        <a:latin typeface="+mn-lt"/>
                        <a:ea typeface="Avenir Light" charset="0"/>
                        <a:cs typeface="Avenir Light" charset="0"/>
                      </a:endParaRPr>
                    </a:p>
                  </a:txBody>
                  <a:tcPr anchor="ctr">
                    <a:solidFill>
                      <a:schemeClr val="bg1"/>
                    </a:solidFill>
                  </a:tcPr>
                </a:tc>
                <a:tc>
                  <a:txBody>
                    <a:bodyPr/>
                    <a:lstStyle/>
                    <a:p>
                      <a:pPr algn="ctr"/>
                      <a:r>
                        <a:rPr lang="en-US" sz="1600" b="0" i="0" dirty="0" smtClean="0">
                          <a:solidFill>
                            <a:schemeClr val="tx1"/>
                          </a:solidFill>
                          <a:latin typeface="+mn-lt"/>
                          <a:ea typeface="Avenir Light" charset="0"/>
                          <a:cs typeface="Avenir Light" charset="0"/>
                        </a:rPr>
                        <a:t>NCEI</a:t>
                      </a:r>
                      <a:endParaRPr lang="en-US" sz="1600" b="0" i="0" dirty="0">
                        <a:solidFill>
                          <a:schemeClr val="tx1"/>
                        </a:solidFill>
                        <a:latin typeface="+mn-lt"/>
                        <a:ea typeface="Avenir Light" charset="0"/>
                        <a:cs typeface="Avenir Light" charset="0"/>
                      </a:endParaRPr>
                    </a:p>
                  </a:txBody>
                  <a:tcPr anchor="c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i="0" dirty="0" smtClean="0">
                          <a:solidFill>
                            <a:schemeClr val="tx1"/>
                          </a:solidFill>
                          <a:latin typeface="+mn-lt"/>
                          <a:ea typeface="Avenir Light" charset="0"/>
                          <a:cs typeface="Avenir Light" charset="0"/>
                        </a:rPr>
                        <a:t>Full</a:t>
                      </a:r>
                      <a:endParaRPr lang="en-US" sz="1600" b="0" i="0" dirty="0">
                        <a:solidFill>
                          <a:schemeClr val="tx1"/>
                        </a:solidFill>
                        <a:latin typeface="+mn-lt"/>
                        <a:ea typeface="Avenir Light" charset="0"/>
                        <a:cs typeface="Avenir Light" charset="0"/>
                      </a:endParaRPr>
                    </a:p>
                  </a:txBody>
                  <a:tcPr anchor="c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i="0" dirty="0" smtClean="0">
                          <a:solidFill>
                            <a:schemeClr val="tx1"/>
                          </a:solidFill>
                          <a:latin typeface="+mn-lt"/>
                          <a:ea typeface="Avenir Light" charset="0"/>
                          <a:cs typeface="Avenir Light" charset="0"/>
                        </a:rPr>
                        <a:t>Active</a:t>
                      </a:r>
                      <a:endParaRPr lang="en-US" sz="1600" b="0" i="0" dirty="0">
                        <a:solidFill>
                          <a:schemeClr val="tx1"/>
                        </a:solidFill>
                        <a:latin typeface="+mn-lt"/>
                        <a:ea typeface="Avenir Light" charset="0"/>
                        <a:cs typeface="Avenir Light" charset="0"/>
                      </a:endParaRPr>
                    </a:p>
                  </a:txBody>
                  <a:tcPr anchor="ctr">
                    <a:solidFill>
                      <a:schemeClr val="bg1"/>
                    </a:solidFill>
                  </a:tcPr>
                </a:tc>
                <a:extLst>
                  <a:ext uri="{0D108BD9-81ED-4DB2-BD59-A6C34878D82A}">
                    <a16:rowId xmlns:a16="http://schemas.microsoft.com/office/drawing/2014/main" val="4024912389"/>
                  </a:ext>
                </a:extLst>
              </a:tr>
              <a:tr h="54735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i="0" dirty="0" smtClean="0">
                          <a:solidFill>
                            <a:schemeClr val="tx1"/>
                          </a:solidFill>
                          <a:latin typeface="+mn-lt"/>
                          <a:ea typeface="Avenir Light" charset="0"/>
                          <a:cs typeface="Avenir Light" charset="0"/>
                        </a:rPr>
                        <a:t>PLPT-SUV-00x</a:t>
                      </a:r>
                      <a:endParaRPr lang="en-US" sz="1600" b="0" i="0" dirty="0">
                        <a:solidFill>
                          <a:schemeClr val="tx1"/>
                        </a:solidFill>
                        <a:latin typeface="+mn-lt"/>
                        <a:ea typeface="Avenir Light" charset="0"/>
                        <a:cs typeface="Avenir Light" charset="0"/>
                      </a:endParaRPr>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dirty="0" smtClean="0">
                          <a:solidFill>
                            <a:schemeClr val="tx1"/>
                          </a:solidFill>
                          <a:latin typeface="+mn-lt"/>
                          <a:ea typeface="Avenir Light" charset="0"/>
                          <a:cs typeface="Avenir Light" charset="0"/>
                        </a:rPr>
                        <a:t>SUVI-SUVI Intercalibration</a:t>
                      </a:r>
                      <a:endParaRPr lang="en-US" sz="1600" b="0" i="0" dirty="0">
                        <a:solidFill>
                          <a:schemeClr val="tx1"/>
                        </a:solidFill>
                        <a:latin typeface="+mn-lt"/>
                        <a:ea typeface="Avenir Light" charset="0"/>
                        <a:cs typeface="Avenir Light" charset="0"/>
                      </a:endParaRPr>
                    </a:p>
                  </a:txBody>
                  <a:tcPr anchor="ctr">
                    <a:solidFill>
                      <a:schemeClr val="bg1"/>
                    </a:solidFill>
                  </a:tcPr>
                </a:tc>
                <a:tc>
                  <a:txBody>
                    <a:bodyPr/>
                    <a:lstStyle/>
                    <a:p>
                      <a:pPr algn="ctr"/>
                      <a:r>
                        <a:rPr lang="en-US" sz="1600" b="0" i="0" dirty="0" smtClean="0">
                          <a:solidFill>
                            <a:schemeClr val="tx1"/>
                          </a:solidFill>
                          <a:latin typeface="+mn-lt"/>
                          <a:ea typeface="Avenir Light" charset="0"/>
                          <a:cs typeface="Avenir Light" charset="0"/>
                        </a:rPr>
                        <a:t>NCEI</a:t>
                      </a:r>
                      <a:endParaRPr lang="en-US" sz="1600" b="0" i="0" dirty="0">
                        <a:solidFill>
                          <a:schemeClr val="tx1"/>
                        </a:solidFill>
                        <a:latin typeface="+mn-lt"/>
                        <a:ea typeface="Avenir Light" charset="0"/>
                        <a:cs typeface="Avenir Light" charset="0"/>
                      </a:endParaRPr>
                    </a:p>
                  </a:txBody>
                  <a:tcPr anchor="c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i="0" dirty="0" smtClean="0">
                          <a:solidFill>
                            <a:schemeClr val="tx1"/>
                          </a:solidFill>
                          <a:latin typeface="+mn-lt"/>
                          <a:ea typeface="Avenir Light" charset="0"/>
                          <a:cs typeface="Avenir Light" charset="0"/>
                        </a:rPr>
                        <a:t>Full</a:t>
                      </a:r>
                      <a:endParaRPr lang="en-US" sz="1600" b="0" i="0" dirty="0">
                        <a:solidFill>
                          <a:schemeClr val="tx1"/>
                        </a:solidFill>
                        <a:latin typeface="+mn-lt"/>
                        <a:ea typeface="Avenir Light" charset="0"/>
                        <a:cs typeface="Avenir Light" charset="0"/>
                      </a:endParaRPr>
                    </a:p>
                  </a:txBody>
                  <a:tcPr anchor="c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i="0" dirty="0" smtClean="0">
                          <a:solidFill>
                            <a:schemeClr val="tx1"/>
                          </a:solidFill>
                          <a:latin typeface="+mn-lt"/>
                          <a:ea typeface="Avenir Light" charset="0"/>
                          <a:cs typeface="Avenir Light" charset="0"/>
                        </a:rPr>
                        <a:t>Active</a:t>
                      </a:r>
                      <a:endParaRPr lang="en-US" sz="1600" b="0" i="0" dirty="0">
                        <a:solidFill>
                          <a:schemeClr val="tx1"/>
                        </a:solidFill>
                        <a:latin typeface="+mn-lt"/>
                        <a:ea typeface="Avenir Light" charset="0"/>
                        <a:cs typeface="Avenir Light" charset="0"/>
                      </a:endParaRPr>
                    </a:p>
                  </a:txBody>
                  <a:tcPr anchor="ctr">
                    <a:solidFill>
                      <a:schemeClr val="bg1"/>
                    </a:solidFill>
                  </a:tcPr>
                </a:tc>
                <a:extLst>
                  <a:ext uri="{0D108BD9-81ED-4DB2-BD59-A6C34878D82A}">
                    <a16:rowId xmlns:a16="http://schemas.microsoft.com/office/drawing/2014/main" val="1039488395"/>
                  </a:ext>
                </a:extLst>
              </a:tr>
            </a:tbl>
          </a:graphicData>
        </a:graphic>
      </p:graphicFrame>
    </p:spTree>
    <p:extLst>
      <p:ext uri="{BB962C8B-B14F-4D97-AF65-F5344CB8AC3E}">
        <p14:creationId xmlns:p14="http://schemas.microsoft.com/office/powerpoint/2010/main" val="2373575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PLPT-SUVI-001: SUVI CCD Temperature Trending</a:t>
            </a:r>
          </a:p>
        </p:txBody>
      </p:sp>
      <p:sp>
        <p:nvSpPr>
          <p:cNvPr id="7" name="Content Placeholder 6">
            <a:extLst>
              <a:ext uri="{FF2B5EF4-FFF2-40B4-BE49-F238E27FC236}">
                <a16:creationId xmlns:a16="http://schemas.microsoft.com/office/drawing/2014/main" id="{408F6FD3-5C07-3646-ABEF-0C77A50B0271}"/>
              </a:ext>
            </a:extLst>
          </p:cNvPr>
          <p:cNvSpPr>
            <a:spLocks noGrp="1"/>
          </p:cNvSpPr>
          <p:nvPr>
            <p:ph idx="1"/>
          </p:nvPr>
        </p:nvSpPr>
        <p:spPr>
          <a:xfrm>
            <a:off x="457200" y="1465262"/>
            <a:ext cx="8229600" cy="3495621"/>
          </a:xfrm>
        </p:spPr>
        <p:txBody>
          <a:bodyPr>
            <a:normAutofit/>
          </a:bodyPr>
          <a:lstStyle/>
          <a:p>
            <a:r>
              <a:rPr lang="en-US" dirty="0">
                <a:latin typeface="Avenir Light"/>
              </a:rPr>
              <a:t>Demonstrate the ability to extract and trending SUVI CCD Temperatures</a:t>
            </a:r>
          </a:p>
        </p:txBody>
      </p:sp>
      <p:sp>
        <p:nvSpPr>
          <p:cNvPr id="6" name="Slide Number Placeholder 5">
            <a:extLst>
              <a:ext uri="{FF2B5EF4-FFF2-40B4-BE49-F238E27FC236}">
                <a16:creationId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latin typeface="+mn-lt"/>
              </a:rPr>
              <a:pPr/>
              <a:t>22</a:t>
            </a:fld>
            <a:endParaRPr lang="en-US" altLang="en-US">
              <a:latin typeface="+mn-lt"/>
            </a:endParaRPr>
          </a:p>
        </p:txBody>
      </p:sp>
    </p:spTree>
    <p:extLst>
      <p:ext uri="{BB962C8B-B14F-4D97-AF65-F5344CB8AC3E}">
        <p14:creationId xmlns:p14="http://schemas.microsoft.com/office/powerpoint/2010/main" val="2677824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23</a:t>
            </a:fld>
            <a:endParaRPr lang="en-US" altLang="en-US"/>
          </a:p>
        </p:txBody>
      </p:sp>
      <p:sp>
        <p:nvSpPr>
          <p:cNvPr id="6" name="Title 1">
            <a:extLst>
              <a:ext uri="{FF2B5EF4-FFF2-40B4-BE49-F238E27FC236}">
                <a16:creationId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PLPT-SUVI-001: SUVI CCD Temperature Trending</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0101" y="1136064"/>
            <a:ext cx="7203797" cy="5402848"/>
          </a:xfrm>
        </p:spPr>
      </p:pic>
    </p:spTree>
    <p:extLst>
      <p:ext uri="{BB962C8B-B14F-4D97-AF65-F5344CB8AC3E}">
        <p14:creationId xmlns:p14="http://schemas.microsoft.com/office/powerpoint/2010/main" val="53061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PLPT-SUVI-003: SUVI-AIA Intercalibration</a:t>
            </a:r>
          </a:p>
        </p:txBody>
      </p:sp>
      <p:sp>
        <p:nvSpPr>
          <p:cNvPr id="7" name="Content Placeholder 6">
            <a:extLst>
              <a:ext uri="{FF2B5EF4-FFF2-40B4-BE49-F238E27FC236}">
                <a16:creationId xmlns:a16="http://schemas.microsoft.com/office/drawing/2014/main" id="{408F6FD3-5C07-3646-ABEF-0C77A50B0271}"/>
              </a:ext>
            </a:extLst>
          </p:cNvPr>
          <p:cNvSpPr>
            <a:spLocks noGrp="1"/>
          </p:cNvSpPr>
          <p:nvPr>
            <p:ph idx="1"/>
          </p:nvPr>
        </p:nvSpPr>
        <p:spPr>
          <a:xfrm>
            <a:off x="457200" y="1465262"/>
            <a:ext cx="8229600" cy="5161169"/>
          </a:xfrm>
        </p:spPr>
        <p:txBody>
          <a:bodyPr>
            <a:normAutofit fontScale="92500"/>
          </a:bodyPr>
          <a:lstStyle/>
          <a:p>
            <a:r>
              <a:rPr lang="en-US" dirty="0">
                <a:latin typeface="Avenir Light"/>
              </a:rPr>
              <a:t>Full field performance comparison via AIA-to-SUVI transformation and ratio (assesses flat field, focus and point-spread-function, bad pixels, and other image artifacts).</a:t>
            </a:r>
          </a:p>
          <a:p>
            <a:r>
              <a:rPr lang="en-US" dirty="0">
                <a:latin typeface="Avenir Light"/>
              </a:rPr>
              <a:t>Radiometric inter-comparison via SUVI/AIA ratio versus theoretical expectations based on SUVI/AIA spectral response functions.</a:t>
            </a:r>
          </a:p>
          <a:p>
            <a:r>
              <a:rPr lang="en-US" dirty="0">
                <a:latin typeface="Avenir Light"/>
              </a:rPr>
              <a:t>To ensure sufficient signal-to-noise only on-disk pixels used for radiometric analysis</a:t>
            </a:r>
            <a:r>
              <a:rPr lang="en-US" dirty="0" smtClean="0">
                <a:latin typeface="Avenir Light"/>
              </a:rPr>
              <a:t>.</a:t>
            </a:r>
            <a:endParaRPr lang="en-US" dirty="0">
              <a:latin typeface="Avenir Light"/>
            </a:endParaRPr>
          </a:p>
        </p:txBody>
      </p:sp>
      <p:sp>
        <p:nvSpPr>
          <p:cNvPr id="6" name="Slide Number Placeholder 5">
            <a:extLst>
              <a:ext uri="{FF2B5EF4-FFF2-40B4-BE49-F238E27FC236}">
                <a16:creationId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24</a:t>
            </a:fld>
            <a:endParaRPr lang="en-US" altLang="en-US" dirty="0"/>
          </a:p>
        </p:txBody>
      </p:sp>
    </p:spTree>
    <p:extLst>
      <p:ext uri="{BB962C8B-B14F-4D97-AF65-F5344CB8AC3E}">
        <p14:creationId xmlns:p14="http://schemas.microsoft.com/office/powerpoint/2010/main" val="1232644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PLPT-SUVI-003: SUVI-AIA Intercalibration</a:t>
            </a:r>
          </a:p>
        </p:txBody>
      </p:sp>
      <p:sp>
        <p:nvSpPr>
          <p:cNvPr id="7" name="Content Placeholder 6">
            <a:extLst>
              <a:ext uri="{FF2B5EF4-FFF2-40B4-BE49-F238E27FC236}">
                <a16:creationId xmlns:a16="http://schemas.microsoft.com/office/drawing/2014/main" id="{408F6FD3-5C07-3646-ABEF-0C77A50B0271}"/>
              </a:ext>
            </a:extLst>
          </p:cNvPr>
          <p:cNvSpPr>
            <a:spLocks noGrp="1"/>
          </p:cNvSpPr>
          <p:nvPr>
            <p:ph idx="1"/>
          </p:nvPr>
        </p:nvSpPr>
        <p:spPr>
          <a:xfrm>
            <a:off x="457200" y="1503762"/>
            <a:ext cx="8229600" cy="1411281"/>
          </a:xfrm>
        </p:spPr>
        <p:txBody>
          <a:bodyPr>
            <a:normAutofit fontScale="92500" lnSpcReduction="10000"/>
          </a:bodyPr>
          <a:lstStyle/>
          <a:p>
            <a:r>
              <a:rPr lang="en-US" dirty="0">
                <a:latin typeface="Avenir Light"/>
              </a:rPr>
              <a:t>Summary: G17 SUVI appears to be slightly </a:t>
            </a:r>
            <a:r>
              <a:rPr lang="en-US" dirty="0" err="1">
                <a:latin typeface="Avenir Light"/>
              </a:rPr>
              <a:t>miscalibrated</a:t>
            </a:r>
            <a:r>
              <a:rPr lang="en-US" dirty="0">
                <a:latin typeface="Avenir Light"/>
              </a:rPr>
              <a:t> with respect to AIA. More study will be needed to fully interpret this result.</a:t>
            </a:r>
          </a:p>
        </p:txBody>
      </p:sp>
      <p:sp>
        <p:nvSpPr>
          <p:cNvPr id="6" name="Slide Number Placeholder 5">
            <a:extLst>
              <a:ext uri="{FF2B5EF4-FFF2-40B4-BE49-F238E27FC236}">
                <a16:creationId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25</a:t>
            </a:fld>
            <a:endParaRPr lang="en-US" altLang="en-US"/>
          </a:p>
        </p:txBody>
      </p:sp>
      <p:graphicFrame>
        <p:nvGraphicFramePr>
          <p:cNvPr id="4" name="Table 3">
            <a:extLst>
              <a:ext uri="{FF2B5EF4-FFF2-40B4-BE49-F238E27FC236}">
                <a16:creationId xmlns:a16="http://schemas.microsoft.com/office/drawing/2014/main" id="{01DCA7BE-C212-9944-8F77-B27CA21FEE23}"/>
              </a:ext>
            </a:extLst>
          </p:cNvPr>
          <p:cNvGraphicFramePr>
            <a:graphicFrameLocks noGrp="1"/>
          </p:cNvGraphicFramePr>
          <p:nvPr>
            <p:extLst/>
          </p:nvPr>
        </p:nvGraphicFramePr>
        <p:xfrm>
          <a:off x="1425606" y="3218377"/>
          <a:ext cx="6292787" cy="2834640"/>
        </p:xfrm>
        <a:graphic>
          <a:graphicData uri="http://schemas.openxmlformats.org/drawingml/2006/table">
            <a:tbl>
              <a:tblPr firstRow="1" bandRow="1">
                <a:tableStyleId>{5C22544A-7EE6-4342-B048-85BDC9FD1C3A}</a:tableStyleId>
              </a:tblPr>
              <a:tblGrid>
                <a:gridCol w="1126173">
                  <a:extLst>
                    <a:ext uri="{9D8B030D-6E8A-4147-A177-3AD203B41FA5}">
                      <a16:colId xmlns:a16="http://schemas.microsoft.com/office/drawing/2014/main" val="1840675037"/>
                    </a:ext>
                  </a:extLst>
                </a:gridCol>
                <a:gridCol w="1661414">
                  <a:extLst>
                    <a:ext uri="{9D8B030D-6E8A-4147-A177-3AD203B41FA5}">
                      <a16:colId xmlns:a16="http://schemas.microsoft.com/office/drawing/2014/main" val="1945363441"/>
                    </a:ext>
                  </a:extLst>
                </a:gridCol>
                <a:gridCol w="1661414">
                  <a:extLst>
                    <a:ext uri="{9D8B030D-6E8A-4147-A177-3AD203B41FA5}">
                      <a16:colId xmlns:a16="http://schemas.microsoft.com/office/drawing/2014/main" val="383613954"/>
                    </a:ext>
                  </a:extLst>
                </a:gridCol>
                <a:gridCol w="1843786">
                  <a:extLst>
                    <a:ext uri="{9D8B030D-6E8A-4147-A177-3AD203B41FA5}">
                      <a16:colId xmlns:a16="http://schemas.microsoft.com/office/drawing/2014/main" val="2687050681"/>
                    </a:ext>
                  </a:extLst>
                </a:gridCol>
              </a:tblGrid>
              <a:tr h="0">
                <a:tc>
                  <a:txBody>
                    <a:bodyPr/>
                    <a:lstStyle/>
                    <a:p>
                      <a:r>
                        <a:rPr lang="en-US" dirty="0"/>
                        <a:t>Passband</a:t>
                      </a:r>
                    </a:p>
                  </a:txBody>
                  <a:tcPr/>
                </a:tc>
                <a:tc>
                  <a:txBody>
                    <a:bodyPr/>
                    <a:lstStyle/>
                    <a:p>
                      <a:r>
                        <a:rPr lang="en-US" dirty="0"/>
                        <a:t>SUVI/AIA Ratio</a:t>
                      </a:r>
                      <a:br>
                        <a:rPr lang="en-US" dirty="0"/>
                      </a:br>
                      <a:r>
                        <a:rPr lang="en-US" dirty="0"/>
                        <a:t>Mean</a:t>
                      </a:r>
                    </a:p>
                  </a:txBody>
                  <a:tcPr/>
                </a:tc>
                <a:tc>
                  <a:txBody>
                    <a:bodyPr/>
                    <a:lstStyle/>
                    <a:p>
                      <a:r>
                        <a:rPr lang="en-US" dirty="0"/>
                        <a:t>SUVI/AIA Ratio</a:t>
                      </a:r>
                      <a:br>
                        <a:rPr lang="en-US" dirty="0"/>
                      </a:br>
                      <a:r>
                        <a:rPr lang="en-US" dirty="0"/>
                        <a:t>Median</a:t>
                      </a:r>
                    </a:p>
                  </a:txBody>
                  <a:tcPr/>
                </a:tc>
                <a:tc>
                  <a:txBody>
                    <a:bodyPr/>
                    <a:lstStyle/>
                    <a:p>
                      <a:r>
                        <a:rPr lang="en-US" dirty="0"/>
                        <a:t>Theoretical Ratio</a:t>
                      </a:r>
                    </a:p>
                  </a:txBody>
                  <a:tcPr/>
                </a:tc>
                <a:extLst>
                  <a:ext uri="{0D108BD9-81ED-4DB2-BD59-A6C34878D82A}">
                    <a16:rowId xmlns:a16="http://schemas.microsoft.com/office/drawing/2014/main" val="4079937375"/>
                  </a:ext>
                </a:extLst>
              </a:tr>
              <a:tr h="0">
                <a:tc>
                  <a:txBody>
                    <a:bodyPr/>
                    <a:lstStyle/>
                    <a:p>
                      <a:r>
                        <a:rPr lang="en-US" dirty="0"/>
                        <a:t>94 </a:t>
                      </a:r>
                      <a:r>
                        <a:rPr lang="en-US" dirty="0" err="1"/>
                        <a:t>Å</a:t>
                      </a:r>
                      <a:endParaRPr lang="en-US" dirty="0"/>
                    </a:p>
                  </a:txBody>
                  <a:tcPr/>
                </a:tc>
                <a:tc>
                  <a:txBody>
                    <a:bodyPr/>
                    <a:lstStyle/>
                    <a:p>
                      <a:pPr algn="r"/>
                      <a:r>
                        <a:rPr lang="en-US" dirty="0"/>
                        <a:t>1.46</a:t>
                      </a:r>
                    </a:p>
                  </a:txBody>
                  <a:tcPr/>
                </a:tc>
                <a:tc>
                  <a:txBody>
                    <a:bodyPr/>
                    <a:lstStyle/>
                    <a:p>
                      <a:pPr algn="r"/>
                      <a:r>
                        <a:rPr lang="en-US" dirty="0"/>
                        <a:t>1.65</a:t>
                      </a:r>
                    </a:p>
                  </a:txBody>
                  <a:tcPr/>
                </a:tc>
                <a:tc>
                  <a:txBody>
                    <a:bodyPr/>
                    <a:lstStyle/>
                    <a:p>
                      <a:pPr algn="r"/>
                      <a:r>
                        <a:rPr lang="en-US" dirty="0"/>
                        <a:t>1.0724</a:t>
                      </a:r>
                    </a:p>
                  </a:txBody>
                  <a:tcPr/>
                </a:tc>
                <a:extLst>
                  <a:ext uri="{0D108BD9-81ED-4DB2-BD59-A6C34878D82A}">
                    <a16:rowId xmlns:a16="http://schemas.microsoft.com/office/drawing/2014/main" val="3791896466"/>
                  </a:ext>
                </a:extLst>
              </a:tr>
              <a:tr h="0">
                <a:tc>
                  <a:txBody>
                    <a:bodyPr/>
                    <a:lstStyle/>
                    <a:p>
                      <a:r>
                        <a:rPr lang="en-US" dirty="0"/>
                        <a:t>131 </a:t>
                      </a:r>
                      <a:r>
                        <a:rPr lang="en-US" dirty="0" err="1"/>
                        <a:t>Å</a:t>
                      </a:r>
                      <a:endParaRPr lang="en-US" dirty="0"/>
                    </a:p>
                  </a:txBody>
                  <a:tcPr/>
                </a:tc>
                <a:tc>
                  <a:txBody>
                    <a:bodyPr/>
                    <a:lstStyle/>
                    <a:p>
                      <a:pPr algn="r"/>
                      <a:r>
                        <a:rPr lang="en-US" dirty="0"/>
                        <a:t>1.21</a:t>
                      </a:r>
                    </a:p>
                  </a:txBody>
                  <a:tcPr/>
                </a:tc>
                <a:tc>
                  <a:txBody>
                    <a:bodyPr/>
                    <a:lstStyle/>
                    <a:p>
                      <a:pPr algn="r"/>
                      <a:r>
                        <a:rPr lang="en-US" dirty="0"/>
                        <a:t>1.27</a:t>
                      </a:r>
                    </a:p>
                  </a:txBody>
                  <a:tcPr/>
                </a:tc>
                <a:tc>
                  <a:txBody>
                    <a:bodyPr/>
                    <a:lstStyle/>
                    <a:p>
                      <a:pPr algn="r"/>
                      <a:r>
                        <a:rPr lang="en-US" dirty="0"/>
                        <a:t>1.1871</a:t>
                      </a:r>
                    </a:p>
                  </a:txBody>
                  <a:tcPr/>
                </a:tc>
                <a:extLst>
                  <a:ext uri="{0D108BD9-81ED-4DB2-BD59-A6C34878D82A}">
                    <a16:rowId xmlns:a16="http://schemas.microsoft.com/office/drawing/2014/main" val="1143864457"/>
                  </a:ext>
                </a:extLst>
              </a:tr>
              <a:tr h="0">
                <a:tc>
                  <a:txBody>
                    <a:bodyPr/>
                    <a:lstStyle/>
                    <a:p>
                      <a:r>
                        <a:rPr lang="en-US" dirty="0"/>
                        <a:t>171 </a:t>
                      </a:r>
                      <a:r>
                        <a:rPr lang="en-US" dirty="0" err="1"/>
                        <a:t>Å</a:t>
                      </a:r>
                      <a:endParaRPr lang="en-US" dirty="0"/>
                    </a:p>
                  </a:txBody>
                  <a:tcPr/>
                </a:tc>
                <a:tc>
                  <a:txBody>
                    <a:bodyPr/>
                    <a:lstStyle/>
                    <a:p>
                      <a:pPr algn="r"/>
                      <a:r>
                        <a:rPr lang="en-US" dirty="0"/>
                        <a:t>1.27</a:t>
                      </a:r>
                    </a:p>
                  </a:txBody>
                  <a:tcPr/>
                </a:tc>
                <a:tc>
                  <a:txBody>
                    <a:bodyPr/>
                    <a:lstStyle/>
                    <a:p>
                      <a:pPr algn="r"/>
                      <a:r>
                        <a:rPr lang="en-US" dirty="0"/>
                        <a:t>1.29</a:t>
                      </a:r>
                    </a:p>
                  </a:txBody>
                  <a:tcPr/>
                </a:tc>
                <a:tc>
                  <a:txBody>
                    <a:bodyPr/>
                    <a:lstStyle/>
                    <a:p>
                      <a:pPr algn="r"/>
                      <a:r>
                        <a:rPr lang="en-US" dirty="0"/>
                        <a:t>1.0403</a:t>
                      </a:r>
                    </a:p>
                  </a:txBody>
                  <a:tcPr/>
                </a:tc>
                <a:extLst>
                  <a:ext uri="{0D108BD9-81ED-4DB2-BD59-A6C34878D82A}">
                    <a16:rowId xmlns:a16="http://schemas.microsoft.com/office/drawing/2014/main" val="3448310110"/>
                  </a:ext>
                </a:extLst>
              </a:tr>
              <a:tr h="0">
                <a:tc>
                  <a:txBody>
                    <a:bodyPr/>
                    <a:lstStyle/>
                    <a:p>
                      <a:r>
                        <a:rPr lang="en-US" dirty="0"/>
                        <a:t>195 </a:t>
                      </a:r>
                      <a:r>
                        <a:rPr lang="en-US" dirty="0" err="1"/>
                        <a:t>Å</a:t>
                      </a:r>
                      <a:endParaRPr lang="en-US" dirty="0"/>
                    </a:p>
                  </a:txBody>
                  <a:tcPr/>
                </a:tc>
                <a:tc>
                  <a:txBody>
                    <a:bodyPr/>
                    <a:lstStyle/>
                    <a:p>
                      <a:pPr algn="r"/>
                      <a:r>
                        <a:rPr lang="en-US" dirty="0"/>
                        <a:t>1.24</a:t>
                      </a:r>
                    </a:p>
                  </a:txBody>
                  <a:tcPr/>
                </a:tc>
                <a:tc>
                  <a:txBody>
                    <a:bodyPr/>
                    <a:lstStyle/>
                    <a:p>
                      <a:pPr algn="r"/>
                      <a:r>
                        <a:rPr lang="en-US" dirty="0"/>
                        <a:t>1.25</a:t>
                      </a:r>
                    </a:p>
                  </a:txBody>
                  <a:tcPr/>
                </a:tc>
                <a:tc>
                  <a:txBody>
                    <a:bodyPr/>
                    <a:lstStyle/>
                    <a:p>
                      <a:pPr algn="r"/>
                      <a:r>
                        <a:rPr lang="en-US" dirty="0"/>
                        <a:t>1.0456</a:t>
                      </a:r>
                    </a:p>
                  </a:txBody>
                  <a:tcPr/>
                </a:tc>
                <a:extLst>
                  <a:ext uri="{0D108BD9-81ED-4DB2-BD59-A6C34878D82A}">
                    <a16:rowId xmlns:a16="http://schemas.microsoft.com/office/drawing/2014/main" val="401035440"/>
                  </a:ext>
                </a:extLst>
              </a:tr>
              <a:tr h="0">
                <a:tc>
                  <a:txBody>
                    <a:bodyPr/>
                    <a:lstStyle/>
                    <a:p>
                      <a:r>
                        <a:rPr lang="en-US" dirty="0"/>
                        <a:t>284 </a:t>
                      </a:r>
                      <a:r>
                        <a:rPr lang="en-US" dirty="0" err="1"/>
                        <a:t>Å</a:t>
                      </a:r>
                      <a:endParaRPr lang="en-US" dirty="0"/>
                    </a:p>
                  </a:txBody>
                  <a:tcPr/>
                </a:tc>
                <a:tc>
                  <a:txBody>
                    <a:bodyPr/>
                    <a:lstStyle/>
                    <a:p>
                      <a:pPr algn="r"/>
                      <a:r>
                        <a:rPr lang="en-US" dirty="0"/>
                        <a:t>—</a:t>
                      </a:r>
                    </a:p>
                  </a:txBody>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a:t>—</a:t>
                      </a:r>
                    </a:p>
                  </a:txBody>
                  <a:tcPr/>
                </a:tc>
                <a:tc>
                  <a:txBody>
                    <a:bodyPr/>
                    <a:lstStyle/>
                    <a:p>
                      <a:pPr algn="r"/>
                      <a:r>
                        <a:rPr lang="en-US" dirty="0"/>
                        <a:t>—</a:t>
                      </a:r>
                    </a:p>
                  </a:txBody>
                  <a:tcPr/>
                </a:tc>
                <a:extLst>
                  <a:ext uri="{0D108BD9-81ED-4DB2-BD59-A6C34878D82A}">
                    <a16:rowId xmlns:a16="http://schemas.microsoft.com/office/drawing/2014/main" val="4066126766"/>
                  </a:ext>
                </a:extLst>
              </a:tr>
              <a:tr h="0">
                <a:tc>
                  <a:txBody>
                    <a:bodyPr/>
                    <a:lstStyle/>
                    <a:p>
                      <a:r>
                        <a:rPr lang="en-US" dirty="0">
                          <a:solidFill>
                            <a:srgbClr val="FF0000"/>
                          </a:solidFill>
                        </a:rPr>
                        <a:t>304 </a:t>
                      </a:r>
                      <a:r>
                        <a:rPr lang="en-US" dirty="0" err="1">
                          <a:solidFill>
                            <a:srgbClr val="FF0000"/>
                          </a:solidFill>
                        </a:rPr>
                        <a:t>Å</a:t>
                      </a:r>
                      <a:endParaRPr lang="en-US" dirty="0">
                        <a:solidFill>
                          <a:srgbClr val="FF0000"/>
                        </a:solidFill>
                      </a:endParaRPr>
                    </a:p>
                  </a:txBody>
                  <a:tcPr/>
                </a:tc>
                <a:tc>
                  <a:txBody>
                    <a:bodyPr/>
                    <a:lstStyle/>
                    <a:p>
                      <a:pPr algn="r"/>
                      <a:r>
                        <a:rPr lang="en-US" dirty="0">
                          <a:solidFill>
                            <a:srgbClr val="FF0000"/>
                          </a:solidFill>
                        </a:rPr>
                        <a:t>0.30</a:t>
                      </a:r>
                    </a:p>
                  </a:txBody>
                  <a:tcPr/>
                </a:tc>
                <a:tc>
                  <a:txBody>
                    <a:bodyPr/>
                    <a:lstStyle/>
                    <a:p>
                      <a:pPr algn="r"/>
                      <a:r>
                        <a:rPr lang="en-US" dirty="0">
                          <a:solidFill>
                            <a:srgbClr val="FF0000"/>
                          </a:solidFill>
                        </a:rPr>
                        <a:t>0.35</a:t>
                      </a:r>
                    </a:p>
                  </a:txBody>
                  <a:tcPr/>
                </a:tc>
                <a:tc>
                  <a:txBody>
                    <a:bodyPr/>
                    <a:lstStyle/>
                    <a:p>
                      <a:pPr algn="r"/>
                      <a:r>
                        <a:rPr lang="en-US" dirty="0">
                          <a:solidFill>
                            <a:srgbClr val="FF0000"/>
                          </a:solidFill>
                        </a:rPr>
                        <a:t>0.9757</a:t>
                      </a:r>
                    </a:p>
                  </a:txBody>
                  <a:tcPr/>
                </a:tc>
                <a:extLst>
                  <a:ext uri="{0D108BD9-81ED-4DB2-BD59-A6C34878D82A}">
                    <a16:rowId xmlns:a16="http://schemas.microsoft.com/office/drawing/2014/main" val="236652156"/>
                  </a:ext>
                </a:extLst>
              </a:tr>
            </a:tbl>
          </a:graphicData>
        </a:graphic>
      </p:graphicFrame>
    </p:spTree>
    <p:extLst>
      <p:ext uri="{BB962C8B-B14F-4D97-AF65-F5344CB8AC3E}">
        <p14:creationId xmlns:p14="http://schemas.microsoft.com/office/powerpoint/2010/main" val="3542091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PLPT-SUVI-003: SUVI-AIA Intercalibration</a:t>
            </a:r>
          </a:p>
        </p:txBody>
      </p:sp>
      <p:sp>
        <p:nvSpPr>
          <p:cNvPr id="6" name="Slide Number Placeholder 5">
            <a:extLst>
              <a:ext uri="{FF2B5EF4-FFF2-40B4-BE49-F238E27FC236}">
                <a16:creationId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26</a:t>
            </a:fld>
            <a:endParaRPr lang="en-US"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676" y="1107691"/>
            <a:ext cx="7241628" cy="5431221"/>
          </a:xfrm>
          <a:prstGeom prst="rect">
            <a:avLst/>
          </a:prstGeom>
        </p:spPr>
      </p:pic>
    </p:spTree>
    <p:extLst>
      <p:ext uri="{BB962C8B-B14F-4D97-AF65-F5344CB8AC3E}">
        <p14:creationId xmlns:p14="http://schemas.microsoft.com/office/powerpoint/2010/main" val="1917745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PLPT-SUVI-003: SUVI-AIA Intercalibration</a:t>
            </a:r>
          </a:p>
        </p:txBody>
      </p:sp>
      <p:sp>
        <p:nvSpPr>
          <p:cNvPr id="6" name="Slide Number Placeholder 5">
            <a:extLst>
              <a:ext uri="{FF2B5EF4-FFF2-40B4-BE49-F238E27FC236}">
                <a16:creationId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27</a:t>
            </a:fld>
            <a:endParaRPr lang="en-US"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03" y="1297943"/>
            <a:ext cx="8923283" cy="4434872"/>
          </a:xfrm>
          <a:prstGeom prst="rect">
            <a:avLst/>
          </a:prstGeom>
        </p:spPr>
      </p:pic>
    </p:spTree>
    <p:extLst>
      <p:ext uri="{BB962C8B-B14F-4D97-AF65-F5344CB8AC3E}">
        <p14:creationId xmlns:p14="http://schemas.microsoft.com/office/powerpoint/2010/main" val="283148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PLPT-SUVI-003: SUVI-AIA Intercalibration</a:t>
            </a:r>
          </a:p>
        </p:txBody>
      </p:sp>
      <p:sp>
        <p:nvSpPr>
          <p:cNvPr id="6" name="Slide Number Placeholder 5">
            <a:extLst>
              <a:ext uri="{FF2B5EF4-FFF2-40B4-BE49-F238E27FC236}">
                <a16:creationId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28</a:t>
            </a:fld>
            <a:endParaRPr lang="en-US"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93" y="1435954"/>
            <a:ext cx="8944303" cy="4485634"/>
          </a:xfrm>
          <a:prstGeom prst="rect">
            <a:avLst/>
          </a:prstGeom>
        </p:spPr>
      </p:pic>
    </p:spTree>
    <p:extLst>
      <p:ext uri="{BB962C8B-B14F-4D97-AF65-F5344CB8AC3E}">
        <p14:creationId xmlns:p14="http://schemas.microsoft.com/office/powerpoint/2010/main" val="3947383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PLPT-SUVI-003: SUVI-AIA Intercalibration</a:t>
            </a:r>
          </a:p>
        </p:txBody>
      </p:sp>
      <p:sp>
        <p:nvSpPr>
          <p:cNvPr id="6" name="Slide Number Placeholder 5">
            <a:extLst>
              <a:ext uri="{FF2B5EF4-FFF2-40B4-BE49-F238E27FC236}">
                <a16:creationId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29</a:t>
            </a:fld>
            <a:endParaRPr lang="en-US"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66" y="1442492"/>
            <a:ext cx="8818179" cy="4431025"/>
          </a:xfrm>
          <a:prstGeom prst="rect">
            <a:avLst/>
          </a:prstGeom>
        </p:spPr>
      </p:pic>
    </p:spTree>
    <p:extLst>
      <p:ext uri="{BB962C8B-B14F-4D97-AF65-F5344CB8AC3E}">
        <p14:creationId xmlns:p14="http://schemas.microsoft.com/office/powerpoint/2010/main" val="2820233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Commonly-Used Acronyms (CUAs)</a:t>
            </a:r>
          </a:p>
        </p:txBody>
      </p:sp>
      <p:sp>
        <p:nvSpPr>
          <p:cNvPr id="3" name="Content Placeholder 2"/>
          <p:cNvSpPr>
            <a:spLocks noGrp="1"/>
          </p:cNvSpPr>
          <p:nvPr>
            <p:ph idx="1"/>
          </p:nvPr>
        </p:nvSpPr>
        <p:spPr>
          <a:xfrm>
            <a:off x="457200" y="1096962"/>
            <a:ext cx="8229600" cy="5259387"/>
          </a:xfrm>
        </p:spPr>
        <p:txBody>
          <a:bodyPr>
            <a:normAutofit fontScale="85000" lnSpcReduction="20000"/>
          </a:bodyPr>
          <a:lstStyle/>
          <a:p>
            <a:r>
              <a:rPr lang="en-US" dirty="0">
                <a:latin typeface="Avenir Light"/>
              </a:rPr>
              <a:t>ADR : Algorithm Discrepancy Report </a:t>
            </a:r>
          </a:p>
          <a:p>
            <a:r>
              <a:rPr lang="en-US" dirty="0">
                <a:latin typeface="Avenir Light"/>
              </a:rPr>
              <a:t>AIA : Atmospheric Imaging Assembly</a:t>
            </a:r>
          </a:p>
          <a:p>
            <a:r>
              <a:rPr lang="en-US" dirty="0">
                <a:latin typeface="Avenir Light"/>
              </a:rPr>
              <a:t>CCD : Charged-Couple Device</a:t>
            </a:r>
          </a:p>
          <a:p>
            <a:r>
              <a:rPr lang="en-US" dirty="0">
                <a:latin typeface="Avenir Light"/>
              </a:rPr>
              <a:t>EUV : Extreme </a:t>
            </a:r>
            <a:r>
              <a:rPr lang="en-US" dirty="0" err="1">
                <a:latin typeface="Avenir Light"/>
              </a:rPr>
              <a:t>UltraViolet</a:t>
            </a:r>
            <a:endParaRPr lang="en-US" dirty="0">
              <a:latin typeface="Avenir Light"/>
            </a:endParaRPr>
          </a:p>
          <a:p>
            <a:r>
              <a:rPr lang="en-US" dirty="0">
                <a:latin typeface="Avenir Light"/>
              </a:rPr>
              <a:t>EXIS : EUV and X-ray Irradiance Sensor</a:t>
            </a:r>
          </a:p>
          <a:p>
            <a:r>
              <a:rPr lang="en-US" dirty="0">
                <a:latin typeface="Avenir Light"/>
              </a:rPr>
              <a:t>FITS : Flexible Image Transport System</a:t>
            </a:r>
          </a:p>
          <a:p>
            <a:r>
              <a:rPr lang="en-US" dirty="0">
                <a:latin typeface="Avenir Light"/>
              </a:rPr>
              <a:t>LUT : Look-Up Table</a:t>
            </a:r>
          </a:p>
          <a:p>
            <a:r>
              <a:rPr lang="en-US" dirty="0">
                <a:latin typeface="Avenir Light"/>
              </a:rPr>
              <a:t>OMAS : Operational Metadata Aggregation Service</a:t>
            </a:r>
          </a:p>
          <a:p>
            <a:r>
              <a:rPr lang="en-US" dirty="0">
                <a:latin typeface="Avenir Light"/>
              </a:rPr>
              <a:t>SDO : Solar Dynamics </a:t>
            </a:r>
            <a:r>
              <a:rPr lang="en-US" dirty="0" smtClean="0">
                <a:latin typeface="Avenir Light"/>
              </a:rPr>
              <a:t>Observatory</a:t>
            </a:r>
            <a:endParaRPr lang="en-US" dirty="0">
              <a:latin typeface="Avenir Light"/>
            </a:endParaRPr>
          </a:p>
          <a:p>
            <a:r>
              <a:rPr lang="en-US" dirty="0">
                <a:latin typeface="Avenir Light"/>
              </a:rPr>
              <a:t>SUVI : Solar </a:t>
            </a:r>
            <a:r>
              <a:rPr lang="en-US" dirty="0" err="1">
                <a:latin typeface="Avenir Light"/>
              </a:rPr>
              <a:t>UltraViolet</a:t>
            </a:r>
            <a:r>
              <a:rPr lang="en-US" dirty="0">
                <a:latin typeface="Avenir Light"/>
              </a:rPr>
              <a:t> Imager</a:t>
            </a:r>
          </a:p>
          <a:p>
            <a:r>
              <a:rPr lang="en-US" dirty="0">
                <a:latin typeface="Avenir Light"/>
              </a:rPr>
              <a:t>WR : Work Request</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3</a:t>
            </a:fld>
            <a:endParaRPr lang="en-US" altLang="en-US"/>
          </a:p>
        </p:txBody>
      </p:sp>
    </p:spTree>
    <p:extLst>
      <p:ext uri="{BB962C8B-B14F-4D97-AF65-F5344CB8AC3E}">
        <p14:creationId xmlns:p14="http://schemas.microsoft.com/office/powerpoint/2010/main" val="2660080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PLPT-SUVI-003: SUVI-AIA Intercalibration</a:t>
            </a:r>
          </a:p>
        </p:txBody>
      </p:sp>
      <p:sp>
        <p:nvSpPr>
          <p:cNvPr id="6" name="Slide Number Placeholder 5">
            <a:extLst>
              <a:ext uri="{FF2B5EF4-FFF2-40B4-BE49-F238E27FC236}">
                <a16:creationId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30</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228" y="1441056"/>
            <a:ext cx="8686800" cy="4352087"/>
          </a:xfrm>
          <a:prstGeom prst="rect">
            <a:avLst/>
          </a:prstGeom>
        </p:spPr>
      </p:pic>
    </p:spTree>
    <p:extLst>
      <p:ext uri="{BB962C8B-B14F-4D97-AF65-F5344CB8AC3E}">
        <p14:creationId xmlns:p14="http://schemas.microsoft.com/office/powerpoint/2010/main" val="3189967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956D2-3CD1-4747-9176-F2D3D0C1DA5E}"/>
              </a:ext>
            </a:extLst>
          </p:cNvPr>
          <p:cNvSpPr>
            <a:spLocks noGrp="1"/>
          </p:cNvSpPr>
          <p:nvPr>
            <p:ph type="title"/>
          </p:nvPr>
        </p:nvSpPr>
        <p:spPr/>
        <p:txBody>
          <a:bodyPr/>
          <a:lstStyle/>
          <a:p>
            <a:r>
              <a:rPr lang="en-US" dirty="0">
                <a:solidFill>
                  <a:srgbClr val="FFFFFF"/>
                </a:solidFill>
                <a:latin typeface="Calibri Light" panose="020F0302020204030204" pitchFamily="34" charset="0"/>
              </a:rPr>
              <a:t>Preliminary PLPT-SUVI-003: SUVI-AIA Intercalibration</a:t>
            </a:r>
            <a:endParaRPr lang="en-US" dirty="0"/>
          </a:p>
        </p:txBody>
      </p:sp>
      <p:sp>
        <p:nvSpPr>
          <p:cNvPr id="3" name="Content Placeholder 2">
            <a:extLst>
              <a:ext uri="{FF2B5EF4-FFF2-40B4-BE49-F238E27FC236}">
                <a16:creationId xmlns:a16="http://schemas.microsoft.com/office/drawing/2014/main" id="{966001E8-B6B7-2142-B05F-6B6BB5DCB8DA}"/>
              </a:ext>
            </a:extLst>
          </p:cNvPr>
          <p:cNvSpPr>
            <a:spLocks noGrp="1"/>
          </p:cNvSpPr>
          <p:nvPr>
            <p:ph idx="1"/>
          </p:nvPr>
        </p:nvSpPr>
        <p:spPr>
          <a:xfrm>
            <a:off x="457200" y="1286588"/>
            <a:ext cx="8229600" cy="4525962"/>
          </a:xfrm>
        </p:spPr>
        <p:txBody>
          <a:bodyPr/>
          <a:lstStyle/>
          <a:p>
            <a:r>
              <a:rPr lang="en-US" dirty="0"/>
              <a:t>AIA 304 </a:t>
            </a:r>
            <a:r>
              <a:rPr lang="en-US" dirty="0" err="1"/>
              <a:t>Å</a:t>
            </a:r>
            <a:r>
              <a:rPr lang="en-US" dirty="0"/>
              <a:t> channel calibration appears to be incorrect and should not be used for this test until this can be resolved.</a:t>
            </a:r>
          </a:p>
          <a:p>
            <a:r>
              <a:rPr lang="en-US" dirty="0"/>
              <a:t>SUVI FM2 LUT update after drift appears to have led to a 10–20% </a:t>
            </a:r>
            <a:r>
              <a:rPr lang="en-US" dirty="0" smtClean="0"/>
              <a:t>increase in reported radiance </a:t>
            </a:r>
            <a:r>
              <a:rPr lang="en-US" dirty="0"/>
              <a:t>compared to our expectations.</a:t>
            </a:r>
          </a:p>
          <a:p>
            <a:r>
              <a:rPr lang="en-US" dirty="0"/>
              <a:t>Impact on data usability at the moment is nonetheless negligible and product meets radiometry-related requirements.</a:t>
            </a:r>
          </a:p>
        </p:txBody>
      </p:sp>
      <p:sp>
        <p:nvSpPr>
          <p:cNvPr id="5" name="Slide Number Placeholder 4">
            <a:extLst>
              <a:ext uri="{FF2B5EF4-FFF2-40B4-BE49-F238E27FC236}">
                <a16:creationId xmlns:a16="http://schemas.microsoft.com/office/drawing/2014/main" id="{3AF38D8D-72E8-AE44-85B6-A792474969E3}"/>
              </a:ext>
            </a:extLst>
          </p:cNvPr>
          <p:cNvSpPr>
            <a:spLocks noGrp="1"/>
          </p:cNvSpPr>
          <p:nvPr>
            <p:ph type="sldNum" sz="quarter" idx="12"/>
          </p:nvPr>
        </p:nvSpPr>
        <p:spPr/>
        <p:txBody>
          <a:bodyPr/>
          <a:lstStyle/>
          <a:p>
            <a:fld id="{615ADB79-25D6-47C0-AB51-22A13A0BBB50}" type="slidenum">
              <a:rPr lang="en-US" altLang="en-US" smtClean="0"/>
              <a:pPr/>
              <a:t>31</a:t>
            </a:fld>
            <a:endParaRPr lang="en-US" altLang="en-US"/>
          </a:p>
        </p:txBody>
      </p:sp>
    </p:spTree>
    <p:extLst>
      <p:ext uri="{BB962C8B-B14F-4D97-AF65-F5344CB8AC3E}">
        <p14:creationId xmlns:p14="http://schemas.microsoft.com/office/powerpoint/2010/main" val="3709872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9962"/>
            <a:ext cx="8229600" cy="5376962"/>
          </a:xfrm>
        </p:spPr>
        <p:txBody>
          <a:bodyPr>
            <a:noAutofit/>
          </a:bodyPr>
          <a:lstStyle/>
          <a:p>
            <a:r>
              <a:rPr lang="en-US" sz="2400" dirty="0">
                <a:latin typeface="Avenir Light"/>
              </a:rPr>
              <a:t>Straight ratio comparison of EXIS-EUVSA 284 and 304Å spectral irradiance measurements to SUVI 284 and 304Å channels.</a:t>
            </a:r>
          </a:p>
          <a:p>
            <a:r>
              <a:rPr lang="en-US" sz="2400" dirty="0">
                <a:latin typeface="Avenir Light"/>
              </a:rPr>
              <a:t>GOES-16 EXIS products have not yet reached provisional maturity, and as of yet may not be suitable for this </a:t>
            </a:r>
            <a:r>
              <a:rPr lang="en-US" sz="2400" dirty="0" smtClean="0">
                <a:latin typeface="Avenir Light"/>
              </a:rPr>
              <a:t>comparison</a:t>
            </a:r>
          </a:p>
          <a:p>
            <a:r>
              <a:rPr lang="en-US" sz="2400" dirty="0" smtClean="0">
                <a:latin typeface="Avenir Light"/>
              </a:rPr>
              <a:t>Value for the GOES-16 EXIS-EUVSA shared by LASP are used here</a:t>
            </a:r>
            <a:endParaRPr lang="en-US" sz="2400" dirty="0">
              <a:latin typeface="Avenir Light"/>
            </a:endParaRPr>
          </a:p>
          <a:p>
            <a:r>
              <a:rPr lang="en-US" sz="2400" dirty="0">
                <a:latin typeface="Avenir Light"/>
              </a:rPr>
              <a:t>SUVI and EXIS are </a:t>
            </a:r>
            <a:r>
              <a:rPr lang="en-US" sz="2400" u="sng" dirty="0">
                <a:latin typeface="Avenir Light"/>
              </a:rPr>
              <a:t>very</a:t>
            </a:r>
            <a:r>
              <a:rPr lang="en-US" sz="2400" dirty="0">
                <a:latin typeface="Avenir Light"/>
              </a:rPr>
              <a:t> different instruments, and work is needed to achieve an apples-to-apples comparison.</a:t>
            </a:r>
          </a:p>
          <a:p>
            <a:r>
              <a:rPr lang="en-US" sz="2400" dirty="0">
                <a:latin typeface="Avenir Light"/>
              </a:rPr>
              <a:t>The ratios between SUVI and EXIS measurements are </a:t>
            </a:r>
            <a:r>
              <a:rPr lang="en-US" sz="2400" dirty="0" smtClean="0">
                <a:latin typeface="Avenir Light"/>
              </a:rPr>
              <a:t>an option in calculating the </a:t>
            </a:r>
            <a:r>
              <a:rPr lang="en-US" sz="2400" dirty="0">
                <a:latin typeface="Avenir Light"/>
              </a:rPr>
              <a:t>SUVI contamination correction.</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32</a:t>
            </a:fld>
            <a:endParaRPr lang="en-US" altLang="en-US"/>
          </a:p>
        </p:txBody>
      </p:sp>
      <p:sp>
        <p:nvSpPr>
          <p:cNvPr id="6" name="Title 1"/>
          <p:cNvSpPr>
            <a:spLocks noGrp="1"/>
          </p:cNvSpPr>
          <p:nvPr>
            <p:ph type="title"/>
          </p:nvPr>
        </p:nvSpPr>
        <p:spPr/>
        <p:txBody>
          <a:bodyPr/>
          <a:lstStyle/>
          <a:p>
            <a:r>
              <a:rPr lang="en-US" sz="3200" dirty="0">
                <a:latin typeface="+mj-lt"/>
              </a:rPr>
              <a:t>Preliminary PLPT-SUVI-006:</a:t>
            </a:r>
            <a:br>
              <a:rPr lang="en-US" sz="3200" dirty="0">
                <a:latin typeface="+mj-lt"/>
              </a:rPr>
            </a:br>
            <a:r>
              <a:rPr lang="en-US" sz="3200" dirty="0">
                <a:latin typeface="+mj-lt"/>
              </a:rPr>
              <a:t> SUVI-EXIS Intercalibration</a:t>
            </a:r>
          </a:p>
        </p:txBody>
      </p:sp>
    </p:spTree>
    <p:extLst>
      <p:ext uri="{BB962C8B-B14F-4D97-AF65-F5344CB8AC3E}">
        <p14:creationId xmlns:p14="http://schemas.microsoft.com/office/powerpoint/2010/main" val="3910536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alphaModFix/>
            <a:extLst>
              <a:ext uri="{28A0092B-C50C-407E-A947-70E740481C1C}">
                <a14:useLocalDpi xmlns:a14="http://schemas.microsoft.com/office/drawing/2010/main" val="0"/>
              </a:ext>
            </a:extLst>
          </a:blip>
          <a:srcRect l="10243" t="20124" r="7854" b="20898"/>
          <a:stretch/>
        </p:blipFill>
        <p:spPr>
          <a:xfrm>
            <a:off x="234918" y="1407650"/>
            <a:ext cx="8674164" cy="4826644"/>
          </a:xfrm>
          <a:prstGeom prst="rect">
            <a:avLst/>
          </a:prstGeom>
        </p:spPr>
      </p:pic>
      <p:grpSp>
        <p:nvGrpSpPr>
          <p:cNvPr id="4" name="Group 3"/>
          <p:cNvGrpSpPr/>
          <p:nvPr/>
        </p:nvGrpSpPr>
        <p:grpSpPr>
          <a:xfrm>
            <a:off x="2117558" y="1937082"/>
            <a:ext cx="5502443" cy="3754800"/>
            <a:chOff x="2117558" y="1937082"/>
            <a:chExt cx="5502443" cy="3754800"/>
          </a:xfrm>
        </p:grpSpPr>
        <p:sp>
          <p:nvSpPr>
            <p:cNvPr id="14" name="Rectangle 13"/>
            <p:cNvSpPr/>
            <p:nvPr/>
          </p:nvSpPr>
          <p:spPr>
            <a:xfrm>
              <a:off x="2117558" y="1937084"/>
              <a:ext cx="120316" cy="3741821"/>
            </a:xfrm>
            <a:prstGeom prst="rect">
              <a:avLst/>
            </a:prstGeom>
            <a:solidFill>
              <a:schemeClr val="accent3">
                <a:lumMod val="50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5" name="Rectangle 14"/>
            <p:cNvSpPr/>
            <p:nvPr/>
          </p:nvSpPr>
          <p:spPr>
            <a:xfrm>
              <a:off x="2847473" y="1950061"/>
              <a:ext cx="449179" cy="3741821"/>
            </a:xfrm>
            <a:prstGeom prst="rect">
              <a:avLst/>
            </a:prstGeom>
            <a:solidFill>
              <a:schemeClr val="accent5">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6" name="Rectangle 15"/>
            <p:cNvSpPr/>
            <p:nvPr/>
          </p:nvSpPr>
          <p:spPr>
            <a:xfrm>
              <a:off x="3871860" y="1950061"/>
              <a:ext cx="507635" cy="3741821"/>
            </a:xfrm>
            <a:prstGeom prst="rect">
              <a:avLst/>
            </a:prstGeom>
            <a:solidFill>
              <a:srgbClr val="D4CB55">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7" name="Rectangle 16"/>
            <p:cNvSpPr/>
            <p:nvPr/>
          </p:nvSpPr>
          <p:spPr>
            <a:xfrm>
              <a:off x="4370233" y="1937083"/>
              <a:ext cx="584469" cy="3741821"/>
            </a:xfrm>
            <a:prstGeom prst="rect">
              <a:avLst/>
            </a:prstGeom>
            <a:solidFill>
              <a:schemeClr val="bg2">
                <a:lumMod val="50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9" name="Rectangle 18"/>
            <p:cNvSpPr/>
            <p:nvPr/>
          </p:nvSpPr>
          <p:spPr>
            <a:xfrm>
              <a:off x="6553200" y="1950061"/>
              <a:ext cx="1066801" cy="3741821"/>
            </a:xfrm>
            <a:prstGeom prst="rect">
              <a:avLst/>
            </a:prstGeom>
            <a:solidFill>
              <a:schemeClr val="accent6">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8" name="Rectangle 17"/>
            <p:cNvSpPr/>
            <p:nvPr/>
          </p:nvSpPr>
          <p:spPr>
            <a:xfrm>
              <a:off x="5977994" y="1937082"/>
              <a:ext cx="1262454" cy="3741821"/>
            </a:xfrm>
            <a:prstGeom prst="rect">
              <a:avLst/>
            </a:prstGeom>
            <a:solidFill>
              <a:schemeClr val="tx2">
                <a:lumMod val="60000"/>
                <a:lumOff val="40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grpSp>
      <p:sp>
        <p:nvSpPr>
          <p:cNvPr id="2" name="Slide Number Placeholder 1"/>
          <p:cNvSpPr>
            <a:spLocks noGrp="1"/>
          </p:cNvSpPr>
          <p:nvPr>
            <p:ph type="sldNum" sz="quarter" idx="12"/>
          </p:nvPr>
        </p:nvSpPr>
        <p:spPr/>
        <p:txBody>
          <a:bodyPr/>
          <a:lstStyle/>
          <a:p>
            <a:fld id="{3121078A-E944-47F9-B7BA-CEAF4D470424}" type="slidenum">
              <a:rPr lang="en-US" altLang="en-US" smtClean="0"/>
              <a:pPr/>
              <a:t>33</a:t>
            </a:fld>
            <a:endParaRPr lang="en-US" altLang="en-US" dirty="0"/>
          </a:p>
        </p:txBody>
      </p:sp>
      <p:sp>
        <p:nvSpPr>
          <p:cNvPr id="13" name="Title 2"/>
          <p:cNvSpPr txBox="1">
            <a:spLocks/>
          </p:cNvSpPr>
          <p:nvPr/>
        </p:nvSpPr>
        <p:spPr bwMode="auto">
          <a:xfrm>
            <a:off x="1839893" y="208084"/>
            <a:ext cx="5464215" cy="10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b="0" i="0" kern="1200">
                <a:solidFill>
                  <a:schemeClr val="bg1"/>
                </a:solidFill>
                <a:latin typeface="Avenir Light" charset="0"/>
                <a:ea typeface="Avenir Light" charset="0"/>
                <a:cs typeface="Avenir Light" charset="0"/>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dirty="0">
                <a:latin typeface="+mj-lt"/>
              </a:rPr>
              <a:t>Typical Solar Spectrum</a:t>
            </a:r>
            <a:endParaRPr lang="en-US" sz="2800" dirty="0">
              <a:latin typeface="+mj-lt"/>
            </a:endParaRPr>
          </a:p>
        </p:txBody>
      </p:sp>
      <p:sp>
        <p:nvSpPr>
          <p:cNvPr id="3" name="TextBox 2"/>
          <p:cNvSpPr txBox="1"/>
          <p:nvPr/>
        </p:nvSpPr>
        <p:spPr>
          <a:xfrm>
            <a:off x="3696642" y="3190966"/>
            <a:ext cx="436338" cy="246221"/>
          </a:xfrm>
          <a:prstGeom prst="rect">
            <a:avLst/>
          </a:prstGeom>
          <a:noFill/>
        </p:spPr>
        <p:txBody>
          <a:bodyPr wrap="none" rtlCol="0">
            <a:spAutoFit/>
          </a:bodyPr>
          <a:lstStyle/>
          <a:p>
            <a:r>
              <a:rPr lang="en-US" sz="1000" dirty="0"/>
              <a:t>Fe IX</a:t>
            </a:r>
          </a:p>
        </p:txBody>
      </p:sp>
      <p:sp>
        <p:nvSpPr>
          <p:cNvPr id="7" name="TextBox 6"/>
          <p:cNvSpPr txBox="1"/>
          <p:nvPr/>
        </p:nvSpPr>
        <p:spPr>
          <a:xfrm>
            <a:off x="3986937" y="3190966"/>
            <a:ext cx="404278" cy="246221"/>
          </a:xfrm>
          <a:prstGeom prst="rect">
            <a:avLst/>
          </a:prstGeom>
          <a:noFill/>
        </p:spPr>
        <p:txBody>
          <a:bodyPr wrap="none" rtlCol="0">
            <a:spAutoFit/>
          </a:bodyPr>
          <a:lstStyle/>
          <a:p>
            <a:r>
              <a:rPr lang="en-US" sz="1000" dirty="0"/>
              <a:t>Fe X</a:t>
            </a:r>
          </a:p>
        </p:txBody>
      </p:sp>
      <p:sp>
        <p:nvSpPr>
          <p:cNvPr id="8" name="TextBox 7"/>
          <p:cNvSpPr txBox="1"/>
          <p:nvPr/>
        </p:nvSpPr>
        <p:spPr>
          <a:xfrm>
            <a:off x="4425046" y="3273229"/>
            <a:ext cx="652743" cy="400110"/>
          </a:xfrm>
          <a:prstGeom prst="rect">
            <a:avLst/>
          </a:prstGeom>
          <a:noFill/>
        </p:spPr>
        <p:txBody>
          <a:bodyPr wrap="none" rtlCol="0">
            <a:spAutoFit/>
          </a:bodyPr>
          <a:lstStyle/>
          <a:p>
            <a:r>
              <a:rPr lang="en-US" sz="1000" dirty="0"/>
              <a:t>Fe XII</a:t>
            </a:r>
          </a:p>
          <a:p>
            <a:r>
              <a:rPr lang="en-US" sz="1000" dirty="0"/>
              <a:t>(Fe XXIV)</a:t>
            </a:r>
          </a:p>
        </p:txBody>
      </p:sp>
      <p:sp>
        <p:nvSpPr>
          <p:cNvPr id="9" name="TextBox 8"/>
          <p:cNvSpPr txBox="1"/>
          <p:nvPr/>
        </p:nvSpPr>
        <p:spPr>
          <a:xfrm>
            <a:off x="2061519" y="4380682"/>
            <a:ext cx="649537" cy="400110"/>
          </a:xfrm>
          <a:prstGeom prst="rect">
            <a:avLst/>
          </a:prstGeom>
          <a:noFill/>
        </p:spPr>
        <p:txBody>
          <a:bodyPr wrap="none" rtlCol="0">
            <a:spAutoFit/>
          </a:bodyPr>
          <a:lstStyle/>
          <a:p>
            <a:r>
              <a:rPr lang="en-US" sz="1000" dirty="0"/>
              <a:t>Fe X</a:t>
            </a:r>
          </a:p>
          <a:p>
            <a:pPr algn="ctr"/>
            <a:r>
              <a:rPr lang="en-US" sz="1000" dirty="0"/>
              <a:t>(Fe XVIII)</a:t>
            </a:r>
          </a:p>
        </p:txBody>
      </p:sp>
      <p:sp>
        <p:nvSpPr>
          <p:cNvPr id="10" name="TextBox 9"/>
          <p:cNvSpPr txBox="1"/>
          <p:nvPr/>
        </p:nvSpPr>
        <p:spPr>
          <a:xfrm>
            <a:off x="2889421" y="4893320"/>
            <a:ext cx="580608" cy="400110"/>
          </a:xfrm>
          <a:prstGeom prst="rect">
            <a:avLst/>
          </a:prstGeom>
          <a:noFill/>
        </p:spPr>
        <p:txBody>
          <a:bodyPr wrap="none" rtlCol="0">
            <a:spAutoFit/>
          </a:bodyPr>
          <a:lstStyle/>
          <a:p>
            <a:r>
              <a:rPr lang="en-US" sz="1000" dirty="0"/>
              <a:t>Fe VIII</a:t>
            </a:r>
          </a:p>
          <a:p>
            <a:r>
              <a:rPr lang="en-US" sz="1000" dirty="0"/>
              <a:t>(Fe XXI)</a:t>
            </a:r>
          </a:p>
        </p:txBody>
      </p:sp>
      <p:sp>
        <p:nvSpPr>
          <p:cNvPr id="11" name="TextBox 10"/>
          <p:cNvSpPr txBox="1"/>
          <p:nvPr/>
        </p:nvSpPr>
        <p:spPr>
          <a:xfrm>
            <a:off x="6553200" y="3471319"/>
            <a:ext cx="476412" cy="246221"/>
          </a:xfrm>
          <a:prstGeom prst="rect">
            <a:avLst/>
          </a:prstGeom>
          <a:noFill/>
        </p:spPr>
        <p:txBody>
          <a:bodyPr wrap="none" rtlCol="0">
            <a:spAutoFit/>
          </a:bodyPr>
          <a:lstStyle/>
          <a:p>
            <a:r>
              <a:rPr lang="en-US" sz="1000"/>
              <a:t>Fe XV</a:t>
            </a:r>
            <a:endParaRPr lang="en-US" sz="1000" dirty="0"/>
          </a:p>
        </p:txBody>
      </p:sp>
      <p:sp>
        <p:nvSpPr>
          <p:cNvPr id="12" name="TextBox 11"/>
          <p:cNvSpPr txBox="1"/>
          <p:nvPr/>
        </p:nvSpPr>
        <p:spPr>
          <a:xfrm>
            <a:off x="7112389" y="2178908"/>
            <a:ext cx="478016" cy="400110"/>
          </a:xfrm>
          <a:prstGeom prst="rect">
            <a:avLst/>
          </a:prstGeom>
          <a:noFill/>
        </p:spPr>
        <p:txBody>
          <a:bodyPr wrap="none" rtlCol="0">
            <a:spAutoFit/>
          </a:bodyPr>
          <a:lstStyle/>
          <a:p>
            <a:r>
              <a:rPr lang="en-US" sz="1000" dirty="0"/>
              <a:t>He II</a:t>
            </a:r>
          </a:p>
          <a:p>
            <a:r>
              <a:rPr lang="en-US" sz="1000" dirty="0"/>
              <a:t>(Si XI)</a:t>
            </a:r>
          </a:p>
        </p:txBody>
      </p:sp>
    </p:spTree>
    <p:extLst>
      <p:ext uri="{BB962C8B-B14F-4D97-AF65-F5344CB8AC3E}">
        <p14:creationId xmlns:p14="http://schemas.microsoft.com/office/powerpoint/2010/main" val="10420482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34</a:t>
            </a:fld>
            <a:endParaRPr lang="en-US" altLang="en-US"/>
          </a:p>
        </p:txBody>
      </p:sp>
      <p:sp>
        <p:nvSpPr>
          <p:cNvPr id="6" name="Title 1"/>
          <p:cNvSpPr>
            <a:spLocks noGrp="1"/>
          </p:cNvSpPr>
          <p:nvPr>
            <p:ph type="title"/>
          </p:nvPr>
        </p:nvSpPr>
        <p:spPr/>
        <p:txBody>
          <a:bodyPr/>
          <a:lstStyle/>
          <a:p>
            <a:r>
              <a:rPr lang="en-US" sz="3200" dirty="0">
                <a:latin typeface="+mj-lt"/>
              </a:rPr>
              <a:t>Preliminary PLPT-SUVI-006:</a:t>
            </a:r>
            <a:br>
              <a:rPr lang="en-US" sz="3200" dirty="0">
                <a:latin typeface="+mj-lt"/>
              </a:rPr>
            </a:br>
            <a:r>
              <a:rPr lang="en-US" sz="3200" dirty="0">
                <a:latin typeface="+mj-lt"/>
              </a:rPr>
              <a:t> SUVI-EXIS Intercalibration</a:t>
            </a:r>
          </a:p>
        </p:txBody>
      </p:sp>
      <p:sp>
        <p:nvSpPr>
          <p:cNvPr id="4" name="TextBox 3"/>
          <p:cNvSpPr txBox="1"/>
          <p:nvPr/>
        </p:nvSpPr>
        <p:spPr>
          <a:xfrm>
            <a:off x="2275488" y="1038008"/>
            <a:ext cx="4593021" cy="369332"/>
          </a:xfrm>
          <a:prstGeom prst="rect">
            <a:avLst/>
          </a:prstGeom>
          <a:noFill/>
        </p:spPr>
        <p:txBody>
          <a:bodyPr wrap="square" rtlCol="0">
            <a:spAutoFit/>
          </a:bodyPr>
          <a:lstStyle/>
          <a:p>
            <a:pPr algn="ctr"/>
            <a:r>
              <a:rPr lang="en-US" dirty="0" smtClean="0">
                <a:solidFill>
                  <a:schemeClr val="bg1"/>
                </a:solidFill>
              </a:rPr>
              <a:t>GOES-16 SUVI Retrospective</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500" y="1390424"/>
            <a:ext cx="6688790" cy="5016593"/>
          </a:xfrm>
          <a:prstGeom prst="rect">
            <a:avLst/>
          </a:prstGeom>
        </p:spPr>
      </p:pic>
    </p:spTree>
    <p:extLst>
      <p:ext uri="{BB962C8B-B14F-4D97-AF65-F5344CB8AC3E}">
        <p14:creationId xmlns:p14="http://schemas.microsoft.com/office/powerpoint/2010/main" val="945666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35</a:t>
            </a:fld>
            <a:endParaRPr lang="en-US" altLang="en-US"/>
          </a:p>
        </p:txBody>
      </p:sp>
      <p:sp>
        <p:nvSpPr>
          <p:cNvPr id="6" name="Title 1"/>
          <p:cNvSpPr>
            <a:spLocks noGrp="1"/>
          </p:cNvSpPr>
          <p:nvPr>
            <p:ph type="title"/>
          </p:nvPr>
        </p:nvSpPr>
        <p:spPr/>
        <p:txBody>
          <a:bodyPr/>
          <a:lstStyle/>
          <a:p>
            <a:r>
              <a:rPr lang="en-US" sz="3200" dirty="0">
                <a:latin typeface="+mj-lt"/>
              </a:rPr>
              <a:t>Preliminary PLPT-SUVI-006:</a:t>
            </a:r>
            <a:br>
              <a:rPr lang="en-US" sz="3200" dirty="0">
                <a:latin typeface="+mj-lt"/>
              </a:rPr>
            </a:br>
            <a:r>
              <a:rPr lang="en-US" sz="3200" dirty="0">
                <a:latin typeface="+mj-lt"/>
              </a:rPr>
              <a:t> SUVI-EXIS Intercalibration</a:t>
            </a:r>
          </a:p>
        </p:txBody>
      </p:sp>
      <p:sp>
        <p:nvSpPr>
          <p:cNvPr id="4" name="TextBox 3"/>
          <p:cNvSpPr txBox="1"/>
          <p:nvPr/>
        </p:nvSpPr>
        <p:spPr>
          <a:xfrm>
            <a:off x="2275488" y="995962"/>
            <a:ext cx="4593021" cy="369332"/>
          </a:xfrm>
          <a:prstGeom prst="rect">
            <a:avLst/>
          </a:prstGeom>
          <a:noFill/>
        </p:spPr>
        <p:txBody>
          <a:bodyPr wrap="square" rtlCol="0">
            <a:spAutoFit/>
          </a:bodyPr>
          <a:lstStyle/>
          <a:p>
            <a:pPr algn="ctr"/>
            <a:r>
              <a:rPr lang="en-US" dirty="0" smtClean="0">
                <a:solidFill>
                  <a:schemeClr val="bg1"/>
                </a:solidFill>
              </a:rPr>
              <a:t>GOES-16 SUVI Retrospective</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272" y="1365294"/>
            <a:ext cx="6798660" cy="5098995"/>
          </a:xfrm>
          <a:prstGeom prst="rect">
            <a:avLst/>
          </a:prstGeom>
        </p:spPr>
      </p:pic>
    </p:spTree>
    <p:extLst>
      <p:ext uri="{BB962C8B-B14F-4D97-AF65-F5344CB8AC3E}">
        <p14:creationId xmlns:p14="http://schemas.microsoft.com/office/powerpoint/2010/main" val="75768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36</a:t>
            </a:fld>
            <a:endParaRPr lang="en-US" altLang="en-US"/>
          </a:p>
        </p:txBody>
      </p:sp>
      <p:sp>
        <p:nvSpPr>
          <p:cNvPr id="6" name="Title 1"/>
          <p:cNvSpPr>
            <a:spLocks noGrp="1"/>
          </p:cNvSpPr>
          <p:nvPr>
            <p:ph type="title"/>
          </p:nvPr>
        </p:nvSpPr>
        <p:spPr/>
        <p:txBody>
          <a:bodyPr/>
          <a:lstStyle/>
          <a:p>
            <a:r>
              <a:rPr lang="en-US" sz="3200" dirty="0">
                <a:latin typeface="+mj-lt"/>
              </a:rPr>
              <a:t>Preliminary PLPT-SUVI-006:</a:t>
            </a:r>
            <a:br>
              <a:rPr lang="en-US" sz="3200" dirty="0">
                <a:latin typeface="+mj-lt"/>
              </a:rPr>
            </a:br>
            <a:r>
              <a:rPr lang="en-US" sz="3200" dirty="0">
                <a:latin typeface="+mj-lt"/>
              </a:rPr>
              <a:t> SUVI-EXIS Intercalibration</a:t>
            </a:r>
          </a:p>
        </p:txBody>
      </p:sp>
      <p:sp>
        <p:nvSpPr>
          <p:cNvPr id="7" name="TextBox 6"/>
          <p:cNvSpPr txBox="1"/>
          <p:nvPr/>
        </p:nvSpPr>
        <p:spPr>
          <a:xfrm>
            <a:off x="457200" y="5382918"/>
            <a:ext cx="8311415"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rPr>
              <a:t>SUVI and EUVS measurements show similar trends.</a:t>
            </a:r>
          </a:p>
          <a:p>
            <a:pPr marL="285750" indent="-285750">
              <a:buFont typeface="Arial" panose="020B0604020202020204" pitchFamily="34" charset="0"/>
              <a:buChar char="•"/>
            </a:pPr>
            <a:r>
              <a:rPr lang="en-US" sz="2000" dirty="0">
                <a:solidFill>
                  <a:schemeClr val="bg1"/>
                </a:solidFill>
              </a:rPr>
              <a:t>Due to the broadband nature of the SUVI 284 and 304 channels, SUVI is measuring more than the discrete 284/304 lines</a:t>
            </a:r>
            <a:r>
              <a:rPr lang="en-US" sz="2000" dirty="0" smtClean="0">
                <a:solidFill>
                  <a:schemeClr val="bg1"/>
                </a:solidFill>
              </a:rPr>
              <a:t>.</a:t>
            </a:r>
          </a:p>
          <a:p>
            <a:pPr marL="285750" indent="-285750">
              <a:buFont typeface="Arial" panose="020B0604020202020204" pitchFamily="34" charset="0"/>
              <a:buChar char="•"/>
            </a:pPr>
            <a:r>
              <a:rPr lang="en-US" sz="2000" dirty="0" smtClean="0">
                <a:solidFill>
                  <a:schemeClr val="bg1"/>
                </a:solidFill>
              </a:rPr>
              <a:t>Trend seems to shift upwards after 2018-11</a:t>
            </a:r>
            <a:endParaRPr lang="en-US" sz="2000" dirty="0">
              <a:solidFill>
                <a:schemeClr val="bg1"/>
              </a:solidFill>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47869" y="1146723"/>
            <a:ext cx="5648261" cy="4236195"/>
          </a:xfrm>
        </p:spPr>
      </p:pic>
    </p:spTree>
    <p:extLst>
      <p:ext uri="{BB962C8B-B14F-4D97-AF65-F5344CB8AC3E}">
        <p14:creationId xmlns:p14="http://schemas.microsoft.com/office/powerpoint/2010/main" val="3818012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37</a:t>
            </a:fld>
            <a:endParaRPr lang="en-US" altLang="en-US"/>
          </a:p>
        </p:txBody>
      </p:sp>
      <p:sp>
        <p:nvSpPr>
          <p:cNvPr id="6" name="Title 1"/>
          <p:cNvSpPr>
            <a:spLocks noGrp="1"/>
          </p:cNvSpPr>
          <p:nvPr>
            <p:ph type="title"/>
          </p:nvPr>
        </p:nvSpPr>
        <p:spPr/>
        <p:txBody>
          <a:bodyPr/>
          <a:lstStyle/>
          <a:p>
            <a:r>
              <a:rPr lang="en-US" sz="3200" dirty="0">
                <a:latin typeface="+mj-lt"/>
              </a:rPr>
              <a:t>Preliminary PLPT-SUVI-006:</a:t>
            </a:r>
            <a:br>
              <a:rPr lang="en-US" sz="3200" dirty="0">
                <a:latin typeface="+mj-lt"/>
              </a:rPr>
            </a:br>
            <a:r>
              <a:rPr lang="en-US" sz="3200" dirty="0">
                <a:latin typeface="+mj-lt"/>
              </a:rPr>
              <a:t> SUVI-EXIS Intercalibration</a:t>
            </a:r>
          </a:p>
        </p:txBody>
      </p:sp>
      <p:sp>
        <p:nvSpPr>
          <p:cNvPr id="7" name="TextBox 6"/>
          <p:cNvSpPr txBox="1"/>
          <p:nvPr/>
        </p:nvSpPr>
        <p:spPr>
          <a:xfrm>
            <a:off x="457200" y="5398036"/>
            <a:ext cx="8311415"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rPr>
              <a:t>SUVI and EUVS measurements show similar trends.</a:t>
            </a:r>
          </a:p>
          <a:p>
            <a:pPr marL="285750" indent="-285750">
              <a:buFont typeface="Arial" panose="020B0604020202020204" pitchFamily="34" charset="0"/>
              <a:buChar char="•"/>
            </a:pPr>
            <a:r>
              <a:rPr lang="en-US" sz="2000" dirty="0">
                <a:solidFill>
                  <a:schemeClr val="bg1"/>
                </a:solidFill>
              </a:rPr>
              <a:t>Due to the broadband nature of the SUVI 284 and 304 channels, SUVI is measuring more than the discrete 284/304 lines</a:t>
            </a:r>
            <a:r>
              <a:rPr lang="en-US" sz="2000" dirty="0" smtClean="0">
                <a:solidFill>
                  <a:schemeClr val="bg1"/>
                </a:solidFill>
              </a:rPr>
              <a:t>.</a:t>
            </a:r>
          </a:p>
          <a:p>
            <a:pPr marL="285750" indent="-285750">
              <a:buFont typeface="Arial" panose="020B0604020202020204" pitchFamily="34" charset="0"/>
              <a:buChar char="•"/>
            </a:pPr>
            <a:r>
              <a:rPr lang="en-US" sz="2000" dirty="0" smtClean="0">
                <a:solidFill>
                  <a:schemeClr val="bg1"/>
                </a:solidFill>
              </a:rPr>
              <a:t>Trend seems to shift upwards after 2018-11</a:t>
            </a:r>
            <a:endParaRPr lang="en-US" sz="2000" dirty="0">
              <a:solidFill>
                <a:schemeClr val="bg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4638" y="1096963"/>
            <a:ext cx="5675319" cy="4256489"/>
          </a:xfrm>
          <a:prstGeom prst="rect">
            <a:avLst/>
          </a:prstGeom>
        </p:spPr>
      </p:pic>
    </p:spTree>
    <p:extLst>
      <p:ext uri="{BB962C8B-B14F-4D97-AF65-F5344CB8AC3E}">
        <p14:creationId xmlns:p14="http://schemas.microsoft.com/office/powerpoint/2010/main" val="24100433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Preliminary PLPT-SUVI-006:</a:t>
            </a:r>
            <a:br>
              <a:rPr lang="en-US" sz="3200" dirty="0">
                <a:latin typeface="+mj-lt"/>
              </a:rPr>
            </a:br>
            <a:r>
              <a:rPr lang="en-US" sz="3200" dirty="0">
                <a:latin typeface="+mj-lt"/>
              </a:rPr>
              <a:t> SUVI-EXIS Intercalibration</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38</a:t>
            </a:fld>
            <a:endParaRPr lang="en-US" altLang="en-US"/>
          </a:p>
        </p:txBody>
      </p:sp>
      <p:sp>
        <p:nvSpPr>
          <p:cNvPr id="8" name="TextBox 7"/>
          <p:cNvSpPr txBox="1"/>
          <p:nvPr/>
        </p:nvSpPr>
        <p:spPr>
          <a:xfrm>
            <a:off x="375385" y="6297936"/>
            <a:ext cx="8311415"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bg1"/>
                </a:solidFill>
              </a:rPr>
              <a:t>SUVI/EUVS </a:t>
            </a:r>
            <a:r>
              <a:rPr lang="en-US" sz="2000" dirty="0">
                <a:solidFill>
                  <a:schemeClr val="bg1"/>
                </a:solidFill>
              </a:rPr>
              <a:t>284 </a:t>
            </a:r>
            <a:r>
              <a:rPr lang="en-US" sz="2000" dirty="0" smtClean="0">
                <a:solidFill>
                  <a:schemeClr val="bg1"/>
                </a:solidFill>
              </a:rPr>
              <a:t>also uses GOES-16 EXIS-EUVSA 304 and 256 Å lines.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54770" y="1160023"/>
            <a:ext cx="6434460" cy="4825845"/>
          </a:xfrm>
        </p:spPr>
      </p:pic>
    </p:spTree>
    <p:extLst>
      <p:ext uri="{BB962C8B-B14F-4D97-AF65-F5344CB8AC3E}">
        <p14:creationId xmlns:p14="http://schemas.microsoft.com/office/powerpoint/2010/main" val="8653923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Preliminary PLPT-SUVI-006:</a:t>
            </a:r>
            <a:br>
              <a:rPr lang="en-US" sz="3200" dirty="0">
                <a:latin typeface="+mj-lt"/>
              </a:rPr>
            </a:br>
            <a:r>
              <a:rPr lang="en-US" sz="3200" dirty="0">
                <a:latin typeface="+mj-lt"/>
              </a:rPr>
              <a:t> SUVI-EXIS Intercalibration</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39</a:t>
            </a:fld>
            <a:endParaRPr lang="en-US" altLang="en-US"/>
          </a:p>
        </p:txBody>
      </p:sp>
      <p:sp>
        <p:nvSpPr>
          <p:cNvPr id="8" name="TextBox 7"/>
          <p:cNvSpPr txBox="1"/>
          <p:nvPr/>
        </p:nvSpPr>
        <p:spPr>
          <a:xfrm>
            <a:off x="416292" y="6230651"/>
            <a:ext cx="8311415"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bg1"/>
                </a:solidFill>
              </a:rPr>
              <a:t>Both 284 and 304 Å demonstrate a discontinuity at or about 2018-11 </a:t>
            </a:r>
            <a:endParaRPr lang="en-US" sz="20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562" y="1222662"/>
            <a:ext cx="6562665" cy="4921999"/>
          </a:xfrm>
          <a:prstGeom prst="rect">
            <a:avLst/>
          </a:prstGeom>
        </p:spPr>
      </p:pic>
    </p:spTree>
    <p:extLst>
      <p:ext uri="{BB962C8B-B14F-4D97-AF65-F5344CB8AC3E}">
        <p14:creationId xmlns:p14="http://schemas.microsoft.com/office/powerpoint/2010/main" val="9658956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1"/>
          </a:xfrm>
        </p:spPr>
        <p:txBody>
          <a:bodyPr/>
          <a:lstStyle/>
          <a:p>
            <a:r>
              <a:rPr lang="en-US" dirty="0">
                <a:latin typeface="+mj-lt"/>
              </a:rPr>
              <a:t>SUVI Instrument &amp; Products Overview</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4</a:t>
            </a:fld>
            <a:endParaRPr lang="en-US" altLang="en-US"/>
          </a:p>
        </p:txBody>
      </p:sp>
    </p:spTree>
    <p:extLst>
      <p:ext uri="{BB962C8B-B14F-4D97-AF65-F5344CB8AC3E}">
        <p14:creationId xmlns:p14="http://schemas.microsoft.com/office/powerpoint/2010/main" val="1654109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3532"/>
            <a:ext cx="8229600" cy="4756854"/>
          </a:xfrm>
        </p:spPr>
        <p:txBody>
          <a:bodyPr>
            <a:noAutofit/>
          </a:bodyPr>
          <a:lstStyle/>
          <a:p>
            <a:r>
              <a:rPr lang="en-US" sz="2400" dirty="0" smtClean="0">
                <a:latin typeface="Avenir Light"/>
              </a:rPr>
              <a:t>GOES-16 SUVI trending activities continue.</a:t>
            </a:r>
          </a:p>
          <a:p>
            <a:pPr lvl="1"/>
            <a:r>
              <a:rPr lang="en-US" sz="2000" dirty="0" smtClean="0">
                <a:latin typeface="Avenir Light"/>
              </a:rPr>
              <a:t>304 shows “graceful” degradation trend</a:t>
            </a:r>
          </a:p>
          <a:p>
            <a:pPr lvl="1"/>
            <a:r>
              <a:rPr lang="en-US" sz="2000" dirty="0" smtClean="0">
                <a:latin typeface="Avenir Light"/>
              </a:rPr>
              <a:t>284 shows variability indicating that some aspects of this channel performance have not been captured.</a:t>
            </a:r>
          </a:p>
          <a:p>
            <a:pPr lvl="1"/>
            <a:r>
              <a:rPr lang="en-US" sz="2000" dirty="0" smtClean="0">
                <a:latin typeface="Avenir Light"/>
              </a:rPr>
              <a:t>Signature of the eclipse season is apparent in the 284 data</a:t>
            </a:r>
          </a:p>
          <a:p>
            <a:r>
              <a:rPr lang="en-US" sz="2400" dirty="0" smtClean="0">
                <a:latin typeface="Avenir Light"/>
              </a:rPr>
              <a:t>GOES-17 SUVI trending against EXIS has begun</a:t>
            </a:r>
          </a:p>
          <a:p>
            <a:pPr lvl="1"/>
            <a:r>
              <a:rPr lang="en-US" sz="2000" dirty="0" smtClean="0">
                <a:latin typeface="Avenir Light"/>
              </a:rPr>
              <a:t>October, 2018 LUT update is apparent in the data</a:t>
            </a:r>
          </a:p>
          <a:p>
            <a:pPr lvl="1"/>
            <a:r>
              <a:rPr lang="en-US" sz="2000" dirty="0">
                <a:latin typeface="Avenir Light"/>
              </a:rPr>
              <a:t>304 shows “graceful” degradation trend</a:t>
            </a:r>
          </a:p>
          <a:p>
            <a:pPr lvl="1"/>
            <a:r>
              <a:rPr lang="en-US" sz="2000" dirty="0" smtClean="0">
                <a:latin typeface="Avenir Light"/>
              </a:rPr>
              <a:t>284 shows </a:t>
            </a:r>
            <a:r>
              <a:rPr lang="en-US" sz="2000" dirty="0">
                <a:latin typeface="Avenir Light"/>
              </a:rPr>
              <a:t>variability indicating that some aspects of this channel performance have not been captured</a:t>
            </a:r>
            <a:r>
              <a:rPr lang="en-US" sz="2000" dirty="0" smtClean="0">
                <a:latin typeface="Avenir Light"/>
              </a:rPr>
              <a:t>.</a:t>
            </a:r>
          </a:p>
          <a:p>
            <a:pPr lvl="1"/>
            <a:r>
              <a:rPr lang="en-US" sz="2000" dirty="0" smtClean="0">
                <a:latin typeface="Avenir Light"/>
              </a:rPr>
              <a:t>Signature of the eclipse season is apparent in the 284 data</a:t>
            </a:r>
          </a:p>
          <a:p>
            <a:pPr lvl="1"/>
            <a:r>
              <a:rPr lang="en-US" sz="2000" dirty="0" smtClean="0">
                <a:latin typeface="Avenir Light"/>
              </a:rPr>
              <a:t>Signature if the ECI campaign is apparent in the data</a:t>
            </a:r>
            <a:endParaRPr lang="en-US" sz="2000" dirty="0">
              <a:latin typeface="Avenir Light"/>
            </a:endParaRPr>
          </a:p>
          <a:p>
            <a:pPr lvl="1"/>
            <a:endParaRPr lang="en-US" sz="2000" dirty="0">
              <a:latin typeface="Avenir Light"/>
            </a:endParaRP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40</a:t>
            </a:fld>
            <a:endParaRPr lang="en-US" altLang="en-US"/>
          </a:p>
        </p:txBody>
      </p:sp>
      <p:sp>
        <p:nvSpPr>
          <p:cNvPr id="6" name="Title 1"/>
          <p:cNvSpPr>
            <a:spLocks noGrp="1"/>
          </p:cNvSpPr>
          <p:nvPr>
            <p:ph type="title"/>
          </p:nvPr>
        </p:nvSpPr>
        <p:spPr/>
        <p:txBody>
          <a:bodyPr/>
          <a:lstStyle/>
          <a:p>
            <a:r>
              <a:rPr lang="en-US" sz="3200" dirty="0">
                <a:latin typeface="+mj-lt"/>
              </a:rPr>
              <a:t>Preliminary PLPT-SUVI-006:</a:t>
            </a:r>
            <a:br>
              <a:rPr lang="en-US" sz="3200" dirty="0">
                <a:latin typeface="+mj-lt"/>
              </a:rPr>
            </a:br>
            <a:r>
              <a:rPr lang="en-US" sz="3200" dirty="0">
                <a:latin typeface="+mj-lt"/>
              </a:rPr>
              <a:t> SUVI-EXIS Intercalibration</a:t>
            </a:r>
          </a:p>
        </p:txBody>
      </p:sp>
    </p:spTree>
    <p:extLst>
      <p:ext uri="{BB962C8B-B14F-4D97-AF65-F5344CB8AC3E}">
        <p14:creationId xmlns:p14="http://schemas.microsoft.com/office/powerpoint/2010/main" val="4382966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9962"/>
            <a:ext cx="8229600" cy="5376962"/>
          </a:xfrm>
        </p:spPr>
        <p:txBody>
          <a:bodyPr>
            <a:normAutofit/>
          </a:bodyPr>
          <a:lstStyle/>
          <a:p>
            <a:r>
              <a:rPr lang="en-US" sz="2800" dirty="0">
                <a:latin typeface="Avenir Light"/>
              </a:rPr>
              <a:t>Straight ratio comparison of </a:t>
            </a:r>
            <a:r>
              <a:rPr lang="en-US" sz="2800" dirty="0" smtClean="0">
                <a:latin typeface="Avenir Light"/>
              </a:rPr>
              <a:t>SUVI 94, 131, 171, 195, 284, 304 Å channels between GOES-16 and -17.</a:t>
            </a:r>
          </a:p>
          <a:p>
            <a:r>
              <a:rPr lang="en-US" sz="2800" dirty="0" smtClean="0">
                <a:latin typeface="Avenir Light"/>
              </a:rPr>
              <a:t>The spectral response functions are very similar between SUVI instruments.</a:t>
            </a:r>
            <a:endParaRPr lang="en-US" sz="2800" dirty="0">
              <a:latin typeface="Avenir Light"/>
            </a:endParaRPr>
          </a:p>
          <a:p>
            <a:r>
              <a:rPr lang="en-US" sz="2800" dirty="0" smtClean="0">
                <a:latin typeface="Avenir Light"/>
              </a:rPr>
              <a:t>Neither SUVI L1b products are corrected for degradation</a:t>
            </a:r>
            <a:r>
              <a:rPr lang="en-US" sz="2800" dirty="0">
                <a:latin typeface="Avenir Light"/>
              </a:rPr>
              <a:t>.</a:t>
            </a:r>
            <a:endParaRPr lang="en-US" sz="2800" dirty="0" smtClean="0">
              <a:latin typeface="Avenir Light"/>
            </a:endParaRP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41</a:t>
            </a:fld>
            <a:endParaRPr lang="en-US" altLang="en-US"/>
          </a:p>
        </p:txBody>
      </p:sp>
      <p:sp>
        <p:nvSpPr>
          <p:cNvPr id="6" name="Title 1"/>
          <p:cNvSpPr>
            <a:spLocks noGrp="1"/>
          </p:cNvSpPr>
          <p:nvPr>
            <p:ph type="title"/>
          </p:nvPr>
        </p:nvSpPr>
        <p:spPr/>
        <p:txBody>
          <a:bodyPr/>
          <a:lstStyle/>
          <a:p>
            <a:r>
              <a:rPr lang="en-US" sz="3200" dirty="0">
                <a:latin typeface="+mj-lt"/>
              </a:rPr>
              <a:t>Preliminary </a:t>
            </a:r>
            <a:r>
              <a:rPr lang="en-US" sz="3200" dirty="0" smtClean="0">
                <a:latin typeface="+mj-lt"/>
              </a:rPr>
              <a:t>PLPT-SUVI-00x:</a:t>
            </a:r>
            <a:r>
              <a:rPr lang="en-US" sz="3200" dirty="0">
                <a:latin typeface="+mj-lt"/>
              </a:rPr>
              <a:t/>
            </a:r>
            <a:br>
              <a:rPr lang="en-US" sz="3200" dirty="0">
                <a:latin typeface="+mj-lt"/>
              </a:rPr>
            </a:br>
            <a:r>
              <a:rPr lang="en-US" sz="3200" dirty="0">
                <a:latin typeface="+mj-lt"/>
              </a:rPr>
              <a:t> </a:t>
            </a:r>
            <a:r>
              <a:rPr lang="en-US" sz="3200" dirty="0" smtClean="0">
                <a:latin typeface="+mj-lt"/>
              </a:rPr>
              <a:t>SUVI-SUVI </a:t>
            </a:r>
            <a:r>
              <a:rPr lang="en-US" sz="3200" dirty="0">
                <a:latin typeface="+mj-lt"/>
              </a:rPr>
              <a:t>Intercalibration</a:t>
            </a:r>
          </a:p>
        </p:txBody>
      </p:sp>
    </p:spTree>
    <p:extLst>
      <p:ext uri="{BB962C8B-B14F-4D97-AF65-F5344CB8AC3E}">
        <p14:creationId xmlns:p14="http://schemas.microsoft.com/office/powerpoint/2010/main" val="4593910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42</a:t>
            </a:fld>
            <a:endParaRPr lang="en-US" altLang="en-US"/>
          </a:p>
        </p:txBody>
      </p:sp>
      <p:sp>
        <p:nvSpPr>
          <p:cNvPr id="6" name="Title 1"/>
          <p:cNvSpPr txBox="1">
            <a:spLocks/>
          </p:cNvSpPr>
          <p:nvPr/>
        </p:nvSpPr>
        <p:spPr bwMode="auto">
          <a:xfrm>
            <a:off x="457200" y="139699"/>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b="0" i="0" kern="1200">
                <a:solidFill>
                  <a:schemeClr val="bg1"/>
                </a:solidFill>
                <a:latin typeface="Avenir Light" charset="0"/>
                <a:ea typeface="Avenir Light" charset="0"/>
                <a:cs typeface="Avenir Light" charset="0"/>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dirty="0" smtClean="0">
                <a:latin typeface="+mj-lt"/>
              </a:rPr>
              <a:t>Preliminary PLPT-SUVI-00x:</a:t>
            </a:r>
            <a:br>
              <a:rPr lang="en-US" sz="3200" dirty="0" smtClean="0">
                <a:latin typeface="+mj-lt"/>
              </a:rPr>
            </a:br>
            <a:r>
              <a:rPr lang="en-US" sz="3200" dirty="0" smtClean="0">
                <a:latin typeface="+mj-lt"/>
              </a:rPr>
              <a:t> SUVI-SUVI Intercalibration</a:t>
            </a:r>
            <a:endParaRPr lang="en-US" sz="3200" dirty="0">
              <a:latin typeface="+mj-lt"/>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6214" y="1282700"/>
            <a:ext cx="6931572" cy="5198679"/>
          </a:xfrm>
        </p:spPr>
      </p:pic>
    </p:spTree>
    <p:extLst>
      <p:ext uri="{BB962C8B-B14F-4D97-AF65-F5344CB8AC3E}">
        <p14:creationId xmlns:p14="http://schemas.microsoft.com/office/powerpoint/2010/main" val="30356742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5914" y="1533679"/>
            <a:ext cx="5852172" cy="4389129"/>
          </a:xfrm>
        </p:spPr>
      </p:pic>
      <p:sp>
        <p:nvSpPr>
          <p:cNvPr id="5" name="Slide Number Placeholder 4"/>
          <p:cNvSpPr>
            <a:spLocks noGrp="1"/>
          </p:cNvSpPr>
          <p:nvPr>
            <p:ph type="sldNum" sz="quarter" idx="12"/>
          </p:nvPr>
        </p:nvSpPr>
        <p:spPr/>
        <p:txBody>
          <a:bodyPr/>
          <a:lstStyle/>
          <a:p>
            <a:fld id="{615ADB79-25D6-47C0-AB51-22A13A0BBB50}" type="slidenum">
              <a:rPr lang="en-US" altLang="en-US" smtClean="0"/>
              <a:pPr/>
              <a:t>43</a:t>
            </a:fld>
            <a:endParaRPr lang="en-US" altLang="en-US"/>
          </a:p>
        </p:txBody>
      </p:sp>
      <p:sp>
        <p:nvSpPr>
          <p:cNvPr id="6" name="Title 1"/>
          <p:cNvSpPr txBox="1">
            <a:spLocks/>
          </p:cNvSpPr>
          <p:nvPr/>
        </p:nvSpPr>
        <p:spPr bwMode="auto">
          <a:xfrm>
            <a:off x="457200" y="139699"/>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b="0" i="0" kern="1200">
                <a:solidFill>
                  <a:schemeClr val="bg1"/>
                </a:solidFill>
                <a:latin typeface="Avenir Light" charset="0"/>
                <a:ea typeface="Avenir Light" charset="0"/>
                <a:cs typeface="Avenir Light" charset="0"/>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dirty="0" smtClean="0">
                <a:latin typeface="+mj-lt"/>
              </a:rPr>
              <a:t>Preliminary PLPT-SUVI-00x:</a:t>
            </a:r>
            <a:br>
              <a:rPr lang="en-US" sz="3200" dirty="0" smtClean="0">
                <a:latin typeface="+mj-lt"/>
              </a:rPr>
            </a:br>
            <a:r>
              <a:rPr lang="en-US" sz="3200" dirty="0" smtClean="0">
                <a:latin typeface="+mj-lt"/>
              </a:rPr>
              <a:t> SUVI-SUVI Intercalibration</a:t>
            </a:r>
            <a:endParaRPr lang="en-US" sz="3200" dirty="0">
              <a:latin typeface="+mj-lt"/>
            </a:endParaRPr>
          </a:p>
        </p:txBody>
      </p:sp>
    </p:spTree>
    <p:extLst>
      <p:ext uri="{BB962C8B-B14F-4D97-AF65-F5344CB8AC3E}">
        <p14:creationId xmlns:p14="http://schemas.microsoft.com/office/powerpoint/2010/main" val="7283754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44</a:t>
            </a:fld>
            <a:endParaRPr lang="en-US" altLang="en-US"/>
          </a:p>
        </p:txBody>
      </p:sp>
      <p:sp>
        <p:nvSpPr>
          <p:cNvPr id="6" name="Title 1"/>
          <p:cNvSpPr txBox="1">
            <a:spLocks/>
          </p:cNvSpPr>
          <p:nvPr/>
        </p:nvSpPr>
        <p:spPr bwMode="auto">
          <a:xfrm>
            <a:off x="457200" y="139699"/>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b="0" i="0" kern="1200">
                <a:solidFill>
                  <a:schemeClr val="bg1"/>
                </a:solidFill>
                <a:latin typeface="Avenir Light" charset="0"/>
                <a:ea typeface="Avenir Light" charset="0"/>
                <a:cs typeface="Avenir Light" charset="0"/>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dirty="0" smtClean="0">
                <a:latin typeface="+mj-lt"/>
              </a:rPr>
              <a:t>Preliminary PLPT-SUVI-00x:</a:t>
            </a:r>
            <a:br>
              <a:rPr lang="en-US" sz="3200" dirty="0" smtClean="0">
                <a:latin typeface="+mj-lt"/>
              </a:rPr>
            </a:br>
            <a:r>
              <a:rPr lang="en-US" sz="3200" dirty="0" smtClean="0">
                <a:latin typeface="+mj-lt"/>
              </a:rPr>
              <a:t> SUVI-SUVI Intercalibration</a:t>
            </a:r>
            <a:endParaRPr lang="en-US" sz="3200" dirty="0">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205" y="1293719"/>
            <a:ext cx="6993590" cy="5245193"/>
          </a:xfrm>
          <a:prstGeom prst="rect">
            <a:avLst/>
          </a:prstGeom>
        </p:spPr>
      </p:pic>
    </p:spTree>
    <p:extLst>
      <p:ext uri="{BB962C8B-B14F-4D97-AF65-F5344CB8AC3E}">
        <p14:creationId xmlns:p14="http://schemas.microsoft.com/office/powerpoint/2010/main" val="36976384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45</a:t>
            </a:fld>
            <a:endParaRPr lang="en-US" altLang="en-US"/>
          </a:p>
        </p:txBody>
      </p:sp>
      <p:sp>
        <p:nvSpPr>
          <p:cNvPr id="6" name="Title 1"/>
          <p:cNvSpPr txBox="1">
            <a:spLocks/>
          </p:cNvSpPr>
          <p:nvPr/>
        </p:nvSpPr>
        <p:spPr bwMode="auto">
          <a:xfrm>
            <a:off x="457200" y="139699"/>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b="0" i="0" kern="1200">
                <a:solidFill>
                  <a:schemeClr val="bg1"/>
                </a:solidFill>
                <a:latin typeface="Avenir Light" charset="0"/>
                <a:ea typeface="Avenir Light" charset="0"/>
                <a:cs typeface="Avenir Light" charset="0"/>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dirty="0" smtClean="0">
                <a:latin typeface="+mj-lt"/>
              </a:rPr>
              <a:t>Preliminary PLPT-SUVI-00x:</a:t>
            </a:r>
            <a:br>
              <a:rPr lang="en-US" sz="3200" dirty="0" smtClean="0">
                <a:latin typeface="+mj-lt"/>
              </a:rPr>
            </a:br>
            <a:r>
              <a:rPr lang="en-US" sz="3200" dirty="0" smtClean="0">
                <a:latin typeface="+mj-lt"/>
              </a:rPr>
              <a:t> SUVI-SUVI Intercalibration</a:t>
            </a:r>
            <a:endParaRPr lang="en-US" sz="3200" dirty="0">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845" y="1282700"/>
            <a:ext cx="7004100" cy="5253075"/>
          </a:xfrm>
          <a:prstGeom prst="rect">
            <a:avLst/>
          </a:prstGeom>
        </p:spPr>
      </p:pic>
    </p:spTree>
    <p:extLst>
      <p:ext uri="{BB962C8B-B14F-4D97-AF65-F5344CB8AC3E}">
        <p14:creationId xmlns:p14="http://schemas.microsoft.com/office/powerpoint/2010/main" val="18097142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46</a:t>
            </a:fld>
            <a:endParaRPr lang="en-US" altLang="en-US"/>
          </a:p>
        </p:txBody>
      </p:sp>
      <p:sp>
        <p:nvSpPr>
          <p:cNvPr id="6" name="Title 1"/>
          <p:cNvSpPr txBox="1">
            <a:spLocks/>
          </p:cNvSpPr>
          <p:nvPr/>
        </p:nvSpPr>
        <p:spPr bwMode="auto">
          <a:xfrm>
            <a:off x="457200" y="139699"/>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b="0" i="0" kern="1200">
                <a:solidFill>
                  <a:schemeClr val="bg1"/>
                </a:solidFill>
                <a:latin typeface="Avenir Light" charset="0"/>
                <a:ea typeface="Avenir Light" charset="0"/>
                <a:cs typeface="Avenir Light" charset="0"/>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dirty="0" smtClean="0">
                <a:latin typeface="+mj-lt"/>
              </a:rPr>
              <a:t>Preliminary PLPT-SUVI-00x:</a:t>
            </a:r>
            <a:br>
              <a:rPr lang="en-US" sz="3200" dirty="0" smtClean="0">
                <a:latin typeface="+mj-lt"/>
              </a:rPr>
            </a:br>
            <a:r>
              <a:rPr lang="en-US" sz="3200" dirty="0" smtClean="0">
                <a:latin typeface="+mj-lt"/>
              </a:rPr>
              <a:t> SUVI-SUVI Intercalibration</a:t>
            </a:r>
            <a:endParaRPr lang="en-US" sz="3200" dirty="0">
              <a:latin typeface="+mj-lt"/>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5914" y="1533679"/>
            <a:ext cx="5852172" cy="4389129"/>
          </a:xfrm>
        </p:spPr>
      </p:pic>
    </p:spTree>
    <p:extLst>
      <p:ext uri="{BB962C8B-B14F-4D97-AF65-F5344CB8AC3E}">
        <p14:creationId xmlns:p14="http://schemas.microsoft.com/office/powerpoint/2010/main" val="36906105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47</a:t>
            </a:fld>
            <a:endParaRPr lang="en-US" altLang="en-US"/>
          </a:p>
        </p:txBody>
      </p:sp>
      <p:sp>
        <p:nvSpPr>
          <p:cNvPr id="6" name="Title 1"/>
          <p:cNvSpPr txBox="1">
            <a:spLocks/>
          </p:cNvSpPr>
          <p:nvPr/>
        </p:nvSpPr>
        <p:spPr bwMode="auto">
          <a:xfrm>
            <a:off x="457200" y="139699"/>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b="0" i="0" kern="1200">
                <a:solidFill>
                  <a:schemeClr val="bg1"/>
                </a:solidFill>
                <a:latin typeface="Avenir Light" charset="0"/>
                <a:ea typeface="Avenir Light" charset="0"/>
                <a:cs typeface="Avenir Light" charset="0"/>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dirty="0" smtClean="0">
                <a:latin typeface="+mj-lt"/>
              </a:rPr>
              <a:t>Preliminary PLPT-SUVI-00x:</a:t>
            </a:r>
            <a:br>
              <a:rPr lang="en-US" sz="3200" dirty="0" smtClean="0">
                <a:latin typeface="+mj-lt"/>
              </a:rPr>
            </a:br>
            <a:r>
              <a:rPr lang="en-US" sz="3200" dirty="0" smtClean="0">
                <a:latin typeface="+mj-lt"/>
              </a:rPr>
              <a:t> SUVI-SUVI Intercalibration</a:t>
            </a:r>
            <a:endParaRPr lang="en-US" sz="3200" dirty="0">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481" y="1333134"/>
            <a:ext cx="6941037" cy="5205778"/>
          </a:xfrm>
          <a:prstGeom prst="rect">
            <a:avLst/>
          </a:prstGeom>
        </p:spPr>
      </p:pic>
    </p:spTree>
    <p:extLst>
      <p:ext uri="{BB962C8B-B14F-4D97-AF65-F5344CB8AC3E}">
        <p14:creationId xmlns:p14="http://schemas.microsoft.com/office/powerpoint/2010/main" val="7665900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48</a:t>
            </a:fld>
            <a:endParaRPr lang="en-US" altLang="en-US"/>
          </a:p>
        </p:txBody>
      </p:sp>
      <p:sp>
        <p:nvSpPr>
          <p:cNvPr id="6" name="Title 1"/>
          <p:cNvSpPr txBox="1">
            <a:spLocks/>
          </p:cNvSpPr>
          <p:nvPr/>
        </p:nvSpPr>
        <p:spPr bwMode="auto">
          <a:xfrm>
            <a:off x="457200" y="139699"/>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b="0" i="0" kern="1200">
                <a:solidFill>
                  <a:schemeClr val="bg1"/>
                </a:solidFill>
                <a:latin typeface="Avenir Light" charset="0"/>
                <a:ea typeface="Avenir Light" charset="0"/>
                <a:cs typeface="Avenir Light" charset="0"/>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dirty="0" smtClean="0">
                <a:latin typeface="+mj-lt"/>
              </a:rPr>
              <a:t>Preliminary PLPT-SUVI-00x:</a:t>
            </a:r>
            <a:br>
              <a:rPr lang="en-US" sz="3200" dirty="0" smtClean="0">
                <a:latin typeface="+mj-lt"/>
              </a:rPr>
            </a:br>
            <a:r>
              <a:rPr lang="en-US" sz="3200" dirty="0" smtClean="0">
                <a:latin typeface="+mj-lt"/>
              </a:rPr>
              <a:t> SUVI-SUVI Intercalibration</a:t>
            </a:r>
            <a:endParaRPr lang="en-US" sz="3200" dirty="0">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440" y="1270072"/>
            <a:ext cx="7025120" cy="5268840"/>
          </a:xfrm>
          <a:prstGeom prst="rect">
            <a:avLst/>
          </a:prstGeom>
        </p:spPr>
      </p:pic>
    </p:spTree>
    <p:extLst>
      <p:ext uri="{BB962C8B-B14F-4D97-AF65-F5344CB8AC3E}">
        <p14:creationId xmlns:p14="http://schemas.microsoft.com/office/powerpoint/2010/main" val="31310382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49</a:t>
            </a:fld>
            <a:endParaRPr lang="en-US" altLang="en-US"/>
          </a:p>
        </p:txBody>
      </p:sp>
      <p:sp>
        <p:nvSpPr>
          <p:cNvPr id="6" name="Title 1"/>
          <p:cNvSpPr txBox="1">
            <a:spLocks/>
          </p:cNvSpPr>
          <p:nvPr/>
        </p:nvSpPr>
        <p:spPr bwMode="auto">
          <a:xfrm>
            <a:off x="457200" y="139699"/>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b="0" i="0" kern="1200">
                <a:solidFill>
                  <a:schemeClr val="bg1"/>
                </a:solidFill>
                <a:latin typeface="Avenir Light" charset="0"/>
                <a:ea typeface="Avenir Light" charset="0"/>
                <a:cs typeface="Avenir Light" charset="0"/>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dirty="0" smtClean="0">
                <a:latin typeface="+mj-lt"/>
              </a:rPr>
              <a:t>Preliminary PLPT-SUVI-00x:</a:t>
            </a:r>
            <a:br>
              <a:rPr lang="en-US" sz="3200" dirty="0" smtClean="0">
                <a:latin typeface="+mj-lt"/>
              </a:rPr>
            </a:br>
            <a:r>
              <a:rPr lang="en-US" sz="3200" dirty="0" smtClean="0">
                <a:latin typeface="+mj-lt"/>
              </a:rPr>
              <a:t> SUVI-SUVI Intercalibration</a:t>
            </a:r>
            <a:endParaRPr lang="en-US" sz="3200" dirty="0">
              <a:latin typeface="+mj-lt"/>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5914" y="1533679"/>
            <a:ext cx="5852172" cy="4389129"/>
          </a:xfrm>
        </p:spPr>
      </p:pic>
    </p:spTree>
    <p:extLst>
      <p:ext uri="{BB962C8B-B14F-4D97-AF65-F5344CB8AC3E}">
        <p14:creationId xmlns:p14="http://schemas.microsoft.com/office/powerpoint/2010/main" val="2343336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1985" b="626"/>
          <a:stretch/>
        </p:blipFill>
        <p:spPr>
          <a:xfrm>
            <a:off x="-1" y="0"/>
            <a:ext cx="9144001" cy="6858000"/>
          </a:xfrm>
          <a:prstGeom prst="rect">
            <a:avLst/>
          </a:prstGeom>
        </p:spPr>
      </p:pic>
      <p:sp>
        <p:nvSpPr>
          <p:cNvPr id="2" name="Slide Number Placeholder 1"/>
          <p:cNvSpPr>
            <a:spLocks noGrp="1"/>
          </p:cNvSpPr>
          <p:nvPr>
            <p:ph type="sldNum" sz="quarter" idx="12"/>
          </p:nvPr>
        </p:nvSpPr>
        <p:spPr/>
        <p:txBody>
          <a:bodyPr/>
          <a:lstStyle/>
          <a:p>
            <a:fld id="{3121078A-E944-47F9-B7BA-CEAF4D470424}" type="slidenum">
              <a:rPr lang="en-US" altLang="en-US" smtClean="0"/>
              <a:pPr/>
              <a:t>5</a:t>
            </a:fld>
            <a:endParaRPr lang="en-US" altLang="en-US"/>
          </a:p>
        </p:txBody>
      </p:sp>
      <p:sp>
        <p:nvSpPr>
          <p:cNvPr id="3" name="Title 2"/>
          <p:cNvSpPr>
            <a:spLocks noGrp="1"/>
          </p:cNvSpPr>
          <p:nvPr>
            <p:ph type="title" idx="4294967295"/>
          </p:nvPr>
        </p:nvSpPr>
        <p:spPr>
          <a:xfrm>
            <a:off x="403986" y="46038"/>
            <a:ext cx="8740014" cy="1143000"/>
          </a:xfrm>
          <a:prstGeom prst="rect">
            <a:avLst/>
          </a:prstGeom>
        </p:spPr>
        <p:txBody>
          <a:bodyPr/>
          <a:lstStyle/>
          <a:p>
            <a:r>
              <a:rPr lang="en-US" dirty="0">
                <a:solidFill>
                  <a:schemeClr val="tx1"/>
                </a:solidFill>
                <a:latin typeface="+mj-lt"/>
                <a:ea typeface="Avenir Medium" charset="0"/>
                <a:cs typeface="Avenir Medium" charset="0"/>
              </a:rPr>
              <a:t>SUVI OVERVIEW</a:t>
            </a:r>
          </a:p>
        </p:txBody>
      </p:sp>
    </p:spTree>
    <p:extLst>
      <p:ext uri="{BB962C8B-B14F-4D97-AF65-F5344CB8AC3E}">
        <p14:creationId xmlns:p14="http://schemas.microsoft.com/office/powerpoint/2010/main" val="30712247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50</a:t>
            </a:fld>
            <a:endParaRPr lang="en-US" altLang="en-US"/>
          </a:p>
        </p:txBody>
      </p:sp>
      <p:sp>
        <p:nvSpPr>
          <p:cNvPr id="6" name="Title 1"/>
          <p:cNvSpPr txBox="1">
            <a:spLocks/>
          </p:cNvSpPr>
          <p:nvPr/>
        </p:nvSpPr>
        <p:spPr bwMode="auto">
          <a:xfrm>
            <a:off x="457200" y="139699"/>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b="0" i="0" kern="1200">
                <a:solidFill>
                  <a:schemeClr val="bg1"/>
                </a:solidFill>
                <a:latin typeface="Avenir Light" charset="0"/>
                <a:ea typeface="Avenir Light" charset="0"/>
                <a:cs typeface="Avenir Light" charset="0"/>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dirty="0" smtClean="0">
                <a:latin typeface="+mj-lt"/>
              </a:rPr>
              <a:t>Preliminary PLPT-SUVI-00x:</a:t>
            </a:r>
            <a:br>
              <a:rPr lang="en-US" sz="3200" dirty="0" smtClean="0">
                <a:latin typeface="+mj-lt"/>
              </a:rPr>
            </a:br>
            <a:r>
              <a:rPr lang="en-US" sz="3200" dirty="0" smtClean="0">
                <a:latin typeface="+mj-lt"/>
              </a:rPr>
              <a:t> SUVI-SUVI Intercalibration</a:t>
            </a:r>
            <a:endParaRPr lang="en-US" sz="3200" dirty="0">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695" y="1282700"/>
            <a:ext cx="7014610" cy="5260958"/>
          </a:xfrm>
          <a:prstGeom prst="rect">
            <a:avLst/>
          </a:prstGeom>
        </p:spPr>
      </p:pic>
    </p:spTree>
    <p:extLst>
      <p:ext uri="{BB962C8B-B14F-4D97-AF65-F5344CB8AC3E}">
        <p14:creationId xmlns:p14="http://schemas.microsoft.com/office/powerpoint/2010/main" val="34900730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51</a:t>
            </a:fld>
            <a:endParaRPr lang="en-US" altLang="en-US"/>
          </a:p>
        </p:txBody>
      </p:sp>
      <p:sp>
        <p:nvSpPr>
          <p:cNvPr id="6" name="Title 1"/>
          <p:cNvSpPr txBox="1">
            <a:spLocks/>
          </p:cNvSpPr>
          <p:nvPr/>
        </p:nvSpPr>
        <p:spPr bwMode="auto">
          <a:xfrm>
            <a:off x="457200" y="139699"/>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b="0" i="0" kern="1200">
                <a:solidFill>
                  <a:schemeClr val="bg1"/>
                </a:solidFill>
                <a:latin typeface="Avenir Light" charset="0"/>
                <a:ea typeface="Avenir Light" charset="0"/>
                <a:cs typeface="Avenir Light" charset="0"/>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dirty="0" smtClean="0">
                <a:latin typeface="+mj-lt"/>
              </a:rPr>
              <a:t>Preliminary PLPT-SUVI-00x:</a:t>
            </a:r>
            <a:br>
              <a:rPr lang="en-US" sz="3200" dirty="0" smtClean="0">
                <a:latin typeface="+mj-lt"/>
              </a:rPr>
            </a:br>
            <a:r>
              <a:rPr lang="en-US" sz="3200" dirty="0" smtClean="0">
                <a:latin typeface="+mj-lt"/>
              </a:rPr>
              <a:t> SUVI-SUVI Intercalibration</a:t>
            </a:r>
            <a:endParaRPr lang="en-US" sz="3200" dirty="0">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845" y="1282700"/>
            <a:ext cx="7004100" cy="5253075"/>
          </a:xfrm>
          <a:prstGeom prst="rect">
            <a:avLst/>
          </a:prstGeom>
        </p:spPr>
      </p:pic>
    </p:spTree>
    <p:extLst>
      <p:ext uri="{BB962C8B-B14F-4D97-AF65-F5344CB8AC3E}">
        <p14:creationId xmlns:p14="http://schemas.microsoft.com/office/powerpoint/2010/main" val="8816532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52</a:t>
            </a:fld>
            <a:endParaRPr lang="en-US" altLang="en-US"/>
          </a:p>
        </p:txBody>
      </p:sp>
      <p:sp>
        <p:nvSpPr>
          <p:cNvPr id="6" name="Title 1"/>
          <p:cNvSpPr txBox="1">
            <a:spLocks/>
          </p:cNvSpPr>
          <p:nvPr/>
        </p:nvSpPr>
        <p:spPr bwMode="auto">
          <a:xfrm>
            <a:off x="457200" y="139699"/>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b="0" i="0" kern="1200">
                <a:solidFill>
                  <a:schemeClr val="bg1"/>
                </a:solidFill>
                <a:latin typeface="Avenir Light" charset="0"/>
                <a:ea typeface="Avenir Light" charset="0"/>
                <a:cs typeface="Avenir Light" charset="0"/>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dirty="0" smtClean="0">
                <a:latin typeface="+mj-lt"/>
              </a:rPr>
              <a:t>Preliminary PLPT-SUVI-00x:</a:t>
            </a:r>
            <a:br>
              <a:rPr lang="en-US" sz="3200" dirty="0" smtClean="0">
                <a:latin typeface="+mj-lt"/>
              </a:rPr>
            </a:br>
            <a:r>
              <a:rPr lang="en-US" sz="3200" dirty="0" smtClean="0">
                <a:latin typeface="+mj-lt"/>
              </a:rPr>
              <a:t> SUVI-SUVI Intercalibration</a:t>
            </a:r>
            <a:endParaRPr lang="en-US" sz="3200" dirty="0">
              <a:latin typeface="+mj-lt"/>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5914" y="1533679"/>
            <a:ext cx="5852172" cy="4389129"/>
          </a:xfrm>
        </p:spPr>
      </p:pic>
    </p:spTree>
    <p:extLst>
      <p:ext uri="{BB962C8B-B14F-4D97-AF65-F5344CB8AC3E}">
        <p14:creationId xmlns:p14="http://schemas.microsoft.com/office/powerpoint/2010/main" val="40201701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53</a:t>
            </a:fld>
            <a:endParaRPr lang="en-US" altLang="en-US"/>
          </a:p>
        </p:txBody>
      </p:sp>
      <p:sp>
        <p:nvSpPr>
          <p:cNvPr id="6" name="Title 1"/>
          <p:cNvSpPr txBox="1">
            <a:spLocks/>
          </p:cNvSpPr>
          <p:nvPr/>
        </p:nvSpPr>
        <p:spPr bwMode="auto">
          <a:xfrm>
            <a:off x="457200" y="139699"/>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b="0" i="0" kern="1200">
                <a:solidFill>
                  <a:schemeClr val="bg1"/>
                </a:solidFill>
                <a:latin typeface="Avenir Light" charset="0"/>
                <a:ea typeface="Avenir Light" charset="0"/>
                <a:cs typeface="Avenir Light" charset="0"/>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dirty="0" smtClean="0">
                <a:latin typeface="+mj-lt"/>
              </a:rPr>
              <a:t>Preliminary PLPT-SUVI-00x:</a:t>
            </a:r>
            <a:br>
              <a:rPr lang="en-US" sz="3200" dirty="0" smtClean="0">
                <a:latin typeface="+mj-lt"/>
              </a:rPr>
            </a:br>
            <a:r>
              <a:rPr lang="en-US" sz="3200" dirty="0" smtClean="0">
                <a:latin typeface="+mj-lt"/>
              </a:rPr>
              <a:t> SUVI-SUVI Intercalibration</a:t>
            </a:r>
            <a:endParaRPr lang="en-US" sz="3200" dirty="0">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695" y="1293213"/>
            <a:ext cx="7014610" cy="5260958"/>
          </a:xfrm>
          <a:prstGeom prst="rect">
            <a:avLst/>
          </a:prstGeom>
        </p:spPr>
      </p:pic>
    </p:spTree>
    <p:extLst>
      <p:ext uri="{BB962C8B-B14F-4D97-AF65-F5344CB8AC3E}">
        <p14:creationId xmlns:p14="http://schemas.microsoft.com/office/powerpoint/2010/main" val="15972654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54</a:t>
            </a:fld>
            <a:endParaRPr lang="en-US" altLang="en-US"/>
          </a:p>
        </p:txBody>
      </p:sp>
      <p:sp>
        <p:nvSpPr>
          <p:cNvPr id="6" name="Title 1"/>
          <p:cNvSpPr txBox="1">
            <a:spLocks/>
          </p:cNvSpPr>
          <p:nvPr/>
        </p:nvSpPr>
        <p:spPr bwMode="auto">
          <a:xfrm>
            <a:off x="457200" y="139699"/>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b="0" i="0" kern="1200">
                <a:solidFill>
                  <a:schemeClr val="bg1"/>
                </a:solidFill>
                <a:latin typeface="Avenir Light" charset="0"/>
                <a:ea typeface="Avenir Light" charset="0"/>
                <a:cs typeface="Avenir Light" charset="0"/>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dirty="0" smtClean="0">
                <a:latin typeface="+mj-lt"/>
              </a:rPr>
              <a:t>Preliminary PLPT-SUVI-00x:</a:t>
            </a:r>
            <a:br>
              <a:rPr lang="en-US" sz="3200" dirty="0" smtClean="0">
                <a:latin typeface="+mj-lt"/>
              </a:rPr>
            </a:br>
            <a:r>
              <a:rPr lang="en-US" sz="3200" dirty="0" smtClean="0">
                <a:latin typeface="+mj-lt"/>
              </a:rPr>
              <a:t> SUVI-SUVI Intercalibration</a:t>
            </a:r>
            <a:endParaRPr lang="en-US" sz="3200" dirty="0">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205" y="1303723"/>
            <a:ext cx="6993589" cy="5245192"/>
          </a:xfrm>
          <a:prstGeom prst="rect">
            <a:avLst/>
          </a:prstGeom>
        </p:spPr>
      </p:pic>
    </p:spTree>
    <p:extLst>
      <p:ext uri="{BB962C8B-B14F-4D97-AF65-F5344CB8AC3E}">
        <p14:creationId xmlns:p14="http://schemas.microsoft.com/office/powerpoint/2010/main" val="29466967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55</a:t>
            </a:fld>
            <a:endParaRPr lang="en-US" altLang="en-US"/>
          </a:p>
        </p:txBody>
      </p:sp>
      <p:sp>
        <p:nvSpPr>
          <p:cNvPr id="6" name="Title 1"/>
          <p:cNvSpPr txBox="1">
            <a:spLocks/>
          </p:cNvSpPr>
          <p:nvPr/>
        </p:nvSpPr>
        <p:spPr bwMode="auto">
          <a:xfrm>
            <a:off x="457200" y="139699"/>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b="0" i="0" kern="1200">
                <a:solidFill>
                  <a:schemeClr val="bg1"/>
                </a:solidFill>
                <a:latin typeface="Avenir Light" charset="0"/>
                <a:ea typeface="Avenir Light" charset="0"/>
                <a:cs typeface="Avenir Light" charset="0"/>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dirty="0" smtClean="0">
                <a:latin typeface="+mj-lt"/>
              </a:rPr>
              <a:t>Preliminary PLPT-SUVI-00x:</a:t>
            </a:r>
            <a:br>
              <a:rPr lang="en-US" sz="3200" dirty="0" smtClean="0">
                <a:latin typeface="+mj-lt"/>
              </a:rPr>
            </a:br>
            <a:r>
              <a:rPr lang="en-US" sz="3200" dirty="0" smtClean="0">
                <a:latin typeface="+mj-lt"/>
              </a:rPr>
              <a:t> SUVI-SUVI Intercalibration</a:t>
            </a:r>
            <a:endParaRPr lang="en-US" sz="3200" dirty="0">
              <a:latin typeface="+mj-lt"/>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5914" y="1533679"/>
            <a:ext cx="5852172" cy="4389129"/>
          </a:xfrm>
        </p:spPr>
      </p:pic>
    </p:spTree>
    <p:extLst>
      <p:ext uri="{BB962C8B-B14F-4D97-AF65-F5344CB8AC3E}">
        <p14:creationId xmlns:p14="http://schemas.microsoft.com/office/powerpoint/2010/main" val="32033005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56</a:t>
            </a:fld>
            <a:endParaRPr lang="en-US" altLang="en-US"/>
          </a:p>
        </p:txBody>
      </p:sp>
      <p:sp>
        <p:nvSpPr>
          <p:cNvPr id="6" name="Title 1"/>
          <p:cNvSpPr txBox="1">
            <a:spLocks/>
          </p:cNvSpPr>
          <p:nvPr/>
        </p:nvSpPr>
        <p:spPr bwMode="auto">
          <a:xfrm>
            <a:off x="457200" y="139699"/>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b="0" i="0" kern="1200">
                <a:solidFill>
                  <a:schemeClr val="bg1"/>
                </a:solidFill>
                <a:latin typeface="Avenir Light" charset="0"/>
                <a:ea typeface="Avenir Light" charset="0"/>
                <a:cs typeface="Avenir Light" charset="0"/>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dirty="0" smtClean="0">
                <a:latin typeface="+mj-lt"/>
              </a:rPr>
              <a:t>Preliminary PLPT-SUVI-00x:</a:t>
            </a:r>
            <a:br>
              <a:rPr lang="en-US" sz="3200" dirty="0" smtClean="0">
                <a:latin typeface="+mj-lt"/>
              </a:rPr>
            </a:br>
            <a:r>
              <a:rPr lang="en-US" sz="3200" dirty="0" smtClean="0">
                <a:latin typeface="+mj-lt"/>
              </a:rPr>
              <a:t> SUVI-SUVI Intercalibration</a:t>
            </a:r>
            <a:endParaRPr lang="en-US" sz="3200" dirty="0">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217" y="1282700"/>
            <a:ext cx="7013565" cy="5260174"/>
          </a:xfrm>
          <a:prstGeom prst="rect">
            <a:avLst/>
          </a:prstGeom>
        </p:spPr>
      </p:pic>
    </p:spTree>
    <p:extLst>
      <p:ext uri="{BB962C8B-B14F-4D97-AF65-F5344CB8AC3E}">
        <p14:creationId xmlns:p14="http://schemas.microsoft.com/office/powerpoint/2010/main" val="36705921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57</a:t>
            </a:fld>
            <a:endParaRPr lang="en-US" altLang="en-US"/>
          </a:p>
        </p:txBody>
      </p:sp>
      <p:sp>
        <p:nvSpPr>
          <p:cNvPr id="6" name="Title 1"/>
          <p:cNvSpPr txBox="1">
            <a:spLocks/>
          </p:cNvSpPr>
          <p:nvPr/>
        </p:nvSpPr>
        <p:spPr bwMode="auto">
          <a:xfrm>
            <a:off x="457200" y="139699"/>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b="0" i="0" kern="1200">
                <a:solidFill>
                  <a:schemeClr val="bg1"/>
                </a:solidFill>
                <a:latin typeface="Avenir Light" charset="0"/>
                <a:ea typeface="Avenir Light" charset="0"/>
                <a:cs typeface="Avenir Light" charset="0"/>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dirty="0" smtClean="0">
                <a:latin typeface="+mj-lt"/>
              </a:rPr>
              <a:t>Preliminary PLPT-SUVI-00x:</a:t>
            </a:r>
            <a:br>
              <a:rPr lang="en-US" sz="3200" dirty="0" smtClean="0">
                <a:latin typeface="+mj-lt"/>
              </a:rPr>
            </a:br>
            <a:r>
              <a:rPr lang="en-US" sz="3200" dirty="0" smtClean="0">
                <a:latin typeface="+mj-lt"/>
              </a:rPr>
              <a:t> SUVI-SUVI Intercalibration</a:t>
            </a:r>
            <a:endParaRPr lang="en-US" sz="3200" dirty="0">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950" y="1282700"/>
            <a:ext cx="7004099" cy="5253074"/>
          </a:xfrm>
          <a:prstGeom prst="rect">
            <a:avLst/>
          </a:prstGeom>
        </p:spPr>
      </p:pic>
    </p:spTree>
    <p:extLst>
      <p:ext uri="{BB962C8B-B14F-4D97-AF65-F5344CB8AC3E}">
        <p14:creationId xmlns:p14="http://schemas.microsoft.com/office/powerpoint/2010/main" val="12087896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58</a:t>
            </a:fld>
            <a:endParaRPr lang="en-US" altLang="en-US"/>
          </a:p>
        </p:txBody>
      </p:sp>
      <p:sp>
        <p:nvSpPr>
          <p:cNvPr id="6" name="Title 1"/>
          <p:cNvSpPr txBox="1">
            <a:spLocks/>
          </p:cNvSpPr>
          <p:nvPr/>
        </p:nvSpPr>
        <p:spPr bwMode="auto">
          <a:xfrm>
            <a:off x="457200" y="139699"/>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b="0" i="0" kern="1200">
                <a:solidFill>
                  <a:schemeClr val="bg1"/>
                </a:solidFill>
                <a:latin typeface="Avenir Light" charset="0"/>
                <a:ea typeface="Avenir Light" charset="0"/>
                <a:cs typeface="Avenir Light" charset="0"/>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dirty="0" smtClean="0">
                <a:latin typeface="+mj-lt"/>
              </a:rPr>
              <a:t>Preliminary PLPT-SUVI-00x:</a:t>
            </a:r>
            <a:br>
              <a:rPr lang="en-US" sz="3200" dirty="0" smtClean="0">
                <a:latin typeface="+mj-lt"/>
              </a:rPr>
            </a:br>
            <a:r>
              <a:rPr lang="en-US" sz="3200" dirty="0" smtClean="0">
                <a:latin typeface="+mj-lt"/>
              </a:rPr>
              <a:t> SUVI-SUVI Intercalibration</a:t>
            </a:r>
            <a:endParaRPr lang="en-US" sz="3200" dirty="0">
              <a:latin typeface="+mj-lt"/>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5914" y="1540877"/>
            <a:ext cx="5852172" cy="4389129"/>
          </a:xfrm>
        </p:spPr>
      </p:pic>
    </p:spTree>
    <p:extLst>
      <p:ext uri="{BB962C8B-B14F-4D97-AF65-F5344CB8AC3E}">
        <p14:creationId xmlns:p14="http://schemas.microsoft.com/office/powerpoint/2010/main" val="11572968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59</a:t>
            </a:fld>
            <a:endParaRPr lang="en-US" altLang="en-US"/>
          </a:p>
        </p:txBody>
      </p:sp>
      <p:sp>
        <p:nvSpPr>
          <p:cNvPr id="6" name="Title 1"/>
          <p:cNvSpPr txBox="1">
            <a:spLocks/>
          </p:cNvSpPr>
          <p:nvPr/>
        </p:nvSpPr>
        <p:spPr bwMode="auto">
          <a:xfrm>
            <a:off x="457200" y="139699"/>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b="0" i="0" kern="1200">
                <a:solidFill>
                  <a:schemeClr val="bg1"/>
                </a:solidFill>
                <a:latin typeface="Avenir Light" charset="0"/>
                <a:ea typeface="Avenir Light" charset="0"/>
                <a:cs typeface="Avenir Light" charset="0"/>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dirty="0" smtClean="0">
                <a:latin typeface="+mj-lt"/>
              </a:rPr>
              <a:t>Preliminary PLPT-SUVI-00x:</a:t>
            </a:r>
            <a:br>
              <a:rPr lang="en-US" sz="3200" dirty="0" smtClean="0">
                <a:latin typeface="+mj-lt"/>
              </a:rPr>
            </a:br>
            <a:r>
              <a:rPr lang="en-US" sz="3200" dirty="0" smtClean="0">
                <a:latin typeface="+mj-lt"/>
              </a:rPr>
              <a:t> SUVI-SUVI Intercalibration</a:t>
            </a:r>
            <a:endParaRPr lang="en-US" sz="3200" dirty="0">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844" y="1282700"/>
            <a:ext cx="6983079" cy="5237309"/>
          </a:xfrm>
          <a:prstGeom prst="rect">
            <a:avLst/>
          </a:prstGeom>
        </p:spPr>
      </p:pic>
    </p:spTree>
    <p:extLst>
      <p:ext uri="{BB962C8B-B14F-4D97-AF65-F5344CB8AC3E}">
        <p14:creationId xmlns:p14="http://schemas.microsoft.com/office/powerpoint/2010/main" val="1539840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pPr/>
              <a:t>6</a:t>
            </a:fld>
            <a:endParaRPr lang="en-US" altLang="en-US"/>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96771" y="2917587"/>
            <a:ext cx="8626862" cy="3438763"/>
          </a:xfrm>
          <a:prstGeom prst="rect">
            <a:avLst/>
          </a:prstGeom>
          <a:noFill/>
          <a:ln>
            <a:noFill/>
          </a:ln>
          <a:extLst/>
        </p:spPr>
      </p:pic>
      <p:sp>
        <p:nvSpPr>
          <p:cNvPr id="4" name="TextBox 3"/>
          <p:cNvSpPr txBox="1"/>
          <p:nvPr/>
        </p:nvSpPr>
        <p:spPr>
          <a:xfrm>
            <a:off x="196771" y="370389"/>
            <a:ext cx="1982402" cy="461665"/>
          </a:xfrm>
          <a:prstGeom prst="rect">
            <a:avLst/>
          </a:prstGeom>
          <a:noFill/>
        </p:spPr>
        <p:txBody>
          <a:bodyPr wrap="none" rtlCol="0">
            <a:spAutoFit/>
          </a:bodyPr>
          <a:lstStyle/>
          <a:p>
            <a:r>
              <a:rPr lang="en-US" sz="2400" dirty="0">
                <a:solidFill>
                  <a:schemeClr val="bg1"/>
                </a:solidFill>
                <a:latin typeface="+mj-lt"/>
                <a:ea typeface="Avenir Light" charset="0"/>
                <a:cs typeface="Avenir Light" charset="0"/>
              </a:rPr>
              <a:t>Entrance Filter</a:t>
            </a:r>
          </a:p>
        </p:txBody>
      </p:sp>
      <p:sp>
        <p:nvSpPr>
          <p:cNvPr id="9" name="TextBox 8"/>
          <p:cNvSpPr txBox="1"/>
          <p:nvPr/>
        </p:nvSpPr>
        <p:spPr>
          <a:xfrm>
            <a:off x="4747551" y="370389"/>
            <a:ext cx="2010935" cy="461665"/>
          </a:xfrm>
          <a:prstGeom prst="rect">
            <a:avLst/>
          </a:prstGeom>
          <a:noFill/>
        </p:spPr>
        <p:txBody>
          <a:bodyPr wrap="none" rtlCol="0">
            <a:spAutoFit/>
          </a:bodyPr>
          <a:lstStyle/>
          <a:p>
            <a:r>
              <a:rPr lang="en-US" sz="2400" dirty="0">
                <a:solidFill>
                  <a:schemeClr val="bg1"/>
                </a:solidFill>
                <a:latin typeface="+mj-lt"/>
                <a:ea typeface="Avenir Light" charset="0"/>
                <a:cs typeface="Avenir Light" charset="0"/>
              </a:rPr>
              <a:t>Primary Mirror</a:t>
            </a:r>
          </a:p>
        </p:txBody>
      </p:sp>
      <p:sp>
        <p:nvSpPr>
          <p:cNvPr id="10" name="TextBox 9"/>
          <p:cNvSpPr txBox="1"/>
          <p:nvPr/>
        </p:nvSpPr>
        <p:spPr>
          <a:xfrm>
            <a:off x="5992139" y="967373"/>
            <a:ext cx="2385077" cy="461665"/>
          </a:xfrm>
          <a:prstGeom prst="rect">
            <a:avLst/>
          </a:prstGeom>
          <a:noFill/>
        </p:spPr>
        <p:txBody>
          <a:bodyPr wrap="none" rtlCol="0">
            <a:spAutoFit/>
          </a:bodyPr>
          <a:lstStyle/>
          <a:p>
            <a:r>
              <a:rPr lang="en-US" sz="2400" dirty="0">
                <a:solidFill>
                  <a:schemeClr val="bg1"/>
                </a:solidFill>
                <a:latin typeface="+mj-lt"/>
                <a:ea typeface="Avenir Light" charset="0"/>
                <a:cs typeface="Avenir Light" charset="0"/>
              </a:rPr>
              <a:t>Focal Plane Filters</a:t>
            </a:r>
          </a:p>
        </p:txBody>
      </p:sp>
      <p:sp>
        <p:nvSpPr>
          <p:cNvPr id="11" name="TextBox 10"/>
          <p:cNvSpPr txBox="1"/>
          <p:nvPr/>
        </p:nvSpPr>
        <p:spPr>
          <a:xfrm>
            <a:off x="7554824" y="1721465"/>
            <a:ext cx="1268809" cy="830997"/>
          </a:xfrm>
          <a:prstGeom prst="rect">
            <a:avLst/>
          </a:prstGeom>
          <a:noFill/>
        </p:spPr>
        <p:txBody>
          <a:bodyPr wrap="none" rtlCol="0">
            <a:spAutoFit/>
          </a:bodyPr>
          <a:lstStyle/>
          <a:p>
            <a:pPr algn="r"/>
            <a:r>
              <a:rPr lang="en-US" sz="2400" dirty="0">
                <a:solidFill>
                  <a:schemeClr val="bg1"/>
                </a:solidFill>
                <a:latin typeface="+mj-lt"/>
                <a:ea typeface="Avenir Light" charset="0"/>
                <a:cs typeface="Avenir Light" charset="0"/>
              </a:rPr>
              <a:t>CCD</a:t>
            </a:r>
          </a:p>
          <a:p>
            <a:pPr algn="r"/>
            <a:r>
              <a:rPr lang="en-US" sz="2400" dirty="0">
                <a:solidFill>
                  <a:schemeClr val="bg1"/>
                </a:solidFill>
                <a:latin typeface="+mj-lt"/>
                <a:ea typeface="Avenir Light" charset="0"/>
                <a:cs typeface="Avenir Light" charset="0"/>
              </a:rPr>
              <a:t>Detector</a:t>
            </a:r>
          </a:p>
        </p:txBody>
      </p:sp>
      <p:sp>
        <p:nvSpPr>
          <p:cNvPr id="12" name="TextBox 11"/>
          <p:cNvSpPr txBox="1"/>
          <p:nvPr/>
        </p:nvSpPr>
        <p:spPr>
          <a:xfrm>
            <a:off x="2117756" y="967373"/>
            <a:ext cx="2341154" cy="461665"/>
          </a:xfrm>
          <a:prstGeom prst="rect">
            <a:avLst/>
          </a:prstGeom>
          <a:noFill/>
        </p:spPr>
        <p:txBody>
          <a:bodyPr wrap="none" rtlCol="0">
            <a:spAutoFit/>
          </a:bodyPr>
          <a:lstStyle/>
          <a:p>
            <a:r>
              <a:rPr lang="en-US" sz="2400" dirty="0">
                <a:solidFill>
                  <a:schemeClr val="bg1"/>
                </a:solidFill>
                <a:latin typeface="+mj-lt"/>
                <a:ea typeface="Avenir Light" charset="0"/>
                <a:cs typeface="Avenir Light" charset="0"/>
              </a:rPr>
              <a:t>Secondary Mirror</a:t>
            </a:r>
          </a:p>
        </p:txBody>
      </p:sp>
      <p:cxnSp>
        <p:nvCxnSpPr>
          <p:cNvPr id="13" name="Straight Arrow Connector 12"/>
          <p:cNvCxnSpPr/>
          <p:nvPr/>
        </p:nvCxnSpPr>
        <p:spPr>
          <a:xfrm>
            <a:off x="1589358" y="832054"/>
            <a:ext cx="0" cy="3508452"/>
          </a:xfrm>
          <a:prstGeom prst="straightConnector1">
            <a:avLst/>
          </a:prstGeom>
          <a:ln w="3810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245488" y="1429038"/>
            <a:ext cx="26114" cy="2760997"/>
          </a:xfrm>
          <a:prstGeom prst="straightConnector1">
            <a:avLst/>
          </a:prstGeom>
          <a:ln w="3810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806943" y="798236"/>
            <a:ext cx="0" cy="2789916"/>
          </a:xfrm>
          <a:prstGeom prst="straightConnector1">
            <a:avLst/>
          </a:prstGeom>
          <a:ln w="3810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7119101" y="1429038"/>
            <a:ext cx="10904" cy="2517929"/>
          </a:xfrm>
          <a:prstGeom prst="straightConnector1">
            <a:avLst/>
          </a:prstGeom>
          <a:ln w="3810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8126968" y="2552462"/>
            <a:ext cx="19757" cy="1788044"/>
          </a:xfrm>
          <a:prstGeom prst="straightConnector1">
            <a:avLst/>
          </a:prstGeom>
          <a:ln w="3810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56930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9962"/>
            <a:ext cx="8229600" cy="5376962"/>
          </a:xfrm>
        </p:spPr>
        <p:txBody>
          <a:bodyPr>
            <a:normAutofit lnSpcReduction="10000"/>
          </a:bodyPr>
          <a:lstStyle/>
          <a:p>
            <a:r>
              <a:rPr lang="en-US" sz="2800" dirty="0" smtClean="0">
                <a:latin typeface="Avenir Light"/>
              </a:rPr>
              <a:t>The intercomparison of SUVI instruments as a trending activity has been started</a:t>
            </a:r>
          </a:p>
          <a:p>
            <a:r>
              <a:rPr lang="en-US" sz="2800" dirty="0" smtClean="0">
                <a:latin typeface="Avenir Light"/>
              </a:rPr>
              <a:t>The data show that the instruments are well matched</a:t>
            </a:r>
          </a:p>
          <a:p>
            <a:pPr lvl="1"/>
            <a:r>
              <a:rPr lang="en-US" sz="2400" dirty="0" smtClean="0">
                <a:latin typeface="Avenir Light"/>
              </a:rPr>
              <a:t>The variability between EXIS and SUVI is not present in the SUVI-SUVI comparisons</a:t>
            </a:r>
          </a:p>
          <a:p>
            <a:pPr lvl="1"/>
            <a:r>
              <a:rPr lang="en-US" sz="2400" dirty="0" smtClean="0">
                <a:latin typeface="Avenir Light"/>
              </a:rPr>
              <a:t>The instruments are measuring the same phenomena</a:t>
            </a:r>
          </a:p>
          <a:p>
            <a:r>
              <a:rPr lang="en-US" sz="2800" dirty="0" smtClean="0">
                <a:latin typeface="Avenir Light"/>
              </a:rPr>
              <a:t>GOES-17 SUVI is reporting values greater than the GOES-16 SUVI</a:t>
            </a:r>
          </a:p>
          <a:p>
            <a:pPr lvl="1"/>
            <a:r>
              <a:rPr lang="en-US" sz="2400" dirty="0" smtClean="0">
                <a:latin typeface="Avenir Light"/>
              </a:rPr>
              <a:t>It is unclear which instrument is more “correct”</a:t>
            </a:r>
          </a:p>
          <a:p>
            <a:r>
              <a:rPr lang="en-US" sz="2800" dirty="0" smtClean="0">
                <a:latin typeface="Avenir Light"/>
              </a:rPr>
              <a:t>The LUT update to GOES-17 SUVI is apparent in the data.</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60</a:t>
            </a:fld>
            <a:endParaRPr lang="en-US" altLang="en-US"/>
          </a:p>
        </p:txBody>
      </p:sp>
      <p:sp>
        <p:nvSpPr>
          <p:cNvPr id="6" name="Title 1"/>
          <p:cNvSpPr>
            <a:spLocks noGrp="1"/>
          </p:cNvSpPr>
          <p:nvPr>
            <p:ph type="title"/>
          </p:nvPr>
        </p:nvSpPr>
        <p:spPr/>
        <p:txBody>
          <a:bodyPr/>
          <a:lstStyle/>
          <a:p>
            <a:r>
              <a:rPr lang="en-US" sz="3200" dirty="0">
                <a:latin typeface="+mj-lt"/>
              </a:rPr>
              <a:t>Preliminary </a:t>
            </a:r>
            <a:r>
              <a:rPr lang="en-US" sz="3200" dirty="0" smtClean="0">
                <a:latin typeface="+mj-lt"/>
              </a:rPr>
              <a:t>PLPT-SUVI-00x:</a:t>
            </a:r>
            <a:r>
              <a:rPr lang="en-US" sz="3200" dirty="0">
                <a:latin typeface="+mj-lt"/>
              </a:rPr>
              <a:t/>
            </a:r>
            <a:br>
              <a:rPr lang="en-US" sz="3200" dirty="0">
                <a:latin typeface="+mj-lt"/>
              </a:rPr>
            </a:br>
            <a:r>
              <a:rPr lang="en-US" sz="3200" dirty="0">
                <a:latin typeface="+mj-lt"/>
              </a:rPr>
              <a:t> </a:t>
            </a:r>
            <a:r>
              <a:rPr lang="en-US" sz="3200" dirty="0" smtClean="0">
                <a:latin typeface="+mj-lt"/>
              </a:rPr>
              <a:t>SUVI-SUVI </a:t>
            </a:r>
            <a:r>
              <a:rPr lang="en-US" sz="3200" dirty="0">
                <a:latin typeface="+mj-lt"/>
              </a:rPr>
              <a:t>Intercalibration</a:t>
            </a:r>
          </a:p>
        </p:txBody>
      </p:sp>
    </p:spTree>
    <p:extLst>
      <p:ext uri="{BB962C8B-B14F-4D97-AF65-F5344CB8AC3E}">
        <p14:creationId xmlns:p14="http://schemas.microsoft.com/office/powerpoint/2010/main" val="12603137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9962"/>
            <a:ext cx="8229600" cy="5376962"/>
          </a:xfrm>
        </p:spPr>
        <p:txBody>
          <a:bodyPr>
            <a:normAutofit/>
          </a:bodyPr>
          <a:lstStyle/>
          <a:p>
            <a:r>
              <a:rPr lang="en-US" sz="2800" dirty="0" smtClean="0">
                <a:latin typeface="Avenir Light"/>
              </a:rPr>
              <a:t>Convolve GOES-16 and GOES-17 SUVI Spectral Response Functions with EVE Rocket data for proxy SUVI irradiance </a:t>
            </a:r>
          </a:p>
          <a:p>
            <a:r>
              <a:rPr lang="en-US" sz="2800" dirty="0" smtClean="0">
                <a:latin typeface="Avenir Light"/>
              </a:rPr>
              <a:t>Compare to SUVI irradiance measurements</a:t>
            </a:r>
            <a:endParaRPr lang="en-US" sz="2800" dirty="0">
              <a:latin typeface="Avenir Light"/>
            </a:endParaRPr>
          </a:p>
          <a:p>
            <a:r>
              <a:rPr lang="en-US" sz="2800" dirty="0" smtClean="0">
                <a:latin typeface="Avenir Light"/>
              </a:rPr>
              <a:t>Neither SUVI L1b products are corrected for degradation.</a:t>
            </a:r>
          </a:p>
          <a:p>
            <a:r>
              <a:rPr lang="en-US" sz="2800" dirty="0" smtClean="0">
                <a:latin typeface="Avenir Light"/>
              </a:rPr>
              <a:t>Analysis under way.</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61</a:t>
            </a:fld>
            <a:endParaRPr lang="en-US" altLang="en-US"/>
          </a:p>
        </p:txBody>
      </p:sp>
      <p:sp>
        <p:nvSpPr>
          <p:cNvPr id="6" name="Title 1"/>
          <p:cNvSpPr>
            <a:spLocks noGrp="1"/>
          </p:cNvSpPr>
          <p:nvPr>
            <p:ph type="title"/>
          </p:nvPr>
        </p:nvSpPr>
        <p:spPr/>
        <p:txBody>
          <a:bodyPr/>
          <a:lstStyle/>
          <a:p>
            <a:r>
              <a:rPr lang="en-US" sz="3200" dirty="0">
                <a:latin typeface="+mj-lt"/>
              </a:rPr>
              <a:t>Preliminary </a:t>
            </a:r>
            <a:r>
              <a:rPr lang="en-US" sz="3200" dirty="0" smtClean="0">
                <a:latin typeface="+mj-lt"/>
              </a:rPr>
              <a:t>PLPT-SUVI-007:</a:t>
            </a:r>
            <a:r>
              <a:rPr lang="en-US" sz="3200" dirty="0">
                <a:latin typeface="+mj-lt"/>
              </a:rPr>
              <a:t/>
            </a:r>
            <a:br>
              <a:rPr lang="en-US" sz="3200" dirty="0">
                <a:latin typeface="+mj-lt"/>
              </a:rPr>
            </a:br>
            <a:r>
              <a:rPr lang="en-US" sz="3200" dirty="0">
                <a:latin typeface="+mj-lt"/>
              </a:rPr>
              <a:t> </a:t>
            </a:r>
            <a:r>
              <a:rPr lang="en-US" sz="3200" dirty="0" smtClean="0">
                <a:latin typeface="+mj-lt"/>
              </a:rPr>
              <a:t>SUVI-EVE Rocket </a:t>
            </a:r>
            <a:r>
              <a:rPr lang="en-US" sz="3200" dirty="0" err="1" smtClean="0">
                <a:latin typeface="+mj-lt"/>
              </a:rPr>
              <a:t>Underflight</a:t>
            </a:r>
            <a:r>
              <a:rPr lang="en-US" sz="3200" dirty="0" smtClean="0">
                <a:latin typeface="+mj-lt"/>
              </a:rPr>
              <a:t> </a:t>
            </a:r>
            <a:r>
              <a:rPr lang="en-US" sz="3200" dirty="0">
                <a:latin typeface="+mj-lt"/>
              </a:rPr>
              <a:t>Intercalibration</a:t>
            </a:r>
          </a:p>
        </p:txBody>
      </p:sp>
    </p:spTree>
    <p:extLst>
      <p:ext uri="{BB962C8B-B14F-4D97-AF65-F5344CB8AC3E}">
        <p14:creationId xmlns:p14="http://schemas.microsoft.com/office/powerpoint/2010/main" val="41366168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62</a:t>
            </a:fld>
            <a:endParaRPr lang="en-US" altLang="en-US" dirty="0"/>
          </a:p>
        </p:txBody>
      </p:sp>
      <p:sp>
        <p:nvSpPr>
          <p:cNvPr id="6" name="Title 1"/>
          <p:cNvSpPr txBox="1">
            <a:spLocks/>
          </p:cNvSpPr>
          <p:nvPr/>
        </p:nvSpPr>
        <p:spPr>
          <a:xfrm>
            <a:off x="1543050" y="201168"/>
            <a:ext cx="6019038" cy="786078"/>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US" sz="3200" dirty="0">
                <a:solidFill>
                  <a:schemeClr val="bg1"/>
                </a:solidFill>
                <a:latin typeface="+mj-lt"/>
              </a:rPr>
              <a:t>SUVI Performance Baseline Status</a:t>
            </a:r>
          </a:p>
          <a:p>
            <a:pPr algn="ctr"/>
            <a:r>
              <a:rPr lang="en-US" sz="2000" i="1" dirty="0">
                <a:solidFill>
                  <a:schemeClr val="bg1"/>
                </a:solidFill>
                <a:latin typeface="+mj-lt"/>
              </a:rPr>
              <a:t>Assessment at Provisional</a:t>
            </a:r>
          </a:p>
        </p:txBody>
      </p:sp>
      <p:graphicFrame>
        <p:nvGraphicFramePr>
          <p:cNvPr id="7" name="Content Placeholder 3"/>
          <p:cNvGraphicFramePr>
            <a:graphicFrameLocks/>
          </p:cNvGraphicFramePr>
          <p:nvPr>
            <p:extLst>
              <p:ext uri="{D42A27DB-BD31-4B8C-83A1-F6EECF244321}">
                <p14:modId xmlns:p14="http://schemas.microsoft.com/office/powerpoint/2010/main" val="3103575850"/>
              </p:ext>
            </p:extLst>
          </p:nvPr>
        </p:nvGraphicFramePr>
        <p:xfrm>
          <a:off x="567891" y="1289731"/>
          <a:ext cx="8026666" cy="1691640"/>
        </p:xfrm>
        <a:graphic>
          <a:graphicData uri="http://schemas.openxmlformats.org/drawingml/2006/table">
            <a:tbl>
              <a:tblPr firstRow="1" bandRow="1">
                <a:tableStyleId>{5940675A-B579-460E-94D1-54222C63F5DA}</a:tableStyleId>
              </a:tblPr>
              <a:tblGrid>
                <a:gridCol w="944392">
                  <a:extLst>
                    <a:ext uri="{9D8B030D-6E8A-4147-A177-3AD203B41FA5}">
                      <a16:colId xmlns:a16="http://schemas.microsoft.com/office/drawing/2014/main" val="20000"/>
                    </a:ext>
                  </a:extLst>
                </a:gridCol>
                <a:gridCol w="3261975">
                  <a:extLst>
                    <a:ext uri="{9D8B030D-6E8A-4147-A177-3AD203B41FA5}">
                      <a16:colId xmlns:a16="http://schemas.microsoft.com/office/drawing/2014/main" val="20001"/>
                    </a:ext>
                  </a:extLst>
                </a:gridCol>
                <a:gridCol w="1495627">
                  <a:extLst>
                    <a:ext uri="{9D8B030D-6E8A-4147-A177-3AD203B41FA5}">
                      <a16:colId xmlns:a16="http://schemas.microsoft.com/office/drawing/2014/main" val="20002"/>
                    </a:ext>
                  </a:extLst>
                </a:gridCol>
                <a:gridCol w="2324672">
                  <a:extLst>
                    <a:ext uri="{9D8B030D-6E8A-4147-A177-3AD203B41FA5}">
                      <a16:colId xmlns:a16="http://schemas.microsoft.com/office/drawing/2014/main" val="20003"/>
                    </a:ext>
                  </a:extLst>
                </a:gridCol>
              </a:tblGrid>
              <a:tr h="370840">
                <a:tc>
                  <a:txBody>
                    <a:bodyPr/>
                    <a:lstStyle/>
                    <a:p>
                      <a:pPr algn="ctr"/>
                      <a:r>
                        <a:rPr lang="en-US" sz="1600" b="1" dirty="0">
                          <a:solidFill>
                            <a:schemeClr val="tx1"/>
                          </a:solidFill>
                          <a:latin typeface="+mn-lt"/>
                        </a:rPr>
                        <a:t>MRD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600" b="1" dirty="0">
                          <a:solidFill>
                            <a:schemeClr val="tx1"/>
                          </a:solidFill>
                          <a:latin typeface="+mn-lt"/>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mn-lt"/>
                        </a:rPr>
                        <a:t>Related PLPTs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mn-lt"/>
                        </a:rPr>
                        <a:t>Status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370840">
                <a:tc>
                  <a:txBody>
                    <a:bodyPr/>
                    <a:lstStyle/>
                    <a:p>
                      <a:pPr algn="ctr"/>
                      <a:r>
                        <a:rPr lang="en-US" sz="1600" dirty="0">
                          <a:latin typeface="+mn-lt"/>
                        </a:rPr>
                        <a:t>2045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mn-lt"/>
                        </a:rPr>
                        <a:t>Pointing Accuracy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600" dirty="0" smtClean="0">
                          <a:latin typeface="+mn-lt"/>
                        </a:rPr>
                        <a:t>PLPT-SUV-003</a:t>
                      </a:r>
                      <a:endParaRPr lang="en-US" sz="16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dirty="0" smtClean="0">
                          <a:solidFill>
                            <a:srgbClr val="00B14F"/>
                          </a:solidFill>
                          <a:latin typeface="+mn-lt"/>
                        </a:rPr>
                        <a:t>Validated*</a:t>
                      </a:r>
                      <a:endParaRPr lang="en-US" sz="1600" dirty="0">
                        <a:solidFill>
                          <a:srgbClr val="00B14F"/>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70840">
                <a:tc>
                  <a:txBody>
                    <a:bodyPr/>
                    <a:lstStyle/>
                    <a:p>
                      <a:pPr algn="ctr"/>
                      <a:r>
                        <a:rPr lang="en-US" sz="1600" dirty="0">
                          <a:latin typeface="+mn-lt"/>
                        </a:rPr>
                        <a:t>2046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600" dirty="0">
                          <a:solidFill>
                            <a:schemeClr val="tx1"/>
                          </a:solidFill>
                          <a:latin typeface="+mn-lt"/>
                        </a:rPr>
                        <a:t>Product Pointing</a:t>
                      </a:r>
                      <a:r>
                        <a:rPr lang="en-US" sz="1600" baseline="0" dirty="0">
                          <a:solidFill>
                            <a:schemeClr val="tx1"/>
                          </a:solidFill>
                          <a:latin typeface="+mn-lt"/>
                        </a:rPr>
                        <a:t> Knowledge</a:t>
                      </a:r>
                      <a:endParaRPr lang="en-US" sz="16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600" dirty="0" smtClean="0">
                          <a:latin typeface="+mn-lt"/>
                        </a:rPr>
                        <a:t>PLPT-SUV-003</a:t>
                      </a:r>
                      <a:endParaRPr lang="en-US" sz="16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dirty="0" smtClean="0">
                          <a:solidFill>
                            <a:srgbClr val="00B14F"/>
                          </a:solidFill>
                          <a:latin typeface="+mn-lt"/>
                        </a:rPr>
                        <a:t>Validated*</a:t>
                      </a:r>
                      <a:endParaRPr lang="en-US" sz="1600" dirty="0">
                        <a:solidFill>
                          <a:srgbClr val="00B14F"/>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370840">
                <a:tc>
                  <a:txBody>
                    <a:bodyPr/>
                    <a:lstStyle/>
                    <a:p>
                      <a:pPr algn="ctr"/>
                      <a:r>
                        <a:rPr lang="en-US" sz="1600" dirty="0">
                          <a:latin typeface="+mn-lt"/>
                        </a:rPr>
                        <a:t>2052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600" dirty="0">
                          <a:solidFill>
                            <a:schemeClr val="tx1"/>
                          </a:solidFill>
                          <a:latin typeface="+mn-lt"/>
                        </a:rPr>
                        <a:t>Long-term Stability (Product Measurement Precision in Radiance)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600" dirty="0" smtClean="0">
                          <a:latin typeface="+mn-lt"/>
                        </a:rPr>
                        <a:t>PLPT-SUV-003,</a:t>
                      </a:r>
                      <a:r>
                        <a:rPr lang="en-US" sz="1600" baseline="0" dirty="0">
                          <a:latin typeface="+mn-lt"/>
                        </a:rPr>
                        <a:t> </a:t>
                      </a:r>
                      <a:r>
                        <a:rPr lang="en-US" sz="1600" baseline="0" dirty="0" smtClean="0">
                          <a:latin typeface="+mn-lt"/>
                        </a:rPr>
                        <a:t>PLPT-SUV-</a:t>
                      </a:r>
                      <a:r>
                        <a:rPr lang="en-US" sz="1600" dirty="0" smtClean="0">
                          <a:latin typeface="+mn-lt"/>
                        </a:rPr>
                        <a:t>006</a:t>
                      </a:r>
                      <a:endParaRPr lang="en-US" sz="16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dirty="0" smtClean="0">
                          <a:solidFill>
                            <a:srgbClr val="B5891B"/>
                          </a:solidFill>
                          <a:latin typeface="+mn-lt"/>
                        </a:rPr>
                        <a:t>Preliminary results.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dirty="0" smtClean="0">
                          <a:solidFill>
                            <a:srgbClr val="B5891B"/>
                          </a:solidFill>
                          <a:latin typeface="+mn-lt"/>
                        </a:rPr>
                        <a:t>Ongoing</a:t>
                      </a:r>
                      <a:r>
                        <a:rPr lang="en-US" sz="1600" baseline="0" dirty="0" smtClean="0">
                          <a:solidFill>
                            <a:srgbClr val="B5891B"/>
                          </a:solidFill>
                          <a:latin typeface="+mn-lt"/>
                        </a:rPr>
                        <a:t> investigation</a:t>
                      </a:r>
                      <a:endParaRPr lang="en-US" sz="1600" dirty="0">
                        <a:solidFill>
                          <a:srgbClr val="B5891B"/>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bl>
          </a:graphicData>
        </a:graphic>
      </p:graphicFrame>
      <p:sp>
        <p:nvSpPr>
          <p:cNvPr id="8" name="Content Placeholder 2"/>
          <p:cNvSpPr txBox="1">
            <a:spLocks/>
          </p:cNvSpPr>
          <p:nvPr/>
        </p:nvSpPr>
        <p:spPr>
          <a:xfrm>
            <a:off x="493295" y="3044512"/>
            <a:ext cx="8101262" cy="2916641"/>
          </a:xfrm>
          <a:prstGeom prst="rect">
            <a:avLst/>
          </a:prstGeom>
        </p:spPr>
        <p:txBody>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5425" indent="-225425">
              <a:buFont typeface="Arial" panose="020B0604020202020204" pitchFamily="34" charset="0"/>
              <a:buChar char="•"/>
            </a:pPr>
            <a:r>
              <a:rPr lang="en-US" sz="2000" dirty="0">
                <a:latin typeface="Avenir Light"/>
              </a:rPr>
              <a:t>MRD2045:  Pointing Accuracy</a:t>
            </a:r>
          </a:p>
          <a:p>
            <a:pPr marL="688975" lvl="1" indent="-231775">
              <a:buFont typeface="Arial" panose="020B0604020202020204" pitchFamily="34" charset="0"/>
              <a:buChar char="•"/>
            </a:pPr>
            <a:r>
              <a:rPr lang="en-US" sz="1600" dirty="0">
                <a:latin typeface="Avenir Light"/>
              </a:rPr>
              <a:t>Requirements:   ±3.0 </a:t>
            </a:r>
            <a:r>
              <a:rPr lang="en-US" sz="1600" dirty="0" err="1">
                <a:latin typeface="Avenir Light"/>
              </a:rPr>
              <a:t>arcmin</a:t>
            </a:r>
            <a:r>
              <a:rPr lang="en-US" sz="1600" dirty="0">
                <a:latin typeface="Avenir Light"/>
              </a:rPr>
              <a:t> (3 sigma) (N-S,E-W) of Sun Center; </a:t>
            </a:r>
            <a:br>
              <a:rPr lang="en-US" sz="1600" dirty="0">
                <a:latin typeface="Avenir Light"/>
              </a:rPr>
            </a:br>
            <a:r>
              <a:rPr lang="en-US" sz="1600" dirty="0">
                <a:latin typeface="Avenir Light"/>
              </a:rPr>
              <a:t>Stability during 60 seconds: ±2.0 </a:t>
            </a:r>
            <a:r>
              <a:rPr lang="en-US" sz="1600" dirty="0" err="1">
                <a:latin typeface="Avenir Light"/>
              </a:rPr>
              <a:t>arcsec</a:t>
            </a:r>
            <a:r>
              <a:rPr lang="en-US" sz="1600" dirty="0">
                <a:latin typeface="Avenir Light"/>
              </a:rPr>
              <a:t> (1 sigma), ±6.0 </a:t>
            </a:r>
            <a:r>
              <a:rPr lang="en-US" sz="1600" dirty="0" err="1">
                <a:latin typeface="Avenir Light"/>
              </a:rPr>
              <a:t>arcsec</a:t>
            </a:r>
            <a:r>
              <a:rPr lang="en-US" sz="1600" dirty="0">
                <a:latin typeface="Avenir Light"/>
              </a:rPr>
              <a:t> (3 sigma) (N-S, E-W)</a:t>
            </a:r>
          </a:p>
          <a:p>
            <a:pPr marL="225425" indent="-225425">
              <a:buFont typeface="Arial" panose="020B0604020202020204" pitchFamily="34" charset="0"/>
              <a:buChar char="•"/>
            </a:pPr>
            <a:r>
              <a:rPr lang="en-US" sz="2000" dirty="0">
                <a:latin typeface="Avenir Light"/>
              </a:rPr>
              <a:t>MRD2046:  Product Pointing Knowledge/Mapping Accuracy  </a:t>
            </a:r>
          </a:p>
          <a:p>
            <a:pPr marL="688975" lvl="1" indent="-231775">
              <a:buFont typeface="Arial" panose="020B0604020202020204" pitchFamily="34" charset="0"/>
              <a:buChar char="•"/>
            </a:pPr>
            <a:r>
              <a:rPr lang="en-US" sz="1600" dirty="0">
                <a:latin typeface="Avenir Light"/>
              </a:rPr>
              <a:t>Requirements:  ±2.5 </a:t>
            </a:r>
            <a:r>
              <a:rPr lang="en-US" sz="1600" dirty="0" err="1">
                <a:latin typeface="Avenir Light"/>
              </a:rPr>
              <a:t>arcsec</a:t>
            </a:r>
            <a:endParaRPr lang="en-US" sz="1600" dirty="0">
              <a:latin typeface="Avenir Light"/>
            </a:endParaRPr>
          </a:p>
          <a:p>
            <a:pPr marL="225425" indent="-225425">
              <a:buFont typeface="Arial" panose="020B0604020202020204" pitchFamily="34" charset="0"/>
              <a:buChar char="•"/>
            </a:pPr>
            <a:r>
              <a:rPr lang="en-US" sz="2000" dirty="0">
                <a:latin typeface="Avenir Light"/>
              </a:rPr>
              <a:t>MRD2052:  Long-term Stability (Product Measurement Precision in Radiance)</a:t>
            </a:r>
          </a:p>
          <a:p>
            <a:pPr marL="688975" lvl="1" indent="-231775">
              <a:buFont typeface="Arial" panose="020B0604020202020204" pitchFamily="34" charset="0"/>
              <a:buChar char="•"/>
            </a:pPr>
            <a:r>
              <a:rPr lang="en-US" sz="1600" dirty="0">
                <a:latin typeface="Avenir Light"/>
              </a:rPr>
              <a:t>Requirements: ±30%</a:t>
            </a:r>
          </a:p>
          <a:p>
            <a:pPr marL="688975" lvl="1" indent="-231775">
              <a:buFont typeface="Arial" panose="020B0604020202020204" pitchFamily="34" charset="0"/>
              <a:buChar char="•"/>
            </a:pPr>
            <a:r>
              <a:rPr lang="en-US" sz="1600" u="sng" dirty="0">
                <a:latin typeface="Avenir Light"/>
              </a:rPr>
              <a:t>Absolute accuracy cannot be verified on-orbit</a:t>
            </a:r>
          </a:p>
        </p:txBody>
      </p:sp>
      <p:sp>
        <p:nvSpPr>
          <p:cNvPr id="2" name="TextBox 1"/>
          <p:cNvSpPr txBox="1"/>
          <p:nvPr/>
        </p:nvSpPr>
        <p:spPr>
          <a:xfrm>
            <a:off x="493295" y="6158520"/>
            <a:ext cx="4295856" cy="461665"/>
          </a:xfrm>
          <a:prstGeom prst="rect">
            <a:avLst/>
          </a:prstGeom>
          <a:noFill/>
        </p:spPr>
        <p:txBody>
          <a:bodyPr wrap="none" rtlCol="0">
            <a:spAutoFit/>
          </a:bodyPr>
          <a:lstStyle/>
          <a:p>
            <a:r>
              <a:rPr lang="en-US" sz="2400" dirty="0" smtClean="0">
                <a:solidFill>
                  <a:srgbClr val="00B14F"/>
                </a:solidFill>
                <a:latin typeface="Avenir Light"/>
              </a:rPr>
              <a:t>* </a:t>
            </a:r>
            <a:r>
              <a:rPr lang="en-US" sz="2400" dirty="0" smtClean="0">
                <a:solidFill>
                  <a:schemeClr val="bg1"/>
                </a:solidFill>
                <a:latin typeface="Avenir Light"/>
              </a:rPr>
              <a:t>After corrections for Yaw Flip</a:t>
            </a:r>
            <a:endParaRPr lang="en-US" sz="2400" dirty="0">
              <a:solidFill>
                <a:srgbClr val="00B14F"/>
              </a:solidFill>
              <a:latin typeface="Avenir Light"/>
            </a:endParaRPr>
          </a:p>
        </p:txBody>
      </p:sp>
    </p:spTree>
    <p:extLst>
      <p:ext uri="{BB962C8B-B14F-4D97-AF65-F5344CB8AC3E}">
        <p14:creationId xmlns:p14="http://schemas.microsoft.com/office/powerpoint/2010/main" val="32712863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63</a:t>
            </a:fld>
            <a:endParaRPr lang="en-US" altLang="en-US" dirty="0"/>
          </a:p>
        </p:txBody>
      </p:sp>
      <p:sp>
        <p:nvSpPr>
          <p:cNvPr id="6" name="Title 1"/>
          <p:cNvSpPr txBox="1">
            <a:spLocks/>
          </p:cNvSpPr>
          <p:nvPr/>
        </p:nvSpPr>
        <p:spPr>
          <a:xfrm>
            <a:off x="1543050" y="201168"/>
            <a:ext cx="6019038" cy="786078"/>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US" sz="3200" dirty="0">
                <a:solidFill>
                  <a:schemeClr val="bg1"/>
                </a:solidFill>
                <a:latin typeface="+mj-lt"/>
              </a:rPr>
              <a:t>SUVI Performance Baseline Status</a:t>
            </a:r>
          </a:p>
          <a:p>
            <a:pPr algn="ctr"/>
            <a:r>
              <a:rPr lang="en-US" sz="2000" i="1" dirty="0">
                <a:solidFill>
                  <a:schemeClr val="bg1"/>
                </a:solidFill>
                <a:latin typeface="+mj-lt"/>
              </a:rPr>
              <a:t>Assessment at Provisional</a:t>
            </a:r>
          </a:p>
        </p:txBody>
      </p:sp>
      <p:graphicFrame>
        <p:nvGraphicFramePr>
          <p:cNvPr id="7" name="Content Placeholder 3"/>
          <p:cNvGraphicFramePr>
            <a:graphicFrameLocks/>
          </p:cNvGraphicFramePr>
          <p:nvPr>
            <p:extLst>
              <p:ext uri="{D42A27DB-BD31-4B8C-83A1-F6EECF244321}">
                <p14:modId xmlns:p14="http://schemas.microsoft.com/office/powerpoint/2010/main" val="1500212326"/>
              </p:ext>
            </p:extLst>
          </p:nvPr>
        </p:nvGraphicFramePr>
        <p:xfrm>
          <a:off x="616609" y="1081912"/>
          <a:ext cx="7823197" cy="2499360"/>
        </p:xfrm>
        <a:graphic>
          <a:graphicData uri="http://schemas.openxmlformats.org/drawingml/2006/table">
            <a:tbl>
              <a:tblPr firstRow="1" bandRow="1">
                <a:tableStyleId>{5940675A-B579-460E-94D1-54222C63F5DA}</a:tableStyleId>
              </a:tblPr>
              <a:tblGrid>
                <a:gridCol w="749736">
                  <a:extLst>
                    <a:ext uri="{9D8B030D-6E8A-4147-A177-3AD203B41FA5}">
                      <a16:colId xmlns:a16="http://schemas.microsoft.com/office/drawing/2014/main" val="20000"/>
                    </a:ext>
                  </a:extLst>
                </a:gridCol>
                <a:gridCol w="1250731">
                  <a:extLst>
                    <a:ext uri="{9D8B030D-6E8A-4147-A177-3AD203B41FA5}">
                      <a16:colId xmlns:a16="http://schemas.microsoft.com/office/drawing/2014/main" val="20001"/>
                    </a:ext>
                  </a:extLst>
                </a:gridCol>
                <a:gridCol w="1376855">
                  <a:extLst>
                    <a:ext uri="{9D8B030D-6E8A-4147-A177-3AD203B41FA5}">
                      <a16:colId xmlns:a16="http://schemas.microsoft.com/office/drawing/2014/main" val="1713985153"/>
                    </a:ext>
                  </a:extLst>
                </a:gridCol>
                <a:gridCol w="1576552">
                  <a:extLst>
                    <a:ext uri="{9D8B030D-6E8A-4147-A177-3AD203B41FA5}">
                      <a16:colId xmlns:a16="http://schemas.microsoft.com/office/drawing/2014/main" val="3051823370"/>
                    </a:ext>
                  </a:extLst>
                </a:gridCol>
                <a:gridCol w="1450427">
                  <a:extLst>
                    <a:ext uri="{9D8B030D-6E8A-4147-A177-3AD203B41FA5}">
                      <a16:colId xmlns:a16="http://schemas.microsoft.com/office/drawing/2014/main" val="20002"/>
                    </a:ext>
                  </a:extLst>
                </a:gridCol>
                <a:gridCol w="1418896">
                  <a:extLst>
                    <a:ext uri="{9D8B030D-6E8A-4147-A177-3AD203B41FA5}">
                      <a16:colId xmlns:a16="http://schemas.microsoft.com/office/drawing/2014/main" val="2332612034"/>
                    </a:ext>
                  </a:extLst>
                </a:gridCol>
              </a:tblGrid>
              <a:tr h="370840">
                <a:tc>
                  <a:txBody>
                    <a:bodyPr/>
                    <a:lstStyle/>
                    <a:p>
                      <a:pPr algn="ctr"/>
                      <a:r>
                        <a:rPr lang="en-US" sz="1400" b="1" dirty="0">
                          <a:solidFill>
                            <a:schemeClr val="tx1"/>
                          </a:solidFill>
                          <a:latin typeface="Avenir Light"/>
                        </a:rPr>
                        <a:t>MRD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400" b="1" dirty="0">
                          <a:solidFill>
                            <a:schemeClr val="tx1"/>
                          </a:solidFill>
                          <a:latin typeface="Avenir Light"/>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400" b="1" dirty="0" smtClean="0">
                          <a:latin typeface="Avenir Light"/>
                        </a:rPr>
                        <a:t>Requirement</a:t>
                      </a:r>
                      <a:endParaRPr lang="en-US" sz="1400" b="1" dirty="0">
                        <a:latin typeface="Avenir 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400" b="1" dirty="0" smtClean="0">
                          <a:latin typeface="Avenir Light"/>
                        </a:rPr>
                        <a:t>MIT-LL Expected</a:t>
                      </a:r>
                      <a:r>
                        <a:rPr lang="en-US" sz="1400" b="1" baseline="0" dirty="0" smtClean="0">
                          <a:latin typeface="Avenir Light"/>
                        </a:rPr>
                        <a:t> Performance</a:t>
                      </a:r>
                      <a:endParaRPr lang="en-US" sz="1400" b="1" dirty="0">
                        <a:latin typeface="Avenir 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400" b="1" dirty="0" smtClean="0">
                          <a:latin typeface="Avenir Light"/>
                        </a:rPr>
                        <a:t>NCEI Analysis</a:t>
                      </a:r>
                      <a:endParaRPr lang="en-US" sz="1400" b="1" dirty="0">
                        <a:latin typeface="Avenir 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400" b="1" dirty="0" smtClean="0">
                          <a:latin typeface="Avenir Light"/>
                        </a:rPr>
                        <a:t>Status</a:t>
                      </a:r>
                      <a:endParaRPr lang="en-US" sz="1400" b="1" dirty="0">
                        <a:latin typeface="Avenir 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370840">
                <a:tc>
                  <a:txBody>
                    <a:bodyPr/>
                    <a:lstStyle/>
                    <a:p>
                      <a:pPr algn="ctr"/>
                      <a:r>
                        <a:rPr lang="en-US" sz="1400" dirty="0">
                          <a:latin typeface="Avenir Light"/>
                        </a:rPr>
                        <a:t>2045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venir Light"/>
                        </a:rPr>
                        <a:t>Pointing Accuracy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b="0" dirty="0" smtClean="0">
                          <a:latin typeface="Avenir Light"/>
                        </a:rPr>
                        <a:t>3.0</a:t>
                      </a:r>
                      <a:r>
                        <a:rPr lang="en-US" sz="1400" b="0" baseline="0" dirty="0" smtClean="0">
                          <a:latin typeface="Avenir Light"/>
                        </a:rPr>
                        <a:t> Arcminutes</a:t>
                      </a:r>
                      <a:endParaRPr lang="en-US" sz="1400" b="0" dirty="0">
                        <a:latin typeface="Avenir 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b="0" dirty="0" smtClean="0">
                          <a:latin typeface="Avenir Light"/>
                        </a:rPr>
                        <a:t>2.5</a:t>
                      </a:r>
                      <a:r>
                        <a:rPr lang="en-US" sz="1400" b="0" baseline="0" dirty="0" smtClean="0">
                          <a:latin typeface="Avenir Light"/>
                        </a:rPr>
                        <a:t> </a:t>
                      </a:r>
                      <a:r>
                        <a:rPr lang="en-US" sz="1400" b="0" baseline="0" dirty="0" err="1" smtClean="0">
                          <a:latin typeface="Avenir Light"/>
                        </a:rPr>
                        <a:t>Arcseconds</a:t>
                      </a:r>
                      <a:endParaRPr lang="en-US" sz="1400" b="0" dirty="0">
                        <a:latin typeface="Avenir 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smtClean="0">
                          <a:latin typeface="Avenir Light"/>
                        </a:rPr>
                        <a:t>&lt;</a:t>
                      </a:r>
                      <a:r>
                        <a:rPr lang="en-US" sz="1400" baseline="0" dirty="0" smtClean="0">
                          <a:latin typeface="Avenir Light"/>
                        </a:rPr>
                        <a:t> 0.5 </a:t>
                      </a:r>
                      <a:r>
                        <a:rPr lang="en-US" sz="1400" baseline="0" dirty="0" err="1" smtClean="0">
                          <a:latin typeface="Avenir Light"/>
                        </a:rPr>
                        <a:t>arcsec</a:t>
                      </a:r>
                      <a:r>
                        <a:rPr lang="en-US" sz="1400" baseline="0" dirty="0" smtClean="0">
                          <a:latin typeface="Avenir Light"/>
                        </a:rPr>
                        <a:t> y, </a:t>
                      </a:r>
                    </a:p>
                    <a:p>
                      <a:r>
                        <a:rPr lang="en-US" sz="1400" baseline="0" dirty="0" smtClean="0">
                          <a:latin typeface="Avenir Light"/>
                        </a:rPr>
                        <a:t>&lt; 0.5 </a:t>
                      </a:r>
                      <a:r>
                        <a:rPr lang="en-US" sz="1400" baseline="0" dirty="0" err="1" smtClean="0">
                          <a:latin typeface="Avenir Light"/>
                        </a:rPr>
                        <a:t>arcsec</a:t>
                      </a:r>
                      <a:r>
                        <a:rPr lang="en-US" sz="1400" baseline="0" dirty="0" smtClean="0">
                          <a:latin typeface="Avenir Light"/>
                        </a:rPr>
                        <a:t> z    </a:t>
                      </a:r>
                      <a:endParaRPr lang="en-US" sz="1400" b="1" dirty="0">
                        <a:latin typeface="Avenir 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b="1" dirty="0" smtClean="0">
                          <a:solidFill>
                            <a:srgbClr val="00B050"/>
                          </a:solidFill>
                          <a:latin typeface="Avenir Light"/>
                        </a:rPr>
                        <a:t>PASS</a:t>
                      </a:r>
                      <a:endParaRPr lang="en-US" sz="1400" b="1" dirty="0">
                        <a:solidFill>
                          <a:srgbClr val="00B050"/>
                        </a:solidFill>
                        <a:latin typeface="Avenir 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70840">
                <a:tc>
                  <a:txBody>
                    <a:bodyPr/>
                    <a:lstStyle/>
                    <a:p>
                      <a:pPr algn="ctr"/>
                      <a:r>
                        <a:rPr lang="en-US" sz="1400" dirty="0">
                          <a:latin typeface="Avenir Light"/>
                        </a:rPr>
                        <a:t>2046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tx1"/>
                          </a:solidFill>
                          <a:latin typeface="Avenir Light"/>
                        </a:rPr>
                        <a:t>Product Pointing</a:t>
                      </a:r>
                      <a:r>
                        <a:rPr lang="en-US" sz="1400" baseline="0" dirty="0">
                          <a:solidFill>
                            <a:schemeClr val="tx1"/>
                          </a:solidFill>
                          <a:latin typeface="Avenir Light"/>
                        </a:rPr>
                        <a:t> Knowledge</a:t>
                      </a:r>
                      <a:endParaRPr lang="en-US" sz="1400" dirty="0">
                        <a:solidFill>
                          <a:schemeClr val="tx1"/>
                        </a:solidFill>
                        <a:latin typeface="Avenir 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b="0" dirty="0" smtClean="0">
                          <a:latin typeface="Avenir Light"/>
                        </a:rPr>
                        <a:t>2.5 </a:t>
                      </a:r>
                      <a:r>
                        <a:rPr lang="en-US" sz="1400" b="0" dirty="0" err="1" smtClean="0">
                          <a:latin typeface="Avenir Light"/>
                        </a:rPr>
                        <a:t>Arcseconds</a:t>
                      </a:r>
                      <a:endParaRPr lang="en-US" sz="1400" b="0" dirty="0">
                        <a:latin typeface="Avenir 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b="0" dirty="0" smtClean="0">
                          <a:latin typeface="Avenir Light"/>
                        </a:rPr>
                        <a:t>- </a:t>
                      </a:r>
                      <a:endParaRPr lang="en-US" sz="1400" b="0" dirty="0">
                        <a:latin typeface="Avenir 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smtClean="0">
                          <a:latin typeface="Avenir Light"/>
                        </a:rPr>
                        <a:t>&lt;</a:t>
                      </a:r>
                      <a:r>
                        <a:rPr lang="en-US" sz="1400" baseline="0" dirty="0" smtClean="0">
                          <a:latin typeface="Avenir Light"/>
                        </a:rPr>
                        <a:t> 0.25arcsec y</a:t>
                      </a:r>
                    </a:p>
                    <a:p>
                      <a:r>
                        <a:rPr lang="en-US" sz="1400" baseline="0" dirty="0" smtClean="0">
                          <a:latin typeface="Avenir Light"/>
                        </a:rPr>
                        <a:t>&lt;  0.5 </a:t>
                      </a:r>
                      <a:r>
                        <a:rPr lang="en-US" sz="1400" baseline="0" dirty="0" err="1" smtClean="0">
                          <a:latin typeface="Avenir Light"/>
                        </a:rPr>
                        <a:t>arcsec</a:t>
                      </a:r>
                      <a:r>
                        <a:rPr lang="en-US" sz="1400" baseline="0" dirty="0" smtClean="0">
                          <a:latin typeface="Avenir Light"/>
                        </a:rPr>
                        <a:t> z </a:t>
                      </a:r>
                      <a:endParaRPr lang="en-US" sz="1400" b="1" dirty="0">
                        <a:latin typeface="Avenir 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b="1" dirty="0" smtClean="0">
                          <a:solidFill>
                            <a:srgbClr val="00B050"/>
                          </a:solidFill>
                          <a:latin typeface="Avenir Light"/>
                        </a:rPr>
                        <a:t>PASS</a:t>
                      </a:r>
                      <a:endParaRPr lang="en-US" sz="1400" b="1" dirty="0">
                        <a:solidFill>
                          <a:srgbClr val="00B050"/>
                        </a:solidFill>
                        <a:latin typeface="Avenir 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370840">
                <a:tc>
                  <a:txBody>
                    <a:bodyPr/>
                    <a:lstStyle/>
                    <a:p>
                      <a:pPr algn="ctr"/>
                      <a:r>
                        <a:rPr lang="en-US" sz="1400" dirty="0">
                          <a:latin typeface="Avenir Light"/>
                        </a:rPr>
                        <a:t>2052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tx1"/>
                          </a:solidFill>
                          <a:latin typeface="Avenir Light"/>
                        </a:rPr>
                        <a:t>Long-term Stability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dirty="0" smtClean="0">
                          <a:solidFill>
                            <a:schemeClr val="tx1"/>
                          </a:solidFill>
                          <a:latin typeface="Avenir Light"/>
                        </a:rPr>
                        <a:t>30%</a:t>
                      </a:r>
                      <a:endParaRPr lang="en-US" sz="1400" b="0" dirty="0">
                        <a:solidFill>
                          <a:schemeClr val="tx1"/>
                        </a:solidFill>
                        <a:latin typeface="Avenir 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dirty="0" smtClean="0">
                          <a:solidFill>
                            <a:schemeClr val="tx1"/>
                          </a:solidFill>
                          <a:latin typeface="Avenir Light"/>
                        </a:rPr>
                        <a:t>19.5%</a:t>
                      </a:r>
                      <a:endParaRPr lang="en-US" sz="1400" b="0" dirty="0">
                        <a:solidFill>
                          <a:schemeClr val="tx1"/>
                        </a:solidFill>
                        <a:latin typeface="Avenir 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dirty="0" smtClean="0">
                          <a:solidFill>
                            <a:schemeClr val="tx1"/>
                          </a:solidFill>
                          <a:latin typeface="Avenir Light"/>
                        </a:rPr>
                        <a:t>~10% 284</a:t>
                      </a:r>
                      <a:r>
                        <a:rPr lang="en-US" sz="1400" b="0" dirty="0" smtClean="0">
                          <a:solidFill>
                            <a:schemeClr val="tx1"/>
                          </a:solidFill>
                          <a:latin typeface="Calibri" panose="020F0502020204030204" pitchFamily="34" charset="0"/>
                          <a:cs typeface="Calibri" panose="020F0502020204030204" pitchFamily="34" charset="0"/>
                        </a:rPr>
                        <a:t>Å</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dirty="0" smtClean="0">
                          <a:solidFill>
                            <a:schemeClr val="tx1"/>
                          </a:solidFill>
                          <a:latin typeface="Avenir Light"/>
                          <a:cs typeface="Calibri" panose="020F0502020204030204" pitchFamily="34" charset="0"/>
                        </a:rPr>
                        <a:t>~8%  304</a:t>
                      </a:r>
                      <a:r>
                        <a:rPr lang="en-US" sz="1400" b="0" dirty="0" smtClean="0">
                          <a:solidFill>
                            <a:schemeClr val="tx1"/>
                          </a:solidFill>
                          <a:latin typeface="Calibri" panose="020F0502020204030204" pitchFamily="34" charset="0"/>
                          <a:cs typeface="Calibri" panose="020F0502020204030204" pitchFamily="34" charset="0"/>
                        </a:rPr>
                        <a:t>Å</a:t>
                      </a:r>
                      <a:endParaRPr lang="en-US" sz="1400" b="0" dirty="0">
                        <a:solidFill>
                          <a:schemeClr val="tx1"/>
                        </a:solidFill>
                        <a:latin typeface="Avenir 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smtClean="0">
                          <a:solidFill>
                            <a:srgbClr val="00B050"/>
                          </a:solidFill>
                          <a:latin typeface="Avenir Light"/>
                        </a:rPr>
                        <a:t>PASS</a:t>
                      </a:r>
                      <a:endParaRPr lang="en-US" sz="1400" b="1" dirty="0">
                        <a:solidFill>
                          <a:srgbClr val="00B050"/>
                        </a:solidFill>
                        <a:latin typeface="Avenir 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bl>
          </a:graphicData>
        </a:graphic>
      </p:graphicFrame>
      <p:sp>
        <p:nvSpPr>
          <p:cNvPr id="3" name="TextBox 2"/>
          <p:cNvSpPr txBox="1"/>
          <p:nvPr/>
        </p:nvSpPr>
        <p:spPr>
          <a:xfrm>
            <a:off x="683171" y="3797858"/>
            <a:ext cx="7756635"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chemeClr val="bg1"/>
                </a:solidFill>
                <a:latin typeface="Avenir Light"/>
              </a:rPr>
              <a:t>Pointing requirements are well met.</a:t>
            </a:r>
          </a:p>
          <a:p>
            <a:pPr marL="285750" indent="-285750">
              <a:buFont typeface="Arial" panose="020B0604020202020204" pitchFamily="34" charset="0"/>
              <a:buChar char="•"/>
            </a:pPr>
            <a:r>
              <a:rPr lang="en-US" sz="2400" dirty="0" smtClean="0">
                <a:solidFill>
                  <a:schemeClr val="bg1"/>
                </a:solidFill>
                <a:latin typeface="Avenir Light"/>
              </a:rPr>
              <a:t>Consistency between GOES-16 SUVI and GOES-17 SUVI is desired</a:t>
            </a:r>
          </a:p>
          <a:p>
            <a:pPr marL="742950" lvl="1" indent="-285750">
              <a:buFont typeface="Arial" panose="020B0604020202020204" pitchFamily="34" charset="0"/>
              <a:buChar char="•"/>
            </a:pPr>
            <a:r>
              <a:rPr lang="en-US" sz="2400" dirty="0" smtClean="0">
                <a:solidFill>
                  <a:schemeClr val="bg1"/>
                </a:solidFill>
                <a:latin typeface="Avenir Light"/>
              </a:rPr>
              <a:t>Performance “jump” from LUT update is concerning and being investigated</a:t>
            </a:r>
          </a:p>
          <a:p>
            <a:pPr marL="742950" lvl="1" indent="-285750">
              <a:buFont typeface="Arial" panose="020B0604020202020204" pitchFamily="34" charset="0"/>
              <a:buChar char="•"/>
            </a:pPr>
            <a:r>
              <a:rPr lang="en-US" sz="2400" dirty="0" smtClean="0">
                <a:solidFill>
                  <a:schemeClr val="bg1"/>
                </a:solidFill>
                <a:latin typeface="Avenir Light"/>
              </a:rPr>
              <a:t>Comprehension of the performance differences is an ongoing task and priority</a:t>
            </a:r>
          </a:p>
        </p:txBody>
      </p:sp>
    </p:spTree>
    <p:extLst>
      <p:ext uri="{BB962C8B-B14F-4D97-AF65-F5344CB8AC3E}">
        <p14:creationId xmlns:p14="http://schemas.microsoft.com/office/powerpoint/2010/main" val="6854155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Product Maturity Assessment</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64</a:t>
            </a:fld>
            <a:endParaRPr lang="en-US" altLang="en-US"/>
          </a:p>
        </p:txBody>
      </p:sp>
      <p:graphicFrame>
        <p:nvGraphicFramePr>
          <p:cNvPr id="6" name="Shape 202"/>
          <p:cNvGraphicFramePr>
            <a:graphicFrameLocks noGrp="1"/>
          </p:cNvGraphicFramePr>
          <p:nvPr>
            <p:ph idx="1"/>
            <p:extLst>
              <p:ext uri="{D42A27DB-BD31-4B8C-83A1-F6EECF244321}">
                <p14:modId xmlns:p14="http://schemas.microsoft.com/office/powerpoint/2010/main" val="2512930832"/>
              </p:ext>
            </p:extLst>
          </p:nvPr>
        </p:nvGraphicFramePr>
        <p:xfrm>
          <a:off x="228600" y="1196796"/>
          <a:ext cx="8686800" cy="5059720"/>
        </p:xfrm>
        <a:graphic>
          <a:graphicData uri="http://schemas.openxmlformats.org/drawingml/2006/table">
            <a:tbl>
              <a:tblPr>
                <a:noFil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chemeClr val="tx1"/>
                          </a:solidFill>
                          <a:latin typeface="+mn-lt"/>
                        </a:rPr>
                        <a:t>Preparation Activities</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chemeClr val="tx1"/>
                          </a:solidFill>
                          <a:latin typeface="+mn-lt"/>
                        </a:rPr>
                        <a:t>Assessment</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Avenir Light"/>
                          <a:ea typeface="Arial"/>
                          <a:cs typeface="Arial"/>
                          <a:sym typeface="Arial"/>
                        </a:rPr>
                        <a:t>Validation activities are ongoing and the general research community is now encouraged to participate.</a:t>
                      </a:r>
                      <a:endParaRPr lang="en" sz="2000" u="none" strike="noStrike" cap="none" dirty="0">
                        <a:solidFill>
                          <a:schemeClr val="tx1"/>
                        </a:solidFill>
                        <a:latin typeface="Avenir Light"/>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Avenir Light"/>
                          <a:ea typeface="Arial"/>
                          <a:cs typeface="Arial"/>
                          <a:sym typeface="Arial"/>
                        </a:rPr>
                        <a:t>Validation activities are ongoing.</a:t>
                      </a:r>
                      <a:r>
                        <a:rPr lang="en" sz="2000" b="0" i="0" u="none" strike="noStrike" cap="none" baseline="0" dirty="0">
                          <a:solidFill>
                            <a:schemeClr val="tx1"/>
                          </a:solidFill>
                          <a:latin typeface="Avenir Light"/>
                          <a:ea typeface="Arial"/>
                          <a:cs typeface="Arial"/>
                          <a:sym typeface="Arial"/>
                        </a:rPr>
                        <a:t> Results have been discussed with SWPC. Release of data by NCEI will enable research community participation.</a:t>
                      </a:r>
                      <a:endParaRPr lang="en" sz="2000" u="none" strike="noStrike" cap="none" dirty="0">
                        <a:solidFill>
                          <a:schemeClr val="tx1"/>
                        </a:solidFill>
                        <a:latin typeface="Avenir Light"/>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Avenir Light"/>
                          <a:ea typeface="Arial"/>
                          <a:cs typeface="Arial"/>
                          <a:sym typeface="Arial"/>
                        </a:rPr>
                        <a:t>Severe algorithm anomalies and</a:t>
                      </a:r>
                      <a:r>
                        <a:rPr lang="en" sz="2000" b="0" i="0" u="none" strike="noStrike" cap="none" baseline="0" dirty="0">
                          <a:solidFill>
                            <a:schemeClr val="tx1"/>
                          </a:solidFill>
                          <a:latin typeface="Avenir Light"/>
                          <a:ea typeface="Arial"/>
                          <a:cs typeface="Arial"/>
                          <a:sym typeface="Arial"/>
                        </a:rPr>
                        <a:t> deficiencies </a:t>
                      </a:r>
                      <a:r>
                        <a:rPr lang="en" sz="2000" b="0" i="0" u="none" strike="noStrike" cap="none" dirty="0">
                          <a:solidFill>
                            <a:schemeClr val="tx1"/>
                          </a:solidFill>
                          <a:latin typeface="Avenir Light"/>
                          <a:ea typeface="Arial"/>
                          <a:cs typeface="Arial"/>
                          <a:sym typeface="Arial"/>
                        </a:rPr>
                        <a:t>are identified and under analysis. Solutions to anomalies are in development and testing.</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baseline="0" dirty="0">
                          <a:solidFill>
                            <a:schemeClr val="tx1"/>
                          </a:solidFill>
                          <a:latin typeface="Avenir Light"/>
                          <a:ea typeface="Arial"/>
                          <a:cs typeface="Arial"/>
                          <a:sym typeface="Arial"/>
                        </a:rPr>
                        <a:t>A combination of corrections to the algorithm and LUT updates have </a:t>
                      </a:r>
                      <a:r>
                        <a:rPr lang="en" sz="2000" b="0" i="0" u="none" strike="noStrike" cap="none" baseline="0" dirty="0" smtClean="0">
                          <a:solidFill>
                            <a:schemeClr val="tx1"/>
                          </a:solidFill>
                          <a:latin typeface="Avenir Light"/>
                          <a:ea typeface="Arial"/>
                          <a:cs typeface="Arial"/>
                          <a:sym typeface="Arial"/>
                        </a:rPr>
                        <a:t>resolved most </a:t>
                      </a:r>
                      <a:r>
                        <a:rPr lang="en" sz="2000" b="0" i="0" u="none" strike="noStrike" cap="none" baseline="0" dirty="0">
                          <a:solidFill>
                            <a:schemeClr val="tx1"/>
                          </a:solidFill>
                          <a:latin typeface="Avenir Light"/>
                          <a:ea typeface="Arial"/>
                          <a:cs typeface="Arial"/>
                          <a:sym typeface="Arial"/>
                        </a:rPr>
                        <a:t>Cal/INR critical ADRs excluding ADR309 (despiking) </a:t>
                      </a:r>
                      <a:r>
                        <a:rPr lang="en" sz="2000" b="0" i="0" u="none" strike="noStrike" cap="none" baseline="0" dirty="0" smtClean="0">
                          <a:solidFill>
                            <a:schemeClr val="tx1"/>
                          </a:solidFill>
                          <a:latin typeface="Avenir Light"/>
                          <a:ea typeface="Arial"/>
                          <a:cs typeface="Arial"/>
                          <a:sym typeface="Arial"/>
                        </a:rPr>
                        <a:t>(</a:t>
                      </a:r>
                      <a:r>
                        <a:rPr lang="en" sz="2000" b="0" i="1" u="none" strike="noStrike" cap="none" baseline="0" dirty="0" smtClean="0">
                          <a:solidFill>
                            <a:schemeClr val="tx1"/>
                          </a:solidFill>
                          <a:latin typeface="Avenir Light"/>
                          <a:ea typeface="Arial"/>
                          <a:cs typeface="Arial"/>
                          <a:sym typeface="Arial"/>
                        </a:rPr>
                        <a:t>and 932</a:t>
                      </a:r>
                      <a:r>
                        <a:rPr lang="en" sz="2000" b="0" i="0" u="none" strike="noStrike" cap="none" baseline="0" dirty="0" smtClean="0">
                          <a:solidFill>
                            <a:schemeClr val="tx1"/>
                          </a:solidFill>
                          <a:latin typeface="Avenir Light"/>
                          <a:ea typeface="Arial"/>
                          <a:cs typeface="Arial"/>
                          <a:sym typeface="Arial"/>
                        </a:rPr>
                        <a:t>)</a:t>
                      </a:r>
                      <a:endParaRPr lang="en" sz="2000" b="0" i="0" u="none" strike="noStrike" cap="none" baseline="0" dirty="0">
                        <a:solidFill>
                          <a:schemeClr val="tx1"/>
                        </a:solidFill>
                        <a:latin typeface="Avenir Light"/>
                        <a:ea typeface="Arial"/>
                        <a:cs typeface="Arial"/>
                        <a:sym typeface="Arial"/>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Avenir Light"/>
                          <a:ea typeface="Arial"/>
                          <a:cs typeface="Arial"/>
                          <a:sym typeface="Arial"/>
                        </a:rPr>
                        <a:t>Incremental product improvements may still be occurring.</a:t>
                      </a:r>
                      <a:endParaRPr lang="en" sz="2000" u="none" strike="noStrike" cap="none" dirty="0">
                        <a:solidFill>
                          <a:schemeClr val="tx1"/>
                        </a:solidFill>
                        <a:latin typeface="Avenir Light"/>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Avenir Light"/>
                          <a:ea typeface="Arial"/>
                          <a:cs typeface="Arial"/>
                          <a:sym typeface="Arial"/>
                        </a:rPr>
                        <a:t>Incremental product improvements are expected,</a:t>
                      </a:r>
                      <a:r>
                        <a:rPr lang="en" sz="2000" b="0" i="0" u="none" strike="noStrike" cap="none" baseline="0" dirty="0">
                          <a:solidFill>
                            <a:schemeClr val="tx1"/>
                          </a:solidFill>
                          <a:latin typeface="Avenir Light"/>
                          <a:ea typeface="Arial"/>
                          <a:cs typeface="Arial"/>
                          <a:sym typeface="Arial"/>
                        </a:rPr>
                        <a:t> primarily through updated LUTs incorporating results of cross-cal.</a:t>
                      </a:r>
                      <a:endParaRPr lang="en" sz="2000" u="none" strike="noStrike" cap="none" dirty="0">
                        <a:solidFill>
                          <a:schemeClr val="tx1"/>
                        </a:solidFill>
                        <a:latin typeface="Avenir Light"/>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558817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Product Maturity Assessment</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65</a:t>
            </a:fld>
            <a:endParaRPr lang="en-US" altLang="en-US"/>
          </a:p>
        </p:txBody>
      </p:sp>
      <p:graphicFrame>
        <p:nvGraphicFramePr>
          <p:cNvPr id="6" name="Shape 202"/>
          <p:cNvGraphicFramePr>
            <a:graphicFrameLocks noGrp="1"/>
          </p:cNvGraphicFramePr>
          <p:nvPr>
            <p:ph idx="1"/>
            <p:extLst>
              <p:ext uri="{D42A27DB-BD31-4B8C-83A1-F6EECF244321}">
                <p14:modId xmlns:p14="http://schemas.microsoft.com/office/powerpoint/2010/main" val="1096329962"/>
              </p:ext>
            </p:extLst>
          </p:nvPr>
        </p:nvGraphicFramePr>
        <p:xfrm>
          <a:off x="235825" y="1234263"/>
          <a:ext cx="8686800" cy="4767790"/>
        </p:xfrm>
        <a:graphic>
          <a:graphicData uri="http://schemas.openxmlformats.org/drawingml/2006/table">
            <a:tbl>
              <a:tblPr>
                <a:noFill/>
              </a:tblPr>
              <a:tblGrid>
                <a:gridCol w="5715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ct val="25000"/>
                        <a:buFont typeface="Arial"/>
                        <a:buNone/>
                      </a:pPr>
                      <a:r>
                        <a:rPr lang="en" sz="2000" b="1" u="none" strike="noStrike" cap="none" dirty="0">
                          <a:solidFill>
                            <a:schemeClr val="tx1"/>
                          </a:solidFill>
                          <a:latin typeface="+mn-lt"/>
                        </a:rPr>
                        <a:t>End State</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 sz="2000" b="1" u="none" strike="noStrike" cap="none" dirty="0">
                          <a:solidFill>
                            <a:schemeClr val="tx1"/>
                          </a:solidFill>
                          <a:latin typeface="+mn-lt"/>
                        </a:rPr>
                        <a:t>Assessment</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ct val="100000"/>
                        <a:buFont typeface="Arial"/>
                        <a:buNone/>
                      </a:pPr>
                      <a:r>
                        <a:rPr lang="en" sz="1600" b="0" i="0" u="none" strike="noStrike" cap="none" dirty="0">
                          <a:solidFill>
                            <a:schemeClr val="tx1"/>
                          </a:solidFill>
                          <a:latin typeface="Avenir Light"/>
                          <a:ea typeface="Arial"/>
                          <a:cs typeface="Arial"/>
                          <a:sym typeface="Arial"/>
                        </a:rPr>
                        <a:t>Product performance has been demonstrated through analysis of a small number of independent measurements obtained from select locations, periods, and associated ground truth or field campaign efforts.</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 sz="1600" b="0" i="0" u="none" strike="noStrike" cap="none" dirty="0">
                          <a:solidFill>
                            <a:schemeClr val="tx1"/>
                          </a:solidFill>
                          <a:latin typeface="Avenir Light"/>
                          <a:ea typeface="Arial"/>
                          <a:cs typeface="Arial"/>
                          <a:sym typeface="Arial"/>
                        </a:rPr>
                        <a:t>PLPTs</a:t>
                      </a:r>
                      <a:r>
                        <a:rPr lang="en" sz="1600" b="0" i="0" u="none" strike="noStrike" cap="none" baseline="0" dirty="0">
                          <a:solidFill>
                            <a:schemeClr val="tx1"/>
                          </a:solidFill>
                          <a:latin typeface="Avenir Light"/>
                          <a:ea typeface="Arial"/>
                          <a:cs typeface="Arial"/>
                          <a:sym typeface="Arial"/>
                        </a:rPr>
                        <a:t> discussed here demonstrate the product performance of the </a:t>
                      </a:r>
                      <a:r>
                        <a:rPr lang="en" sz="1600" b="0" i="0" u="none" strike="noStrike" cap="none" baseline="0" dirty="0" smtClean="0">
                          <a:solidFill>
                            <a:schemeClr val="tx1"/>
                          </a:solidFill>
                          <a:latin typeface="Avenir Light"/>
                          <a:ea typeface="Arial"/>
                          <a:cs typeface="Arial"/>
                          <a:sym typeface="Arial"/>
                        </a:rPr>
                        <a:t>GOES-17 SUVI</a:t>
                      </a:r>
                      <a:endParaRPr lang="en" sz="1600" b="0" i="0" u="none" strike="noStrike" cap="none" dirty="0">
                        <a:solidFill>
                          <a:schemeClr val="tx1"/>
                        </a:solidFill>
                        <a:latin typeface="Avenir Light"/>
                        <a:ea typeface="Arial"/>
                        <a:cs typeface="Arial"/>
                        <a:sym typeface="Arial"/>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600" b="0" i="0" u="none" strike="noStrike" cap="none" dirty="0">
                          <a:solidFill>
                            <a:schemeClr val="tx1"/>
                          </a:solidFill>
                          <a:latin typeface="Avenir Light"/>
                          <a:ea typeface="Arial"/>
                          <a:cs typeface="Arial"/>
                          <a:sym typeface="Arial"/>
                        </a:rPr>
                        <a:t>Product analysis is sufficient to communicate product performance to users relative to expectations (Performance Baseline).</a:t>
                      </a:r>
                      <a:endParaRPr lang="en" sz="1600" u="none" strike="noStrike" cap="none" dirty="0">
                        <a:solidFill>
                          <a:schemeClr val="tx1"/>
                        </a:solidFill>
                        <a:latin typeface="Avenir Light"/>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dirty="0">
                          <a:solidFill>
                            <a:schemeClr val="tx1"/>
                          </a:solidFill>
                          <a:latin typeface="Avenir Light"/>
                        </a:rPr>
                        <a:t>Yes</a:t>
                      </a:r>
                      <a:r>
                        <a:rPr lang="en" sz="1600" u="none" strike="noStrike" cap="none" baseline="0" dirty="0">
                          <a:solidFill>
                            <a:schemeClr val="tx1"/>
                          </a:solidFill>
                          <a:latin typeface="Avenir Light"/>
                        </a:rPr>
                        <a:t>.</a:t>
                      </a:r>
                      <a:endParaRPr lang="en" sz="1600" u="none" strike="noStrike" cap="none" dirty="0">
                        <a:solidFill>
                          <a:schemeClr val="tx1"/>
                        </a:solidFill>
                        <a:latin typeface="Avenir Light"/>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840605">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600" b="0" i="0" u="none" strike="noStrike" cap="none" dirty="0">
                          <a:solidFill>
                            <a:schemeClr val="tx1"/>
                          </a:solidFill>
                          <a:latin typeface="Avenir Light"/>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600" b="0" i="0" u="none" strike="noStrike" cap="none" dirty="0">
                          <a:solidFill>
                            <a:schemeClr val="tx1"/>
                          </a:solidFill>
                          <a:latin typeface="Avenir Light"/>
                          <a:ea typeface="Arial"/>
                          <a:cs typeface="Arial"/>
                          <a:sym typeface="Arial"/>
                        </a:rPr>
                        <a:t>Key issues affecting usability by SWPC have been fixed.</a:t>
                      </a:r>
                      <a:r>
                        <a:rPr lang="en" sz="1600" b="0" i="0" u="none" strike="noStrike" cap="none" baseline="0" dirty="0">
                          <a:solidFill>
                            <a:schemeClr val="tx1"/>
                          </a:solidFill>
                          <a:latin typeface="Avenir Light"/>
                          <a:ea typeface="Arial"/>
                          <a:cs typeface="Arial"/>
                          <a:sym typeface="Arial"/>
                        </a:rPr>
                        <a:t>  Fixes have been discussed extensively with SWPC and agreed to by them.</a:t>
                      </a:r>
                      <a:endParaRPr lang="en" sz="1600" b="0" i="0" u="none" strike="noStrike" cap="none" dirty="0">
                        <a:solidFill>
                          <a:schemeClr val="tx1"/>
                        </a:solidFill>
                        <a:latin typeface="Avenir Light"/>
                        <a:ea typeface="Arial"/>
                        <a:cs typeface="Arial"/>
                        <a:sym typeface="Arial"/>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409100">
                <a:tc>
                  <a:txBody>
                    <a:bodyPr/>
                    <a:lstStyle/>
                    <a:p>
                      <a:pPr marL="0" marR="0" lvl="0" indent="0" algn="l" rtl="0">
                        <a:lnSpc>
                          <a:spcPct val="100000"/>
                        </a:lnSpc>
                        <a:spcBef>
                          <a:spcPts val="0"/>
                        </a:spcBef>
                        <a:spcAft>
                          <a:spcPts val="0"/>
                        </a:spcAft>
                        <a:buClr>
                          <a:schemeClr val="lt1"/>
                        </a:buClr>
                        <a:buSzPct val="100000"/>
                        <a:buFont typeface="Arial"/>
                        <a:buNone/>
                      </a:pPr>
                      <a:r>
                        <a:rPr lang="en" sz="1600" b="0" i="0" u="none" strike="noStrike" cap="none" dirty="0">
                          <a:solidFill>
                            <a:schemeClr val="tx1"/>
                          </a:solidFill>
                          <a:latin typeface="Avenir Light"/>
                          <a:ea typeface="Arial"/>
                          <a:cs typeface="Arial"/>
                          <a:sym typeface="Arial"/>
                        </a:rPr>
                        <a:t>Testing has been fully documented.</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 sz="1600" b="0" i="0" u="none" strike="noStrike" cap="none" dirty="0">
                          <a:solidFill>
                            <a:schemeClr val="tx1"/>
                          </a:solidFill>
                          <a:latin typeface="Avenir Light"/>
                          <a:ea typeface="Arial"/>
                          <a:cs typeface="Arial"/>
                          <a:sym typeface="Arial"/>
                        </a:rPr>
                        <a:t>This presentation</a:t>
                      </a:r>
                      <a:r>
                        <a:rPr lang="en" sz="1600" b="0" i="0" u="none" strike="noStrike" cap="none" baseline="0" dirty="0">
                          <a:solidFill>
                            <a:schemeClr val="tx1"/>
                          </a:solidFill>
                          <a:latin typeface="Avenir Light"/>
                          <a:ea typeface="Arial"/>
                          <a:cs typeface="Arial"/>
                          <a:sym typeface="Arial"/>
                        </a:rPr>
                        <a:t>, additional documentation to follow.</a:t>
                      </a:r>
                      <a:endParaRPr lang="en" sz="1600" b="0" i="0" u="none" strike="noStrike" cap="none" dirty="0">
                        <a:solidFill>
                          <a:schemeClr val="tx1"/>
                        </a:solidFill>
                        <a:latin typeface="Avenir Light"/>
                        <a:ea typeface="Arial"/>
                        <a:cs typeface="Arial"/>
                        <a:sym typeface="Arial"/>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600" b="0" i="0" u="none" strike="noStrike" cap="none" dirty="0">
                          <a:solidFill>
                            <a:schemeClr val="tx1"/>
                          </a:solidFill>
                          <a:latin typeface="Avenir Light"/>
                          <a:ea typeface="Arial"/>
                          <a:cs typeface="Arial"/>
                          <a:sym typeface="Arial"/>
                        </a:rPr>
                        <a:t>Product is ready for operational use and for use in comprehensive cal/val activities and product optimization.</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600" b="0" i="0" u="none" strike="noStrike" cap="none" dirty="0">
                          <a:solidFill>
                            <a:schemeClr val="tx1"/>
                          </a:solidFill>
                          <a:latin typeface="Avenir Light"/>
                          <a:ea typeface="Arial"/>
                          <a:cs typeface="Arial"/>
                          <a:sym typeface="Arial"/>
                        </a:rPr>
                        <a:t>NCEI:</a:t>
                      </a:r>
                      <a:r>
                        <a:rPr lang="en" sz="1600" b="0" i="0" u="none" strike="noStrike" cap="none" baseline="0" dirty="0">
                          <a:solidFill>
                            <a:schemeClr val="tx1"/>
                          </a:solidFill>
                          <a:latin typeface="Avenir Light"/>
                          <a:ea typeface="Arial"/>
                          <a:cs typeface="Arial"/>
                          <a:sym typeface="Arial"/>
                        </a:rPr>
                        <a:t> yes.</a:t>
                      </a:r>
                      <a:endParaRPr lang="en" sz="1600" b="0" i="0" u="none" strike="noStrike" cap="none" dirty="0">
                        <a:solidFill>
                          <a:schemeClr val="tx1"/>
                        </a:solidFill>
                        <a:latin typeface="Avenir Light"/>
                        <a:ea typeface="Arial"/>
                        <a:cs typeface="Arial"/>
                        <a:sym typeface="Arial"/>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964282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mj-lt"/>
              </a:rPr>
              <a:t>SUVI’s Path to Full Maturity</a:t>
            </a:r>
          </a:p>
        </p:txBody>
      </p:sp>
      <p:sp>
        <p:nvSpPr>
          <p:cNvPr id="3" name="Content Placeholder 2"/>
          <p:cNvSpPr>
            <a:spLocks noGrp="1"/>
          </p:cNvSpPr>
          <p:nvPr>
            <p:ph idx="1"/>
          </p:nvPr>
        </p:nvSpPr>
        <p:spPr/>
        <p:txBody>
          <a:bodyPr/>
          <a:lstStyle/>
          <a:p>
            <a:r>
              <a:rPr lang="en-US" sz="3600" dirty="0">
                <a:latin typeface="Avenir Light"/>
              </a:rPr>
              <a:t>Critical ADRs, WRs, and risks to be resolved prior to Full Maturity.</a:t>
            </a:r>
          </a:p>
          <a:p>
            <a:r>
              <a:rPr lang="en-US" sz="3600" dirty="0">
                <a:latin typeface="Avenir Light"/>
              </a:rPr>
              <a:t>PLPTs for Full Maturity</a:t>
            </a:r>
          </a:p>
          <a:p>
            <a:r>
              <a:rPr lang="en-US" sz="3600" dirty="0">
                <a:latin typeface="Avenir Light"/>
              </a:rPr>
              <a:t>Comments on the status of the Performance Baseline</a:t>
            </a:r>
          </a:p>
          <a:p>
            <a:pPr marL="0" indent="0">
              <a:buNone/>
            </a:pP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66</a:t>
            </a:fld>
            <a:endParaRPr lang="en-US" altLang="en-US"/>
          </a:p>
        </p:txBody>
      </p:sp>
    </p:spTree>
    <p:extLst>
      <p:ext uri="{BB962C8B-B14F-4D97-AF65-F5344CB8AC3E}">
        <p14:creationId xmlns:p14="http://schemas.microsoft.com/office/powerpoint/2010/main" val="9869897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152"/>
            <a:ext cx="8229600" cy="1037024"/>
          </a:xfrm>
        </p:spPr>
        <p:txBody>
          <a:bodyPr/>
          <a:lstStyle/>
          <a:p>
            <a:r>
              <a:rPr lang="en-US" sz="2800" dirty="0">
                <a:latin typeface="+mj-lt"/>
              </a:rPr>
              <a:t>Risks and ADRs affecting Full</a:t>
            </a:r>
          </a:p>
        </p:txBody>
      </p:sp>
      <p:graphicFrame>
        <p:nvGraphicFramePr>
          <p:cNvPr id="9" name="Content Placeholder 5"/>
          <p:cNvGraphicFramePr>
            <a:graphicFrameLocks noGrp="1"/>
          </p:cNvGraphicFramePr>
          <p:nvPr>
            <p:ph idx="1"/>
            <p:extLst>
              <p:ext uri="{D42A27DB-BD31-4B8C-83A1-F6EECF244321}">
                <p14:modId xmlns:p14="http://schemas.microsoft.com/office/powerpoint/2010/main" val="2254120750"/>
              </p:ext>
            </p:extLst>
          </p:nvPr>
        </p:nvGraphicFramePr>
        <p:xfrm>
          <a:off x="238784" y="1432411"/>
          <a:ext cx="8666432" cy="4693920"/>
        </p:xfrm>
        <a:graphic>
          <a:graphicData uri="http://schemas.openxmlformats.org/drawingml/2006/table">
            <a:tbl>
              <a:tblPr firstRow="1" bandRow="1">
                <a:tableStyleId>{5C22544A-7EE6-4342-B048-85BDC9FD1C3A}</a:tableStyleId>
              </a:tblPr>
              <a:tblGrid>
                <a:gridCol w="875313">
                  <a:extLst>
                    <a:ext uri="{9D8B030D-6E8A-4147-A177-3AD203B41FA5}">
                      <a16:colId xmlns:a16="http://schemas.microsoft.com/office/drawing/2014/main" val="20000"/>
                    </a:ext>
                  </a:extLst>
                </a:gridCol>
                <a:gridCol w="798786">
                  <a:extLst>
                    <a:ext uri="{9D8B030D-6E8A-4147-A177-3AD203B41FA5}">
                      <a16:colId xmlns:a16="http://schemas.microsoft.com/office/drawing/2014/main" val="3264690742"/>
                    </a:ext>
                  </a:extLst>
                </a:gridCol>
                <a:gridCol w="987972">
                  <a:extLst>
                    <a:ext uri="{9D8B030D-6E8A-4147-A177-3AD203B41FA5}">
                      <a16:colId xmlns:a16="http://schemas.microsoft.com/office/drawing/2014/main" val="20001"/>
                    </a:ext>
                  </a:extLst>
                </a:gridCol>
                <a:gridCol w="3069021">
                  <a:extLst>
                    <a:ext uri="{9D8B030D-6E8A-4147-A177-3AD203B41FA5}">
                      <a16:colId xmlns:a16="http://schemas.microsoft.com/office/drawing/2014/main" val="2103362913"/>
                    </a:ext>
                  </a:extLst>
                </a:gridCol>
                <a:gridCol w="2935340">
                  <a:extLst>
                    <a:ext uri="{9D8B030D-6E8A-4147-A177-3AD203B41FA5}">
                      <a16:colId xmlns:a16="http://schemas.microsoft.com/office/drawing/2014/main" val="20004"/>
                    </a:ext>
                  </a:extLst>
                </a:gridCol>
              </a:tblGrid>
              <a:tr h="328000">
                <a:tc>
                  <a:txBody>
                    <a:bodyPr/>
                    <a:lstStyle/>
                    <a:p>
                      <a:pPr algn="ctr"/>
                      <a:r>
                        <a:rPr lang="en-US" sz="1600" b="0" i="0" dirty="0">
                          <a:latin typeface="Avenir Light"/>
                          <a:ea typeface="Avenir Light" charset="0"/>
                          <a:cs typeface="Avenir Light" charset="0"/>
                        </a:rPr>
                        <a:t>ADR</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600" b="0" i="0" dirty="0">
                          <a:latin typeface="Avenir Light"/>
                          <a:ea typeface="Avenir Light" charset="0"/>
                          <a:cs typeface="Avenir Light" charset="0"/>
                        </a:rPr>
                        <a:t>WR</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600" b="0" i="0" dirty="0">
                          <a:latin typeface="Avenir Light"/>
                          <a:ea typeface="Avenir Light" charset="0"/>
                          <a:cs typeface="Avenir Light" charset="0"/>
                        </a:rPr>
                        <a:t>Delivery</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600" b="0" i="0" dirty="0">
                          <a:latin typeface="Avenir Light"/>
                          <a:ea typeface="Avenir Light" charset="0"/>
                          <a:cs typeface="Avenir Light" charset="0"/>
                        </a:rPr>
                        <a:t>Description</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600" b="0" i="0" dirty="0">
                          <a:latin typeface="Avenir Light"/>
                          <a:ea typeface="Avenir Light" charset="0"/>
                          <a:cs typeface="Avenir Light" charset="0"/>
                        </a:rPr>
                        <a:t>Disposition</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0"/>
                  </a:ext>
                </a:extLst>
              </a:tr>
              <a:tr h="477091">
                <a:tc>
                  <a:txBody>
                    <a:bodyPr/>
                    <a:lstStyle/>
                    <a:p>
                      <a:pPr algn="r"/>
                      <a:r>
                        <a:rPr lang="en-US" sz="1400" dirty="0" smtClean="0">
                          <a:solidFill>
                            <a:schemeClr val="tx1"/>
                          </a:solidFill>
                          <a:latin typeface="Avenir Light"/>
                          <a:ea typeface="Avenir Book" charset="0"/>
                          <a:cs typeface="Avenir Book" charset="0"/>
                        </a:rPr>
                        <a:t>260</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solidFill>
                            <a:schemeClr val="tx1"/>
                          </a:solidFill>
                          <a:latin typeface="Avenir Light"/>
                          <a:ea typeface="Avenir Book" charset="0"/>
                          <a:cs typeface="Avenir Book" charset="0"/>
                        </a:rPr>
                        <a:t>6025</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solidFill>
                            <a:schemeClr val="tx1"/>
                          </a:solidFill>
                          <a:latin typeface="Avenir Light"/>
                          <a:ea typeface="Avenir Book" charset="0"/>
                          <a:cs typeface="Avenir Book" charset="0"/>
                        </a:rPr>
                        <a:t>--</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solidFill>
                            <a:schemeClr val="tx1"/>
                          </a:solidFill>
                          <a:latin typeface="Avenir Light"/>
                          <a:ea typeface="Avenir Book" charset="0"/>
                          <a:cs typeface="Avenir Book" charset="0"/>
                        </a:rPr>
                        <a:t>SUVI Dark</a:t>
                      </a:r>
                      <a:r>
                        <a:rPr lang="en-US" sz="1400" baseline="0" dirty="0" smtClean="0">
                          <a:solidFill>
                            <a:schemeClr val="tx1"/>
                          </a:solidFill>
                          <a:latin typeface="Avenir Light"/>
                          <a:ea typeface="Avenir Book" charset="0"/>
                          <a:cs typeface="Avenir Book" charset="0"/>
                        </a:rPr>
                        <a:t> Exposure Scaling</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solidFill>
                            <a:schemeClr val="tx1"/>
                          </a:solidFill>
                          <a:latin typeface="Avenir Light"/>
                          <a:ea typeface="Avenir Book" charset="0"/>
                          <a:cs typeface="Avenir Book" charset="0"/>
                        </a:rPr>
                        <a:t>Needed to</a:t>
                      </a:r>
                      <a:r>
                        <a:rPr lang="en-US" sz="1400" baseline="0" dirty="0" smtClean="0">
                          <a:solidFill>
                            <a:schemeClr val="tx1"/>
                          </a:solidFill>
                          <a:latin typeface="Avenir Light"/>
                          <a:ea typeface="Avenir Book" charset="0"/>
                          <a:cs typeface="Avenir Book" charset="0"/>
                        </a:rPr>
                        <a:t> mitigate instrument degradation and light leakage. </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2194970"/>
                  </a:ext>
                </a:extLst>
              </a:tr>
              <a:tr h="477091">
                <a:tc>
                  <a:txBody>
                    <a:bodyPr/>
                    <a:lstStyle/>
                    <a:p>
                      <a:pPr algn="r"/>
                      <a:r>
                        <a:rPr lang="en-US" sz="1400" dirty="0">
                          <a:solidFill>
                            <a:schemeClr val="tx1"/>
                          </a:solidFill>
                          <a:latin typeface="Avenir Light"/>
                          <a:ea typeface="Avenir Book" charset="0"/>
                          <a:cs typeface="Avenir Book" charset="0"/>
                        </a:rPr>
                        <a:t>309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a:solidFill>
                            <a:schemeClr val="tx1"/>
                          </a:solidFill>
                          <a:latin typeface="Avenir Light"/>
                          <a:ea typeface="Avenir Book" charset="0"/>
                          <a:cs typeface="Avenir Book" charset="0"/>
                        </a:rPr>
                        <a:t>4353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Avenir Light"/>
                          <a:ea typeface="Avenir Book" charset="0"/>
                          <a:cs typeface="Avenir Book"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Avenir Light"/>
                          <a:ea typeface="Avenir Book" charset="0"/>
                          <a:cs typeface="Avenir Book" charset="0"/>
                        </a:rPr>
                        <a:t>Images require </a:t>
                      </a:r>
                      <a:r>
                        <a:rPr lang="en-US" sz="1400" dirty="0" err="1">
                          <a:solidFill>
                            <a:schemeClr val="tx1"/>
                          </a:solidFill>
                          <a:latin typeface="Avenir Light"/>
                          <a:ea typeface="Avenir Book" charset="0"/>
                          <a:cs typeface="Avenir Book" charset="0"/>
                        </a:rPr>
                        <a:t>despiking</a:t>
                      </a:r>
                      <a:r>
                        <a:rPr lang="en-US" sz="1400" dirty="0">
                          <a:solidFill>
                            <a:schemeClr val="tx1"/>
                          </a:solidFill>
                          <a:latin typeface="Avenir Light"/>
                          <a:ea typeface="Avenir Book" charset="0"/>
                          <a:cs typeface="Avenir Book" charset="0"/>
                        </a:rPr>
                        <a:t> for radiometric accuracy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Avenir Light"/>
                          <a:ea typeface="Avenir Book" charset="0"/>
                          <a:cs typeface="Avenir Book" charset="0"/>
                        </a:rPr>
                        <a:t>Under discussion.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6583957"/>
                  </a:ext>
                </a:extLst>
              </a:tr>
              <a:tr h="283273">
                <a:tc>
                  <a:txBody>
                    <a:bodyPr/>
                    <a:lstStyle/>
                    <a:p>
                      <a:pPr algn="r"/>
                      <a:r>
                        <a:rPr lang="en-US" sz="1400" dirty="0">
                          <a:solidFill>
                            <a:schemeClr val="tx1"/>
                          </a:solidFill>
                          <a:latin typeface="Avenir Light"/>
                          <a:ea typeface="Avenir Book" charset="0"/>
                          <a:cs typeface="Avenir Book" charset="0"/>
                        </a:rPr>
                        <a:t>588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a:solidFill>
                            <a:schemeClr val="tx1"/>
                          </a:solidFill>
                          <a:latin typeface="Avenir Light"/>
                          <a:ea typeface="Avenir Book" charset="0"/>
                          <a:cs typeface="Avenir Book"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venir Light"/>
                          <a:ea typeface="Avenir Book" charset="0"/>
                          <a:cs typeface="Avenir Book"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Avenir Light"/>
                          <a:ea typeface="Avenir Book" charset="0"/>
                          <a:cs typeface="Avenir Book" charset="0"/>
                        </a:rPr>
                        <a:t>Image scale and offset need to be dynamic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Avenir Light"/>
                          <a:ea typeface="Avenir Book" charset="0"/>
                          <a:cs typeface="Avenir Book" charset="0"/>
                        </a:rPr>
                        <a:t>No major impact to product quality, but would improve accuracy &amp; compression.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760808"/>
                  </a:ext>
                </a:extLst>
              </a:tr>
              <a:tr h="283273">
                <a:tc>
                  <a:txBody>
                    <a:bodyPr/>
                    <a:lstStyle/>
                    <a:p>
                      <a:pPr algn="r"/>
                      <a:r>
                        <a:rPr lang="en-US" sz="1400" dirty="0" smtClean="0">
                          <a:solidFill>
                            <a:schemeClr val="tx1"/>
                          </a:solidFill>
                          <a:latin typeface="Avenir Light"/>
                          <a:ea typeface="Avenir Book" charset="0"/>
                          <a:cs typeface="Avenir Book" charset="0"/>
                        </a:rPr>
                        <a:t>664</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solidFill>
                            <a:schemeClr val="tx1"/>
                          </a:solidFill>
                          <a:latin typeface="Avenir Light"/>
                          <a:ea typeface="Avenir Book" charset="0"/>
                          <a:cs typeface="Avenir Book" charset="0"/>
                        </a:rPr>
                        <a:t>5968</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Avenir Light"/>
                          <a:ea typeface="Avenir Book" charset="0"/>
                          <a:cs typeface="Avenir Book" charset="0"/>
                        </a:rPr>
                        <a:t>DO 08.01</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solidFill>
                            <a:schemeClr val="tx1"/>
                          </a:solidFill>
                          <a:latin typeface="Avenir Light"/>
                          <a:ea typeface="Avenir Book" charset="0"/>
                          <a:cs typeface="Avenir Book" charset="0"/>
                        </a:rPr>
                        <a:t>SUVI Bad</a:t>
                      </a:r>
                      <a:r>
                        <a:rPr lang="en-US" sz="1400" baseline="0" dirty="0" smtClean="0">
                          <a:solidFill>
                            <a:schemeClr val="tx1"/>
                          </a:solidFill>
                          <a:latin typeface="Avenir Light"/>
                          <a:ea typeface="Avenir Book" charset="0"/>
                          <a:cs typeface="Avenir Book" charset="0"/>
                        </a:rPr>
                        <a:t> Pixel Table incorrectly orientated</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solidFill>
                            <a:schemeClr val="tx1"/>
                          </a:solidFill>
                          <a:latin typeface="Avenir Light"/>
                          <a:ea typeface="Avenir Book" charset="0"/>
                          <a:cs typeface="Avenir Book" charset="0"/>
                        </a:rPr>
                        <a:t>Not critical</a:t>
                      </a:r>
                      <a:r>
                        <a:rPr lang="en-US" sz="1400" baseline="0" dirty="0" smtClean="0">
                          <a:solidFill>
                            <a:schemeClr val="tx1"/>
                          </a:solidFill>
                          <a:latin typeface="Avenir Light"/>
                          <a:ea typeface="Avenir Book" charset="0"/>
                          <a:cs typeface="Avenir Book" charset="0"/>
                        </a:rPr>
                        <a:t> for G17 SUVI at this time.</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3206555"/>
                  </a:ext>
                </a:extLst>
              </a:tr>
              <a:tr h="283273">
                <a:tc>
                  <a:txBody>
                    <a:bodyPr/>
                    <a:lstStyle/>
                    <a:p>
                      <a:pPr algn="r"/>
                      <a:r>
                        <a:rPr lang="en-US" sz="1400" dirty="0" smtClean="0">
                          <a:solidFill>
                            <a:schemeClr val="tx1"/>
                          </a:solidFill>
                          <a:latin typeface="Avenir Light"/>
                          <a:ea typeface="Avenir Book" charset="0"/>
                          <a:cs typeface="Avenir Book" charset="0"/>
                        </a:rPr>
                        <a:t>665</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solidFill>
                            <a:schemeClr val="tx1"/>
                          </a:solidFill>
                          <a:latin typeface="Avenir Light"/>
                          <a:ea typeface="Avenir Book" charset="0"/>
                          <a:cs typeface="Avenir Book" charset="0"/>
                        </a:rPr>
                        <a:t>6617</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Avenir Light"/>
                          <a:ea typeface="Avenir Book" charset="0"/>
                          <a:cs typeface="Avenir Book" charset="0"/>
                        </a:rPr>
                        <a:t>TBD</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solidFill>
                            <a:schemeClr val="tx1"/>
                          </a:solidFill>
                          <a:latin typeface="Avenir Light"/>
                          <a:ea typeface="Avenir Book" charset="0"/>
                          <a:cs typeface="Avenir Book" charset="0"/>
                        </a:rPr>
                        <a:t>SUVI</a:t>
                      </a:r>
                      <a:r>
                        <a:rPr lang="en-US" sz="1400" baseline="0" dirty="0" smtClean="0">
                          <a:solidFill>
                            <a:schemeClr val="tx1"/>
                          </a:solidFill>
                          <a:latin typeface="Avenir Light"/>
                          <a:ea typeface="Avenir Book" charset="0"/>
                          <a:cs typeface="Avenir Book" charset="0"/>
                        </a:rPr>
                        <a:t> Bad Pixel Table needs to be updated</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solidFill>
                            <a:schemeClr val="tx1"/>
                          </a:solidFill>
                          <a:latin typeface="Avenir Light"/>
                          <a:ea typeface="Avenir Book" charset="0"/>
                          <a:cs typeface="Avenir Book" charset="0"/>
                        </a:rPr>
                        <a:t>Placeholder</a:t>
                      </a:r>
                      <a:r>
                        <a:rPr lang="en-US" sz="1400" baseline="0" dirty="0" smtClean="0">
                          <a:solidFill>
                            <a:schemeClr val="tx1"/>
                          </a:solidFill>
                          <a:latin typeface="Avenir Light"/>
                          <a:ea typeface="Avenir Book" charset="0"/>
                          <a:cs typeface="Avenir Book" charset="0"/>
                        </a:rPr>
                        <a:t> for after 664 is resolved.</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5402476"/>
                  </a:ext>
                </a:extLst>
              </a:tr>
              <a:tr h="283273">
                <a:tc>
                  <a:txBody>
                    <a:bodyPr/>
                    <a:lstStyle/>
                    <a:p>
                      <a:pPr algn="r"/>
                      <a:r>
                        <a:rPr lang="en-US" sz="1400" dirty="0" smtClean="0">
                          <a:solidFill>
                            <a:schemeClr val="tx1"/>
                          </a:solidFill>
                          <a:latin typeface="Avenir Light"/>
                          <a:ea typeface="Avenir Book" charset="0"/>
                          <a:cs typeface="Avenir Book" charset="0"/>
                        </a:rPr>
                        <a:t>714</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solidFill>
                            <a:schemeClr val="tx1"/>
                          </a:solidFill>
                          <a:latin typeface="Avenir Light"/>
                          <a:ea typeface="Avenir Book" charset="0"/>
                          <a:cs typeface="Avenir Book" charset="0"/>
                        </a:rPr>
                        <a:t>6345</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Avenir Light"/>
                          <a:ea typeface="Avenir Book" charset="0"/>
                          <a:cs typeface="Avenir Book" charset="0"/>
                        </a:rPr>
                        <a:t>DO 08.01</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solidFill>
                            <a:schemeClr val="tx1"/>
                          </a:solidFill>
                          <a:latin typeface="Avenir Light"/>
                          <a:ea typeface="Avenir Book" charset="0"/>
                          <a:cs typeface="Avenir Book" charset="0"/>
                        </a:rPr>
                        <a:t>Remove automated degradation</a:t>
                      </a:r>
                      <a:r>
                        <a:rPr lang="en-US" sz="1400" baseline="0" dirty="0" smtClean="0">
                          <a:solidFill>
                            <a:schemeClr val="tx1"/>
                          </a:solidFill>
                          <a:latin typeface="Avenir Light"/>
                          <a:ea typeface="Avenir Book" charset="0"/>
                          <a:cs typeface="Avenir Book" charset="0"/>
                        </a:rPr>
                        <a:t> correction for SUVI</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solidFill>
                            <a:schemeClr val="tx1"/>
                          </a:solidFill>
                          <a:latin typeface="Avenir Light"/>
                          <a:ea typeface="Avenir Book" charset="0"/>
                          <a:cs typeface="Avenir Book" charset="0"/>
                        </a:rPr>
                        <a:t>Degradation correction through</a:t>
                      </a:r>
                      <a:r>
                        <a:rPr lang="en-US" sz="1400" baseline="0" dirty="0" smtClean="0">
                          <a:solidFill>
                            <a:schemeClr val="tx1"/>
                          </a:solidFill>
                          <a:latin typeface="Avenir Light"/>
                          <a:ea typeface="Avenir Book" charset="0"/>
                          <a:cs typeface="Avenir Book" charset="0"/>
                        </a:rPr>
                        <a:t> LUT updates. </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4238273"/>
                  </a:ext>
                </a:extLst>
              </a:tr>
              <a:tr h="283273">
                <a:tc>
                  <a:txBody>
                    <a:bodyPr/>
                    <a:lstStyle/>
                    <a:p>
                      <a:pPr algn="r"/>
                      <a:r>
                        <a:rPr lang="en-US" sz="1400" dirty="0" smtClean="0">
                          <a:solidFill>
                            <a:schemeClr val="tx1"/>
                          </a:solidFill>
                          <a:latin typeface="Avenir Light"/>
                          <a:ea typeface="Avenir Book" charset="0"/>
                          <a:cs typeface="Avenir Book" charset="0"/>
                        </a:rPr>
                        <a:t>768</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solidFill>
                            <a:schemeClr val="tx1"/>
                          </a:solidFill>
                          <a:latin typeface="Avenir Light"/>
                          <a:ea typeface="Avenir Book" charset="0"/>
                          <a:cs typeface="Avenir Book" charset="0"/>
                        </a:rPr>
                        <a:t>6397</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Avenir Light"/>
                          <a:ea typeface="Avenir Book" charset="0"/>
                          <a:cs typeface="Avenir Book" charset="0"/>
                        </a:rPr>
                        <a:t>DO 08.00</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solidFill>
                            <a:schemeClr val="tx1"/>
                          </a:solidFill>
                          <a:latin typeface="Avenir Light"/>
                          <a:ea typeface="Avenir Book" charset="0"/>
                          <a:cs typeface="Avenir Book" charset="0"/>
                        </a:rPr>
                        <a:t>SUVI GPA INR causes ERROR</a:t>
                      </a:r>
                      <a:r>
                        <a:rPr lang="en-US" sz="1400" baseline="0" dirty="0" smtClean="0">
                          <a:solidFill>
                            <a:schemeClr val="tx1"/>
                          </a:solidFill>
                          <a:latin typeface="Avenir Light"/>
                          <a:ea typeface="Avenir Book" charset="0"/>
                          <a:cs typeface="Avenir Book" charset="0"/>
                        </a:rPr>
                        <a:t> and product does not distribute </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solidFill>
                            <a:schemeClr val="tx1"/>
                          </a:solidFill>
                          <a:latin typeface="Avenir Light"/>
                          <a:ea typeface="Avenir Book" charset="0"/>
                          <a:cs typeface="Avenir Book" charset="0"/>
                        </a:rPr>
                        <a:t>Very difficult</a:t>
                      </a:r>
                      <a:r>
                        <a:rPr lang="en-US" sz="1400" baseline="0" dirty="0" smtClean="0">
                          <a:solidFill>
                            <a:schemeClr val="tx1"/>
                          </a:solidFill>
                          <a:latin typeface="Avenir Light"/>
                          <a:ea typeface="Avenir Book" charset="0"/>
                          <a:cs typeface="Avenir Book" charset="0"/>
                        </a:rPr>
                        <a:t> to track.</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7319433"/>
                  </a:ext>
                </a:extLst>
              </a:tr>
              <a:tr h="283273">
                <a:tc>
                  <a:txBody>
                    <a:bodyPr/>
                    <a:lstStyle/>
                    <a:p>
                      <a:pPr algn="r"/>
                      <a:r>
                        <a:rPr lang="en-US" sz="1400" dirty="0" smtClean="0">
                          <a:solidFill>
                            <a:schemeClr val="tx1"/>
                          </a:solidFill>
                          <a:latin typeface="Avenir Light"/>
                          <a:ea typeface="Avenir Book" charset="0"/>
                          <a:cs typeface="Avenir Book" charset="0"/>
                        </a:rPr>
                        <a:t>932</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smtClean="0">
                          <a:solidFill>
                            <a:schemeClr val="tx1"/>
                          </a:solidFill>
                          <a:latin typeface="Avenir Light"/>
                          <a:ea typeface="Avenir Book" charset="0"/>
                          <a:cs typeface="Avenir Book" charset="0"/>
                        </a:rPr>
                        <a:t>7032</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Avenir Light"/>
                          <a:ea typeface="Avenir Book" charset="0"/>
                          <a:cs typeface="Avenir Book" charset="0"/>
                        </a:rPr>
                        <a:t>TBD</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solidFill>
                            <a:schemeClr val="tx1"/>
                          </a:solidFill>
                          <a:latin typeface="Avenir Light"/>
                          <a:ea typeface="Avenir Book" charset="0"/>
                          <a:cs typeface="Avenir Book" charset="0"/>
                        </a:rPr>
                        <a:t>SUVI GPA incorrectly calculating dark frames</a:t>
                      </a:r>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400" dirty="0">
                        <a:solidFill>
                          <a:schemeClr val="tx1"/>
                        </a:solidFill>
                        <a:latin typeface="Avenir Ligh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1454631"/>
                  </a:ext>
                </a:extLst>
              </a:tr>
            </a:tbl>
          </a:graphicData>
        </a:graphic>
      </p:graphicFrame>
      <p:sp>
        <p:nvSpPr>
          <p:cNvPr id="5" name="Slide Number Placeholder 4"/>
          <p:cNvSpPr>
            <a:spLocks noGrp="1"/>
          </p:cNvSpPr>
          <p:nvPr>
            <p:ph type="sldNum" sz="quarter" idx="12"/>
          </p:nvPr>
        </p:nvSpPr>
        <p:spPr/>
        <p:txBody>
          <a:bodyPr/>
          <a:lstStyle/>
          <a:p>
            <a:fld id="{615ADB79-25D6-47C0-AB51-22A13A0BBB50}" type="slidenum">
              <a:rPr lang="en-US" altLang="en-US" smtClean="0"/>
              <a:pPr/>
              <a:t>67</a:t>
            </a:fld>
            <a:endParaRPr lang="en-US" altLang="en-US"/>
          </a:p>
        </p:txBody>
      </p:sp>
      <p:sp>
        <p:nvSpPr>
          <p:cNvPr id="8" name="Slide Number Placeholder 4"/>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5ADB79-25D6-47C0-AB51-22A13A0BBB50}" type="slidenum">
              <a:rPr lang="en-US" altLang="en-US" smtClean="0"/>
              <a:pPr/>
              <a:t>67</a:t>
            </a:fld>
            <a:endParaRPr lang="en-US" altLang="en-US"/>
          </a:p>
        </p:txBody>
      </p:sp>
    </p:spTree>
    <p:extLst>
      <p:ext uri="{BB962C8B-B14F-4D97-AF65-F5344CB8AC3E}">
        <p14:creationId xmlns:p14="http://schemas.microsoft.com/office/powerpoint/2010/main" val="9344705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SUVI Light Leakage</a:t>
            </a: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a:solidFill>
                  <a:prstClr val="white"/>
                </a:solidFill>
              </a:rPr>
              <a:pPr/>
              <a:t>68</a:t>
            </a:fld>
            <a:endParaRPr lang="en-US" altLang="en-US">
              <a:solidFill>
                <a:prstClr val="white"/>
              </a:solidFill>
            </a:endParaRPr>
          </a:p>
        </p:txBody>
      </p:sp>
      <p:sp>
        <p:nvSpPr>
          <p:cNvPr id="7" name="Content Placeholder 6"/>
          <p:cNvSpPr>
            <a:spLocks noGrp="1"/>
          </p:cNvSpPr>
          <p:nvPr>
            <p:ph idx="1"/>
          </p:nvPr>
        </p:nvSpPr>
        <p:spPr>
          <a:xfrm>
            <a:off x="567558" y="1096963"/>
            <a:ext cx="8008883" cy="5259387"/>
          </a:xfrm>
        </p:spPr>
        <p:txBody>
          <a:bodyPr/>
          <a:lstStyle/>
          <a:p>
            <a:r>
              <a:rPr lang="en-US" sz="2400" dirty="0">
                <a:latin typeface="Avenir Light"/>
              </a:rPr>
              <a:t>In July of 2018, a suspected micrometeoroid struck the entrance filter of the GOES-17 SUVI</a:t>
            </a:r>
          </a:p>
          <a:p>
            <a:pPr lvl="1"/>
            <a:r>
              <a:rPr lang="en-US" sz="2400" dirty="0">
                <a:latin typeface="Avenir Light"/>
              </a:rPr>
              <a:t>This resulted in a pinhole in the entrance filter, allowing white light to enter the instrument</a:t>
            </a:r>
          </a:p>
          <a:p>
            <a:pPr lvl="1"/>
            <a:r>
              <a:rPr lang="en-US" sz="2400" dirty="0">
                <a:latin typeface="Avenir Light"/>
              </a:rPr>
              <a:t>This light leakage is most noticeable and impactful in the 94</a:t>
            </a:r>
            <a:r>
              <a:rPr lang="en-US" sz="2400" dirty="0">
                <a:latin typeface="Calibri" panose="020F0502020204030204" pitchFamily="34" charset="0"/>
                <a:cs typeface="Calibri" panose="020F0502020204030204" pitchFamily="34" charset="0"/>
              </a:rPr>
              <a:t>Å </a:t>
            </a:r>
            <a:r>
              <a:rPr lang="en-US" sz="2400" dirty="0">
                <a:latin typeface="Avenir Light"/>
                <a:cs typeface="Calibri" panose="020F0502020204030204" pitchFamily="34" charset="0"/>
              </a:rPr>
              <a:t>channel, a channel used for flaring conditions</a:t>
            </a:r>
          </a:p>
          <a:p>
            <a:pPr lvl="1"/>
            <a:r>
              <a:rPr lang="en-US" sz="2400" dirty="0">
                <a:latin typeface="Avenir Light"/>
                <a:cs typeface="Calibri" panose="020F0502020204030204" pitchFamily="34" charset="0"/>
              </a:rPr>
              <a:t>From looking at the 94</a:t>
            </a:r>
            <a:r>
              <a:rPr lang="en-US" sz="2400" dirty="0">
                <a:latin typeface="Calibri" panose="020F0502020204030204" pitchFamily="34" charset="0"/>
                <a:cs typeface="Calibri" panose="020F0502020204030204" pitchFamily="34" charset="0"/>
              </a:rPr>
              <a:t>Å</a:t>
            </a:r>
            <a:r>
              <a:rPr lang="en-US" sz="2400" dirty="0">
                <a:latin typeface="Avenir Light"/>
                <a:cs typeface="Calibri" panose="020F0502020204030204" pitchFamily="34" charset="0"/>
              </a:rPr>
              <a:t> background, it is estimated that the light leakage is contributing &lt;0.7 W/(m^2 </a:t>
            </a:r>
            <a:r>
              <a:rPr lang="en-US" sz="2400" dirty="0" err="1">
                <a:latin typeface="Avenir Light"/>
                <a:cs typeface="Calibri" panose="020F0502020204030204" pitchFamily="34" charset="0"/>
              </a:rPr>
              <a:t>sr</a:t>
            </a:r>
            <a:r>
              <a:rPr lang="en-US" sz="2400" dirty="0">
                <a:latin typeface="Avenir Light"/>
                <a:cs typeface="Calibri" panose="020F0502020204030204" pitchFamily="34" charset="0"/>
              </a:rPr>
              <a:t>)</a:t>
            </a:r>
          </a:p>
          <a:p>
            <a:pPr lvl="2"/>
            <a:r>
              <a:rPr lang="en-US" sz="2000" dirty="0">
                <a:latin typeface="Avenir Light"/>
                <a:cs typeface="Calibri" panose="020F0502020204030204" pitchFamily="34" charset="0"/>
              </a:rPr>
              <a:t>Weak flaring regions are (10-100 W/(m^2 </a:t>
            </a:r>
            <a:r>
              <a:rPr lang="en-US" sz="2000" dirty="0" err="1">
                <a:latin typeface="Avenir Light"/>
                <a:cs typeface="Calibri" panose="020F0502020204030204" pitchFamily="34" charset="0"/>
              </a:rPr>
              <a:t>sr</a:t>
            </a:r>
            <a:r>
              <a:rPr lang="en-US" sz="2000" dirty="0">
                <a:latin typeface="Avenir Light"/>
                <a:cs typeface="Calibri" panose="020F0502020204030204" pitchFamily="34" charset="0"/>
              </a:rPr>
              <a:t>)) (&lt;0.5%)</a:t>
            </a:r>
          </a:p>
          <a:p>
            <a:pPr lvl="2"/>
            <a:r>
              <a:rPr lang="en-US" sz="2000" dirty="0">
                <a:latin typeface="Avenir Light"/>
                <a:cs typeface="Calibri" panose="020F0502020204030204" pitchFamily="34" charset="0"/>
              </a:rPr>
              <a:t>Strong flaring regions are impacted less (&lt;0.0025%)</a:t>
            </a:r>
          </a:p>
          <a:p>
            <a:pPr lvl="1"/>
            <a:r>
              <a:rPr lang="en-US" sz="2400" dirty="0" smtClean="0">
                <a:solidFill>
                  <a:srgbClr val="FFFF00"/>
                </a:solidFill>
                <a:latin typeface="Avenir Light"/>
                <a:cs typeface="Calibri" panose="020F0502020204030204" pitchFamily="34" charset="0"/>
              </a:rPr>
              <a:t>At this current level of light leakage, the GOES-17 SUVI is not operationally impacted</a:t>
            </a:r>
            <a:endParaRPr lang="en-US" sz="2400" dirty="0">
              <a:solidFill>
                <a:srgbClr val="FFFF00"/>
              </a:solidFill>
              <a:latin typeface="Avenir Light"/>
            </a:endParaRPr>
          </a:p>
        </p:txBody>
      </p:sp>
    </p:spTree>
    <p:extLst>
      <p:ext uri="{BB962C8B-B14F-4D97-AF65-F5344CB8AC3E}">
        <p14:creationId xmlns:p14="http://schemas.microsoft.com/office/powerpoint/2010/main" val="39024993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SUVI Light Leakage</a:t>
            </a: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a:solidFill>
                  <a:prstClr val="white"/>
                </a:solidFill>
              </a:rPr>
              <a:pPr/>
              <a:t>69</a:t>
            </a:fld>
            <a:endParaRPr lang="en-US" altLang="en-US">
              <a:solidFill>
                <a:prstClr val="white"/>
              </a:solidFill>
            </a:endParaRPr>
          </a:p>
        </p:txBody>
      </p:sp>
      <p:sp>
        <p:nvSpPr>
          <p:cNvPr id="7" name="Content Placeholder 6"/>
          <p:cNvSpPr>
            <a:spLocks noGrp="1"/>
          </p:cNvSpPr>
          <p:nvPr>
            <p:ph idx="1"/>
          </p:nvPr>
        </p:nvSpPr>
        <p:spPr>
          <a:xfrm>
            <a:off x="457200" y="1261242"/>
            <a:ext cx="8229600" cy="5202620"/>
          </a:xfrm>
        </p:spPr>
        <p:txBody>
          <a:bodyPr/>
          <a:lstStyle/>
          <a:p>
            <a:r>
              <a:rPr lang="en-US" sz="2400" dirty="0">
                <a:latin typeface="Avenir Light"/>
              </a:rPr>
              <a:t>Further micrometeoroid impacts and pinhole formation are anticipated for all SUVI instruments</a:t>
            </a:r>
          </a:p>
          <a:p>
            <a:pPr lvl="1"/>
            <a:r>
              <a:rPr lang="en-US" sz="1800" dirty="0">
                <a:latin typeface="Avenir Light"/>
              </a:rPr>
              <a:t>SUVI has mitigation capabilities</a:t>
            </a:r>
          </a:p>
          <a:p>
            <a:pPr lvl="2"/>
            <a:r>
              <a:rPr lang="en-US" sz="1600" dirty="0">
                <a:latin typeface="Avenir Light"/>
              </a:rPr>
              <a:t>Incorporated as part of the SUVI instrument design</a:t>
            </a:r>
          </a:p>
          <a:p>
            <a:pPr lvl="2"/>
            <a:r>
              <a:rPr lang="en-US" sz="1600" dirty="0">
                <a:latin typeface="Avenir Light"/>
              </a:rPr>
              <a:t>Use additional filters and change the instrument sequencing</a:t>
            </a:r>
          </a:p>
          <a:p>
            <a:pPr lvl="1"/>
            <a:r>
              <a:rPr lang="en-US" sz="1800" dirty="0">
                <a:latin typeface="Avenir Light"/>
              </a:rPr>
              <a:t>The Ground Segments Ground Processing Algorithm is not currently capable of accommodating this mitigation</a:t>
            </a:r>
          </a:p>
          <a:p>
            <a:pPr lvl="1"/>
            <a:r>
              <a:rPr lang="en-US" sz="1800" dirty="0">
                <a:latin typeface="Avenir Light"/>
              </a:rPr>
              <a:t>Successful resolution of ADR260/WR6025 will enable the implementation of light leakage mitigation</a:t>
            </a:r>
          </a:p>
          <a:p>
            <a:pPr lvl="2"/>
            <a:r>
              <a:rPr lang="en-US" sz="1600" dirty="0">
                <a:latin typeface="Avenir Light"/>
              </a:rPr>
              <a:t>Changes SUVI GPA to handle arbitrary exposure times</a:t>
            </a:r>
          </a:p>
          <a:p>
            <a:pPr lvl="1"/>
            <a:r>
              <a:rPr lang="en-US" sz="1800" dirty="0">
                <a:latin typeface="Avenir Light"/>
              </a:rPr>
              <a:t>ADR932 also has impact upon light leakage mitigation</a:t>
            </a:r>
          </a:p>
          <a:p>
            <a:pPr lvl="2"/>
            <a:r>
              <a:rPr lang="en-US" sz="1600" dirty="0">
                <a:latin typeface="Avenir Light"/>
              </a:rPr>
              <a:t>Corrects handling of frames for dark correction</a:t>
            </a:r>
          </a:p>
          <a:p>
            <a:r>
              <a:rPr lang="en-US" sz="2400" dirty="0">
                <a:latin typeface="Avenir Light"/>
              </a:rPr>
              <a:t>NCEI will investigate further into light leakage effects and mitigation strategies.</a:t>
            </a:r>
          </a:p>
          <a:p>
            <a:pPr marL="0" indent="0">
              <a:buNone/>
            </a:pPr>
            <a:endParaRPr lang="en-US" sz="2100" dirty="0">
              <a:latin typeface="Avenir Light"/>
            </a:endParaRPr>
          </a:p>
        </p:txBody>
      </p:sp>
    </p:spTree>
    <p:extLst>
      <p:ext uri="{BB962C8B-B14F-4D97-AF65-F5344CB8AC3E}">
        <p14:creationId xmlns:p14="http://schemas.microsoft.com/office/powerpoint/2010/main" val="3452850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mj-lt"/>
              </a:rPr>
              <a:t>Key SUVI Imager Requirements</a:t>
            </a:r>
          </a:p>
        </p:txBody>
      </p:sp>
      <p:sp>
        <p:nvSpPr>
          <p:cNvPr id="3" name="Content Placeholder 2"/>
          <p:cNvSpPr>
            <a:spLocks noGrp="1"/>
          </p:cNvSpPr>
          <p:nvPr>
            <p:ph idx="1"/>
          </p:nvPr>
        </p:nvSpPr>
        <p:spPr>
          <a:xfrm>
            <a:off x="457200" y="1453414"/>
            <a:ext cx="8229600" cy="5027435"/>
          </a:xfrm>
        </p:spPr>
        <p:txBody>
          <a:bodyPr/>
          <a:lstStyle/>
          <a:p>
            <a:r>
              <a:rPr lang="en-US" dirty="0">
                <a:latin typeface="Avenir Light"/>
                <a:ea typeface="Avenir Roman" charset="0"/>
                <a:cs typeface="Avenir Roman" charset="0"/>
              </a:rPr>
              <a:t>Pointing knowledge</a:t>
            </a:r>
            <a:r>
              <a:rPr lang="en-US" dirty="0">
                <a:latin typeface="Avenir Light"/>
              </a:rPr>
              <a:t>: &lt;2.5 </a:t>
            </a:r>
            <a:r>
              <a:rPr lang="en-US" dirty="0" err="1">
                <a:latin typeface="Avenir Light"/>
              </a:rPr>
              <a:t>arcsec</a:t>
            </a:r>
            <a:endParaRPr lang="en-US" dirty="0">
              <a:latin typeface="Avenir Light"/>
            </a:endParaRPr>
          </a:p>
          <a:p>
            <a:r>
              <a:rPr lang="en-US" dirty="0">
                <a:latin typeface="Avenir Light"/>
                <a:ea typeface="Avenir Roman" charset="0"/>
                <a:cs typeface="Avenir Roman" charset="0"/>
              </a:rPr>
              <a:t>Pointing accuracy &amp; stability</a:t>
            </a:r>
            <a:r>
              <a:rPr lang="en-US" dirty="0">
                <a:latin typeface="Avenir Light"/>
              </a:rPr>
              <a:t>: &lt;0.5 </a:t>
            </a:r>
            <a:r>
              <a:rPr lang="en-US" dirty="0" err="1">
                <a:latin typeface="Avenir Light"/>
              </a:rPr>
              <a:t>arcsec</a:t>
            </a:r>
            <a:endParaRPr lang="en-US" dirty="0">
              <a:latin typeface="Avenir Light"/>
            </a:endParaRPr>
          </a:p>
          <a:p>
            <a:r>
              <a:rPr lang="en-US" dirty="0">
                <a:latin typeface="Avenir Light"/>
                <a:ea typeface="Avenir Roman" charset="0"/>
                <a:cs typeface="Avenir Roman" charset="0"/>
              </a:rPr>
              <a:t>Field of view</a:t>
            </a:r>
            <a:r>
              <a:rPr lang="en-US" dirty="0">
                <a:latin typeface="Avenir Light"/>
              </a:rPr>
              <a:t>: &gt;42×42 </a:t>
            </a:r>
            <a:r>
              <a:rPr lang="en-US" dirty="0" err="1">
                <a:latin typeface="Avenir Light"/>
              </a:rPr>
              <a:t>arcmin</a:t>
            </a:r>
            <a:endParaRPr lang="en-US" dirty="0">
              <a:latin typeface="Avenir Light"/>
            </a:endParaRPr>
          </a:p>
          <a:p>
            <a:r>
              <a:rPr lang="en-US" dirty="0">
                <a:latin typeface="Avenir Light"/>
                <a:ea typeface="Avenir Roman" charset="0"/>
                <a:cs typeface="Avenir Roman" charset="0"/>
              </a:rPr>
              <a:t>Spatial resolution</a:t>
            </a:r>
            <a:r>
              <a:rPr lang="en-US" dirty="0">
                <a:latin typeface="Avenir Light"/>
              </a:rPr>
              <a:t>: &lt;5 </a:t>
            </a:r>
            <a:r>
              <a:rPr lang="en-US" dirty="0" err="1">
                <a:latin typeface="Avenir Light"/>
              </a:rPr>
              <a:t>arcsec</a:t>
            </a:r>
            <a:r>
              <a:rPr lang="en-US" dirty="0">
                <a:latin typeface="Avenir Light"/>
              </a:rPr>
              <a:t> square pixels</a:t>
            </a:r>
          </a:p>
          <a:p>
            <a:r>
              <a:rPr lang="en-US" dirty="0" err="1">
                <a:latin typeface="Avenir Light"/>
                <a:ea typeface="Avenir Roman" charset="0"/>
                <a:cs typeface="Avenir Roman" charset="0"/>
              </a:rPr>
              <a:t>Ensquared</a:t>
            </a:r>
            <a:r>
              <a:rPr lang="en-US" dirty="0">
                <a:latin typeface="Avenir Light"/>
                <a:ea typeface="Avenir Roman" charset="0"/>
                <a:cs typeface="Avenir Roman" charset="0"/>
              </a:rPr>
              <a:t> energy</a:t>
            </a:r>
            <a:r>
              <a:rPr lang="en-US" dirty="0">
                <a:latin typeface="Avenir Light"/>
              </a:rPr>
              <a:t>: &gt;50% in 7×7 </a:t>
            </a:r>
            <a:r>
              <a:rPr lang="en-US" dirty="0" err="1">
                <a:latin typeface="Avenir Light"/>
              </a:rPr>
              <a:t>arcsec</a:t>
            </a:r>
            <a:endParaRPr lang="en-US" dirty="0">
              <a:latin typeface="Avenir Light"/>
            </a:endParaRPr>
          </a:p>
          <a:p>
            <a:pPr lvl="1"/>
            <a:r>
              <a:rPr lang="en-US" dirty="0">
                <a:latin typeface="Avenir Light"/>
              </a:rPr>
              <a:t>(43% for 94 Å bandpass)</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7</a:t>
            </a:fld>
            <a:endParaRPr lang="en-US" altLang="en-US"/>
          </a:p>
        </p:txBody>
      </p:sp>
    </p:spTree>
    <p:extLst>
      <p:ext uri="{BB962C8B-B14F-4D97-AF65-F5344CB8AC3E}">
        <p14:creationId xmlns:p14="http://schemas.microsoft.com/office/powerpoint/2010/main" val="2697089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ADR 932</a:t>
            </a: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70</a:t>
            </a:fld>
            <a:endParaRPr lang="en-US" altLang="en-US" dirty="0"/>
          </a:p>
        </p:txBody>
      </p:sp>
      <p:sp>
        <p:nvSpPr>
          <p:cNvPr id="7" name="Content Placeholder 6"/>
          <p:cNvSpPr>
            <a:spLocks noGrp="1"/>
          </p:cNvSpPr>
          <p:nvPr>
            <p:ph idx="1"/>
          </p:nvPr>
        </p:nvSpPr>
        <p:spPr>
          <a:xfrm>
            <a:off x="262759" y="939748"/>
            <a:ext cx="8586951" cy="5416602"/>
          </a:xfrm>
        </p:spPr>
        <p:txBody>
          <a:bodyPr/>
          <a:lstStyle/>
          <a:p>
            <a:r>
              <a:rPr lang="en-US" sz="2600" dirty="0" smtClean="0">
                <a:latin typeface="Avenir Light"/>
              </a:rPr>
              <a:t>Difficult to quantify impacts</a:t>
            </a:r>
          </a:p>
          <a:p>
            <a:pPr lvl="1"/>
            <a:r>
              <a:rPr lang="en-US" sz="2000" dirty="0" smtClean="0">
                <a:latin typeface="Avenir Light"/>
              </a:rPr>
              <a:t>Over/under-correction of L1b products</a:t>
            </a:r>
          </a:p>
          <a:p>
            <a:r>
              <a:rPr lang="en-US" sz="2600" dirty="0" smtClean="0">
                <a:latin typeface="Avenir Light"/>
              </a:rPr>
              <a:t>Has implications for ADR 260</a:t>
            </a:r>
          </a:p>
          <a:p>
            <a:pPr lvl="1"/>
            <a:r>
              <a:rPr lang="en-US" sz="2000" dirty="0" smtClean="0">
                <a:latin typeface="Avenir Light"/>
              </a:rPr>
              <a:t>Increasing exposure time to mitigate instrument degradation will lead to increased errors due to incorrect dark count subtraction.</a:t>
            </a:r>
          </a:p>
          <a:p>
            <a:r>
              <a:rPr lang="en-US" sz="2600" dirty="0" smtClean="0">
                <a:latin typeface="Avenir Light"/>
              </a:rPr>
              <a:t>Has implications for operational mitigation of Light Leakage issue</a:t>
            </a:r>
          </a:p>
          <a:p>
            <a:pPr lvl="1"/>
            <a:r>
              <a:rPr lang="en-US" sz="2000" dirty="0" smtClean="0">
                <a:latin typeface="Avenir Light"/>
              </a:rPr>
              <a:t>Increasing exposure times to mitigate additional signal attenuation will lead to increased error due to incorrect dark count subtraction</a:t>
            </a:r>
          </a:p>
          <a:p>
            <a:r>
              <a:rPr lang="en-US" sz="2600" dirty="0" smtClean="0">
                <a:latin typeface="Avenir Light"/>
              </a:rPr>
              <a:t>Mean Error of QS ~3.2%, higher in short and flare exposures for 94</a:t>
            </a:r>
            <a:r>
              <a:rPr lang="en-US" sz="2600" dirty="0" smtClean="0">
                <a:latin typeface="Calibri" panose="020F0502020204030204" pitchFamily="34" charset="0"/>
                <a:cs typeface="Calibri" panose="020F0502020204030204" pitchFamily="34" charset="0"/>
              </a:rPr>
              <a:t>Å</a:t>
            </a:r>
          </a:p>
          <a:p>
            <a:r>
              <a:rPr lang="en-US" sz="2600" dirty="0" smtClean="0">
                <a:latin typeface="Avenir Light"/>
                <a:cs typeface="Calibri" panose="020F0502020204030204" pitchFamily="34" charset="0"/>
              </a:rPr>
              <a:t>Errors will increase if the operational temperature is increased</a:t>
            </a:r>
            <a:endParaRPr lang="en-US" sz="2600" dirty="0" smtClean="0">
              <a:latin typeface="Avenir Light"/>
            </a:endParaRPr>
          </a:p>
        </p:txBody>
      </p:sp>
    </p:spTree>
    <p:extLst>
      <p:ext uri="{BB962C8B-B14F-4D97-AF65-F5344CB8AC3E}">
        <p14:creationId xmlns:p14="http://schemas.microsoft.com/office/powerpoint/2010/main" val="22850701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Post-Launch Product Tests for Full</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71</a:t>
            </a:fld>
            <a:endParaRPr lang="en-US" altLang="en-US"/>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265350413"/>
              </p:ext>
            </p:extLst>
          </p:nvPr>
        </p:nvGraphicFramePr>
        <p:xfrm>
          <a:off x="608798" y="1270031"/>
          <a:ext cx="7926404" cy="4378864"/>
        </p:xfrm>
        <a:graphic>
          <a:graphicData uri="http://schemas.openxmlformats.org/drawingml/2006/table">
            <a:tbl>
              <a:tblPr firstRow="1" bandRow="1">
                <a:tableStyleId>{5940675A-B579-460E-94D1-54222C63F5DA}</a:tableStyleId>
              </a:tblPr>
              <a:tblGrid>
                <a:gridCol w="2545379">
                  <a:extLst>
                    <a:ext uri="{9D8B030D-6E8A-4147-A177-3AD203B41FA5}">
                      <a16:colId xmlns:a16="http://schemas.microsoft.com/office/drawing/2014/main" val="20000"/>
                    </a:ext>
                  </a:extLst>
                </a:gridCol>
                <a:gridCol w="3808897">
                  <a:extLst>
                    <a:ext uri="{9D8B030D-6E8A-4147-A177-3AD203B41FA5}">
                      <a16:colId xmlns:a16="http://schemas.microsoft.com/office/drawing/2014/main" val="20001"/>
                    </a:ext>
                  </a:extLst>
                </a:gridCol>
                <a:gridCol w="1572128">
                  <a:extLst>
                    <a:ext uri="{9D8B030D-6E8A-4147-A177-3AD203B41FA5}">
                      <a16:colId xmlns:a16="http://schemas.microsoft.com/office/drawing/2014/main" val="20002"/>
                    </a:ext>
                  </a:extLst>
                </a:gridCol>
              </a:tblGrid>
              <a:tr h="547358">
                <a:tc>
                  <a:txBody>
                    <a:bodyPr/>
                    <a:lstStyle/>
                    <a:p>
                      <a:pPr algn="ctr"/>
                      <a:r>
                        <a:rPr lang="en-US" sz="1800" b="0" i="0" dirty="0">
                          <a:solidFill>
                            <a:schemeClr val="tx1"/>
                          </a:solidFill>
                          <a:latin typeface="+mn-lt"/>
                          <a:ea typeface="Avenir Light" charset="0"/>
                          <a:cs typeface="Avenir Light" charset="0"/>
                        </a:rPr>
                        <a:t>Test</a:t>
                      </a:r>
                      <a:r>
                        <a:rPr lang="en-US" sz="1800" b="0" i="0" baseline="0" dirty="0">
                          <a:solidFill>
                            <a:schemeClr val="tx1"/>
                          </a:solidFill>
                          <a:latin typeface="+mn-lt"/>
                          <a:ea typeface="Avenir Light" charset="0"/>
                          <a:cs typeface="Avenir Light" charset="0"/>
                        </a:rPr>
                        <a:t> ID</a:t>
                      </a:r>
                      <a:endParaRPr lang="en-US" sz="1800" b="0" i="0" dirty="0">
                        <a:solidFill>
                          <a:schemeClr val="tx1"/>
                        </a:solidFill>
                        <a:latin typeface="+mn-lt"/>
                        <a:ea typeface="Avenir Light" charset="0"/>
                        <a:cs typeface="Avenir Light" charset="0"/>
                      </a:endParaRPr>
                    </a:p>
                  </a:txBody>
                  <a:tcPr anchor="ctr">
                    <a:solidFill>
                      <a:schemeClr val="bg1">
                        <a:lumMod val="75000"/>
                      </a:schemeClr>
                    </a:solidFill>
                  </a:tcPr>
                </a:tc>
                <a:tc>
                  <a:txBody>
                    <a:bodyPr/>
                    <a:lstStyle/>
                    <a:p>
                      <a:pPr algn="ctr"/>
                      <a:r>
                        <a:rPr lang="en-US" sz="1800" b="0" i="0" dirty="0">
                          <a:solidFill>
                            <a:schemeClr val="tx1"/>
                          </a:solidFill>
                          <a:latin typeface="+mn-lt"/>
                          <a:ea typeface="Avenir Light" charset="0"/>
                          <a:cs typeface="Avenir Light" charset="0"/>
                        </a:rPr>
                        <a:t>Test Title</a:t>
                      </a:r>
                    </a:p>
                  </a:txBody>
                  <a:tcPr anchor="ctr">
                    <a:solidFill>
                      <a:schemeClr val="bg1">
                        <a:lumMod val="75000"/>
                      </a:schemeClr>
                    </a:solidFill>
                  </a:tcPr>
                </a:tc>
                <a:tc>
                  <a:txBody>
                    <a:bodyPr/>
                    <a:lstStyle/>
                    <a:p>
                      <a:pPr algn="ctr"/>
                      <a:r>
                        <a:rPr lang="en-US" sz="1800" b="0" i="0" dirty="0">
                          <a:solidFill>
                            <a:schemeClr val="tx1"/>
                          </a:solidFill>
                          <a:latin typeface="+mn-lt"/>
                          <a:ea typeface="Avenir Light" charset="0"/>
                          <a:cs typeface="Avenir Light" charset="0"/>
                        </a:rPr>
                        <a:t>Operator</a:t>
                      </a:r>
                    </a:p>
                  </a:txBody>
                  <a:tcPr anchor="ctr">
                    <a:solidFill>
                      <a:schemeClr val="bg1">
                        <a:lumMod val="75000"/>
                      </a:schemeClr>
                    </a:solidFill>
                  </a:tcPr>
                </a:tc>
                <a:extLst>
                  <a:ext uri="{0D108BD9-81ED-4DB2-BD59-A6C34878D82A}">
                    <a16:rowId xmlns:a16="http://schemas.microsoft.com/office/drawing/2014/main" val="10000"/>
                  </a:ext>
                </a:extLst>
              </a:tr>
              <a:tr h="547358">
                <a:tc>
                  <a:txBody>
                    <a:bodyPr/>
                    <a:lstStyle/>
                    <a:p>
                      <a:pPr algn="ctr"/>
                      <a:r>
                        <a:rPr lang="en-US" sz="1800" b="0" i="0" dirty="0">
                          <a:effectLst/>
                          <a:latin typeface="+mn-lt"/>
                          <a:ea typeface="Avenir Light" charset="0"/>
                          <a:cs typeface="Avenir Light" charset="0"/>
                        </a:rPr>
                        <a:t>PLPT-SUV-001</a:t>
                      </a:r>
                      <a:endParaRPr lang="en-US" sz="1800" b="0" i="0" dirty="0">
                        <a:solidFill>
                          <a:schemeClr val="tx1"/>
                        </a:solidFill>
                        <a:latin typeface="+mn-lt"/>
                        <a:ea typeface="Avenir Light" charset="0"/>
                        <a:cs typeface="Avenir Light" charset="0"/>
                      </a:endParaRPr>
                    </a:p>
                  </a:txBody>
                  <a:tcPr anchor="ctr">
                    <a:solidFill>
                      <a:schemeClr val="bg1"/>
                    </a:solidFill>
                  </a:tcPr>
                </a:tc>
                <a:tc>
                  <a:txBody>
                    <a:bodyPr/>
                    <a:lstStyle/>
                    <a:p>
                      <a:pPr algn="l"/>
                      <a:r>
                        <a:rPr lang="en-US" sz="1800" b="0" i="0" dirty="0">
                          <a:solidFill>
                            <a:schemeClr val="tx1"/>
                          </a:solidFill>
                          <a:latin typeface="+mn-lt"/>
                          <a:ea typeface="Avenir Light" charset="0"/>
                          <a:cs typeface="Avenir Light" charset="0"/>
                        </a:rPr>
                        <a:t>SUVI Trending </a:t>
                      </a:r>
                      <a:r>
                        <a:rPr lang="mr-IN" sz="1800" b="0" i="0" dirty="0">
                          <a:solidFill>
                            <a:schemeClr val="tx1"/>
                          </a:solidFill>
                          <a:latin typeface="+mn-lt"/>
                          <a:ea typeface="Avenir Light" charset="0"/>
                          <a:cs typeface="Avenir Light" charset="0"/>
                        </a:rPr>
                        <a:t>–</a:t>
                      </a:r>
                      <a:r>
                        <a:rPr lang="en-US" sz="1800" b="0" i="0" dirty="0">
                          <a:solidFill>
                            <a:schemeClr val="tx1"/>
                          </a:solidFill>
                          <a:latin typeface="+mn-lt"/>
                          <a:ea typeface="Avenir Light" charset="0"/>
                          <a:cs typeface="Avenir Light" charset="0"/>
                        </a:rPr>
                        <a:t> CCD Temperature</a:t>
                      </a:r>
                    </a:p>
                  </a:txBody>
                  <a:tcPr anchor="c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mn-lt"/>
                          <a:ea typeface="Avenir Light" charset="0"/>
                          <a:cs typeface="Avenir Light" charset="0"/>
                        </a:rPr>
                        <a:t>NCEI</a:t>
                      </a:r>
                    </a:p>
                  </a:txBody>
                  <a:tcPr anchor="ctr">
                    <a:solidFill>
                      <a:schemeClr val="bg1"/>
                    </a:solidFill>
                  </a:tcPr>
                </a:tc>
                <a:extLst>
                  <a:ext uri="{0D108BD9-81ED-4DB2-BD59-A6C34878D82A}">
                    <a16:rowId xmlns:a16="http://schemas.microsoft.com/office/drawing/2014/main" val="10001"/>
                  </a:ext>
                </a:extLst>
              </a:tr>
              <a:tr h="54735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effectLst/>
                          <a:latin typeface="+mn-lt"/>
                          <a:ea typeface="Avenir Light" charset="0"/>
                          <a:cs typeface="Avenir Light" charset="0"/>
                        </a:rPr>
                        <a:t>PLPT-SUV-002</a:t>
                      </a:r>
                      <a:endParaRPr lang="en-US" sz="1800" b="0" i="0" dirty="0">
                        <a:solidFill>
                          <a:schemeClr val="tx1"/>
                        </a:solidFill>
                        <a:latin typeface="+mn-lt"/>
                        <a:ea typeface="Avenir Light" charset="0"/>
                        <a:cs typeface="Avenir Light" charset="0"/>
                      </a:endParaRPr>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mn-lt"/>
                          <a:ea typeface="Avenir Light" charset="0"/>
                          <a:cs typeface="Avenir Light" charset="0"/>
                        </a:rPr>
                        <a:t>SUVI</a:t>
                      </a:r>
                      <a:r>
                        <a:rPr lang="en-US" sz="1800" b="0" i="0" baseline="0" dirty="0">
                          <a:solidFill>
                            <a:schemeClr val="tx1"/>
                          </a:solidFill>
                          <a:latin typeface="+mn-lt"/>
                          <a:ea typeface="Avenir Light" charset="0"/>
                          <a:cs typeface="Avenir Light" charset="0"/>
                        </a:rPr>
                        <a:t> Trending – Detector Performance</a:t>
                      </a:r>
                      <a:endParaRPr lang="en-US" sz="1800" b="0" i="0" dirty="0">
                        <a:solidFill>
                          <a:schemeClr val="tx1"/>
                        </a:solidFill>
                        <a:latin typeface="+mn-lt"/>
                        <a:ea typeface="Avenir Light" charset="0"/>
                        <a:cs typeface="Avenir Light" charset="0"/>
                      </a:endParaRPr>
                    </a:p>
                  </a:txBody>
                  <a:tcPr anchor="c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mn-lt"/>
                          <a:ea typeface="Avenir Light" charset="0"/>
                          <a:cs typeface="Avenir Light" charset="0"/>
                        </a:rPr>
                        <a:t>NCEI</a:t>
                      </a:r>
                    </a:p>
                  </a:txBody>
                  <a:tcPr anchor="ctr">
                    <a:solidFill>
                      <a:schemeClr val="bg1"/>
                    </a:solidFill>
                  </a:tcPr>
                </a:tc>
                <a:extLst>
                  <a:ext uri="{0D108BD9-81ED-4DB2-BD59-A6C34878D82A}">
                    <a16:rowId xmlns:a16="http://schemas.microsoft.com/office/drawing/2014/main" val="10002"/>
                  </a:ext>
                </a:extLst>
              </a:tr>
              <a:tr h="54735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effectLst/>
                          <a:latin typeface="+mn-lt"/>
                          <a:ea typeface="Avenir Light" charset="0"/>
                          <a:cs typeface="Avenir Light" charset="0"/>
                        </a:rPr>
                        <a:t>PLPT-SUV-003</a:t>
                      </a:r>
                      <a:endParaRPr lang="en-US" sz="1800" b="0" i="0" dirty="0">
                        <a:solidFill>
                          <a:schemeClr val="tx1"/>
                        </a:solidFill>
                        <a:latin typeface="+mn-lt"/>
                        <a:ea typeface="Avenir Light" charset="0"/>
                        <a:cs typeface="Avenir Light" charset="0"/>
                      </a:endParaRPr>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mn-lt"/>
                          <a:ea typeface="Avenir Light" charset="0"/>
                          <a:cs typeface="Avenir Light" charset="0"/>
                        </a:rPr>
                        <a:t>SUVI-AIA Intercalibration</a:t>
                      </a:r>
                    </a:p>
                  </a:txBody>
                  <a:tcPr anchor="ctr">
                    <a:solidFill>
                      <a:schemeClr val="bg1"/>
                    </a:solidFill>
                  </a:tcPr>
                </a:tc>
                <a:tc>
                  <a:txBody>
                    <a:bodyPr/>
                    <a:lstStyle/>
                    <a:p>
                      <a:pPr algn="ctr"/>
                      <a:r>
                        <a:rPr lang="en-US" sz="1800" b="0" i="0" dirty="0">
                          <a:solidFill>
                            <a:schemeClr val="tx1"/>
                          </a:solidFill>
                          <a:latin typeface="+mn-lt"/>
                          <a:ea typeface="Avenir Light" charset="0"/>
                          <a:cs typeface="Avenir Light" charset="0"/>
                        </a:rPr>
                        <a:t>NCEI</a:t>
                      </a:r>
                    </a:p>
                  </a:txBody>
                  <a:tcPr anchor="ctr">
                    <a:solidFill>
                      <a:schemeClr val="bg1"/>
                    </a:solidFill>
                  </a:tcPr>
                </a:tc>
                <a:extLst>
                  <a:ext uri="{0D108BD9-81ED-4DB2-BD59-A6C34878D82A}">
                    <a16:rowId xmlns:a16="http://schemas.microsoft.com/office/drawing/2014/main" val="10003"/>
                  </a:ext>
                </a:extLst>
              </a:tr>
              <a:tr h="54735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effectLst/>
                          <a:latin typeface="+mn-lt"/>
                          <a:ea typeface="Avenir Light" charset="0"/>
                          <a:cs typeface="Avenir Light" charset="0"/>
                        </a:rPr>
                        <a:t>PLPT-SUV-004</a:t>
                      </a:r>
                      <a:endParaRPr lang="en-US" sz="1800" b="0" i="0" dirty="0">
                        <a:solidFill>
                          <a:schemeClr val="tx1"/>
                        </a:solidFill>
                        <a:latin typeface="+mn-lt"/>
                        <a:ea typeface="Avenir Light" charset="0"/>
                        <a:cs typeface="Avenir Light" charset="0"/>
                      </a:endParaRPr>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mn-lt"/>
                          <a:ea typeface="Avenir Light" charset="0"/>
                          <a:cs typeface="Avenir Light" charset="0"/>
                        </a:rPr>
                        <a:t>SUVI-EVE Intercalibration</a:t>
                      </a:r>
                    </a:p>
                  </a:txBody>
                  <a:tcPr anchor="ctr">
                    <a:solidFill>
                      <a:schemeClr val="bg1"/>
                    </a:solidFill>
                  </a:tcPr>
                </a:tc>
                <a:tc>
                  <a:txBody>
                    <a:bodyPr/>
                    <a:lstStyle/>
                    <a:p>
                      <a:pPr algn="ctr"/>
                      <a:r>
                        <a:rPr lang="en-US" sz="1800" b="0" i="0" dirty="0">
                          <a:solidFill>
                            <a:schemeClr val="tx1"/>
                          </a:solidFill>
                          <a:latin typeface="+mn-lt"/>
                          <a:ea typeface="Avenir Light" charset="0"/>
                          <a:cs typeface="Avenir Light" charset="0"/>
                        </a:rPr>
                        <a:t>NCEI</a:t>
                      </a:r>
                    </a:p>
                  </a:txBody>
                  <a:tcPr anchor="ctr">
                    <a:solidFill>
                      <a:schemeClr val="bg1"/>
                    </a:solidFill>
                  </a:tcPr>
                </a:tc>
                <a:extLst>
                  <a:ext uri="{0D108BD9-81ED-4DB2-BD59-A6C34878D82A}">
                    <a16:rowId xmlns:a16="http://schemas.microsoft.com/office/drawing/2014/main" val="10004"/>
                  </a:ext>
                </a:extLst>
              </a:tr>
              <a:tr h="54735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effectLst/>
                          <a:latin typeface="+mn-lt"/>
                          <a:ea typeface="Avenir Light" charset="0"/>
                          <a:cs typeface="Avenir Light" charset="0"/>
                        </a:rPr>
                        <a:t>PLPT-SUV-006</a:t>
                      </a:r>
                      <a:endParaRPr lang="en-US" sz="1800" b="0" i="0" dirty="0">
                        <a:solidFill>
                          <a:schemeClr val="tx1"/>
                        </a:solidFill>
                        <a:latin typeface="+mn-lt"/>
                        <a:ea typeface="Avenir Light" charset="0"/>
                        <a:cs typeface="Avenir Light" charset="0"/>
                      </a:endParaRPr>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mn-lt"/>
                          <a:ea typeface="Avenir Light" charset="0"/>
                          <a:cs typeface="Avenir Light" charset="0"/>
                        </a:rPr>
                        <a:t>SUVI-EXIS</a:t>
                      </a:r>
                      <a:r>
                        <a:rPr lang="en-US" sz="1800" b="0" i="0" baseline="0" dirty="0">
                          <a:solidFill>
                            <a:schemeClr val="tx1"/>
                          </a:solidFill>
                          <a:latin typeface="+mn-lt"/>
                          <a:ea typeface="Avenir Light" charset="0"/>
                          <a:cs typeface="Avenir Light" charset="0"/>
                        </a:rPr>
                        <a:t> Intercalibration</a:t>
                      </a:r>
                      <a:endParaRPr lang="en-US" sz="1800" b="0" i="0" dirty="0">
                        <a:solidFill>
                          <a:schemeClr val="tx1"/>
                        </a:solidFill>
                        <a:latin typeface="+mn-lt"/>
                        <a:ea typeface="Avenir Light" charset="0"/>
                        <a:cs typeface="Avenir Light" charset="0"/>
                      </a:endParaRPr>
                    </a:p>
                  </a:txBody>
                  <a:tcPr anchor="ctr">
                    <a:solidFill>
                      <a:schemeClr val="bg1"/>
                    </a:solidFill>
                  </a:tcPr>
                </a:tc>
                <a:tc>
                  <a:txBody>
                    <a:bodyPr/>
                    <a:lstStyle/>
                    <a:p>
                      <a:pPr algn="ctr"/>
                      <a:r>
                        <a:rPr lang="en-US" sz="1800" b="0" i="0" dirty="0">
                          <a:solidFill>
                            <a:schemeClr val="tx1"/>
                          </a:solidFill>
                          <a:latin typeface="+mn-lt"/>
                          <a:ea typeface="Avenir Light" charset="0"/>
                          <a:cs typeface="Avenir Light" charset="0"/>
                        </a:rPr>
                        <a:t>NCEI</a:t>
                      </a:r>
                    </a:p>
                  </a:txBody>
                  <a:tcPr anchor="ctr">
                    <a:solidFill>
                      <a:schemeClr val="bg1"/>
                    </a:solidFill>
                  </a:tcPr>
                </a:tc>
                <a:extLst>
                  <a:ext uri="{0D108BD9-81ED-4DB2-BD59-A6C34878D82A}">
                    <a16:rowId xmlns:a16="http://schemas.microsoft.com/office/drawing/2014/main" val="10006"/>
                  </a:ext>
                </a:extLst>
              </a:tr>
              <a:tr h="54735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mn-lt"/>
                          <a:ea typeface="Avenir Light" charset="0"/>
                          <a:cs typeface="Avenir Light" charset="0"/>
                        </a:rPr>
                        <a:t>PLPT-SUV-007</a:t>
                      </a:r>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none" dirty="0">
                          <a:solidFill>
                            <a:schemeClr val="tx1"/>
                          </a:solidFill>
                          <a:latin typeface="+mn-lt"/>
                          <a:ea typeface="Avenir Light" charset="0"/>
                          <a:cs typeface="Avenir Light" charset="0"/>
                        </a:rPr>
                        <a:t>SUVI-EVE </a:t>
                      </a:r>
                      <a:r>
                        <a:rPr lang="en-US" sz="1800" b="0" i="0" u="none" dirty="0" err="1">
                          <a:solidFill>
                            <a:schemeClr val="tx1"/>
                          </a:solidFill>
                          <a:latin typeface="+mn-lt"/>
                          <a:ea typeface="Avenir Light" charset="0"/>
                          <a:cs typeface="Avenir Light" charset="0"/>
                        </a:rPr>
                        <a:t>Underflight</a:t>
                      </a:r>
                      <a:r>
                        <a:rPr lang="en-US" sz="1800" b="0" i="0" u="none" dirty="0">
                          <a:solidFill>
                            <a:schemeClr val="tx1"/>
                          </a:solidFill>
                          <a:latin typeface="+mn-lt"/>
                          <a:ea typeface="Avenir Light" charset="0"/>
                          <a:cs typeface="Avenir Light" charset="0"/>
                        </a:rPr>
                        <a:t> Intercalibration</a:t>
                      </a:r>
                    </a:p>
                  </a:txBody>
                  <a:tcPr anchor="ctr">
                    <a:solidFill>
                      <a:schemeClr val="bg1"/>
                    </a:solidFill>
                  </a:tcPr>
                </a:tc>
                <a:tc>
                  <a:txBody>
                    <a:bodyPr/>
                    <a:lstStyle/>
                    <a:p>
                      <a:pPr algn="ctr"/>
                      <a:r>
                        <a:rPr lang="en-US" sz="1800" b="0" i="0" u="none" dirty="0">
                          <a:solidFill>
                            <a:schemeClr val="tx1"/>
                          </a:solidFill>
                          <a:latin typeface="+mn-lt"/>
                          <a:ea typeface="Avenir Light" charset="0"/>
                          <a:cs typeface="Avenir Light" charset="0"/>
                        </a:rPr>
                        <a:t>NCEI</a:t>
                      </a:r>
                    </a:p>
                  </a:txBody>
                  <a:tcPr anchor="ctr">
                    <a:solidFill>
                      <a:schemeClr val="bg1"/>
                    </a:solidFill>
                  </a:tcPr>
                </a:tc>
                <a:extLst>
                  <a:ext uri="{0D108BD9-81ED-4DB2-BD59-A6C34878D82A}">
                    <a16:rowId xmlns:a16="http://schemas.microsoft.com/office/drawing/2014/main" val="10007"/>
                  </a:ext>
                </a:extLst>
              </a:tr>
              <a:tr h="54735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u="sng" dirty="0" smtClean="0">
                          <a:solidFill>
                            <a:schemeClr val="tx2">
                              <a:lumMod val="60000"/>
                              <a:lumOff val="40000"/>
                            </a:schemeClr>
                          </a:solidFill>
                          <a:latin typeface="+mn-lt"/>
                          <a:ea typeface="Avenir Light" charset="0"/>
                          <a:cs typeface="Avenir Light" charset="0"/>
                        </a:rPr>
                        <a:t>PLPT-SUV-00x</a:t>
                      </a:r>
                      <a:endParaRPr lang="en-US" sz="1800" b="0" i="0" u="sng" dirty="0">
                        <a:solidFill>
                          <a:schemeClr val="tx2">
                            <a:lumMod val="60000"/>
                            <a:lumOff val="40000"/>
                          </a:schemeClr>
                        </a:solidFill>
                        <a:latin typeface="+mn-lt"/>
                        <a:ea typeface="Avenir Light" charset="0"/>
                        <a:cs typeface="Avenir Light" charset="0"/>
                      </a:endParaRPr>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sng" dirty="0" smtClean="0">
                          <a:solidFill>
                            <a:schemeClr val="tx2">
                              <a:lumMod val="60000"/>
                              <a:lumOff val="40000"/>
                            </a:schemeClr>
                          </a:solidFill>
                          <a:latin typeface="+mn-lt"/>
                          <a:ea typeface="Avenir Light" charset="0"/>
                          <a:cs typeface="Avenir Light" charset="0"/>
                        </a:rPr>
                        <a:t>SUVI-SUVI</a:t>
                      </a:r>
                      <a:r>
                        <a:rPr lang="en-US" sz="1800" b="0" i="0" u="sng" baseline="0" dirty="0" smtClean="0">
                          <a:solidFill>
                            <a:schemeClr val="tx2">
                              <a:lumMod val="60000"/>
                              <a:lumOff val="40000"/>
                            </a:schemeClr>
                          </a:solidFill>
                          <a:latin typeface="+mn-lt"/>
                          <a:ea typeface="Avenir Light" charset="0"/>
                          <a:cs typeface="Avenir Light" charset="0"/>
                        </a:rPr>
                        <a:t> Intercalibration</a:t>
                      </a:r>
                      <a:endParaRPr lang="en-US" sz="1800" b="0" i="0" u="sng" dirty="0">
                        <a:solidFill>
                          <a:schemeClr val="tx2">
                            <a:lumMod val="60000"/>
                            <a:lumOff val="40000"/>
                          </a:schemeClr>
                        </a:solidFill>
                        <a:latin typeface="+mn-lt"/>
                        <a:ea typeface="Avenir Light" charset="0"/>
                        <a:cs typeface="Avenir Light" charset="0"/>
                      </a:endParaRPr>
                    </a:p>
                  </a:txBody>
                  <a:tcPr anchor="ctr">
                    <a:solidFill>
                      <a:schemeClr val="bg1"/>
                    </a:solidFill>
                  </a:tcPr>
                </a:tc>
                <a:tc>
                  <a:txBody>
                    <a:bodyPr/>
                    <a:lstStyle/>
                    <a:p>
                      <a:pPr algn="ctr"/>
                      <a:r>
                        <a:rPr lang="en-US" sz="1800" b="0" i="0" u="sng" dirty="0" smtClean="0">
                          <a:solidFill>
                            <a:schemeClr val="tx2">
                              <a:lumMod val="60000"/>
                              <a:lumOff val="40000"/>
                            </a:schemeClr>
                          </a:solidFill>
                          <a:latin typeface="+mn-lt"/>
                          <a:ea typeface="Avenir Light" charset="0"/>
                          <a:cs typeface="Avenir Light" charset="0"/>
                        </a:rPr>
                        <a:t>NCEI</a:t>
                      </a:r>
                      <a:endParaRPr lang="en-US" sz="1800" b="0" i="0" u="sng" dirty="0">
                        <a:solidFill>
                          <a:schemeClr val="tx2">
                            <a:lumMod val="60000"/>
                            <a:lumOff val="40000"/>
                          </a:schemeClr>
                        </a:solidFill>
                        <a:latin typeface="+mn-lt"/>
                        <a:ea typeface="Avenir Light" charset="0"/>
                        <a:cs typeface="Avenir Light" charset="0"/>
                      </a:endParaRPr>
                    </a:p>
                  </a:txBody>
                  <a:tcPr anchor="ctr">
                    <a:solidFill>
                      <a:schemeClr val="bg1"/>
                    </a:solidFill>
                  </a:tcPr>
                </a:tc>
                <a:extLst>
                  <a:ext uri="{0D108BD9-81ED-4DB2-BD59-A6C34878D82A}">
                    <a16:rowId xmlns:a16="http://schemas.microsoft.com/office/drawing/2014/main" val="655878963"/>
                  </a:ext>
                </a:extLst>
              </a:tr>
            </a:tbl>
          </a:graphicData>
        </a:graphic>
      </p:graphicFrame>
    </p:spTree>
    <p:extLst>
      <p:ext uri="{BB962C8B-B14F-4D97-AF65-F5344CB8AC3E}">
        <p14:creationId xmlns:p14="http://schemas.microsoft.com/office/powerpoint/2010/main" val="20043519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mj-lt"/>
              </a:rPr>
              <a:t>Ongoing PLPTs from Provisional</a:t>
            </a:r>
          </a:p>
        </p:txBody>
      </p:sp>
      <p:sp>
        <p:nvSpPr>
          <p:cNvPr id="3" name="Content Placeholder 2"/>
          <p:cNvSpPr>
            <a:spLocks noGrp="1"/>
          </p:cNvSpPr>
          <p:nvPr>
            <p:ph idx="1"/>
          </p:nvPr>
        </p:nvSpPr>
        <p:spPr/>
        <p:txBody>
          <a:bodyPr/>
          <a:lstStyle/>
          <a:p>
            <a:r>
              <a:rPr lang="en-US" sz="2800" dirty="0">
                <a:latin typeface="Avenir Light"/>
              </a:rPr>
              <a:t>PLPT-SUV-001 (SUVI Trending – CCD Temperatures)</a:t>
            </a:r>
          </a:p>
          <a:p>
            <a:r>
              <a:rPr lang="en-US" sz="2800" dirty="0">
                <a:latin typeface="Avenir Light"/>
              </a:rPr>
              <a:t>PLPT-SUV-002 (SUVI Trending – Detector Performance)</a:t>
            </a:r>
          </a:p>
          <a:p>
            <a:pPr lvl="1"/>
            <a:r>
              <a:rPr lang="en-US" sz="2400" dirty="0">
                <a:latin typeface="Avenir Light"/>
              </a:rPr>
              <a:t>If LTC </a:t>
            </a:r>
            <a:r>
              <a:rPr lang="en-US" sz="2400" dirty="0" smtClean="0">
                <a:latin typeface="Avenir Light"/>
              </a:rPr>
              <a:t>data available</a:t>
            </a:r>
            <a:endParaRPr lang="en-US" sz="2400" dirty="0">
              <a:latin typeface="Avenir Light"/>
            </a:endParaRPr>
          </a:p>
          <a:p>
            <a:r>
              <a:rPr lang="en-US" sz="2800" dirty="0">
                <a:latin typeface="Avenir Light"/>
              </a:rPr>
              <a:t>PLPT-SUV-003 (SUVI-AIA Intercalibration)</a:t>
            </a:r>
          </a:p>
          <a:p>
            <a:r>
              <a:rPr lang="en-US" sz="2800" dirty="0">
                <a:latin typeface="Avenir Light"/>
              </a:rPr>
              <a:t>PLPT-SUV-006 (SUVI-EXIS Intercalibration</a:t>
            </a:r>
            <a:r>
              <a:rPr lang="en-US" sz="2800" dirty="0" smtClean="0">
                <a:latin typeface="Avenir Light"/>
              </a:rPr>
              <a:t>)</a:t>
            </a:r>
          </a:p>
          <a:p>
            <a:r>
              <a:rPr lang="en-US" sz="2800" dirty="0" smtClean="0">
                <a:latin typeface="Avenir Light"/>
              </a:rPr>
              <a:t>PLPT-SUV-00x (SUVI-SUVI Intercalibration)</a:t>
            </a:r>
          </a:p>
          <a:p>
            <a:pPr lvl="1"/>
            <a:r>
              <a:rPr lang="en-US" sz="2400" dirty="0" smtClean="0">
                <a:latin typeface="Avenir Light"/>
              </a:rPr>
              <a:t>Update to SUVI RIMP needed.</a:t>
            </a:r>
            <a:endParaRPr lang="en-US" sz="2400" dirty="0">
              <a:latin typeface="Avenir Light"/>
            </a:endParaRP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72</a:t>
            </a:fld>
            <a:endParaRPr lang="en-US" altLang="en-US"/>
          </a:p>
        </p:txBody>
      </p:sp>
    </p:spTree>
    <p:extLst>
      <p:ext uri="{BB962C8B-B14F-4D97-AF65-F5344CB8AC3E}">
        <p14:creationId xmlns:p14="http://schemas.microsoft.com/office/powerpoint/2010/main" val="18551293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mj-lt"/>
              </a:rPr>
              <a:t>NCEI’s Recommendation</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73</a:t>
            </a:fld>
            <a:endParaRPr lang="en-US" altLang="en-US"/>
          </a:p>
        </p:txBody>
      </p:sp>
      <p:sp>
        <p:nvSpPr>
          <p:cNvPr id="6" name="Content Placeholder 2"/>
          <p:cNvSpPr>
            <a:spLocks noGrp="1"/>
          </p:cNvSpPr>
          <p:nvPr>
            <p:ph idx="1"/>
          </p:nvPr>
        </p:nvSpPr>
        <p:spPr>
          <a:xfrm>
            <a:off x="457200" y="1597571"/>
            <a:ext cx="8229600" cy="3394843"/>
          </a:xfrm>
        </p:spPr>
        <p:txBody>
          <a:bodyPr>
            <a:normAutofit/>
          </a:bodyPr>
          <a:lstStyle/>
          <a:p>
            <a:pPr>
              <a:buFont typeface="Arial" panose="020B0604020202020204" pitchFamily="34" charset="0"/>
              <a:buChar char="•"/>
            </a:pPr>
            <a:r>
              <a:rPr lang="en-US" sz="3600" dirty="0">
                <a:latin typeface="Avenir Light"/>
              </a:rPr>
              <a:t>NCEI believes that the </a:t>
            </a:r>
            <a:r>
              <a:rPr lang="en-US" sz="3600" dirty="0" smtClean="0">
                <a:latin typeface="Avenir Light"/>
              </a:rPr>
              <a:t>GOES-17 </a:t>
            </a:r>
            <a:r>
              <a:rPr lang="en-US" sz="3600" dirty="0">
                <a:latin typeface="Avenir Light"/>
              </a:rPr>
              <a:t>SUVI L1b product has reached the Provisional Maturity as defined by the GOES-R </a:t>
            </a:r>
            <a:r>
              <a:rPr lang="en-US" sz="3600" dirty="0" smtClean="0">
                <a:latin typeface="Avenir Light"/>
              </a:rPr>
              <a:t>Program</a:t>
            </a:r>
            <a:endParaRPr lang="en-US" sz="3600" dirty="0">
              <a:latin typeface="Avenir Light"/>
            </a:endParaRPr>
          </a:p>
        </p:txBody>
      </p:sp>
    </p:spTree>
    <p:extLst>
      <p:ext uri="{BB962C8B-B14F-4D97-AF65-F5344CB8AC3E}">
        <p14:creationId xmlns:p14="http://schemas.microsoft.com/office/powerpoint/2010/main" val="20319562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mj-lt"/>
              </a:rPr>
              <a:t>Disposition from NWS-SWPC</a:t>
            </a:r>
            <a:endParaRPr lang="en-US" sz="4000" dirty="0">
              <a:latin typeface="+mj-lt"/>
            </a:endParaRPr>
          </a:p>
        </p:txBody>
      </p:sp>
      <p:sp>
        <p:nvSpPr>
          <p:cNvPr id="3" name="Content Placeholder 2"/>
          <p:cNvSpPr>
            <a:spLocks noGrp="1"/>
          </p:cNvSpPr>
          <p:nvPr>
            <p:ph idx="1"/>
          </p:nvPr>
        </p:nvSpPr>
        <p:spPr>
          <a:xfrm>
            <a:off x="457200" y="1463675"/>
            <a:ext cx="8229600" cy="4525962"/>
          </a:xfrm>
        </p:spPr>
        <p:txBody>
          <a:bodyPr/>
          <a:lstStyle/>
          <a:p>
            <a:r>
              <a:rPr lang="en-US" dirty="0">
                <a:latin typeface="Avenir Light"/>
              </a:rPr>
              <a:t>Comments </a:t>
            </a:r>
            <a:r>
              <a:rPr lang="en-US" dirty="0" smtClean="0">
                <a:latin typeface="Avenir Light"/>
              </a:rPr>
              <a:t>and/or slides from </a:t>
            </a:r>
            <a:r>
              <a:rPr lang="en-US" dirty="0">
                <a:latin typeface="Avenir Light"/>
              </a:rPr>
              <a:t>Dr. Steven Hill of SWPC, speaking on behalf of the user community. </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74</a:t>
            </a:fld>
            <a:endParaRPr lang="en-US" altLang="en-US"/>
          </a:p>
        </p:txBody>
      </p:sp>
    </p:spTree>
    <p:extLst>
      <p:ext uri="{BB962C8B-B14F-4D97-AF65-F5344CB8AC3E}">
        <p14:creationId xmlns:p14="http://schemas.microsoft.com/office/powerpoint/2010/main" val="34367063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mj-lt"/>
              </a:rPr>
              <a:t>Summary and Conclusion</a:t>
            </a:r>
          </a:p>
        </p:txBody>
      </p:sp>
      <p:sp>
        <p:nvSpPr>
          <p:cNvPr id="3" name="Content Placeholder 2"/>
          <p:cNvSpPr>
            <a:spLocks noGrp="1"/>
          </p:cNvSpPr>
          <p:nvPr>
            <p:ph idx="1"/>
          </p:nvPr>
        </p:nvSpPr>
        <p:spPr/>
        <p:txBody>
          <a:bodyPr>
            <a:normAutofit fontScale="92500"/>
          </a:bodyPr>
          <a:lstStyle/>
          <a:p>
            <a:r>
              <a:rPr lang="en-US" dirty="0">
                <a:latin typeface="Avenir Light"/>
              </a:rPr>
              <a:t>All ADRs/WRs critical to Provisional Maturity have been </a:t>
            </a:r>
            <a:r>
              <a:rPr lang="en-US" dirty="0" smtClean="0">
                <a:latin typeface="Avenir Light"/>
              </a:rPr>
              <a:t>resolved, validated, or had a path of resolution defined. </a:t>
            </a:r>
            <a:endParaRPr lang="en-US" dirty="0">
              <a:latin typeface="Avenir Light"/>
            </a:endParaRPr>
          </a:p>
          <a:p>
            <a:r>
              <a:rPr lang="en-US" dirty="0">
                <a:latin typeface="Avenir Light"/>
              </a:rPr>
              <a:t>We would like to thank the instrument vendor, ground system vendor, and the PRO-PASS team for all the help to reach this milestone.</a:t>
            </a:r>
          </a:p>
          <a:p>
            <a:r>
              <a:rPr lang="en-US" dirty="0">
                <a:latin typeface="Avenir Light"/>
              </a:rPr>
              <a:t>NCEI-CO and SWPC recommend the </a:t>
            </a:r>
            <a:r>
              <a:rPr lang="en-US" dirty="0" smtClean="0">
                <a:latin typeface="Avenir Light"/>
              </a:rPr>
              <a:t>GOES-17 </a:t>
            </a:r>
            <a:r>
              <a:rPr lang="en-US" dirty="0">
                <a:latin typeface="Avenir Light"/>
              </a:rPr>
              <a:t>SUVI L1b product for Provisional Maturity</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75</a:t>
            </a:fld>
            <a:endParaRPr lang="en-US" altLang="en-US" dirty="0"/>
          </a:p>
        </p:txBody>
      </p:sp>
    </p:spTree>
    <p:extLst>
      <p:ext uri="{BB962C8B-B14F-4D97-AF65-F5344CB8AC3E}">
        <p14:creationId xmlns:p14="http://schemas.microsoft.com/office/powerpoint/2010/main" val="40113767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marL="0" indent="0" algn="ctr">
              <a:buNone/>
            </a:pPr>
            <a:r>
              <a:rPr lang="en-US" sz="4400" dirty="0" smtClean="0"/>
              <a:t>Backup Slides</a:t>
            </a:r>
            <a:endParaRPr lang="en-US" sz="4400" dirty="0"/>
          </a:p>
        </p:txBody>
      </p:sp>
      <p:sp>
        <p:nvSpPr>
          <p:cNvPr id="4" name="Footer Placeholder 3"/>
          <p:cNvSpPr>
            <a:spLocks noGrp="1"/>
          </p:cNvSpPr>
          <p:nvPr>
            <p:ph type="ftr" sz="quarter" idx="11"/>
          </p:nvPr>
        </p:nvSpPr>
        <p:spPr/>
        <p:txBody>
          <a:bodyPr/>
          <a:lstStyle/>
          <a:p>
            <a:pPr>
              <a:defRPr/>
            </a:pPr>
            <a:r>
              <a:rPr lang="en-US" smtClean="0"/>
              <a:t>These GOES-16 data are preliminary, non-operational data and are undergoing testing. Users bear all responsibility for inspecting the data prior to use and for the manner in which the data are utilized.</a:t>
            </a:r>
            <a:endParaRPr lang="en-US"/>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76</a:t>
            </a:fld>
            <a:endParaRPr lang="en-US" altLang="en-US" dirty="0"/>
          </a:p>
        </p:txBody>
      </p:sp>
    </p:spTree>
    <p:extLst>
      <p:ext uri="{BB962C8B-B14F-4D97-AF65-F5344CB8AC3E}">
        <p14:creationId xmlns:p14="http://schemas.microsoft.com/office/powerpoint/2010/main" val="8028537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pPr/>
              <a:t>77</a:t>
            </a:fld>
            <a:endParaRPr lang="en-US" altLang="en-US" dirty="0"/>
          </a:p>
        </p:txBody>
      </p:sp>
      <p:sp>
        <p:nvSpPr>
          <p:cNvPr id="13" name="Title 2"/>
          <p:cNvSpPr txBox="1">
            <a:spLocks/>
          </p:cNvSpPr>
          <p:nvPr/>
        </p:nvSpPr>
        <p:spPr bwMode="auto">
          <a:xfrm>
            <a:off x="892743" y="61306"/>
            <a:ext cx="7358513" cy="10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b="0" i="0" kern="1200">
                <a:solidFill>
                  <a:schemeClr val="bg1"/>
                </a:solidFill>
                <a:latin typeface="Avenir Light" charset="0"/>
                <a:ea typeface="Avenir Light" charset="0"/>
                <a:cs typeface="Avenir Light" charset="0"/>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dirty="0">
                <a:latin typeface="+mj-lt"/>
              </a:rPr>
              <a:t>SUVI (Coronal) Temperature Response</a:t>
            </a:r>
            <a:endParaRPr lang="en-US" sz="2800" dirty="0">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895" y="1138817"/>
            <a:ext cx="7072210" cy="5304158"/>
          </a:xfrm>
          <a:prstGeom prst="rect">
            <a:avLst/>
          </a:prstGeom>
        </p:spPr>
      </p:pic>
    </p:spTree>
    <p:extLst>
      <p:ext uri="{BB962C8B-B14F-4D97-AF65-F5344CB8AC3E}">
        <p14:creationId xmlns:p14="http://schemas.microsoft.com/office/powerpoint/2010/main" val="5193121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9E7E6-370A-4F4A-BF12-6E3A7B0B12EA}"/>
              </a:ext>
            </a:extLst>
          </p:cNvPr>
          <p:cNvSpPr>
            <a:spLocks noGrp="1"/>
          </p:cNvSpPr>
          <p:nvPr>
            <p:ph type="title"/>
          </p:nvPr>
        </p:nvSpPr>
        <p:spPr/>
        <p:txBody>
          <a:bodyPr/>
          <a:lstStyle/>
          <a:p>
            <a:r>
              <a:rPr lang="en-US" dirty="0">
                <a:latin typeface="+mn-lt"/>
              </a:rPr>
              <a:t>Preliminary PLPT-SUVI-003: SUVI-AIA Intercalibration</a:t>
            </a:r>
          </a:p>
        </p:txBody>
      </p:sp>
      <p:sp>
        <p:nvSpPr>
          <p:cNvPr id="7" name="Content Placeholder 6">
            <a:extLst>
              <a:ext uri="{FF2B5EF4-FFF2-40B4-BE49-F238E27FC236}">
                <a16:creationId xmlns:a16="http://schemas.microsoft.com/office/drawing/2014/main" id="{408F6FD3-5C07-3646-ABEF-0C77A50B0271}"/>
              </a:ext>
            </a:extLst>
          </p:cNvPr>
          <p:cNvSpPr>
            <a:spLocks noGrp="1"/>
          </p:cNvSpPr>
          <p:nvPr>
            <p:ph idx="1"/>
          </p:nvPr>
        </p:nvSpPr>
        <p:spPr>
          <a:xfrm>
            <a:off x="457200" y="1465262"/>
            <a:ext cx="8229600" cy="785896"/>
          </a:xfrm>
        </p:spPr>
        <p:txBody>
          <a:bodyPr>
            <a:normAutofit fontScale="62500" lnSpcReduction="20000"/>
          </a:bodyPr>
          <a:lstStyle/>
          <a:p>
            <a:r>
              <a:rPr lang="en-US" dirty="0">
                <a:latin typeface="+mn-lt"/>
              </a:rPr>
              <a:t>AIA degradation tracked via direct and proxy measurements: EVE/MEGS-A, EVE Sounding Rocket, Flare Irradiance Spectral Model (FISM).</a:t>
            </a:r>
          </a:p>
        </p:txBody>
      </p:sp>
      <p:sp>
        <p:nvSpPr>
          <p:cNvPr id="6" name="Slide Number Placeholder 5">
            <a:extLst>
              <a:ext uri="{FF2B5EF4-FFF2-40B4-BE49-F238E27FC236}">
                <a16:creationId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78</a:t>
            </a:fld>
            <a:endParaRPr lang="en-US" altLang="en-US"/>
          </a:p>
        </p:txBody>
      </p:sp>
      <p:pic>
        <p:nvPicPr>
          <p:cNvPr id="3" name="Picture 2">
            <a:extLst>
              <a:ext uri="{FF2B5EF4-FFF2-40B4-BE49-F238E27FC236}">
                <a16:creationId xmlns:a16="http://schemas.microsoft.com/office/drawing/2014/main" id="{FD8D306E-C8F0-CD4D-A51B-BFF3D1329F05}"/>
              </a:ext>
            </a:extLst>
          </p:cNvPr>
          <p:cNvPicPr>
            <a:picLocks noChangeAspect="1"/>
          </p:cNvPicPr>
          <p:nvPr/>
        </p:nvPicPr>
        <p:blipFill rotWithShape="1">
          <a:blip r:embed="rId2"/>
          <a:srcRect r="2120"/>
          <a:stretch/>
        </p:blipFill>
        <p:spPr>
          <a:xfrm>
            <a:off x="1557089" y="2152673"/>
            <a:ext cx="6029821" cy="4386239"/>
          </a:xfrm>
          <a:prstGeom prst="rect">
            <a:avLst/>
          </a:prstGeom>
        </p:spPr>
      </p:pic>
    </p:spTree>
    <p:extLst>
      <p:ext uri="{BB962C8B-B14F-4D97-AF65-F5344CB8AC3E}">
        <p14:creationId xmlns:p14="http://schemas.microsoft.com/office/powerpoint/2010/main" val="22472126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PLPT-SUVI-003: SUVI-AIA Intercalibration</a:t>
            </a:r>
          </a:p>
        </p:txBody>
      </p:sp>
      <p:sp>
        <p:nvSpPr>
          <p:cNvPr id="6" name="Slide Number Placeholder 5">
            <a:extLst>
              <a:ext uri="{FF2B5EF4-FFF2-40B4-BE49-F238E27FC236}">
                <a16:creationId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79</a:t>
            </a:fld>
            <a:endParaRPr lang="en-US"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66" y="1515162"/>
            <a:ext cx="8807669" cy="4373038"/>
          </a:xfrm>
          <a:prstGeom prst="rect">
            <a:avLst/>
          </a:prstGeom>
        </p:spPr>
      </p:pic>
    </p:spTree>
    <p:extLst>
      <p:ext uri="{BB962C8B-B14F-4D97-AF65-F5344CB8AC3E}">
        <p14:creationId xmlns:p14="http://schemas.microsoft.com/office/powerpoint/2010/main" val="554435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Key SUVI Imager Characteristics</a:t>
            </a:r>
          </a:p>
        </p:txBody>
      </p:sp>
      <p:sp>
        <p:nvSpPr>
          <p:cNvPr id="3" name="Content Placeholder 2"/>
          <p:cNvSpPr>
            <a:spLocks noGrp="1"/>
          </p:cNvSpPr>
          <p:nvPr>
            <p:ph idx="1"/>
          </p:nvPr>
        </p:nvSpPr>
        <p:spPr/>
        <p:txBody>
          <a:bodyPr/>
          <a:lstStyle/>
          <a:p>
            <a:r>
              <a:rPr lang="en-US" sz="3000" dirty="0">
                <a:latin typeface="Avenir Light"/>
                <a:cs typeface="+mj-cs"/>
              </a:rPr>
              <a:t>1280×1280 pixels</a:t>
            </a:r>
          </a:p>
          <a:p>
            <a:r>
              <a:rPr lang="en-US" sz="3000" dirty="0">
                <a:latin typeface="Avenir Light"/>
                <a:cs typeface="+mj-cs"/>
              </a:rPr>
              <a:t>2.5 </a:t>
            </a:r>
            <a:r>
              <a:rPr lang="en-US" sz="3000" dirty="0" err="1">
                <a:latin typeface="Avenir Light"/>
                <a:cs typeface="+mj-cs"/>
              </a:rPr>
              <a:t>arcsec</a:t>
            </a:r>
            <a:r>
              <a:rPr lang="en-US" sz="3000" dirty="0">
                <a:latin typeface="Avenir Light"/>
                <a:cs typeface="+mj-cs"/>
              </a:rPr>
              <a:t> pixels, 53.5×53.3 </a:t>
            </a:r>
            <a:r>
              <a:rPr lang="en-US" sz="3000" dirty="0" err="1">
                <a:latin typeface="Avenir Light"/>
                <a:cs typeface="+mj-cs"/>
              </a:rPr>
              <a:t>arcmin</a:t>
            </a:r>
            <a:r>
              <a:rPr lang="en-US" sz="3000" dirty="0">
                <a:latin typeface="Avenir Light"/>
                <a:cs typeface="+mj-cs"/>
              </a:rPr>
              <a:t> FOV</a:t>
            </a:r>
          </a:p>
          <a:p>
            <a:r>
              <a:rPr lang="en-US" sz="3000" dirty="0">
                <a:latin typeface="Avenir Light"/>
                <a:cs typeface="+mj-cs"/>
              </a:rPr>
              <a:t>14-bit CCD detector</a:t>
            </a:r>
          </a:p>
          <a:p>
            <a:r>
              <a:rPr lang="en-US" sz="3000" dirty="0">
                <a:latin typeface="Avenir Light"/>
                <a:cs typeface="+mj-cs"/>
              </a:rPr>
              <a:t>Entrance aperture selector </a:t>
            </a:r>
            <a:r>
              <a:rPr lang="mr-IN" sz="3000" dirty="0">
                <a:latin typeface="Avenir Light"/>
                <a:cs typeface="+mj-cs"/>
              </a:rPr>
              <a:t>–</a:t>
            </a:r>
            <a:r>
              <a:rPr lang="en-US" sz="3000" dirty="0">
                <a:latin typeface="Avenir Light"/>
                <a:cs typeface="+mj-cs"/>
              </a:rPr>
              <a:t> 6 positions</a:t>
            </a:r>
          </a:p>
          <a:p>
            <a:r>
              <a:rPr lang="en-US" sz="3000" dirty="0">
                <a:latin typeface="Avenir Light"/>
                <a:cs typeface="+mj-cs"/>
              </a:rPr>
              <a:t>2 Filter wheels:</a:t>
            </a:r>
          </a:p>
          <a:p>
            <a:pPr lvl="1"/>
            <a:r>
              <a:rPr lang="en-US" sz="3000" dirty="0">
                <a:latin typeface="Avenir Light"/>
                <a:cs typeface="+mj-cs"/>
              </a:rPr>
              <a:t>FW1: Open, Thin Al &amp; </a:t>
            </a:r>
            <a:r>
              <a:rPr lang="en-US" sz="3000" dirty="0" err="1">
                <a:latin typeface="Avenir Light"/>
                <a:cs typeface="+mj-cs"/>
              </a:rPr>
              <a:t>Zr</a:t>
            </a:r>
            <a:r>
              <a:rPr lang="en-US" sz="3000" dirty="0">
                <a:latin typeface="Avenir Light"/>
                <a:cs typeface="+mj-cs"/>
              </a:rPr>
              <a:t>, Thick Al &amp; </a:t>
            </a:r>
            <a:r>
              <a:rPr lang="en-US" sz="3000" dirty="0" err="1">
                <a:latin typeface="Avenir Light"/>
                <a:cs typeface="+mj-cs"/>
              </a:rPr>
              <a:t>Zr</a:t>
            </a:r>
            <a:endParaRPr lang="en-US" sz="3000" dirty="0">
              <a:latin typeface="Avenir Light"/>
              <a:cs typeface="+mj-cs"/>
            </a:endParaRPr>
          </a:p>
          <a:p>
            <a:pPr lvl="1"/>
            <a:r>
              <a:rPr lang="en-US" sz="3000" dirty="0">
                <a:latin typeface="Avenir Light"/>
                <a:cs typeface="+mj-cs"/>
              </a:rPr>
              <a:t>FW2: Glass, Open, Thin Al, Thin </a:t>
            </a:r>
            <a:r>
              <a:rPr lang="en-US" sz="3000" dirty="0" err="1">
                <a:latin typeface="Avenir Light"/>
                <a:cs typeface="+mj-cs"/>
              </a:rPr>
              <a:t>Zr</a:t>
            </a:r>
            <a:r>
              <a:rPr lang="en-US" sz="3000" dirty="0">
                <a:latin typeface="Avenir Light"/>
                <a:cs typeface="+mj-cs"/>
              </a:rPr>
              <a:t>, Thick Al</a:t>
            </a:r>
          </a:p>
          <a:p>
            <a:r>
              <a:rPr lang="en-US" sz="3000" dirty="0">
                <a:latin typeface="Avenir Light"/>
                <a:cs typeface="+mj-cs"/>
              </a:rPr>
              <a:t>4-photodiode guide telescope for pointing</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8</a:t>
            </a:fld>
            <a:endParaRPr lang="en-US" altLang="en-US"/>
          </a:p>
        </p:txBody>
      </p:sp>
    </p:spTree>
    <p:extLst>
      <p:ext uri="{BB962C8B-B14F-4D97-AF65-F5344CB8AC3E}">
        <p14:creationId xmlns:p14="http://schemas.microsoft.com/office/powerpoint/2010/main" val="17148222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PLPT-SUVI-003: SUVI-AIA Intercalibration</a:t>
            </a:r>
          </a:p>
        </p:txBody>
      </p:sp>
      <p:sp>
        <p:nvSpPr>
          <p:cNvPr id="6" name="Slide Number Placeholder 5">
            <a:extLst>
              <a:ext uri="{FF2B5EF4-FFF2-40B4-BE49-F238E27FC236}">
                <a16:creationId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80</a:t>
            </a:fld>
            <a:endParaRPr lang="en-US"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55" y="1419407"/>
            <a:ext cx="8818179" cy="4413485"/>
          </a:xfrm>
          <a:prstGeom prst="rect">
            <a:avLst/>
          </a:prstGeom>
        </p:spPr>
      </p:pic>
    </p:spTree>
    <p:extLst>
      <p:ext uri="{BB962C8B-B14F-4D97-AF65-F5344CB8AC3E}">
        <p14:creationId xmlns:p14="http://schemas.microsoft.com/office/powerpoint/2010/main" val="11084862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PLPT-SUVI-003: SUVI-AIA Intercalibration</a:t>
            </a:r>
          </a:p>
        </p:txBody>
      </p:sp>
      <p:sp>
        <p:nvSpPr>
          <p:cNvPr id="6" name="Slide Number Placeholder 5">
            <a:extLst>
              <a:ext uri="{FF2B5EF4-FFF2-40B4-BE49-F238E27FC236}">
                <a16:creationId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81</a:t>
            </a:fld>
            <a:endParaRPr lang="en-US"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228" y="1428266"/>
            <a:ext cx="8686800" cy="4334713"/>
          </a:xfrm>
          <a:prstGeom prst="rect">
            <a:avLst/>
          </a:prstGeom>
        </p:spPr>
      </p:pic>
    </p:spTree>
    <p:extLst>
      <p:ext uri="{BB962C8B-B14F-4D97-AF65-F5344CB8AC3E}">
        <p14:creationId xmlns:p14="http://schemas.microsoft.com/office/powerpoint/2010/main" val="993814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PLPT-SUVI-003: SUVI-AIA Intercalibration</a:t>
            </a:r>
          </a:p>
        </p:txBody>
      </p:sp>
      <p:sp>
        <p:nvSpPr>
          <p:cNvPr id="6" name="Slide Number Placeholder 5">
            <a:extLst>
              <a:ext uri="{FF2B5EF4-FFF2-40B4-BE49-F238E27FC236}">
                <a16:creationId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82</a:t>
            </a:fld>
            <a:endParaRPr lang="en-US"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86" y="1404741"/>
            <a:ext cx="8776138" cy="4423103"/>
          </a:xfrm>
          <a:prstGeom prst="rect">
            <a:avLst/>
          </a:prstGeom>
        </p:spPr>
      </p:pic>
    </p:spTree>
    <p:extLst>
      <p:ext uri="{BB962C8B-B14F-4D97-AF65-F5344CB8AC3E}">
        <p14:creationId xmlns:p14="http://schemas.microsoft.com/office/powerpoint/2010/main" val="22265187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9E7E6-370A-4F4A-BF12-6E3A7B0B12EA}"/>
              </a:ext>
            </a:extLst>
          </p:cNvPr>
          <p:cNvSpPr>
            <a:spLocks noGrp="1"/>
          </p:cNvSpPr>
          <p:nvPr>
            <p:ph type="title"/>
          </p:nvPr>
        </p:nvSpPr>
        <p:spPr>
          <a:xfrm>
            <a:off x="457200" y="-46038"/>
            <a:ext cx="8229600" cy="1143001"/>
          </a:xfrm>
        </p:spPr>
        <p:txBody>
          <a:bodyPr/>
          <a:lstStyle/>
          <a:p>
            <a:r>
              <a:rPr lang="en-US" dirty="0">
                <a:latin typeface="+mj-lt"/>
              </a:rPr>
              <a:t>Preliminary PLPT-SUVI-003: SUVI-AIA Intercalibration</a:t>
            </a:r>
          </a:p>
        </p:txBody>
      </p:sp>
      <p:sp>
        <p:nvSpPr>
          <p:cNvPr id="6" name="Slide Number Placeholder 5">
            <a:extLst>
              <a:ext uri="{FF2B5EF4-FFF2-40B4-BE49-F238E27FC236}">
                <a16:creationId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83</a:t>
            </a:fld>
            <a:endParaRPr lang="en-US"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227" y="1445659"/>
            <a:ext cx="8686800" cy="4386748"/>
          </a:xfrm>
          <a:prstGeom prst="rect">
            <a:avLst/>
          </a:prstGeom>
        </p:spPr>
      </p:pic>
    </p:spTree>
    <p:extLst>
      <p:ext uri="{BB962C8B-B14F-4D97-AF65-F5344CB8AC3E}">
        <p14:creationId xmlns:p14="http://schemas.microsoft.com/office/powerpoint/2010/main" val="24075473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PLPT-SUVI-003: SUVI-AIA Intercalibration</a:t>
            </a:r>
          </a:p>
        </p:txBody>
      </p:sp>
      <p:sp>
        <p:nvSpPr>
          <p:cNvPr id="6" name="Slide Number Placeholder 5">
            <a:extLst>
              <a:ext uri="{FF2B5EF4-FFF2-40B4-BE49-F238E27FC236}">
                <a16:creationId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84</a:t>
            </a:fld>
            <a:endParaRPr lang="en-US"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65" y="1374095"/>
            <a:ext cx="8807669" cy="4425964"/>
          </a:xfrm>
          <a:prstGeom prst="rect">
            <a:avLst/>
          </a:prstGeom>
        </p:spPr>
      </p:pic>
    </p:spTree>
    <p:extLst>
      <p:ext uri="{BB962C8B-B14F-4D97-AF65-F5344CB8AC3E}">
        <p14:creationId xmlns:p14="http://schemas.microsoft.com/office/powerpoint/2010/main" val="13824375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ADR 932</a:t>
            </a: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85</a:t>
            </a:fld>
            <a:endParaRPr lang="en-US" alt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39055896"/>
              </p:ext>
            </p:extLst>
          </p:nvPr>
        </p:nvGraphicFramePr>
        <p:xfrm>
          <a:off x="457200" y="1465263"/>
          <a:ext cx="8229600" cy="360680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1371462674"/>
                    </a:ext>
                  </a:extLst>
                </a:gridCol>
                <a:gridCol w="2057400">
                  <a:extLst>
                    <a:ext uri="{9D8B030D-6E8A-4147-A177-3AD203B41FA5}">
                      <a16:colId xmlns:a16="http://schemas.microsoft.com/office/drawing/2014/main" val="3649456096"/>
                    </a:ext>
                  </a:extLst>
                </a:gridCol>
                <a:gridCol w="2057400">
                  <a:extLst>
                    <a:ext uri="{9D8B030D-6E8A-4147-A177-3AD203B41FA5}">
                      <a16:colId xmlns:a16="http://schemas.microsoft.com/office/drawing/2014/main" val="1048039100"/>
                    </a:ext>
                  </a:extLst>
                </a:gridCol>
                <a:gridCol w="2057400">
                  <a:extLst>
                    <a:ext uri="{9D8B030D-6E8A-4147-A177-3AD203B41FA5}">
                      <a16:colId xmlns:a16="http://schemas.microsoft.com/office/drawing/2014/main" val="692404888"/>
                    </a:ext>
                  </a:extLst>
                </a:gridCol>
              </a:tblGrid>
              <a:tr h="370840">
                <a:tc>
                  <a:txBody>
                    <a:bodyPr/>
                    <a:lstStyle/>
                    <a:p>
                      <a:r>
                        <a:rPr lang="en-US" dirty="0" smtClean="0"/>
                        <a:t>Feature</a:t>
                      </a:r>
                      <a:endParaRPr lang="en-US" dirty="0"/>
                    </a:p>
                  </a:txBody>
                  <a:tcPr/>
                </a:tc>
                <a:tc>
                  <a:txBody>
                    <a:bodyPr/>
                    <a:lstStyle/>
                    <a:p>
                      <a:r>
                        <a:rPr lang="en-US" dirty="0" smtClean="0"/>
                        <a:t>Mean Error</a:t>
                      </a:r>
                      <a:endParaRPr lang="en-US" dirty="0"/>
                    </a:p>
                  </a:txBody>
                  <a:tcPr/>
                </a:tc>
                <a:tc>
                  <a:txBody>
                    <a:bodyPr/>
                    <a:lstStyle/>
                    <a:p>
                      <a:r>
                        <a:rPr lang="en-US" dirty="0" smtClean="0"/>
                        <a:t>47% of pixel</a:t>
                      </a:r>
                      <a:r>
                        <a:rPr lang="en-US" baseline="0" dirty="0" smtClean="0"/>
                        <a:t>s have error</a:t>
                      </a:r>
                      <a:endParaRPr lang="en-US" dirty="0"/>
                    </a:p>
                  </a:txBody>
                  <a:tcPr/>
                </a:tc>
                <a:tc>
                  <a:txBody>
                    <a:bodyPr/>
                    <a:lstStyle/>
                    <a:p>
                      <a:r>
                        <a:rPr lang="en-US" dirty="0" smtClean="0"/>
                        <a:t>2% of pixels</a:t>
                      </a:r>
                      <a:r>
                        <a:rPr lang="en-US" baseline="0" dirty="0" smtClean="0"/>
                        <a:t> have error</a:t>
                      </a:r>
                      <a:endParaRPr lang="en-US" dirty="0"/>
                    </a:p>
                  </a:txBody>
                  <a:tcPr/>
                </a:tc>
                <a:extLst>
                  <a:ext uri="{0D108BD9-81ED-4DB2-BD59-A6C34878D82A}">
                    <a16:rowId xmlns:a16="http://schemas.microsoft.com/office/drawing/2014/main" val="3091742189"/>
                  </a:ext>
                </a:extLst>
              </a:tr>
              <a:tr h="370840">
                <a:tc>
                  <a:txBody>
                    <a:bodyPr/>
                    <a:lstStyle/>
                    <a:p>
                      <a:r>
                        <a:rPr lang="en-US" dirty="0" smtClean="0"/>
                        <a:t>Disk</a:t>
                      </a:r>
                      <a:endParaRPr lang="en-US" dirty="0"/>
                    </a:p>
                  </a:txBody>
                  <a:tcPr/>
                </a:tc>
                <a:tc>
                  <a:txBody>
                    <a:bodyPr/>
                    <a:lstStyle/>
                    <a:p>
                      <a:pPr algn="ctr"/>
                      <a:r>
                        <a:rPr lang="en-US" dirty="0" smtClean="0"/>
                        <a:t>3.2%</a:t>
                      </a:r>
                      <a:endParaRPr lang="en-US" dirty="0"/>
                    </a:p>
                  </a:txBody>
                  <a:tcPr/>
                </a:tc>
                <a:tc>
                  <a:txBody>
                    <a:bodyPr/>
                    <a:lstStyle/>
                    <a:p>
                      <a:pPr algn="ctr"/>
                      <a:r>
                        <a:rPr lang="en-US" dirty="0" smtClean="0"/>
                        <a:t>&gt;6.67%</a:t>
                      </a:r>
                      <a:endParaRPr lang="en-US" dirty="0"/>
                    </a:p>
                  </a:txBody>
                  <a:tcPr/>
                </a:tc>
                <a:tc>
                  <a:txBody>
                    <a:bodyPr/>
                    <a:lstStyle/>
                    <a:p>
                      <a:pPr algn="ctr"/>
                      <a:r>
                        <a:rPr lang="en-US" dirty="0" smtClean="0"/>
                        <a:t>&gt;13%</a:t>
                      </a:r>
                      <a:endParaRPr lang="en-US" dirty="0"/>
                    </a:p>
                  </a:txBody>
                  <a:tcPr/>
                </a:tc>
                <a:extLst>
                  <a:ext uri="{0D108BD9-81ED-4DB2-BD59-A6C34878D82A}">
                    <a16:rowId xmlns:a16="http://schemas.microsoft.com/office/drawing/2014/main" val="4091807900"/>
                  </a:ext>
                </a:extLst>
              </a:tr>
              <a:tr h="370840">
                <a:tc>
                  <a:txBody>
                    <a:bodyPr/>
                    <a:lstStyle/>
                    <a:p>
                      <a:r>
                        <a:rPr lang="en-US" dirty="0" smtClean="0"/>
                        <a:t>Active Region</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988889300"/>
                  </a:ext>
                </a:extLst>
              </a:tr>
              <a:tr h="370840">
                <a:tc>
                  <a:txBody>
                    <a:bodyPr/>
                    <a:lstStyle/>
                    <a:p>
                      <a:pPr algn="ctr"/>
                      <a:r>
                        <a:rPr lang="en-US" dirty="0" smtClean="0"/>
                        <a:t>Long</a:t>
                      </a:r>
                      <a:endParaRPr lang="en-US" dirty="0"/>
                    </a:p>
                  </a:txBody>
                  <a:tcPr/>
                </a:tc>
                <a:tc>
                  <a:txBody>
                    <a:bodyPr/>
                    <a:lstStyle/>
                    <a:p>
                      <a:pPr algn="ctr"/>
                      <a:r>
                        <a:rPr lang="en-US" dirty="0" smtClean="0"/>
                        <a:t>0.10%</a:t>
                      </a:r>
                      <a:endParaRPr lang="en-US" dirty="0"/>
                    </a:p>
                  </a:txBody>
                  <a:tcPr/>
                </a:tc>
                <a:tc>
                  <a:txBody>
                    <a:bodyPr/>
                    <a:lstStyle/>
                    <a:p>
                      <a:pPr algn="ctr"/>
                      <a:r>
                        <a:rPr lang="en-US" dirty="0" smtClean="0"/>
                        <a:t>&gt;0.2%</a:t>
                      </a:r>
                      <a:endParaRPr lang="en-US" dirty="0"/>
                    </a:p>
                  </a:txBody>
                  <a:tcPr/>
                </a:tc>
                <a:tc>
                  <a:txBody>
                    <a:bodyPr/>
                    <a:lstStyle/>
                    <a:p>
                      <a:pPr algn="ctr"/>
                      <a:r>
                        <a:rPr lang="en-US" dirty="0" smtClean="0"/>
                        <a:t>&gt;0.4%</a:t>
                      </a:r>
                      <a:endParaRPr lang="en-US" dirty="0"/>
                    </a:p>
                  </a:txBody>
                  <a:tcPr/>
                </a:tc>
                <a:extLst>
                  <a:ext uri="{0D108BD9-81ED-4DB2-BD59-A6C34878D82A}">
                    <a16:rowId xmlns:a16="http://schemas.microsoft.com/office/drawing/2014/main" val="2529574858"/>
                  </a:ext>
                </a:extLst>
              </a:tr>
              <a:tr h="370840">
                <a:tc>
                  <a:txBody>
                    <a:bodyPr/>
                    <a:lstStyle/>
                    <a:p>
                      <a:pPr algn="ctr"/>
                      <a:r>
                        <a:rPr lang="en-US" dirty="0" smtClean="0"/>
                        <a:t>Short</a:t>
                      </a:r>
                      <a:endParaRPr lang="en-US" dirty="0"/>
                    </a:p>
                  </a:txBody>
                  <a:tcPr/>
                </a:tc>
                <a:tc>
                  <a:txBody>
                    <a:bodyPr/>
                    <a:lstStyle/>
                    <a:p>
                      <a:pPr algn="ctr"/>
                      <a:r>
                        <a:rPr lang="en-US" dirty="0" smtClean="0"/>
                        <a:t>20%</a:t>
                      </a:r>
                      <a:endParaRPr lang="en-US" dirty="0"/>
                    </a:p>
                  </a:txBody>
                  <a:tcPr/>
                </a:tc>
                <a:tc>
                  <a:txBody>
                    <a:bodyPr/>
                    <a:lstStyle/>
                    <a:p>
                      <a:pPr algn="ctr"/>
                      <a:r>
                        <a:rPr lang="en-US" dirty="0" smtClean="0"/>
                        <a:t>&gt;40%</a:t>
                      </a:r>
                      <a:endParaRPr lang="en-US" dirty="0"/>
                    </a:p>
                  </a:txBody>
                  <a:tcPr/>
                </a:tc>
                <a:tc>
                  <a:txBody>
                    <a:bodyPr/>
                    <a:lstStyle/>
                    <a:p>
                      <a:pPr algn="ctr"/>
                      <a:r>
                        <a:rPr lang="en-US" dirty="0" smtClean="0"/>
                        <a:t>&gt;80%</a:t>
                      </a:r>
                      <a:endParaRPr lang="en-US" dirty="0"/>
                    </a:p>
                  </a:txBody>
                  <a:tcPr/>
                </a:tc>
                <a:extLst>
                  <a:ext uri="{0D108BD9-81ED-4DB2-BD59-A6C34878D82A}">
                    <a16:rowId xmlns:a16="http://schemas.microsoft.com/office/drawing/2014/main" val="2939219800"/>
                  </a:ext>
                </a:extLst>
              </a:tr>
              <a:tr h="370840">
                <a:tc>
                  <a:txBody>
                    <a:bodyPr/>
                    <a:lstStyle/>
                    <a:p>
                      <a:pPr algn="ctr"/>
                      <a:r>
                        <a:rPr lang="en-US" dirty="0" smtClean="0"/>
                        <a:t>Short Flare</a:t>
                      </a:r>
                      <a:endParaRPr lang="en-US" dirty="0"/>
                    </a:p>
                  </a:txBody>
                  <a:tcPr/>
                </a:tc>
                <a:tc>
                  <a:txBody>
                    <a:bodyPr/>
                    <a:lstStyle/>
                    <a:p>
                      <a:pPr algn="ctr"/>
                      <a:r>
                        <a:rPr lang="en-US" dirty="0" smtClean="0"/>
                        <a:t>57%</a:t>
                      </a:r>
                      <a:endParaRPr lang="en-US" dirty="0"/>
                    </a:p>
                  </a:txBody>
                  <a:tcPr/>
                </a:tc>
                <a:tc>
                  <a:txBody>
                    <a:bodyPr/>
                    <a:lstStyle/>
                    <a:p>
                      <a:pPr algn="ctr"/>
                      <a:r>
                        <a:rPr lang="en-US" dirty="0" smtClean="0"/>
                        <a:t>&gt;120%</a:t>
                      </a:r>
                      <a:endParaRPr lang="en-US" dirty="0"/>
                    </a:p>
                  </a:txBody>
                  <a:tcPr/>
                </a:tc>
                <a:tc>
                  <a:txBody>
                    <a:bodyPr/>
                    <a:lstStyle/>
                    <a:p>
                      <a:pPr algn="ctr"/>
                      <a:r>
                        <a:rPr lang="en-US" dirty="0" smtClean="0"/>
                        <a:t>&gt;240%</a:t>
                      </a:r>
                      <a:endParaRPr lang="en-US" dirty="0"/>
                    </a:p>
                  </a:txBody>
                  <a:tcPr/>
                </a:tc>
                <a:extLst>
                  <a:ext uri="{0D108BD9-81ED-4DB2-BD59-A6C34878D82A}">
                    <a16:rowId xmlns:a16="http://schemas.microsoft.com/office/drawing/2014/main" val="378541715"/>
                  </a:ext>
                </a:extLst>
              </a:tr>
              <a:tr h="370840">
                <a:tc>
                  <a:txBody>
                    <a:bodyPr/>
                    <a:lstStyle/>
                    <a:p>
                      <a:r>
                        <a:rPr lang="en-US" dirty="0" smtClean="0"/>
                        <a:t>Typical Flare</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330670218"/>
                  </a:ext>
                </a:extLst>
              </a:tr>
              <a:tr h="370840">
                <a:tc>
                  <a:txBody>
                    <a:bodyPr/>
                    <a:lstStyle/>
                    <a:p>
                      <a:pPr algn="ctr"/>
                      <a:r>
                        <a:rPr lang="en-US" dirty="0" smtClean="0"/>
                        <a:t>Short</a:t>
                      </a:r>
                      <a:endParaRPr lang="en-US" dirty="0"/>
                    </a:p>
                  </a:txBody>
                  <a:tcPr/>
                </a:tc>
                <a:tc>
                  <a:txBody>
                    <a:bodyPr/>
                    <a:lstStyle/>
                    <a:p>
                      <a:pPr algn="ctr"/>
                      <a:r>
                        <a:rPr lang="en-US" dirty="0" smtClean="0"/>
                        <a:t>0.03%</a:t>
                      </a:r>
                      <a:endParaRPr lang="en-US" dirty="0"/>
                    </a:p>
                  </a:txBody>
                  <a:tcPr/>
                </a:tc>
                <a:tc>
                  <a:txBody>
                    <a:bodyPr/>
                    <a:lstStyle/>
                    <a:p>
                      <a:pPr algn="ctr"/>
                      <a:r>
                        <a:rPr lang="en-US" dirty="0" smtClean="0"/>
                        <a:t>&gt;0.08%</a:t>
                      </a:r>
                      <a:endParaRPr lang="en-US" dirty="0"/>
                    </a:p>
                  </a:txBody>
                  <a:tcPr/>
                </a:tc>
                <a:tc>
                  <a:txBody>
                    <a:bodyPr/>
                    <a:lstStyle/>
                    <a:p>
                      <a:pPr algn="ctr"/>
                      <a:r>
                        <a:rPr lang="en-US" dirty="0" smtClean="0"/>
                        <a:t>&gt;0.16%</a:t>
                      </a:r>
                      <a:endParaRPr lang="en-US" dirty="0"/>
                    </a:p>
                  </a:txBody>
                  <a:tcPr/>
                </a:tc>
                <a:extLst>
                  <a:ext uri="{0D108BD9-81ED-4DB2-BD59-A6C34878D82A}">
                    <a16:rowId xmlns:a16="http://schemas.microsoft.com/office/drawing/2014/main" val="3855677417"/>
                  </a:ext>
                </a:extLst>
              </a:tr>
              <a:tr h="370840">
                <a:tc>
                  <a:txBody>
                    <a:bodyPr/>
                    <a:lstStyle/>
                    <a:p>
                      <a:pPr algn="ctr"/>
                      <a:r>
                        <a:rPr lang="en-US" dirty="0" smtClean="0"/>
                        <a:t>Short Flare</a:t>
                      </a:r>
                      <a:endParaRPr lang="en-US" dirty="0"/>
                    </a:p>
                  </a:txBody>
                  <a:tcPr/>
                </a:tc>
                <a:tc>
                  <a:txBody>
                    <a:bodyPr/>
                    <a:lstStyle/>
                    <a:p>
                      <a:pPr algn="ctr"/>
                      <a:r>
                        <a:rPr lang="en-US" dirty="0" smtClean="0"/>
                        <a:t>0.11%</a:t>
                      </a:r>
                      <a:endParaRPr lang="en-US" dirty="0"/>
                    </a:p>
                  </a:txBody>
                  <a:tcPr/>
                </a:tc>
                <a:tc>
                  <a:txBody>
                    <a:bodyPr/>
                    <a:lstStyle/>
                    <a:p>
                      <a:pPr algn="ctr"/>
                      <a:r>
                        <a:rPr lang="en-US" dirty="0" smtClean="0"/>
                        <a:t>&gt;0.24%</a:t>
                      </a:r>
                      <a:endParaRPr lang="en-US" dirty="0"/>
                    </a:p>
                  </a:txBody>
                  <a:tcPr/>
                </a:tc>
                <a:tc>
                  <a:txBody>
                    <a:bodyPr/>
                    <a:lstStyle/>
                    <a:p>
                      <a:pPr algn="ctr"/>
                      <a:r>
                        <a:rPr lang="en-US" dirty="0" smtClean="0"/>
                        <a:t>&gt;0.48%</a:t>
                      </a:r>
                      <a:endParaRPr lang="en-US" dirty="0"/>
                    </a:p>
                  </a:txBody>
                  <a:tcPr/>
                </a:tc>
                <a:extLst>
                  <a:ext uri="{0D108BD9-81ED-4DB2-BD59-A6C34878D82A}">
                    <a16:rowId xmlns:a16="http://schemas.microsoft.com/office/drawing/2014/main" val="1446650334"/>
                  </a:ext>
                </a:extLst>
              </a:tr>
            </a:tbl>
          </a:graphicData>
        </a:graphic>
      </p:graphicFrame>
    </p:spTree>
    <p:extLst>
      <p:ext uri="{BB962C8B-B14F-4D97-AF65-F5344CB8AC3E}">
        <p14:creationId xmlns:p14="http://schemas.microsoft.com/office/powerpoint/2010/main" val="4238859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pPr/>
              <a:t>9</a:t>
            </a:fld>
            <a:endParaRPr lang="en-US" altLang="en-US" dirty="0"/>
          </a:p>
        </p:txBody>
      </p:sp>
      <p:sp>
        <p:nvSpPr>
          <p:cNvPr id="3" name="Title 2"/>
          <p:cNvSpPr>
            <a:spLocks noGrp="1"/>
          </p:cNvSpPr>
          <p:nvPr>
            <p:ph type="title" idx="4294967295"/>
          </p:nvPr>
        </p:nvSpPr>
        <p:spPr>
          <a:xfrm>
            <a:off x="2706547" y="208084"/>
            <a:ext cx="3730906" cy="1077511"/>
          </a:xfrm>
          <a:prstGeom prst="rect">
            <a:avLst/>
          </a:prstGeom>
        </p:spPr>
        <p:txBody>
          <a:bodyPr/>
          <a:lstStyle/>
          <a:p>
            <a:r>
              <a:rPr lang="en-US" dirty="0">
                <a:latin typeface="+mj-lt"/>
              </a:rPr>
              <a:t>SUVI Channels</a:t>
            </a:r>
            <a:endParaRPr lang="en-US" sz="2800" dirty="0">
              <a:latin typeface="+mj-lt"/>
            </a:endParaRPr>
          </a:p>
        </p:txBody>
      </p:sp>
      <p:sp>
        <p:nvSpPr>
          <p:cNvPr id="41" name="Footer Placeholder 7"/>
          <p:cNvSpPr>
            <a:spLocks noGrp="1"/>
          </p:cNvSpPr>
          <p:nvPr>
            <p:ph type="ftr" sz="quarter" idx="11"/>
          </p:nvPr>
        </p:nvSpPr>
        <p:spPr>
          <a:xfrm>
            <a:off x="666750" y="6438900"/>
            <a:ext cx="7752834" cy="304776"/>
          </a:xfrm>
        </p:spPr>
        <p:txBody>
          <a:bodyPr/>
          <a:lstStyle/>
          <a:p>
            <a:pPr>
              <a:defRPr/>
            </a:pPr>
            <a:r>
              <a:rPr lang="en-US" sz="1100" dirty="0">
                <a:latin typeface="+mj-lt"/>
              </a:rPr>
              <a:t>Preliminary Data. Not for operational use</a:t>
            </a:r>
            <a:r>
              <a:rPr lang="en-US" sz="1100" dirty="0" smtClean="0">
                <a:latin typeface="+mj-lt"/>
              </a:rPr>
              <a:t>.</a:t>
            </a:r>
            <a:endParaRPr lang="en-US" sz="1600" dirty="0">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751" y="1034414"/>
            <a:ext cx="2737029" cy="273702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7307" y="1047603"/>
            <a:ext cx="2701184" cy="272383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750" y="3777602"/>
            <a:ext cx="2696139" cy="272049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72411" y="3753759"/>
            <a:ext cx="2744336" cy="274433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3445" y="3771442"/>
            <a:ext cx="2727160" cy="272716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48492" y="1047618"/>
            <a:ext cx="2727160" cy="2727160"/>
          </a:xfrm>
          <a:prstGeom prst="rect">
            <a:avLst/>
          </a:prstGeom>
        </p:spPr>
      </p:pic>
      <p:sp>
        <p:nvSpPr>
          <p:cNvPr id="11" name="TextBox 10"/>
          <p:cNvSpPr txBox="1"/>
          <p:nvPr/>
        </p:nvSpPr>
        <p:spPr>
          <a:xfrm>
            <a:off x="3411716" y="1125284"/>
            <a:ext cx="2649251" cy="369332"/>
          </a:xfrm>
          <a:prstGeom prst="rect">
            <a:avLst/>
          </a:prstGeom>
          <a:noFill/>
        </p:spPr>
        <p:txBody>
          <a:bodyPr wrap="none" rtlCol="0">
            <a:spAutoFit/>
          </a:bodyPr>
          <a:lstStyle/>
          <a:p>
            <a:r>
              <a:rPr lang="en-US" dirty="0" smtClean="0">
                <a:solidFill>
                  <a:schemeClr val="bg1"/>
                </a:solidFill>
              </a:rPr>
              <a:t>Data from March 21, 2019</a:t>
            </a:r>
            <a:endParaRPr lang="en-US" dirty="0">
              <a:solidFill>
                <a:schemeClr val="bg1"/>
              </a:solidFill>
            </a:endParaRPr>
          </a:p>
        </p:txBody>
      </p:sp>
    </p:spTree>
    <p:extLst>
      <p:ext uri="{BB962C8B-B14F-4D97-AF65-F5344CB8AC3E}">
        <p14:creationId xmlns:p14="http://schemas.microsoft.com/office/powerpoint/2010/main" val="28375833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Presentation2_NoUpd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Presentation2_NoUpdate</Template>
  <TotalTime>58436</TotalTime>
  <Words>3608</Words>
  <Application>Microsoft Office PowerPoint</Application>
  <PresentationFormat>On-screen Show (4:3)</PresentationFormat>
  <Paragraphs>747</Paragraphs>
  <Slides>85</Slides>
  <Notes>44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85</vt:i4>
      </vt:variant>
    </vt:vector>
  </HeadingPairs>
  <TitlesOfParts>
    <vt:vector size="99" baseType="lpstr">
      <vt:lpstr>MS PGothic</vt:lpstr>
      <vt:lpstr>Arial</vt:lpstr>
      <vt:lpstr>ArialUnicodeMS</vt:lpstr>
      <vt:lpstr>Avenir Book</vt:lpstr>
      <vt:lpstr>Avenir Light</vt:lpstr>
      <vt:lpstr>Avenir Medium</vt:lpstr>
      <vt:lpstr>Avenir Roman</vt:lpstr>
      <vt:lpstr>Calibri</vt:lpstr>
      <vt:lpstr>Calibri Light</vt:lpstr>
      <vt:lpstr>Mangal</vt:lpstr>
      <vt:lpstr>Myriad Pro</vt:lpstr>
      <vt:lpstr>Wingdings</vt:lpstr>
      <vt:lpstr>Presentation2_NoUpdate</vt:lpstr>
      <vt:lpstr>Custom Design</vt:lpstr>
      <vt:lpstr>GOES-17 Solar Ultraviolet Imager (SUVI) Provisional PS-PVR</vt:lpstr>
      <vt:lpstr>AGENDA</vt:lpstr>
      <vt:lpstr>Commonly-Used Acronyms (CUAs)</vt:lpstr>
      <vt:lpstr>SUVI Instrument &amp; Products Overview</vt:lpstr>
      <vt:lpstr>SUVI OVERVIEW</vt:lpstr>
      <vt:lpstr>PowerPoint Presentation</vt:lpstr>
      <vt:lpstr>Key SUVI Imager Requirements</vt:lpstr>
      <vt:lpstr>Key SUVI Imager Characteristics</vt:lpstr>
      <vt:lpstr>SUVI Channels</vt:lpstr>
      <vt:lpstr>SUVI Spectral Response Functions</vt:lpstr>
      <vt:lpstr>PowerPoint Presentation</vt:lpstr>
      <vt:lpstr>PowerPoint Presentation</vt:lpstr>
      <vt:lpstr>Review of Beta Maturity</vt:lpstr>
      <vt:lpstr>Path to Provisional Maturity</vt:lpstr>
      <vt:lpstr>Risks to Reaching Provisional at Beta PS-PVR</vt:lpstr>
      <vt:lpstr>ADRs: 309</vt:lpstr>
      <vt:lpstr>Risks to Provisional Discovered after Beta PS-PVR</vt:lpstr>
      <vt:lpstr>ADRs 588, 690, 932</vt:lpstr>
      <vt:lpstr>Product Quality Assessment</vt:lpstr>
      <vt:lpstr>Assessment Overview</vt:lpstr>
      <vt:lpstr>Post-Launch Product Tests Presented for Provisional</vt:lpstr>
      <vt:lpstr>Preliminary PLPT-SUVI-001: SUVI CCD Temperature Trending</vt:lpstr>
      <vt:lpstr>Preliminary PLPT-SUVI-001: SUVI CCD Temperature Trending</vt:lpstr>
      <vt:lpstr>Preliminary PLPT-SUVI-003: SUVI-AIA Intercalibration</vt:lpstr>
      <vt:lpstr>Preliminary PLPT-SUVI-003: SUVI-AIA Intercalibration</vt:lpstr>
      <vt:lpstr>Preliminary PLPT-SUVI-003: SUVI-AIA Intercalibration</vt:lpstr>
      <vt:lpstr>Preliminary PLPT-SUVI-003: SUVI-AIA Intercalibration</vt:lpstr>
      <vt:lpstr>Preliminary PLPT-SUVI-003: SUVI-AIA Intercalibration</vt:lpstr>
      <vt:lpstr>Preliminary PLPT-SUVI-003: SUVI-AIA Intercalibration</vt:lpstr>
      <vt:lpstr>Preliminary PLPT-SUVI-003: SUVI-AIA Intercalibration</vt:lpstr>
      <vt:lpstr>Preliminary PLPT-SUVI-003: SUVI-AIA Intercalibration</vt:lpstr>
      <vt:lpstr>Preliminary PLPT-SUVI-006:  SUVI-EXIS Intercalibration</vt:lpstr>
      <vt:lpstr>PowerPoint Presentation</vt:lpstr>
      <vt:lpstr>Preliminary PLPT-SUVI-006:  SUVI-EXIS Intercalibration</vt:lpstr>
      <vt:lpstr>Preliminary PLPT-SUVI-006:  SUVI-EXIS Intercalibration</vt:lpstr>
      <vt:lpstr>Preliminary PLPT-SUVI-006:  SUVI-EXIS Intercalibration</vt:lpstr>
      <vt:lpstr>Preliminary PLPT-SUVI-006:  SUVI-EXIS Intercalibration</vt:lpstr>
      <vt:lpstr>Preliminary PLPT-SUVI-006:  SUVI-EXIS Intercalibration</vt:lpstr>
      <vt:lpstr>Preliminary PLPT-SUVI-006:  SUVI-EXIS Intercalibration</vt:lpstr>
      <vt:lpstr>Preliminary PLPT-SUVI-006:  SUVI-EXIS Intercalibration</vt:lpstr>
      <vt:lpstr>Preliminary PLPT-SUVI-00x:  SUVI-SUVI Intercalibration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Preliminary PLPT-SUVI-00x:  SUVI-SUVI Intercalibration</vt:lpstr>
      <vt:lpstr>Preliminary PLPT-SUVI-007:  SUVI-EVE Rocket Underflight Intercalibration</vt:lpstr>
      <vt:lpstr>PowerPoint Presentation</vt:lpstr>
      <vt:lpstr>PowerPoint Presentation</vt:lpstr>
      <vt:lpstr>Product Maturity Assessment</vt:lpstr>
      <vt:lpstr>Product Maturity Assessment</vt:lpstr>
      <vt:lpstr>SUVI’s Path to Full Maturity</vt:lpstr>
      <vt:lpstr>Risks and ADRs affecting Full</vt:lpstr>
      <vt:lpstr>SUVI Light Leakage</vt:lpstr>
      <vt:lpstr>SUVI Light Leakage</vt:lpstr>
      <vt:lpstr>ADR 932</vt:lpstr>
      <vt:lpstr>Post-Launch Product Tests for Full</vt:lpstr>
      <vt:lpstr>Ongoing PLPTs from Provisional</vt:lpstr>
      <vt:lpstr>NCEI’s Recommendation</vt:lpstr>
      <vt:lpstr>Disposition from NWS-SWPC</vt:lpstr>
      <vt:lpstr>Summary and Conclusion</vt:lpstr>
      <vt:lpstr>PowerPoint Presentation</vt:lpstr>
      <vt:lpstr>PowerPoint Presentation</vt:lpstr>
      <vt:lpstr>Preliminary PLPT-SUVI-003: SUVI-AIA Intercalibration</vt:lpstr>
      <vt:lpstr>Preliminary PLPT-SUVI-003: SUVI-AIA Intercalibration</vt:lpstr>
      <vt:lpstr>Preliminary PLPT-SUVI-003: SUVI-AIA Intercalibration</vt:lpstr>
      <vt:lpstr>Preliminary PLPT-SUVI-003: SUVI-AIA Intercalibration</vt:lpstr>
      <vt:lpstr>Preliminary PLPT-SUVI-003: SUVI-AIA Intercalibration</vt:lpstr>
      <vt:lpstr>Preliminary PLPT-SUVI-003: SUVI-AIA Intercalibration</vt:lpstr>
      <vt:lpstr>Preliminary PLPT-SUVI-003: SUVI-AIA Intercalibration</vt:lpstr>
      <vt:lpstr>ADR 932</vt:lpstr>
    </vt:vector>
  </TitlesOfParts>
  <Company>GOES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Beta PS-PVR Template</dc:title>
  <dc:creator>Fulbright, Jon P. (GSFC-416.0)[COLUMBUS TECHNOLOGIES AND SERVICES INC]</dc:creator>
  <cp:lastModifiedBy>Jonathan Darnel</cp:lastModifiedBy>
  <cp:revision>1130</cp:revision>
  <cp:lastPrinted>2017-04-19T16:50:33Z</cp:lastPrinted>
  <dcterms:created xsi:type="dcterms:W3CDTF">2017-01-06T19:04:27Z</dcterms:created>
  <dcterms:modified xsi:type="dcterms:W3CDTF">2019-05-20T15:51:35Z</dcterms:modified>
</cp:coreProperties>
</file>