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8"/>
  </p:notesMasterIdLst>
  <p:handoutMasterIdLst>
    <p:handoutMasterId r:id="rId9"/>
  </p:handoutMasterIdLst>
  <p:sldIdLst>
    <p:sldId id="500" r:id="rId3"/>
    <p:sldId id="301" r:id="rId4"/>
    <p:sldId id="303" r:id="rId5"/>
    <p:sldId id="302" r:id="rId6"/>
    <p:sldId id="553" r:id="rId7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ulbright, Jon P. (GSFC-416.0)[COLUMBUS TECHNOLOGIES AND SERVICES INC]" initials="FJP(TASI" lastIdx="32" clrIdx="0">
    <p:extLst/>
  </p:cmAuthor>
  <p:cmAuthor id="2" name="Juan Rodriguez" initials="JR" lastIdx="1" clrIdx="1">
    <p:extLst/>
  </p:cmAuthor>
  <p:cmAuthor id="3" name="Jonathan Darnel" initials="JD" lastIdx="46" clrIdx="2">
    <p:extLst>
      <p:ext uri="{19B8F6BF-5375-455C-9EA6-DF929625EA0E}">
        <p15:presenceInfo xmlns:p15="http://schemas.microsoft.com/office/powerpoint/2012/main" userId="Jonathan Darn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645"/>
    <a:srgbClr val="FC9446"/>
    <a:srgbClr val="FF3300"/>
    <a:srgbClr val="1AB053"/>
    <a:srgbClr val="0460F6"/>
    <a:srgbClr val="034ABD"/>
    <a:srgbClr val="86D505"/>
    <a:srgbClr val="48FF08"/>
    <a:srgbClr val="00B14F"/>
    <a:srgbClr val="B589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21" autoAdjust="0"/>
    <p:restoredTop sz="94271" autoAdjust="0"/>
  </p:normalViewPr>
  <p:slideViewPr>
    <p:cSldViewPr snapToGrid="0" showGuides="1">
      <p:cViewPr>
        <p:scale>
          <a:sx n="70" d="100"/>
          <a:sy n="70" d="100"/>
        </p:scale>
        <p:origin x="1084" y="40"/>
      </p:cViewPr>
      <p:guideLst>
        <p:guide orient="horz" pos="3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3704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9DAC6-FA3F-DD42-B639-395417107CDE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25BB5-FE01-8846-97CE-79D7E6FB6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33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FA9EA010-A379-435B-8A27-4342493C9D8B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07D85A49-F495-4469-B05B-74800E213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31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51ca40d48b_2_0:notes"/>
          <p:cNvSpPr txBox="1">
            <a:spLocks noGrp="1"/>
          </p:cNvSpPr>
          <p:nvPr>
            <p:ph type="body" idx="1"/>
          </p:nvPr>
        </p:nvSpPr>
        <p:spPr>
          <a:xfrm>
            <a:off x="735566" y="4578758"/>
            <a:ext cx="5884500" cy="43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50" tIns="95450" rIns="95450" bIns="95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g51ca40d48b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6825" y="720725"/>
            <a:ext cx="4821238" cy="36147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6034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51ca40d48b_2_0:notes"/>
          <p:cNvSpPr txBox="1">
            <a:spLocks noGrp="1"/>
          </p:cNvSpPr>
          <p:nvPr>
            <p:ph type="body" idx="1"/>
          </p:nvPr>
        </p:nvSpPr>
        <p:spPr>
          <a:xfrm>
            <a:off x="735566" y="4578758"/>
            <a:ext cx="5884500" cy="43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50" tIns="95450" rIns="95450" bIns="95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g51ca40d48b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6825" y="720725"/>
            <a:ext cx="4821238" cy="36147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56151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51ca40d48b_2_0:notes"/>
          <p:cNvSpPr txBox="1">
            <a:spLocks noGrp="1"/>
          </p:cNvSpPr>
          <p:nvPr>
            <p:ph type="body" idx="1"/>
          </p:nvPr>
        </p:nvSpPr>
        <p:spPr>
          <a:xfrm>
            <a:off x="735566" y="4578758"/>
            <a:ext cx="5884500" cy="43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50" tIns="95450" rIns="95450" bIns="95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g51ca40d48b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6825" y="720725"/>
            <a:ext cx="4821238" cy="36147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28846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51ca40d48b_2_0:notes"/>
          <p:cNvSpPr txBox="1">
            <a:spLocks noGrp="1"/>
          </p:cNvSpPr>
          <p:nvPr>
            <p:ph type="body" idx="1"/>
          </p:nvPr>
        </p:nvSpPr>
        <p:spPr>
          <a:xfrm>
            <a:off x="735566" y="4578758"/>
            <a:ext cx="5884500" cy="43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50" tIns="95450" rIns="95450" bIns="95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g51ca40d48b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6825" y="720725"/>
            <a:ext cx="4821238" cy="36147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21116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260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88285B6-38C8-47B6-9578-1ED8F3AB61E3}" type="datetime1">
              <a:rPr lang="en-US" altLang="en-US" smtClean="0"/>
              <a:pPr/>
              <a:t>5/13/2019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These GOES-16 data are preliminary, non-operational data and are undergoing testing. Users bear all responsibility for inspecting the data prior to use and for the manner in which the data are utilized.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17F4D-DC75-4D77-ADAD-FA980D9EE5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004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941ABC1B-9735-489E-830F-DF59D656C449}" type="datetime1">
              <a:rPr lang="en-US" altLang="en-US" smtClean="0"/>
              <a:pPr/>
              <a:t>5/13/2019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These GOES-16 data are preliminary, non-operational data and are undergoing testing. Users bear all responsibility for inspecting the data prior to use and for the manner in which the data are utilized.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175D-0E56-4116-B7A7-F37D38CF29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8531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7710303-F197-41E0-BA9C-30E6F2FDDE01}" type="datetime1">
              <a:rPr lang="en-US" altLang="en-US" smtClean="0"/>
              <a:pPr/>
              <a:t>5/13/2019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These GOES-16 data are preliminary, non-operational data and are undergoing testing. Users bear all responsibility for inspecting the data prior to use and for the manner in which the data are utilized.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1078A-E944-47F9-B7BA-CEAF4D4704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2146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25C24C1C-7D93-4B53-9CF2-9F718B4D4792}" type="datetime1">
              <a:rPr lang="en-US" altLang="en-US" smtClean="0"/>
              <a:pPr/>
              <a:t>5/13/2019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These GOES-16 data are preliminary, non-operational data and are undergoing testing. Users bear all responsibility for inspecting the data prior to use and for the manner in which the data are utilized.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BEF4D-4D24-4A44-B7E1-52CFE9D53E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7466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2EB7AC07-572E-40DA-95E9-96CDC64DA6FA}" type="datetime1">
              <a:rPr lang="en-US" altLang="en-US" smtClean="0"/>
              <a:pPr/>
              <a:t>5/13/2019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These GOES-16 data are preliminary, non-operational data and are undergoing testing. Users bear all responsibility for inspecting the data prior to use and for the manner in which the data are utilized.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9D45F-F8E9-4EB7-B65F-34D3C7AA90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1007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37304283-0EAC-4540-AF22-EF03F2A29812}" type="datetime1">
              <a:rPr lang="en-US" altLang="en-US" smtClean="0"/>
              <a:pPr/>
              <a:t>5/13/2019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These GOES-16 data are preliminary, non-operational data and are undergoing testing. Users bear all responsibility for inspecting the data prior to use and for the manner in which the data are utilized.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E731C-1067-4255-8095-205C678071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6902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CF0DD73-E86F-4F93-8A16-EB2B813DFAC0}" type="datetime1">
              <a:rPr lang="en-US" altLang="en-US" smtClean="0"/>
              <a:pPr/>
              <a:t>5/13/2019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These GOES-16 data are preliminary, non-operational data and are undergoing testing. Users bear all responsibility for inspecting the data prior to use and for the manner in which the data are utilized.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01580-94D6-4343-B3C4-B2F95ABA61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9804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1E4AD11-7ADA-4C05-A76F-A31323EFCE04}" type="datetime1">
              <a:rPr lang="en-US" smtClean="0"/>
              <a:pPr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These GOES-16 data are preliminary, non-operational data and are undergoing testing. Users bear all responsibility for inspecting the data prior to use and for the manner in which the data are utilized.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3F5ADA1-0336-4614-A932-71D5CC17DF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83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60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5263"/>
            <a:ext cx="8229600" cy="4525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171357AB-AA68-441F-A967-C1A715515460}" type="datetime1">
              <a:rPr lang="en-US" altLang="en-US" smtClean="0"/>
              <a:pPr/>
              <a:t>5/13/2019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These GOES-16 data are preliminary, non-operational data and are undergoing testing. Users bear all responsibility for inspecting the data prior to use and for the manner in which the data are utilized.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5ADB79-25D6-47C0-AB51-22A13A0BBB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4296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17710303-F197-41E0-BA9C-30E6F2FDDE01}" type="datetime1">
              <a:rPr lang="en-US" altLang="en-US" smtClean="0"/>
              <a:pPr/>
              <a:t>5/13/2019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These GOES-16 data are preliminary, non-operational data and are undergoing testing. Users bear all responsibility for inspecting the data prior to use and for the manner in which the data are utilized.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121078A-E944-47F9-B7BA-CEAF4D4704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0522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60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E830F9AD-B0CA-47A0-A405-A9EABD5BF0AA}" type="datetime1">
              <a:rPr lang="en-US" altLang="en-US" smtClean="0"/>
              <a:pPr/>
              <a:t>5/13/2019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These GOES-16 data are preliminary, non-operational data and are undergoing testing. Users bear all responsibility for inspecting the data prior to use and for the manner in which the data are utilized.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D0E245-9D50-4F3E-AC26-7B9CB19F70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110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227582AF-D23F-4629-87A8-4BE406BB42BA}" type="datetime1">
              <a:rPr lang="en-US" altLang="en-US" smtClean="0"/>
              <a:pPr/>
              <a:t>5/13/2019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These GOES-16 data are preliminary, non-operational data and are undergoing testing. Users bear all responsibility for inspecting the data prior to use and for the manner in which the data are utilized.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949E6-8E3A-4BD1-B695-CC914EAB50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6124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Avenir Light" charset="0"/>
                <a:ea typeface="Avenir Light" charset="0"/>
                <a:cs typeface="Avenir Light" charset="0"/>
              </a:defRPr>
            </a:lvl1pPr>
            <a:lvl2pPr>
              <a:defRPr b="0" i="0">
                <a:latin typeface="Avenir Light" charset="0"/>
                <a:ea typeface="Avenir Light" charset="0"/>
                <a:cs typeface="Avenir Light" charset="0"/>
              </a:defRPr>
            </a:lvl2pPr>
            <a:lvl3pPr>
              <a:defRPr b="0" i="0">
                <a:latin typeface="Avenir Light" charset="0"/>
                <a:ea typeface="Avenir Light" charset="0"/>
                <a:cs typeface="Avenir Light" charset="0"/>
              </a:defRPr>
            </a:lvl3pPr>
            <a:lvl4pPr>
              <a:defRPr b="0" i="0">
                <a:latin typeface="Avenir Light" charset="0"/>
                <a:ea typeface="Avenir Light" charset="0"/>
                <a:cs typeface="Avenir Light" charset="0"/>
              </a:defRPr>
            </a:lvl4pPr>
            <a:lvl5pPr>
              <a:defRPr b="0" i="0">
                <a:latin typeface="Avenir Light" charset="0"/>
                <a:ea typeface="Avenir Light" charset="0"/>
                <a:cs typeface="Avenir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71357AB-AA68-441F-A967-C1A715515460}" type="datetime1">
              <a:rPr lang="en-US" altLang="en-US" smtClean="0"/>
              <a:pPr/>
              <a:t>5/13/2019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These GOES-16 data are preliminary, non-operational data and are undergoing testing. Users bear all responsibility for inspecting the data prior to use and for the manner in which the data are utilized.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5ADB79-25D6-47C0-AB51-22A13A0BBB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7504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2D050087-84FF-43DF-A078-677D81F65ED3}" type="datetime1">
              <a:rPr lang="en-US" altLang="en-US" smtClean="0"/>
              <a:pPr/>
              <a:t>5/13/2019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These GOES-16 data are preliminary, non-operational data and are undergoing testing. Users bear all responsibility for inspecting the data prior to use and for the manner in which the data are utilized.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52BE0-4CA4-4BD3-BC9F-B41F86E8D2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09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E830F9AD-B0CA-47A0-A405-A9EABD5BF0AA}" type="datetime1">
              <a:rPr lang="en-US" altLang="en-US" smtClean="0"/>
              <a:pPr/>
              <a:t>5/13/2019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These GOES-16 data are preliminary, non-operational data and are undergoing testing. Users bear all responsibility for inspecting the data prior to use and for the manner in which the data are utilized.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0E245-9D50-4F3E-AC26-7B9CB19F70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651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Mandt_SOO-DOH_ALT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954713" y="1808163"/>
            <a:ext cx="4598987" cy="148431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 spc="0">
                <a:solidFill>
                  <a:srgbClr val="0496D7"/>
                </a:solidFill>
                <a:latin typeface="Myriad Pro"/>
                <a:ea typeface="+mj-ea"/>
                <a:cs typeface="Myriad Pro"/>
              </a:defRPr>
            </a:lvl1pPr>
          </a:lstStyle>
          <a:p>
            <a:pPr algn="l"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en-US" sz="3200" dirty="0"/>
              <a:t>The GOES-R </a:t>
            </a:r>
            <a:br>
              <a:rPr lang="en-US" sz="3200" dirty="0"/>
            </a:br>
            <a:r>
              <a:rPr lang="en-US" sz="3200" dirty="0"/>
              <a:t>Series: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5969000" y="2652713"/>
            <a:ext cx="2698750" cy="1030287"/>
          </a:xfrm>
          <a:prstGeom prst="rect">
            <a:avLst/>
          </a:prstGeom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en-US" sz="1600" b="1">
                <a:solidFill>
                  <a:schemeClr val="bg1"/>
                </a:solidFill>
                <a:latin typeface="Myriad Pro" charset="0"/>
              </a:rPr>
              <a:t>The Nation’s Next Generation Geostationary Weather Satellites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5913438" y="5119688"/>
            <a:ext cx="4022725" cy="1497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i="0" kern="1200">
                <a:solidFill>
                  <a:schemeClr val="bg1"/>
                </a:solidFill>
                <a:latin typeface="Myriad Pro Cond"/>
                <a:ea typeface="+mn-ea"/>
                <a:cs typeface="Myriad Pro Cond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496D7"/>
                </a:solidFill>
                <a:latin typeface="Myriad Pro"/>
                <a:cs typeface="Myriad Pro"/>
              </a:rPr>
              <a:t>Greg </a:t>
            </a:r>
            <a:r>
              <a:rPr lang="en-US" dirty="0" err="1">
                <a:solidFill>
                  <a:srgbClr val="0496D7"/>
                </a:solidFill>
                <a:latin typeface="Myriad Pro"/>
                <a:cs typeface="Myriad Pro"/>
              </a:rPr>
              <a:t>Mandt</a:t>
            </a:r>
            <a:br>
              <a:rPr lang="en-US" dirty="0">
                <a:solidFill>
                  <a:srgbClr val="0496D7"/>
                </a:solidFill>
                <a:latin typeface="Myriad Pro"/>
                <a:cs typeface="Myriad Pro"/>
              </a:rPr>
            </a:br>
            <a:r>
              <a:rPr lang="en-US" sz="1200" dirty="0">
                <a:latin typeface="Myriad Pro"/>
                <a:cs typeface="Myriad Pro"/>
              </a:rPr>
              <a:t>GOES-R System Program Director</a:t>
            </a:r>
          </a:p>
          <a:p>
            <a:pPr fontAlgn="auto">
              <a:spcAft>
                <a:spcPts val="0"/>
              </a:spcAft>
              <a:defRPr/>
            </a:pPr>
            <a:endParaRPr lang="en-US" sz="1400" dirty="0">
              <a:latin typeface="Myriad Pro"/>
              <a:cs typeface="Myriad Pro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latin typeface="Myriad Pro"/>
                <a:cs typeface="Myriad Pro"/>
              </a:rPr>
              <a:t>SOO-DOH National Meeting</a:t>
            </a:r>
            <a:br>
              <a:rPr lang="en-US" sz="1400" dirty="0">
                <a:latin typeface="Myriad Pro"/>
                <a:cs typeface="Myriad Pro"/>
              </a:rPr>
            </a:br>
            <a:r>
              <a:rPr lang="en-US" sz="1400" dirty="0">
                <a:latin typeface="Myriad Pro"/>
                <a:cs typeface="Myriad Pro"/>
              </a:rPr>
              <a:t>September 14, 2015</a:t>
            </a:r>
          </a:p>
          <a:p>
            <a:pPr fontAlgn="auto">
              <a:spcAft>
                <a:spcPts val="0"/>
              </a:spcAft>
              <a:defRPr/>
            </a:pPr>
            <a:endParaRPr lang="en-US" sz="1600" dirty="0"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473949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76" r:id="rId4"/>
    <p:sldLayoutId id="2147483677" r:id="rId5"/>
  </p:sldLayoutIdLst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2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07" t="25815" r="55454" b="32422"/>
          <a:stretch/>
        </p:blipFill>
        <p:spPr bwMode="auto">
          <a:xfrm>
            <a:off x="1778559" y="-1"/>
            <a:ext cx="736544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-4603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6526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0" i="0" dirty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defRPr>
            </a:lvl1pPr>
          </a:lstStyle>
          <a:p>
            <a:pPr>
              <a:defRPr/>
            </a:pPr>
            <a:fld id="{B2B8DA43-325E-453D-8C81-A7D6CB17BD75}" type="datetime1">
              <a:rPr lang="en-US" altLang="en-US" smtClean="0"/>
              <a:pPr>
                <a:defRPr/>
              </a:pPr>
              <a:t>5/13/2019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defRPr>
            </a:lvl1pPr>
          </a:lstStyle>
          <a:p>
            <a:pPr>
              <a:defRPr/>
            </a:pPr>
            <a:r>
              <a:rPr lang="en-US"/>
              <a:t>These GOES-16 data are preliminary, non-operational data and are undergoing testing. Users bear all responsibility for inspecting the data prior to use and for the manner in which the data are utilized.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 i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defRPr>
            </a:lvl1pPr>
          </a:lstStyle>
          <a:p>
            <a:fld id="{9D60F4D7-1FAC-41F5-8B13-40B192A2953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0364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b="0" i="0" kern="1200">
          <a:solidFill>
            <a:schemeClr val="bg1"/>
          </a:solidFill>
          <a:latin typeface="Avenir Light" charset="0"/>
          <a:ea typeface="Avenir Light" charset="0"/>
          <a:cs typeface="Avenir Light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0" i="0" kern="1200">
          <a:solidFill>
            <a:schemeClr val="bg1"/>
          </a:solidFill>
          <a:latin typeface="Avenir Light" charset="0"/>
          <a:ea typeface="Avenir Light" charset="0"/>
          <a:cs typeface="Avenir Light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kern="1200">
          <a:solidFill>
            <a:schemeClr val="bg1"/>
          </a:solidFill>
          <a:latin typeface="Avenir Light" charset="0"/>
          <a:ea typeface="Avenir Light" charset="0"/>
          <a:cs typeface="Avenir Light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Avenir Light" charset="0"/>
          <a:ea typeface="Avenir Light" charset="0"/>
          <a:cs typeface="Avenir Light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0" i="0" kern="1200">
          <a:solidFill>
            <a:schemeClr val="bg1"/>
          </a:solidFill>
          <a:latin typeface="Avenir Light" charset="0"/>
          <a:ea typeface="Avenir Light" charset="0"/>
          <a:cs typeface="Avenir Light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kern="1200">
          <a:solidFill>
            <a:schemeClr val="bg1"/>
          </a:solidFill>
          <a:latin typeface="Avenir Light" charset="0"/>
          <a:ea typeface="Avenir Light" charset="0"/>
          <a:cs typeface="Avenir Light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+mj-lt"/>
              </a:rPr>
              <a:t>Disposition from NWS-SWPC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3675"/>
            <a:ext cx="8229600" cy="4525962"/>
          </a:xfrm>
        </p:spPr>
        <p:txBody>
          <a:bodyPr/>
          <a:lstStyle/>
          <a:p>
            <a:r>
              <a:rPr lang="en-US" dirty="0">
                <a:latin typeface="Avenir Light"/>
              </a:rPr>
              <a:t>Comments and/or slides from Dr. Steven Hill of SWPC, speaking on behalf of the user community.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DB79-25D6-47C0-AB51-22A13A0BBB50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6706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106"/>
          <p:cNvSpPr txBox="1">
            <a:spLocks noGrp="1"/>
          </p:cNvSpPr>
          <p:nvPr>
            <p:ph type="sldNum" idx="12"/>
          </p:nvPr>
        </p:nvSpPr>
        <p:spPr>
          <a:xfrm>
            <a:off x="8020880" y="5694723"/>
            <a:ext cx="102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888888"/>
              </a:buClr>
            </a:pPr>
            <a:fld id="{00000000-1234-1234-1234-123412341234}" type="slidenum">
              <a:rPr lang="en" sz="1000"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88888"/>
                </a:buClr>
              </a:pPr>
              <a:t>2</a:t>
            </a:fld>
            <a:endParaRPr/>
          </a:p>
        </p:txBody>
      </p:sp>
      <p:sp>
        <p:nvSpPr>
          <p:cNvPr id="734" name="Google Shape;734;p106"/>
          <p:cNvSpPr/>
          <p:nvPr/>
        </p:nvSpPr>
        <p:spPr>
          <a:xfrm>
            <a:off x="457200" y="1369712"/>
            <a:ext cx="7957126" cy="4301419"/>
          </a:xfrm>
          <a:prstGeom prst="rect">
            <a:avLst/>
          </a:prstGeom>
          <a:noFill/>
          <a:ln w="9525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5" indent="-317500">
              <a:spcAft>
                <a:spcPts val="600"/>
              </a:spcAft>
              <a:buClr>
                <a:schemeClr val="bg1"/>
              </a:buClr>
              <a:buSzPts val="1400"/>
              <a:buFont typeface="Calibri"/>
              <a:buChar char="●"/>
            </a:pP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SWPC has created a product-oriented system that fully</a:t>
            </a:r>
            <a:r>
              <a:rPr lang="en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integrated with GOES-NOP:</a:t>
            </a:r>
          </a:p>
          <a:p>
            <a:pPr marL="914400" lvl="1" indent="-317500">
              <a:spcAft>
                <a:spcPts val="600"/>
              </a:spcAft>
              <a:buClr>
                <a:schemeClr val="bg1"/>
              </a:buClr>
              <a:buSzPts val="1400"/>
              <a:buFont typeface="Calibri"/>
              <a:buChar char="●"/>
            </a:pP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Easy </a:t>
            </a:r>
            <a:r>
              <a:rPr lang="en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Primary/Secondary </a:t>
            </a: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instrument </a:t>
            </a:r>
            <a:r>
              <a:rPr lang="en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selection </a:t>
            </a:r>
          </a:p>
          <a:p>
            <a:pPr marL="914400" lvl="1" indent="-317500">
              <a:spcAft>
                <a:spcPts val="600"/>
              </a:spcAft>
              <a:buClr>
                <a:schemeClr val="bg1"/>
              </a:buClr>
              <a:buSzPts val="1400"/>
              <a:buFont typeface="Calibri"/>
              <a:buChar char="●"/>
            </a:pP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Plots and displays modernized</a:t>
            </a:r>
          </a:p>
          <a:p>
            <a:pPr marL="914400" lvl="1" indent="-317500">
              <a:spcAft>
                <a:spcPts val="600"/>
              </a:spcAft>
              <a:buClr>
                <a:schemeClr val="bg1"/>
              </a:buClr>
              <a:buSzPts val="1400"/>
              <a:buFont typeface="Calibri"/>
              <a:buChar char="●"/>
            </a:pP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Data available via web data service</a:t>
            </a:r>
          </a:p>
          <a:p>
            <a:pPr marL="914400" lvl="1" indent="-317500">
              <a:spcAft>
                <a:spcPts val="600"/>
              </a:spcAft>
              <a:buClr>
                <a:schemeClr val="bg1"/>
              </a:buClr>
              <a:buSzPts val="1400"/>
              <a:buFont typeface="Calibri"/>
              <a:buChar char="●"/>
            </a:pP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Nine applications and models requiring transition to new GOES data system</a:t>
            </a:r>
          </a:p>
          <a:p>
            <a:pPr marL="914400" lvl="1" indent="-317500">
              <a:spcAft>
                <a:spcPts val="600"/>
              </a:spcAft>
              <a:buClr>
                <a:schemeClr val="bg1"/>
              </a:buClr>
              <a:buSzPts val="1400"/>
              <a:buFont typeface="Calibri"/>
              <a:buChar char="●"/>
            </a:pP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Critical (continuity) portions of SWPC system will be operational for GOES-16 in June 2019</a:t>
            </a:r>
          </a:p>
          <a:p>
            <a:pPr marL="457200" indent="-317500">
              <a:spcAft>
                <a:spcPts val="600"/>
              </a:spcAft>
              <a:buClr>
                <a:schemeClr val="bg1"/>
              </a:buClr>
              <a:buSzPts val="1400"/>
              <a:buFont typeface="Calibri"/>
              <a:buChar char="●"/>
            </a:pP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Thanks to forecasters for extensive functional and usability feedback.</a:t>
            </a:r>
          </a:p>
          <a:p>
            <a:pPr marL="457200" indent="-317500">
              <a:spcAft>
                <a:spcPts val="600"/>
              </a:spcAft>
              <a:buClr>
                <a:schemeClr val="bg1"/>
              </a:buClr>
              <a:buSzPts val="1400"/>
              <a:buFont typeface="Calibri"/>
              <a:buChar char="●"/>
            </a:pPr>
            <a:endParaRPr lang="en-US" sz="28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17500">
              <a:spcAft>
                <a:spcPts val="600"/>
              </a:spcAft>
              <a:buClr>
                <a:schemeClr val="dk1"/>
              </a:buClr>
              <a:buSzPts val="1400"/>
              <a:buFont typeface="Calibri"/>
              <a:buChar char="●"/>
            </a:pPr>
            <a:endParaRPr lang="en" sz="28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06E71EA-ECF5-451C-BDC4-69BDAA568487}"/>
              </a:ext>
            </a:extLst>
          </p:cNvPr>
          <p:cNvSpPr txBox="1">
            <a:spLocks/>
          </p:cNvSpPr>
          <p:nvPr/>
        </p:nvSpPr>
        <p:spPr>
          <a:xfrm>
            <a:off x="457200" y="-46038"/>
            <a:ext cx="8229600" cy="1143001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0" i="0" kern="120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sz="4000" dirty="0">
                <a:latin typeface="+mj-lt"/>
              </a:rPr>
              <a:t>SWPC Data System Readiness</a:t>
            </a:r>
          </a:p>
        </p:txBody>
      </p:sp>
    </p:spTree>
    <p:extLst>
      <p:ext uri="{BB962C8B-B14F-4D97-AF65-F5344CB8AC3E}">
        <p14:creationId xmlns:p14="http://schemas.microsoft.com/office/powerpoint/2010/main" val="3264835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106"/>
          <p:cNvSpPr txBox="1">
            <a:spLocks noGrp="1"/>
          </p:cNvSpPr>
          <p:nvPr>
            <p:ph type="sldNum" idx="12"/>
          </p:nvPr>
        </p:nvSpPr>
        <p:spPr>
          <a:xfrm>
            <a:off x="8020880" y="5694723"/>
            <a:ext cx="102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888888"/>
              </a:buClr>
            </a:pPr>
            <a:fld id="{00000000-1234-1234-1234-123412341234}" type="slidenum">
              <a:rPr lang="en" sz="1000"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88888"/>
                </a:buClr>
              </a:pPr>
              <a:t>3</a:t>
            </a:fld>
            <a:endParaRPr/>
          </a:p>
        </p:txBody>
      </p:sp>
      <p:sp>
        <p:nvSpPr>
          <p:cNvPr id="734" name="Google Shape;734;p106"/>
          <p:cNvSpPr/>
          <p:nvPr/>
        </p:nvSpPr>
        <p:spPr>
          <a:xfrm>
            <a:off x="-37334" y="677640"/>
            <a:ext cx="4679960" cy="2015052"/>
          </a:xfrm>
          <a:prstGeom prst="rect">
            <a:avLst/>
          </a:prstGeom>
          <a:noFill/>
          <a:ln w="9525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82600" lvl="5" indent="-342900"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Integrated with GOES-NOP</a:t>
            </a:r>
          </a:p>
          <a:p>
            <a:pPr marL="482600" indent="-342900"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Export data and image files</a:t>
            </a:r>
          </a:p>
          <a:p>
            <a:pPr marL="482600" indent="-342900"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Mouse-over for data values</a:t>
            </a:r>
          </a:p>
          <a:p>
            <a:pPr marL="482600" indent="-342900"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Pre-selected or user-</a:t>
            </a:r>
            <a:r>
              <a:rPr lang="en-US" sz="24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defined zoom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CEB22C-98EE-49A7-A8B0-FBFD7CFDDE1A}"/>
              </a:ext>
            </a:extLst>
          </p:cNvPr>
          <p:cNvPicPr/>
          <p:nvPr/>
        </p:nvPicPr>
        <p:blipFill rotWithShape="1">
          <a:blip r:embed="rId3"/>
          <a:srcRect l="52030" t="15359" r="16453" b="50584"/>
          <a:stretch/>
        </p:blipFill>
        <p:spPr bwMode="auto">
          <a:xfrm>
            <a:off x="0" y="3474438"/>
            <a:ext cx="4572000" cy="31610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94D6D2-2348-4F10-A745-CF37D1E7BCE2}"/>
              </a:ext>
            </a:extLst>
          </p:cNvPr>
          <p:cNvPicPr/>
          <p:nvPr/>
        </p:nvPicPr>
        <p:blipFill rotWithShape="1">
          <a:blip r:embed="rId4"/>
          <a:srcRect l="52564" t="16103" r="16987" b="48915"/>
          <a:stretch/>
        </p:blipFill>
        <p:spPr bwMode="auto">
          <a:xfrm>
            <a:off x="4567958" y="3416370"/>
            <a:ext cx="4572000" cy="33610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Google Shape;734;p106">
            <a:extLst>
              <a:ext uri="{FF2B5EF4-FFF2-40B4-BE49-F238E27FC236}">
                <a16:creationId xmlns:a16="http://schemas.microsoft.com/office/drawing/2014/main" id="{CD975B8B-25B6-4682-8ED8-093C76C2D281}"/>
              </a:ext>
            </a:extLst>
          </p:cNvPr>
          <p:cNvSpPr/>
          <p:nvPr/>
        </p:nvSpPr>
        <p:spPr>
          <a:xfrm>
            <a:off x="4642626" y="677640"/>
            <a:ext cx="4567958" cy="2015052"/>
          </a:xfrm>
          <a:prstGeom prst="rect">
            <a:avLst/>
          </a:prstGeom>
          <a:noFill/>
          <a:ln w="9525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82600" indent="-342900"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Light or dark background</a:t>
            </a:r>
          </a:p>
          <a:p>
            <a:pPr marL="482600" indent="-342900"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Activate/deactivate plot lines</a:t>
            </a:r>
          </a:p>
          <a:p>
            <a:pPr marL="482600" indent="-342900"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Upgrades to include:</a:t>
            </a:r>
          </a:p>
          <a:p>
            <a:pPr marL="939800" lvl="1" indent="-342900"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Longer data period</a:t>
            </a:r>
          </a:p>
          <a:p>
            <a:pPr marL="939800" lvl="1" indent="-342900"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Event display</a:t>
            </a:r>
            <a:endParaRPr sz="24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88618A-51AA-45AA-B983-9BE08490454F}"/>
              </a:ext>
            </a:extLst>
          </p:cNvPr>
          <p:cNvSpPr txBox="1">
            <a:spLocks/>
          </p:cNvSpPr>
          <p:nvPr/>
        </p:nvSpPr>
        <p:spPr>
          <a:xfrm>
            <a:off x="457200" y="-46038"/>
            <a:ext cx="8229600" cy="1143001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0" i="0" kern="120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sz="4000" dirty="0">
                <a:latin typeface="+mj-lt"/>
              </a:rPr>
              <a:t>SWPC GOES-16 Time Series Displays</a:t>
            </a:r>
          </a:p>
        </p:txBody>
      </p:sp>
    </p:spTree>
    <p:extLst>
      <p:ext uri="{BB962C8B-B14F-4D97-AF65-F5344CB8AC3E}">
        <p14:creationId xmlns:p14="http://schemas.microsoft.com/office/powerpoint/2010/main" val="4152216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106"/>
          <p:cNvSpPr txBox="1">
            <a:spLocks noGrp="1"/>
          </p:cNvSpPr>
          <p:nvPr>
            <p:ph type="sldNum" idx="12"/>
          </p:nvPr>
        </p:nvSpPr>
        <p:spPr>
          <a:xfrm>
            <a:off x="8020880" y="5694723"/>
            <a:ext cx="102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888888"/>
              </a:buClr>
            </a:pPr>
            <a:fld id="{00000000-1234-1234-1234-123412341234}" type="slidenum">
              <a:rPr lang="en" sz="1000"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88888"/>
                </a:buClr>
              </a:pPr>
              <a:t>4</a:t>
            </a:fld>
            <a:endParaRPr/>
          </a:p>
        </p:txBody>
      </p:sp>
      <p:sp>
        <p:nvSpPr>
          <p:cNvPr id="734" name="Google Shape;734;p106"/>
          <p:cNvSpPr/>
          <p:nvPr/>
        </p:nvSpPr>
        <p:spPr>
          <a:xfrm>
            <a:off x="-37334" y="599436"/>
            <a:ext cx="4567958" cy="2015052"/>
          </a:xfrm>
          <a:prstGeom prst="rect">
            <a:avLst/>
          </a:prstGeom>
          <a:noFill/>
          <a:ln w="9525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5" indent="-317500"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Modeled on GOES NOP SXI</a:t>
            </a:r>
            <a:endParaRPr lang="en" sz="24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17500"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Primary/Secondary </a:t>
            </a:r>
            <a:r>
              <a:rPr lang="en-US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instrument </a:t>
            </a:r>
            <a:r>
              <a:rPr lang="en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selection </a:t>
            </a:r>
          </a:p>
          <a:p>
            <a:pPr marL="457200" indent="-317500"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Images available via web data service</a:t>
            </a:r>
          </a:p>
          <a:p>
            <a:pPr marL="457200" indent="-317500">
              <a:buClr>
                <a:schemeClr val="dk1"/>
              </a:buClr>
              <a:buSzPts val="1400"/>
              <a:buFont typeface="Calibri"/>
              <a:buChar char="●"/>
            </a:pPr>
            <a:endParaRPr lang="en" sz="24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734;p106">
            <a:extLst>
              <a:ext uri="{FF2B5EF4-FFF2-40B4-BE49-F238E27FC236}">
                <a16:creationId xmlns:a16="http://schemas.microsoft.com/office/drawing/2014/main" id="{CD975B8B-25B6-4682-8ED8-093C76C2D281}"/>
              </a:ext>
            </a:extLst>
          </p:cNvPr>
          <p:cNvSpPr/>
          <p:nvPr/>
        </p:nvSpPr>
        <p:spPr>
          <a:xfrm>
            <a:off x="4642626" y="599436"/>
            <a:ext cx="4567958" cy="2015052"/>
          </a:xfrm>
          <a:prstGeom prst="rect">
            <a:avLst/>
          </a:prstGeom>
          <a:noFill/>
          <a:ln w="9525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317500">
              <a:buClr>
                <a:schemeClr val="bg1"/>
              </a:buClr>
              <a:buSzPts val="1400"/>
              <a:buFont typeface="Calibri"/>
              <a:buChar char="●"/>
            </a:pPr>
            <a:r>
              <a:rPr lang="en-US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Custom median for ADR 309 (spikes)</a:t>
            </a:r>
          </a:p>
          <a:p>
            <a:pPr marL="457200" indent="-317500">
              <a:buClr>
                <a:schemeClr val="bg1"/>
              </a:buClr>
              <a:buSzPts val="1400"/>
              <a:buFont typeface="Calibri"/>
              <a:buChar char="●"/>
            </a:pPr>
            <a:r>
              <a:rPr lang="en-US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Upgrades to include:</a:t>
            </a:r>
          </a:p>
          <a:p>
            <a:pPr marL="914400" lvl="1" indent="-317500">
              <a:buClr>
                <a:schemeClr val="bg1"/>
              </a:buClr>
              <a:buSzPts val="1400"/>
              <a:buFont typeface="Calibri"/>
              <a:buChar char="●"/>
            </a:pPr>
            <a:r>
              <a:rPr lang="en-US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Quantitative color bar</a:t>
            </a:r>
          </a:p>
          <a:p>
            <a:pPr marL="914400" lvl="1" indent="-317500">
              <a:buClr>
                <a:schemeClr val="bg1"/>
              </a:buClr>
              <a:buSzPts val="1400"/>
              <a:buFont typeface="Calibri"/>
              <a:buChar char="●"/>
            </a:pPr>
            <a:r>
              <a:rPr lang="en-US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Variable duration</a:t>
            </a:r>
          </a:p>
          <a:p>
            <a:pPr marL="914400" lvl="1" indent="-317500">
              <a:buClr>
                <a:schemeClr val="bg1"/>
              </a:buClr>
              <a:buSzPts val="1400"/>
              <a:buFont typeface="Calibri"/>
              <a:buChar char="●"/>
            </a:pPr>
            <a:r>
              <a:rPr lang="en-US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Variable sampling</a:t>
            </a:r>
            <a:endParaRPr sz="24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E811CA-B7A4-4580-9AA8-6378B5BB74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496" t="15551" r="15812" b="46077"/>
          <a:stretch/>
        </p:blipFill>
        <p:spPr bwMode="auto">
          <a:xfrm>
            <a:off x="4567958" y="3030428"/>
            <a:ext cx="4572000" cy="34341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C61D5D-FE91-40DB-BAA4-85D79B3369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792" t="5325" r="16284" b="57207"/>
          <a:stretch/>
        </p:blipFill>
        <p:spPr bwMode="auto">
          <a:xfrm>
            <a:off x="-22709" y="3030428"/>
            <a:ext cx="4572000" cy="34341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E9D3B8A-C1D8-415E-86EC-0B54439E45EF}"/>
              </a:ext>
            </a:extLst>
          </p:cNvPr>
          <p:cNvSpPr txBox="1">
            <a:spLocks/>
          </p:cNvSpPr>
          <p:nvPr/>
        </p:nvSpPr>
        <p:spPr>
          <a:xfrm>
            <a:off x="457200" y="-46038"/>
            <a:ext cx="8229600" cy="1143001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0" i="0" kern="120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sz="4000" dirty="0">
                <a:latin typeface="+mj-lt"/>
              </a:rPr>
              <a:t>SWPC GOES-16 SUVI Displays</a:t>
            </a:r>
          </a:p>
        </p:txBody>
      </p:sp>
    </p:spTree>
    <p:extLst>
      <p:ext uri="{BB962C8B-B14F-4D97-AF65-F5344CB8AC3E}">
        <p14:creationId xmlns:p14="http://schemas.microsoft.com/office/powerpoint/2010/main" val="4249998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106"/>
          <p:cNvSpPr txBox="1">
            <a:spLocks noGrp="1"/>
          </p:cNvSpPr>
          <p:nvPr>
            <p:ph type="sldNum" idx="12"/>
          </p:nvPr>
        </p:nvSpPr>
        <p:spPr>
          <a:xfrm>
            <a:off x="8020880" y="5694723"/>
            <a:ext cx="102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888888"/>
              </a:buClr>
            </a:pPr>
            <a:fld id="{00000000-1234-1234-1234-123412341234}" type="slidenum">
              <a:rPr lang="en" sz="1000"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88888"/>
                </a:buClr>
              </a:pPr>
              <a:t>5</a:t>
            </a:fld>
            <a:endParaRPr/>
          </a:p>
        </p:txBody>
      </p:sp>
      <p:sp>
        <p:nvSpPr>
          <p:cNvPr id="11" name="Google Shape;734;p106">
            <a:extLst>
              <a:ext uri="{FF2B5EF4-FFF2-40B4-BE49-F238E27FC236}">
                <a16:creationId xmlns:a16="http://schemas.microsoft.com/office/drawing/2014/main" id="{CD975B8B-25B6-4682-8ED8-093C76C2D281}"/>
              </a:ext>
            </a:extLst>
          </p:cNvPr>
          <p:cNvSpPr/>
          <p:nvPr/>
        </p:nvSpPr>
        <p:spPr>
          <a:xfrm>
            <a:off x="563418" y="1295815"/>
            <a:ext cx="7989455" cy="2613474"/>
          </a:xfrm>
          <a:prstGeom prst="rect">
            <a:avLst/>
          </a:prstGeom>
          <a:noFill/>
          <a:ln w="9525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317500">
              <a:buClr>
                <a:schemeClr val="bg1"/>
              </a:buClr>
              <a:buSzPts val="1400"/>
              <a:buFont typeface="Calibri"/>
              <a:buChar char="●"/>
            </a:pP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SWPC recognized the thorough job done by NCEI in assessing and communicating status of GOES-17 SUVI analyses</a:t>
            </a:r>
          </a:p>
          <a:p>
            <a:pPr marL="457200" indent="-317500">
              <a:buClr>
                <a:schemeClr val="bg1"/>
              </a:buClr>
              <a:buSzPts val="1400"/>
              <a:buFont typeface="Calibri"/>
              <a:buChar char="●"/>
            </a:pP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Priority </a:t>
            </a:r>
            <a:r>
              <a:rPr lang="en-US" sz="28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issues remaining for </a:t>
            </a: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SWPC users:</a:t>
            </a:r>
          </a:p>
          <a:p>
            <a:pPr marL="914400" lvl="1" indent="-317500">
              <a:buClr>
                <a:schemeClr val="bg1"/>
              </a:buClr>
              <a:buSzPts val="1400"/>
              <a:buFont typeface="Calibri"/>
              <a:buChar char="●"/>
            </a:pP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Need to correct spiking (ADR309)</a:t>
            </a:r>
          </a:p>
          <a:p>
            <a:pPr marL="914400" lvl="1" indent="-317500">
              <a:buClr>
                <a:schemeClr val="bg1"/>
              </a:buClr>
              <a:buSzPts val="1400"/>
              <a:buFont typeface="Calibri"/>
              <a:buChar char="●"/>
            </a:pP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GOES-17 apparent calibration offset from GOES-16</a:t>
            </a:r>
          </a:p>
          <a:p>
            <a:pPr marL="914400" lvl="1" indent="-317500">
              <a:buClr>
                <a:schemeClr val="bg1"/>
              </a:buClr>
              <a:buSzPts val="1400"/>
              <a:buFont typeface="Calibri"/>
              <a:buChar char="●"/>
            </a:pP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Appropriate dark frame selection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06E71EA-ECF5-451C-BDC4-69BDAA568487}"/>
              </a:ext>
            </a:extLst>
          </p:cNvPr>
          <p:cNvSpPr txBox="1">
            <a:spLocks/>
          </p:cNvSpPr>
          <p:nvPr/>
        </p:nvSpPr>
        <p:spPr>
          <a:xfrm>
            <a:off x="457200" y="-46038"/>
            <a:ext cx="8229600" cy="1143001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0" i="0" kern="120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sz="4000" dirty="0">
                <a:latin typeface="+mj-lt"/>
              </a:rPr>
              <a:t>SWPC GOES-17 Status/Concerns</a:t>
            </a:r>
          </a:p>
        </p:txBody>
      </p:sp>
    </p:spTree>
    <p:extLst>
      <p:ext uri="{BB962C8B-B14F-4D97-AF65-F5344CB8AC3E}">
        <p14:creationId xmlns:p14="http://schemas.microsoft.com/office/powerpoint/2010/main" val="3132211541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2_NoUpd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Presentation2_NoUpdate</Template>
  <TotalTime>57049</TotalTime>
  <Words>223</Words>
  <Application>Microsoft Office PowerPoint</Application>
  <PresentationFormat>On-screen Show (4:3)</PresentationFormat>
  <Paragraphs>40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Avenir Light</vt:lpstr>
      <vt:lpstr>Calibri</vt:lpstr>
      <vt:lpstr>Calibri Light</vt:lpstr>
      <vt:lpstr>Myriad Pro</vt:lpstr>
      <vt:lpstr>Presentation2_NoUpdate</vt:lpstr>
      <vt:lpstr>Custom Design</vt:lpstr>
      <vt:lpstr>Disposition from NWS-SWPC</vt:lpstr>
      <vt:lpstr>PowerPoint Presentation</vt:lpstr>
      <vt:lpstr>PowerPoint Presentation</vt:lpstr>
      <vt:lpstr>PowerPoint Presentation</vt:lpstr>
      <vt:lpstr>PowerPoint Presentation</vt:lpstr>
    </vt:vector>
  </TitlesOfParts>
  <Company>GOES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Beta PS-PVR Template</dc:title>
  <dc:creator>Fulbright, Jon P. (GSFC-416.0)[COLUMBUS TECHNOLOGIES AND SERVICES INC]</dc:creator>
  <cp:lastModifiedBy>Steven Hill</cp:lastModifiedBy>
  <cp:revision>1138</cp:revision>
  <cp:lastPrinted>2017-04-19T16:50:33Z</cp:lastPrinted>
  <dcterms:created xsi:type="dcterms:W3CDTF">2017-01-06T19:04:27Z</dcterms:created>
  <dcterms:modified xsi:type="dcterms:W3CDTF">2019-05-14T05:06:04Z</dcterms:modified>
</cp:coreProperties>
</file>