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4" r:id="rId2"/>
    <p:sldMasterId id="2147483696" r:id="rId3"/>
    <p:sldMasterId id="2147483698" r:id="rId4"/>
    <p:sldMasterId id="2147483710" r:id="rId5"/>
    <p:sldMasterId id="2147483864" r:id="rId6"/>
    <p:sldMasterId id="2147483866" r:id="rId7"/>
    <p:sldMasterId id="2147483868" r:id="rId8"/>
    <p:sldMasterId id="2147483871" r:id="rId9"/>
  </p:sldMasterIdLst>
  <p:notesMasterIdLst>
    <p:notesMasterId r:id="rId115"/>
  </p:notesMasterIdLst>
  <p:sldIdLst>
    <p:sldId id="256" r:id="rId10"/>
    <p:sldId id="486" r:id="rId11"/>
    <p:sldId id="1243" r:id="rId12"/>
    <p:sldId id="1244" r:id="rId13"/>
    <p:sldId id="1361" r:id="rId14"/>
    <p:sldId id="1223" r:id="rId15"/>
    <p:sldId id="1224" r:id="rId16"/>
    <p:sldId id="1228" r:id="rId17"/>
    <p:sldId id="733" r:id="rId18"/>
    <p:sldId id="567" r:id="rId19"/>
    <p:sldId id="1307" r:id="rId20"/>
    <p:sldId id="740" r:id="rId21"/>
    <p:sldId id="741" r:id="rId22"/>
    <p:sldId id="834" r:id="rId23"/>
    <p:sldId id="1359" r:id="rId24"/>
    <p:sldId id="1284" r:id="rId25"/>
    <p:sldId id="1281" r:id="rId26"/>
    <p:sldId id="1286" r:id="rId27"/>
    <p:sldId id="1282" r:id="rId28"/>
    <p:sldId id="1283" r:id="rId29"/>
    <p:sldId id="1356" r:id="rId30"/>
    <p:sldId id="283" r:id="rId31"/>
    <p:sldId id="284" r:id="rId32"/>
    <p:sldId id="1041" r:id="rId33"/>
    <p:sldId id="1042" r:id="rId34"/>
    <p:sldId id="924" r:id="rId35"/>
    <p:sldId id="1102" r:id="rId36"/>
    <p:sldId id="1312" r:id="rId37"/>
    <p:sldId id="1313" r:id="rId38"/>
    <p:sldId id="1314" r:id="rId39"/>
    <p:sldId id="1315" r:id="rId40"/>
    <p:sldId id="293" r:id="rId41"/>
    <p:sldId id="1248" r:id="rId42"/>
    <p:sldId id="1047" r:id="rId43"/>
    <p:sldId id="1261" r:id="rId44"/>
    <p:sldId id="1326" r:id="rId45"/>
    <p:sldId id="1327" r:id="rId46"/>
    <p:sldId id="1328" r:id="rId47"/>
    <p:sldId id="1341" r:id="rId48"/>
    <p:sldId id="1342" r:id="rId49"/>
    <p:sldId id="1343" r:id="rId50"/>
    <p:sldId id="1345" r:id="rId51"/>
    <p:sldId id="1331" r:id="rId52"/>
    <p:sldId id="1334" r:id="rId53"/>
    <p:sldId id="1348" r:id="rId54"/>
    <p:sldId id="943" r:id="rId55"/>
    <p:sldId id="944" r:id="rId56"/>
    <p:sldId id="945" r:id="rId57"/>
    <p:sldId id="947" r:id="rId58"/>
    <p:sldId id="948" r:id="rId59"/>
    <p:sldId id="949" r:id="rId60"/>
    <p:sldId id="950" r:id="rId61"/>
    <p:sldId id="951" r:id="rId62"/>
    <p:sldId id="952" r:id="rId63"/>
    <p:sldId id="953" r:id="rId64"/>
    <p:sldId id="954" r:id="rId65"/>
    <p:sldId id="1311" r:id="rId66"/>
    <p:sldId id="1355" r:id="rId67"/>
    <p:sldId id="277" r:id="rId68"/>
    <p:sldId id="278" r:id="rId69"/>
    <p:sldId id="279" r:id="rId70"/>
    <p:sldId id="280" r:id="rId71"/>
    <p:sldId id="281" r:id="rId72"/>
    <p:sldId id="282" r:id="rId73"/>
    <p:sldId id="1317" r:id="rId74"/>
    <p:sldId id="1318" r:id="rId75"/>
    <p:sldId id="1319" r:id="rId76"/>
    <p:sldId id="302" r:id="rId77"/>
    <p:sldId id="303" r:id="rId78"/>
    <p:sldId id="1351" r:id="rId79"/>
    <p:sldId id="1350" r:id="rId80"/>
    <p:sldId id="1321" r:id="rId81"/>
    <p:sldId id="309" r:id="rId82"/>
    <p:sldId id="358" r:id="rId83"/>
    <p:sldId id="359" r:id="rId84"/>
    <p:sldId id="1354" r:id="rId85"/>
    <p:sldId id="362" r:id="rId86"/>
    <p:sldId id="1352" r:id="rId87"/>
    <p:sldId id="1353" r:id="rId88"/>
    <p:sldId id="1358" r:id="rId89"/>
    <p:sldId id="1329" r:id="rId90"/>
    <p:sldId id="1330" r:id="rId91"/>
    <p:sldId id="1332" r:id="rId92"/>
    <p:sldId id="1333" r:id="rId93"/>
    <p:sldId id="1338" r:id="rId94"/>
    <p:sldId id="1339" r:id="rId95"/>
    <p:sldId id="1340" r:id="rId96"/>
    <p:sldId id="1346" r:id="rId97"/>
    <p:sldId id="1347" r:id="rId98"/>
    <p:sldId id="1289" r:id="rId99"/>
    <p:sldId id="1234" r:id="rId100"/>
    <p:sldId id="1099" r:id="rId101"/>
    <p:sldId id="1290" r:id="rId102"/>
    <p:sldId id="1100" r:id="rId103"/>
    <p:sldId id="1235" r:id="rId104"/>
    <p:sldId id="1291" r:id="rId105"/>
    <p:sldId id="1180" r:id="rId106"/>
    <p:sldId id="1292" r:id="rId107"/>
    <p:sldId id="1293" r:id="rId108"/>
    <p:sldId id="1295" r:id="rId109"/>
    <p:sldId id="1302" r:id="rId110"/>
    <p:sldId id="1306" r:id="rId111"/>
    <p:sldId id="1308" r:id="rId112"/>
    <p:sldId id="1287" r:id="rId113"/>
    <p:sldId id="1288" r:id="rId1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63A"/>
    <a:srgbClr val="0033CC"/>
    <a:srgbClr val="FFCC00"/>
    <a:srgbClr val="EAEAEA"/>
    <a:srgbClr val="000000"/>
    <a:srgbClr val="00B050"/>
    <a:srgbClr val="996600"/>
    <a:srgbClr val="993300"/>
    <a:srgbClr val="0099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06A9B5-E392-42ED-BF47-95CADD0DC904}">
  <a:tblStyle styleId="{ED06A9B5-E392-42ED-BF47-95CADD0DC90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42790232-803E-40C4-BAE8-91215338F4D8}"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C886631-476B-4E1F-8019-434EE7F9039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04F680A-DE3D-4A24-A7C0-FCAF1C3E036A}" styleName="Table_3"/>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5" autoAdjust="0"/>
    <p:restoredTop sz="94018" autoAdjust="0"/>
  </p:normalViewPr>
  <p:slideViewPr>
    <p:cSldViewPr snapToGrid="0" showGuides="1">
      <p:cViewPr varScale="1">
        <p:scale>
          <a:sx n="38" d="100"/>
          <a:sy n="38" d="100"/>
        </p:scale>
        <p:origin x="660" y="60"/>
      </p:cViewPr>
      <p:guideLst>
        <p:guide orient="horz" pos="2160"/>
        <p:guide pos="2880"/>
      </p:guideLst>
    </p:cSldViewPr>
  </p:slideViewPr>
  <p:notesTextViewPr>
    <p:cViewPr>
      <p:scale>
        <a:sx n="3" d="2"/>
        <a:sy n="3" d="2"/>
      </p:scale>
      <p:origin x="0" y="0"/>
    </p:cViewPr>
  </p:notesTextViewPr>
  <p:sorterViewPr>
    <p:cViewPr>
      <p:scale>
        <a:sx n="120" d="100"/>
        <a:sy n="120" d="100"/>
      </p:scale>
      <p:origin x="0" y="-28836"/>
    </p:cViewPr>
  </p:sorterViewPr>
  <p:notesViewPr>
    <p:cSldViewPr snapToGrid="0">
      <p:cViewPr varScale="1">
        <p:scale>
          <a:sx n="53" d="100"/>
          <a:sy n="53" d="100"/>
        </p:scale>
        <p:origin x="2580"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viewProps" Target="viewProp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 Id="rId4"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725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467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extLst>
      <p:ext uri="{BB962C8B-B14F-4D97-AF65-F5344CB8AC3E}">
        <p14:creationId xmlns:p14="http://schemas.microsoft.com/office/powerpoint/2010/main" val="201061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16</a:t>
            </a:fld>
            <a:endParaRPr lang="en-US"/>
          </a:p>
        </p:txBody>
      </p:sp>
    </p:spTree>
    <p:extLst>
      <p:ext uri="{BB962C8B-B14F-4D97-AF65-F5344CB8AC3E}">
        <p14:creationId xmlns:p14="http://schemas.microsoft.com/office/powerpoint/2010/main" val="106749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17</a:t>
            </a:fld>
            <a:endParaRPr lang="en-US"/>
          </a:p>
        </p:txBody>
      </p:sp>
    </p:spTree>
    <p:extLst>
      <p:ext uri="{BB962C8B-B14F-4D97-AF65-F5344CB8AC3E}">
        <p14:creationId xmlns:p14="http://schemas.microsoft.com/office/powerpoint/2010/main" val="3276375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extLst>
      <p:ext uri="{BB962C8B-B14F-4D97-AF65-F5344CB8AC3E}">
        <p14:creationId xmlns:p14="http://schemas.microsoft.com/office/powerpoint/2010/main" val="41273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19</a:t>
            </a:fld>
            <a:endParaRPr lang="en-US"/>
          </a:p>
        </p:txBody>
      </p:sp>
    </p:spTree>
    <p:extLst>
      <p:ext uri="{BB962C8B-B14F-4D97-AF65-F5344CB8AC3E}">
        <p14:creationId xmlns:p14="http://schemas.microsoft.com/office/powerpoint/2010/main" val="380703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extLst>
      <p:ext uri="{BB962C8B-B14F-4D97-AF65-F5344CB8AC3E}">
        <p14:creationId xmlns:p14="http://schemas.microsoft.com/office/powerpoint/2010/main" val="422455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64" name="Google Shape;464;p2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9550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80" name="Google Shape;480;p2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73801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05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26</a:t>
            </a:fld>
            <a:endParaRPr lang="en-US"/>
          </a:p>
        </p:txBody>
      </p:sp>
    </p:spTree>
    <p:extLst>
      <p:ext uri="{BB962C8B-B14F-4D97-AF65-F5344CB8AC3E}">
        <p14:creationId xmlns:p14="http://schemas.microsoft.com/office/powerpoint/2010/main" val="204240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123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extLst>
      <p:ext uri="{BB962C8B-B14F-4D97-AF65-F5344CB8AC3E}">
        <p14:creationId xmlns:p14="http://schemas.microsoft.com/office/powerpoint/2010/main" val="128657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FABAE-3FBA-4BD0-A8A3-39647579095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652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377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238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8: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5" name="Google Shape;57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90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33</a:t>
            </a:fld>
            <a:endParaRPr lang="en-US"/>
          </a:p>
        </p:txBody>
      </p:sp>
    </p:spTree>
    <p:extLst>
      <p:ext uri="{BB962C8B-B14F-4D97-AF65-F5344CB8AC3E}">
        <p14:creationId xmlns:p14="http://schemas.microsoft.com/office/powerpoint/2010/main" val="3050130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34</a:t>
            </a:fld>
            <a:endParaRPr lang="en-US"/>
          </a:p>
        </p:txBody>
      </p:sp>
    </p:spTree>
    <p:extLst>
      <p:ext uri="{BB962C8B-B14F-4D97-AF65-F5344CB8AC3E}">
        <p14:creationId xmlns:p14="http://schemas.microsoft.com/office/powerpoint/2010/main" val="57271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ABAE-3FBA-4BD0-A8A3-396475790957}" type="slidenum">
              <a:rPr lang="en-US" smtClean="0"/>
              <a:t>35</a:t>
            </a:fld>
            <a:endParaRPr lang="en-US"/>
          </a:p>
        </p:txBody>
      </p:sp>
    </p:spTree>
    <p:extLst>
      <p:ext uri="{BB962C8B-B14F-4D97-AF65-F5344CB8AC3E}">
        <p14:creationId xmlns:p14="http://schemas.microsoft.com/office/powerpoint/2010/main" val="63937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36</a:t>
            </a:fld>
            <a:endParaRPr lang="en-US"/>
          </a:p>
        </p:txBody>
      </p:sp>
    </p:spTree>
    <p:extLst>
      <p:ext uri="{BB962C8B-B14F-4D97-AF65-F5344CB8AC3E}">
        <p14:creationId xmlns:p14="http://schemas.microsoft.com/office/powerpoint/2010/main" val="2759790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37</a:t>
            </a:fld>
            <a:endParaRPr lang="en-US"/>
          </a:p>
        </p:txBody>
      </p:sp>
    </p:spTree>
    <p:extLst>
      <p:ext uri="{BB962C8B-B14F-4D97-AF65-F5344CB8AC3E}">
        <p14:creationId xmlns:p14="http://schemas.microsoft.com/office/powerpoint/2010/main" val="295423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784106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dirty="0"/>
          </a:p>
        </p:txBody>
      </p:sp>
      <p:sp>
        <p:nvSpPr>
          <p:cNvPr id="224" name="Shape 2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38</a:t>
            </a:fld>
            <a:endParaRPr lang="en-US"/>
          </a:p>
        </p:txBody>
      </p:sp>
    </p:spTree>
    <p:extLst>
      <p:ext uri="{BB962C8B-B14F-4D97-AF65-F5344CB8AC3E}">
        <p14:creationId xmlns:p14="http://schemas.microsoft.com/office/powerpoint/2010/main" val="92167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23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45</a:t>
            </a:fld>
            <a:endParaRPr lang="en-US"/>
          </a:p>
        </p:txBody>
      </p:sp>
    </p:spTree>
    <p:extLst>
      <p:ext uri="{BB962C8B-B14F-4D97-AF65-F5344CB8AC3E}">
        <p14:creationId xmlns:p14="http://schemas.microsoft.com/office/powerpoint/2010/main" val="3841673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05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50</a:t>
            </a:fld>
            <a:endParaRPr lang="en-US" dirty="0">
              <a:solidFill>
                <a:prstClr val="black"/>
              </a:solidFill>
              <a:latin typeface="Calibri"/>
            </a:endParaRPr>
          </a:p>
        </p:txBody>
      </p:sp>
    </p:spTree>
    <p:extLst>
      <p:ext uri="{BB962C8B-B14F-4D97-AF65-F5344CB8AC3E}">
        <p14:creationId xmlns:p14="http://schemas.microsoft.com/office/powerpoint/2010/main" val="2160113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51</a:t>
            </a:fld>
            <a:endParaRPr lang="en-US" dirty="0">
              <a:solidFill>
                <a:prstClr val="black"/>
              </a:solidFill>
              <a:latin typeface="Calibri"/>
            </a:endParaRPr>
          </a:p>
        </p:txBody>
      </p:sp>
    </p:spTree>
    <p:extLst>
      <p:ext uri="{BB962C8B-B14F-4D97-AF65-F5344CB8AC3E}">
        <p14:creationId xmlns:p14="http://schemas.microsoft.com/office/powerpoint/2010/main" val="3850298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43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958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3575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4124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0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20" name="Google Shape;1220;p10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58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8794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374" name="Google Shape;374;p2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8442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389" name="Google Shape;389;p2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129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04" name="Google Shape;404;p2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2043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19" name="Google Shape;419;p2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3128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34" name="Google Shape;434;p2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0142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None/>
            </a:pPr>
            <a:endParaRPr/>
          </a:p>
        </p:txBody>
      </p:sp>
      <p:sp>
        <p:nvSpPr>
          <p:cNvPr id="449" name="Google Shape;449;p2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6624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65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8809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FABAE-3FBA-4BD0-A8A3-39647579095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4016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7: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73" name="Google Shape;673;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072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7606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4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682" name="Google Shape;682;p4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69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4133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9: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6796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FABAE-3FBA-4BD0-A8A3-39647579095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2990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FABAE-3FBA-4BD0-A8A3-39647579095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1124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5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747" name="Google Shape;747;p5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8136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0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20" name="Google Shape;1220;p10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74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769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10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28" name="Google Shape;1228;p10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75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5566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0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60" name="Google Shape;1260;p10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76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6342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0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60" name="Google Shape;1260;p10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77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395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10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36" name="Google Shape;1236;p10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034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46440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10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36" name="Google Shape;1236;p10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1889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80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15553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10497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88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3844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73520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3364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64609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9007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7385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461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292100" rtl="0">
              <a:spcBef>
                <a:spcPts val="0"/>
              </a:spcBef>
              <a:buClr>
                <a:srgbClr val="000000"/>
              </a:buClr>
              <a:buSzPct val="100000"/>
              <a:buChar char="●"/>
            </a:pPr>
            <a:endParaRPr lang="en-US" sz="1000" dirty="0">
              <a:solidFill>
                <a:srgbClr val="000000"/>
              </a:solidFill>
              <a:latin typeface="Arial"/>
              <a:ea typeface="Arial"/>
              <a:cs typeface="Arial"/>
              <a:sym typeface="Arial"/>
            </a:endParaRPr>
          </a:p>
        </p:txBody>
      </p:sp>
      <p:sp>
        <p:nvSpPr>
          <p:cNvPr id="113" name="Shape 11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12</a:t>
            </a:fld>
            <a:endParaRPr lang="en-US"/>
          </a:p>
        </p:txBody>
      </p:sp>
    </p:spTree>
    <p:extLst>
      <p:ext uri="{BB962C8B-B14F-4D97-AF65-F5344CB8AC3E}">
        <p14:creationId xmlns:p14="http://schemas.microsoft.com/office/powerpoint/2010/main" val="846139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86815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82370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5090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104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4567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105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499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val="411002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val="4071592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6"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40632" y="6356358"/>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3399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83"/>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4" y="1536637"/>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61" y="6217629"/>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cs typeface="Arial"/>
                <a:sym typeface="Arial"/>
              </a:rPr>
              <a:pPr algn="l">
                <a:buClr>
                  <a:srgbClr val="000000"/>
                </a:buClr>
                <a:buSzPct val="25000"/>
                <a:buFont typeface="Arial"/>
                <a:buNone/>
              </a:pPr>
              <a:t>‹#›</a:t>
            </a:fld>
            <a:endParaRPr lang="en" sz="1400">
              <a:solidFill>
                <a:srgbClr val="000000"/>
              </a:solidFill>
              <a:latin typeface="Arial"/>
              <a:cs typeface="Arial"/>
              <a:sym typeface="Arial"/>
            </a:endParaRPr>
          </a:p>
        </p:txBody>
      </p:sp>
    </p:spTree>
    <p:extLst>
      <p:ext uri="{BB962C8B-B14F-4D97-AF65-F5344CB8AC3E}">
        <p14:creationId xmlns:p14="http://schemas.microsoft.com/office/powerpoint/2010/main" val="191022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8"/>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mn-lt"/>
              </a:defRPr>
            </a:lvl1pPr>
          </a:lstStyle>
          <a:p>
            <a:fld id="{615ADB79-25D6-47C0-AB51-22A13A0BBB50}" type="slidenum">
              <a:rPr lang="en-US" altLang="en-US" smtClean="0">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33338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63384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5"/>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4"/>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6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61"/>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61"/>
            <a:ext cx="2133598" cy="365125"/>
          </a:xfrm>
          <a:prstGeom prst="rect">
            <a:avLst/>
          </a:prstGeom>
          <a:noFill/>
          <a:ln>
            <a:noFill/>
          </a:ln>
        </p:spPr>
        <p:txBody>
          <a:bodyPr lIns="91425" tIns="45700" rIns="91425" bIns="45700" anchor="ctr" anchorCtr="0">
            <a:noAutofit/>
          </a:bodyPr>
          <a:lstStyle/>
          <a:p>
            <a:pPr>
              <a:buClr>
                <a:schemeClr val="lt1"/>
              </a:buClr>
              <a:buSzPct val="25000"/>
            </a:pPr>
            <a:fld id="{00000000-1234-1234-1234-123412341234}" type="slidenum">
              <a:rPr lang="en-US" smtClean="0">
                <a:solidFill>
                  <a:schemeClr val="lt1"/>
                </a:solidFill>
                <a:latin typeface="Calibri"/>
                <a:ea typeface="Calibri"/>
                <a:cs typeface="Calibri"/>
                <a:sym typeface="Calibri"/>
              </a:rPr>
              <a:pPr>
                <a:buClr>
                  <a:schemeClr val="lt1"/>
                </a:buClr>
                <a:buSzPct val="25000"/>
              </a:pPr>
              <a:t>‹#›</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3876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6"/>
        <p:cNvGrpSpPr/>
        <p:nvPr/>
      </p:nvGrpSpPr>
      <p:grpSpPr>
        <a:xfrm>
          <a:off x="0" y="0"/>
          <a:ext cx="0" cy="0"/>
          <a:chOff x="0" y="0"/>
          <a:chExt cx="0" cy="0"/>
        </a:xfrm>
      </p:grpSpPr>
      <p:sp>
        <p:nvSpPr>
          <p:cNvPr id="87" name="Google Shape;87;p125"/>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 name="Google Shape;88;p125"/>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o"/>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5"/>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90" name="Google Shape;90;p125"/>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040990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23"/>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12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Font typeface="Arial"/>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o"/>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 name="Google Shape;67;p123"/>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68" name="Google Shape;68;p123"/>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60005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6"/>
        <p:cNvGrpSpPr/>
        <p:nvPr/>
      </p:nvGrpSpPr>
      <p:grpSpPr>
        <a:xfrm>
          <a:off x="0" y="0"/>
          <a:ext cx="0" cy="0"/>
          <a:chOff x="0" y="0"/>
          <a:chExt cx="0" cy="0"/>
        </a:xfrm>
      </p:grpSpPr>
      <p:sp>
        <p:nvSpPr>
          <p:cNvPr id="117" name="Google Shape;117;p130"/>
          <p:cNvSpPr txBox="1">
            <a:spLocks noGrp="1"/>
          </p:cNvSpPr>
          <p:nvPr>
            <p:ph type="title"/>
          </p:nvPr>
        </p:nvSpPr>
        <p:spPr>
          <a:xfrm>
            <a:off x="722313" y="4406908"/>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 name="Google Shape;118;p1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9" name="Google Shape;119;p130"/>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0" name="Google Shape;120;p130"/>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42496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
        <p:cNvGrpSpPr/>
        <p:nvPr/>
      </p:nvGrpSpPr>
      <p:grpSpPr>
        <a:xfrm>
          <a:off x="0" y="0"/>
          <a:ext cx="0" cy="0"/>
          <a:chOff x="0" y="0"/>
          <a:chExt cx="0" cy="0"/>
        </a:xfrm>
      </p:grpSpPr>
      <p:sp>
        <p:nvSpPr>
          <p:cNvPr id="122" name="Google Shape;122;p133"/>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Font typeface="Arial"/>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o"/>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133"/>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5" name="Google Shape;125;p133"/>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607809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40632" y="6356358"/>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51913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562470" y="-46037"/>
            <a:ext cx="5956916"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7" y="1535118"/>
            <a:ext cx="4040099"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7"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8"/>
            <a:ext cx="4041900" cy="639899"/>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E026E-850D-4D4D-A3A3-3FE298C85F35}" type="slidenum">
              <a:rPr lang="en-US" smtClean="0"/>
              <a:t>‹#›</a:t>
            </a:fld>
            <a:endParaRPr lang="en-US"/>
          </a:p>
        </p:txBody>
      </p:sp>
    </p:spTree>
    <p:extLst>
      <p:ext uri="{BB962C8B-B14F-4D97-AF65-F5344CB8AC3E}">
        <p14:creationId xmlns:p14="http://schemas.microsoft.com/office/powerpoint/2010/main" val="406827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22020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6"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7" y="273060"/>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6" y="1435105"/>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95" y="4800610"/>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95"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95" y="5367346"/>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518086" y="-46037"/>
            <a:ext cx="5992427"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6"/>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92"/>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40632" y="6356358"/>
            <a:ext cx="914400" cy="365125"/>
          </a:xfrm>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80047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08761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4465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580228" y="-46037"/>
            <a:ext cx="5974673"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4"/>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457204" y="6356361"/>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61"/>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8" y="6356361"/>
            <a:ext cx="2133599" cy="365099"/>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1200" smtClean="0">
                <a:solidFill>
                  <a:schemeClr val="lt1"/>
                </a:solidFill>
                <a:latin typeface="Calibri"/>
                <a:ea typeface="Calibri"/>
                <a:cs typeface="Calibri"/>
                <a:sym typeface="Calibri"/>
              </a:rPr>
              <a:pPr algn="r">
                <a:buClr>
                  <a:schemeClr val="lt1"/>
                </a:buClr>
                <a:buSzPct val="25000"/>
              </a:pPr>
              <a:t>‹#›</a:t>
            </a:fld>
            <a:endParaRPr lang="en-US" sz="12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6" r:id="rId4"/>
    <p:sldLayoutId id="2147483657"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342900" marR="0" lvl="0" indent="22542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4"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8"/>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2" y="6356358"/>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6" y="6356358"/>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fld id="{9D60F4D7-1FAC-41F5-8B13-40B192A29539}" type="slidenum">
              <a:rPr lang="en-US" altLang="en-US" kern="1200" smtClean="0">
                <a:solidFill>
                  <a:prstClr val="white"/>
                </a:solidFill>
                <a:ea typeface="+mn-ea"/>
              </a:rPr>
              <a:pPr/>
              <a:t>‹#›</a:t>
            </a:fld>
            <a:endParaRPr lang="en-US" altLang="en-US" kern="1200" dirty="0">
              <a:solidFill>
                <a:prstClr val="white"/>
              </a:solidFill>
              <a:ea typeface="+mn-ea"/>
            </a:endParaRPr>
          </a:p>
        </p:txBody>
      </p:sp>
    </p:spTree>
    <p:extLst>
      <p:ext uri="{BB962C8B-B14F-4D97-AF65-F5344CB8AC3E}">
        <p14:creationId xmlns:p14="http://schemas.microsoft.com/office/powerpoint/2010/main" val="2371144168"/>
      </p:ext>
    </p:extLst>
  </p:cSld>
  <p:clrMap bg1="lt1" tx1="dk1" bg2="lt2" tx2="dk2" accent1="accent1" accent2="accent2" accent3="accent3" accent4="accent4" accent5="accent5" accent6="accent6" hlink="hlink" folHlink="folHlink"/>
  <p:sldLayoutIdLst>
    <p:sldLayoutId id="2147483695" r:id="rId1"/>
    <p:sldLayoutId id="2147483863"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4"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8"/>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2" y="6356358"/>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6" y="6356358"/>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277928604"/>
      </p:ext>
    </p:extLst>
  </p:cSld>
  <p:clrMap bg1="lt1" tx1="dk1" bg2="lt2" tx2="dk2" accent1="accent1" accent2="accent2" accent3="accent3" accent4="accent4" accent5="accent5" accent6="accent6" hlink="hlink" folHlink="folHlink"/>
  <p:sldLayoutIdLst>
    <p:sldLayoutId id="2147483697" r:id="rId1"/>
    <p:sldLayoutId id="2147483860" r:id="rId2"/>
    <p:sldLayoutId id="2147483862" r:id="rId3"/>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4"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8"/>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2" y="6356358"/>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6" y="6356358"/>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08840099"/>
      </p:ext>
    </p:extLst>
  </p:cSld>
  <p:clrMap bg1="lt1" tx1="dk1" bg2="lt2" tx2="dk2" accent1="accent1" accent2="accent2" accent3="accent3" accent4="accent4" accent5="accent5" accent6="accent6" hlink="hlink" folHlink="folHlink"/>
  <p:sldLayoutIdLst>
    <p:sldLayoutId id="2147483699" r:id="rId1"/>
    <p:sldLayoutId id="2147483816" r:id="rId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4"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8"/>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2" y="6356358"/>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6" y="6356358"/>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kern="1200">
                <a:solidFill>
                  <a:prstClr val="white"/>
                </a:solidFill>
                <a:latin typeface="Calibri"/>
                <a:ea typeface="+mn-ea"/>
                <a:cs typeface="+mn-cs"/>
              </a:rPr>
              <a:pPr/>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3354278755"/>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124"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1" name="Google Shape;81;p124"/>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82" name="Google Shape;82;p124"/>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124"/>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124"/>
          <p:cNvSpPr txBox="1">
            <a:spLocks noGrp="1"/>
          </p:cNvSpPr>
          <p:nvPr>
            <p:ph type="ftr" idx="11"/>
          </p:nvPr>
        </p:nvSpPr>
        <p:spPr>
          <a:xfrm>
            <a:off x="922422" y="6356358"/>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124"/>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2666751"/>
      </p:ext>
    </p:extLst>
  </p:cSld>
  <p:clrMap bg1="lt1" tx1="dk1" bg2="dk2" tx2="lt2" accent1="accent1" accent2="accent2" accent3="accent3" accent4="accent4" accent5="accent5" accent6="accent6" hlink="hlink" folHlink="folHlink"/>
  <p:sldLayoutIdLst>
    <p:sldLayoutId id="214748386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pic>
        <p:nvPicPr>
          <p:cNvPr id="58" name="Google Shape;58;p122"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9" name="Google Shape;59;p122"/>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60" name="Google Shape;60;p12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22"/>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22"/>
          <p:cNvSpPr txBox="1">
            <a:spLocks noGrp="1"/>
          </p:cNvSpPr>
          <p:nvPr>
            <p:ph type="ftr" idx="11"/>
          </p:nvPr>
        </p:nvSpPr>
        <p:spPr>
          <a:xfrm>
            <a:off x="922422" y="6356358"/>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122"/>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2977138"/>
      </p:ext>
    </p:extLst>
  </p:cSld>
  <p:clrMap bg1="lt1" tx1="dk1" bg2="dk2" tx2="lt2" accent1="accent1" accent2="accent2" accent3="accent3" accent4="accent4" accent5="accent5" accent6="accent6" hlink="hlink" folHlink="folHlink"/>
  <p:sldLayoutIdLst>
    <p:sldLayoutId id="214748386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pic>
        <p:nvPicPr>
          <p:cNvPr id="110" name="Google Shape;110;p129" descr="Mandt_SOO-DOH-Presentation_NO-TEXT_5.jp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111" name="Google Shape;111;p129"/>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12" name="Google Shape;112;p129"/>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Google Shape;113;p129"/>
          <p:cNvSpPr txBox="1">
            <a:spLocks noGrp="1"/>
          </p:cNvSpPr>
          <p:nvPr>
            <p:ph type="dt" idx="10"/>
          </p:nvPr>
        </p:nvSpPr>
        <p:spPr>
          <a:xfrm>
            <a:off x="240632" y="6356358"/>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129"/>
          <p:cNvSpPr txBox="1">
            <a:spLocks noGrp="1"/>
          </p:cNvSpPr>
          <p:nvPr>
            <p:ph type="ftr" idx="11"/>
          </p:nvPr>
        </p:nvSpPr>
        <p:spPr>
          <a:xfrm>
            <a:off x="922422" y="6356358"/>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129"/>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9900511"/>
      </p:ext>
    </p:extLst>
  </p:cSld>
  <p:clrMap bg1="lt1" tx1="dk1" bg2="dk2" tx2="lt2" accent1="accent1" accent2="accent2" accent3="accent3" accent4="accent4" accent5="accent5" accent6="accent6" hlink="hlink" folHlink="folHlink"/>
  <p:sldLayoutIdLst>
    <p:sldLayoutId id="2147483869" r:id="rId1"/>
    <p:sldLayoutId id="214748387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4"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8"/>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kern="1200">
              <a:solidFill>
                <a:prstClr val="white"/>
              </a:solidFill>
              <a:latin typeface="Calibri"/>
              <a:ea typeface="+mn-ea"/>
              <a:cs typeface="+mn-cs"/>
            </a:endParaRPr>
          </a:p>
        </p:txBody>
      </p:sp>
      <p:sp>
        <p:nvSpPr>
          <p:cNvPr id="5" name="Footer Placeholder 4"/>
          <p:cNvSpPr>
            <a:spLocks noGrp="1"/>
          </p:cNvSpPr>
          <p:nvPr>
            <p:ph type="ftr" sz="quarter" idx="3"/>
          </p:nvPr>
        </p:nvSpPr>
        <p:spPr>
          <a:xfrm>
            <a:off x="922422" y="6356358"/>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kern="1200" dirty="0">
              <a:solidFill>
                <a:prstClr val="white"/>
              </a:solidFill>
              <a:cs typeface="+mn-cs"/>
            </a:endParaRPr>
          </a:p>
        </p:txBody>
      </p:sp>
      <p:sp>
        <p:nvSpPr>
          <p:cNvPr id="6" name="Slide Number Placeholder 5"/>
          <p:cNvSpPr>
            <a:spLocks noGrp="1"/>
          </p:cNvSpPr>
          <p:nvPr>
            <p:ph type="sldNum" sz="quarter" idx="4"/>
          </p:nvPr>
        </p:nvSpPr>
        <p:spPr>
          <a:xfrm>
            <a:off x="8253666" y="6356358"/>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panose="020B0604020202020204" pitchFamily="34" charset="0"/>
                <a:cs typeface="Arial" panose="020B0604020202020204" pitchFamily="34" charset="0"/>
              </a:defRPr>
            </a:lvl1pPr>
          </a:lstStyle>
          <a:p>
            <a:fld id="{9D60F4D7-1FAC-41F5-8B13-40B192A29539}" type="slidenum">
              <a:rPr lang="en-US" altLang="en-US" kern="1200" smtClean="0">
                <a:solidFill>
                  <a:prstClr val="white"/>
                </a:solidFill>
                <a:ea typeface="+mn-ea"/>
              </a:rPr>
              <a:pPr/>
              <a:t>‹#›</a:t>
            </a:fld>
            <a:endParaRPr lang="en-US" altLang="en-US" kern="1200" dirty="0">
              <a:solidFill>
                <a:prstClr val="white"/>
              </a:solidFill>
              <a:ea typeface="+mn-ea"/>
            </a:endParaRPr>
          </a:p>
        </p:txBody>
      </p:sp>
    </p:spTree>
    <p:extLst>
      <p:ext uri="{BB962C8B-B14F-4D97-AF65-F5344CB8AC3E}">
        <p14:creationId xmlns:p14="http://schemas.microsoft.com/office/powerpoint/2010/main" val="36207744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0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4.xml"/><Relationship Id="rId7"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1.xml"/><Relationship Id="rId7" Type="http://schemas.openxmlformats.org/officeDocument/2006/relationships/image" Target="../media/image81.png"/><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6" y="15851"/>
            <a:ext cx="9143983" cy="6858000"/>
          </a:xfrm>
          <a:prstGeom prst="rect">
            <a:avLst/>
          </a:prstGeom>
          <a:noFill/>
          <a:ln>
            <a:noFill/>
          </a:ln>
        </p:spPr>
      </p:pic>
      <p:sp>
        <p:nvSpPr>
          <p:cNvPr id="313" name="Shape 313"/>
          <p:cNvSpPr txBox="1"/>
          <p:nvPr/>
        </p:nvSpPr>
        <p:spPr>
          <a:xfrm>
            <a:off x="5878287" y="1634854"/>
            <a:ext cx="2706599" cy="2280300"/>
          </a:xfrm>
          <a:prstGeom prst="rect">
            <a:avLst/>
          </a:prstGeom>
          <a:noFill/>
          <a:ln>
            <a:noFill/>
          </a:ln>
        </p:spPr>
        <p:txBody>
          <a:bodyPr lIns="91425" tIns="91425" rIns="91425" bIns="91425" anchor="t" anchorCtr="0">
            <a:noAutofit/>
          </a:bodyPr>
          <a:lstStyle/>
          <a:p>
            <a:pPr algn="ctr">
              <a:buClr>
                <a:schemeClr val="lt1"/>
              </a:buClr>
              <a:buSzPct val="25000"/>
            </a:pPr>
            <a:r>
              <a:rPr lang="en-US" sz="2400" dirty="0">
                <a:solidFill>
                  <a:schemeClr val="lt1"/>
                </a:solidFill>
                <a:latin typeface="Calibri"/>
                <a:ea typeface="Calibri"/>
                <a:cs typeface="Calibri"/>
                <a:sym typeface="Calibri"/>
              </a:rPr>
              <a:t>GOES-18 ABI L2+ Aerosol Optical Depth Provisional PS-PVR</a:t>
            </a:r>
          </a:p>
        </p:txBody>
      </p:sp>
      <p:sp>
        <p:nvSpPr>
          <p:cNvPr id="314" name="Shape 314"/>
          <p:cNvSpPr txBox="1"/>
          <p:nvPr/>
        </p:nvSpPr>
        <p:spPr>
          <a:xfrm>
            <a:off x="5828609" y="3894650"/>
            <a:ext cx="2805953" cy="2429100"/>
          </a:xfrm>
          <a:prstGeom prst="rect">
            <a:avLst/>
          </a:prstGeom>
          <a:noFill/>
          <a:ln>
            <a:noFill/>
          </a:ln>
        </p:spPr>
        <p:txBody>
          <a:bodyPr lIns="91425" tIns="91425" rIns="91425" bIns="91425" anchor="t" anchorCtr="0">
            <a:noAutofit/>
          </a:bodyPr>
          <a:lstStyle/>
          <a:p>
            <a:pPr algn="ctr">
              <a:spcAft>
                <a:spcPts val="600"/>
              </a:spcAft>
              <a:buClr>
                <a:srgbClr val="888888"/>
              </a:buClr>
              <a:buSzPct val="25000"/>
            </a:pPr>
            <a:r>
              <a:rPr lang="en-US" sz="2000" dirty="0">
                <a:solidFill>
                  <a:srgbClr val="FFFF00"/>
                </a:solidFill>
                <a:latin typeface="Calibri"/>
                <a:ea typeface="Calibri"/>
                <a:cs typeface="Calibri"/>
                <a:sym typeface="Calibri"/>
              </a:rPr>
              <a:t>November 9, 2022</a:t>
            </a:r>
          </a:p>
          <a:p>
            <a:pPr algn="ctr">
              <a:spcBef>
                <a:spcPts val="640"/>
              </a:spcBef>
              <a:buClr>
                <a:srgbClr val="888888"/>
              </a:buClr>
              <a:buSzPct val="25000"/>
            </a:pPr>
            <a:r>
              <a:rPr lang="en-US" sz="2000" dirty="0">
                <a:solidFill>
                  <a:srgbClr val="FFFF00"/>
                </a:solidFill>
                <a:latin typeface="Calibri"/>
                <a:ea typeface="Calibri"/>
                <a:cs typeface="Calibri"/>
                <a:sym typeface="Calibri"/>
              </a:rPr>
              <a:t>GOES-R AWG</a:t>
            </a:r>
          </a:p>
          <a:p>
            <a:pPr algn="ctr">
              <a:spcBef>
                <a:spcPts val="640"/>
              </a:spcBef>
              <a:buClr>
                <a:srgbClr val="888888"/>
              </a:buClr>
              <a:buSzPct val="25000"/>
            </a:pPr>
            <a:r>
              <a:rPr lang="en-US" sz="1800" dirty="0">
                <a:solidFill>
                  <a:schemeClr val="bg1"/>
                </a:solidFill>
                <a:latin typeface="Calibri"/>
                <a:ea typeface="Calibri"/>
                <a:cs typeface="Calibri"/>
                <a:sym typeface="Calibri"/>
              </a:rPr>
              <a:t>Istvan Laszlo</a:t>
            </a:r>
            <a:r>
              <a:rPr lang="en-US" sz="2000" baseline="30000" dirty="0">
                <a:solidFill>
                  <a:schemeClr val="bg1"/>
                </a:solidFill>
                <a:latin typeface="Calibri" panose="020F0502020204030204" pitchFamily="34" charset="0"/>
              </a:rPr>
              <a:t>1</a:t>
            </a:r>
            <a:r>
              <a:rPr lang="en-US" sz="1800" dirty="0">
                <a:solidFill>
                  <a:schemeClr val="bg1"/>
                </a:solidFill>
                <a:latin typeface="Calibri"/>
                <a:ea typeface="Calibri"/>
                <a:cs typeface="Calibri"/>
                <a:sym typeface="Calibri"/>
              </a:rPr>
              <a:t>, Mi Zhou</a:t>
            </a:r>
            <a:r>
              <a:rPr lang="en-US" sz="1800" baseline="30000" dirty="0">
                <a:solidFill>
                  <a:schemeClr val="bg1"/>
                </a:solidFill>
                <a:latin typeface="Calibri" panose="020F0502020204030204" pitchFamily="34" charset="0"/>
              </a:rPr>
              <a:t>2</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Hongqing</a:t>
            </a:r>
            <a:r>
              <a:rPr lang="en-US" sz="1800" dirty="0">
                <a:solidFill>
                  <a:schemeClr val="bg1"/>
                </a:solidFill>
                <a:latin typeface="Calibri"/>
                <a:ea typeface="Calibri"/>
                <a:cs typeface="Calibri"/>
                <a:sym typeface="Calibri"/>
              </a:rPr>
              <a:t> Liu</a:t>
            </a:r>
            <a:r>
              <a:rPr lang="en-US" sz="1800" baseline="30000" dirty="0">
                <a:solidFill>
                  <a:schemeClr val="bg1"/>
                </a:solidFill>
                <a:latin typeface="Calibri" panose="020F0502020204030204" pitchFamily="34" charset="0"/>
              </a:rPr>
              <a:t>2</a:t>
            </a:r>
            <a:r>
              <a:rPr lang="en-US" sz="1800" dirty="0">
                <a:solidFill>
                  <a:schemeClr val="bg1"/>
                </a:solidFill>
                <a:latin typeface="Calibri" panose="020F0502020204030204" pitchFamily="34" charset="0"/>
              </a:rPr>
              <a:t> and the</a:t>
            </a:r>
          </a:p>
          <a:p>
            <a:pPr algn="ctr">
              <a:spcBef>
                <a:spcPts val="640"/>
              </a:spcBef>
              <a:buClr>
                <a:srgbClr val="888888"/>
              </a:buClr>
              <a:buSzPct val="25000"/>
            </a:pPr>
            <a:r>
              <a:rPr lang="en-US" sz="1800" dirty="0">
                <a:solidFill>
                  <a:srgbClr val="FFFF00"/>
                </a:solidFill>
                <a:latin typeface="Calibri" panose="020F0502020204030204" pitchFamily="34" charset="0"/>
                <a:ea typeface="Calibri"/>
                <a:cs typeface="Calibri"/>
                <a:sym typeface="Calibri"/>
              </a:rPr>
              <a:t>PRO Team</a:t>
            </a:r>
            <a:endParaRPr lang="en-US" sz="1800" dirty="0">
              <a:solidFill>
                <a:srgbClr val="FFFF00"/>
              </a:solidFill>
              <a:latin typeface="Calibri"/>
              <a:ea typeface="Calibri"/>
              <a:cs typeface="Calibri"/>
              <a:sym typeface="Calibri"/>
            </a:endParaRPr>
          </a:p>
          <a:p>
            <a:pPr algn="ctr">
              <a:buClr>
                <a:srgbClr val="888888"/>
              </a:buClr>
              <a:buSzPct val="25000"/>
            </a:pPr>
            <a:endParaRPr lang="en-US" sz="1200" dirty="0">
              <a:solidFill>
                <a:schemeClr val="bg1"/>
              </a:solidFill>
              <a:latin typeface="Calibri"/>
              <a:ea typeface="Calibri"/>
              <a:cs typeface="Calibri"/>
              <a:sym typeface="Calibri"/>
            </a:endParaRPr>
          </a:p>
          <a:p>
            <a:pPr lvl="0" algn="ctr">
              <a:buClr>
                <a:srgbClr val="888888"/>
              </a:buClr>
              <a:buSzPct val="25000"/>
            </a:pPr>
            <a:r>
              <a:rPr lang="en-US" sz="1800" baseline="30000" dirty="0">
                <a:solidFill>
                  <a:schemeClr val="bg1"/>
                </a:solidFill>
                <a:latin typeface="Calibri" panose="020F0502020204030204" pitchFamily="34" charset="0"/>
              </a:rPr>
              <a:t>1</a:t>
            </a:r>
            <a:r>
              <a:rPr lang="en-US" sz="1800" dirty="0">
                <a:solidFill>
                  <a:schemeClr val="bg1"/>
                </a:solidFill>
                <a:latin typeface="Calibri"/>
                <a:ea typeface="Calibri"/>
                <a:cs typeface="Calibri"/>
                <a:sym typeface="Calibri"/>
              </a:rPr>
              <a:t>NOAA/NESDIS/STAR </a:t>
            </a:r>
          </a:p>
          <a:p>
            <a:pPr lvl="0" algn="ctr">
              <a:buClr>
                <a:srgbClr val="888888"/>
              </a:buClr>
              <a:buSzPct val="25000"/>
            </a:pPr>
            <a:r>
              <a:rPr lang="en-US" sz="1800" baseline="30000" dirty="0">
                <a:solidFill>
                  <a:schemeClr val="bg1"/>
                </a:solidFill>
                <a:latin typeface="Calibri" panose="020F0502020204030204" pitchFamily="34" charset="0"/>
              </a:rPr>
              <a:t>2</a:t>
            </a:r>
            <a:r>
              <a:rPr lang="en-US" sz="1800" dirty="0">
                <a:solidFill>
                  <a:schemeClr val="bg1"/>
                </a:solidFill>
                <a:latin typeface="Calibri" panose="020F0502020204030204" pitchFamily="34" charset="0"/>
              </a:rPr>
              <a:t>I.M. Systems Group, Inc.</a:t>
            </a:r>
            <a:endParaRPr lang="en-US" sz="1800" dirty="0">
              <a:solidFill>
                <a:schemeClr val="bg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algn="r">
              <a:buClr>
                <a:schemeClr val="lt1"/>
              </a:buClr>
              <a:buSzPct val="25000"/>
            </a:pPr>
            <a:fld id="{00000000-1234-1234-1234-123412341234}" type="slidenum">
              <a:rPr lang="en-US" sz="1200">
                <a:solidFill>
                  <a:schemeClr val="lt1"/>
                </a:solidFill>
                <a:latin typeface="Calibri"/>
                <a:ea typeface="Calibri"/>
                <a:cs typeface="Calibri"/>
                <a:sym typeface="Calibri"/>
              </a:rPr>
              <a:pPr algn="r">
                <a:buClr>
                  <a:schemeClr val="lt1"/>
                </a:buClr>
                <a:buSzPct val="25000"/>
              </a:pPr>
              <a:t>1</a:t>
            </a:fld>
            <a:endParaRPr lang="en-US" sz="12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evaluation</a:t>
            </a:r>
          </a:p>
        </p:txBody>
      </p:sp>
      <p:sp>
        <p:nvSpPr>
          <p:cNvPr id="3" name="Text Placeholder 2"/>
          <p:cNvSpPr>
            <a:spLocks noGrp="1"/>
          </p:cNvSpPr>
          <p:nvPr>
            <p:ph type="body" idx="1"/>
          </p:nvPr>
        </p:nvSpPr>
        <p:spPr/>
        <p:txBody>
          <a:bodyPr/>
          <a:lstStyle/>
          <a:p>
            <a:r>
              <a:rPr lang="en-US" dirty="0"/>
              <a:t>GOES-18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10</a:t>
            </a:fld>
            <a:endParaRPr lang="en-US" altLang="en-US" dirty="0">
              <a:solidFill>
                <a:prstClr val="white"/>
              </a:solidFill>
            </a:endParaRPr>
          </a:p>
        </p:txBody>
      </p:sp>
    </p:spTree>
    <p:extLst>
      <p:ext uri="{BB962C8B-B14F-4D97-AF65-F5344CB8AC3E}">
        <p14:creationId xmlns:p14="http://schemas.microsoft.com/office/powerpoint/2010/main" val="23699601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190865" y="263838"/>
            <a:ext cx="6762269" cy="968626"/>
          </a:xfrm>
        </p:spPr>
        <p:txBody>
          <a:bodyPr>
            <a:normAutofit fontScale="90000"/>
          </a:bodyPr>
          <a:lstStyle/>
          <a:p>
            <a:r>
              <a:rPr lang="en-US" dirty="0"/>
              <a:t>Diurnal Variation of Hourly GOES-18 vs. GOES-17</a:t>
            </a:r>
            <a:r>
              <a:rPr lang="en-US" dirty="0">
                <a:solidFill>
                  <a:srgbClr val="FFFF00"/>
                </a:solidFill>
              </a:rPr>
              <a:t> </a:t>
            </a:r>
            <a:r>
              <a:rPr lang="en-US" dirty="0"/>
              <a:t>Biases Relative to AERONET   </a:t>
            </a:r>
            <a:br>
              <a:rPr lang="en-US" dirty="0"/>
            </a:br>
            <a:r>
              <a:rPr lang="en-US" dirty="0"/>
              <a:t>- CONUS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BD60BD9-A641-47C3-B825-6628A4E119C2}"/>
              </a:ext>
            </a:extLst>
          </p:cNvPr>
          <p:cNvPicPr>
            <a:picLocks noChangeAspect="1"/>
          </p:cNvPicPr>
          <p:nvPr/>
        </p:nvPicPr>
        <p:blipFill rotWithShape="1">
          <a:blip r:embed="rId2"/>
          <a:srcRect b="35463"/>
          <a:stretch/>
        </p:blipFill>
        <p:spPr>
          <a:xfrm>
            <a:off x="457200" y="2011680"/>
            <a:ext cx="4093369" cy="2641740"/>
          </a:xfrm>
          <a:prstGeom prst="rect">
            <a:avLst/>
          </a:prstGeom>
        </p:spPr>
      </p:pic>
      <p:pic>
        <p:nvPicPr>
          <p:cNvPr id="8" name="Picture 7">
            <a:extLst>
              <a:ext uri="{FF2B5EF4-FFF2-40B4-BE49-F238E27FC236}">
                <a16:creationId xmlns:a16="http://schemas.microsoft.com/office/drawing/2014/main" id="{6B4660BA-4C72-452D-8945-9EAA1C42C818}"/>
              </a:ext>
            </a:extLst>
          </p:cNvPr>
          <p:cNvPicPr>
            <a:picLocks noChangeAspect="1"/>
          </p:cNvPicPr>
          <p:nvPr/>
        </p:nvPicPr>
        <p:blipFill rotWithShape="1">
          <a:blip r:embed="rId3"/>
          <a:srcRect b="35463"/>
          <a:stretch/>
        </p:blipFill>
        <p:spPr>
          <a:xfrm>
            <a:off x="4754880" y="2011680"/>
            <a:ext cx="4093369" cy="2641740"/>
          </a:xfrm>
          <a:prstGeom prst="rect">
            <a:avLst/>
          </a:prstGeom>
        </p:spPr>
      </p:pic>
    </p:spTree>
    <p:extLst>
      <p:ext uri="{BB962C8B-B14F-4D97-AF65-F5344CB8AC3E}">
        <p14:creationId xmlns:p14="http://schemas.microsoft.com/office/powerpoint/2010/main" val="34334417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833E72-2CC9-4ADE-8552-05B35DD35E60}"/>
              </a:ext>
            </a:extLst>
          </p:cNvPr>
          <p:cNvPicPr>
            <a:picLocks noChangeAspect="1"/>
          </p:cNvPicPr>
          <p:nvPr/>
        </p:nvPicPr>
        <p:blipFill>
          <a:blip r:embed="rId2"/>
          <a:stretch>
            <a:fillRect/>
          </a:stretch>
        </p:blipFill>
        <p:spPr>
          <a:xfrm>
            <a:off x="4754880" y="1371600"/>
            <a:ext cx="4093369" cy="4093369"/>
          </a:xfrm>
          <a:prstGeom prst="rect">
            <a:avLst/>
          </a:prstGeom>
        </p:spPr>
      </p:pic>
      <p:pic>
        <p:nvPicPr>
          <p:cNvPr id="9" name="Picture 8">
            <a:extLst>
              <a:ext uri="{FF2B5EF4-FFF2-40B4-BE49-F238E27FC236}">
                <a16:creationId xmlns:a16="http://schemas.microsoft.com/office/drawing/2014/main" id="{66F2314F-D356-422B-A986-314D98677EE4}"/>
              </a:ext>
            </a:extLst>
          </p:cNvPr>
          <p:cNvPicPr>
            <a:picLocks noChangeAspect="1"/>
          </p:cNvPicPr>
          <p:nvPr/>
        </p:nvPicPr>
        <p:blipFill>
          <a:blip r:embed="rId3"/>
          <a:stretch>
            <a:fillRect/>
          </a:stretch>
        </p:blipFill>
        <p:spPr>
          <a:xfrm>
            <a:off x="457200" y="1371600"/>
            <a:ext cx="4093369" cy="4093369"/>
          </a:xfrm>
          <a:prstGeom prst="rect">
            <a:avLst/>
          </a:prstGeom>
        </p:spPr>
      </p:pic>
      <p:sp>
        <p:nvSpPr>
          <p:cNvPr id="6" name="Slide Number Placeholder 5"/>
          <p:cNvSpPr>
            <a:spLocks noGrp="1"/>
          </p:cNvSpPr>
          <p:nvPr>
            <p:ph type="sldNum" sz="quarter" idx="12"/>
          </p:nvPr>
        </p:nvSpPr>
        <p:spPr>
          <a:xfrm>
            <a:off x="8177470" y="6492883"/>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16" name="Content Placeholder 2">
            <a:extLst>
              <a:ext uri="{FF2B5EF4-FFF2-40B4-BE49-F238E27FC236}">
                <a16:creationId xmlns:a16="http://schemas.microsoft.com/office/drawing/2014/main" id="{761B2B11-23DF-4AA3-84FF-F88952BD35B1}"/>
              </a:ext>
            </a:extLst>
          </p:cNvPr>
          <p:cNvSpPr>
            <a:spLocks noGrp="1"/>
          </p:cNvSpPr>
          <p:nvPr>
            <p:ph idx="1"/>
          </p:nvPr>
        </p:nvSpPr>
        <p:spPr>
          <a:xfrm>
            <a:off x="182887" y="5646737"/>
            <a:ext cx="8801101" cy="1085850"/>
          </a:xfrm>
        </p:spPr>
        <p:txBody>
          <a:bodyPr>
            <a:noAutofit/>
          </a:bodyPr>
          <a:lstStyle/>
          <a:p>
            <a:r>
              <a:rPr lang="en-US" sz="1800" dirty="0">
                <a:solidFill>
                  <a:prstClr val="white"/>
                </a:solidFill>
              </a:rPr>
              <a:t>Note there is no AE match-ups over CONUS between GOES-18 and GOES-16.</a:t>
            </a:r>
          </a:p>
        </p:txBody>
      </p:sp>
      <p:sp>
        <p:nvSpPr>
          <p:cNvPr id="17" name="Title 5">
            <a:extLst>
              <a:ext uri="{FF2B5EF4-FFF2-40B4-BE49-F238E27FC236}">
                <a16:creationId xmlns:a16="http://schemas.microsoft.com/office/drawing/2014/main" id="{66FD2A45-4F7F-4969-A823-D3CECE281C60}"/>
              </a:ext>
            </a:extLst>
          </p:cNvPr>
          <p:cNvSpPr>
            <a:spLocks noGrp="1"/>
          </p:cNvSpPr>
          <p:nvPr>
            <p:ph type="title"/>
          </p:nvPr>
        </p:nvSpPr>
        <p:spPr>
          <a:xfrm>
            <a:off x="1371608" y="128337"/>
            <a:ext cx="6408821" cy="968626"/>
          </a:xfrm>
        </p:spPr>
        <p:txBody>
          <a:bodyPr>
            <a:normAutofit/>
          </a:bodyPr>
          <a:lstStyle/>
          <a:p>
            <a:r>
              <a:rPr lang="en-US" dirty="0"/>
              <a:t>GOES-18 vs. GOES-17 AE</a:t>
            </a:r>
          </a:p>
        </p:txBody>
      </p:sp>
      <p:sp>
        <p:nvSpPr>
          <p:cNvPr id="10" name="Rectangle 9">
            <a:extLst>
              <a:ext uri="{FF2B5EF4-FFF2-40B4-BE49-F238E27FC236}">
                <a16:creationId xmlns:a16="http://schemas.microsoft.com/office/drawing/2014/main" id="{5AD0525B-A0B1-4588-937C-41ED5813CBA9}"/>
              </a:ext>
            </a:extLst>
          </p:cNvPr>
          <p:cNvSpPr/>
          <p:nvPr/>
        </p:nvSpPr>
        <p:spPr>
          <a:xfrm>
            <a:off x="2264355" y="1602831"/>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AE1</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65C77C1B-5E6F-44C7-AC3F-B5482E5F0F3E}"/>
              </a:ext>
            </a:extLst>
          </p:cNvPr>
          <p:cNvSpPr/>
          <p:nvPr/>
        </p:nvSpPr>
        <p:spPr>
          <a:xfrm>
            <a:off x="647302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AE2</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127979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63D95A-A1CE-4E75-A480-A9ABE3C75DAC}"/>
              </a:ext>
            </a:extLst>
          </p:cNvPr>
          <p:cNvPicPr>
            <a:picLocks noChangeAspect="1"/>
          </p:cNvPicPr>
          <p:nvPr/>
        </p:nvPicPr>
        <p:blipFill>
          <a:blip r:embed="rId2"/>
          <a:stretch>
            <a:fillRect/>
          </a:stretch>
        </p:blipFill>
        <p:spPr>
          <a:xfrm>
            <a:off x="457200" y="1371600"/>
            <a:ext cx="4093369" cy="4093369"/>
          </a:xfrm>
          <a:prstGeom prst="rect">
            <a:avLst/>
          </a:prstGeom>
        </p:spPr>
      </p:pic>
      <p:pic>
        <p:nvPicPr>
          <p:cNvPr id="15" name="Picture 14">
            <a:extLst>
              <a:ext uri="{FF2B5EF4-FFF2-40B4-BE49-F238E27FC236}">
                <a16:creationId xmlns:a16="http://schemas.microsoft.com/office/drawing/2014/main" id="{9CC0F4A2-D5C7-4B58-BE4E-B88946905163}"/>
              </a:ext>
            </a:extLst>
          </p:cNvPr>
          <p:cNvPicPr>
            <a:picLocks noChangeAspect="1"/>
          </p:cNvPicPr>
          <p:nvPr/>
        </p:nvPicPr>
        <p:blipFill>
          <a:blip r:embed="rId3"/>
          <a:stretch>
            <a:fillRect/>
          </a:stretch>
        </p:blipFill>
        <p:spPr>
          <a:xfrm>
            <a:off x="4754880" y="1371600"/>
            <a:ext cx="4093369" cy="4093369"/>
          </a:xfrm>
          <a:prstGeom prst="rect">
            <a:avLst/>
          </a:prstGeom>
        </p:spPr>
      </p:pic>
      <p:sp>
        <p:nvSpPr>
          <p:cNvPr id="6" name="Slide Number Placeholder 5"/>
          <p:cNvSpPr>
            <a:spLocks noGrp="1"/>
          </p:cNvSpPr>
          <p:nvPr>
            <p:ph type="sldNum" sz="quarter" idx="12"/>
          </p:nvPr>
        </p:nvSpPr>
        <p:spPr>
          <a:xfrm>
            <a:off x="8177470" y="6492883"/>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itle 5"/>
          <p:cNvSpPr>
            <a:spLocks noGrp="1"/>
          </p:cNvSpPr>
          <p:nvPr>
            <p:ph type="title"/>
          </p:nvPr>
        </p:nvSpPr>
        <p:spPr>
          <a:xfrm>
            <a:off x="1371608" y="128337"/>
            <a:ext cx="6408821" cy="968626"/>
          </a:xfrm>
        </p:spPr>
        <p:txBody>
          <a:bodyPr>
            <a:normAutofit/>
          </a:bodyPr>
          <a:lstStyle/>
          <a:p>
            <a:r>
              <a:rPr lang="en-US" dirty="0"/>
              <a:t>GOES-18 vs. GOES-17 AE Bias</a:t>
            </a:r>
          </a:p>
        </p:txBody>
      </p:sp>
      <p:sp>
        <p:nvSpPr>
          <p:cNvPr id="9" name="Rectangle 8">
            <a:extLst>
              <a:ext uri="{FF2B5EF4-FFF2-40B4-BE49-F238E27FC236}">
                <a16:creationId xmlns:a16="http://schemas.microsoft.com/office/drawing/2014/main" id="{406927A5-8620-4362-B256-B318AF278BCD}"/>
              </a:ext>
            </a:extLst>
          </p:cNvPr>
          <p:cNvSpPr/>
          <p:nvPr/>
        </p:nvSpPr>
        <p:spPr>
          <a:xfrm>
            <a:off x="2264355" y="1602831"/>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AE1</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A800C4A7-D02A-4CF4-94D5-E5F67FAC3675}"/>
              </a:ext>
            </a:extLst>
          </p:cNvPr>
          <p:cNvSpPr/>
          <p:nvPr/>
        </p:nvSpPr>
        <p:spPr>
          <a:xfrm>
            <a:off x="647302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AE2</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36428503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a:latin typeface="+mn-lt"/>
              </a:rPr>
              <a:t>Supplement </a:t>
            </a:r>
            <a:r>
              <a:rPr lang="en-US" sz="3200" cap="none" dirty="0">
                <a:solidFill>
                  <a:srgbClr val="FFFF00"/>
                </a:solidFill>
                <a:latin typeface="+mn-lt"/>
              </a:rPr>
              <a:t>E</a:t>
            </a:r>
            <a:br>
              <a:rPr lang="en-US" sz="3200" dirty="0"/>
            </a:br>
            <a:r>
              <a:rPr lang="en-US" sz="3200" dirty="0"/>
              <a:t>Comparison with G16 and G17 over common area</a:t>
            </a:r>
          </a:p>
        </p:txBody>
      </p:sp>
      <p:sp>
        <p:nvSpPr>
          <p:cNvPr id="3" name="Text Placeholder 2"/>
          <p:cNvSpPr>
            <a:spLocks noGrp="1"/>
          </p:cNvSpPr>
          <p:nvPr>
            <p:ph type="body" idx="1"/>
          </p:nvPr>
        </p:nvSpPr>
        <p:spPr/>
        <p:txBody>
          <a:bodyPr/>
          <a:lstStyle/>
          <a:p>
            <a:r>
              <a:rPr lang="en-US" dirty="0"/>
              <a:t>GOES-18 Aerosol Optical Depth L2 Product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8544253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8" name="Group 27">
            <a:extLst>
              <a:ext uri="{FF2B5EF4-FFF2-40B4-BE49-F238E27FC236}">
                <a16:creationId xmlns:a16="http://schemas.microsoft.com/office/drawing/2014/main" id="{F55CD042-37C2-411E-9C7C-844269FDD641}"/>
              </a:ext>
            </a:extLst>
          </p:cNvPr>
          <p:cNvGrpSpPr/>
          <p:nvPr/>
        </p:nvGrpSpPr>
        <p:grpSpPr>
          <a:xfrm>
            <a:off x="2775034" y="1174092"/>
            <a:ext cx="6258194" cy="5655730"/>
            <a:chOff x="2460741" y="1174092"/>
            <a:chExt cx="6258194" cy="5655730"/>
          </a:xfrm>
        </p:grpSpPr>
        <p:pic>
          <p:nvPicPr>
            <p:cNvPr id="11" name="Picture 10">
              <a:extLst>
                <a:ext uri="{FF2B5EF4-FFF2-40B4-BE49-F238E27FC236}">
                  <a16:creationId xmlns:a16="http://schemas.microsoft.com/office/drawing/2014/main" id="{567AC8C6-AB67-41B0-AA2F-E98569EE55F9}"/>
                </a:ext>
              </a:extLst>
            </p:cNvPr>
            <p:cNvPicPr>
              <a:picLocks noChangeAspect="1"/>
            </p:cNvPicPr>
            <p:nvPr/>
          </p:nvPicPr>
          <p:blipFill>
            <a:blip r:embed="rId3"/>
            <a:stretch>
              <a:fillRect/>
            </a:stretch>
          </p:blipFill>
          <p:spPr>
            <a:xfrm>
              <a:off x="2460741" y="1174092"/>
              <a:ext cx="3810000" cy="1905000"/>
            </a:xfrm>
            <a:prstGeom prst="rect">
              <a:avLst/>
            </a:prstGeom>
          </p:spPr>
        </p:pic>
        <p:pic>
          <p:nvPicPr>
            <p:cNvPr id="16" name="Picture 15">
              <a:extLst>
                <a:ext uri="{FF2B5EF4-FFF2-40B4-BE49-F238E27FC236}">
                  <a16:creationId xmlns:a16="http://schemas.microsoft.com/office/drawing/2014/main" id="{43D048E8-BC92-4ACC-BA9F-FB89069F295F}"/>
                </a:ext>
              </a:extLst>
            </p:cNvPr>
            <p:cNvPicPr>
              <a:picLocks noChangeAspect="1"/>
            </p:cNvPicPr>
            <p:nvPr/>
          </p:nvPicPr>
          <p:blipFill rotWithShape="1">
            <a:blip r:embed="rId4"/>
            <a:srcRect t="2134"/>
            <a:stretch/>
          </p:blipFill>
          <p:spPr>
            <a:xfrm>
              <a:off x="2460741" y="3094027"/>
              <a:ext cx="3810000" cy="1864360"/>
            </a:xfrm>
            <a:prstGeom prst="rect">
              <a:avLst/>
            </a:prstGeom>
          </p:spPr>
        </p:pic>
        <p:pic>
          <p:nvPicPr>
            <p:cNvPr id="18" name="Picture 17">
              <a:extLst>
                <a:ext uri="{FF2B5EF4-FFF2-40B4-BE49-F238E27FC236}">
                  <a16:creationId xmlns:a16="http://schemas.microsoft.com/office/drawing/2014/main" id="{9C6192B3-4D4D-49EF-9576-E81BC214186A}"/>
                </a:ext>
              </a:extLst>
            </p:cNvPr>
            <p:cNvPicPr>
              <a:picLocks noChangeAspect="1"/>
            </p:cNvPicPr>
            <p:nvPr/>
          </p:nvPicPr>
          <p:blipFill rotWithShape="1">
            <a:blip r:embed="rId5"/>
            <a:srcRect t="2134"/>
            <a:stretch/>
          </p:blipFill>
          <p:spPr>
            <a:xfrm>
              <a:off x="2467412" y="4963426"/>
              <a:ext cx="3810000" cy="1864360"/>
            </a:xfrm>
            <a:prstGeom prst="rect">
              <a:avLst/>
            </a:prstGeom>
          </p:spPr>
        </p:pic>
        <p:pic>
          <p:nvPicPr>
            <p:cNvPr id="21" name="Picture 20">
              <a:extLst>
                <a:ext uri="{FF2B5EF4-FFF2-40B4-BE49-F238E27FC236}">
                  <a16:creationId xmlns:a16="http://schemas.microsoft.com/office/drawing/2014/main" id="{0999CD4B-F2F2-4176-83BE-3D0F2D24011F}"/>
                </a:ext>
              </a:extLst>
            </p:cNvPr>
            <p:cNvPicPr>
              <a:picLocks/>
            </p:cNvPicPr>
            <p:nvPr/>
          </p:nvPicPr>
          <p:blipFill>
            <a:blip r:embed="rId6"/>
            <a:stretch>
              <a:fillRect/>
            </a:stretch>
          </p:blipFill>
          <p:spPr>
            <a:xfrm>
              <a:off x="6262914" y="1183512"/>
              <a:ext cx="2456021" cy="1910239"/>
            </a:xfrm>
            <a:prstGeom prst="rect">
              <a:avLst/>
            </a:prstGeom>
          </p:spPr>
        </p:pic>
        <p:pic>
          <p:nvPicPr>
            <p:cNvPr id="25" name="Picture 24">
              <a:extLst>
                <a:ext uri="{FF2B5EF4-FFF2-40B4-BE49-F238E27FC236}">
                  <a16:creationId xmlns:a16="http://schemas.microsoft.com/office/drawing/2014/main" id="{477D5E48-B3A9-4465-9352-1080D8D5A485}"/>
                </a:ext>
              </a:extLst>
            </p:cNvPr>
            <p:cNvPicPr>
              <a:picLocks/>
            </p:cNvPicPr>
            <p:nvPr/>
          </p:nvPicPr>
          <p:blipFill>
            <a:blip r:embed="rId7"/>
            <a:stretch>
              <a:fillRect/>
            </a:stretch>
          </p:blipFill>
          <p:spPr>
            <a:xfrm>
              <a:off x="6262913" y="3009344"/>
              <a:ext cx="2456021" cy="1910239"/>
            </a:xfrm>
            <a:prstGeom prst="rect">
              <a:avLst/>
            </a:prstGeom>
          </p:spPr>
        </p:pic>
        <p:pic>
          <p:nvPicPr>
            <p:cNvPr id="27" name="Picture 26">
              <a:extLst>
                <a:ext uri="{FF2B5EF4-FFF2-40B4-BE49-F238E27FC236}">
                  <a16:creationId xmlns:a16="http://schemas.microsoft.com/office/drawing/2014/main" id="{CFE57513-DFCB-4578-AEC3-707BB59672E7}"/>
                </a:ext>
              </a:extLst>
            </p:cNvPr>
            <p:cNvPicPr>
              <a:picLocks/>
            </p:cNvPicPr>
            <p:nvPr/>
          </p:nvPicPr>
          <p:blipFill>
            <a:blip r:embed="rId8"/>
            <a:stretch>
              <a:fillRect/>
            </a:stretch>
          </p:blipFill>
          <p:spPr>
            <a:xfrm>
              <a:off x="6260051" y="4919583"/>
              <a:ext cx="2456021" cy="1910239"/>
            </a:xfrm>
            <a:prstGeom prst="rect">
              <a:avLst/>
            </a:prstGeom>
          </p:spPr>
        </p:pic>
      </p:grpSp>
      <p:sp>
        <p:nvSpPr>
          <p:cNvPr id="23" name="Subtitle 2"/>
          <p:cNvSpPr txBox="1">
            <a:spLocks/>
          </p:cNvSpPr>
          <p:nvPr/>
        </p:nvSpPr>
        <p:spPr bwMode="auto">
          <a:xfrm>
            <a:off x="4312023"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09/14/2022 19:10 UTC</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 vs. GOES-16</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31" name="Content Placeholder 3"/>
          <p:cNvSpPr>
            <a:spLocks noGrp="1"/>
          </p:cNvSpPr>
          <p:nvPr>
            <p:ph idx="1"/>
          </p:nvPr>
        </p:nvSpPr>
        <p:spPr>
          <a:xfrm>
            <a:off x="91440" y="1148586"/>
            <a:ext cx="2560320" cy="5486400"/>
          </a:xfrm>
        </p:spPr>
        <p:txBody>
          <a:bodyPr>
            <a:noAutofit/>
          </a:bodyPr>
          <a:lstStyle/>
          <a:p>
            <a:pPr marL="228600" indent="-228600">
              <a:lnSpc>
                <a:spcPct val="90000"/>
              </a:lnSpc>
              <a:spcBef>
                <a:spcPts val="0"/>
              </a:spcBef>
            </a:pPr>
            <a:r>
              <a:rPr lang="en-US" sz="2000" dirty="0"/>
              <a:t>A common area is selected to avoid the difference in spatial coverage. </a:t>
            </a:r>
          </a:p>
          <a:p>
            <a:pPr marL="228600" indent="-228600">
              <a:lnSpc>
                <a:spcPct val="90000"/>
              </a:lnSpc>
              <a:spcBef>
                <a:spcPts val="600"/>
              </a:spcBef>
            </a:pPr>
            <a:r>
              <a:rPr lang="en-US" sz="2000" dirty="0"/>
              <a:t>The spatial pattern of G18 AOD is visually very similar to that of G17 and G18 AOD.</a:t>
            </a:r>
          </a:p>
          <a:p>
            <a:pPr marL="228600" indent="-228600">
              <a:lnSpc>
                <a:spcPct val="90000"/>
              </a:lnSpc>
              <a:spcBef>
                <a:spcPts val="600"/>
              </a:spcBef>
            </a:pPr>
            <a:r>
              <a:rPr lang="en-US" sz="2000" dirty="0"/>
              <a:t>The histograms show a relatively smaller mean AOD value of G18 than that of G17 and G16.</a:t>
            </a:r>
          </a:p>
          <a:p>
            <a:pPr marL="228600" indent="-228600">
              <a:lnSpc>
                <a:spcPct val="90000"/>
              </a:lnSpc>
              <a:spcBef>
                <a:spcPts val="600"/>
              </a:spcBef>
            </a:pPr>
            <a:r>
              <a:rPr lang="en-US" sz="2000" dirty="0"/>
              <a:t>G16 has more AOD retrievals than G18 and G17.</a:t>
            </a:r>
          </a:p>
        </p:txBody>
      </p:sp>
      <p:sp>
        <p:nvSpPr>
          <p:cNvPr id="33" name="Rectangle 32">
            <a:extLst>
              <a:ext uri="{FF2B5EF4-FFF2-40B4-BE49-F238E27FC236}">
                <a16:creationId xmlns:a16="http://schemas.microsoft.com/office/drawing/2014/main" id="{1F2DB1C7-0673-42F8-974C-E7F97ED74DEA}"/>
              </a:ext>
            </a:extLst>
          </p:cNvPr>
          <p:cNvSpPr/>
          <p:nvPr/>
        </p:nvSpPr>
        <p:spPr>
          <a:xfrm>
            <a:off x="2696548" y="1446833"/>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G18</a:t>
            </a:r>
          </a:p>
        </p:txBody>
      </p:sp>
      <p:sp>
        <p:nvSpPr>
          <p:cNvPr id="34" name="Rectangle 33">
            <a:extLst>
              <a:ext uri="{FF2B5EF4-FFF2-40B4-BE49-F238E27FC236}">
                <a16:creationId xmlns:a16="http://schemas.microsoft.com/office/drawing/2014/main" id="{51A14D9D-3044-4409-91AF-E80A2A9DF418}"/>
              </a:ext>
            </a:extLst>
          </p:cNvPr>
          <p:cNvSpPr/>
          <p:nvPr/>
        </p:nvSpPr>
        <p:spPr>
          <a:xfrm>
            <a:off x="2683100" y="3336239"/>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G17</a:t>
            </a:r>
          </a:p>
        </p:txBody>
      </p:sp>
      <p:sp>
        <p:nvSpPr>
          <p:cNvPr id="24" name="Rectangle 23">
            <a:extLst>
              <a:ext uri="{FF2B5EF4-FFF2-40B4-BE49-F238E27FC236}">
                <a16:creationId xmlns:a16="http://schemas.microsoft.com/office/drawing/2014/main" id="{8AB61202-043A-47CD-81F2-CBB0E294C9A9}"/>
              </a:ext>
            </a:extLst>
          </p:cNvPr>
          <p:cNvSpPr/>
          <p:nvPr/>
        </p:nvSpPr>
        <p:spPr>
          <a:xfrm>
            <a:off x="2682272" y="5159293"/>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G16</a:t>
            </a:r>
          </a:p>
        </p:txBody>
      </p:sp>
    </p:spTree>
    <p:extLst>
      <p:ext uri="{BB962C8B-B14F-4D97-AF65-F5344CB8AC3E}">
        <p14:creationId xmlns:p14="http://schemas.microsoft.com/office/powerpoint/2010/main" val="2844500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6" name="Picture 5">
            <a:extLst>
              <a:ext uri="{FF2B5EF4-FFF2-40B4-BE49-F238E27FC236}">
                <a16:creationId xmlns:a16="http://schemas.microsoft.com/office/drawing/2014/main" id="{DBCB603D-6274-47AE-AC78-0D4280D68067}"/>
              </a:ext>
            </a:extLst>
          </p:cNvPr>
          <p:cNvPicPr>
            <a:picLocks/>
          </p:cNvPicPr>
          <p:nvPr/>
        </p:nvPicPr>
        <p:blipFill>
          <a:blip r:embed="rId3"/>
          <a:stretch>
            <a:fillRect/>
          </a:stretch>
        </p:blipFill>
        <p:spPr>
          <a:xfrm>
            <a:off x="3493630" y="1163230"/>
            <a:ext cx="2456021" cy="1910239"/>
          </a:xfrm>
          <a:prstGeom prst="rect">
            <a:avLst/>
          </a:prstGeom>
        </p:spPr>
      </p:pic>
      <p:pic>
        <p:nvPicPr>
          <p:cNvPr id="8" name="Picture 7">
            <a:extLst>
              <a:ext uri="{FF2B5EF4-FFF2-40B4-BE49-F238E27FC236}">
                <a16:creationId xmlns:a16="http://schemas.microsoft.com/office/drawing/2014/main" id="{4A775AD3-76B8-44C3-8EEA-2F8F1A465794}"/>
              </a:ext>
            </a:extLst>
          </p:cNvPr>
          <p:cNvPicPr>
            <a:picLocks/>
          </p:cNvPicPr>
          <p:nvPr/>
        </p:nvPicPr>
        <p:blipFill>
          <a:blip r:embed="rId4"/>
          <a:stretch>
            <a:fillRect/>
          </a:stretch>
        </p:blipFill>
        <p:spPr>
          <a:xfrm>
            <a:off x="5949652" y="1163231"/>
            <a:ext cx="2456021" cy="1910239"/>
          </a:xfrm>
          <a:prstGeom prst="rect">
            <a:avLst/>
          </a:prstGeom>
        </p:spPr>
      </p:pic>
      <p:pic>
        <p:nvPicPr>
          <p:cNvPr id="10" name="Picture 9">
            <a:extLst>
              <a:ext uri="{FF2B5EF4-FFF2-40B4-BE49-F238E27FC236}">
                <a16:creationId xmlns:a16="http://schemas.microsoft.com/office/drawing/2014/main" id="{6506F6D9-12D8-410E-A2E6-3ABD72DBEB75}"/>
              </a:ext>
            </a:extLst>
          </p:cNvPr>
          <p:cNvPicPr>
            <a:picLocks/>
          </p:cNvPicPr>
          <p:nvPr/>
        </p:nvPicPr>
        <p:blipFill>
          <a:blip r:embed="rId5"/>
          <a:stretch>
            <a:fillRect/>
          </a:stretch>
        </p:blipFill>
        <p:spPr>
          <a:xfrm>
            <a:off x="3493631" y="3016786"/>
            <a:ext cx="2456021" cy="1910239"/>
          </a:xfrm>
          <a:prstGeom prst="rect">
            <a:avLst/>
          </a:prstGeom>
        </p:spPr>
      </p:pic>
      <p:pic>
        <p:nvPicPr>
          <p:cNvPr id="13" name="Picture 12">
            <a:extLst>
              <a:ext uri="{FF2B5EF4-FFF2-40B4-BE49-F238E27FC236}">
                <a16:creationId xmlns:a16="http://schemas.microsoft.com/office/drawing/2014/main" id="{83F8378F-989C-4798-B71F-5B5D5116B7CD}"/>
              </a:ext>
            </a:extLst>
          </p:cNvPr>
          <p:cNvPicPr>
            <a:picLocks/>
          </p:cNvPicPr>
          <p:nvPr/>
        </p:nvPicPr>
        <p:blipFill>
          <a:blip r:embed="rId6"/>
          <a:stretch>
            <a:fillRect/>
          </a:stretch>
        </p:blipFill>
        <p:spPr>
          <a:xfrm>
            <a:off x="5949653" y="3029327"/>
            <a:ext cx="2456021" cy="1910239"/>
          </a:xfrm>
          <a:prstGeom prst="rect">
            <a:avLst/>
          </a:prstGeom>
        </p:spPr>
      </p:pic>
      <p:pic>
        <p:nvPicPr>
          <p:cNvPr id="15" name="Picture 14">
            <a:extLst>
              <a:ext uri="{FF2B5EF4-FFF2-40B4-BE49-F238E27FC236}">
                <a16:creationId xmlns:a16="http://schemas.microsoft.com/office/drawing/2014/main" id="{7CAC9A58-6A0D-4C21-9AE6-DF406777AD7C}"/>
              </a:ext>
            </a:extLst>
          </p:cNvPr>
          <p:cNvPicPr>
            <a:picLocks/>
          </p:cNvPicPr>
          <p:nvPr/>
        </p:nvPicPr>
        <p:blipFill>
          <a:blip r:embed="rId7"/>
          <a:stretch>
            <a:fillRect/>
          </a:stretch>
        </p:blipFill>
        <p:spPr>
          <a:xfrm>
            <a:off x="3493633" y="4922975"/>
            <a:ext cx="2456021" cy="1910239"/>
          </a:xfrm>
          <a:prstGeom prst="rect">
            <a:avLst/>
          </a:prstGeom>
        </p:spPr>
      </p:pic>
      <p:pic>
        <p:nvPicPr>
          <p:cNvPr id="19" name="Picture 18">
            <a:extLst>
              <a:ext uri="{FF2B5EF4-FFF2-40B4-BE49-F238E27FC236}">
                <a16:creationId xmlns:a16="http://schemas.microsoft.com/office/drawing/2014/main" id="{874580B3-2BAA-44F0-B762-CB4460C4CD13}"/>
              </a:ext>
            </a:extLst>
          </p:cNvPr>
          <p:cNvPicPr>
            <a:picLocks/>
          </p:cNvPicPr>
          <p:nvPr/>
        </p:nvPicPr>
        <p:blipFill>
          <a:blip r:embed="rId8"/>
          <a:stretch>
            <a:fillRect/>
          </a:stretch>
        </p:blipFill>
        <p:spPr>
          <a:xfrm>
            <a:off x="5942252" y="4927025"/>
            <a:ext cx="2456021" cy="1910239"/>
          </a:xfrm>
          <a:prstGeom prst="rect">
            <a:avLst/>
          </a:prstGeom>
        </p:spPr>
      </p:pic>
      <p:sp>
        <p:nvSpPr>
          <p:cNvPr id="23" name="Subtitle 2"/>
          <p:cNvSpPr txBox="1">
            <a:spLocks/>
          </p:cNvSpPr>
          <p:nvPr/>
        </p:nvSpPr>
        <p:spPr bwMode="auto">
          <a:xfrm>
            <a:off x="4177553"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ts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09/14/2022 19:10 UTC</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 vs. GOES-16</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31" name="Content Placeholder 3"/>
          <p:cNvSpPr>
            <a:spLocks noGrp="1"/>
          </p:cNvSpPr>
          <p:nvPr>
            <p:ph idx="1"/>
          </p:nvPr>
        </p:nvSpPr>
        <p:spPr>
          <a:xfrm>
            <a:off x="91440" y="1152144"/>
            <a:ext cx="3125722" cy="5486400"/>
          </a:xfrm>
        </p:spPr>
        <p:txBody>
          <a:bodyPr>
            <a:normAutofit/>
          </a:bodyPr>
          <a:lstStyle/>
          <a:p>
            <a:pPr marL="228600" indent="-228600">
              <a:spcBef>
                <a:spcPts val="600"/>
              </a:spcBef>
            </a:pPr>
            <a:r>
              <a:rPr lang="en-US" sz="2000" dirty="0"/>
              <a:t>Analyzed AOD histograms separately over land and over water.</a:t>
            </a:r>
          </a:p>
          <a:p>
            <a:pPr marL="228600" indent="-228600">
              <a:spcBef>
                <a:spcPts val="600"/>
              </a:spcBef>
            </a:pPr>
            <a:r>
              <a:rPr lang="en-US" sz="2000" dirty="0"/>
              <a:t>Over land, the mean value of G18 AOD is ~20% lower than those of G17 and G16.</a:t>
            </a:r>
          </a:p>
          <a:p>
            <a:pPr marL="228600" indent="-228600">
              <a:spcBef>
                <a:spcPts val="600"/>
              </a:spcBef>
            </a:pPr>
            <a:r>
              <a:rPr lang="en-US" sz="2000" dirty="0"/>
              <a:t>Over water, the mean value of G18 AOD is close to G17 and ~10%  smaller than G16. </a:t>
            </a:r>
          </a:p>
        </p:txBody>
      </p:sp>
      <p:sp>
        <p:nvSpPr>
          <p:cNvPr id="33" name="Rectangle 32">
            <a:extLst>
              <a:ext uri="{FF2B5EF4-FFF2-40B4-BE49-F238E27FC236}">
                <a16:creationId xmlns:a16="http://schemas.microsoft.com/office/drawing/2014/main" id="{1F2DB1C7-0673-42F8-974C-E7F97ED74DEA}"/>
              </a:ext>
            </a:extLst>
          </p:cNvPr>
          <p:cNvSpPr/>
          <p:nvPr/>
        </p:nvSpPr>
        <p:spPr>
          <a:xfrm>
            <a:off x="3410712" y="1159172"/>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G18</a:t>
            </a:r>
          </a:p>
        </p:txBody>
      </p:sp>
      <p:sp>
        <p:nvSpPr>
          <p:cNvPr id="34" name="Rectangle 33">
            <a:extLst>
              <a:ext uri="{FF2B5EF4-FFF2-40B4-BE49-F238E27FC236}">
                <a16:creationId xmlns:a16="http://schemas.microsoft.com/office/drawing/2014/main" id="{51A14D9D-3044-4409-91AF-E80A2A9DF418}"/>
              </a:ext>
            </a:extLst>
          </p:cNvPr>
          <p:cNvSpPr/>
          <p:nvPr/>
        </p:nvSpPr>
        <p:spPr>
          <a:xfrm>
            <a:off x="3413195" y="2928812"/>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G17</a:t>
            </a:r>
          </a:p>
        </p:txBody>
      </p:sp>
      <p:sp>
        <p:nvSpPr>
          <p:cNvPr id="24" name="Rectangle 23">
            <a:extLst>
              <a:ext uri="{FF2B5EF4-FFF2-40B4-BE49-F238E27FC236}">
                <a16:creationId xmlns:a16="http://schemas.microsoft.com/office/drawing/2014/main" id="{8AB61202-043A-47CD-81F2-CBB0E294C9A9}"/>
              </a:ext>
            </a:extLst>
          </p:cNvPr>
          <p:cNvSpPr/>
          <p:nvPr/>
        </p:nvSpPr>
        <p:spPr>
          <a:xfrm>
            <a:off x="3413194" y="4814928"/>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G16</a:t>
            </a:r>
          </a:p>
        </p:txBody>
      </p:sp>
      <p:sp>
        <p:nvSpPr>
          <p:cNvPr id="29" name="Rectangle 28">
            <a:extLst>
              <a:ext uri="{FF2B5EF4-FFF2-40B4-BE49-F238E27FC236}">
                <a16:creationId xmlns:a16="http://schemas.microsoft.com/office/drawing/2014/main" id="{79EC079E-D0B9-4183-BD4C-9EA333E3D92D}"/>
              </a:ext>
            </a:extLst>
          </p:cNvPr>
          <p:cNvSpPr/>
          <p:nvPr/>
        </p:nvSpPr>
        <p:spPr>
          <a:xfrm>
            <a:off x="5321506" y="1072718"/>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Land</a:t>
            </a:r>
          </a:p>
        </p:txBody>
      </p:sp>
      <p:sp>
        <p:nvSpPr>
          <p:cNvPr id="30" name="Rectangle 29">
            <a:extLst>
              <a:ext uri="{FF2B5EF4-FFF2-40B4-BE49-F238E27FC236}">
                <a16:creationId xmlns:a16="http://schemas.microsoft.com/office/drawing/2014/main" id="{910D1BE9-D3D4-4521-9E25-C47398C3B32F}"/>
              </a:ext>
            </a:extLst>
          </p:cNvPr>
          <p:cNvSpPr/>
          <p:nvPr/>
        </p:nvSpPr>
        <p:spPr>
          <a:xfrm>
            <a:off x="7625872" y="1089166"/>
            <a:ext cx="9686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lumMod val="65000"/>
                    <a:lumOff val="35000"/>
                  </a:prstClr>
                </a:solidFill>
                <a:effectLst/>
                <a:uLnTx/>
                <a:uFillTx/>
                <a:latin typeface="Arial"/>
                <a:cs typeface="Arial"/>
                <a:sym typeface="Arial"/>
              </a:rPr>
              <a:t>Water</a:t>
            </a:r>
          </a:p>
        </p:txBody>
      </p:sp>
    </p:spTree>
    <p:extLst>
      <p:ext uri="{BB962C8B-B14F-4D97-AF65-F5344CB8AC3E}">
        <p14:creationId xmlns:p14="http://schemas.microsoft.com/office/powerpoint/2010/main" val="296441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90152"/>
            <a:ext cx="8229600" cy="1037100"/>
          </a:xfrm>
          <a:prstGeom prst="rect">
            <a:avLst/>
          </a:prstGeom>
          <a:noFill/>
          <a:ln>
            <a:noFill/>
          </a:ln>
        </p:spPr>
        <p:txBody>
          <a:bodyPr vert="horz" wrap="square" lIns="91425" tIns="45700" rIns="91425" bIns="45700" numCol="1" anchor="ctr" anchorCtr="0" compatLnSpc="1">
            <a:prstTxWarp prst="textNoShape">
              <a:avLst/>
            </a:prstTxWarp>
            <a:noAutofit/>
          </a:bodyPr>
          <a:lstStyle/>
          <a:p>
            <a:pPr>
              <a:spcBef>
                <a:spcPts val="0"/>
              </a:spcBef>
              <a:spcAft>
                <a:spcPts val="0"/>
              </a:spcAft>
              <a:buSzPct val="25000"/>
            </a:pPr>
            <a:r>
              <a:rPr lang="en-US" dirty="0">
                <a:solidFill>
                  <a:schemeClr val="lt1"/>
                </a:solidFill>
                <a:latin typeface="Calibri"/>
                <a:ea typeface="Calibri"/>
                <a:cs typeface="Calibri"/>
                <a:sym typeface="Calibri"/>
              </a:rPr>
              <a:t>Provisional PLPTs</a:t>
            </a:r>
          </a:p>
        </p:txBody>
      </p:sp>
      <p:sp>
        <p:nvSpPr>
          <p:cNvPr id="7" name="Shape 918"/>
          <p:cNvSpPr txBox="1"/>
          <p:nvPr/>
        </p:nvSpPr>
        <p:spPr>
          <a:xfrm>
            <a:off x="654075" y="5261789"/>
            <a:ext cx="7940486" cy="1143643"/>
          </a:xfrm>
          <a:prstGeom prst="rect">
            <a:avLst/>
          </a:prstGeom>
          <a:noFill/>
          <a:ln>
            <a:noFill/>
          </a:ln>
        </p:spPr>
        <p:txBody>
          <a:bodyPr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600"/>
              </a:spcAft>
              <a:buClr>
                <a:srgbClr val="FFFFFF"/>
              </a:buClr>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1F497D">
                    <a:lumMod val="60000"/>
                    <a:lumOff val="40000"/>
                  </a:srgbClr>
                </a:solidFill>
                <a:effectLst/>
                <a:uLnTx/>
                <a:uFillTx/>
                <a:latin typeface="Calibri"/>
                <a:ea typeface="Calibri"/>
                <a:cs typeface="Calibri"/>
                <a:sym typeface="Calibri"/>
              </a:rPr>
              <a:t>B</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00FF"/>
                </a:solidFill>
                <a:effectLst/>
                <a:uLnTx/>
                <a:uFillTx/>
                <a:latin typeface="Calibri"/>
                <a:ea typeface="Calibri"/>
                <a:cs typeface="Calibri"/>
                <a:sym typeface="Calibri"/>
              </a:rPr>
              <a:t>P</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00B050"/>
                </a:solidFill>
                <a:effectLst/>
                <a:uLnTx/>
                <a:uFillTx/>
                <a:latin typeface="Calibri"/>
                <a:ea typeface="Calibri"/>
                <a:cs typeface="Calibri"/>
                <a:sym typeface="Calibri"/>
              </a:rPr>
              <a:t>F</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indicate test is required for Beta, Provisional, Full maturity.</a:t>
            </a:r>
          </a:p>
          <a:p>
            <a:pPr marL="285750" marR="0" lvl="0" indent="-285750" algn="l" defTabSz="914400" rtl="0" eaLnBrk="1" fontAlgn="auto" latinLnBrk="0" hangingPunct="1">
              <a:lnSpc>
                <a:spcPct val="90000"/>
              </a:lnSpc>
              <a:spcBef>
                <a:spcPts val="0"/>
              </a:spcBef>
              <a:spcAft>
                <a:spcPts val="600"/>
              </a:spcAft>
              <a:buClr>
                <a:srgbClr val="FFFFFF"/>
              </a:buClr>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Geostationary Operational Environmental Satellite (GOES) – R Series ABI L2+ Aerosol Optical Depth (AOD) Beta, Provisional and Full Validation Readiness, Implementation and Management Plan (RIMP)  (v2.0; 410-R-RIMP-0326, Sep 29,2021).</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Calibri"/>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0" cap="none" spc="0" normalizeH="0" baseline="0" noProof="0" dirty="0">
              <a:ln>
                <a:noFill/>
              </a:ln>
              <a:solidFill>
                <a:prstClr val="white"/>
              </a:solidFill>
              <a:effectLst/>
              <a:uLnTx/>
              <a:uFillTx/>
              <a:latin typeface="Calibri"/>
              <a:cs typeface="Arial"/>
              <a:sym typeface="Arial"/>
            </a:endParaRPr>
          </a:p>
        </p:txBody>
      </p:sp>
      <p:graphicFrame>
        <p:nvGraphicFramePr>
          <p:cNvPr id="3" name="Table 2">
            <a:extLst>
              <a:ext uri="{FF2B5EF4-FFF2-40B4-BE49-F238E27FC236}">
                <a16:creationId xmlns:a16="http://schemas.microsoft.com/office/drawing/2014/main" id="{E68EDD24-7F30-41DE-A25B-64C6C768E930}"/>
              </a:ext>
            </a:extLst>
          </p:cNvPr>
          <p:cNvGraphicFramePr>
            <a:graphicFrameLocks noGrp="1"/>
          </p:cNvGraphicFramePr>
          <p:nvPr>
            <p:extLst/>
          </p:nvPr>
        </p:nvGraphicFramePr>
        <p:xfrm>
          <a:off x="768095" y="1280160"/>
          <a:ext cx="7774148" cy="3828721"/>
        </p:xfrm>
        <a:graphic>
          <a:graphicData uri="http://schemas.openxmlformats.org/drawingml/2006/table">
            <a:tbl>
              <a:tblPr firstRow="1" firstCol="1" bandRow="1">
                <a:tableStyleId>{ED06A9B5-E392-42ED-BF47-95CADD0DC904}</a:tableStyleId>
              </a:tblPr>
              <a:tblGrid>
                <a:gridCol w="1790451">
                  <a:extLst>
                    <a:ext uri="{9D8B030D-6E8A-4147-A177-3AD203B41FA5}">
                      <a16:colId xmlns:a16="http://schemas.microsoft.com/office/drawing/2014/main" val="2598673825"/>
                    </a:ext>
                  </a:extLst>
                </a:gridCol>
                <a:gridCol w="4118368">
                  <a:extLst>
                    <a:ext uri="{9D8B030D-6E8A-4147-A177-3AD203B41FA5}">
                      <a16:colId xmlns:a16="http://schemas.microsoft.com/office/drawing/2014/main" val="2748676131"/>
                    </a:ext>
                  </a:extLst>
                </a:gridCol>
                <a:gridCol w="621499">
                  <a:extLst>
                    <a:ext uri="{9D8B030D-6E8A-4147-A177-3AD203B41FA5}">
                      <a16:colId xmlns:a16="http://schemas.microsoft.com/office/drawing/2014/main" val="3687366466"/>
                    </a:ext>
                  </a:extLst>
                </a:gridCol>
                <a:gridCol w="621499">
                  <a:extLst>
                    <a:ext uri="{9D8B030D-6E8A-4147-A177-3AD203B41FA5}">
                      <a16:colId xmlns:a16="http://schemas.microsoft.com/office/drawing/2014/main" val="4061335216"/>
                    </a:ext>
                  </a:extLst>
                </a:gridCol>
                <a:gridCol w="622331">
                  <a:extLst>
                    <a:ext uri="{9D8B030D-6E8A-4147-A177-3AD203B41FA5}">
                      <a16:colId xmlns:a16="http://schemas.microsoft.com/office/drawing/2014/main" val="1268907679"/>
                    </a:ext>
                  </a:extLst>
                </a:gridCol>
              </a:tblGrid>
              <a:tr h="291502">
                <a:tc>
                  <a:txBody>
                    <a:bodyPr/>
                    <a:lstStyle/>
                    <a:p>
                      <a:pPr marL="0" marR="0" algn="ctr">
                        <a:lnSpc>
                          <a:spcPct val="107000"/>
                        </a:lnSpc>
                        <a:spcBef>
                          <a:spcPts val="0"/>
                        </a:spcBef>
                        <a:spcAft>
                          <a:spcPts val="0"/>
                        </a:spcAft>
                      </a:pPr>
                      <a:r>
                        <a:rPr lang="en-US" sz="1400" b="1" dirty="0">
                          <a:solidFill>
                            <a:sysClr val="windowText" lastClr="000000"/>
                          </a:solidFill>
                          <a:effectLst/>
                        </a:rPr>
                        <a:t>Test ID</a:t>
                      </a:r>
                      <a:endParaRPr lang="en-US" sz="1600" b="1"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0"/>
                        </a:spcBef>
                        <a:spcAft>
                          <a:spcPts val="0"/>
                        </a:spcAft>
                      </a:pPr>
                      <a:r>
                        <a:rPr lang="en-US" sz="1400" b="1" dirty="0">
                          <a:solidFill>
                            <a:sysClr val="windowText" lastClr="000000"/>
                          </a:solidFill>
                          <a:effectLst/>
                        </a:rPr>
                        <a:t>Short description</a:t>
                      </a:r>
                      <a:endParaRPr lang="en-US" sz="1600" b="1"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0"/>
                        </a:spcBef>
                        <a:spcAft>
                          <a:spcPts val="0"/>
                        </a:spcAft>
                      </a:pPr>
                      <a:r>
                        <a:rPr lang="en-US" sz="1400" b="1" dirty="0">
                          <a:solidFill>
                            <a:sysClr val="windowText" lastClr="000000"/>
                          </a:solidFill>
                          <a:effectLst/>
                        </a:rPr>
                        <a:t>16</a:t>
                      </a:r>
                      <a:endParaRPr lang="en-US" sz="1600" b="1"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0"/>
                        </a:spcBef>
                        <a:spcAft>
                          <a:spcPts val="0"/>
                        </a:spcAft>
                      </a:pPr>
                      <a:r>
                        <a:rPr lang="en-US" sz="1400" b="1" dirty="0">
                          <a:solidFill>
                            <a:sysClr val="windowText" lastClr="000000"/>
                          </a:solidFill>
                          <a:effectLst/>
                        </a:rPr>
                        <a:t>17</a:t>
                      </a:r>
                      <a:endParaRPr lang="en-US" sz="1600" b="1"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0"/>
                        </a:spcBef>
                        <a:spcAft>
                          <a:spcPts val="0"/>
                        </a:spcAft>
                      </a:pPr>
                      <a:r>
                        <a:rPr lang="en-US" sz="1400" b="1" dirty="0">
                          <a:solidFill>
                            <a:sysClr val="windowText" lastClr="000000"/>
                          </a:solidFill>
                          <a:effectLst/>
                        </a:rPr>
                        <a:t>18/19</a:t>
                      </a:r>
                      <a:endParaRPr lang="en-US" sz="1600" b="1"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499755"/>
                  </a:ext>
                </a:extLst>
              </a:tr>
              <a:tr h="542109">
                <a:tc>
                  <a:txBody>
                    <a:bodyPr/>
                    <a:lstStyle/>
                    <a:p>
                      <a:pPr marL="0" marR="0" algn="l">
                        <a:lnSpc>
                          <a:spcPct val="107000"/>
                        </a:lnSpc>
                        <a:spcBef>
                          <a:spcPts val="0"/>
                        </a:spcBef>
                        <a:spcAft>
                          <a:spcPts val="0"/>
                        </a:spcAft>
                      </a:pPr>
                      <a:r>
                        <a:rPr lang="en-US" sz="1400" dirty="0">
                          <a:solidFill>
                            <a:sysClr val="windowText" lastClr="000000"/>
                          </a:solidFill>
                          <a:effectLst/>
                        </a:rPr>
                        <a:t>ABI-FD_AOD01</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dirty="0">
                          <a:solidFill>
                            <a:sysClr val="windowText" lastClr="000000"/>
                          </a:solidFill>
                          <a:effectLst/>
                        </a:rPr>
                        <a:t>Verify that the Mode 6 FD product generated every 10 minutes is within required measurement range</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endParaRPr lang="en-US" sz="1600" dirty="0">
                        <a:solidFill>
                          <a:schemeClr val="accent1"/>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endParaRPr lang="en-US" sz="1600" dirty="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endParaRPr lang="en-US" sz="1600" dirty="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6820032"/>
                  </a:ext>
                </a:extLst>
              </a:tr>
              <a:tr h="792714">
                <a:tc>
                  <a:txBody>
                    <a:bodyPr/>
                    <a:lstStyle/>
                    <a:p>
                      <a:pPr marL="0" marR="0" algn="l">
                        <a:lnSpc>
                          <a:spcPct val="107000"/>
                        </a:lnSpc>
                        <a:spcBef>
                          <a:spcPts val="0"/>
                        </a:spcBef>
                        <a:spcAft>
                          <a:spcPts val="0"/>
                        </a:spcAft>
                      </a:pPr>
                      <a:r>
                        <a:rPr lang="en-US" sz="1400" dirty="0">
                          <a:solidFill>
                            <a:sysClr val="windowText" lastClr="000000"/>
                          </a:solidFill>
                          <a:effectLst/>
                        </a:rPr>
                        <a:t>ABI-CONUS_AOD02</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dirty="0">
                          <a:solidFill>
                            <a:sysClr val="windowText" lastClr="000000"/>
                          </a:solidFill>
                          <a:effectLst/>
                        </a:rPr>
                        <a:t>Verify that the Mode 6 CONUS product generated every 5 minutes is within required measurement range</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endParaRPr lang="en-US" sz="1600" dirty="0">
                        <a:solidFill>
                          <a:schemeClr val="accent1"/>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a:solidFill>
                            <a:srgbClr val="FF00FF"/>
                          </a:solidFill>
                          <a:effectLst/>
                        </a:rPr>
                        <a:t>P</a:t>
                      </a:r>
                      <a:endParaRPr lang="en-US" sz="160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endParaRPr lang="en-US" sz="1600" dirty="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962497"/>
                  </a:ext>
                </a:extLst>
              </a:tr>
              <a:tr h="542109">
                <a:tc>
                  <a:txBody>
                    <a:bodyPr/>
                    <a:lstStyle/>
                    <a:p>
                      <a:pPr marL="0" marR="0" algn="l">
                        <a:lnSpc>
                          <a:spcPct val="107000"/>
                        </a:lnSpc>
                        <a:spcBef>
                          <a:spcPts val="0"/>
                        </a:spcBef>
                        <a:spcAft>
                          <a:spcPts val="0"/>
                        </a:spcAft>
                      </a:pPr>
                      <a:r>
                        <a:rPr lang="en-US" sz="1400">
                          <a:solidFill>
                            <a:sysClr val="windowText" lastClr="000000"/>
                          </a:solidFill>
                          <a:effectLst/>
                        </a:rPr>
                        <a:t>ABI-FD_AOD03</a:t>
                      </a:r>
                      <a:endParaRPr lang="en-US" sz="160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dirty="0">
                          <a:solidFill>
                            <a:sysClr val="windowText" lastClr="000000"/>
                          </a:solidFill>
                          <a:effectLst/>
                        </a:rPr>
                        <a:t>Verify that the Mode 4 FD product generated every 5 minutes is within required measurement range</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endParaRPr lang="en-US" sz="1600" dirty="0">
                        <a:solidFill>
                          <a:schemeClr val="accent1"/>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a:solidFill>
                            <a:srgbClr val="FF00FF"/>
                          </a:solidFill>
                          <a:effectLst/>
                        </a:rPr>
                        <a:t>P</a:t>
                      </a:r>
                      <a:endParaRPr lang="en-US" sz="160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endParaRPr lang="en-US" sz="1600" dirty="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8268551"/>
                  </a:ext>
                </a:extLst>
              </a:tr>
              <a:tr h="792714">
                <a:tc>
                  <a:txBody>
                    <a:bodyPr/>
                    <a:lstStyle/>
                    <a:p>
                      <a:pPr marL="0" marR="0" algn="l">
                        <a:lnSpc>
                          <a:spcPct val="107000"/>
                        </a:lnSpc>
                        <a:spcBef>
                          <a:spcPts val="0"/>
                        </a:spcBef>
                        <a:spcAft>
                          <a:spcPts val="0"/>
                        </a:spcAft>
                      </a:pPr>
                      <a:r>
                        <a:rPr lang="en-US" sz="1400">
                          <a:solidFill>
                            <a:sysClr val="windowText" lastClr="000000"/>
                          </a:solidFill>
                          <a:effectLst/>
                        </a:rPr>
                        <a:t>ABI-CONUS_AOD04</a:t>
                      </a:r>
                      <a:endParaRPr lang="en-US" sz="160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dirty="0">
                          <a:solidFill>
                            <a:sysClr val="windowText" lastClr="000000"/>
                          </a:solidFill>
                          <a:effectLst/>
                        </a:rPr>
                        <a:t>Verify that the Mode 4 CONUS product generated every 5 minutes is within required measurement range</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endParaRPr lang="en-US" sz="1600" dirty="0">
                        <a:solidFill>
                          <a:schemeClr val="accent1"/>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a:solidFill>
                            <a:srgbClr val="FF00FF"/>
                          </a:solidFill>
                          <a:effectLst/>
                        </a:rPr>
                        <a:t>P</a:t>
                      </a:r>
                      <a:endParaRPr lang="en-US" sz="160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endParaRPr lang="en-US" sz="1600" dirty="0">
                        <a:solidFill>
                          <a:srgbClr val="FF00FF"/>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5574048"/>
                  </a:ext>
                </a:extLst>
              </a:tr>
              <a:tr h="291502">
                <a:tc>
                  <a:txBody>
                    <a:bodyPr/>
                    <a:lstStyle/>
                    <a:p>
                      <a:pPr marL="0" marR="0" algn="l">
                        <a:lnSpc>
                          <a:spcPct val="107000"/>
                        </a:lnSpc>
                        <a:spcBef>
                          <a:spcPts val="0"/>
                        </a:spcBef>
                        <a:spcAft>
                          <a:spcPts val="0"/>
                        </a:spcAft>
                      </a:pPr>
                      <a:r>
                        <a:rPr lang="en-US" sz="1400">
                          <a:solidFill>
                            <a:sysClr val="windowText" lastClr="000000"/>
                          </a:solidFill>
                          <a:effectLst/>
                        </a:rPr>
                        <a:t>ABI-FD_AOD05</a:t>
                      </a:r>
                      <a:endParaRPr lang="en-US" sz="160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dirty="0">
                          <a:solidFill>
                            <a:sysClr val="windowText" lastClr="000000"/>
                          </a:solidFill>
                          <a:effectLst/>
                        </a:rPr>
                        <a:t>Assess precision and accuracy of Mode 6 FD product</a:t>
                      </a:r>
                      <a:endParaRPr lang="en-US" sz="1600" dirty="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r>
                        <a:rPr lang="en-US" sz="1400" dirty="0">
                          <a:solidFill>
                            <a:sysClr val="windowText" lastClr="000000"/>
                          </a:solidFill>
                          <a:effectLst/>
                        </a:rPr>
                        <a:t>, </a:t>
                      </a: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29645"/>
                  </a:ext>
                </a:extLst>
              </a:tr>
              <a:tr h="542109">
                <a:tc>
                  <a:txBody>
                    <a:bodyPr/>
                    <a:lstStyle/>
                    <a:p>
                      <a:pPr marL="0" marR="0" algn="l">
                        <a:lnSpc>
                          <a:spcPct val="107000"/>
                        </a:lnSpc>
                        <a:spcBef>
                          <a:spcPts val="0"/>
                        </a:spcBef>
                        <a:spcAft>
                          <a:spcPts val="0"/>
                        </a:spcAft>
                      </a:pPr>
                      <a:r>
                        <a:rPr lang="en-US" sz="1400">
                          <a:solidFill>
                            <a:sysClr val="windowText" lastClr="000000"/>
                          </a:solidFill>
                          <a:effectLst/>
                        </a:rPr>
                        <a:t>ABI-CONUS_AOD06</a:t>
                      </a:r>
                      <a:endParaRPr lang="en-US" sz="160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1400">
                          <a:solidFill>
                            <a:sysClr val="windowText" lastClr="000000"/>
                          </a:solidFill>
                          <a:effectLst/>
                        </a:rPr>
                        <a:t>Assess precision and accuracy of Mode 6 CONUS product</a:t>
                      </a:r>
                      <a:endParaRPr lang="en-US" sz="1600">
                        <a:solidFill>
                          <a:sysClr val="windowText" lastClr="00000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chemeClr val="accent1"/>
                          </a:solidFill>
                          <a:effectLst/>
                        </a:rPr>
                        <a:t>B</a:t>
                      </a:r>
                      <a:r>
                        <a:rPr lang="en-US" sz="1400" dirty="0">
                          <a:solidFill>
                            <a:sysClr val="windowText" lastClr="000000"/>
                          </a:solidFill>
                          <a:effectLst/>
                        </a:rPr>
                        <a:t>, </a:t>
                      </a: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lang="en-US" sz="1400" dirty="0">
                          <a:solidFill>
                            <a:srgbClr val="FF00FF"/>
                          </a:solidFill>
                          <a:effectLst/>
                        </a:rPr>
                        <a:t>P</a:t>
                      </a:r>
                      <a:r>
                        <a:rPr lang="en-US" sz="1400" dirty="0">
                          <a:solidFill>
                            <a:sysClr val="windowText" lastClr="000000"/>
                          </a:solidFill>
                          <a:effectLst/>
                        </a:rPr>
                        <a:t>, </a:t>
                      </a:r>
                      <a:r>
                        <a:rPr lang="en-US" sz="1400" dirty="0">
                          <a:solidFill>
                            <a:srgbClr val="00B050"/>
                          </a:solidFill>
                          <a:effectLst/>
                        </a:rPr>
                        <a:t>F</a:t>
                      </a:r>
                      <a:endParaRPr lang="en-US" sz="16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782628"/>
                  </a:ext>
                </a:extLst>
              </a:tr>
            </a:tbl>
          </a:graphicData>
        </a:graphic>
      </p:graphicFrame>
    </p:spTree>
    <p:extLst>
      <p:ext uri="{BB962C8B-B14F-4D97-AF65-F5344CB8AC3E}">
        <p14:creationId xmlns:p14="http://schemas.microsoft.com/office/powerpoint/2010/main" val="1591505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aphicFrame>
        <p:nvGraphicFramePr>
          <p:cNvPr id="117" name="Shape 117"/>
          <p:cNvGraphicFramePr/>
          <p:nvPr>
            <p:extLst>
              <p:ext uri="{D42A27DB-BD31-4B8C-83A1-F6EECF244321}">
                <p14:modId xmlns:p14="http://schemas.microsoft.com/office/powerpoint/2010/main" val="1007918551"/>
              </p:ext>
            </p:extLst>
          </p:nvPr>
        </p:nvGraphicFramePr>
        <p:xfrm>
          <a:off x="499418" y="2355136"/>
          <a:ext cx="8133343" cy="4090420"/>
        </p:xfrm>
        <a:graphic>
          <a:graphicData uri="http://schemas.openxmlformats.org/drawingml/2006/table">
            <a:tbl>
              <a:tblPr>
                <a:noFill/>
              </a:tblPr>
              <a:tblGrid>
                <a:gridCol w="674708">
                  <a:extLst>
                    <a:ext uri="{9D8B030D-6E8A-4147-A177-3AD203B41FA5}">
                      <a16:colId xmlns:a16="http://schemas.microsoft.com/office/drawing/2014/main" val="20003"/>
                    </a:ext>
                  </a:extLst>
                </a:gridCol>
                <a:gridCol w="4574550">
                  <a:extLst>
                    <a:ext uri="{9D8B030D-6E8A-4147-A177-3AD203B41FA5}">
                      <a16:colId xmlns:a16="http://schemas.microsoft.com/office/drawing/2014/main" val="20000"/>
                    </a:ext>
                  </a:extLst>
                </a:gridCol>
                <a:gridCol w="1475650">
                  <a:extLst>
                    <a:ext uri="{9D8B030D-6E8A-4147-A177-3AD203B41FA5}">
                      <a16:colId xmlns:a16="http://schemas.microsoft.com/office/drawing/2014/main" val="20001"/>
                    </a:ext>
                  </a:extLst>
                </a:gridCol>
                <a:gridCol w="1408435">
                  <a:extLst>
                    <a:ext uri="{9D8B030D-6E8A-4147-A177-3AD203B41FA5}">
                      <a16:colId xmlns:a16="http://schemas.microsoft.com/office/drawing/2014/main" val="20002"/>
                    </a:ext>
                  </a:extLst>
                </a:gridCol>
              </a:tblGrid>
              <a:tr h="440260">
                <a:tc gridSpan="2">
                  <a:txBody>
                    <a:bodyPr/>
                    <a:lstStyle/>
                    <a:p>
                      <a:pPr lvl="0" algn="ctr">
                        <a:spcBef>
                          <a:spcPts val="0"/>
                        </a:spcBef>
                        <a:buNone/>
                      </a:pPr>
                      <a:r>
                        <a:rPr lang="en-US" sz="1800" i="1" dirty="0">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hMerge="1">
                  <a:txBody>
                    <a:bodyPr/>
                    <a:lstStyle/>
                    <a:p>
                      <a:pPr lvl="0" algn="ctr">
                        <a:spcBef>
                          <a:spcPts val="0"/>
                        </a:spcBef>
                        <a:buNone/>
                      </a:pPr>
                      <a:endParaRPr lang="en-US" sz="1800" i="1" dirty="0">
                        <a:solidFill>
                          <a:srgbClr val="FFFFFF"/>
                        </a:solidFill>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lgn="ctr">
                        <a:spcBef>
                          <a:spcPts val="0"/>
                        </a:spcBef>
                        <a:buNone/>
                      </a:pPr>
                      <a:r>
                        <a:rPr lang="en-US" sz="1800" i="1">
                          <a:solidFill>
                            <a:srgbClr val="FFFFFF"/>
                          </a:solidFill>
                        </a:rPr>
                        <a:t>CONUS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531962">
                <a:tc rowSpan="2">
                  <a:txBody>
                    <a:bodyPr/>
                    <a:lstStyle/>
                    <a:p>
                      <a:pPr lvl="0" algn="ctr" rtl="0">
                        <a:spcBef>
                          <a:spcPts val="0"/>
                        </a:spcBef>
                        <a:buNone/>
                      </a:pPr>
                      <a:r>
                        <a:rPr lang="en-US" sz="1800" dirty="0">
                          <a:solidFill>
                            <a:srgbClr val="FFFFFF"/>
                          </a:solidFill>
                        </a:rPr>
                        <a:t>Visual</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rtl="0">
                        <a:spcBef>
                          <a:spcPts val="0"/>
                        </a:spcBef>
                        <a:buNone/>
                      </a:pPr>
                      <a:r>
                        <a:rPr lang="en-US" sz="1800" dirty="0">
                          <a:solidFill>
                            <a:srgbClr val="FFFFFF"/>
                          </a:solidFill>
                        </a:rPr>
                        <a:t>Visual Inspection of GOES 18 AOD</a:t>
                      </a: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rt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541118">
                <a:tc vMerge="1">
                  <a:txBody>
                    <a:bodyPr/>
                    <a:lstStyle/>
                    <a:p>
                      <a:pPr lvl="0">
                        <a:spcBef>
                          <a:spcPts val="0"/>
                        </a:spcBef>
                        <a:buNone/>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Visual Comparison with GOES 17&amp;16</a:t>
                      </a:r>
                      <a:r>
                        <a:rPr lang="en-US" sz="1800" baseline="0" dirty="0">
                          <a:solidFill>
                            <a:srgbClr val="FFFFFF"/>
                          </a:solidFill>
                        </a:rPr>
                        <a:t> </a:t>
                      </a:r>
                      <a:r>
                        <a:rPr lang="en-US" sz="1800" dirty="0">
                          <a:solidFill>
                            <a:srgbClr val="FFFFFF"/>
                          </a:solidFill>
                        </a:rPr>
                        <a:t>AOD</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704433">
                <a:tc rowSpan="5">
                  <a:txBody>
                    <a:bodyPr/>
                    <a:lstStyle/>
                    <a:p>
                      <a:pPr lvl="0" algn="ctr">
                        <a:spcBef>
                          <a:spcPts val="0"/>
                        </a:spcBef>
                        <a:buNone/>
                      </a:pPr>
                      <a:r>
                        <a:rPr lang="en-US" sz="1800" dirty="0">
                          <a:solidFill>
                            <a:srgbClr val="FFFFFF"/>
                          </a:solidFill>
                        </a:rPr>
                        <a:t>Quantitative</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Comparison with ground</a:t>
                      </a:r>
                      <a:r>
                        <a:rPr lang="en-US" sz="1800" baseline="0" dirty="0">
                          <a:solidFill>
                            <a:srgbClr val="FFFFFF"/>
                          </a:solidFill>
                        </a:rPr>
                        <a:t> measurements (AERONET)</a:t>
                      </a:r>
                      <a:endParaRPr lang="en-US" sz="1800" dirty="0">
                        <a:solidFill>
                          <a:srgbClr val="FFFFFF"/>
                        </a:solidFill>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44586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Comparison with GOES 17 AOD product</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3446242041"/>
                  </a:ext>
                </a:extLst>
              </a:tr>
              <a:tr h="445862">
                <a:tc vMerge="1">
                  <a:txBody>
                    <a:bodyPr/>
                    <a:lstStyle/>
                    <a:p>
                      <a:pPr lvl="0">
                        <a:spcBef>
                          <a:spcPts val="0"/>
                        </a:spcBef>
                        <a:buNone/>
                      </a:pPr>
                      <a:endParaRPr lang="en-US" sz="1800"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r>
                        <a:rPr lang="en-US" sz="1800" dirty="0">
                          <a:solidFill>
                            <a:srgbClr val="FFFFFF"/>
                          </a:solidFill>
                        </a:rPr>
                        <a:t>Comparison with GOES 16 AOD product</a:t>
                      </a: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445862">
                <a:tc vMerge="1">
                  <a:txBody>
                    <a:bodyPr/>
                    <a:lstStyle/>
                    <a:p>
                      <a:pPr lvl="0" algn="ctr">
                        <a:spcBef>
                          <a:spcPts val="0"/>
                        </a:spcBef>
                        <a:buNone/>
                      </a:pPr>
                      <a:endParaRPr lang="en-US" sz="1800"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Comparison with JPSS VIIRS AOD product</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599604158"/>
                  </a:ext>
                </a:extLst>
              </a:tr>
              <a:tr h="445862">
                <a:tc vMerge="1">
                  <a:txBody>
                    <a:bodyPr/>
                    <a:lstStyle/>
                    <a:p>
                      <a:pPr lvl="0" algn="ctr">
                        <a:spcBef>
                          <a:spcPts val="0"/>
                        </a:spcBef>
                        <a:buNone/>
                      </a:pPr>
                      <a:endParaRPr lang="en-US" sz="1800"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Comparison with EOS MODIS AOD product</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lvl="0">
                        <a:spcBef>
                          <a:spcPts val="0"/>
                        </a:spcBef>
                        <a:buNone/>
                      </a:pPr>
                      <a:endParaRPr sz="1800"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2524006677"/>
                  </a:ext>
                </a:extLst>
              </a:tr>
            </a:tbl>
          </a:graphicData>
        </a:graphic>
      </p:graphicFrame>
      <p:sp>
        <p:nvSpPr>
          <p:cNvPr id="118" name="Shape 118"/>
          <p:cNvSpPr txBox="1"/>
          <p:nvPr/>
        </p:nvSpPr>
        <p:spPr>
          <a:xfrm>
            <a:off x="462915" y="1503792"/>
            <a:ext cx="8229600" cy="878664"/>
          </a:xfrm>
          <a:prstGeom prst="rect">
            <a:avLst/>
          </a:prstGeom>
          <a:noFill/>
          <a:ln>
            <a:noFill/>
          </a:ln>
        </p:spPr>
        <p:txBody>
          <a:bodyPr lIns="91425" tIns="91425" rIns="91425" bIns="91425" anchor="t" anchorCtr="0">
            <a:noAutofit/>
          </a:bodyPr>
          <a:lstStyle/>
          <a:p>
            <a:pPr marL="457200" indent="-342900">
              <a:buClr>
                <a:srgbClr val="FFFFFF"/>
              </a:buClr>
              <a:buSzPct val="100000"/>
              <a:buChar char="●"/>
            </a:pPr>
            <a:r>
              <a:rPr lang="en-US" sz="1800" dirty="0">
                <a:solidFill>
                  <a:srgbClr val="FFFFFF"/>
                </a:solidFill>
              </a:rPr>
              <a:t>The analysis has 7 elements.</a:t>
            </a:r>
          </a:p>
          <a:p>
            <a:pPr marL="457200" indent="-342900">
              <a:buClr>
                <a:srgbClr val="FFFFFF"/>
              </a:buClr>
              <a:buSzPct val="100000"/>
              <a:buChar char="●"/>
            </a:pPr>
            <a:r>
              <a:rPr lang="en-US" sz="1800" dirty="0">
                <a:solidFill>
                  <a:srgbClr val="FFFFFF"/>
                </a:solidFill>
              </a:rPr>
              <a:t>Each element is applied on the FD and CONUS domains.</a:t>
            </a:r>
          </a:p>
          <a:p>
            <a:endParaRPr dirty="0">
              <a:solidFill>
                <a:srgbClr val="FFFFFF"/>
              </a:solidFill>
            </a:endParaRPr>
          </a:p>
        </p:txBody>
      </p:sp>
      <p:sp>
        <p:nvSpPr>
          <p:cNvPr id="7" name="Shape 362"/>
          <p:cNvSpPr txBox="1">
            <a:spLocks noGrp="1"/>
          </p:cNvSpPr>
          <p:nvPr>
            <p:ph type="title"/>
          </p:nvPr>
        </p:nvSpPr>
        <p:spPr>
          <a:xfrm>
            <a:off x="1565910" y="98534"/>
            <a:ext cx="6023610" cy="1467376"/>
          </a:xfrm>
          <a:prstGeom prst="rect">
            <a:avLst/>
          </a:prstGeom>
          <a:noFill/>
          <a:ln>
            <a:noFill/>
          </a:ln>
        </p:spPr>
        <p:txBody>
          <a:bodyPr vert="horz" wrap="square" lIns="91425" tIns="91425" rIns="91425" bIns="91425" numCol="1" anchor="ctr" anchorCtr="0" compatLnSpc="1">
            <a:prstTxWarp prst="textNoShape">
              <a:avLst/>
            </a:prstTxWarp>
            <a:noAutofit/>
          </a:bodyPr>
          <a:lstStyle/>
          <a:p>
            <a:pPr>
              <a:spcBef>
                <a:spcPts val="0"/>
              </a:spcBef>
              <a:spcAft>
                <a:spcPts val="0"/>
              </a:spcAft>
              <a:buClr>
                <a:schemeClr val="lt1"/>
              </a:buClr>
              <a:buSzPct val="25000"/>
            </a:pPr>
            <a:r>
              <a:rPr lang="en-US" sz="3000" dirty="0">
                <a:solidFill>
                  <a:schemeClr val="lt1"/>
                </a:solidFill>
                <a:latin typeface="Calibri"/>
                <a:ea typeface="Calibri"/>
                <a:cs typeface="Calibri"/>
                <a:sym typeface="Calibri"/>
              </a:rPr>
              <a:t>Application of PLPT Qualitative &amp; Quantitative Analysis Tests to each Domain</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12</a:t>
            </a:fld>
            <a:endParaRPr lang="en-US" altLang="en-US" dirty="0">
              <a:solidFill>
                <a:prstClr val="white"/>
              </a:solidFill>
            </a:endParaRPr>
          </a:p>
        </p:txBody>
      </p:sp>
    </p:spTree>
    <p:extLst>
      <p:ext uri="{BB962C8B-B14F-4D97-AF65-F5344CB8AC3E}">
        <p14:creationId xmlns:p14="http://schemas.microsoft.com/office/powerpoint/2010/main" val="320507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prstGeom prst="rect">
            <a:avLst/>
          </a:prstGeom>
        </p:spPr>
        <p:txBody>
          <a:bodyPr vert="horz" wrap="square" lIns="91425" tIns="91425" rIns="91425" bIns="91425" numCol="1" anchor="ctr" anchorCtr="0" compatLnSpc="1">
            <a:prstTxWarp prst="textNoShape">
              <a:avLst/>
            </a:prstTxWarp>
            <a:noAutofit/>
          </a:bodyPr>
          <a:lstStyle/>
          <a:p>
            <a:pPr>
              <a:spcBef>
                <a:spcPts val="0"/>
              </a:spcBef>
            </a:pPr>
            <a:r>
              <a:rPr lang="en-US" sz="3000" dirty="0"/>
              <a:t>GOES-18 Data Used in this Review</a:t>
            </a:r>
          </a:p>
        </p:txBody>
      </p:sp>
      <p:sp>
        <p:nvSpPr>
          <p:cNvPr id="7" name="Content Placeholder 6"/>
          <p:cNvSpPr>
            <a:spLocks noGrp="1"/>
          </p:cNvSpPr>
          <p:nvPr>
            <p:ph idx="1"/>
          </p:nvPr>
        </p:nvSpPr>
        <p:spPr>
          <a:xfrm>
            <a:off x="457200" y="1772351"/>
            <a:ext cx="8229600" cy="4440190"/>
          </a:xfrm>
        </p:spPr>
        <p:txBody>
          <a:bodyPr>
            <a:normAutofit lnSpcReduction="10000"/>
          </a:bodyPr>
          <a:lstStyle/>
          <a:p>
            <a:r>
              <a:rPr lang="en-US" b="1" dirty="0"/>
              <a:t>Time period: </a:t>
            </a:r>
            <a:r>
              <a:rPr lang="en-US" dirty="0">
                <a:solidFill>
                  <a:srgbClr val="FFFF00"/>
                </a:solidFill>
              </a:rPr>
              <a:t>07/26/2022 – 10/26/2022 </a:t>
            </a:r>
          </a:p>
          <a:p>
            <a:pPr lvl="1"/>
            <a:r>
              <a:rPr lang="en-US" dirty="0"/>
              <a:t>All daytime retrievals are used.</a:t>
            </a:r>
          </a:p>
          <a:p>
            <a:r>
              <a:rPr lang="en-US" b="1" dirty="0"/>
              <a:t>Matchups:</a:t>
            </a:r>
          </a:p>
          <a:p>
            <a:pPr marL="971550" lvl="1" indent="-514350">
              <a:buFont typeface="+mj-lt"/>
              <a:buAutoNum type="alphaLcParenR"/>
            </a:pPr>
            <a:r>
              <a:rPr lang="en-US" dirty="0"/>
              <a:t>G18 FD and CONUS AOD and AERONET AOD; </a:t>
            </a:r>
          </a:p>
          <a:p>
            <a:pPr marL="971550" lvl="1" indent="-514350">
              <a:buFont typeface="+mj-lt"/>
              <a:buAutoNum type="alphaLcParenR"/>
            </a:pPr>
            <a:r>
              <a:rPr lang="en-US" dirty="0"/>
              <a:t>G18 FD and CONUS AOD and GOES-17 AOD</a:t>
            </a:r>
          </a:p>
          <a:p>
            <a:pPr marL="971550" lvl="1" indent="-514350">
              <a:buFont typeface="+mj-lt"/>
              <a:buAutoNum type="alphaLcParenR"/>
            </a:pPr>
            <a:r>
              <a:rPr lang="en-US" dirty="0"/>
              <a:t>G18 FD and CONUS AOD and GOES-16 AOD</a:t>
            </a:r>
          </a:p>
          <a:p>
            <a:pPr marL="971550" lvl="1" indent="-514350">
              <a:buFont typeface="+mj-lt"/>
              <a:buAutoNum type="alphaLcParenR"/>
            </a:pPr>
            <a:r>
              <a:rPr lang="en-US" dirty="0"/>
              <a:t>G18 FD and CONUS AOD and MODIS AOD</a:t>
            </a:r>
          </a:p>
          <a:p>
            <a:pPr marL="971550" lvl="1" indent="-514350">
              <a:buFont typeface="+mj-lt"/>
              <a:buAutoNum type="alphaLcParenR"/>
            </a:pPr>
            <a:r>
              <a:rPr lang="en-US" dirty="0"/>
              <a:t>G18 FD and CONUS AOD and S-NPP and NOAA-20 VIIRS AOD. </a:t>
            </a:r>
          </a:p>
          <a:p>
            <a:endParaRPr lang="en-US" dirty="0"/>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13</a:t>
            </a:fld>
            <a:endParaRPr lang="en-US" altLang="en-US" dirty="0">
              <a:solidFill>
                <a:prstClr val="white"/>
              </a:solidFill>
            </a:endParaRPr>
          </a:p>
        </p:txBody>
      </p:sp>
    </p:spTree>
    <p:extLst>
      <p:ext uri="{BB962C8B-B14F-4D97-AF65-F5344CB8AC3E}">
        <p14:creationId xmlns:p14="http://schemas.microsoft.com/office/powerpoint/2010/main" val="390674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22312" y="4406900"/>
            <a:ext cx="7772400" cy="980646"/>
          </a:xfrm>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3200" dirty="0"/>
              <a:t>Visual and Quantitative Comparisons:</a:t>
            </a:r>
            <a:br>
              <a:rPr lang="en-US" dirty="0"/>
            </a:br>
            <a:r>
              <a:rPr lang="en-US" dirty="0"/>
              <a:t>Comparison with GOES-17</a:t>
            </a:r>
          </a:p>
        </p:txBody>
      </p:sp>
      <p:sp>
        <p:nvSpPr>
          <p:cNvPr id="4" name="Text Placeholder 2"/>
          <p:cNvSpPr>
            <a:spLocks noGrp="1"/>
          </p:cNvSpPr>
          <p:nvPr>
            <p:ph type="body" idx="1"/>
          </p:nvPr>
        </p:nvSpPr>
        <p:spPr>
          <a:xfrm>
            <a:off x="722312" y="2906721"/>
            <a:ext cx="7772400" cy="1500187"/>
          </a:xfrm>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14</a:t>
            </a:fld>
            <a:endParaRPr lang="en-US" altLang="en-US" dirty="0">
              <a:solidFill>
                <a:prstClr val="white"/>
              </a:solidFill>
            </a:endParaRPr>
          </a:p>
        </p:txBody>
      </p:sp>
    </p:spTree>
    <p:extLst>
      <p:ext uri="{BB962C8B-B14F-4D97-AF65-F5344CB8AC3E}">
        <p14:creationId xmlns:p14="http://schemas.microsoft.com/office/powerpoint/2010/main" val="399769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15</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31" name="Content Placeholder 3"/>
          <p:cNvSpPr>
            <a:spLocks noGrp="1"/>
          </p:cNvSpPr>
          <p:nvPr>
            <p:ph idx="1"/>
          </p:nvPr>
        </p:nvSpPr>
        <p:spPr>
          <a:xfrm>
            <a:off x="208543" y="1280160"/>
            <a:ext cx="3108960" cy="5303520"/>
          </a:xfrm>
        </p:spPr>
        <p:txBody>
          <a:bodyPr>
            <a:normAutofit/>
          </a:bodyPr>
          <a:lstStyle/>
          <a:p>
            <a:pPr marL="0" indent="0">
              <a:spcBef>
                <a:spcPts val="600"/>
              </a:spcBef>
              <a:buNone/>
            </a:pPr>
            <a:r>
              <a:rPr lang="en-US" sz="2000" b="1" dirty="0"/>
              <a:t>PLPT test ABI-</a:t>
            </a:r>
            <a:r>
              <a:rPr lang="en-US" sz="2000" b="1" dirty="0">
                <a:solidFill>
                  <a:srgbClr val="FFFF00"/>
                </a:solidFill>
              </a:rPr>
              <a:t>FD</a:t>
            </a:r>
            <a:r>
              <a:rPr lang="en-US" sz="2000" b="1" dirty="0"/>
              <a:t>_AOD01 </a:t>
            </a:r>
          </a:p>
          <a:p>
            <a:pPr marL="228600" indent="-228600">
              <a:spcBef>
                <a:spcPts val="600"/>
              </a:spcBef>
            </a:pPr>
            <a:r>
              <a:rPr lang="en-US" sz="2000" dirty="0"/>
              <a:t>G18 AOD field is as expected.</a:t>
            </a:r>
          </a:p>
          <a:p>
            <a:pPr marL="228600" indent="-228600">
              <a:spcBef>
                <a:spcPts val="600"/>
              </a:spcBef>
            </a:pPr>
            <a:r>
              <a:rPr lang="en-US" sz="2000" dirty="0"/>
              <a:t>The spatial distribution of G18 AOD is visually similar to that of G17.</a:t>
            </a:r>
          </a:p>
          <a:p>
            <a:pPr marL="228600" indent="-228600">
              <a:spcBef>
                <a:spcPts val="600"/>
              </a:spcBef>
            </a:pPr>
            <a:r>
              <a:rPr lang="en-US" sz="2000" dirty="0"/>
              <a:t>G18 and G17 histograms are similar with a slightly smaller G18 mean AOD compared to  G17.</a:t>
            </a:r>
          </a:p>
          <a:p>
            <a:pPr marL="228600" indent="-228600">
              <a:spcBef>
                <a:spcPts val="600"/>
              </a:spcBef>
            </a:pPr>
            <a:r>
              <a:rPr lang="en-US" sz="2000" dirty="0"/>
              <a:t>G18 AOD is within valid range. (</a:t>
            </a:r>
            <a:r>
              <a:rPr lang="en-US" sz="2000" dirty="0">
                <a:solidFill>
                  <a:srgbClr val="00B050"/>
                </a:solidFill>
              </a:rPr>
              <a:t>Passed</a:t>
            </a:r>
            <a:r>
              <a:rPr lang="en-US" sz="2000" dirty="0"/>
              <a:t>)</a:t>
            </a:r>
          </a:p>
          <a:p>
            <a:pPr>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9FD441C4-3EA1-49D1-81ED-BEF0AF8F636A}"/>
              </a:ext>
            </a:extLst>
          </p:cNvPr>
          <p:cNvPicPr>
            <a:picLocks/>
          </p:cNvPicPr>
          <p:nvPr/>
        </p:nvPicPr>
        <p:blipFill>
          <a:blip r:embed="rId3"/>
          <a:stretch>
            <a:fillRect/>
          </a:stretch>
        </p:blipFill>
        <p:spPr>
          <a:xfrm>
            <a:off x="3474720" y="4480560"/>
            <a:ext cx="2565178" cy="2183130"/>
          </a:xfrm>
          <a:prstGeom prst="rect">
            <a:avLst/>
          </a:prstGeom>
        </p:spPr>
      </p:pic>
      <p:pic>
        <p:nvPicPr>
          <p:cNvPr id="8" name="Picture 7">
            <a:extLst>
              <a:ext uri="{FF2B5EF4-FFF2-40B4-BE49-F238E27FC236}">
                <a16:creationId xmlns:a16="http://schemas.microsoft.com/office/drawing/2014/main" id="{B5C04CDC-02F2-46BA-85F9-8C201EFB20EA}"/>
              </a:ext>
            </a:extLst>
          </p:cNvPr>
          <p:cNvPicPr>
            <a:picLocks/>
          </p:cNvPicPr>
          <p:nvPr/>
        </p:nvPicPr>
        <p:blipFill>
          <a:blip r:embed="rId4"/>
          <a:stretch>
            <a:fillRect/>
          </a:stretch>
        </p:blipFill>
        <p:spPr>
          <a:xfrm>
            <a:off x="6217920" y="4480560"/>
            <a:ext cx="2565178" cy="2183130"/>
          </a:xfrm>
          <a:prstGeom prst="rect">
            <a:avLst/>
          </a:prstGeom>
        </p:spPr>
      </p:pic>
      <p:sp>
        <p:nvSpPr>
          <p:cNvPr id="35" name="Subtitle 2">
            <a:extLst>
              <a:ext uri="{FF2B5EF4-FFF2-40B4-BE49-F238E27FC236}">
                <a16:creationId xmlns:a16="http://schemas.microsoft.com/office/drawing/2014/main" id="{AC5BCF49-B92A-4EE5-8FBA-90F0C0BA1096}"/>
              </a:ext>
            </a:extLst>
          </p:cNvPr>
          <p:cNvSpPr txBox="1">
            <a:spLocks/>
          </p:cNvSpPr>
          <p:nvPr/>
        </p:nvSpPr>
        <p:spPr bwMode="auto">
          <a:xfrm>
            <a:off x="4621304"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pic>
        <p:nvPicPr>
          <p:cNvPr id="5" name="Picture 4">
            <a:extLst>
              <a:ext uri="{FF2B5EF4-FFF2-40B4-BE49-F238E27FC236}">
                <a16:creationId xmlns:a16="http://schemas.microsoft.com/office/drawing/2014/main" id="{E9C35B42-251F-4890-BE5C-3B80FFFFF6D9}"/>
              </a:ext>
            </a:extLst>
          </p:cNvPr>
          <p:cNvPicPr>
            <a:picLocks noChangeAspect="1"/>
          </p:cNvPicPr>
          <p:nvPr/>
        </p:nvPicPr>
        <p:blipFill>
          <a:blip r:embed="rId5"/>
          <a:stretch>
            <a:fillRect/>
          </a:stretch>
        </p:blipFill>
        <p:spPr>
          <a:xfrm>
            <a:off x="3474720" y="1280160"/>
            <a:ext cx="2571750" cy="3219450"/>
          </a:xfrm>
          <a:prstGeom prst="rect">
            <a:avLst/>
          </a:prstGeom>
        </p:spPr>
      </p:pic>
      <p:sp>
        <p:nvSpPr>
          <p:cNvPr id="33" name="Rectangle 32">
            <a:extLst>
              <a:ext uri="{FF2B5EF4-FFF2-40B4-BE49-F238E27FC236}">
                <a16:creationId xmlns:a16="http://schemas.microsoft.com/office/drawing/2014/main" id="{1F2DB1C7-0673-42F8-974C-E7F97ED74DEA}"/>
              </a:ext>
            </a:extLst>
          </p:cNvPr>
          <p:cNvSpPr/>
          <p:nvPr/>
        </p:nvSpPr>
        <p:spPr>
          <a:xfrm>
            <a:off x="5303520" y="1463040"/>
            <a:ext cx="968693" cy="461665"/>
          </a:xfrm>
          <a:prstGeom prst="rect">
            <a:avLst/>
          </a:prstGeom>
        </p:spPr>
        <p:txBody>
          <a:bodyPr wrap="square">
            <a:spAutoFit/>
          </a:bodyPr>
          <a:lstStyle/>
          <a:p>
            <a:pPr lvl="0">
              <a:defRPr/>
            </a:pPr>
            <a:r>
              <a:rPr lang="en-US" sz="2400" b="1" dirty="0">
                <a:solidFill>
                  <a:schemeClr val="tx1">
                    <a:lumMod val="65000"/>
                    <a:lumOff val="35000"/>
                  </a:schemeClr>
                </a:solidFill>
              </a:rPr>
              <a:t>G18</a:t>
            </a:r>
          </a:p>
        </p:txBody>
      </p:sp>
      <p:pic>
        <p:nvPicPr>
          <p:cNvPr id="7" name="Picture 6">
            <a:extLst>
              <a:ext uri="{FF2B5EF4-FFF2-40B4-BE49-F238E27FC236}">
                <a16:creationId xmlns:a16="http://schemas.microsoft.com/office/drawing/2014/main" id="{FA3A13C7-55BE-46AC-B44D-5D02969D578E}"/>
              </a:ext>
            </a:extLst>
          </p:cNvPr>
          <p:cNvPicPr>
            <a:picLocks noChangeAspect="1"/>
          </p:cNvPicPr>
          <p:nvPr/>
        </p:nvPicPr>
        <p:blipFill>
          <a:blip r:embed="rId6"/>
          <a:stretch>
            <a:fillRect/>
          </a:stretch>
        </p:blipFill>
        <p:spPr>
          <a:xfrm>
            <a:off x="6217920" y="1280160"/>
            <a:ext cx="2571750" cy="3219450"/>
          </a:xfrm>
          <a:prstGeom prst="rect">
            <a:avLst/>
          </a:prstGeom>
        </p:spPr>
      </p:pic>
      <p:sp>
        <p:nvSpPr>
          <p:cNvPr id="34" name="Rectangle 33">
            <a:extLst>
              <a:ext uri="{FF2B5EF4-FFF2-40B4-BE49-F238E27FC236}">
                <a16:creationId xmlns:a16="http://schemas.microsoft.com/office/drawing/2014/main" id="{51A14D9D-3044-4409-91AF-E80A2A9DF418}"/>
              </a:ext>
            </a:extLst>
          </p:cNvPr>
          <p:cNvSpPr/>
          <p:nvPr/>
        </p:nvSpPr>
        <p:spPr>
          <a:xfrm>
            <a:off x="8046720" y="1463040"/>
            <a:ext cx="968693" cy="461665"/>
          </a:xfrm>
          <a:prstGeom prst="rect">
            <a:avLst/>
          </a:prstGeom>
        </p:spPr>
        <p:txBody>
          <a:bodyPr wrap="square">
            <a:spAutoFit/>
          </a:bodyPr>
          <a:lstStyle/>
          <a:p>
            <a:pPr lvl="0">
              <a:defRPr/>
            </a:pPr>
            <a:r>
              <a:rPr lang="en-US" sz="2400" b="1" dirty="0">
                <a:solidFill>
                  <a:schemeClr val="tx1">
                    <a:lumMod val="65000"/>
                    <a:lumOff val="35000"/>
                  </a:schemeClr>
                </a:solidFill>
              </a:rPr>
              <a:t>G17</a:t>
            </a:r>
          </a:p>
        </p:txBody>
      </p:sp>
    </p:spTree>
    <p:extLst>
      <p:ext uri="{BB962C8B-B14F-4D97-AF65-F5344CB8AC3E}">
        <p14:creationId xmlns:p14="http://schemas.microsoft.com/office/powerpoint/2010/main" val="235079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3" name="Subtitle 2"/>
          <p:cNvSpPr txBox="1">
            <a:spLocks/>
          </p:cNvSpPr>
          <p:nvPr/>
        </p:nvSpPr>
        <p:spPr bwMode="auto">
          <a:xfrm>
            <a:off x="4177553"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16</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AOD</a:t>
            </a:r>
            <a:endParaRPr lang="en-US" sz="3200" dirty="0">
              <a:solidFill>
                <a:srgbClr val="FFFF00"/>
              </a:solidFill>
            </a:endParaRPr>
          </a:p>
        </p:txBody>
      </p:sp>
      <p:sp>
        <p:nvSpPr>
          <p:cNvPr id="31" name="Content Placeholder 3"/>
          <p:cNvSpPr>
            <a:spLocks noGrp="1"/>
          </p:cNvSpPr>
          <p:nvPr>
            <p:ph idx="1"/>
          </p:nvPr>
        </p:nvSpPr>
        <p:spPr>
          <a:xfrm>
            <a:off x="210312" y="1280160"/>
            <a:ext cx="3108960" cy="5303520"/>
          </a:xfrm>
        </p:spPr>
        <p:txBody>
          <a:bodyPr>
            <a:normAutofit/>
          </a:bodyPr>
          <a:lstStyle/>
          <a:p>
            <a:pPr marL="0" indent="0">
              <a:buNone/>
            </a:pPr>
            <a:r>
              <a:rPr lang="en-US" sz="2000" b="1" dirty="0"/>
              <a:t>PLPT test ABI-</a:t>
            </a:r>
            <a:r>
              <a:rPr lang="en-US" sz="2000" b="1" dirty="0">
                <a:solidFill>
                  <a:srgbClr val="FFFF00"/>
                </a:solidFill>
              </a:rPr>
              <a:t>FD</a:t>
            </a:r>
            <a:r>
              <a:rPr lang="en-US" sz="2000" b="1" dirty="0"/>
              <a:t>_AOD01 </a:t>
            </a:r>
          </a:p>
          <a:p>
            <a:pPr marL="228600" indent="-228600">
              <a:spcBef>
                <a:spcPts val="600"/>
              </a:spcBef>
            </a:pPr>
            <a:r>
              <a:rPr lang="en-US" sz="2000" dirty="0"/>
              <a:t>The AOD differences are generally small except over land or at large view zenith angles. </a:t>
            </a:r>
          </a:p>
          <a:p>
            <a:pPr marL="228600" indent="-228600">
              <a:spcBef>
                <a:spcPts val="600"/>
              </a:spcBef>
            </a:pPr>
            <a:r>
              <a:rPr lang="en-US" sz="2000" dirty="0"/>
              <a:t>The mean AOD difference is about -0.05 over land and is about -0.01 over water.</a:t>
            </a:r>
          </a:p>
          <a:p>
            <a:pPr marL="228600" indent="-228600">
              <a:spcBef>
                <a:spcPts val="600"/>
              </a:spcBef>
            </a:pPr>
            <a:r>
              <a:rPr lang="en-US" sz="2000" dirty="0"/>
              <a:t>Spectral land-surface relationships must be updated for G18.</a:t>
            </a:r>
          </a:p>
        </p:txBody>
      </p:sp>
      <p:pic>
        <p:nvPicPr>
          <p:cNvPr id="14" name="Picture 13">
            <a:extLst>
              <a:ext uri="{FF2B5EF4-FFF2-40B4-BE49-F238E27FC236}">
                <a16:creationId xmlns:a16="http://schemas.microsoft.com/office/drawing/2014/main" id="{1F88A357-9590-427C-9655-B5E7644F5FF4}"/>
              </a:ext>
            </a:extLst>
          </p:cNvPr>
          <p:cNvPicPr>
            <a:picLocks/>
          </p:cNvPicPr>
          <p:nvPr/>
        </p:nvPicPr>
        <p:blipFill>
          <a:blip r:embed="rId3"/>
          <a:stretch>
            <a:fillRect/>
          </a:stretch>
        </p:blipFill>
        <p:spPr>
          <a:xfrm>
            <a:off x="3474720" y="4480560"/>
            <a:ext cx="2565178" cy="2183130"/>
          </a:xfrm>
          <a:prstGeom prst="rect">
            <a:avLst/>
          </a:prstGeom>
        </p:spPr>
      </p:pic>
      <p:pic>
        <p:nvPicPr>
          <p:cNvPr id="4" name="Picture 3">
            <a:extLst>
              <a:ext uri="{FF2B5EF4-FFF2-40B4-BE49-F238E27FC236}">
                <a16:creationId xmlns:a16="http://schemas.microsoft.com/office/drawing/2014/main" id="{9CB7C0C4-92CA-44D4-8F28-F183F22ADBAB}"/>
              </a:ext>
            </a:extLst>
          </p:cNvPr>
          <p:cNvPicPr>
            <a:picLocks noChangeAspect="1"/>
          </p:cNvPicPr>
          <p:nvPr/>
        </p:nvPicPr>
        <p:blipFill>
          <a:blip r:embed="rId4"/>
          <a:stretch>
            <a:fillRect/>
          </a:stretch>
        </p:blipFill>
        <p:spPr>
          <a:xfrm>
            <a:off x="3474720" y="1280160"/>
            <a:ext cx="2571750" cy="3219450"/>
          </a:xfrm>
          <a:prstGeom prst="rect">
            <a:avLst/>
          </a:prstGeom>
        </p:spPr>
      </p:pic>
      <p:pic>
        <p:nvPicPr>
          <p:cNvPr id="8" name="Picture 7">
            <a:extLst>
              <a:ext uri="{FF2B5EF4-FFF2-40B4-BE49-F238E27FC236}">
                <a16:creationId xmlns:a16="http://schemas.microsoft.com/office/drawing/2014/main" id="{5D6CBFF1-F412-4615-BE1B-EEBD252E03F8}"/>
              </a:ext>
            </a:extLst>
          </p:cNvPr>
          <p:cNvPicPr>
            <a:picLocks noChangeAspect="1"/>
          </p:cNvPicPr>
          <p:nvPr/>
        </p:nvPicPr>
        <p:blipFill>
          <a:blip r:embed="rId5"/>
          <a:stretch>
            <a:fillRect/>
          </a:stretch>
        </p:blipFill>
        <p:spPr>
          <a:xfrm>
            <a:off x="6217920" y="1280455"/>
            <a:ext cx="2731245" cy="5383235"/>
          </a:xfrm>
          <a:prstGeom prst="rect">
            <a:avLst/>
          </a:prstGeom>
        </p:spPr>
      </p:pic>
      <p:sp>
        <p:nvSpPr>
          <p:cNvPr id="19" name="Rectangle 18">
            <a:extLst>
              <a:ext uri="{FF2B5EF4-FFF2-40B4-BE49-F238E27FC236}">
                <a16:creationId xmlns:a16="http://schemas.microsoft.com/office/drawing/2014/main" id="{1411CF1F-C427-4DE3-9E95-F8931E0262E1}"/>
              </a:ext>
            </a:extLst>
          </p:cNvPr>
          <p:cNvSpPr/>
          <p:nvPr/>
        </p:nvSpPr>
        <p:spPr>
          <a:xfrm>
            <a:off x="7706557" y="1188358"/>
            <a:ext cx="968693" cy="461665"/>
          </a:xfrm>
          <a:prstGeom prst="rect">
            <a:avLst/>
          </a:prstGeom>
        </p:spPr>
        <p:txBody>
          <a:bodyPr wrap="square">
            <a:spAutoFit/>
          </a:bodyPr>
          <a:lstStyle/>
          <a:p>
            <a:pPr lvl="0">
              <a:defRPr/>
            </a:pPr>
            <a:r>
              <a:rPr lang="en-US" sz="2400" b="1" dirty="0">
                <a:solidFill>
                  <a:schemeClr val="tx1">
                    <a:lumMod val="65000"/>
                    <a:lumOff val="35000"/>
                  </a:schemeClr>
                </a:solidFill>
              </a:rPr>
              <a:t>Land</a:t>
            </a:r>
          </a:p>
        </p:txBody>
      </p:sp>
      <p:sp>
        <p:nvSpPr>
          <p:cNvPr id="22" name="Rectangle 21">
            <a:extLst>
              <a:ext uri="{FF2B5EF4-FFF2-40B4-BE49-F238E27FC236}">
                <a16:creationId xmlns:a16="http://schemas.microsoft.com/office/drawing/2014/main" id="{80F6716D-346C-4CB8-A3A0-C51AA554C27F}"/>
              </a:ext>
            </a:extLst>
          </p:cNvPr>
          <p:cNvSpPr/>
          <p:nvPr/>
        </p:nvSpPr>
        <p:spPr>
          <a:xfrm>
            <a:off x="7570261" y="3877770"/>
            <a:ext cx="1116547" cy="461665"/>
          </a:xfrm>
          <a:prstGeom prst="rect">
            <a:avLst/>
          </a:prstGeom>
        </p:spPr>
        <p:txBody>
          <a:bodyPr wrap="square">
            <a:spAutoFit/>
          </a:bodyPr>
          <a:lstStyle/>
          <a:p>
            <a:pPr lvl="0">
              <a:defRPr/>
            </a:pPr>
            <a:r>
              <a:rPr lang="en-US" sz="2400" b="1" dirty="0">
                <a:solidFill>
                  <a:schemeClr val="tx1">
                    <a:lumMod val="65000"/>
                    <a:lumOff val="35000"/>
                  </a:schemeClr>
                </a:solidFill>
              </a:rPr>
              <a:t>Water</a:t>
            </a:r>
          </a:p>
        </p:txBody>
      </p:sp>
    </p:spTree>
    <p:extLst>
      <p:ext uri="{BB962C8B-B14F-4D97-AF65-F5344CB8AC3E}">
        <p14:creationId xmlns:p14="http://schemas.microsoft.com/office/powerpoint/2010/main" val="730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17</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a:solidFill>
                  <a:srgbClr val="FFFF00"/>
                </a:solidFill>
                <a:sym typeface="Calibri"/>
              </a:rPr>
              <a:t>High QC AOD</a:t>
            </a:r>
            <a:endParaRPr lang="en-US" sz="3200" dirty="0">
              <a:solidFill>
                <a:srgbClr val="FFFF00"/>
              </a:solidFill>
            </a:endParaRPr>
          </a:p>
        </p:txBody>
      </p:sp>
      <p:sp>
        <p:nvSpPr>
          <p:cNvPr id="22" name="Subtitle 2">
            <a:extLst>
              <a:ext uri="{FF2B5EF4-FFF2-40B4-BE49-F238E27FC236}">
                <a16:creationId xmlns:a16="http://schemas.microsoft.com/office/drawing/2014/main" id="{5BF6E8DA-3D77-4E1D-B4BE-0CBAEE7C15AC}"/>
              </a:ext>
            </a:extLst>
          </p:cNvPr>
          <p:cNvSpPr txBox="1">
            <a:spLocks/>
          </p:cNvSpPr>
          <p:nvPr/>
        </p:nvSpPr>
        <p:spPr bwMode="auto">
          <a:xfrm>
            <a:off x="4621304"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sp>
        <p:nvSpPr>
          <p:cNvPr id="15" name="Content Placeholder 3">
            <a:extLst>
              <a:ext uri="{FF2B5EF4-FFF2-40B4-BE49-F238E27FC236}">
                <a16:creationId xmlns:a16="http://schemas.microsoft.com/office/drawing/2014/main" id="{3988DF56-28F8-4201-A910-D9E111889CF8}"/>
              </a:ext>
            </a:extLst>
          </p:cNvPr>
          <p:cNvSpPr>
            <a:spLocks noGrp="1"/>
          </p:cNvSpPr>
          <p:nvPr>
            <p:ph idx="1"/>
          </p:nvPr>
        </p:nvSpPr>
        <p:spPr>
          <a:xfrm>
            <a:off x="208543" y="1280160"/>
            <a:ext cx="3108960" cy="5303520"/>
          </a:xfrm>
        </p:spPr>
        <p:txBody>
          <a:bodyPr>
            <a:normAutofit/>
          </a:bodyPr>
          <a:lstStyle/>
          <a:p>
            <a:pPr marL="0" indent="0">
              <a:spcBef>
                <a:spcPts val="600"/>
              </a:spcBef>
              <a:buNone/>
            </a:pPr>
            <a:r>
              <a:rPr lang="en-US" sz="2000" b="1" dirty="0"/>
              <a:t>PLPT test ABI-</a:t>
            </a:r>
            <a:r>
              <a:rPr lang="en-US" sz="2000" b="1" dirty="0">
                <a:solidFill>
                  <a:srgbClr val="FFFF00"/>
                </a:solidFill>
              </a:rPr>
              <a:t>FD</a:t>
            </a:r>
            <a:r>
              <a:rPr lang="en-US" sz="2000" b="1" dirty="0"/>
              <a:t>_AOD01 </a:t>
            </a:r>
          </a:p>
          <a:p>
            <a:pPr marL="228600" indent="-228600">
              <a:spcBef>
                <a:spcPts val="600"/>
              </a:spcBef>
            </a:pPr>
            <a:r>
              <a:rPr lang="en-US" sz="2000" dirty="0"/>
              <a:t>Results are similar to those for unfiltered AOD.</a:t>
            </a:r>
          </a:p>
          <a:p>
            <a:pPr marL="228600" indent="-228600">
              <a:spcBef>
                <a:spcPts val="600"/>
              </a:spcBef>
            </a:pPr>
            <a:r>
              <a:rPr lang="en-US" sz="2000" dirty="0"/>
              <a:t>G18 AOD field is as expected.</a:t>
            </a:r>
          </a:p>
          <a:p>
            <a:pPr marL="228600" indent="-228600">
              <a:spcBef>
                <a:spcPts val="600"/>
              </a:spcBef>
            </a:pPr>
            <a:r>
              <a:rPr lang="en-US" sz="2000" dirty="0"/>
              <a:t>The spatial distribution of G18 AOD is visually similar to that of G17.</a:t>
            </a:r>
          </a:p>
          <a:p>
            <a:pPr marL="228600" indent="-228600">
              <a:spcBef>
                <a:spcPts val="600"/>
              </a:spcBef>
            </a:pPr>
            <a:r>
              <a:rPr lang="en-US" sz="2000" dirty="0"/>
              <a:t>G18 and G17 histograms are similar with a smaller G18 mean AOD compared to  G17.</a:t>
            </a:r>
          </a:p>
          <a:p>
            <a:pPr marL="228600" indent="-228600">
              <a:spcBef>
                <a:spcPts val="600"/>
              </a:spcBef>
            </a:pPr>
            <a:r>
              <a:rPr lang="en-US" sz="2000" dirty="0"/>
              <a:t>G18 AOD is within valid range. (</a:t>
            </a:r>
            <a:r>
              <a:rPr lang="en-US" sz="2000" dirty="0">
                <a:solidFill>
                  <a:srgbClr val="00B050"/>
                </a:solidFill>
              </a:rPr>
              <a:t>Passed</a:t>
            </a:r>
            <a:r>
              <a:rPr lang="en-US" sz="2000" dirty="0"/>
              <a:t>)</a:t>
            </a:r>
          </a:p>
          <a:p>
            <a:pPr>
              <a:buFont typeface="Arial" panose="020B0604020202020204" pitchFamily="34" charset="0"/>
              <a:buChar char="•"/>
            </a:pPr>
            <a:endParaRPr lang="en-US" sz="2400" dirty="0"/>
          </a:p>
        </p:txBody>
      </p:sp>
      <p:pic>
        <p:nvPicPr>
          <p:cNvPr id="4" name="Picture 3">
            <a:extLst>
              <a:ext uri="{FF2B5EF4-FFF2-40B4-BE49-F238E27FC236}">
                <a16:creationId xmlns:a16="http://schemas.microsoft.com/office/drawing/2014/main" id="{C3F82B03-0068-4BD2-B50B-02E09F6F7E0C}"/>
              </a:ext>
            </a:extLst>
          </p:cNvPr>
          <p:cNvPicPr>
            <a:picLocks noChangeAspect="1"/>
          </p:cNvPicPr>
          <p:nvPr/>
        </p:nvPicPr>
        <p:blipFill>
          <a:blip r:embed="rId3"/>
          <a:stretch>
            <a:fillRect/>
          </a:stretch>
        </p:blipFill>
        <p:spPr>
          <a:xfrm>
            <a:off x="3474720" y="1280160"/>
            <a:ext cx="2798307" cy="5383235"/>
          </a:xfrm>
          <a:prstGeom prst="rect">
            <a:avLst/>
          </a:prstGeom>
        </p:spPr>
      </p:pic>
      <p:pic>
        <p:nvPicPr>
          <p:cNvPr id="6" name="Picture 5">
            <a:extLst>
              <a:ext uri="{FF2B5EF4-FFF2-40B4-BE49-F238E27FC236}">
                <a16:creationId xmlns:a16="http://schemas.microsoft.com/office/drawing/2014/main" id="{8747B956-38D8-4F79-B28D-B7AABB1653FD}"/>
              </a:ext>
            </a:extLst>
          </p:cNvPr>
          <p:cNvPicPr>
            <a:picLocks noChangeAspect="1"/>
          </p:cNvPicPr>
          <p:nvPr/>
        </p:nvPicPr>
        <p:blipFill>
          <a:blip r:embed="rId4"/>
          <a:stretch>
            <a:fillRect/>
          </a:stretch>
        </p:blipFill>
        <p:spPr>
          <a:xfrm>
            <a:off x="6217920" y="1280159"/>
            <a:ext cx="2798307" cy="5383235"/>
          </a:xfrm>
          <a:prstGeom prst="rect">
            <a:avLst/>
          </a:prstGeom>
        </p:spPr>
      </p:pic>
    </p:spTree>
    <p:extLst>
      <p:ext uri="{BB962C8B-B14F-4D97-AF65-F5344CB8AC3E}">
        <p14:creationId xmlns:p14="http://schemas.microsoft.com/office/powerpoint/2010/main" val="132736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3" name="Subtitle 2"/>
          <p:cNvSpPr txBox="1">
            <a:spLocks/>
          </p:cNvSpPr>
          <p:nvPr/>
        </p:nvSpPr>
        <p:spPr bwMode="auto">
          <a:xfrm>
            <a:off x="4285129"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18</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a:solidFill>
                  <a:srgbClr val="FFFF00"/>
                </a:solidFill>
                <a:sym typeface="Calibri"/>
              </a:rPr>
              <a:t>High QC AOD</a:t>
            </a:r>
            <a:endParaRPr lang="en-US" sz="3200" dirty="0">
              <a:solidFill>
                <a:srgbClr val="FFFF00"/>
              </a:solidFill>
            </a:endParaRPr>
          </a:p>
        </p:txBody>
      </p:sp>
      <p:sp>
        <p:nvSpPr>
          <p:cNvPr id="26" name="Content Placeholder 3">
            <a:extLst>
              <a:ext uri="{FF2B5EF4-FFF2-40B4-BE49-F238E27FC236}">
                <a16:creationId xmlns:a16="http://schemas.microsoft.com/office/drawing/2014/main" id="{42226BA4-D480-4F8F-BB82-27F325845B06}"/>
              </a:ext>
            </a:extLst>
          </p:cNvPr>
          <p:cNvSpPr txBox="1">
            <a:spLocks/>
          </p:cNvSpPr>
          <p:nvPr/>
        </p:nvSpPr>
        <p:spPr bwMode="auto">
          <a:xfrm>
            <a:off x="210312" y="1280160"/>
            <a:ext cx="3108960"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2000" b="1" dirty="0"/>
              <a:t>PLPT test ABI-</a:t>
            </a:r>
            <a:r>
              <a:rPr lang="en-US" sz="2000" b="1" dirty="0">
                <a:solidFill>
                  <a:srgbClr val="FFFF00"/>
                </a:solidFill>
              </a:rPr>
              <a:t>FD</a:t>
            </a:r>
            <a:r>
              <a:rPr lang="en-US" sz="2000" b="1" dirty="0"/>
              <a:t>_AOD01 </a:t>
            </a:r>
          </a:p>
          <a:p>
            <a:pPr marL="228600" lvl="0" indent="-228600">
              <a:spcBef>
                <a:spcPts val="600"/>
              </a:spcBef>
            </a:pPr>
            <a:r>
              <a:rPr lang="en-US" sz="2000" dirty="0"/>
              <a:t>The AOD differences are generally small except over land or at large view zenith angles. </a:t>
            </a:r>
          </a:p>
          <a:p>
            <a:pPr marL="228600" indent="-228600">
              <a:spcBef>
                <a:spcPts val="600"/>
              </a:spcBef>
            </a:pPr>
            <a:r>
              <a:rPr lang="en-US" sz="2000" dirty="0"/>
              <a:t>The mean AOD difference is about -0.06 over land and is about -0.01 over water.</a:t>
            </a:r>
          </a:p>
          <a:p>
            <a:pPr marL="228600" indent="-228600">
              <a:spcBef>
                <a:spcPts val="600"/>
              </a:spcBef>
            </a:pPr>
            <a:r>
              <a:rPr lang="en-US" sz="2000" dirty="0"/>
              <a:t>Spectral land-surface relationships must be updated for G18.</a:t>
            </a:r>
          </a:p>
        </p:txBody>
      </p:sp>
      <p:pic>
        <p:nvPicPr>
          <p:cNvPr id="5" name="Picture 4">
            <a:extLst>
              <a:ext uri="{FF2B5EF4-FFF2-40B4-BE49-F238E27FC236}">
                <a16:creationId xmlns:a16="http://schemas.microsoft.com/office/drawing/2014/main" id="{A62A5D77-7DA5-4F1B-BD56-874FC7BC8445}"/>
              </a:ext>
            </a:extLst>
          </p:cNvPr>
          <p:cNvPicPr>
            <a:picLocks noChangeAspect="1"/>
          </p:cNvPicPr>
          <p:nvPr/>
        </p:nvPicPr>
        <p:blipFill>
          <a:blip r:embed="rId3"/>
          <a:stretch>
            <a:fillRect/>
          </a:stretch>
        </p:blipFill>
        <p:spPr>
          <a:xfrm>
            <a:off x="3474720" y="1280160"/>
            <a:ext cx="2572735" cy="5383235"/>
          </a:xfrm>
          <a:prstGeom prst="rect">
            <a:avLst/>
          </a:prstGeom>
        </p:spPr>
      </p:pic>
      <p:pic>
        <p:nvPicPr>
          <p:cNvPr id="7" name="Picture 6">
            <a:extLst>
              <a:ext uri="{FF2B5EF4-FFF2-40B4-BE49-F238E27FC236}">
                <a16:creationId xmlns:a16="http://schemas.microsoft.com/office/drawing/2014/main" id="{84296AA6-93B0-4EDA-B8E7-BD0839A8FC31}"/>
              </a:ext>
            </a:extLst>
          </p:cNvPr>
          <p:cNvPicPr>
            <a:picLocks noChangeAspect="1"/>
          </p:cNvPicPr>
          <p:nvPr/>
        </p:nvPicPr>
        <p:blipFill>
          <a:blip r:embed="rId4"/>
          <a:stretch>
            <a:fillRect/>
          </a:stretch>
        </p:blipFill>
        <p:spPr>
          <a:xfrm>
            <a:off x="6217920" y="1115568"/>
            <a:ext cx="2731245" cy="5541744"/>
          </a:xfrm>
          <a:prstGeom prst="rect">
            <a:avLst/>
          </a:prstGeom>
        </p:spPr>
      </p:pic>
    </p:spTree>
    <p:extLst>
      <p:ext uri="{BB962C8B-B14F-4D97-AF65-F5344CB8AC3E}">
        <p14:creationId xmlns:p14="http://schemas.microsoft.com/office/powerpoint/2010/main" val="3135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19</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AE1</a:t>
            </a:r>
            <a:endParaRPr lang="en-US" sz="3200" dirty="0">
              <a:solidFill>
                <a:srgbClr val="FFFF00"/>
              </a:solidFill>
            </a:endParaRPr>
          </a:p>
        </p:txBody>
      </p:sp>
      <p:sp>
        <p:nvSpPr>
          <p:cNvPr id="31" name="Content Placeholder 3"/>
          <p:cNvSpPr>
            <a:spLocks noGrp="1"/>
          </p:cNvSpPr>
          <p:nvPr>
            <p:ph idx="1"/>
          </p:nvPr>
        </p:nvSpPr>
        <p:spPr>
          <a:xfrm>
            <a:off x="210312" y="1280160"/>
            <a:ext cx="3108960" cy="5303520"/>
          </a:xfrm>
        </p:spPr>
        <p:txBody>
          <a:bodyPr>
            <a:normAutofit/>
          </a:bodyPr>
          <a:lstStyle/>
          <a:p>
            <a:pPr marL="228600" indent="-228600">
              <a:spcBef>
                <a:spcPts val="600"/>
              </a:spcBef>
            </a:pPr>
            <a:r>
              <a:rPr lang="en-US" sz="2000" dirty="0" err="1"/>
              <a:t>Low+medium+high</a:t>
            </a:r>
            <a:r>
              <a:rPr lang="en-US" sz="2000" dirty="0"/>
              <a:t> QC Angstrom Exponent (AE) is used due to limited spatial coverage for medium and high QC retrievals.</a:t>
            </a:r>
          </a:p>
          <a:p>
            <a:pPr marL="228600" indent="-228600">
              <a:spcBef>
                <a:spcPts val="600"/>
              </a:spcBef>
            </a:pPr>
            <a:r>
              <a:rPr lang="en-US" sz="2000" dirty="0"/>
              <a:t>The range of G18 AE1 in wavelength pair (0.47, 0.86) µm is as expected.</a:t>
            </a:r>
          </a:p>
          <a:p>
            <a:pPr marL="228600" indent="-228600">
              <a:spcBef>
                <a:spcPts val="600"/>
              </a:spcBef>
            </a:pPr>
            <a:r>
              <a:rPr lang="en-US" sz="2000" dirty="0"/>
              <a:t>Relative to G17, G18 AE1 has larger number of smaller AE1 values, suggesting larger aerosol particles. </a:t>
            </a:r>
          </a:p>
        </p:txBody>
      </p:sp>
      <p:sp>
        <p:nvSpPr>
          <p:cNvPr id="21" name="Subtitle 2">
            <a:extLst>
              <a:ext uri="{FF2B5EF4-FFF2-40B4-BE49-F238E27FC236}">
                <a16:creationId xmlns:a16="http://schemas.microsoft.com/office/drawing/2014/main" id="{7C67B785-A6E5-4BD1-84E0-974D65745C5A}"/>
              </a:ext>
            </a:extLst>
          </p:cNvPr>
          <p:cNvSpPr txBox="1">
            <a:spLocks/>
          </p:cNvSpPr>
          <p:nvPr/>
        </p:nvSpPr>
        <p:spPr bwMode="auto">
          <a:xfrm>
            <a:off x="4621304"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pic>
        <p:nvPicPr>
          <p:cNvPr id="4" name="Picture 3">
            <a:extLst>
              <a:ext uri="{FF2B5EF4-FFF2-40B4-BE49-F238E27FC236}">
                <a16:creationId xmlns:a16="http://schemas.microsoft.com/office/drawing/2014/main" id="{4F3F7541-3B2C-4731-ACE1-040314471009}"/>
              </a:ext>
            </a:extLst>
          </p:cNvPr>
          <p:cNvPicPr>
            <a:picLocks noChangeAspect="1"/>
          </p:cNvPicPr>
          <p:nvPr/>
        </p:nvPicPr>
        <p:blipFill>
          <a:blip r:embed="rId3"/>
          <a:stretch>
            <a:fillRect/>
          </a:stretch>
        </p:blipFill>
        <p:spPr>
          <a:xfrm>
            <a:off x="3474720" y="1280160"/>
            <a:ext cx="2798307" cy="5383235"/>
          </a:xfrm>
          <a:prstGeom prst="rect">
            <a:avLst/>
          </a:prstGeom>
        </p:spPr>
      </p:pic>
      <p:pic>
        <p:nvPicPr>
          <p:cNvPr id="8" name="Picture 7">
            <a:extLst>
              <a:ext uri="{FF2B5EF4-FFF2-40B4-BE49-F238E27FC236}">
                <a16:creationId xmlns:a16="http://schemas.microsoft.com/office/drawing/2014/main" id="{B5C39E0D-07A7-450A-9399-DF98BEB22096}"/>
              </a:ext>
            </a:extLst>
          </p:cNvPr>
          <p:cNvPicPr>
            <a:picLocks noChangeAspect="1"/>
          </p:cNvPicPr>
          <p:nvPr/>
        </p:nvPicPr>
        <p:blipFill>
          <a:blip r:embed="rId4"/>
          <a:stretch>
            <a:fillRect/>
          </a:stretch>
        </p:blipFill>
        <p:spPr>
          <a:xfrm>
            <a:off x="6217920" y="1280160"/>
            <a:ext cx="2798307" cy="5383235"/>
          </a:xfrm>
          <a:prstGeom prst="rect">
            <a:avLst/>
          </a:prstGeom>
        </p:spPr>
      </p:pic>
    </p:spTree>
    <p:extLst>
      <p:ext uri="{BB962C8B-B14F-4D97-AF65-F5344CB8AC3E}">
        <p14:creationId xmlns:p14="http://schemas.microsoft.com/office/powerpoint/2010/main" val="1705096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8" y="1465262"/>
            <a:ext cx="8478253" cy="4533202"/>
          </a:xfrm>
        </p:spPr>
        <p:txBody>
          <a:bodyPr>
            <a:normAutofit fontScale="92500" lnSpcReduction="10000"/>
          </a:bodyPr>
          <a:lstStyle/>
          <a:p>
            <a:pPr marL="461963" indent="-461963">
              <a:spcBef>
                <a:spcPts val="0"/>
              </a:spcBef>
            </a:pPr>
            <a:r>
              <a:rPr lang="en-US" dirty="0"/>
              <a:t>Product Overview</a:t>
            </a:r>
          </a:p>
          <a:p>
            <a:pPr marL="461963" indent="-461963"/>
            <a:r>
              <a:rPr lang="en-US" dirty="0"/>
              <a:t>Review of ADRs</a:t>
            </a:r>
          </a:p>
          <a:p>
            <a:pPr marL="461963" indent="-461963"/>
            <a:r>
              <a:rPr lang="en-US" dirty="0"/>
              <a:t>Provisional Maturity Assessment</a:t>
            </a:r>
          </a:p>
          <a:p>
            <a:pPr marL="919163" lvl="1" indent="-461963"/>
            <a:r>
              <a:rPr lang="en-US" dirty="0"/>
              <a:t>Comparisons with AERONET, GOES-17, GOES-16, MODIS, VIIRS</a:t>
            </a:r>
          </a:p>
          <a:p>
            <a:pPr marL="514350" indent="-457200"/>
            <a:r>
              <a:rPr lang="en-US" dirty="0"/>
              <a:t>Path to Full Validation Maturity</a:t>
            </a:r>
          </a:p>
          <a:p>
            <a:pPr marL="514350" indent="-457200"/>
            <a:r>
              <a:rPr lang="en-US" dirty="0"/>
              <a:t>Summary and Recommendations</a:t>
            </a:r>
          </a:p>
          <a:p>
            <a:pPr marL="514350" indent="-457200"/>
            <a:r>
              <a:rPr lang="en-US" dirty="0"/>
              <a:t>Supplement</a:t>
            </a:r>
          </a:p>
          <a:p>
            <a:pPr marL="919163" lvl="1" indent="-461963"/>
            <a:r>
              <a:rPr lang="en-US" dirty="0"/>
              <a:t>Various supporting material</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2</a:t>
            </a:fld>
            <a:endParaRPr lang="en-US" altLang="en-US"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20</a:t>
            </a:fld>
            <a:endParaRPr lang="en-US" altLang="en-US" dirty="0">
              <a:solidFill>
                <a:prstClr val="white"/>
              </a:solidFill>
            </a:endParaRPr>
          </a:p>
        </p:txBody>
      </p:sp>
      <p:sp>
        <p:nvSpPr>
          <p:cNvPr id="20" name="Title 1"/>
          <p:cNvSpPr>
            <a:spLocks noGrp="1"/>
          </p:cNvSpPr>
          <p:nvPr>
            <p:ph type="title"/>
          </p:nvPr>
        </p:nvSpPr>
        <p:spPr>
          <a:xfrm>
            <a:off x="1673300" y="30035"/>
            <a:ext cx="5994400" cy="968626"/>
          </a:xfrm>
        </p:spPr>
        <p:txBody>
          <a:bodyPr/>
          <a:lstStyle/>
          <a:p>
            <a:r>
              <a:rPr lang="en-US" sz="3200" dirty="0">
                <a:sym typeface="Calibri"/>
              </a:rPr>
              <a:t>GOES-18 vs. GOES-17</a:t>
            </a:r>
            <a:br>
              <a:rPr lang="en-US" sz="3200" dirty="0">
                <a:sym typeface="Calibri"/>
              </a:rPr>
            </a:br>
            <a:r>
              <a:rPr lang="en-US" sz="3200" dirty="0" err="1">
                <a:solidFill>
                  <a:srgbClr val="FFFF00"/>
                </a:solidFill>
                <a:sym typeface="Calibri"/>
              </a:rPr>
              <a:t>Low+Medium+High</a:t>
            </a:r>
            <a:r>
              <a:rPr lang="en-US" sz="3200" dirty="0">
                <a:solidFill>
                  <a:srgbClr val="FFFF00"/>
                </a:solidFill>
                <a:sym typeface="Calibri"/>
              </a:rPr>
              <a:t> QC AE2</a:t>
            </a:r>
            <a:endParaRPr lang="en-US" sz="3200" dirty="0">
              <a:solidFill>
                <a:srgbClr val="FFFF00"/>
              </a:solidFill>
            </a:endParaRPr>
          </a:p>
        </p:txBody>
      </p:sp>
      <p:sp>
        <p:nvSpPr>
          <p:cNvPr id="24" name="Content Placeholder 3">
            <a:extLst>
              <a:ext uri="{FF2B5EF4-FFF2-40B4-BE49-F238E27FC236}">
                <a16:creationId xmlns:a16="http://schemas.microsoft.com/office/drawing/2014/main" id="{8F715A47-4D32-4383-A67A-CF8540EFB454}"/>
              </a:ext>
            </a:extLst>
          </p:cNvPr>
          <p:cNvSpPr>
            <a:spLocks noGrp="1"/>
          </p:cNvSpPr>
          <p:nvPr>
            <p:ph idx="1"/>
          </p:nvPr>
        </p:nvSpPr>
        <p:spPr>
          <a:xfrm>
            <a:off x="210312" y="1280160"/>
            <a:ext cx="3108960" cy="5303520"/>
          </a:xfrm>
        </p:spPr>
        <p:txBody>
          <a:bodyPr>
            <a:normAutofit/>
          </a:bodyPr>
          <a:lstStyle/>
          <a:p>
            <a:pPr marL="228600" indent="-228600">
              <a:spcBef>
                <a:spcPts val="600"/>
              </a:spcBef>
            </a:pPr>
            <a:r>
              <a:rPr lang="en-US" sz="2000" dirty="0"/>
              <a:t>The range of G18 AE2 in wavelength pair (0.86, 1.61) µm is as expected.</a:t>
            </a:r>
          </a:p>
          <a:p>
            <a:pPr marL="228600" indent="-228600">
              <a:spcBef>
                <a:spcPts val="600"/>
              </a:spcBef>
            </a:pPr>
            <a:r>
              <a:rPr lang="en-US" sz="2000" dirty="0"/>
              <a:t>Relative to G17, the G18 mean AE2 is smaller suggesting larger aerosol particles. </a:t>
            </a:r>
          </a:p>
          <a:p>
            <a:pPr marL="228600" indent="-228600">
              <a:spcBef>
                <a:spcPts val="600"/>
              </a:spcBef>
            </a:pPr>
            <a:r>
              <a:rPr lang="en-US" sz="2000" dirty="0"/>
              <a:t>The difference between G18 and G17 AE2 is smaller than that for AE1.</a:t>
            </a:r>
          </a:p>
        </p:txBody>
      </p:sp>
      <p:sp>
        <p:nvSpPr>
          <p:cNvPr id="25" name="Subtitle 2">
            <a:extLst>
              <a:ext uri="{FF2B5EF4-FFF2-40B4-BE49-F238E27FC236}">
                <a16:creationId xmlns:a16="http://schemas.microsoft.com/office/drawing/2014/main" id="{D3964AFA-639A-48BA-A0C1-9BC5064BACF3}"/>
              </a:ext>
            </a:extLst>
          </p:cNvPr>
          <p:cNvSpPr txBox="1">
            <a:spLocks/>
          </p:cNvSpPr>
          <p:nvPr/>
        </p:nvSpPr>
        <p:spPr bwMode="auto">
          <a:xfrm>
            <a:off x="4621304" y="594247"/>
            <a:ext cx="2809050" cy="640972"/>
          </a:xfrm>
          <a:prstGeom prst="rect">
            <a:avLst/>
          </a:prstGeom>
          <a:noFill/>
          <a:ln>
            <a:noFill/>
          </a:ln>
          <a:extLst/>
        </p:spPr>
        <p:txBody>
          <a:bodyPr vert="horz" wrap="square" lIns="91440" tIns="45720" rIns="91440" bIns="45720" numCol="1" anchor="b" anchorCtr="0" compatLnSpc="1">
            <a:prstTxWarp prst="textNoShape">
              <a:avLst/>
            </a:prstTxWarp>
          </a:bodyPr>
          <a:lstStyle>
            <a:lvl1pPr marL="0" indent="0" algn="l" defTabSz="457200" rtl="0" eaLnBrk="1" fontAlgn="base" hangingPunct="1">
              <a:spcBef>
                <a:spcPct val="20000"/>
              </a:spcBef>
              <a:spcAft>
                <a:spcPct val="0"/>
              </a:spcAft>
              <a:buFont typeface="Wingdings" pitchFamily="2" charset="2"/>
              <a:buNone/>
              <a:defRPr sz="2000" kern="1200">
                <a:solidFill>
                  <a:schemeClr val="tx1">
                    <a:tint val="75000"/>
                  </a:schemeClr>
                </a:solidFill>
                <a:latin typeface="+mn-lt"/>
                <a:ea typeface="MS PGothic" panose="020B0600070205080204" pitchFamily="34" charset="-128"/>
                <a:cs typeface="+mn-cs"/>
              </a:defRPr>
            </a:lvl1pPr>
            <a:lvl2pPr marL="457200" indent="0" algn="l" defTabSz="457200" rtl="0" eaLnBrk="1" fontAlgn="base" hangingPunct="1">
              <a:spcBef>
                <a:spcPct val="20000"/>
              </a:spcBef>
              <a:spcAft>
                <a:spcPct val="0"/>
              </a:spcAft>
              <a:buFont typeface="Arial" panose="020B0604020202020204" pitchFamily="34" charset="0"/>
              <a:buNone/>
              <a:defRPr sz="1800" kern="1200">
                <a:solidFill>
                  <a:schemeClr val="tx1">
                    <a:tint val="75000"/>
                  </a:schemeClr>
                </a:solidFill>
                <a:latin typeface="+mn-lt"/>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S PGothic" panose="020B0600070205080204" pitchFamily="34" charset="-128"/>
                <a:cs typeface="+mn-cs"/>
              </a:defRPr>
            </a:lvl3pPr>
            <a:lvl4pPr marL="1371600" indent="0" algn="l" defTabSz="457200" rtl="0" eaLnBrk="1" fontAlgn="base" hangingPunct="1">
              <a:spcBef>
                <a:spcPct val="20000"/>
              </a:spcBef>
              <a:spcAft>
                <a:spcPct val="0"/>
              </a:spcAft>
              <a:buFont typeface="Courier New" pitchFamily="49" charset="0"/>
              <a:buNone/>
              <a:defRPr sz="1400" kern="1200">
                <a:solidFill>
                  <a:schemeClr val="tx1">
                    <a:tint val="75000"/>
                  </a:schemeClr>
                </a:solidFill>
                <a:latin typeface="+mn-lt"/>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1400" kern="1200">
                <a:solidFill>
                  <a:schemeClr val="tx1">
                    <a:tint val="75000"/>
                  </a:schemeClr>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spcBef>
                <a:spcPts val="0"/>
              </a:spcBef>
            </a:pPr>
            <a:r>
              <a:rPr lang="en-US" b="1" dirty="0">
                <a:solidFill>
                  <a:schemeClr val="bg1"/>
                </a:solidFill>
              </a:rPr>
              <a:t>09/14/2022 19:10 UTC</a:t>
            </a:r>
          </a:p>
        </p:txBody>
      </p:sp>
      <p:pic>
        <p:nvPicPr>
          <p:cNvPr id="4" name="Picture 3">
            <a:extLst>
              <a:ext uri="{FF2B5EF4-FFF2-40B4-BE49-F238E27FC236}">
                <a16:creationId xmlns:a16="http://schemas.microsoft.com/office/drawing/2014/main" id="{0E64E02E-1AED-464F-9F22-4F9224295DB5}"/>
              </a:ext>
            </a:extLst>
          </p:cNvPr>
          <p:cNvPicPr>
            <a:picLocks noChangeAspect="1"/>
          </p:cNvPicPr>
          <p:nvPr/>
        </p:nvPicPr>
        <p:blipFill>
          <a:blip r:embed="rId3"/>
          <a:stretch>
            <a:fillRect/>
          </a:stretch>
        </p:blipFill>
        <p:spPr>
          <a:xfrm>
            <a:off x="3474720" y="1280160"/>
            <a:ext cx="2798307" cy="5389331"/>
          </a:xfrm>
          <a:prstGeom prst="rect">
            <a:avLst/>
          </a:prstGeom>
        </p:spPr>
      </p:pic>
      <p:pic>
        <p:nvPicPr>
          <p:cNvPr id="7" name="Picture 6">
            <a:extLst>
              <a:ext uri="{FF2B5EF4-FFF2-40B4-BE49-F238E27FC236}">
                <a16:creationId xmlns:a16="http://schemas.microsoft.com/office/drawing/2014/main" id="{E3A03134-986F-45E5-A446-5DC6730A9E04}"/>
              </a:ext>
            </a:extLst>
          </p:cNvPr>
          <p:cNvPicPr>
            <a:picLocks noChangeAspect="1"/>
          </p:cNvPicPr>
          <p:nvPr/>
        </p:nvPicPr>
        <p:blipFill>
          <a:blip r:embed="rId4"/>
          <a:stretch>
            <a:fillRect/>
          </a:stretch>
        </p:blipFill>
        <p:spPr>
          <a:xfrm>
            <a:off x="6217920" y="1280160"/>
            <a:ext cx="2798307" cy="5383235"/>
          </a:xfrm>
          <a:prstGeom prst="rect">
            <a:avLst/>
          </a:prstGeom>
        </p:spPr>
      </p:pic>
    </p:spTree>
    <p:extLst>
      <p:ext uri="{BB962C8B-B14F-4D97-AF65-F5344CB8AC3E}">
        <p14:creationId xmlns:p14="http://schemas.microsoft.com/office/powerpoint/2010/main" val="405961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5BBA-ACED-42CC-8A5B-C2ED882931D7}"/>
              </a:ext>
            </a:extLst>
          </p:cNvPr>
          <p:cNvSpPr>
            <a:spLocks noGrp="1"/>
          </p:cNvSpPr>
          <p:nvPr>
            <p:ph type="title"/>
          </p:nvPr>
        </p:nvSpPr>
        <p:spPr/>
        <p:txBody>
          <a:bodyPr/>
          <a:lstStyle/>
          <a:p>
            <a:r>
              <a:rPr lang="en-US" dirty="0"/>
              <a:t>GOES-18 vs. GOES-17</a:t>
            </a:r>
            <a:br>
              <a:rPr lang="en-US" dirty="0"/>
            </a:br>
            <a:r>
              <a:rPr lang="en-US" dirty="0">
                <a:solidFill>
                  <a:srgbClr val="FFFF00"/>
                </a:solidFill>
              </a:rPr>
              <a:t>CONUS</a:t>
            </a:r>
          </a:p>
        </p:txBody>
      </p:sp>
      <p:sp>
        <p:nvSpPr>
          <p:cNvPr id="3" name="Text Placeholder 2">
            <a:extLst>
              <a:ext uri="{FF2B5EF4-FFF2-40B4-BE49-F238E27FC236}">
                <a16:creationId xmlns:a16="http://schemas.microsoft.com/office/drawing/2014/main" id="{E0C1C3ED-0686-42C4-9893-682FD86C29E1}"/>
              </a:ext>
            </a:extLst>
          </p:cNvPr>
          <p:cNvSpPr>
            <a:spLocks noGrp="1"/>
          </p:cNvSpPr>
          <p:nvPr>
            <p:ph type="body" idx="1"/>
          </p:nvPr>
        </p:nvSpPr>
        <p:spPr/>
        <p:txBody>
          <a:bodyPr>
            <a:normAutofit lnSpcReduction="10000"/>
          </a:bodyPr>
          <a:lstStyle/>
          <a:p>
            <a:r>
              <a:rPr lang="en-US" sz="2400" b="1" dirty="0"/>
              <a:t>Test ABI-CONUS_AOD02 </a:t>
            </a:r>
            <a:r>
              <a:rPr lang="en-US" sz="2400" dirty="0"/>
              <a:t>(</a:t>
            </a:r>
            <a:r>
              <a:rPr lang="en-US" sz="2400" i="1" dirty="0"/>
              <a:t>Supplement B</a:t>
            </a:r>
            <a:r>
              <a:rPr lang="en-US" sz="2400" dirty="0"/>
              <a:t>):</a:t>
            </a:r>
          </a:p>
          <a:p>
            <a:pPr lvl="1"/>
            <a:r>
              <a:rPr lang="en-US" sz="2000" dirty="0"/>
              <a:t>Results are similar to those for FD.</a:t>
            </a:r>
          </a:p>
          <a:p>
            <a:pPr lvl="1"/>
            <a:r>
              <a:rPr lang="en-US" sz="2000" dirty="0"/>
              <a:t>CONUS G18 AOD (and APS) field is as expected.</a:t>
            </a:r>
          </a:p>
          <a:p>
            <a:pPr lvl="1"/>
            <a:r>
              <a:rPr lang="en-US" sz="2000" dirty="0"/>
              <a:t>G18 AOD (and APS) is within valid range. (</a:t>
            </a:r>
            <a:r>
              <a:rPr lang="en-US" sz="2000" dirty="0">
                <a:solidFill>
                  <a:srgbClr val="00B050"/>
                </a:solidFill>
              </a:rPr>
              <a:t>Passed</a:t>
            </a:r>
            <a:r>
              <a:rPr lang="en-US" sz="2000" dirty="0"/>
              <a:t>)</a:t>
            </a:r>
          </a:p>
          <a:p>
            <a:pPr lvl="1"/>
            <a:r>
              <a:rPr lang="en-US" sz="2000" dirty="0"/>
              <a:t>The spatial distribution of G18 AOD/APS is visually similar to that of G17.</a:t>
            </a:r>
          </a:p>
          <a:p>
            <a:pPr lvl="1"/>
            <a:r>
              <a:rPr lang="en-US" sz="2000" dirty="0"/>
              <a:t>G18 and G17 histograms are similar with a slightly smaller G18 mean AOD compared to G17.</a:t>
            </a:r>
          </a:p>
          <a:p>
            <a:r>
              <a:rPr lang="en-US" sz="2400" dirty="0"/>
              <a:t>G18, G17 and G16 AOD over common area (</a:t>
            </a:r>
            <a:r>
              <a:rPr lang="en-US" sz="2400" i="1" dirty="0"/>
              <a:t>Supplement E</a:t>
            </a:r>
            <a:r>
              <a:rPr lang="en-US" sz="2400" dirty="0"/>
              <a:t>):</a:t>
            </a:r>
          </a:p>
          <a:p>
            <a:pPr lvl="1"/>
            <a:r>
              <a:rPr lang="en-US" sz="2000" dirty="0"/>
              <a:t>Spatial pattern of G18 AOD is visually very similar to that of G17 and G18 AOD.</a:t>
            </a:r>
          </a:p>
          <a:p>
            <a:pPr lvl="1"/>
            <a:r>
              <a:rPr lang="en-US" sz="2000" dirty="0"/>
              <a:t>Histograms show a relatively smaller mean G18 AOD value than that of G17 and G16.</a:t>
            </a:r>
          </a:p>
          <a:p>
            <a:endParaRPr lang="en-US" sz="2400" dirty="0"/>
          </a:p>
          <a:p>
            <a:endParaRPr lang="en-US" dirty="0"/>
          </a:p>
        </p:txBody>
      </p:sp>
      <p:sp>
        <p:nvSpPr>
          <p:cNvPr id="4" name="Slide Number Placeholder 3">
            <a:extLst>
              <a:ext uri="{FF2B5EF4-FFF2-40B4-BE49-F238E27FC236}">
                <a16:creationId xmlns:a16="http://schemas.microsoft.com/office/drawing/2014/main" id="{5C718CC3-D23E-42BD-90F0-22FAA4C019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21</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72658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8"/>
          <p:cNvSpPr txBox="1"/>
          <p:nvPr/>
        </p:nvSpPr>
        <p:spPr>
          <a:xfrm>
            <a:off x="1770765" y="748145"/>
            <a:ext cx="6192835" cy="360110"/>
          </a:xfrm>
          <a:prstGeom prst="rect">
            <a:avLst/>
          </a:prstGeom>
          <a:noFill/>
          <a:ln>
            <a:noFill/>
          </a:ln>
        </p:spPr>
        <p:txBody>
          <a:bodyPr spcFirstLastPara="1" wrap="square" lIns="91425" tIns="91425" rIns="91425" bIns="91425" anchor="t" anchorCtr="0">
            <a:noAutofit/>
          </a:bodyPr>
          <a:lstStyle/>
          <a:p>
            <a:pPr marL="342900" marR="0" lvl="0" indent="-139700" algn="ctr" defTabSz="914400" rtl="0" eaLnBrk="1" fontAlgn="auto" latinLnBrk="0" hangingPunct="1">
              <a:lnSpc>
                <a:spcPct val="100000"/>
              </a:lnSpc>
              <a:spcBef>
                <a:spcPts val="0"/>
              </a:spcBef>
              <a:spcAft>
                <a:spcPts val="0"/>
              </a:spcAft>
              <a:buClr>
                <a:srgbClr val="FFFFFF"/>
              </a:buClr>
              <a:buSzPts val="3200"/>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7" name="Google Shape;467;p28"/>
          <p:cNvSpPr txBox="1">
            <a:spLocks noGrp="1"/>
          </p:cNvSpPr>
          <p:nvPr>
            <p:ph type="title"/>
          </p:nvPr>
        </p:nvSpPr>
        <p:spPr>
          <a:xfrm>
            <a:off x="1572768" y="241007"/>
            <a:ext cx="5907024" cy="798745"/>
          </a:xfrm>
          <a:prstGeom prst="rect">
            <a:avLst/>
          </a:prstGeom>
          <a:noFill/>
          <a:ln>
            <a:noFill/>
          </a:ln>
        </p:spPr>
        <p:txBody>
          <a:bodyPr spcFirstLastPara="1" wrap="square" lIns="91425" tIns="45700" rIns="91425" bIns="45700" anchor="ctr" anchorCtr="0">
            <a:noAutofit/>
          </a:bodyPr>
          <a:lstStyle/>
          <a:p>
            <a:pPr lvl="0"/>
            <a:r>
              <a:rPr lang="en-US" sz="2800" dirty="0"/>
              <a:t>M4 AOD, </a:t>
            </a:r>
            <a:r>
              <a:rPr lang="en-US" sz="2800" dirty="0">
                <a:solidFill>
                  <a:srgbClr val="FFFF00"/>
                </a:solidFill>
              </a:rPr>
              <a:t>Full Disk</a:t>
            </a:r>
            <a:br>
              <a:rPr lang="en-US" sz="2800" dirty="0"/>
            </a:br>
            <a:r>
              <a:rPr lang="en-US" sz="2400" dirty="0"/>
              <a:t>Difference in M4 vs. M6 Spatial Coverage</a:t>
            </a:r>
            <a:endParaRPr dirty="0"/>
          </a:p>
        </p:txBody>
      </p:sp>
      <p:sp>
        <p:nvSpPr>
          <p:cNvPr id="468" name="Google Shape;468;p28"/>
          <p:cNvSpPr txBox="1"/>
          <p:nvPr/>
        </p:nvSpPr>
        <p:spPr>
          <a:xfrm>
            <a:off x="3173519" y="928200"/>
            <a:ext cx="5585858" cy="434675"/>
          </a:xfrm>
          <a:prstGeom prst="rect">
            <a:avLst/>
          </a:prstGeom>
          <a:noFill/>
          <a:ln>
            <a:noFill/>
          </a:ln>
        </p:spPr>
        <p:txBody>
          <a:bodyPr spcFirstLastPara="1" wrap="square" lIns="91425" tIns="91425" rIns="91425" bIns="91425" anchor="t" anchorCtr="0">
            <a:noAutofit/>
          </a:bodyPr>
          <a:lstStyle/>
          <a:p>
            <a:pPr marL="342900" marR="0" lvl="0" indent="-13970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October 4,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139700" algn="ctr" defTabSz="914400" rtl="0" eaLnBrk="1" fontAlgn="auto" latinLnBrk="0" hangingPunct="1">
              <a:lnSpc>
                <a:spcPct val="100000"/>
              </a:lnSpc>
              <a:spcBef>
                <a:spcPts val="0"/>
              </a:spcBef>
              <a:spcAft>
                <a:spcPts val="0"/>
              </a:spcAft>
              <a:buClr>
                <a:srgbClr val="FFFFFF"/>
              </a:buClr>
              <a:buSzPts val="3200"/>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9" name="Google Shape;469;p28"/>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22</a:t>
            </a:fld>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0" name="Google Shape;470;p28"/>
          <p:cNvPicPr preferRelativeResize="0"/>
          <p:nvPr/>
        </p:nvPicPr>
        <p:blipFill rotWithShape="1">
          <a:blip r:embed="rId3">
            <a:alphaModFix/>
          </a:blip>
          <a:srcRect/>
          <a:stretch/>
        </p:blipFill>
        <p:spPr>
          <a:xfrm>
            <a:off x="3458469" y="1362875"/>
            <a:ext cx="2700025" cy="2700025"/>
          </a:xfrm>
          <a:prstGeom prst="rect">
            <a:avLst/>
          </a:prstGeom>
          <a:noFill/>
          <a:ln>
            <a:noFill/>
          </a:ln>
        </p:spPr>
      </p:pic>
      <p:pic>
        <p:nvPicPr>
          <p:cNvPr id="471" name="Google Shape;471;p28"/>
          <p:cNvPicPr preferRelativeResize="0"/>
          <p:nvPr/>
        </p:nvPicPr>
        <p:blipFill rotWithShape="1">
          <a:blip r:embed="rId4">
            <a:alphaModFix/>
          </a:blip>
          <a:srcRect/>
          <a:stretch/>
        </p:blipFill>
        <p:spPr>
          <a:xfrm>
            <a:off x="6310089" y="1362875"/>
            <a:ext cx="2700025" cy="2700025"/>
          </a:xfrm>
          <a:prstGeom prst="rect">
            <a:avLst/>
          </a:prstGeom>
          <a:noFill/>
          <a:ln>
            <a:noFill/>
          </a:ln>
        </p:spPr>
      </p:pic>
      <p:sp>
        <p:nvSpPr>
          <p:cNvPr id="472" name="Google Shape;472;p28"/>
          <p:cNvSpPr txBox="1"/>
          <p:nvPr/>
        </p:nvSpPr>
        <p:spPr>
          <a:xfrm>
            <a:off x="3458469" y="1836018"/>
            <a:ext cx="1026373" cy="461665"/>
          </a:xfrm>
          <a:prstGeom prst="rect">
            <a:avLst/>
          </a:prstGeom>
          <a:solidFill>
            <a:srgbClr val="BFBFB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M4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14:55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8"/>
          <p:cNvSpPr txBox="1"/>
          <p:nvPr/>
        </p:nvSpPr>
        <p:spPr>
          <a:xfrm>
            <a:off x="6310089" y="1827913"/>
            <a:ext cx="1026373" cy="461665"/>
          </a:xfrm>
          <a:prstGeom prst="rect">
            <a:avLst/>
          </a:prstGeom>
          <a:solidFill>
            <a:srgbClr val="BFBFB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M6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15:00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74" name="Google Shape;474;p28"/>
          <p:cNvPicPr preferRelativeResize="0"/>
          <p:nvPr/>
        </p:nvPicPr>
        <p:blipFill rotWithShape="1">
          <a:blip r:embed="rId5">
            <a:alphaModFix/>
          </a:blip>
          <a:srcRect/>
          <a:stretch/>
        </p:blipFill>
        <p:spPr>
          <a:xfrm>
            <a:off x="6295646" y="4076422"/>
            <a:ext cx="2714468" cy="2565178"/>
          </a:xfrm>
          <a:prstGeom prst="rect">
            <a:avLst/>
          </a:prstGeom>
          <a:noFill/>
          <a:ln>
            <a:noFill/>
          </a:ln>
        </p:spPr>
      </p:pic>
      <p:pic>
        <p:nvPicPr>
          <p:cNvPr id="475" name="Google Shape;475;p28"/>
          <p:cNvPicPr preferRelativeResize="0"/>
          <p:nvPr/>
        </p:nvPicPr>
        <p:blipFill rotWithShape="1">
          <a:blip r:embed="rId6">
            <a:alphaModFix/>
          </a:blip>
          <a:srcRect/>
          <a:stretch/>
        </p:blipFill>
        <p:spPr>
          <a:xfrm>
            <a:off x="3457311" y="4076422"/>
            <a:ext cx="2714468" cy="2565178"/>
          </a:xfrm>
          <a:prstGeom prst="rect">
            <a:avLst/>
          </a:prstGeom>
          <a:noFill/>
          <a:ln>
            <a:noFill/>
          </a:ln>
        </p:spPr>
      </p:pic>
      <p:sp>
        <p:nvSpPr>
          <p:cNvPr id="476" name="Google Shape;476;p28"/>
          <p:cNvSpPr txBox="1">
            <a:spLocks noGrp="1"/>
          </p:cNvSpPr>
          <p:nvPr>
            <p:ph type="body" idx="1"/>
          </p:nvPr>
        </p:nvSpPr>
        <p:spPr>
          <a:xfrm>
            <a:off x="128016" y="1280160"/>
            <a:ext cx="3383280" cy="5303520"/>
          </a:xfrm>
          <a:prstGeom prst="rect">
            <a:avLst/>
          </a:prstGeom>
          <a:noFill/>
          <a:ln>
            <a:noFill/>
          </a:ln>
        </p:spPr>
        <p:txBody>
          <a:bodyPr spcFirstLastPara="1" wrap="square" lIns="91425" tIns="45700" rIns="91425" bIns="45700" anchor="t" anchorCtr="0">
            <a:normAutofit/>
          </a:bodyPr>
          <a:lstStyle/>
          <a:p>
            <a:pPr marL="0" lvl="0" indent="0">
              <a:spcBef>
                <a:spcPts val="0"/>
              </a:spcBef>
              <a:buSzPts val="2000"/>
              <a:buNone/>
            </a:pPr>
            <a:r>
              <a:rPr lang="en-US" sz="2000" b="1" dirty="0"/>
              <a:t>PLPT test ABI-</a:t>
            </a:r>
            <a:r>
              <a:rPr lang="en-US" sz="2000" b="1" dirty="0">
                <a:solidFill>
                  <a:srgbClr val="FFFF00"/>
                </a:solidFill>
              </a:rPr>
              <a:t>FD</a:t>
            </a:r>
            <a:r>
              <a:rPr lang="en-US" sz="2000" b="1" dirty="0"/>
              <a:t>_AOD03</a:t>
            </a:r>
            <a:r>
              <a:rPr lang="en-US" sz="2000" dirty="0"/>
              <a:t> </a:t>
            </a:r>
          </a:p>
          <a:p>
            <a:pPr marL="228600" lvl="0" indent="-228600" algn="l" rtl="0">
              <a:spcBef>
                <a:spcPts val="600"/>
              </a:spcBef>
              <a:spcAft>
                <a:spcPts val="0"/>
              </a:spcAft>
              <a:buClr>
                <a:schemeClr val="lt1"/>
              </a:buClr>
              <a:buSzPts val="2000"/>
              <a:buChar char="•"/>
            </a:pPr>
            <a:r>
              <a:rPr lang="en-US" sz="2000" dirty="0"/>
              <a:t>M4 full disk AOD is within valid range. (</a:t>
            </a:r>
            <a:r>
              <a:rPr lang="en-US" sz="2000" dirty="0">
                <a:solidFill>
                  <a:srgbClr val="00B050"/>
                </a:solidFill>
              </a:rPr>
              <a:t>Passed</a:t>
            </a:r>
            <a:r>
              <a:rPr lang="en-US" sz="2000" dirty="0"/>
              <a:t>)</a:t>
            </a:r>
            <a:endParaRPr sz="2000" dirty="0"/>
          </a:p>
          <a:p>
            <a:pPr marL="228600" lvl="0" indent="-228600">
              <a:spcBef>
                <a:spcPts val="600"/>
              </a:spcBef>
              <a:buSzPts val="2000"/>
            </a:pPr>
            <a:r>
              <a:rPr lang="en-US" sz="2000" dirty="0"/>
              <a:t>Compared to M6, M4 has more missing data blocks of AOD. (</a:t>
            </a:r>
            <a:r>
              <a:rPr lang="en-US" sz="2000" dirty="0">
                <a:solidFill>
                  <a:srgbClr val="FFFF00"/>
                </a:solidFill>
              </a:rPr>
              <a:t>Partial-Passed</a:t>
            </a:r>
            <a:r>
              <a:rPr lang="en-US" sz="2000" dirty="0">
                <a:solidFill>
                  <a:schemeClr val="bg1"/>
                </a:solidFill>
              </a:rPr>
              <a:t>)</a:t>
            </a:r>
            <a:endParaRPr sz="2000" dirty="0">
              <a:solidFill>
                <a:schemeClr val="bg1"/>
              </a:solidFill>
            </a:endParaRPr>
          </a:p>
          <a:p>
            <a:pPr marL="228600" lvl="0" indent="-228600" algn="l" rtl="0">
              <a:spcBef>
                <a:spcPts val="600"/>
              </a:spcBef>
              <a:spcAft>
                <a:spcPts val="0"/>
              </a:spcAft>
              <a:buClr>
                <a:schemeClr val="lt1"/>
              </a:buClr>
              <a:buSzPts val="2000"/>
              <a:buChar char="•"/>
            </a:pPr>
            <a:r>
              <a:rPr lang="en-US" sz="2000" dirty="0"/>
              <a:t>During M4 test 17:00 – 20:55 UTC on 9/25/2022, there were missing data blocks at 17:10 and 17:25 UTC, and no AOD retrievals were available after 17:25 UTC until switching back to M6 at 21 UTC.</a:t>
            </a:r>
            <a:endParaRPr sz="2000" dirty="0"/>
          </a:p>
          <a:p>
            <a:pPr marL="342900" lvl="0" indent="-215900" algn="l" rtl="0">
              <a:spcBef>
                <a:spcPts val="600"/>
              </a:spcBef>
              <a:spcAft>
                <a:spcPts val="0"/>
              </a:spcAft>
              <a:buClr>
                <a:schemeClr val="lt1"/>
              </a:buClr>
              <a:buSzPts val="2000"/>
              <a:buNone/>
            </a:pPr>
            <a:endParaRPr sz="2000" dirty="0"/>
          </a:p>
          <a:p>
            <a:pPr marL="342900" lvl="0" indent="-190500" algn="l" rtl="0">
              <a:spcBef>
                <a:spcPts val="480"/>
              </a:spcBef>
              <a:spcAft>
                <a:spcPts val="0"/>
              </a:spcAft>
              <a:buClr>
                <a:schemeClr val="lt1"/>
              </a:buClr>
              <a:buSzPts val="2400"/>
              <a:buFont typeface="Arial"/>
              <a:buNone/>
            </a:pPr>
            <a:endParaRPr sz="2400" dirty="0"/>
          </a:p>
        </p:txBody>
      </p:sp>
    </p:spTree>
    <p:extLst>
      <p:ext uri="{BB962C8B-B14F-4D97-AF65-F5344CB8AC3E}">
        <p14:creationId xmlns:p14="http://schemas.microsoft.com/office/powerpoint/2010/main" val="425448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29"/>
          <p:cNvPicPr preferRelativeResize="0"/>
          <p:nvPr/>
        </p:nvPicPr>
        <p:blipFill rotWithShape="1">
          <a:blip r:embed="rId3">
            <a:alphaModFix/>
          </a:blip>
          <a:srcRect/>
          <a:stretch/>
        </p:blipFill>
        <p:spPr>
          <a:xfrm>
            <a:off x="6185832" y="1748834"/>
            <a:ext cx="2857500" cy="1857375"/>
          </a:xfrm>
          <a:prstGeom prst="rect">
            <a:avLst/>
          </a:prstGeom>
          <a:noFill/>
          <a:ln>
            <a:noFill/>
          </a:ln>
        </p:spPr>
      </p:pic>
      <p:pic>
        <p:nvPicPr>
          <p:cNvPr id="483" name="Google Shape;483;p29"/>
          <p:cNvPicPr preferRelativeResize="0"/>
          <p:nvPr/>
        </p:nvPicPr>
        <p:blipFill rotWithShape="1">
          <a:blip r:embed="rId4">
            <a:alphaModFix/>
          </a:blip>
          <a:srcRect/>
          <a:stretch/>
        </p:blipFill>
        <p:spPr>
          <a:xfrm>
            <a:off x="3276699" y="1748834"/>
            <a:ext cx="2857500" cy="1857375"/>
          </a:xfrm>
          <a:prstGeom prst="rect">
            <a:avLst/>
          </a:prstGeom>
          <a:noFill/>
          <a:ln>
            <a:noFill/>
          </a:ln>
        </p:spPr>
      </p:pic>
      <p:sp>
        <p:nvSpPr>
          <p:cNvPr id="484" name="Google Shape;484;p29"/>
          <p:cNvSpPr txBox="1"/>
          <p:nvPr/>
        </p:nvSpPr>
        <p:spPr>
          <a:xfrm>
            <a:off x="1770765" y="748145"/>
            <a:ext cx="6192835" cy="360110"/>
          </a:xfrm>
          <a:prstGeom prst="rect">
            <a:avLst/>
          </a:prstGeom>
          <a:noFill/>
          <a:ln>
            <a:noFill/>
          </a:ln>
        </p:spPr>
        <p:txBody>
          <a:bodyPr spcFirstLastPara="1" wrap="square" lIns="91425" tIns="91425" rIns="91425" bIns="91425" anchor="t" anchorCtr="0">
            <a:noAutofit/>
          </a:bodyPr>
          <a:lstStyle/>
          <a:p>
            <a:pPr marL="342900" marR="0" lvl="0" indent="-139700" algn="ctr" defTabSz="914400" rtl="0" eaLnBrk="1" fontAlgn="auto" latinLnBrk="0" hangingPunct="1">
              <a:lnSpc>
                <a:spcPct val="100000"/>
              </a:lnSpc>
              <a:spcBef>
                <a:spcPts val="0"/>
              </a:spcBef>
              <a:spcAft>
                <a:spcPts val="0"/>
              </a:spcAft>
              <a:buClr>
                <a:srgbClr val="FFFFFF"/>
              </a:buClr>
              <a:buSzPts val="3200"/>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5" name="Google Shape;485;p29"/>
          <p:cNvSpPr txBox="1">
            <a:spLocks noGrp="1"/>
          </p:cNvSpPr>
          <p:nvPr>
            <p:ph type="title"/>
          </p:nvPr>
        </p:nvSpPr>
        <p:spPr>
          <a:xfrm>
            <a:off x="1673352" y="241007"/>
            <a:ext cx="5907024" cy="798745"/>
          </a:xfrm>
          <a:prstGeom prst="rect">
            <a:avLst/>
          </a:prstGeom>
          <a:noFill/>
          <a:ln>
            <a:noFill/>
          </a:ln>
        </p:spPr>
        <p:txBody>
          <a:bodyPr spcFirstLastPara="1" wrap="square" lIns="91425" tIns="45700" rIns="91425" bIns="45700" anchor="ctr" anchorCtr="0">
            <a:noAutofit/>
          </a:bodyPr>
          <a:lstStyle/>
          <a:p>
            <a:pPr lvl="0"/>
            <a:r>
              <a:rPr lang="en-US" sz="2800" dirty="0"/>
              <a:t>M4 AOD, </a:t>
            </a:r>
            <a:r>
              <a:rPr lang="en-US" sz="2800" dirty="0">
                <a:solidFill>
                  <a:srgbClr val="FFFF00"/>
                </a:solidFill>
              </a:rPr>
              <a:t>CONUS</a:t>
            </a:r>
            <a:br>
              <a:rPr lang="en-US" sz="2800" dirty="0"/>
            </a:br>
            <a:r>
              <a:rPr lang="en-US" sz="2400" dirty="0"/>
              <a:t>Difference in M4 vs. M6 Spatial Coverage</a:t>
            </a:r>
            <a:endParaRPr dirty="0"/>
          </a:p>
        </p:txBody>
      </p:sp>
      <p:sp>
        <p:nvSpPr>
          <p:cNvPr id="486" name="Google Shape;486;p29"/>
          <p:cNvSpPr txBox="1"/>
          <p:nvPr/>
        </p:nvSpPr>
        <p:spPr>
          <a:xfrm>
            <a:off x="3321839" y="1090982"/>
            <a:ext cx="5585858" cy="434675"/>
          </a:xfrm>
          <a:prstGeom prst="rect">
            <a:avLst/>
          </a:prstGeom>
          <a:noFill/>
          <a:ln>
            <a:noFill/>
          </a:ln>
        </p:spPr>
        <p:txBody>
          <a:bodyPr spcFirstLastPara="1" wrap="square" lIns="91425" tIns="91425" rIns="91425" bIns="91425" anchor="t" anchorCtr="0">
            <a:noAutofit/>
          </a:bodyPr>
          <a:lstStyle/>
          <a:p>
            <a:pPr marL="342900" marR="0" lvl="0" indent="-13970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Calibri"/>
                <a:ea typeface="Calibri"/>
                <a:cs typeface="Calibri"/>
                <a:sym typeface="Calibri"/>
              </a:rPr>
              <a:t>October 4, 2022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139700" algn="ctr" defTabSz="914400" rtl="0" eaLnBrk="1" fontAlgn="auto" latinLnBrk="0" hangingPunct="1">
              <a:lnSpc>
                <a:spcPct val="100000"/>
              </a:lnSpc>
              <a:spcBef>
                <a:spcPts val="0"/>
              </a:spcBef>
              <a:spcAft>
                <a:spcPts val="0"/>
              </a:spcAft>
              <a:buClr>
                <a:srgbClr val="FFFFFF"/>
              </a:buClr>
              <a:buSzPts val="3200"/>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7" name="Google Shape;487;p29"/>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23</a:t>
            </a:fld>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8" name="Google Shape;488;p29"/>
          <p:cNvSpPr txBox="1"/>
          <p:nvPr/>
        </p:nvSpPr>
        <p:spPr>
          <a:xfrm>
            <a:off x="3488731" y="2186219"/>
            <a:ext cx="1026373" cy="461665"/>
          </a:xfrm>
          <a:prstGeom prst="rect">
            <a:avLst/>
          </a:prstGeom>
          <a:solidFill>
            <a:srgbClr val="BFBFB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M4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14:55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9"/>
          <p:cNvSpPr txBox="1"/>
          <p:nvPr/>
        </p:nvSpPr>
        <p:spPr>
          <a:xfrm>
            <a:off x="6362769" y="2193851"/>
            <a:ext cx="1026373" cy="461665"/>
          </a:xfrm>
          <a:prstGeom prst="rect">
            <a:avLst/>
          </a:prstGeom>
          <a:solidFill>
            <a:srgbClr val="BFBFB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M6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Arial"/>
                <a:cs typeface="Arial"/>
                <a:sym typeface="Arial"/>
              </a:rPr>
              <a:t>15:01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90" name="Google Shape;490;p29"/>
          <p:cNvPicPr preferRelativeResize="0"/>
          <p:nvPr/>
        </p:nvPicPr>
        <p:blipFill rotWithShape="1">
          <a:blip r:embed="rId5">
            <a:alphaModFix/>
          </a:blip>
          <a:srcRect/>
          <a:stretch/>
        </p:blipFill>
        <p:spPr>
          <a:xfrm>
            <a:off x="3276699" y="3691169"/>
            <a:ext cx="2838069" cy="2565178"/>
          </a:xfrm>
          <a:prstGeom prst="rect">
            <a:avLst/>
          </a:prstGeom>
          <a:noFill/>
          <a:ln>
            <a:noFill/>
          </a:ln>
        </p:spPr>
      </p:pic>
      <p:pic>
        <p:nvPicPr>
          <p:cNvPr id="491" name="Google Shape;491;p29"/>
          <p:cNvPicPr preferRelativeResize="0"/>
          <p:nvPr/>
        </p:nvPicPr>
        <p:blipFill rotWithShape="1">
          <a:blip r:embed="rId6">
            <a:alphaModFix/>
          </a:blip>
          <a:srcRect/>
          <a:stretch/>
        </p:blipFill>
        <p:spPr>
          <a:xfrm>
            <a:off x="6191722" y="3691169"/>
            <a:ext cx="2838069" cy="2565178"/>
          </a:xfrm>
          <a:prstGeom prst="rect">
            <a:avLst/>
          </a:prstGeom>
          <a:noFill/>
          <a:ln>
            <a:noFill/>
          </a:ln>
        </p:spPr>
      </p:pic>
      <p:sp>
        <p:nvSpPr>
          <p:cNvPr id="492" name="Google Shape;492;p29"/>
          <p:cNvSpPr txBox="1">
            <a:spLocks noGrp="1"/>
          </p:cNvSpPr>
          <p:nvPr>
            <p:ph type="body" idx="1"/>
          </p:nvPr>
        </p:nvSpPr>
        <p:spPr>
          <a:xfrm>
            <a:off x="128016" y="1280160"/>
            <a:ext cx="3291840" cy="5303520"/>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FFFFFF"/>
              </a:buClr>
              <a:buSzPts val="2000"/>
              <a:buNone/>
            </a:pPr>
            <a:r>
              <a:rPr lang="en-US" sz="2000" b="1" dirty="0">
                <a:solidFill>
                  <a:srgbClr val="FFFFFF"/>
                </a:solidFill>
              </a:rPr>
              <a:t>PLPT test ABI-</a:t>
            </a:r>
            <a:r>
              <a:rPr lang="en-US" sz="2000" b="1" dirty="0">
                <a:solidFill>
                  <a:srgbClr val="FFFF00"/>
                </a:solidFill>
              </a:rPr>
              <a:t>CONUS</a:t>
            </a:r>
            <a:r>
              <a:rPr lang="en-US" sz="2000" b="1" dirty="0">
                <a:solidFill>
                  <a:srgbClr val="FFFFFF"/>
                </a:solidFill>
              </a:rPr>
              <a:t>_AOD04</a:t>
            </a:r>
            <a:r>
              <a:rPr lang="en-US" sz="2000" dirty="0">
                <a:solidFill>
                  <a:srgbClr val="FFFFFF"/>
                </a:solidFill>
              </a:rPr>
              <a:t> </a:t>
            </a:r>
          </a:p>
          <a:p>
            <a:pPr marL="228600" lvl="0" indent="-228600" algn="l" rtl="0">
              <a:spcBef>
                <a:spcPts val="600"/>
              </a:spcBef>
              <a:spcAft>
                <a:spcPts val="0"/>
              </a:spcAft>
              <a:buClr>
                <a:schemeClr val="lt1"/>
              </a:buClr>
              <a:buSzPts val="2000"/>
              <a:buChar char="•"/>
            </a:pPr>
            <a:r>
              <a:rPr lang="en-US" sz="2000" dirty="0"/>
              <a:t>M4 CONUS AOD is within valid range. (</a:t>
            </a:r>
            <a:r>
              <a:rPr lang="en-US" sz="2000" dirty="0">
                <a:solidFill>
                  <a:srgbClr val="00B050"/>
                </a:solidFill>
              </a:rPr>
              <a:t>Passed</a:t>
            </a:r>
            <a:r>
              <a:rPr lang="en-US" sz="2000" dirty="0"/>
              <a:t>)</a:t>
            </a:r>
          </a:p>
          <a:p>
            <a:pPr marL="228600" lvl="0" indent="-228600" algn="l" rtl="0">
              <a:spcBef>
                <a:spcPts val="600"/>
              </a:spcBef>
              <a:spcAft>
                <a:spcPts val="0"/>
              </a:spcAft>
              <a:buClr>
                <a:schemeClr val="lt1"/>
              </a:buClr>
              <a:buSzPts val="2000"/>
              <a:buChar char="•"/>
            </a:pPr>
            <a:r>
              <a:rPr lang="en-US" sz="2000" dirty="0"/>
              <a:t>M4 and M6 histograms are very similar.</a:t>
            </a:r>
          </a:p>
          <a:p>
            <a:pPr marL="228600" lvl="0" indent="-228600" algn="l" rtl="0">
              <a:spcBef>
                <a:spcPts val="600"/>
              </a:spcBef>
              <a:spcAft>
                <a:spcPts val="0"/>
              </a:spcAft>
              <a:buClr>
                <a:schemeClr val="lt1"/>
              </a:buClr>
              <a:buSzPts val="2000"/>
              <a:buChar char="•"/>
            </a:pPr>
            <a:r>
              <a:rPr lang="en-US" sz="2000" dirty="0"/>
              <a:t>Only a small difference between M4 and M6 mean AOD.</a:t>
            </a:r>
            <a:endParaRPr sz="2000" dirty="0"/>
          </a:p>
          <a:p>
            <a:pPr marL="228600" indent="-228600">
              <a:spcBef>
                <a:spcPts val="600"/>
              </a:spcBef>
              <a:buSzPts val="2000"/>
            </a:pPr>
            <a:r>
              <a:rPr lang="en-US" sz="2000" dirty="0"/>
              <a:t>During M4 test 17:00 – 20:55 UTC on 9/25/2022, there were no AOD retrievals available after 17:25 UTC until switching back to M6 at 21:01 UTC. (</a:t>
            </a:r>
            <a:r>
              <a:rPr lang="en-US" sz="2000" dirty="0">
                <a:solidFill>
                  <a:srgbClr val="FFFF00"/>
                </a:solidFill>
              </a:rPr>
              <a:t>Partial-Passed</a:t>
            </a:r>
            <a:r>
              <a:rPr lang="en-US" sz="2000" dirty="0">
                <a:solidFill>
                  <a:schemeClr val="bg1"/>
                </a:solidFill>
              </a:rPr>
              <a:t>)</a:t>
            </a:r>
          </a:p>
          <a:p>
            <a:pPr marL="228600" lvl="0" indent="-228600" algn="l" rtl="0">
              <a:spcBef>
                <a:spcPts val="600"/>
              </a:spcBef>
              <a:spcAft>
                <a:spcPts val="0"/>
              </a:spcAft>
              <a:buClr>
                <a:schemeClr val="lt1"/>
              </a:buClr>
              <a:buSzPts val="2000"/>
              <a:buChar char="•"/>
            </a:pPr>
            <a:endParaRPr sz="2000" dirty="0"/>
          </a:p>
          <a:p>
            <a:pPr marL="342900" lvl="0" indent="-215900" algn="l" rtl="0">
              <a:spcBef>
                <a:spcPts val="600"/>
              </a:spcBef>
              <a:spcAft>
                <a:spcPts val="0"/>
              </a:spcAft>
              <a:buClr>
                <a:schemeClr val="lt1"/>
              </a:buClr>
              <a:buSzPts val="2000"/>
              <a:buNone/>
            </a:pPr>
            <a:endParaRPr sz="2000" dirty="0"/>
          </a:p>
          <a:p>
            <a:pPr marL="342900" lvl="0" indent="-190500" algn="l" rtl="0">
              <a:spcBef>
                <a:spcPts val="480"/>
              </a:spcBef>
              <a:spcAft>
                <a:spcPts val="0"/>
              </a:spcAft>
              <a:buClr>
                <a:schemeClr val="lt1"/>
              </a:buClr>
              <a:buSzPts val="2400"/>
              <a:buFont typeface="Arial"/>
              <a:buNone/>
            </a:pPr>
            <a:endParaRPr sz="2400" dirty="0"/>
          </a:p>
        </p:txBody>
      </p:sp>
    </p:spTree>
    <p:extLst>
      <p:ext uri="{BB962C8B-B14F-4D97-AF65-F5344CB8AC3E}">
        <p14:creationId xmlns:p14="http://schemas.microsoft.com/office/powerpoint/2010/main" val="198984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p>
            <a:r>
              <a:rPr lang="en-US" dirty="0"/>
              <a:t>Quantitative Comparisons</a:t>
            </a:r>
            <a:br>
              <a:rPr lang="en-US" dirty="0"/>
            </a:br>
            <a:r>
              <a:rPr lang="en-US" dirty="0"/>
              <a:t>PLPT Tasks ABI-FD_AOD05 and ABI-CONUS_AOD06</a:t>
            </a:r>
            <a:br>
              <a:rPr lang="en-US" dirty="0"/>
            </a:br>
            <a:br>
              <a:rPr lang="en-US" dirty="0"/>
            </a:br>
            <a:endParaRPr lang="en-US" dirty="0"/>
          </a:p>
        </p:txBody>
      </p:sp>
      <p:sp>
        <p:nvSpPr>
          <p:cNvPr id="3" name="Text Placeholder 2"/>
          <p:cNvSpPr>
            <a:spLocks noGrp="1"/>
          </p:cNvSpPr>
          <p:nvPr>
            <p:ph type="body" idx="1"/>
          </p:nvPr>
        </p:nvSpPr>
        <p:spPr/>
        <p:txBody>
          <a:bodyPr/>
          <a:lstStyle/>
          <a:p>
            <a:r>
              <a:rPr lang="en-US" dirty="0"/>
              <a:t>GOES-18 Aerosol Optical Depth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24</a:t>
            </a:fld>
            <a:endParaRPr lang="en-US" altLang="en-US" dirty="0">
              <a:solidFill>
                <a:prstClr val="white"/>
              </a:solidFill>
            </a:endParaRPr>
          </a:p>
        </p:txBody>
      </p:sp>
    </p:spTree>
    <p:extLst>
      <p:ext uri="{BB962C8B-B14F-4D97-AF65-F5344CB8AC3E}">
        <p14:creationId xmlns:p14="http://schemas.microsoft.com/office/powerpoint/2010/main" val="2184676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9A13ED-A158-4E96-AFA6-854BC1CA6B58}"/>
              </a:ext>
            </a:extLst>
          </p:cNvPr>
          <p:cNvSpPr>
            <a:spLocks noGrp="1"/>
          </p:cNvSpPr>
          <p:nvPr>
            <p:ph type="title"/>
          </p:nvPr>
        </p:nvSpPr>
        <p:spPr/>
        <p:txBody>
          <a:bodyPr>
            <a:normAutofit/>
          </a:bodyPr>
          <a:lstStyle/>
          <a:p>
            <a:r>
              <a:rPr lang="en-US" dirty="0"/>
              <a:t>Reference Data</a:t>
            </a:r>
          </a:p>
        </p:txBody>
      </p:sp>
      <p:sp>
        <p:nvSpPr>
          <p:cNvPr id="7" name="Content Placeholder 6">
            <a:extLst>
              <a:ext uri="{FF2B5EF4-FFF2-40B4-BE49-F238E27FC236}">
                <a16:creationId xmlns:a16="http://schemas.microsoft.com/office/drawing/2014/main" id="{1364A086-3EF6-4B11-B347-C5EA32CCF17E}"/>
              </a:ext>
            </a:extLst>
          </p:cNvPr>
          <p:cNvSpPr>
            <a:spLocks noGrp="1"/>
          </p:cNvSpPr>
          <p:nvPr>
            <p:ph idx="1"/>
          </p:nvPr>
        </p:nvSpPr>
        <p:spPr>
          <a:xfrm>
            <a:off x="170304" y="1359301"/>
            <a:ext cx="3748878" cy="4961938"/>
          </a:xfrm>
        </p:spPr>
        <p:txBody>
          <a:bodyPr/>
          <a:lstStyle/>
          <a:p>
            <a:pPr marL="0" indent="0">
              <a:spcBef>
                <a:spcPts val="600"/>
              </a:spcBef>
              <a:buNone/>
              <a:defRPr/>
            </a:pPr>
            <a:r>
              <a:rPr lang="en-US" sz="2800" b="1" dirty="0"/>
              <a:t>Reference data:</a:t>
            </a:r>
          </a:p>
          <a:p>
            <a:pPr marL="228600" indent="-228600">
              <a:spcBef>
                <a:spcPts val="600"/>
              </a:spcBef>
              <a:buFont typeface="Symbol" charset="2"/>
              <a:buChar char="·"/>
              <a:defRPr/>
            </a:pPr>
            <a:r>
              <a:rPr lang="en-US" sz="2400" dirty="0">
                <a:latin typeface="+mn-lt"/>
              </a:rPr>
              <a:t>Version 3 L1.5 high-quality aerosol data from the ground-based Aerosol Robotic Network (AERONET) (</a:t>
            </a:r>
            <a:r>
              <a:rPr lang="en-US" sz="2400" i="1" dirty="0" err="1">
                <a:latin typeface="+mn-lt"/>
              </a:rPr>
              <a:t>Holben</a:t>
            </a:r>
            <a:r>
              <a:rPr lang="en-US" sz="2400" i="1" dirty="0">
                <a:latin typeface="+mn-lt"/>
              </a:rPr>
              <a:t> et al. 1998</a:t>
            </a:r>
            <a:r>
              <a:rPr lang="en-US" sz="2400" dirty="0">
                <a:latin typeface="+mn-lt"/>
              </a:rPr>
              <a:t>).</a:t>
            </a:r>
          </a:p>
          <a:p>
            <a:pPr marL="228600" indent="-228600">
              <a:spcBef>
                <a:spcPts val="600"/>
              </a:spcBef>
              <a:buFont typeface="Symbol" charset="2"/>
              <a:buChar char="·"/>
              <a:defRPr/>
            </a:pPr>
            <a:r>
              <a:rPr lang="en-US" sz="2400" dirty="0">
                <a:latin typeface="+mn-lt"/>
              </a:rPr>
              <a:t>GOES-16 and -17 AOD.</a:t>
            </a:r>
          </a:p>
          <a:p>
            <a:pPr marL="228600" indent="-228600">
              <a:spcBef>
                <a:spcPts val="600"/>
              </a:spcBef>
              <a:buFont typeface="Symbol" charset="2"/>
              <a:buChar char="·"/>
              <a:defRPr/>
            </a:pPr>
            <a:r>
              <a:rPr lang="en-US" sz="2400" dirty="0">
                <a:latin typeface="+mn-lt"/>
              </a:rPr>
              <a:t>MODIS and VIIRS AOD.</a:t>
            </a:r>
          </a:p>
          <a:p>
            <a:pPr marL="0" indent="0">
              <a:spcBef>
                <a:spcPts val="1200"/>
              </a:spcBef>
              <a:buNone/>
              <a:defRPr/>
            </a:pPr>
            <a:r>
              <a:rPr lang="en-US" sz="2400" b="1" dirty="0"/>
              <a:t>Time period:</a:t>
            </a:r>
          </a:p>
          <a:p>
            <a:pPr marL="228600" indent="-228600">
              <a:spcBef>
                <a:spcPts val="600"/>
              </a:spcBef>
              <a:buFont typeface="Symbol" charset="2"/>
              <a:buChar char="·"/>
              <a:defRPr/>
            </a:pPr>
            <a:r>
              <a:rPr lang="en-US" sz="2400" dirty="0"/>
              <a:t>07/26/2022 – 10/26/2022</a:t>
            </a:r>
            <a:endParaRPr lang="en-US" sz="2400" dirty="0">
              <a:latin typeface="+mn-lt"/>
            </a:endParaRPr>
          </a:p>
        </p:txBody>
      </p:sp>
      <p:grpSp>
        <p:nvGrpSpPr>
          <p:cNvPr id="12" name="Group 11"/>
          <p:cNvGrpSpPr/>
          <p:nvPr/>
        </p:nvGrpSpPr>
        <p:grpSpPr>
          <a:xfrm flipH="1">
            <a:off x="3956858" y="1082271"/>
            <a:ext cx="4666756" cy="2288759"/>
            <a:chOff x="3956858" y="1234663"/>
            <a:chExt cx="4666756" cy="2288759"/>
          </a:xfrm>
        </p:grpSpPr>
        <p:sp>
          <p:nvSpPr>
            <p:cNvPr id="19" name="Rectangle 18"/>
            <p:cNvSpPr/>
            <p:nvPr/>
          </p:nvSpPr>
          <p:spPr>
            <a:xfrm>
              <a:off x="3956858" y="1234663"/>
              <a:ext cx="4666756" cy="2288759"/>
            </a:xfrm>
            <a:prstGeom prst="rect">
              <a:avLst/>
            </a:prstGeom>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n 2"/>
            <p:cNvSpPr/>
            <p:nvPr/>
          </p:nvSpPr>
          <p:spPr>
            <a:xfrm>
              <a:off x="4330303" y="1421995"/>
              <a:ext cx="640080" cy="640080"/>
            </a:xfrm>
            <a:prstGeom prst="sun">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303520" y="1600646"/>
              <a:ext cx="986716" cy="1713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17548" y="1773074"/>
              <a:ext cx="988179" cy="2740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31576" y="1982800"/>
              <a:ext cx="1002387" cy="39624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95341" y="2115881"/>
              <a:ext cx="902207" cy="51920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78741" y="1421995"/>
              <a:ext cx="998930" cy="9147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56858" y="1742043"/>
            <a:ext cx="2095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D13A0F-036B-4F53-A702-DEC43C6BDBCE}"/>
              </a:ext>
            </a:extLst>
          </p:cNvPr>
          <p:cNvSpPr txBox="1"/>
          <p:nvPr/>
        </p:nvSpPr>
        <p:spPr>
          <a:xfrm>
            <a:off x="4418381" y="1249097"/>
            <a:ext cx="1053494" cy="307777"/>
          </a:xfrm>
          <a:prstGeom prst="rect">
            <a:avLst/>
          </a:prstGeom>
          <a:noFill/>
        </p:spPr>
        <p:txBody>
          <a:bodyPr wrap="none" rtlCol="0">
            <a:spAutoFit/>
          </a:bodyPr>
          <a:lstStyle/>
          <a:p>
            <a:r>
              <a:rPr lang="en-US" dirty="0"/>
              <a:t>AERONET</a:t>
            </a:r>
          </a:p>
        </p:txBody>
      </p:sp>
      <p:sp>
        <p:nvSpPr>
          <p:cNvPr id="4" name="Slide Number Placeholder 3"/>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25</a:t>
            </a:fld>
            <a:endParaRPr lang="en-US">
              <a:solidFill>
                <a:schemeClr val="lt1"/>
              </a:solidFill>
              <a:latin typeface="Calibri"/>
              <a:ea typeface="Calibri"/>
              <a:cs typeface="Calibri"/>
              <a:sym typeface="Calibri"/>
            </a:endParaRPr>
          </a:p>
        </p:txBody>
      </p:sp>
      <p:pic>
        <p:nvPicPr>
          <p:cNvPr id="5" name="Picture 4"/>
          <p:cNvPicPr>
            <a:picLocks noChangeAspect="1"/>
          </p:cNvPicPr>
          <p:nvPr/>
        </p:nvPicPr>
        <p:blipFill rotWithShape="1">
          <a:blip r:embed="rId4"/>
          <a:srcRect l="4018" b="4182"/>
          <a:stretch/>
        </p:blipFill>
        <p:spPr>
          <a:xfrm>
            <a:off x="5275654" y="2586764"/>
            <a:ext cx="3186375" cy="3462464"/>
          </a:xfrm>
          <a:prstGeom prst="rect">
            <a:avLst/>
          </a:prstGeom>
        </p:spPr>
      </p:pic>
    </p:spTree>
    <p:extLst>
      <p:ext uri="{BB962C8B-B14F-4D97-AF65-F5344CB8AC3E}">
        <p14:creationId xmlns:p14="http://schemas.microsoft.com/office/powerpoint/2010/main" val="382518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vert="horz" wrap="square" lIns="91425" tIns="91425" rIns="91425" bIns="91425" numCol="1" anchor="ctr" anchorCtr="0" compatLnSpc="1">
            <a:prstTxWarp prst="textNoShape">
              <a:avLst/>
            </a:prstTxWarp>
            <a:noAutofit/>
          </a:bodyPr>
          <a:lstStyle/>
          <a:p>
            <a:pPr>
              <a:spcBef>
                <a:spcPts val="0"/>
              </a:spcBef>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vert="horz" wrap="square" lIns="91425" tIns="91425" rIns="91425" bIns="91425" numCol="1" anchor="t" anchorCtr="0" compatLnSpc="1">
            <a:prstTxWarp prst="textNoShape">
              <a:avLst/>
            </a:prstTxWarp>
            <a:noAutofit/>
          </a:bodyPr>
          <a:lstStyle/>
          <a:p>
            <a:pPr marL="45720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indent="-228600">
              <a:spcBef>
                <a:spcPts val="0"/>
              </a:spcBef>
            </a:pPr>
            <a:endParaRPr lang="en-US" sz="2400" dirty="0">
              <a:solidFill>
                <a:srgbClr val="FFFF00"/>
              </a:solidFill>
            </a:endParaRPr>
          </a:p>
          <a:p>
            <a:pPr marL="457200" indent="-22860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indent="-228600">
              <a:spcBef>
                <a:spcPts val="0"/>
              </a:spcBef>
            </a:pPr>
            <a:endParaRPr lang="en-US" sz="2400" dirty="0">
              <a:solidFill>
                <a:srgbClr val="FF0000"/>
              </a:solidFill>
            </a:endParaRPr>
          </a:p>
          <a:p>
            <a:pPr marL="45720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26</a:t>
            </a:fld>
            <a:endParaRPr lang="en-US" altLang="en-US" dirty="0">
              <a:solidFill>
                <a:prstClr val="white"/>
              </a:solidFill>
            </a:endParaRPr>
          </a:p>
        </p:txBody>
      </p:sp>
    </p:spTree>
    <p:extLst>
      <p:ext uri="{BB962C8B-B14F-4D97-AF65-F5344CB8AC3E}">
        <p14:creationId xmlns:p14="http://schemas.microsoft.com/office/powerpoint/2010/main" val="67189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2800" dirty="0"/>
              <a:t>Comparison with AERONET ground measurements</a:t>
            </a:r>
            <a:br>
              <a:rPr lang="en-US" dirty="0"/>
            </a:br>
            <a:r>
              <a:rPr lang="en-US" dirty="0"/>
              <a:t>GS AOD product over FULL DISK</a:t>
            </a:r>
          </a:p>
        </p:txBody>
      </p:sp>
      <p:sp>
        <p:nvSpPr>
          <p:cNvPr id="4" name="Text Placeholder 2"/>
          <p:cNvSpPr>
            <a:spLocks noGrp="1"/>
          </p:cNvSpPr>
          <p:nvPr>
            <p:ph type="body" idx="1"/>
          </p:nvPr>
        </p:nvSpPr>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27</a:t>
            </a:fld>
            <a:endParaRPr lang="en-US" altLang="en-US" dirty="0">
              <a:solidFill>
                <a:prstClr val="white"/>
              </a:solidFill>
            </a:endParaRPr>
          </a:p>
        </p:txBody>
      </p:sp>
    </p:spTree>
    <p:extLst>
      <p:ext uri="{BB962C8B-B14F-4D97-AF65-F5344CB8AC3E}">
        <p14:creationId xmlns:p14="http://schemas.microsoft.com/office/powerpoint/2010/main" val="219823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AD055-D573-4A6E-ADF3-AE1D226A97EE}"/>
              </a:ext>
            </a:extLst>
          </p:cNvPr>
          <p:cNvPicPr>
            <a:picLocks noChangeAspect="1"/>
          </p:cNvPicPr>
          <p:nvPr/>
        </p:nvPicPr>
        <p:blipFill>
          <a:blip r:embed="rId3"/>
          <a:stretch>
            <a:fillRect/>
          </a:stretch>
        </p:blipFill>
        <p:spPr>
          <a:xfrm>
            <a:off x="572889" y="1006354"/>
            <a:ext cx="4093369" cy="4093369"/>
          </a:xfrm>
          <a:prstGeom prst="rect">
            <a:avLst/>
          </a:prstGeom>
        </p:spPr>
      </p:pic>
      <p:pic>
        <p:nvPicPr>
          <p:cNvPr id="11" name="Picture 10">
            <a:extLst>
              <a:ext uri="{FF2B5EF4-FFF2-40B4-BE49-F238E27FC236}">
                <a16:creationId xmlns:a16="http://schemas.microsoft.com/office/drawing/2014/main" id="{5AA2EAC6-19B7-49CE-9C61-EAA556760C86}"/>
              </a:ext>
            </a:extLst>
          </p:cNvPr>
          <p:cNvPicPr>
            <a:picLocks noChangeAspect="1"/>
          </p:cNvPicPr>
          <p:nvPr/>
        </p:nvPicPr>
        <p:blipFill>
          <a:blip r:embed="rId4"/>
          <a:stretch>
            <a:fillRect/>
          </a:stretch>
        </p:blipFill>
        <p:spPr>
          <a:xfrm>
            <a:off x="4720168" y="1006354"/>
            <a:ext cx="4093369" cy="4093369"/>
          </a:xfrm>
          <a:prstGeom prst="rect">
            <a:avLst/>
          </a:prstGeom>
        </p:spPr>
      </p:pic>
      <p:sp>
        <p:nvSpPr>
          <p:cNvPr id="8" name="Title 5"/>
          <p:cNvSpPr>
            <a:spLocks noGrp="1"/>
          </p:cNvSpPr>
          <p:nvPr>
            <p:ph type="title"/>
          </p:nvPr>
        </p:nvSpPr>
        <p:spPr/>
        <p:txBody>
          <a:bodyPr>
            <a:normAutofit/>
          </a:bodyPr>
          <a:lstStyle/>
          <a:p>
            <a:r>
              <a:rPr lang="en-US" b="1" dirty="0"/>
              <a:t>High QC GOES-18 AOD - </a:t>
            </a:r>
            <a:r>
              <a:rPr lang="en-US" b="1" dirty="0">
                <a:solidFill>
                  <a:srgbClr val="FFFF00"/>
                </a:solidFill>
              </a:rPr>
              <a:t>FD</a:t>
            </a:r>
          </a:p>
        </p:txBody>
      </p:sp>
      <p:sp>
        <p:nvSpPr>
          <p:cNvPr id="5" name="Content Placeholder 4"/>
          <p:cNvSpPr>
            <a:spLocks noGrp="1"/>
          </p:cNvSpPr>
          <p:nvPr>
            <p:ph idx="1"/>
          </p:nvPr>
        </p:nvSpPr>
        <p:spPr>
          <a:xfrm>
            <a:off x="452118" y="5280366"/>
            <a:ext cx="8229600" cy="895350"/>
          </a:xfrm>
        </p:spPr>
        <p:txBody>
          <a:bodyPr>
            <a:noAutofit/>
          </a:bodyPr>
          <a:lstStyle/>
          <a:p>
            <a:pPr>
              <a:spcBef>
                <a:spcPts val="0"/>
              </a:spcBef>
            </a:pPr>
            <a:r>
              <a:rPr lang="en-US" sz="2000" b="1" dirty="0"/>
              <a:t>High quality AODs are plotted regardless of magnitude (range).</a:t>
            </a:r>
          </a:p>
          <a:p>
            <a:pPr>
              <a:spcBef>
                <a:spcPts val="0"/>
              </a:spcBef>
            </a:pPr>
            <a:r>
              <a:rPr lang="en-US" sz="2000" dirty="0"/>
              <a:t>Majority of points are around 1:1 line.</a:t>
            </a:r>
          </a:p>
          <a:p>
            <a:pPr>
              <a:spcBef>
                <a:spcPts val="0"/>
              </a:spcBef>
            </a:pPr>
            <a:r>
              <a:rPr lang="en-US" sz="2000" dirty="0"/>
              <a:t>Very small negative bias over land and positive bias over water.</a:t>
            </a:r>
          </a:p>
          <a:p>
            <a:pPr>
              <a:spcBef>
                <a:spcPts val="0"/>
              </a:spcBef>
            </a:pPr>
            <a:r>
              <a:rPr lang="en-US" sz="2000" dirty="0"/>
              <a:t>STD over land is about three times as large as that over water.</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4" name="TextBox 3">
            <a:extLst>
              <a:ext uri="{FF2B5EF4-FFF2-40B4-BE49-F238E27FC236}">
                <a16:creationId xmlns:a16="http://schemas.microsoft.com/office/drawing/2014/main" id="{4F427A6D-A107-4ADF-A0BF-26A7871819CC}"/>
              </a:ext>
            </a:extLst>
          </p:cNvPr>
          <p:cNvSpPr txBox="1"/>
          <p:nvPr/>
        </p:nvSpPr>
        <p:spPr>
          <a:xfrm>
            <a:off x="2287591" y="1277606"/>
            <a:ext cx="663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LAND</a:t>
            </a:r>
          </a:p>
        </p:txBody>
      </p:sp>
      <p:sp>
        <p:nvSpPr>
          <p:cNvPr id="7" name="TextBox 6">
            <a:extLst>
              <a:ext uri="{FF2B5EF4-FFF2-40B4-BE49-F238E27FC236}">
                <a16:creationId xmlns:a16="http://schemas.microsoft.com/office/drawing/2014/main" id="{175B246B-FE7F-4BC0-8F44-4251D953E13F}"/>
              </a:ext>
            </a:extLst>
          </p:cNvPr>
          <p:cNvSpPr txBox="1"/>
          <p:nvPr/>
        </p:nvSpPr>
        <p:spPr>
          <a:xfrm>
            <a:off x="6349910" y="1277605"/>
            <a:ext cx="8338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WATER</a:t>
            </a:r>
          </a:p>
        </p:txBody>
      </p:sp>
    </p:spTree>
    <p:extLst>
      <p:ext uri="{BB962C8B-B14F-4D97-AF65-F5344CB8AC3E}">
        <p14:creationId xmlns:p14="http://schemas.microsoft.com/office/powerpoint/2010/main" val="150175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(07/26/2022</a:t>
                      </a:r>
                      <a:r>
                        <a:rPr lang="en-US" sz="1800" baseline="0" dirty="0">
                          <a:effectLst/>
                        </a:rPr>
                        <a:t> – 10/26/2022)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4,054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0.01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4,101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0.06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26,819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a:effectLst/>
                        </a:rPr>
                        <a:t>&gt;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solidFill>
                            <a:srgbClr val="C00000"/>
                          </a:solidFill>
                          <a:effectLst/>
                          <a:latin typeface="+mn-lt"/>
                          <a:ea typeface="SimSun" panose="02010600030101010101" pitchFamily="2" charset="-122"/>
                          <a:cs typeface="Arial" panose="020B0604020202020204" pitchFamily="34" charset="0"/>
                        </a:rPr>
                        <a:t>0.92</a:t>
                      </a:r>
                      <a:r>
                        <a:rPr lang="en-US" sz="1600" kern="1200" dirty="0">
                          <a:effectLst/>
                          <a:latin typeface="+mn-lt"/>
                          <a:ea typeface="SimSun" panose="02010600030101010101" pitchFamily="2" charset="-122"/>
                          <a:cs typeface="Arial" panose="020B0604020202020204" pitchFamily="34" charset="0"/>
                        </a:rPr>
                        <a:t> (0.12)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0.11 (0.35)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 11</a:t>
                      </a:r>
                      <a:r>
                        <a:rPr lang="en-US" sz="1600" kern="1200" dirty="0">
                          <a:effectLst/>
                        </a:rPr>
                        <a:t> </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p:txBody>
          <a:bodyPr/>
          <a:lstStyle/>
          <a:p>
            <a:r>
              <a:rPr lang="en-US" dirty="0">
                <a:solidFill>
                  <a:srgbClr val="FFFF00"/>
                </a:solidFill>
              </a:rPr>
              <a:t>G18</a:t>
            </a:r>
            <a:r>
              <a:rPr lang="en-US" dirty="0"/>
              <a:t> AOD Statistics - FD</a:t>
            </a:r>
          </a:p>
        </p:txBody>
      </p:sp>
      <p:sp>
        <p:nvSpPr>
          <p:cNvPr id="6" name="Content Placeholder 5"/>
          <p:cNvSpPr>
            <a:spLocks noGrp="1"/>
          </p:cNvSpPr>
          <p:nvPr>
            <p:ph idx="1"/>
          </p:nvPr>
        </p:nvSpPr>
        <p:spPr>
          <a:xfrm>
            <a:off x="457200" y="4114807"/>
            <a:ext cx="8229600" cy="2614863"/>
          </a:xfrm>
        </p:spPr>
        <p:txBody>
          <a:bodyPr>
            <a:normAutofit fontScale="85000" lnSpcReduction="10000"/>
          </a:bodyPr>
          <a:lstStyle/>
          <a:p>
            <a:pPr lvl="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Accuracy and precision of G18 ABI 550-nm AOD in comparison with AERONET AOD over land and water using collocated ABI-AERONET dataset. F&amp;PS requirements are in parenthesis.</a:t>
            </a:r>
          </a:p>
          <a:p>
            <a:pPr lvl="0"/>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a:spcBef>
                <a:spcPts val="1200"/>
              </a:spcBef>
            </a:pPr>
            <a:r>
              <a:rPr lang="en-US" sz="2200" dirty="0">
                <a:solidFill>
                  <a:prstClr val="white"/>
                </a:solidFill>
                <a:cs typeface="Arial"/>
                <a:sym typeface="Arial"/>
              </a:rPr>
              <a:t>Accuracy and precision are evaluated using only high QC AOD in the required AOD ranges. </a:t>
            </a:r>
            <a:r>
              <a:rPr lang="en-US" sz="2200" b="1" dirty="0">
                <a:solidFill>
                  <a:prstClr val="white"/>
                </a:solidFill>
                <a:cs typeface="Arial"/>
                <a:sym typeface="Arial"/>
              </a:rPr>
              <a:t>Here “low”, “medium” and “high” refer to the magnitude of AOD not to its quality.</a:t>
            </a:r>
          </a:p>
          <a:p>
            <a:pPr>
              <a:spcBef>
                <a:spcPts val="1200"/>
              </a:spcBef>
            </a:pPr>
            <a:r>
              <a:rPr lang="en-US" sz="2200" dirty="0">
                <a:solidFill>
                  <a:prstClr val="white"/>
                </a:solidFill>
                <a:cs typeface="Arial"/>
                <a:sym typeface="Arial"/>
              </a:rPr>
              <a:t>Requirements are met except for accuracy in high AOD range over land with very limited sample size.  Data are not available in high AOD value range over water. </a:t>
            </a:r>
            <a:endParaRPr lang="en-US" sz="22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7574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prstClr val="white"/>
                </a:solidFill>
                <a:cs typeface="Calibri"/>
                <a:sym typeface="Calibri"/>
              </a:rPr>
              <a:t>Product Overview</a:t>
            </a:r>
            <a:endParaRPr lang="en-US" b="1" dirty="0"/>
          </a:p>
        </p:txBody>
      </p:sp>
      <p:sp>
        <p:nvSpPr>
          <p:cNvPr id="3" name="Text Placeholder 2"/>
          <p:cNvSpPr>
            <a:spLocks noGrp="1"/>
          </p:cNvSpPr>
          <p:nvPr>
            <p:ph idx="1"/>
          </p:nvPr>
        </p:nvSpPr>
        <p:spPr>
          <a:xfrm>
            <a:off x="568968" y="1016569"/>
            <a:ext cx="8366493" cy="5841439"/>
          </a:xfrm>
        </p:spPr>
        <p:txBody>
          <a:bodyPr>
            <a:normAutofit fontScale="85000" lnSpcReduction="20000"/>
          </a:bodyPr>
          <a:lstStyle/>
          <a:p>
            <a:pPr marL="342900" lvl="1" indent="-139700">
              <a:spcBef>
                <a:spcPts val="600"/>
              </a:spcBef>
              <a:spcAft>
                <a:spcPts val="0"/>
              </a:spcAft>
              <a:buFont typeface="Arial"/>
              <a:buChar char="•"/>
            </a:pPr>
            <a:r>
              <a:rPr lang="en-US" sz="2400" b="1" dirty="0"/>
              <a:t>Aerosol optical depth (AOD): </a:t>
            </a:r>
          </a:p>
          <a:p>
            <a:pPr marL="742950" lvl="2" indent="-139700">
              <a:spcBef>
                <a:spcPts val="640"/>
              </a:spcBef>
              <a:spcAft>
                <a:spcPts val="1200"/>
              </a:spcAft>
            </a:pPr>
            <a:r>
              <a:rPr lang="en-US" dirty="0">
                <a:solidFill>
                  <a:schemeClr val="bg1"/>
                </a:solidFill>
              </a:rPr>
              <a:t>A measure of the columnar extinction (scattering + absorption) of radiation by aerosols. Proportional to the amount (number or mass concentration) of aerosol in an atmospheric column.</a:t>
            </a:r>
          </a:p>
          <a:p>
            <a:pPr marL="342900" lvl="1" indent="-139700">
              <a:spcBef>
                <a:spcPts val="600"/>
              </a:spcBef>
              <a:spcAft>
                <a:spcPts val="0"/>
              </a:spcAft>
              <a:buFont typeface="Arial"/>
              <a:buChar char="•"/>
            </a:pPr>
            <a:r>
              <a:rPr lang="en-US" sz="2500" b="1" dirty="0"/>
              <a:t>Aerosol Particle Size (APS): </a:t>
            </a:r>
          </a:p>
          <a:p>
            <a:pPr marL="742950" lvl="2" indent="-139700">
              <a:spcBef>
                <a:spcPts val="640"/>
              </a:spcBef>
              <a:spcAft>
                <a:spcPts val="1200"/>
              </a:spcAft>
              <a:buClr>
                <a:schemeClr val="bg1"/>
              </a:buClr>
            </a:pPr>
            <a:r>
              <a:rPr lang="en-US" dirty="0"/>
              <a:t>A measure of the average size of aerosol particles in a unit volume of air. It is reported here (and traditionally) as the </a:t>
            </a:r>
            <a:r>
              <a:rPr lang="en-US" dirty="0" err="1"/>
              <a:t>Ångström</a:t>
            </a:r>
            <a:r>
              <a:rPr lang="en-US" dirty="0"/>
              <a:t> Exponent (AE) calculated from the AOD at two pairs of wavelengths. Small AE (&lt;1) indicates large particle (diameter &gt; 1 µm) and large AE (&gt;2) indicates small particle (diameter &lt; 1 µm).</a:t>
            </a:r>
          </a:p>
          <a:p>
            <a:pPr marL="342900" lvl="1" indent="-139700">
              <a:spcBef>
                <a:spcPts val="640"/>
              </a:spcBef>
              <a:buFont typeface="Arial"/>
              <a:buChar char="•"/>
            </a:pPr>
            <a:r>
              <a:rPr lang="en-US" sz="2400" b="1" dirty="0"/>
              <a:t>Products in file:</a:t>
            </a:r>
          </a:p>
          <a:p>
            <a:pPr marL="742950" lvl="2" indent="-139700">
              <a:spcBef>
                <a:spcPts val="640"/>
              </a:spcBef>
            </a:pPr>
            <a:r>
              <a:rPr lang="en-US" dirty="0">
                <a:solidFill>
                  <a:schemeClr val="bg1"/>
                </a:solidFill>
              </a:rPr>
              <a:t>550-nm AOD for Full Disk and CONUS in range -0.05 to +5</a:t>
            </a:r>
          </a:p>
          <a:p>
            <a:pPr marL="742950" lvl="2" indent="-139700">
              <a:spcBef>
                <a:spcPts val="640"/>
              </a:spcBef>
            </a:pPr>
            <a:r>
              <a:rPr lang="en-US" dirty="0">
                <a:solidFill>
                  <a:schemeClr val="bg1"/>
                </a:solidFill>
              </a:rPr>
              <a:t>AOD Quality flag (0=high; 1=medium, 2=low, 3=not produced)</a:t>
            </a:r>
          </a:p>
          <a:p>
            <a:pPr marL="742950" lvl="2" indent="-139700">
              <a:spcBef>
                <a:spcPts val="640"/>
              </a:spcBef>
            </a:pPr>
            <a:r>
              <a:rPr lang="en-US" dirty="0">
                <a:solidFill>
                  <a:schemeClr val="bg1"/>
                </a:solidFill>
              </a:rPr>
              <a:t>AE1 </a:t>
            </a:r>
            <a:r>
              <a:rPr lang="en-US" dirty="0">
                <a:solidFill>
                  <a:srgbClr val="FFFFFF"/>
                </a:solidFill>
              </a:rPr>
              <a:t> (0.47, 0.86 µm)and AE2 (0.86, 1.61 µm) over water </a:t>
            </a:r>
            <a:r>
              <a:rPr lang="en-US" dirty="0"/>
              <a:t>for Full Disk and CONUS in range -1 to +3.</a:t>
            </a:r>
          </a:p>
          <a:p>
            <a:pPr marL="742950" lvl="2" indent="-139700">
              <a:spcBef>
                <a:spcPts val="640"/>
              </a:spcBef>
            </a:pPr>
            <a:r>
              <a:rPr lang="en-US" dirty="0">
                <a:solidFill>
                  <a:schemeClr val="bg1"/>
                </a:solidFill>
              </a:rPr>
              <a:t>AE </a:t>
            </a:r>
            <a:r>
              <a:rPr lang="en-US" dirty="0"/>
              <a:t>Quality flag (0=high; 1=medium, 2=low, 3=not produced)</a:t>
            </a:r>
            <a:endParaRPr lang="en-US" dirty="0">
              <a:solidFill>
                <a:schemeClr val="bg1"/>
              </a:solidFill>
            </a:endParaRPr>
          </a:p>
          <a:p>
            <a:pPr marL="742950" lvl="2" indent="-139700">
              <a:spcBef>
                <a:spcPts val="640"/>
              </a:spcBef>
            </a:pPr>
            <a:r>
              <a:rPr lang="en-US" dirty="0">
                <a:solidFill>
                  <a:schemeClr val="bg1"/>
                </a:solidFill>
              </a:rPr>
              <a:t>Mean, max, min and standard deviation of 550-nm AOD (and in 10-degree latitude zones)</a:t>
            </a:r>
            <a:endParaRPr lang="en-US" sz="1800" dirty="0"/>
          </a:p>
          <a:p>
            <a:endParaRPr lang="en-US" dirty="0"/>
          </a:p>
        </p:txBody>
      </p:sp>
      <p:sp>
        <p:nvSpPr>
          <p:cNvPr id="2" name="Slide Number Placeholder 1"/>
          <p:cNvSpPr>
            <a:spLocks noGrp="1"/>
          </p:cNvSpPr>
          <p:nvPr>
            <p:ph type="sldNum" sz="quarter" idx="12"/>
          </p:nvPr>
        </p:nvSpPr>
        <p:spPr/>
        <p:txBody>
          <a:bodyPr/>
          <a:lstStyle/>
          <a:p>
            <a:pPr>
              <a:defRPr/>
            </a:pPr>
            <a:fld id="{615ADB79-25D6-47C0-AB51-22A13A0BBB50}" type="slidenum">
              <a:rPr lang="en-US" altLang="en-US">
                <a:solidFill>
                  <a:prstClr val="white"/>
                </a:solidFill>
              </a:rPr>
              <a:pPr>
                <a:defRPr/>
              </a:pPr>
              <a:t>3</a:t>
            </a:fld>
            <a:endParaRPr lang="en-US" altLang="en-US" dirty="0">
              <a:solidFill>
                <a:prstClr val="white"/>
              </a:solidFill>
            </a:endParaRPr>
          </a:p>
        </p:txBody>
      </p:sp>
    </p:spTree>
    <p:extLst>
      <p:ext uri="{BB962C8B-B14F-4D97-AF65-F5344CB8AC3E}">
        <p14:creationId xmlns:p14="http://schemas.microsoft.com/office/powerpoint/2010/main" val="288251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(07/26/2022</a:t>
                      </a:r>
                      <a:r>
                        <a:rPr lang="en-US" sz="1800" baseline="0" dirty="0">
                          <a:effectLst/>
                        </a:rPr>
                        <a:t> – 10/26/2022)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0.03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5,129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4,205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0.03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0.08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29,544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&gt;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solidFill>
                            <a:srgbClr val="C00000"/>
                          </a:solidFill>
                          <a:effectLst/>
                          <a:latin typeface="+mn-lt"/>
                          <a:ea typeface="SimSun" panose="02010600030101010101" pitchFamily="2" charset="-122"/>
                          <a:cs typeface="Arial" panose="020B0604020202020204" pitchFamily="34" charset="0"/>
                        </a:rPr>
                        <a:t>0.25</a:t>
                      </a:r>
                      <a:r>
                        <a:rPr lang="en-US" sz="1600" kern="1200" dirty="0">
                          <a:effectLst/>
                          <a:latin typeface="+mn-lt"/>
                          <a:ea typeface="SimSun" panose="02010600030101010101" pitchFamily="2" charset="-122"/>
                          <a:cs typeface="Arial" panose="020B0604020202020204" pitchFamily="34" charset="0"/>
                        </a:rPr>
                        <a:t> (0.12)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solidFill>
                            <a:srgbClr val="C00000"/>
                          </a:solidFill>
                          <a:effectLst/>
                          <a:latin typeface="+mn-lt"/>
                        </a:rPr>
                        <a:t>0.77</a:t>
                      </a:r>
                      <a:r>
                        <a:rPr lang="en-US" sz="1600" kern="1200" dirty="0">
                          <a:effectLst/>
                          <a:latin typeface="+mn-lt"/>
                        </a:rPr>
                        <a:t> (0.35)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 21</a:t>
                      </a:r>
                      <a:r>
                        <a:rPr lang="en-US" sz="1600" kern="1200" dirty="0">
                          <a:effectLst/>
                        </a:rPr>
                        <a:t> </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Title 4">
            <a:extLst>
              <a:ext uri="{FF2B5EF4-FFF2-40B4-BE49-F238E27FC236}">
                <a16:creationId xmlns:a16="http://schemas.microsoft.com/office/drawing/2014/main" id="{4F30C734-97C0-4B51-9A6C-5A315ECC24A5}"/>
              </a:ext>
            </a:extLst>
          </p:cNvPr>
          <p:cNvSpPr>
            <a:spLocks noGrp="1"/>
          </p:cNvSpPr>
          <p:nvPr>
            <p:ph type="title"/>
          </p:nvPr>
        </p:nvSpPr>
        <p:spPr>
          <a:xfrm>
            <a:off x="1371600" y="128337"/>
            <a:ext cx="6882066" cy="968626"/>
          </a:xfrm>
        </p:spPr>
        <p:txBody>
          <a:bodyPr/>
          <a:lstStyle/>
          <a:p>
            <a:r>
              <a:rPr lang="en-US" dirty="0">
                <a:solidFill>
                  <a:srgbClr val="FFFF00"/>
                </a:solidFill>
              </a:rPr>
              <a:t>G17 </a:t>
            </a:r>
            <a:r>
              <a:rPr lang="en-US" dirty="0"/>
              <a:t>AOD Statistics – FD</a:t>
            </a:r>
          </a:p>
        </p:txBody>
      </p:sp>
      <p:sp>
        <p:nvSpPr>
          <p:cNvPr id="7" name="Content Placeholder 5">
            <a:extLst>
              <a:ext uri="{FF2B5EF4-FFF2-40B4-BE49-F238E27FC236}">
                <a16:creationId xmlns:a16="http://schemas.microsoft.com/office/drawing/2014/main" id="{8F6A63B5-8EC6-40C0-B57E-56D3D2020FCA}"/>
              </a:ext>
            </a:extLst>
          </p:cNvPr>
          <p:cNvSpPr txBox="1">
            <a:spLocks/>
          </p:cNvSpPr>
          <p:nvPr/>
        </p:nvSpPr>
        <p:spPr bwMode="auto">
          <a:xfrm>
            <a:off x="457200" y="4114807"/>
            <a:ext cx="82296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Accuracy and precision of G17 ABI 550-nm AOD in comparison with AERONET AOD over land and water using collocated ABI-AERONET dataset. F&amp;PS requirements are in parenthesis.</a:t>
            </a:r>
          </a:p>
          <a:p>
            <a:pPr marL="342900" marR="0" lvl="0" indent="-342900" algn="l" defTabSz="4572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a:t>
            </a:r>
          </a:p>
          <a:p>
            <a:pPr marL="342900" marR="0" lvl="0" indent="-342900" algn="l" defTabSz="4572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a:sym typeface="Arial"/>
              </a:rPr>
              <a:t>Requirements are met except for those in high AOD range over land with very limited sample size.  Data are not available in high AOD value range over water. </a:t>
            </a:r>
          </a:p>
          <a:p>
            <a:pPr marL="342900" marR="0" lvl="0" indent="-342900" algn="l" defTabSz="457200" rtl="0" eaLnBrk="1" fontAlgn="base" latinLnBrk="0" hangingPunct="1">
              <a:lnSpc>
                <a:spcPct val="120000"/>
              </a:lnSpc>
              <a:spcBef>
                <a:spcPts val="600"/>
              </a:spcBef>
              <a:spcAft>
                <a:spcPct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Arial"/>
                <a:sym typeface="Arial"/>
              </a:rPr>
              <a:t>Comparing G17 stats to G18 stats indicates similar retrieval qualities.</a:t>
            </a:r>
          </a:p>
          <a:p>
            <a:pPr marL="742950" marR="0" lvl="1" indent="-285750" algn="l" defTabSz="457200" rtl="0" eaLnBrk="1" fontAlgn="base" latinLnBrk="0" hangingPunct="1">
              <a:lnSpc>
                <a:spcPct val="120000"/>
              </a:lnSpc>
              <a:spcBef>
                <a:spcPts val="6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a:sym typeface="Arial"/>
              </a:rPr>
              <a:t>Only the time periods are same; slightly </a:t>
            </a:r>
            <a:r>
              <a:rPr lang="en-US" sz="2200" dirty="0">
                <a:solidFill>
                  <a:prstClr val="white"/>
                </a:solidFill>
                <a:latin typeface="Calibri"/>
                <a:cs typeface="Arial"/>
              </a:rPr>
              <a:t>larger number of</a:t>
            </a:r>
            <a:r>
              <a:rPr kumimoji="0" lang="en-US" sz="22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a:sym typeface="Arial"/>
              </a:rPr>
              <a:t> G17 retrievals is expected to result from input (reflectances, cloud mask etc.) difference. </a:t>
            </a:r>
            <a:endParaRPr kumimoji="0" lang="en-US" sz="22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Tree>
    <p:extLst>
      <p:ext uri="{BB962C8B-B14F-4D97-AF65-F5344CB8AC3E}">
        <p14:creationId xmlns:p14="http://schemas.microsoft.com/office/powerpoint/2010/main" val="81163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128337"/>
            <a:ext cx="6882066" cy="968626"/>
          </a:xfrm>
        </p:spPr>
        <p:txBody>
          <a:bodyPr/>
          <a:lstStyle/>
          <a:p>
            <a:r>
              <a:rPr lang="en-US" dirty="0">
                <a:solidFill>
                  <a:srgbClr val="FFFF00"/>
                </a:solidFill>
              </a:rPr>
              <a:t>G16 </a:t>
            </a:r>
            <a:r>
              <a:rPr lang="en-US" dirty="0"/>
              <a:t>AOD Statistics – FD</a:t>
            </a:r>
          </a:p>
        </p:txBody>
      </p:sp>
      <p:sp>
        <p:nvSpPr>
          <p:cNvPr id="6" name="Content Placeholder 5"/>
          <p:cNvSpPr>
            <a:spLocks noGrp="1"/>
          </p:cNvSpPr>
          <p:nvPr>
            <p:ph idx="1"/>
          </p:nvPr>
        </p:nvSpPr>
        <p:spPr>
          <a:xfrm>
            <a:off x="457200" y="4114807"/>
            <a:ext cx="8229600" cy="2606675"/>
          </a:xfrm>
        </p:spPr>
        <p:txBody>
          <a:bodyPr>
            <a:normAutofit fontScale="70000" lnSpcReduction="20000"/>
          </a:bodyPr>
          <a:lstStyle/>
          <a:p>
            <a:pPr lvl="0">
              <a:lnSpc>
                <a:spcPct val="120000"/>
              </a:lnSpc>
            </a:pPr>
            <a:r>
              <a:rPr lang="en-US" sz="19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Accuracy and precision of G16 ABI 550-nm AOD in comparison with AERONET AOD over land and water using collocated ABI-AERONET dataset. F&amp;PS requirements are in parenthesis.</a:t>
            </a:r>
          </a:p>
          <a:p>
            <a:pPr lvl="0">
              <a:lnSpc>
                <a:spcPct val="120000"/>
              </a:lnSpc>
            </a:pPr>
            <a:r>
              <a:rPr lang="en-US" sz="190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a:lnSpc>
                <a:spcPct val="120000"/>
              </a:lnSpc>
              <a:spcBef>
                <a:spcPts val="1200"/>
              </a:spcBef>
            </a:pPr>
            <a:r>
              <a:rPr lang="en-US" sz="2800" dirty="0">
                <a:solidFill>
                  <a:prstClr val="white"/>
                </a:solidFill>
                <a:cs typeface="Arial"/>
                <a:sym typeface="Arial"/>
              </a:rPr>
              <a:t>Requirements are met except for accuracy in high AOD range over land</a:t>
            </a:r>
            <a:r>
              <a:rPr lang="en-US" sz="2600" dirty="0">
                <a:solidFill>
                  <a:prstClr val="white"/>
                </a:solidFill>
                <a:cs typeface="Arial"/>
                <a:sym typeface="Arial"/>
              </a:rPr>
              <a:t>.</a:t>
            </a:r>
          </a:p>
          <a:p>
            <a:pPr>
              <a:lnSpc>
                <a:spcPct val="120000"/>
              </a:lnSpc>
              <a:spcBef>
                <a:spcPts val="600"/>
              </a:spcBef>
            </a:pPr>
            <a:r>
              <a:rPr lang="en-US" sz="2600" b="1" dirty="0">
                <a:solidFill>
                  <a:srgbClr val="FFFF00"/>
                </a:solidFill>
                <a:cs typeface="Arial"/>
                <a:sym typeface="Arial"/>
              </a:rPr>
              <a:t>Comparing G16 stats to G18 stats indicates similar retrieval qualities except for the high AOD ranges.</a:t>
            </a:r>
          </a:p>
          <a:p>
            <a:pPr lvl="1">
              <a:lnSpc>
                <a:spcPct val="120000"/>
              </a:lnSpc>
              <a:spcBef>
                <a:spcPts val="600"/>
              </a:spcBef>
            </a:pPr>
            <a:r>
              <a:rPr lang="en-US" sz="2200" dirty="0">
                <a:solidFill>
                  <a:prstClr val="white"/>
                </a:solidFill>
                <a:cs typeface="Arial"/>
                <a:sym typeface="Arial"/>
              </a:rPr>
              <a:t>Only the time periods are same; significantly more </a:t>
            </a:r>
            <a:r>
              <a:rPr lang="en-US" sz="2200" dirty="0">
                <a:cs typeface="Arial"/>
                <a:sym typeface="Arial"/>
              </a:rPr>
              <a:t>stations</a:t>
            </a:r>
            <a:r>
              <a:rPr lang="en-US" sz="2200" dirty="0">
                <a:solidFill>
                  <a:prstClr val="white"/>
                </a:solidFill>
                <a:cs typeface="Arial"/>
                <a:sym typeface="Arial"/>
              </a:rPr>
              <a:t>, and thus matchups, are available for GOES-16. </a:t>
            </a:r>
            <a:endParaRPr lang="en-US" sz="22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31</a:t>
            </a:fld>
            <a:endParaRPr lang="en-US" altLang="en-US" dirty="0">
              <a:solidFill>
                <a:prstClr val="white"/>
              </a:solidFill>
            </a:endParaRPr>
          </a:p>
        </p:txBody>
      </p:sp>
      <p:graphicFrame>
        <p:nvGraphicFramePr>
          <p:cNvPr id="7" name="Table 6">
            <a:extLst>
              <a:ext uri="{FF2B5EF4-FFF2-40B4-BE49-F238E27FC236}">
                <a16:creationId xmlns:a16="http://schemas.microsoft.com/office/drawing/2014/main" id="{7C823DCB-3F1C-477E-AC26-5BC6D16F7261}"/>
              </a:ext>
            </a:extLst>
          </p:cNvPr>
          <p:cNvGraphicFramePr>
            <a:graphicFrameLocks noGrp="1"/>
          </p:cNvGraphicFramePr>
          <p:nvPr>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(07/26/2022</a:t>
                      </a:r>
                      <a:r>
                        <a:rPr lang="en-US" sz="1800" baseline="0" dirty="0">
                          <a:effectLst/>
                        </a:rPr>
                        <a:t> – 10/26/2022)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0.03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10,842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0.03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6,795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0.07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68,633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&gt;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solidFill>
                            <a:srgbClr val="C00000"/>
                          </a:solidFill>
                          <a:effectLst/>
                          <a:latin typeface="+mn-lt"/>
                          <a:ea typeface="SimSun" panose="02010600030101010101" pitchFamily="2" charset="-122"/>
                          <a:cs typeface="Arial" panose="020B0604020202020204" pitchFamily="34" charset="0"/>
                        </a:rPr>
                        <a:t>0.34</a:t>
                      </a:r>
                      <a:r>
                        <a:rPr lang="en-US" sz="1600" kern="1200" dirty="0">
                          <a:effectLst/>
                          <a:latin typeface="+mn-lt"/>
                          <a:ea typeface="SimSun" panose="02010600030101010101" pitchFamily="2" charset="-122"/>
                          <a:cs typeface="Arial" panose="020B0604020202020204" pitchFamily="34" charset="0"/>
                        </a:rPr>
                        <a:t> (0.12)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solidFill>
                            <a:schemeClr val="tx1"/>
                          </a:solidFill>
                          <a:effectLst/>
                          <a:latin typeface="+mn-lt"/>
                        </a:rPr>
                        <a:t>0.33 </a:t>
                      </a:r>
                      <a:r>
                        <a:rPr lang="en-US" sz="1600" kern="1200" dirty="0">
                          <a:effectLst/>
                          <a:latin typeface="+mn-lt"/>
                        </a:rPr>
                        <a:t>(0.35)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1,329</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-0.09 (0.10)</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0.11 (0.23)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18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28926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8"/>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Graphical Summary of </a:t>
            </a:r>
            <a:br>
              <a:rPr lang="en-US"/>
            </a:br>
            <a:r>
              <a:rPr lang="en-US"/>
              <a:t>G18, G17 and G16 A and P</a:t>
            </a:r>
            <a:endParaRPr>
              <a:solidFill>
                <a:srgbClr val="C00000"/>
              </a:solidFill>
            </a:endParaRPr>
          </a:p>
        </p:txBody>
      </p:sp>
      <p:sp>
        <p:nvSpPr>
          <p:cNvPr id="578" name="Google Shape;578;p38"/>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32</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579" name="Google Shape;579;p38"/>
          <p:cNvSpPr txBox="1"/>
          <p:nvPr/>
        </p:nvSpPr>
        <p:spPr>
          <a:xfrm>
            <a:off x="642938" y="6069768"/>
            <a:ext cx="80680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600" b="0" i="0" u="none" strike="noStrike" kern="0" cap="none" spc="0" normalizeH="0" baseline="0" noProof="0" dirty="0">
                <a:ln>
                  <a:noFill/>
                </a:ln>
                <a:solidFill>
                  <a:srgbClr val="FFFFFF"/>
                </a:solidFill>
                <a:effectLst/>
                <a:uLnTx/>
                <a:uFillTx/>
                <a:latin typeface="Arial"/>
                <a:ea typeface="Arial"/>
                <a:cs typeface="Arial"/>
                <a:sym typeface="Arial"/>
              </a:rPr>
              <a:t>Accuracy and precision values of G18 AOD are not very different from G16 and G17 in most AOD value ranges.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580" name="Google Shape;580;p38"/>
          <p:cNvGraphicFramePr/>
          <p:nvPr/>
        </p:nvGraphicFramePr>
        <p:xfrm>
          <a:off x="867136" y="3600451"/>
          <a:ext cx="3621024" cy="2487168"/>
        </p:xfrm>
        <a:graphic>
          <a:graphicData uri="http://schemas.openxmlformats.org/presentationml/2006/ole">
            <mc:AlternateContent xmlns:mc="http://schemas.openxmlformats.org/markup-compatibility/2006">
              <mc:Choice xmlns:v="urn:schemas-microsoft-com:vml" Requires="v">
                <p:oleObj spid="_x0000_s7534" r:id="rId4" imgW="3621024" imgH="2487168" progId="Origin50.Graph">
                  <p:embed/>
                </p:oleObj>
              </mc:Choice>
              <mc:Fallback>
                <p:oleObj r:id="rId4" imgW="3621024" imgH="2487168" progId="Origin50.Graph">
                  <p:embed/>
                  <p:pic>
                    <p:nvPicPr>
                      <p:cNvPr id="580" name="Google Shape;580;p38"/>
                      <p:cNvPicPr preferRelativeResize="0"/>
                      <p:nvPr/>
                    </p:nvPicPr>
                    <p:blipFill rotWithShape="1">
                      <a:blip r:embed="rId5">
                        <a:alphaModFix/>
                      </a:blip>
                      <a:srcRect/>
                      <a:stretch/>
                    </p:blipFill>
                    <p:spPr>
                      <a:xfrm>
                        <a:off x="867136" y="3600451"/>
                        <a:ext cx="3621024" cy="2487168"/>
                      </a:xfrm>
                      <a:prstGeom prst="rect">
                        <a:avLst/>
                      </a:prstGeom>
                      <a:solidFill>
                        <a:schemeClr val="lt1"/>
                      </a:solidFill>
                      <a:ln>
                        <a:noFill/>
                      </a:ln>
                    </p:spPr>
                  </p:pic>
                </p:oleObj>
              </mc:Fallback>
            </mc:AlternateContent>
          </a:graphicData>
        </a:graphic>
      </p:graphicFrame>
      <p:graphicFrame>
        <p:nvGraphicFramePr>
          <p:cNvPr id="581" name="Google Shape;581;p38"/>
          <p:cNvGraphicFramePr/>
          <p:nvPr/>
        </p:nvGraphicFramePr>
        <p:xfrm>
          <a:off x="4712358" y="3600451"/>
          <a:ext cx="3621024" cy="2487168"/>
        </p:xfrm>
        <a:graphic>
          <a:graphicData uri="http://schemas.openxmlformats.org/presentationml/2006/ole">
            <mc:AlternateContent xmlns:mc="http://schemas.openxmlformats.org/markup-compatibility/2006">
              <mc:Choice xmlns:v="urn:schemas-microsoft-com:vml" Requires="v">
                <p:oleObj spid="_x0000_s7535" r:id="rId6" imgW="3621024" imgH="2487168" progId="Origin50.Graph">
                  <p:embed/>
                </p:oleObj>
              </mc:Choice>
              <mc:Fallback>
                <p:oleObj r:id="rId6" imgW="3621024" imgH="2487168" progId="Origin50.Graph">
                  <p:embed/>
                  <p:pic>
                    <p:nvPicPr>
                      <p:cNvPr id="581" name="Google Shape;581;p38"/>
                      <p:cNvPicPr preferRelativeResize="0"/>
                      <p:nvPr/>
                    </p:nvPicPr>
                    <p:blipFill rotWithShape="1">
                      <a:blip r:embed="rId7">
                        <a:alphaModFix/>
                      </a:blip>
                      <a:srcRect/>
                      <a:stretch/>
                    </p:blipFill>
                    <p:spPr>
                      <a:xfrm>
                        <a:off x="4712358" y="3600451"/>
                        <a:ext cx="3621024" cy="2487168"/>
                      </a:xfrm>
                      <a:prstGeom prst="rect">
                        <a:avLst/>
                      </a:prstGeom>
                      <a:solidFill>
                        <a:schemeClr val="lt1"/>
                      </a:solidFill>
                      <a:ln>
                        <a:noFill/>
                      </a:ln>
                    </p:spPr>
                  </p:pic>
                </p:oleObj>
              </mc:Fallback>
            </mc:AlternateContent>
          </a:graphicData>
        </a:graphic>
      </p:graphicFrame>
      <p:graphicFrame>
        <p:nvGraphicFramePr>
          <p:cNvPr id="582" name="Google Shape;582;p38"/>
          <p:cNvGraphicFramePr/>
          <p:nvPr/>
        </p:nvGraphicFramePr>
        <p:xfrm>
          <a:off x="868680" y="1088136"/>
          <a:ext cx="3621024" cy="2487168"/>
        </p:xfrm>
        <a:graphic>
          <a:graphicData uri="http://schemas.openxmlformats.org/presentationml/2006/ole">
            <mc:AlternateContent xmlns:mc="http://schemas.openxmlformats.org/markup-compatibility/2006">
              <mc:Choice xmlns:v="urn:schemas-microsoft-com:vml" Requires="v">
                <p:oleObj spid="_x0000_s7536" r:id="rId8" imgW="3621024" imgH="2487168" progId="Origin50.Graph">
                  <p:embed/>
                </p:oleObj>
              </mc:Choice>
              <mc:Fallback>
                <p:oleObj r:id="rId8" imgW="3621024" imgH="2487168" progId="Origin50.Graph">
                  <p:embed/>
                  <p:pic>
                    <p:nvPicPr>
                      <p:cNvPr id="582" name="Google Shape;582;p38"/>
                      <p:cNvPicPr preferRelativeResize="0"/>
                      <p:nvPr/>
                    </p:nvPicPr>
                    <p:blipFill rotWithShape="1">
                      <a:blip r:embed="rId9">
                        <a:alphaModFix/>
                      </a:blip>
                      <a:srcRect/>
                      <a:stretch/>
                    </p:blipFill>
                    <p:spPr>
                      <a:xfrm>
                        <a:off x="868680" y="1088136"/>
                        <a:ext cx="3621024" cy="2487168"/>
                      </a:xfrm>
                      <a:prstGeom prst="rect">
                        <a:avLst/>
                      </a:prstGeom>
                      <a:solidFill>
                        <a:schemeClr val="lt1"/>
                      </a:solidFill>
                      <a:ln>
                        <a:noFill/>
                      </a:ln>
                    </p:spPr>
                  </p:pic>
                </p:oleObj>
              </mc:Fallback>
            </mc:AlternateContent>
          </a:graphicData>
        </a:graphic>
      </p:graphicFrame>
      <p:graphicFrame>
        <p:nvGraphicFramePr>
          <p:cNvPr id="583" name="Google Shape;583;p38"/>
          <p:cNvGraphicFramePr/>
          <p:nvPr/>
        </p:nvGraphicFramePr>
        <p:xfrm>
          <a:off x="4709160" y="1088136"/>
          <a:ext cx="3621024" cy="2487168"/>
        </p:xfrm>
        <a:graphic>
          <a:graphicData uri="http://schemas.openxmlformats.org/presentationml/2006/ole">
            <mc:AlternateContent xmlns:mc="http://schemas.openxmlformats.org/markup-compatibility/2006">
              <mc:Choice xmlns:v="urn:schemas-microsoft-com:vml" Requires="v">
                <p:oleObj spid="_x0000_s7537" r:id="rId10" imgW="3621024" imgH="2487168" progId="Origin50.Graph">
                  <p:embed/>
                </p:oleObj>
              </mc:Choice>
              <mc:Fallback>
                <p:oleObj r:id="rId10" imgW="3621024" imgH="2487168" progId="Origin50.Graph">
                  <p:embed/>
                  <p:pic>
                    <p:nvPicPr>
                      <p:cNvPr id="583" name="Google Shape;583;p38"/>
                      <p:cNvPicPr preferRelativeResize="0"/>
                      <p:nvPr/>
                    </p:nvPicPr>
                    <p:blipFill rotWithShape="1">
                      <a:blip r:embed="rId11">
                        <a:alphaModFix/>
                      </a:blip>
                      <a:srcRect/>
                      <a:stretch/>
                    </p:blipFill>
                    <p:spPr>
                      <a:xfrm>
                        <a:off x="4709160" y="1088136"/>
                        <a:ext cx="3621024" cy="2487168"/>
                      </a:xfrm>
                      <a:prstGeom prst="rect">
                        <a:avLst/>
                      </a:prstGeom>
                      <a:solidFill>
                        <a:schemeClr val="lt1"/>
                      </a:solidFill>
                      <a:ln>
                        <a:noFill/>
                      </a:ln>
                    </p:spPr>
                  </p:pic>
                </p:oleObj>
              </mc:Fallback>
            </mc:AlternateContent>
          </a:graphicData>
        </a:graphic>
      </p:graphicFrame>
    </p:spTree>
    <p:extLst>
      <p:ext uri="{BB962C8B-B14F-4D97-AF65-F5344CB8AC3E}">
        <p14:creationId xmlns:p14="http://schemas.microsoft.com/office/powerpoint/2010/main" val="16592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t>Time Series of G18 AOD - FD</a:t>
            </a:r>
            <a:endParaRPr lang="en-US" sz="4000" b="1" dirty="0"/>
          </a:p>
        </p:txBody>
      </p:sp>
      <p:sp>
        <p:nvSpPr>
          <p:cNvPr id="9" name="Rectangle 8"/>
          <p:cNvSpPr/>
          <p:nvPr/>
        </p:nvSpPr>
        <p:spPr>
          <a:xfrm>
            <a:off x="2507403" y="1051141"/>
            <a:ext cx="5112596" cy="400110"/>
          </a:xfrm>
          <a:prstGeom prst="rect">
            <a:avLst/>
          </a:prstGeom>
        </p:spPr>
        <p:txBody>
          <a:bodyPr wrap="square">
            <a:spAutoFit/>
          </a:bodyPr>
          <a:lstStyle/>
          <a:p>
            <a:r>
              <a:rPr lang="en-US" sz="2000" b="1" dirty="0">
                <a:solidFill>
                  <a:schemeClr val="bg1"/>
                </a:solidFill>
              </a:rPr>
              <a:t>07/26/2022 – 10/26/2022   High QC</a:t>
            </a:r>
            <a:endParaRPr lang="en-US" sz="2000" dirty="0">
              <a:solidFill>
                <a:schemeClr val="bg1"/>
              </a:solidFill>
            </a:endParaRPr>
          </a:p>
        </p:txBody>
      </p:sp>
      <p:sp>
        <p:nvSpPr>
          <p:cNvPr id="2" name="Slide Number Placeholder 1"/>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33</a:t>
            </a:fld>
            <a:endParaRPr lang="en-US">
              <a:solidFill>
                <a:schemeClr val="lt1"/>
              </a:solidFill>
              <a:latin typeface="Calibri"/>
              <a:ea typeface="Calibri"/>
              <a:cs typeface="Calibri"/>
              <a:sym typeface="Calibri"/>
            </a:endParaRPr>
          </a:p>
        </p:txBody>
      </p:sp>
      <p:sp>
        <p:nvSpPr>
          <p:cNvPr id="7" name="Content Placeholder 2"/>
          <p:cNvSpPr txBox="1">
            <a:spLocks/>
          </p:cNvSpPr>
          <p:nvPr/>
        </p:nvSpPr>
        <p:spPr>
          <a:xfrm>
            <a:off x="4987178" y="1497917"/>
            <a:ext cx="3973940" cy="429861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bg1"/>
                </a:solidFill>
              </a:rPr>
              <a:t>Time series of daily average high-quality GOES-18 and AERONET AOD and of (GOES-18 – AERONET) (bias) for land (upper panel) and water (lower panel).</a:t>
            </a:r>
          </a:p>
          <a:p>
            <a:pPr>
              <a:lnSpc>
                <a:spcPct val="100000"/>
              </a:lnSpc>
            </a:pPr>
            <a:r>
              <a:rPr lang="en-US" sz="2000" dirty="0">
                <a:solidFill>
                  <a:schemeClr val="bg1"/>
                </a:solidFill>
              </a:rPr>
              <a:t>GOES-18 AOD tracks changes in AERONET AOD.</a:t>
            </a:r>
          </a:p>
          <a:p>
            <a:pPr>
              <a:lnSpc>
                <a:spcPct val="100000"/>
              </a:lnSpc>
            </a:pPr>
            <a:r>
              <a:rPr lang="en-US" sz="2000" dirty="0">
                <a:solidFill>
                  <a:schemeClr val="bg1"/>
                </a:solidFill>
              </a:rPr>
              <a:t>Day-to-day variability of bias is larger over land than over water.</a:t>
            </a:r>
          </a:p>
          <a:p>
            <a:pPr>
              <a:lnSpc>
                <a:spcPct val="100000"/>
              </a:lnSpc>
            </a:pPr>
            <a:r>
              <a:rPr lang="en-US" sz="2000" dirty="0">
                <a:solidFill>
                  <a:schemeClr val="bg1"/>
                </a:solidFill>
              </a:rPr>
              <a:t>Bias is mostly positive in summer and negative in fall over land.</a:t>
            </a:r>
          </a:p>
          <a:p>
            <a:pPr>
              <a:lnSpc>
                <a:spcPct val="100000"/>
              </a:lnSpc>
            </a:pPr>
            <a:r>
              <a:rPr lang="en-US" sz="2000" dirty="0">
                <a:solidFill>
                  <a:schemeClr val="bg1"/>
                </a:solidFill>
              </a:rPr>
              <a:t>No trend in bias over water.</a:t>
            </a:r>
          </a:p>
        </p:txBody>
      </p:sp>
      <p:pic>
        <p:nvPicPr>
          <p:cNvPr id="4" name="Picture 3">
            <a:extLst>
              <a:ext uri="{FF2B5EF4-FFF2-40B4-BE49-F238E27FC236}">
                <a16:creationId xmlns:a16="http://schemas.microsoft.com/office/drawing/2014/main" id="{1E2EE96D-FA26-4489-8CDD-A651EE9070DD}"/>
              </a:ext>
            </a:extLst>
          </p:cNvPr>
          <p:cNvPicPr>
            <a:picLocks/>
          </p:cNvPicPr>
          <p:nvPr/>
        </p:nvPicPr>
        <p:blipFill>
          <a:blip r:embed="rId3"/>
          <a:stretch>
            <a:fillRect/>
          </a:stretch>
        </p:blipFill>
        <p:spPr>
          <a:xfrm>
            <a:off x="237744" y="1463040"/>
            <a:ext cx="4593908" cy="2593181"/>
          </a:xfrm>
          <a:prstGeom prst="rect">
            <a:avLst/>
          </a:prstGeom>
        </p:spPr>
      </p:pic>
      <p:pic>
        <p:nvPicPr>
          <p:cNvPr id="10" name="Picture 9">
            <a:extLst>
              <a:ext uri="{FF2B5EF4-FFF2-40B4-BE49-F238E27FC236}">
                <a16:creationId xmlns:a16="http://schemas.microsoft.com/office/drawing/2014/main" id="{5C915FD4-2785-4FB2-B279-F99A5D792566}"/>
              </a:ext>
            </a:extLst>
          </p:cNvPr>
          <p:cNvPicPr>
            <a:picLocks/>
          </p:cNvPicPr>
          <p:nvPr/>
        </p:nvPicPr>
        <p:blipFill>
          <a:blip r:embed="rId4"/>
          <a:stretch>
            <a:fillRect/>
          </a:stretch>
        </p:blipFill>
        <p:spPr>
          <a:xfrm>
            <a:off x="237744" y="4023360"/>
            <a:ext cx="4593908" cy="2593181"/>
          </a:xfrm>
          <a:prstGeom prst="rect">
            <a:avLst/>
          </a:prstGeom>
        </p:spPr>
      </p:pic>
    </p:spTree>
    <p:extLst>
      <p:ext uri="{BB962C8B-B14F-4D97-AF65-F5344CB8AC3E}">
        <p14:creationId xmlns:p14="http://schemas.microsoft.com/office/powerpoint/2010/main" val="1490717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dirty="0"/>
              <a:t>Diurnal Cycle - FD</a:t>
            </a:r>
          </a:p>
        </p:txBody>
      </p:sp>
      <p:sp>
        <p:nvSpPr>
          <p:cNvPr id="5" name="Text Placeholder 4"/>
          <p:cNvSpPr>
            <a:spLocks noGrp="1"/>
          </p:cNvSpPr>
          <p:nvPr>
            <p:ph type="body" idx="1"/>
          </p:nvPr>
        </p:nvSpPr>
        <p:spPr>
          <a:xfrm>
            <a:off x="282079" y="4932298"/>
            <a:ext cx="8653377" cy="1292596"/>
          </a:xfrm>
        </p:spPr>
        <p:txBody>
          <a:bodyPr>
            <a:noAutofit/>
          </a:bodyPr>
          <a:lstStyle/>
          <a:p>
            <a:pPr indent="-342900">
              <a:lnSpc>
                <a:spcPct val="80000"/>
              </a:lnSpc>
            </a:pPr>
            <a:r>
              <a:rPr lang="en-US" sz="1800" dirty="0"/>
              <a:t>AODs from all sites are averaged. </a:t>
            </a:r>
          </a:p>
          <a:p>
            <a:pPr indent="-342900">
              <a:lnSpc>
                <a:spcPct val="80000"/>
              </a:lnSpc>
            </a:pPr>
            <a:r>
              <a:rPr lang="en-US" sz="1800" dirty="0"/>
              <a:t>Diurnal variation of G18 AOD mostly follows that in AERONET AOD. (Not always true for individual sites!)</a:t>
            </a:r>
          </a:p>
          <a:p>
            <a:pPr indent="-342900">
              <a:lnSpc>
                <a:spcPct val="80000"/>
              </a:lnSpc>
            </a:pPr>
            <a:r>
              <a:rPr lang="en-US" sz="1800" dirty="0"/>
              <a:t>Over land, early afternoon G18 AODs are larger and otherwise smaller than AERONET AODs.</a:t>
            </a:r>
          </a:p>
          <a:p>
            <a:pPr indent="-342900">
              <a:lnSpc>
                <a:spcPct val="80000"/>
              </a:lnSpc>
            </a:pPr>
            <a:r>
              <a:rPr lang="en-US" sz="1800" dirty="0"/>
              <a:t>Over water, mid-morning (~10AM) G18 AOD is larger than AERONET AODs.</a:t>
            </a:r>
          </a:p>
        </p:txBody>
      </p:sp>
      <p:sp>
        <p:nvSpPr>
          <p:cNvPr id="2" name="Slide Number Placeholder 1"/>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34</a:t>
            </a:fld>
            <a:endParaRPr lang="en-US">
              <a:solidFill>
                <a:schemeClr val="lt1"/>
              </a:solidFill>
              <a:latin typeface="Calibri"/>
              <a:ea typeface="Calibri"/>
              <a:cs typeface="Calibri"/>
              <a:sym typeface="Calibri"/>
            </a:endParaRPr>
          </a:p>
        </p:txBody>
      </p:sp>
      <p:sp>
        <p:nvSpPr>
          <p:cNvPr id="14" name="Content Placeholder 2"/>
          <p:cNvSpPr txBox="1">
            <a:spLocks/>
          </p:cNvSpPr>
          <p:nvPr/>
        </p:nvSpPr>
        <p:spPr>
          <a:xfrm>
            <a:off x="282080" y="542888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9" name="Rectangle 8">
            <a:extLst>
              <a:ext uri="{FF2B5EF4-FFF2-40B4-BE49-F238E27FC236}">
                <a16:creationId xmlns:a16="http://schemas.microsoft.com/office/drawing/2014/main" id="{C86BF5BE-74DD-471C-9AC7-579A9B95F59D}"/>
              </a:ext>
            </a:extLst>
          </p:cNvPr>
          <p:cNvSpPr/>
          <p:nvPr/>
        </p:nvSpPr>
        <p:spPr>
          <a:xfrm>
            <a:off x="2507403" y="1051141"/>
            <a:ext cx="5112596" cy="400110"/>
          </a:xfrm>
          <a:prstGeom prst="rect">
            <a:avLst/>
          </a:prstGeom>
        </p:spPr>
        <p:txBody>
          <a:bodyPr wrap="square">
            <a:spAutoFit/>
          </a:bodyPr>
          <a:lstStyle/>
          <a:p>
            <a:r>
              <a:rPr lang="en-US" sz="2000" b="1" dirty="0">
                <a:solidFill>
                  <a:schemeClr val="bg1"/>
                </a:solidFill>
              </a:rPr>
              <a:t>07/26/2022 – 10/26/2022   High QC</a:t>
            </a:r>
            <a:endParaRPr lang="en-US" sz="2000" dirty="0">
              <a:solidFill>
                <a:schemeClr val="bg1"/>
              </a:solidFill>
            </a:endParaRPr>
          </a:p>
        </p:txBody>
      </p:sp>
      <p:pic>
        <p:nvPicPr>
          <p:cNvPr id="4" name="Picture 3">
            <a:extLst>
              <a:ext uri="{FF2B5EF4-FFF2-40B4-BE49-F238E27FC236}">
                <a16:creationId xmlns:a16="http://schemas.microsoft.com/office/drawing/2014/main" id="{677880E2-DA7F-4A90-80CB-18DF46938071}"/>
              </a:ext>
            </a:extLst>
          </p:cNvPr>
          <p:cNvPicPr>
            <a:picLocks noChangeAspect="1"/>
          </p:cNvPicPr>
          <p:nvPr/>
        </p:nvPicPr>
        <p:blipFill rotWithShape="1">
          <a:blip r:embed="rId3"/>
          <a:srcRect b="29888"/>
          <a:stretch/>
        </p:blipFill>
        <p:spPr>
          <a:xfrm>
            <a:off x="271251" y="1644291"/>
            <a:ext cx="4366260" cy="3061272"/>
          </a:xfrm>
          <a:prstGeom prst="rect">
            <a:avLst/>
          </a:prstGeom>
        </p:spPr>
      </p:pic>
      <p:pic>
        <p:nvPicPr>
          <p:cNvPr id="11" name="Picture 10">
            <a:extLst>
              <a:ext uri="{FF2B5EF4-FFF2-40B4-BE49-F238E27FC236}">
                <a16:creationId xmlns:a16="http://schemas.microsoft.com/office/drawing/2014/main" id="{02600E8B-528F-476D-A17D-14DDCC113D01}"/>
              </a:ext>
            </a:extLst>
          </p:cNvPr>
          <p:cNvPicPr>
            <a:picLocks noChangeAspect="1"/>
          </p:cNvPicPr>
          <p:nvPr/>
        </p:nvPicPr>
        <p:blipFill rotWithShape="1">
          <a:blip r:embed="rId4"/>
          <a:srcRect b="29888"/>
          <a:stretch/>
        </p:blipFill>
        <p:spPr>
          <a:xfrm>
            <a:off x="4690533" y="1644291"/>
            <a:ext cx="4366260" cy="3061272"/>
          </a:xfrm>
          <a:prstGeom prst="rect">
            <a:avLst/>
          </a:prstGeom>
        </p:spPr>
      </p:pic>
    </p:spTree>
    <p:extLst>
      <p:ext uri="{BB962C8B-B14F-4D97-AF65-F5344CB8AC3E}">
        <p14:creationId xmlns:p14="http://schemas.microsoft.com/office/powerpoint/2010/main" val="2221881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p:txBody>
          <a:bodyPr>
            <a:normAutofit/>
          </a:bodyPr>
          <a:lstStyle/>
          <a:p>
            <a:r>
              <a:rPr lang="en-US" b="1" dirty="0"/>
              <a:t>Top2 QC GOES-18 AE - FD</a:t>
            </a:r>
          </a:p>
        </p:txBody>
      </p:sp>
      <p:sp>
        <p:nvSpPr>
          <p:cNvPr id="5" name="Content Placeholder 4"/>
          <p:cNvSpPr>
            <a:spLocks noGrp="1"/>
          </p:cNvSpPr>
          <p:nvPr>
            <p:ph idx="1"/>
          </p:nvPr>
        </p:nvSpPr>
        <p:spPr>
          <a:xfrm>
            <a:off x="457200" y="4770195"/>
            <a:ext cx="8229600" cy="1586163"/>
          </a:xfrm>
        </p:spPr>
        <p:txBody>
          <a:bodyPr>
            <a:noAutofit/>
          </a:bodyPr>
          <a:lstStyle/>
          <a:p>
            <a:pPr marL="228600" indent="-228600"/>
            <a:r>
              <a:rPr lang="en-US" sz="2000" dirty="0"/>
              <a:t>Top2 Quality results are based on (medium + high) qc ABI AE retrievals and AERONET AOD &gt;= 0.15. </a:t>
            </a:r>
          </a:p>
          <a:p>
            <a:pPr marL="228600" indent="-228600"/>
            <a:r>
              <a:rPr lang="en-US" sz="2000" dirty="0"/>
              <a:t>A relatively large negative AE1 bias of -0.5. A better agreement (bias of -0.1) before Band 2 calibration adjustment (</a:t>
            </a:r>
            <a:r>
              <a:rPr lang="en-US" sz="2000" i="1" dirty="0"/>
              <a:t>Supplement </a:t>
            </a:r>
            <a:r>
              <a:rPr lang="en-US" sz="2000" i="1" dirty="0">
                <a:solidFill>
                  <a:srgbClr val="FFFF00"/>
                </a:solidFill>
              </a:rPr>
              <a:t>C</a:t>
            </a:r>
            <a:r>
              <a:rPr lang="en-US" sz="2000" dirty="0"/>
              <a:t>).</a:t>
            </a:r>
          </a:p>
          <a:p>
            <a:pPr marL="228600" indent="-228600"/>
            <a:r>
              <a:rPr lang="en-US" sz="2000" dirty="0"/>
              <a:t>Agreement of G18 AE2 with AERONET AE2 is better .</a:t>
            </a:r>
          </a:p>
          <a:p>
            <a:pPr marL="228600" indent="-228600"/>
            <a:endParaRPr lang="en-US" sz="2000" dirty="0"/>
          </a:p>
        </p:txBody>
      </p:sp>
      <p:sp>
        <p:nvSpPr>
          <p:cNvPr id="9" name="Slide Number Placeholder 8"/>
          <p:cNvSpPr>
            <a:spLocks noGrp="1"/>
          </p:cNvSpPr>
          <p:nvPr>
            <p:ph type="sldNum" sz="quarter" idx="12"/>
          </p:nvPr>
        </p:nvSpPr>
        <p:spPr/>
        <p:txBody>
          <a:bodyPr/>
          <a:lstStyle/>
          <a:p>
            <a:fld id="{615ADB79-25D6-47C0-AB51-22A13A0BBB50}" type="slidenum">
              <a:rPr lang="en-US" altLang="en-US" smtClean="0">
                <a:solidFill>
                  <a:prstClr val="white"/>
                </a:solidFill>
              </a:rPr>
              <a:pPr/>
              <a:t>35</a:t>
            </a:fld>
            <a:endParaRPr lang="en-US" altLang="en-US" dirty="0">
              <a:solidFill>
                <a:prstClr val="white"/>
              </a:solidFill>
            </a:endParaRPr>
          </a:p>
        </p:txBody>
      </p:sp>
      <p:pic>
        <p:nvPicPr>
          <p:cNvPr id="4" name="Picture 3">
            <a:extLst>
              <a:ext uri="{FF2B5EF4-FFF2-40B4-BE49-F238E27FC236}">
                <a16:creationId xmlns:a16="http://schemas.microsoft.com/office/drawing/2014/main" id="{816B317B-8F55-4C24-95CC-E84839A06D57}"/>
              </a:ext>
            </a:extLst>
          </p:cNvPr>
          <p:cNvPicPr>
            <a:picLocks noChangeAspect="1"/>
          </p:cNvPicPr>
          <p:nvPr/>
        </p:nvPicPr>
        <p:blipFill rotWithShape="1">
          <a:blip r:embed="rId3"/>
          <a:srcRect l="-262" t="9791" r="-262" b="9791"/>
          <a:stretch/>
        </p:blipFill>
        <p:spPr>
          <a:xfrm>
            <a:off x="457200" y="1188720"/>
            <a:ext cx="4114800" cy="3291840"/>
          </a:xfrm>
          <a:prstGeom prst="rect">
            <a:avLst/>
          </a:prstGeom>
        </p:spPr>
      </p:pic>
      <p:pic>
        <p:nvPicPr>
          <p:cNvPr id="3" name="Picture 2">
            <a:extLst>
              <a:ext uri="{FF2B5EF4-FFF2-40B4-BE49-F238E27FC236}">
                <a16:creationId xmlns:a16="http://schemas.microsoft.com/office/drawing/2014/main" id="{9EB8459B-DD09-4E33-987D-7CFABACB9A6E}"/>
              </a:ext>
            </a:extLst>
          </p:cNvPr>
          <p:cNvPicPr>
            <a:picLocks noChangeAspect="1"/>
          </p:cNvPicPr>
          <p:nvPr/>
        </p:nvPicPr>
        <p:blipFill rotWithShape="1">
          <a:blip r:embed="rId4"/>
          <a:srcRect l="-294" t="9765" r="-294" b="9765"/>
          <a:stretch/>
        </p:blipFill>
        <p:spPr>
          <a:xfrm>
            <a:off x="4618759" y="1188720"/>
            <a:ext cx="4114800" cy="3291840"/>
          </a:xfrm>
          <a:prstGeom prst="rect">
            <a:avLst/>
          </a:prstGeom>
        </p:spPr>
      </p:pic>
    </p:spTree>
    <p:extLst>
      <p:ext uri="{BB962C8B-B14F-4D97-AF65-F5344CB8AC3E}">
        <p14:creationId xmlns:p14="http://schemas.microsoft.com/office/powerpoint/2010/main" val="535923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371601" y="128337"/>
            <a:ext cx="6286500" cy="968626"/>
          </a:xfrm>
          <a:prstGeom prst="rect">
            <a:avLst/>
          </a:prstGeom>
        </p:spPr>
        <p:txBody>
          <a:bodyPr vert="horz" wrap="square" lIns="91425" tIns="91425" rIns="91425" bIns="91425" numCol="1" anchor="ctr" anchorCtr="0" compatLnSpc="1">
            <a:prstTxWarp prst="textNoShape">
              <a:avLst/>
            </a:prstTxWarp>
            <a:noAutofit/>
          </a:bodyPr>
          <a:lstStyle/>
          <a:p>
            <a:pPr lvl="0"/>
            <a:r>
              <a:rPr lang="en-US" sz="3000" b="1" dirty="0"/>
              <a:t>Summary of GOES 18 vs. AERONET AOD Comparison</a:t>
            </a:r>
          </a:p>
        </p:txBody>
      </p:sp>
      <p:sp>
        <p:nvSpPr>
          <p:cNvPr id="2" name="Text Placeholder 1"/>
          <p:cNvSpPr>
            <a:spLocks noGrp="1"/>
          </p:cNvSpPr>
          <p:nvPr>
            <p:ph idx="1"/>
          </p:nvPr>
        </p:nvSpPr>
        <p:spPr/>
        <p:txBody>
          <a:bodyPr>
            <a:normAutofit lnSpcReduction="10000"/>
          </a:bodyPr>
          <a:lstStyle/>
          <a:p>
            <a:pPr marL="546100">
              <a:spcBef>
                <a:spcPts val="0"/>
              </a:spcBef>
              <a:spcAft>
                <a:spcPts val="1200"/>
              </a:spcAft>
            </a:pPr>
            <a:r>
              <a:rPr lang="en-US" sz="2400" dirty="0"/>
              <a:t>GOES-18 AOD retrievals were compared with AERONET version 3 level 1.5 data. </a:t>
            </a:r>
          </a:p>
          <a:p>
            <a:pPr marL="546100">
              <a:spcBef>
                <a:spcPts val="0"/>
              </a:spcBef>
              <a:spcAft>
                <a:spcPts val="1200"/>
              </a:spcAft>
            </a:pPr>
            <a:r>
              <a:rPr lang="en-US" sz="2400" dirty="0"/>
              <a:t>GOES-18 AOD meets the accuracy and precision requirements </a:t>
            </a:r>
            <a:r>
              <a:rPr lang="en-US" sz="2400" dirty="0">
                <a:solidFill>
                  <a:prstClr val="white"/>
                </a:solidFill>
                <a:cs typeface="Arial"/>
                <a:sym typeface="Arial"/>
              </a:rPr>
              <a:t>except for accuracy in high AOD range over land due to very limited sample size. </a:t>
            </a:r>
          </a:p>
          <a:p>
            <a:pPr marL="546100">
              <a:spcBef>
                <a:spcPts val="0"/>
              </a:spcBef>
              <a:spcAft>
                <a:spcPts val="1200"/>
              </a:spcAft>
            </a:pPr>
            <a:r>
              <a:rPr lang="en-US" sz="2400" dirty="0">
                <a:solidFill>
                  <a:prstClr val="white"/>
                </a:solidFill>
                <a:cs typeface="Arial"/>
                <a:sym typeface="Arial"/>
              </a:rPr>
              <a:t>The performance of GOES-18 AOD in high AOD range over land is more or less similar to those of GOES-17 and GOES-16. Data are not available in high AOD value range over water.</a:t>
            </a:r>
          </a:p>
          <a:p>
            <a:pPr marL="546100">
              <a:spcBef>
                <a:spcPts val="0"/>
              </a:spcBef>
              <a:spcAft>
                <a:spcPts val="1200"/>
              </a:spcAft>
            </a:pPr>
            <a:r>
              <a:rPr lang="en-US" sz="2400" dirty="0">
                <a:solidFill>
                  <a:prstClr val="white"/>
                </a:solidFill>
                <a:cs typeface="Arial"/>
                <a:sym typeface="Arial"/>
              </a:rPr>
              <a:t>Same is true for CONUS (</a:t>
            </a:r>
            <a:r>
              <a:rPr lang="en-US" sz="2400" i="1" dirty="0">
                <a:solidFill>
                  <a:prstClr val="white"/>
                </a:solidFill>
                <a:cs typeface="Arial"/>
                <a:sym typeface="Arial"/>
              </a:rPr>
              <a:t>Supplement B</a:t>
            </a:r>
            <a:r>
              <a:rPr lang="en-US" sz="2400" dirty="0">
                <a:solidFill>
                  <a:prstClr val="white"/>
                </a:solidFill>
                <a:cs typeface="Arial"/>
                <a:sym typeface="Arial"/>
              </a:rPr>
              <a:t>).</a:t>
            </a:r>
          </a:p>
          <a:p>
            <a:pPr marL="546100">
              <a:spcBef>
                <a:spcPts val="0"/>
              </a:spcBef>
              <a:spcAft>
                <a:spcPts val="1200"/>
              </a:spcAft>
            </a:pPr>
            <a:r>
              <a:rPr lang="en-US" sz="2400" dirty="0">
                <a:solidFill>
                  <a:prstClr val="white"/>
                </a:solidFill>
                <a:cs typeface="Arial"/>
                <a:sym typeface="Arial"/>
              </a:rPr>
              <a:t>Overall metrics: </a:t>
            </a:r>
            <a:r>
              <a:rPr lang="en-US" sz="2400" dirty="0">
                <a:solidFill>
                  <a:srgbClr val="00B050"/>
                </a:solidFill>
                <a:cs typeface="Arial"/>
                <a:sym typeface="Arial"/>
              </a:rPr>
              <a:t>Passed</a:t>
            </a:r>
            <a:r>
              <a:rPr lang="en-US" sz="2400" dirty="0">
                <a:solidFill>
                  <a:prstClr val="white"/>
                </a:solidFill>
                <a:cs typeface="Arial"/>
                <a:sym typeface="Arial"/>
              </a:rPr>
              <a:t> </a:t>
            </a:r>
            <a:endParaRPr lang="en-US" sz="2400" dirty="0"/>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36</a:t>
            </a:fld>
            <a:endParaRPr lang="en-US" altLang="en-US" dirty="0">
              <a:solidFill>
                <a:prstClr val="white"/>
              </a:solidFill>
            </a:endParaRPr>
          </a:p>
        </p:txBody>
      </p:sp>
    </p:spTree>
    <p:extLst>
      <p:ext uri="{BB962C8B-B14F-4D97-AF65-F5344CB8AC3E}">
        <p14:creationId xmlns:p14="http://schemas.microsoft.com/office/powerpoint/2010/main" val="3094555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2800" dirty="0"/>
              <a:t>Comparison with GOES-17, GOES-16, MODIS, VIIRS at AERONET Stations</a:t>
            </a:r>
            <a:br>
              <a:rPr lang="en-US" dirty="0"/>
            </a:br>
            <a:r>
              <a:rPr lang="en-US" dirty="0"/>
              <a:t>FULL DISK</a:t>
            </a:r>
          </a:p>
        </p:txBody>
      </p:sp>
      <p:sp>
        <p:nvSpPr>
          <p:cNvPr id="4" name="Text Placeholder 2"/>
          <p:cNvSpPr>
            <a:spLocks noGrp="1"/>
          </p:cNvSpPr>
          <p:nvPr>
            <p:ph type="body" idx="1"/>
          </p:nvPr>
        </p:nvSpPr>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fld id="{4AB52BE0-4CA4-4BD3-BC9F-B41F86E8D2EE}" type="slidenum">
              <a:rPr lang="en-US" altLang="en-US" smtClean="0">
                <a:solidFill>
                  <a:prstClr val="white"/>
                </a:solidFill>
              </a:rPr>
              <a:pPr/>
              <a:t>37</a:t>
            </a:fld>
            <a:endParaRPr lang="en-US" altLang="en-US" dirty="0">
              <a:solidFill>
                <a:prstClr val="white"/>
              </a:solidFill>
            </a:endParaRPr>
          </a:p>
        </p:txBody>
      </p:sp>
    </p:spTree>
    <p:extLst>
      <p:ext uri="{BB962C8B-B14F-4D97-AF65-F5344CB8AC3E}">
        <p14:creationId xmlns:p14="http://schemas.microsoft.com/office/powerpoint/2010/main" val="3624766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 name="Title 2"/>
          <p:cNvSpPr>
            <a:spLocks noGrp="1"/>
          </p:cNvSpPr>
          <p:nvPr>
            <p:ph type="title"/>
          </p:nvPr>
        </p:nvSpPr>
        <p:spPr/>
        <p:txBody>
          <a:bodyPr/>
          <a:lstStyle/>
          <a:p>
            <a:pPr defTabSz="914400" fontAlgn="auto">
              <a:spcBef>
                <a:spcPts val="0"/>
              </a:spcBef>
              <a:spcAft>
                <a:spcPts val="0"/>
              </a:spcAft>
            </a:pPr>
            <a:r>
              <a:rPr lang="en-US" sz="2800" b="1" kern="0" dirty="0">
                <a:solidFill>
                  <a:srgbClr val="FFFFFF"/>
                </a:solidFill>
                <a:cs typeface="Arial"/>
                <a:sym typeface="Arial"/>
              </a:rPr>
              <a:t>Comparison with other satellite AOD</a:t>
            </a:r>
            <a:br>
              <a:rPr lang="en-US" sz="2800" b="1" kern="0" dirty="0">
                <a:solidFill>
                  <a:srgbClr val="FFFFFF"/>
                </a:solidFill>
                <a:cs typeface="Arial"/>
                <a:sym typeface="Arial"/>
              </a:rPr>
            </a:br>
            <a:r>
              <a:rPr lang="en-US" sz="2800" b="1" kern="0" dirty="0">
                <a:solidFill>
                  <a:srgbClr val="FFFFFF"/>
                </a:solidFill>
                <a:cs typeface="Arial"/>
                <a:sym typeface="Arial"/>
              </a:rPr>
              <a:t>AOD over AERONET sites</a:t>
            </a:r>
            <a:endParaRPr lang="en-US" b="1" dirty="0"/>
          </a:p>
        </p:txBody>
      </p:sp>
      <p:sp>
        <p:nvSpPr>
          <p:cNvPr id="6" name="Shape 125"/>
          <p:cNvSpPr txBox="1">
            <a:spLocks noGrp="1"/>
          </p:cNvSpPr>
          <p:nvPr>
            <p:ph idx="1"/>
          </p:nvPr>
        </p:nvSpPr>
        <p:spPr>
          <a:xfrm>
            <a:off x="457200" y="1465270"/>
            <a:ext cx="8229600" cy="4891087"/>
          </a:xfrm>
          <a:prstGeom prst="rect">
            <a:avLst/>
          </a:prstGeom>
        </p:spPr>
        <p:txBody>
          <a:bodyPr vert="horz" wrap="square" lIns="91425" tIns="91425" rIns="91425" bIns="91425" numCol="1" anchor="t" anchorCtr="0" compatLnSpc="1">
            <a:prstTxWarp prst="textNoShape">
              <a:avLst/>
            </a:prstTxWarp>
            <a:normAutofit fontScale="77500" lnSpcReduction="20000"/>
          </a:bodyPr>
          <a:lstStyle/>
          <a:p>
            <a:pPr marL="685800" indent="-457200">
              <a:spcBef>
                <a:spcPts val="0"/>
              </a:spcBef>
              <a:spcAft>
                <a:spcPts val="600"/>
              </a:spcAft>
            </a:pPr>
            <a:r>
              <a:rPr lang="en-US" sz="2800" dirty="0"/>
              <a:t>Time period: </a:t>
            </a:r>
            <a:r>
              <a:rPr lang="en-US" sz="2800" dirty="0">
                <a:solidFill>
                  <a:srgbClr val="FFFF00"/>
                </a:solidFill>
              </a:rPr>
              <a:t>07/26/2022 – 10/26/2022</a:t>
            </a:r>
            <a:r>
              <a:rPr lang="en-US" sz="2800" dirty="0"/>
              <a:t>.</a:t>
            </a:r>
          </a:p>
          <a:p>
            <a:pPr marL="685800" indent="-457200">
              <a:spcBef>
                <a:spcPts val="600"/>
              </a:spcBef>
              <a:spcAft>
                <a:spcPts val="600"/>
              </a:spcAft>
            </a:pPr>
            <a:r>
              <a:rPr lang="en-US" sz="2800" dirty="0"/>
              <a:t>Data:</a:t>
            </a:r>
          </a:p>
          <a:p>
            <a:pPr marL="1085850" lvl="1" indent="-457200">
              <a:spcBef>
                <a:spcPts val="0"/>
              </a:spcBef>
              <a:spcAft>
                <a:spcPts val="600"/>
              </a:spcAft>
              <a:buFont typeface="Arial" panose="020B0604020202020204" pitchFamily="34" charset="0"/>
              <a:buChar char="•"/>
            </a:pPr>
            <a:r>
              <a:rPr lang="en-US" sz="2400" dirty="0"/>
              <a:t>GOES-18: operational G18 GS AOD, </a:t>
            </a:r>
          </a:p>
          <a:p>
            <a:pPr marL="1085850" lvl="1" indent="-457200">
              <a:spcBef>
                <a:spcPts val="0"/>
              </a:spcBef>
              <a:spcAft>
                <a:spcPts val="600"/>
              </a:spcAft>
              <a:buFont typeface="Arial" panose="020B0604020202020204" pitchFamily="34" charset="0"/>
              <a:buChar char="•"/>
            </a:pPr>
            <a:r>
              <a:rPr lang="en-US" sz="2400" dirty="0"/>
              <a:t>GOES-16: operational G16 AOD.</a:t>
            </a:r>
          </a:p>
          <a:p>
            <a:pPr marL="1085850" lvl="1" indent="-457200">
              <a:spcBef>
                <a:spcPts val="0"/>
              </a:spcBef>
              <a:spcAft>
                <a:spcPts val="600"/>
              </a:spcAft>
              <a:buFont typeface="Arial" panose="020B0604020202020204" pitchFamily="34" charset="0"/>
              <a:buChar char="•"/>
            </a:pPr>
            <a:r>
              <a:rPr lang="en-US" sz="2400" dirty="0"/>
              <a:t>GOES-17: operational G17 AOD.</a:t>
            </a:r>
          </a:p>
          <a:p>
            <a:pPr marL="1085850" lvl="1" indent="-457200">
              <a:spcBef>
                <a:spcPts val="0"/>
              </a:spcBef>
              <a:spcAft>
                <a:spcPts val="600"/>
              </a:spcAft>
              <a:buFont typeface="Arial" panose="020B0604020202020204" pitchFamily="34" charset="0"/>
              <a:buChar char="•"/>
            </a:pPr>
            <a:r>
              <a:rPr lang="en-US" sz="2400" dirty="0"/>
              <a:t>VIIRS: S-NPP and NOAA-20 EPS AOD,</a:t>
            </a:r>
          </a:p>
          <a:p>
            <a:pPr marL="1085850" lvl="1" indent="-457200">
              <a:spcBef>
                <a:spcPts val="0"/>
              </a:spcBef>
              <a:spcAft>
                <a:spcPts val="600"/>
              </a:spcAft>
              <a:buFont typeface="Arial" panose="020B0604020202020204" pitchFamily="34" charset="0"/>
              <a:buChar char="•"/>
            </a:pPr>
            <a:r>
              <a:rPr lang="en-US" sz="2400" dirty="0"/>
              <a:t>MODIS: collection 6 Aqua and Terra AOD (Terra AOD only available through 10/10/2022),</a:t>
            </a:r>
          </a:p>
          <a:p>
            <a:pPr marL="685800" indent="-457200">
              <a:spcBef>
                <a:spcPts val="600"/>
              </a:spcBef>
              <a:spcAft>
                <a:spcPts val="600"/>
              </a:spcAft>
            </a:pPr>
            <a:r>
              <a:rPr lang="en-US" sz="2800" dirty="0"/>
              <a:t>A subset of matchups between the data above and AERONET is created:</a:t>
            </a:r>
          </a:p>
          <a:p>
            <a:pPr marL="1085850" lvl="1" indent="-457200">
              <a:spcBef>
                <a:spcPts val="600"/>
              </a:spcBef>
              <a:spcAft>
                <a:spcPts val="600"/>
              </a:spcAft>
              <a:buFont typeface="Arial" panose="020B0604020202020204" pitchFamily="34" charset="0"/>
              <a:buChar char="•"/>
            </a:pPr>
            <a:r>
              <a:rPr lang="en-US" sz="2400" dirty="0"/>
              <a:t>At each AERONET site, a matchup is considered when the ABI observation time in the AERONET-G18 matchup is within one-hour (10-min) window around the VIIRS/MODIS  overpass (G16/G17) observation) time in the AERONET-VIIRS/MODIS (G16/G17) matchup.</a:t>
            </a:r>
          </a:p>
          <a:p>
            <a:pPr marL="685800" indent="-457200">
              <a:spcBef>
                <a:spcPts val="600"/>
              </a:spcBef>
              <a:spcAft>
                <a:spcPts val="600"/>
              </a:spcAft>
            </a:pPr>
            <a:r>
              <a:rPr lang="en-US" sz="2800" dirty="0"/>
              <a:t>Used high-quality </a:t>
            </a:r>
            <a:r>
              <a:rPr lang="en-US" sz="2800" dirty="0">
                <a:solidFill>
                  <a:srgbClr val="FFFF00"/>
                </a:solidFill>
              </a:rPr>
              <a:t>M4 and M6 </a:t>
            </a:r>
            <a:r>
              <a:rPr lang="en-US" sz="2800" dirty="0"/>
              <a:t>ABI AODs.</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38</a:t>
            </a:fld>
            <a:endParaRPr lang="en-US" altLang="en-US" dirty="0">
              <a:solidFill>
                <a:prstClr val="white"/>
              </a:solidFill>
            </a:endParaRPr>
          </a:p>
        </p:txBody>
      </p:sp>
    </p:spTree>
    <p:extLst>
      <p:ext uri="{BB962C8B-B14F-4D97-AF65-F5344CB8AC3E}">
        <p14:creationId xmlns:p14="http://schemas.microsoft.com/office/powerpoint/2010/main" val="2000615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7F14F-7DD2-4287-911A-B9AA79B0F9D9}"/>
              </a:ext>
            </a:extLst>
          </p:cNvPr>
          <p:cNvPicPr>
            <a:picLocks noChangeAspect="1"/>
          </p:cNvPicPr>
          <p:nvPr/>
        </p:nvPicPr>
        <p:blipFill>
          <a:blip r:embed="rId2"/>
          <a:stretch>
            <a:fillRect/>
          </a:stretch>
        </p:blipFill>
        <p:spPr>
          <a:xfrm>
            <a:off x="457200" y="1371600"/>
            <a:ext cx="4093369" cy="4093369"/>
          </a:xfrm>
          <a:prstGeom prst="rect">
            <a:avLst/>
          </a:prstGeom>
        </p:spPr>
      </p:pic>
      <p:pic>
        <p:nvPicPr>
          <p:cNvPr id="5" name="Picture 4">
            <a:extLst>
              <a:ext uri="{FF2B5EF4-FFF2-40B4-BE49-F238E27FC236}">
                <a16:creationId xmlns:a16="http://schemas.microsoft.com/office/drawing/2014/main" id="{2A2E70A2-41B2-45F0-89ED-EEBD1C69A63A}"/>
              </a:ext>
            </a:extLst>
          </p:cNvPr>
          <p:cNvPicPr>
            <a:picLocks noChangeAspect="1"/>
          </p:cNvPicPr>
          <p:nvPr/>
        </p:nvPicPr>
        <p:blipFill>
          <a:blip r:embed="rId3"/>
          <a:stretch>
            <a:fillRect/>
          </a:stretch>
        </p:blipFill>
        <p:spPr>
          <a:xfrm>
            <a:off x="4754880" y="1371600"/>
            <a:ext cx="4093369" cy="4093369"/>
          </a:xfrm>
          <a:prstGeom prst="rect">
            <a:avLst/>
          </a:prstGeom>
        </p:spPr>
      </p:pic>
      <p:sp>
        <p:nvSpPr>
          <p:cNvPr id="6" name="Slide Number Placeholder 5"/>
          <p:cNvSpPr>
            <a:spLocks noGrp="1"/>
          </p:cNvSpPr>
          <p:nvPr>
            <p:ph type="sldNum" sz="quarter" idx="12"/>
          </p:nvPr>
        </p:nvSpPr>
        <p:spPr>
          <a:xfrm>
            <a:off x="8177470" y="6492883"/>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Title 5"/>
          <p:cNvSpPr>
            <a:spLocks noGrp="1"/>
          </p:cNvSpPr>
          <p:nvPr>
            <p:ph type="title"/>
          </p:nvPr>
        </p:nvSpPr>
        <p:spPr>
          <a:xfrm>
            <a:off x="1371608" y="128337"/>
            <a:ext cx="6408821" cy="968626"/>
          </a:xfrm>
        </p:spPr>
        <p:txBody>
          <a:bodyPr>
            <a:normAutofit/>
          </a:bodyPr>
          <a:lstStyle/>
          <a:p>
            <a:r>
              <a:rPr lang="en-US" dirty="0"/>
              <a:t>GOES-18 vs. </a:t>
            </a:r>
            <a:r>
              <a:rPr lang="en-US" dirty="0">
                <a:solidFill>
                  <a:srgbClr val="FFFF00"/>
                </a:solidFill>
              </a:rPr>
              <a:t>GOES-17</a:t>
            </a:r>
            <a:r>
              <a:rPr lang="en-US" dirty="0"/>
              <a:t> bias</a:t>
            </a:r>
          </a:p>
        </p:txBody>
      </p:sp>
      <p:sp>
        <p:nvSpPr>
          <p:cNvPr id="17" name="Content Placeholder 2">
            <a:extLst>
              <a:ext uri="{FF2B5EF4-FFF2-40B4-BE49-F238E27FC236}">
                <a16:creationId xmlns:a16="http://schemas.microsoft.com/office/drawing/2014/main" id="{288C9CB6-8F46-4DE7-8EB1-EFBB8E71BDCE}"/>
              </a:ext>
            </a:extLst>
          </p:cNvPr>
          <p:cNvSpPr txBox="1">
            <a:spLocks/>
          </p:cNvSpPr>
          <p:nvPr/>
        </p:nvSpPr>
        <p:spPr bwMode="auto">
          <a:xfrm>
            <a:off x="182887" y="5646737"/>
            <a:ext cx="8801101"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GOES-18 has smaller bias and slightly smaller standard deviation than GOES-17 over land and over water. </a:t>
            </a:r>
          </a:p>
        </p:txBody>
      </p:sp>
      <p:sp>
        <p:nvSpPr>
          <p:cNvPr id="10" name="Rectangle 9">
            <a:extLst>
              <a:ext uri="{FF2B5EF4-FFF2-40B4-BE49-F238E27FC236}">
                <a16:creationId xmlns:a16="http://schemas.microsoft.com/office/drawing/2014/main" id="{DDA66DD5-514F-4228-AFA7-DDA8DD3CDF5B}"/>
              </a:ext>
            </a:extLst>
          </p:cNvPr>
          <p:cNvSpPr/>
          <p:nvPr/>
        </p:nvSpPr>
        <p:spPr>
          <a:xfrm>
            <a:off x="186811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F44FA00D-5E12-454F-9734-A3690083B0B8}"/>
              </a:ext>
            </a:extLst>
          </p:cNvPr>
          <p:cNvSpPr/>
          <p:nvPr/>
        </p:nvSpPr>
        <p:spPr>
          <a:xfrm>
            <a:off x="608065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330672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Overview - AOD</a:t>
            </a:r>
          </a:p>
        </p:txBody>
      </p:sp>
      <p:sp>
        <p:nvSpPr>
          <p:cNvPr id="9" name="Text Placeholder 8">
            <a:extLst>
              <a:ext uri="{FF2B5EF4-FFF2-40B4-BE49-F238E27FC236}">
                <a16:creationId xmlns:a16="http://schemas.microsoft.com/office/drawing/2014/main" id="{8E79EEDC-6B6E-4E11-935E-B6D0C4A79D74}"/>
              </a:ext>
            </a:extLst>
          </p:cNvPr>
          <p:cNvSpPr>
            <a:spLocks noGrp="1"/>
          </p:cNvSpPr>
          <p:nvPr>
            <p:ph idx="1"/>
          </p:nvPr>
        </p:nvSpPr>
        <p:spPr>
          <a:xfrm>
            <a:off x="364961" y="1143457"/>
            <a:ext cx="8229600" cy="4525962"/>
          </a:xfrm>
        </p:spPr>
        <p:txBody>
          <a:bodyPr/>
          <a:lstStyle/>
          <a:p>
            <a:pPr marL="0" indent="0" defTabSz="914400" fontAlgn="auto" hangingPunct="0">
              <a:spcBef>
                <a:spcPts val="0"/>
              </a:spcBef>
              <a:buNone/>
            </a:pPr>
            <a:r>
              <a:rPr lang="en-US" sz="1400" kern="0" cap="all" dirty="0">
                <a:solidFill>
                  <a:prstClr val="white"/>
                </a:solidFill>
                <a:latin typeface="Arial"/>
                <a:cs typeface="Arial"/>
                <a:sym typeface="Arial"/>
              </a:rPr>
              <a:t>Product Definition and user’s guide (Pug) Volume 5: Level 2+ Products, </a:t>
            </a:r>
            <a:r>
              <a:rPr lang="en-US" sz="1400" kern="0" dirty="0">
                <a:solidFill>
                  <a:prstClr val="white"/>
                </a:solidFill>
                <a:latin typeface="Arial"/>
                <a:cs typeface="Arial"/>
                <a:sym typeface="Arial"/>
              </a:rPr>
              <a:t>REVISION 2.2, 17 DECEMBER 2019 </a:t>
            </a:r>
            <a:r>
              <a:rPr lang="en-US" sz="1400" b="1" kern="0" dirty="0">
                <a:solidFill>
                  <a:prstClr val="white"/>
                </a:solidFill>
                <a:latin typeface="Arial"/>
                <a:cs typeface="Arial"/>
                <a:sym typeface="Arial"/>
              </a:rPr>
              <a:t>- </a:t>
            </a:r>
            <a:r>
              <a:rPr lang="en-US" sz="1400" kern="0" dirty="0">
                <a:solidFill>
                  <a:prstClr val="white"/>
                </a:solidFill>
                <a:latin typeface="Arial"/>
                <a:cs typeface="Arial"/>
                <a:sym typeface="Arial"/>
              </a:rPr>
              <a:t>Table 5.10.1</a:t>
            </a:r>
          </a:p>
          <a:p>
            <a:pPr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66756517"/>
              </p:ext>
            </p:extLst>
          </p:nvPr>
        </p:nvGraphicFramePr>
        <p:xfrm>
          <a:off x="242047" y="1744575"/>
          <a:ext cx="8659905" cy="2310660"/>
        </p:xfrm>
        <a:graphic>
          <a:graphicData uri="http://schemas.openxmlformats.org/drawingml/2006/table">
            <a:tbl>
              <a:tblPr/>
              <a:tblGrid>
                <a:gridCol w="793230">
                  <a:extLst>
                    <a:ext uri="{9D8B030D-6E8A-4147-A177-3AD203B41FA5}">
                      <a16:colId xmlns:a16="http://schemas.microsoft.com/office/drawing/2014/main" val="2163901567"/>
                    </a:ext>
                  </a:extLst>
                </a:gridCol>
                <a:gridCol w="793230">
                  <a:extLst>
                    <a:ext uri="{9D8B030D-6E8A-4147-A177-3AD203B41FA5}">
                      <a16:colId xmlns:a16="http://schemas.microsoft.com/office/drawing/2014/main" val="20000"/>
                    </a:ext>
                  </a:extLst>
                </a:gridCol>
                <a:gridCol w="665207">
                  <a:extLst>
                    <a:ext uri="{9D8B030D-6E8A-4147-A177-3AD203B41FA5}">
                      <a16:colId xmlns:a16="http://schemas.microsoft.com/office/drawing/2014/main" val="20001"/>
                    </a:ext>
                  </a:extLst>
                </a:gridCol>
                <a:gridCol w="703052">
                  <a:extLst>
                    <a:ext uri="{9D8B030D-6E8A-4147-A177-3AD203B41FA5}">
                      <a16:colId xmlns:a16="http://schemas.microsoft.com/office/drawing/2014/main" val="20002"/>
                    </a:ext>
                  </a:extLst>
                </a:gridCol>
                <a:gridCol w="1796280">
                  <a:extLst>
                    <a:ext uri="{9D8B030D-6E8A-4147-A177-3AD203B41FA5}">
                      <a16:colId xmlns:a16="http://schemas.microsoft.com/office/drawing/2014/main" val="20003"/>
                    </a:ext>
                  </a:extLst>
                </a:gridCol>
                <a:gridCol w="1824157">
                  <a:extLst>
                    <a:ext uri="{9D8B030D-6E8A-4147-A177-3AD203B41FA5}">
                      <a16:colId xmlns:a16="http://schemas.microsoft.com/office/drawing/2014/main" val="20004"/>
                    </a:ext>
                  </a:extLst>
                </a:gridCol>
                <a:gridCol w="1230817">
                  <a:extLst>
                    <a:ext uri="{9D8B030D-6E8A-4147-A177-3AD203B41FA5}">
                      <a16:colId xmlns:a16="http://schemas.microsoft.com/office/drawing/2014/main" val="20005"/>
                    </a:ext>
                  </a:extLst>
                </a:gridCol>
                <a:gridCol w="853932">
                  <a:extLst>
                    <a:ext uri="{9D8B030D-6E8A-4147-A177-3AD203B41FA5}">
                      <a16:colId xmlns:a16="http://schemas.microsoft.com/office/drawing/2014/main" val="20006"/>
                    </a:ext>
                  </a:extLst>
                </a:gridCol>
              </a:tblGrid>
              <a:tr h="293866">
                <a:tc gridSpan="3">
                  <a:txBody>
                    <a:bodyPr/>
                    <a:lstStyle/>
                    <a:p>
                      <a:pPr marL="0" marR="0" algn="ctr">
                        <a:spcBef>
                          <a:spcPts val="0"/>
                        </a:spcBef>
                        <a:spcAft>
                          <a:spcPts val="0"/>
                        </a:spcAft>
                      </a:pP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4">
                  <a:txBody>
                    <a:bodyPr/>
                    <a:lstStyle/>
                    <a:p>
                      <a:pPr marL="0" marR="0" algn="ctr">
                        <a:spcBef>
                          <a:spcPts val="0"/>
                        </a:spcBef>
                        <a:spcAft>
                          <a:spcPts val="0"/>
                        </a:spcAft>
                      </a:pPr>
                      <a:r>
                        <a:rPr lang="en-US" sz="1200" b="1" dirty="0">
                          <a:latin typeface="Times"/>
                          <a:ea typeface="Times New Roman"/>
                          <a:cs typeface="Times New Roman"/>
                        </a:rPr>
                        <a:t>AOD Measurement</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b="1">
                          <a:latin typeface="Times"/>
                          <a:ea typeface="Times New Roman"/>
                          <a:cs typeface="Times New Roman"/>
                        </a:rPr>
                        <a:t>Mapping</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34302">
                <a:tc>
                  <a:txBody>
                    <a:bodyPr/>
                    <a:lstStyle/>
                    <a:p>
                      <a:pPr marL="0" marR="0" algn="ctr">
                        <a:spcBef>
                          <a:spcPts val="0"/>
                        </a:spcBef>
                        <a:spcAft>
                          <a:spcPts val="0"/>
                        </a:spcAft>
                      </a:pPr>
                      <a:r>
                        <a:rPr lang="en-US" sz="1200" b="1" dirty="0">
                          <a:latin typeface="Times" panose="02020603050405020304" pitchFamily="18" charset="0"/>
                          <a:ea typeface="Calibri"/>
                          <a:cs typeface="Times" panose="02020603050405020304" pitchFamily="18" charset="0"/>
                        </a:rPr>
                        <a:t>Product</a:t>
                      </a:r>
                      <a:endParaRPr lang="en-US" sz="1600" b="1" dirty="0">
                        <a:latin typeface="Times" panose="02020603050405020304" pitchFamily="18" charset="0"/>
                        <a:ea typeface="Calibri"/>
                        <a:cs typeface="Times"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Region</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Surface Type</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Range </a:t>
                      </a:r>
                      <a:r>
                        <a:rPr lang="en-US" sz="1200" b="1" baseline="30000" dirty="0">
                          <a:latin typeface="Times"/>
                          <a:ea typeface="Times New Roman"/>
                          <a:cs typeface="Times New Roman"/>
                        </a:rPr>
                        <a:t>[3]</a:t>
                      </a:r>
                      <a:endParaRPr lang="en-US" sz="1600" baseline="300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Accuracy</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Precision</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Performance Conditions </a:t>
                      </a:r>
                      <a:r>
                        <a:rPr lang="en-US" sz="1200" b="1" baseline="30000" dirty="0">
                          <a:latin typeface="Times"/>
                          <a:ea typeface="Times New Roman"/>
                          <a:cs typeface="Times New Roman"/>
                        </a:rPr>
                        <a:t>[1]</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Accuracy</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741246">
                <a:tc>
                  <a:txBody>
                    <a:bodyPr/>
                    <a:lstStyle/>
                    <a:p>
                      <a:pPr marL="0" marR="0" algn="ctr">
                        <a:spcBef>
                          <a:spcPts val="0"/>
                        </a:spcBef>
                        <a:spcAft>
                          <a:spcPts val="0"/>
                        </a:spcAft>
                      </a:pPr>
                      <a:r>
                        <a:rPr lang="en-US" sz="1600" dirty="0">
                          <a:latin typeface="Times New Roman"/>
                          <a:ea typeface="Calibri"/>
                          <a:cs typeface="Times New Roman"/>
                        </a:rPr>
                        <a:t>AOD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Full Disk &amp; CONUS</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Over Land</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-0.05 to 5</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0.04: 0.06</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   (2) 0.04 </a:t>
                      </a:r>
                      <a:r>
                        <a:rPr lang="en-US" sz="1200" dirty="0">
                          <a:latin typeface="Times"/>
                          <a:ea typeface="MS Gothic"/>
                          <a:cs typeface="Times New Roman"/>
                        </a:rPr>
                        <a:t>≤ </a:t>
                      </a:r>
                      <a:r>
                        <a:rPr lang="en-US" sz="1200" dirty="0">
                          <a:latin typeface="Times"/>
                          <a:ea typeface="Times New Roman"/>
                          <a:cs typeface="Times New Roman"/>
                        </a:rPr>
                        <a:t>AOD </a:t>
                      </a:r>
                      <a:r>
                        <a:rPr lang="en-US" sz="1200" dirty="0">
                          <a:latin typeface="Times"/>
                          <a:ea typeface="MS Gothic"/>
                          <a:cs typeface="Times New Roman"/>
                        </a:rPr>
                        <a:t>≤</a:t>
                      </a:r>
                      <a:r>
                        <a:rPr lang="en-US" sz="1200" dirty="0">
                          <a:latin typeface="Times"/>
                          <a:ea typeface="Times New Roman"/>
                          <a:cs typeface="Times New Roman"/>
                        </a:rPr>
                        <a:t> 0.80: 0.04</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(3) AOD &gt; 0.80: 0.12</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0.04: 0.13</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   (2) 0.04 </a:t>
                      </a:r>
                      <a:r>
                        <a:rPr lang="en-US" sz="1200" dirty="0">
                          <a:latin typeface="Times"/>
                          <a:ea typeface="MS Gothic"/>
                          <a:cs typeface="Times New Roman"/>
                        </a:rPr>
                        <a:t>≤ </a:t>
                      </a:r>
                      <a:r>
                        <a:rPr lang="en-US" sz="1200" dirty="0">
                          <a:latin typeface="Times"/>
                          <a:ea typeface="Times New Roman"/>
                          <a:cs typeface="Times New Roman"/>
                        </a:rPr>
                        <a:t>AOD </a:t>
                      </a:r>
                      <a:r>
                        <a:rPr lang="en-US" sz="1200" dirty="0">
                          <a:latin typeface="Times"/>
                          <a:ea typeface="MS Gothic"/>
                          <a:cs typeface="Times New Roman"/>
                        </a:rPr>
                        <a:t>≤</a:t>
                      </a:r>
                      <a:r>
                        <a:rPr lang="en-US" sz="1200" dirty="0">
                          <a:latin typeface="Times"/>
                          <a:ea typeface="Times New Roman"/>
                          <a:cs typeface="Times New Roman"/>
                        </a:rPr>
                        <a:t> 0.80: 0.25</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(3) AOD &gt; 0.80: 0.35</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LZA </a:t>
                      </a:r>
                      <a:r>
                        <a:rPr lang="en-US" sz="1200" dirty="0">
                          <a:latin typeface="Times"/>
                          <a:ea typeface="MS Gothic"/>
                          <a:cs typeface="Times New Roman"/>
                        </a:rPr>
                        <a:t>≤</a:t>
                      </a:r>
                      <a:r>
                        <a:rPr lang="en-US" sz="1200" dirty="0">
                          <a:latin typeface="Times"/>
                          <a:ea typeface="Times New Roman"/>
                          <a:cs typeface="Times New Roman"/>
                        </a:rPr>
                        <a:t> 60</a:t>
                      </a:r>
                      <a:r>
                        <a:rPr lang="en-US" sz="1200" dirty="0">
                          <a:solidFill>
                            <a:srgbClr val="000000"/>
                          </a:solidFill>
                          <a:latin typeface="Times"/>
                          <a:ea typeface="Times New Roman"/>
                          <a:cs typeface="Lucida Grande"/>
                        </a:rPr>
                        <a:t> degrees</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daytime </a:t>
                      </a:r>
                      <a:r>
                        <a:rPr lang="en-US" sz="1200" baseline="30000" dirty="0">
                          <a:latin typeface="Times"/>
                          <a:ea typeface="Times New Roman"/>
                          <a:cs typeface="Times New Roman"/>
                        </a:rPr>
                        <a:t>[2]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clear sky</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a:latin typeface="Times"/>
                          <a:ea typeface="Times New Roman"/>
                          <a:cs typeface="Times New Roman"/>
                        </a:rPr>
                        <a:t>1 km</a:t>
                      </a:r>
                      <a:endParaRPr lang="en-US" sz="160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41246">
                <a:tc>
                  <a:txBody>
                    <a:bodyPr/>
                    <a:lstStyle/>
                    <a:p>
                      <a:pPr marL="0" marR="0" algn="ctr">
                        <a:spcBef>
                          <a:spcPts val="0"/>
                        </a:spcBef>
                        <a:spcAft>
                          <a:spcPts val="0"/>
                        </a:spcAft>
                      </a:pPr>
                      <a:r>
                        <a:rPr lang="en-US" sz="1600" dirty="0">
                          <a:latin typeface="Times New Roman"/>
                          <a:ea typeface="Calibri"/>
                          <a:cs typeface="Times New Roman"/>
                        </a:rPr>
                        <a:t>AOD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Full Disk &amp; CONUS</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Over Ocean</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-0.05 to 5</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0.40: 0.02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(2) AOD &gt; 0.40: 0.10</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AOD &lt; 0.40: 0.15</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(2) AOD &gt; 0.40: 0.23</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LZA </a:t>
                      </a:r>
                      <a:r>
                        <a:rPr lang="en-US" sz="1200" dirty="0">
                          <a:latin typeface="Times"/>
                          <a:ea typeface="MS Gothic"/>
                          <a:cs typeface="Times New Roman"/>
                        </a:rPr>
                        <a:t>≤</a:t>
                      </a:r>
                      <a:r>
                        <a:rPr lang="en-US" sz="1200" dirty="0">
                          <a:latin typeface="Times"/>
                          <a:ea typeface="Times New Roman"/>
                          <a:cs typeface="Times New Roman"/>
                        </a:rPr>
                        <a:t> 60</a:t>
                      </a:r>
                      <a:r>
                        <a:rPr lang="en-US" sz="1200" dirty="0">
                          <a:solidFill>
                            <a:srgbClr val="000000"/>
                          </a:solidFill>
                          <a:latin typeface="Times"/>
                          <a:ea typeface="Times New Roman"/>
                          <a:cs typeface="Lucida Grande"/>
                        </a:rPr>
                        <a:t> degrees</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daytime </a:t>
                      </a:r>
                      <a:r>
                        <a:rPr lang="en-US" sz="1200" baseline="30000" dirty="0">
                          <a:latin typeface="Times"/>
                          <a:ea typeface="Times New Roman"/>
                          <a:cs typeface="Times New Roman"/>
                        </a:rPr>
                        <a:t>[2]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clear sky</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km</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308360" y="4136974"/>
            <a:ext cx="8593592" cy="2219384"/>
          </a:xfrm>
          <a:prstGeom prst="rect">
            <a:avLst/>
          </a:prstGeom>
          <a:noFill/>
        </p:spPr>
        <p:txBody>
          <a:bodyPr wrap="square" rtlCol="0">
            <a:normAutofit fontScale="85000" lnSpcReduction="10000"/>
          </a:bodyPr>
          <a:lstStyle/>
          <a:p>
            <a:pPr>
              <a:spcAft>
                <a:spcPts val="900"/>
              </a:spcAft>
              <a:defRPr/>
            </a:pPr>
            <a:r>
              <a:rPr lang="en-US" dirty="0">
                <a:solidFill>
                  <a:prstClr val="white"/>
                </a:solidFill>
              </a:rPr>
              <a:t>[</a:t>
            </a:r>
            <a:r>
              <a:rPr lang="en-US" sz="1800" dirty="0">
                <a:solidFill>
                  <a:prstClr val="white"/>
                </a:solidFill>
              </a:rPr>
              <a:t>1] Conditions for data production prescribed by the algorithm also include snow/ice-free and, when over ocean, </a:t>
            </a:r>
            <a:r>
              <a:rPr lang="en-US" sz="1800" dirty="0" err="1">
                <a:solidFill>
                  <a:prstClr val="white"/>
                </a:solidFill>
              </a:rPr>
              <a:t>sunglint</a:t>
            </a:r>
            <a:r>
              <a:rPr lang="en-US" sz="1800" dirty="0">
                <a:solidFill>
                  <a:prstClr val="white"/>
                </a:solidFill>
              </a:rPr>
              <a:t> angle &gt; 40 degrees.</a:t>
            </a:r>
          </a:p>
          <a:p>
            <a:pPr>
              <a:spcAft>
                <a:spcPts val="900"/>
              </a:spcAft>
              <a:defRPr/>
            </a:pPr>
            <a:r>
              <a:rPr lang="en-US" sz="1800" dirty="0">
                <a:solidFill>
                  <a:prstClr val="white"/>
                </a:solidFill>
              </a:rPr>
              <a:t>[2] Conditions for high quality prescribed by the algorithm are for SZA ≤ 80 degrees.</a:t>
            </a:r>
          </a:p>
          <a:p>
            <a:pPr>
              <a:spcAft>
                <a:spcPts val="900"/>
              </a:spcAft>
              <a:defRPr/>
            </a:pPr>
            <a:r>
              <a:rPr lang="en-US" sz="1800" dirty="0">
                <a:solidFill>
                  <a:prstClr val="white"/>
                </a:solidFill>
              </a:rPr>
              <a:t>[3] PUG lists -1 as the lower boundary of AOD range. To be consistent with JPSS and MODIS AOD range -0.05 is used since the G16 Provisional PS-PVR. (PUG should be updated.)</a:t>
            </a:r>
          </a:p>
          <a:p>
            <a:pPr>
              <a:spcAft>
                <a:spcPts val="600"/>
              </a:spcAft>
              <a:defRPr/>
            </a:pPr>
            <a:endParaRPr lang="en-US" sz="900" dirty="0">
              <a:solidFill>
                <a:prstClr val="white"/>
              </a:solidFill>
            </a:endParaRPr>
          </a:p>
          <a:p>
            <a:pPr>
              <a:spcAft>
                <a:spcPts val="600"/>
              </a:spcAft>
              <a:defRPr/>
            </a:pPr>
            <a:r>
              <a:rPr lang="en-US" sz="1800" dirty="0">
                <a:solidFill>
                  <a:schemeClr val="bg1"/>
                </a:solidFill>
              </a:rPr>
              <a:t>Horizontal resolution: 2 km</a:t>
            </a:r>
          </a:p>
          <a:p>
            <a:pPr>
              <a:spcAft>
                <a:spcPts val="600"/>
              </a:spcAft>
              <a:defRPr/>
            </a:pPr>
            <a:r>
              <a:rPr lang="en-US" sz="1800" dirty="0">
                <a:solidFill>
                  <a:schemeClr val="bg1"/>
                </a:solidFill>
              </a:rPr>
              <a:t>Temporal resolution: 5 min (CONUS), 15/10/5 min (M3/M6/M4 Full Disk) – mode dependent</a:t>
            </a:r>
          </a:p>
        </p:txBody>
      </p:sp>
      <p:sp>
        <p:nvSpPr>
          <p:cNvPr id="3" name="Slide Number Placeholder 2"/>
          <p:cNvSpPr>
            <a:spLocks noGrp="1"/>
          </p:cNvSpPr>
          <p:nvPr>
            <p:ph type="sldNum" sz="quarter" idx="12"/>
          </p:nvPr>
        </p:nvSpPr>
        <p:spPr/>
        <p:txBody>
          <a:bodyPr/>
          <a:lstStyle/>
          <a:p>
            <a:pPr>
              <a:defRPr/>
            </a:pPr>
            <a:fld id="{615ADB79-25D6-47C0-AB51-22A13A0BBB50}" type="slidenum">
              <a:rPr lang="en-US" altLang="en-US">
                <a:solidFill>
                  <a:prstClr val="white"/>
                </a:solidFill>
              </a:rPr>
              <a:pPr>
                <a:defRPr/>
              </a:pPr>
              <a:t>4</a:t>
            </a:fld>
            <a:endParaRPr lang="en-US" altLang="en-US" dirty="0">
              <a:solidFill>
                <a:prstClr val="white"/>
              </a:solidFill>
            </a:endParaRPr>
          </a:p>
        </p:txBody>
      </p:sp>
    </p:spTree>
    <p:extLst>
      <p:ext uri="{BB962C8B-B14F-4D97-AF65-F5344CB8AC3E}">
        <p14:creationId xmlns:p14="http://schemas.microsoft.com/office/powerpoint/2010/main" val="308749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371608" y="228229"/>
            <a:ext cx="6408821" cy="968626"/>
          </a:xfrm>
        </p:spPr>
        <p:txBody>
          <a:bodyPr>
            <a:normAutofit fontScale="90000"/>
          </a:bodyPr>
          <a:lstStyle/>
          <a:p>
            <a:r>
              <a:rPr lang="en-US" dirty="0"/>
              <a:t>Time Series of Daily GOES-18 and </a:t>
            </a:r>
            <a:r>
              <a:rPr lang="en-US" dirty="0">
                <a:solidFill>
                  <a:srgbClr val="FFFF00"/>
                </a:solidFill>
              </a:rPr>
              <a:t>GOES-17</a:t>
            </a:r>
            <a:r>
              <a:rPr lang="en-US" dirty="0"/>
              <a:t> Biases Relative to AERONET</a:t>
            </a:r>
          </a:p>
        </p:txBody>
      </p:sp>
      <p:sp>
        <p:nvSpPr>
          <p:cNvPr id="4" name="Content Placeholder 3"/>
          <p:cNvSpPr>
            <a:spLocks noGrp="1"/>
          </p:cNvSpPr>
          <p:nvPr>
            <p:ph idx="1"/>
          </p:nvPr>
        </p:nvSpPr>
        <p:spPr>
          <a:xfrm>
            <a:off x="457200" y="5219707"/>
            <a:ext cx="8229600" cy="1410064"/>
          </a:xfrm>
        </p:spPr>
        <p:txBody>
          <a:bodyPr>
            <a:normAutofit lnSpcReduction="10000"/>
          </a:bodyPr>
          <a:lstStyle/>
          <a:p>
            <a:pPr>
              <a:buFont typeface="Arial" panose="020B0604020202020204" pitchFamily="34" charset="0"/>
              <a:buChar char="•"/>
            </a:pPr>
            <a:r>
              <a:rPr lang="en-US" sz="2000" dirty="0"/>
              <a:t>GOES-18 daily AOD bias tracks that of GOES-17.</a:t>
            </a:r>
          </a:p>
          <a:p>
            <a:pPr>
              <a:buFont typeface="Arial" panose="020B0604020202020204" pitchFamily="34" charset="0"/>
              <a:buChar char="•"/>
            </a:pPr>
            <a:r>
              <a:rPr lang="en-US" sz="2000" dirty="0"/>
              <a:t>The GOES-18 daily AOD bias is smaller in summer but larger in fall over land.</a:t>
            </a:r>
          </a:p>
          <a:p>
            <a:r>
              <a:rPr lang="en-US" sz="2000" dirty="0"/>
              <a:t>The GOES-18 daily AOD bias is mostly smaller over water.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pic>
        <p:nvPicPr>
          <p:cNvPr id="3" name="Picture 2">
            <a:extLst>
              <a:ext uri="{FF2B5EF4-FFF2-40B4-BE49-F238E27FC236}">
                <a16:creationId xmlns:a16="http://schemas.microsoft.com/office/drawing/2014/main" id="{CBA585CA-CEF2-4333-B9BE-1F6E6DA26B0E}"/>
              </a:ext>
            </a:extLst>
          </p:cNvPr>
          <p:cNvPicPr>
            <a:picLocks noChangeAspect="1"/>
          </p:cNvPicPr>
          <p:nvPr/>
        </p:nvPicPr>
        <p:blipFill>
          <a:blip r:embed="rId2"/>
          <a:stretch>
            <a:fillRect/>
          </a:stretch>
        </p:blipFill>
        <p:spPr>
          <a:xfrm>
            <a:off x="457200" y="1828800"/>
            <a:ext cx="4240530" cy="2828925"/>
          </a:xfrm>
          <a:prstGeom prst="rect">
            <a:avLst/>
          </a:prstGeom>
        </p:spPr>
      </p:pic>
      <p:pic>
        <p:nvPicPr>
          <p:cNvPr id="10" name="Picture 9">
            <a:extLst>
              <a:ext uri="{FF2B5EF4-FFF2-40B4-BE49-F238E27FC236}">
                <a16:creationId xmlns:a16="http://schemas.microsoft.com/office/drawing/2014/main" id="{6B30DFF1-3A43-4378-B7EF-B92C1AA0ABD4}"/>
              </a:ext>
            </a:extLst>
          </p:cNvPr>
          <p:cNvPicPr>
            <a:picLocks noChangeAspect="1"/>
          </p:cNvPicPr>
          <p:nvPr/>
        </p:nvPicPr>
        <p:blipFill>
          <a:blip r:embed="rId3"/>
          <a:stretch>
            <a:fillRect/>
          </a:stretch>
        </p:blipFill>
        <p:spPr>
          <a:xfrm>
            <a:off x="4754880" y="1828800"/>
            <a:ext cx="4240530" cy="2828925"/>
          </a:xfrm>
          <a:prstGeom prst="rect">
            <a:avLst/>
          </a:prstGeom>
        </p:spPr>
      </p:pic>
    </p:spTree>
    <p:extLst>
      <p:ext uri="{BB962C8B-B14F-4D97-AF65-F5344CB8AC3E}">
        <p14:creationId xmlns:p14="http://schemas.microsoft.com/office/powerpoint/2010/main" val="2356465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246094" y="197493"/>
            <a:ext cx="6911788" cy="968626"/>
          </a:xfrm>
        </p:spPr>
        <p:txBody>
          <a:bodyPr>
            <a:normAutofit fontScale="90000"/>
          </a:bodyPr>
          <a:lstStyle/>
          <a:p>
            <a:r>
              <a:rPr lang="en-US" dirty="0"/>
              <a:t>Diurnal Variation of Hourly GOES-18 and </a:t>
            </a:r>
            <a:r>
              <a:rPr lang="en-US" dirty="0">
                <a:solidFill>
                  <a:srgbClr val="FFFF00"/>
                </a:solidFill>
              </a:rPr>
              <a:t>GOES-17 </a:t>
            </a:r>
            <a:r>
              <a:rPr lang="en-US" dirty="0"/>
              <a:t>Biases Relative to AERONET</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Content Placeholder 1"/>
          <p:cNvSpPr>
            <a:spLocks noGrp="1"/>
          </p:cNvSpPr>
          <p:nvPr>
            <p:ph idx="1"/>
          </p:nvPr>
        </p:nvSpPr>
        <p:spPr>
          <a:xfrm>
            <a:off x="363303" y="4642016"/>
            <a:ext cx="8503920" cy="2079467"/>
          </a:xfrm>
        </p:spPr>
        <p:txBody>
          <a:bodyPr>
            <a:normAutofit fontScale="62500" lnSpcReduction="20000"/>
          </a:bodyPr>
          <a:lstStyle/>
          <a:p>
            <a:pPr>
              <a:lnSpc>
                <a:spcPct val="110000"/>
              </a:lnSpc>
              <a:spcBef>
                <a:spcPts val="600"/>
              </a:spcBef>
            </a:pPr>
            <a:r>
              <a:rPr lang="en-US" dirty="0"/>
              <a:t>Diurnal cycle of (G18/ABI – AERONET) and (G17/ABI – AERONET) biases for land (left) and water (right). </a:t>
            </a:r>
          </a:p>
          <a:p>
            <a:pPr>
              <a:lnSpc>
                <a:spcPct val="110000"/>
              </a:lnSpc>
              <a:spcBef>
                <a:spcPts val="600"/>
              </a:spcBef>
            </a:pPr>
            <a:r>
              <a:rPr lang="en-US" dirty="0"/>
              <a:t>GOES-18 and GOES-17 illustrate similar diurnal pattern over land and over water, respectively.</a:t>
            </a:r>
          </a:p>
          <a:p>
            <a:pPr>
              <a:lnSpc>
                <a:spcPct val="110000"/>
              </a:lnSpc>
              <a:spcBef>
                <a:spcPts val="600"/>
              </a:spcBef>
            </a:pPr>
            <a:r>
              <a:rPr lang="en-US" dirty="0"/>
              <a:t>Over land, GOES-18 has a smaller bias during 10 – 15 local hours.</a:t>
            </a:r>
          </a:p>
          <a:p>
            <a:pPr>
              <a:lnSpc>
                <a:spcPct val="110000"/>
              </a:lnSpc>
              <a:spcBef>
                <a:spcPts val="600"/>
              </a:spcBef>
            </a:pPr>
            <a:r>
              <a:rPr lang="en-US" dirty="0"/>
              <a:t>Over water, GOES-18 show a smaller hourly bias throughout.</a:t>
            </a:r>
          </a:p>
        </p:txBody>
      </p:sp>
      <p:pic>
        <p:nvPicPr>
          <p:cNvPr id="3" name="Picture 2">
            <a:extLst>
              <a:ext uri="{FF2B5EF4-FFF2-40B4-BE49-F238E27FC236}">
                <a16:creationId xmlns:a16="http://schemas.microsoft.com/office/drawing/2014/main" id="{1B259140-4A25-46BD-BD9C-0FD306A3FE15}"/>
              </a:ext>
            </a:extLst>
          </p:cNvPr>
          <p:cNvPicPr>
            <a:picLocks noChangeAspect="1"/>
          </p:cNvPicPr>
          <p:nvPr/>
        </p:nvPicPr>
        <p:blipFill rotWithShape="1">
          <a:blip r:embed="rId2"/>
          <a:srcRect b="35376"/>
          <a:stretch/>
        </p:blipFill>
        <p:spPr>
          <a:xfrm>
            <a:off x="457200" y="1554480"/>
            <a:ext cx="4093369" cy="2645279"/>
          </a:xfrm>
          <a:prstGeom prst="rect">
            <a:avLst/>
          </a:prstGeom>
        </p:spPr>
      </p:pic>
      <p:pic>
        <p:nvPicPr>
          <p:cNvPr id="7" name="Picture 6">
            <a:extLst>
              <a:ext uri="{FF2B5EF4-FFF2-40B4-BE49-F238E27FC236}">
                <a16:creationId xmlns:a16="http://schemas.microsoft.com/office/drawing/2014/main" id="{1C562D24-C49B-46DD-BC5A-A25AD74952A4}"/>
              </a:ext>
            </a:extLst>
          </p:cNvPr>
          <p:cNvPicPr>
            <a:picLocks noChangeAspect="1"/>
          </p:cNvPicPr>
          <p:nvPr/>
        </p:nvPicPr>
        <p:blipFill rotWithShape="1">
          <a:blip r:embed="rId3"/>
          <a:srcRect b="35376"/>
          <a:stretch/>
        </p:blipFill>
        <p:spPr>
          <a:xfrm>
            <a:off x="4754880" y="1554480"/>
            <a:ext cx="4093369" cy="2645279"/>
          </a:xfrm>
          <a:prstGeom prst="rect">
            <a:avLst/>
          </a:prstGeom>
        </p:spPr>
      </p:pic>
    </p:spTree>
    <p:extLst>
      <p:ext uri="{BB962C8B-B14F-4D97-AF65-F5344CB8AC3E}">
        <p14:creationId xmlns:p14="http://schemas.microsoft.com/office/powerpoint/2010/main" val="4068508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29356E-5D4D-4DF1-BBD7-4943E76AC784}"/>
              </a:ext>
            </a:extLst>
          </p:cNvPr>
          <p:cNvPicPr>
            <a:picLocks noChangeAspect="1"/>
          </p:cNvPicPr>
          <p:nvPr/>
        </p:nvPicPr>
        <p:blipFill>
          <a:blip r:embed="rId2"/>
          <a:stretch>
            <a:fillRect/>
          </a:stretch>
        </p:blipFill>
        <p:spPr>
          <a:xfrm>
            <a:off x="457200" y="1371600"/>
            <a:ext cx="4093369" cy="4093369"/>
          </a:xfrm>
          <a:prstGeom prst="rect">
            <a:avLst/>
          </a:prstGeom>
        </p:spPr>
      </p:pic>
      <p:pic>
        <p:nvPicPr>
          <p:cNvPr id="18" name="Picture 17">
            <a:extLst>
              <a:ext uri="{FF2B5EF4-FFF2-40B4-BE49-F238E27FC236}">
                <a16:creationId xmlns:a16="http://schemas.microsoft.com/office/drawing/2014/main" id="{BCC13E48-A2AD-41AD-9217-E45D433C0241}"/>
              </a:ext>
            </a:extLst>
          </p:cNvPr>
          <p:cNvPicPr>
            <a:picLocks noChangeAspect="1"/>
          </p:cNvPicPr>
          <p:nvPr/>
        </p:nvPicPr>
        <p:blipFill>
          <a:blip r:embed="rId3"/>
          <a:stretch>
            <a:fillRect/>
          </a:stretch>
        </p:blipFill>
        <p:spPr>
          <a:xfrm>
            <a:off x="4754880" y="1371600"/>
            <a:ext cx="4093369" cy="4093369"/>
          </a:xfrm>
          <a:prstGeom prst="rect">
            <a:avLst/>
          </a:prstGeom>
        </p:spPr>
      </p:pic>
      <p:sp>
        <p:nvSpPr>
          <p:cNvPr id="6" name="Slide Number Placeholder 5"/>
          <p:cNvSpPr>
            <a:spLocks noGrp="1"/>
          </p:cNvSpPr>
          <p:nvPr>
            <p:ph type="sldNum" sz="quarter" idx="12"/>
          </p:nvPr>
        </p:nvSpPr>
        <p:spPr>
          <a:xfrm>
            <a:off x="8177470" y="6492883"/>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Title 5"/>
          <p:cNvSpPr>
            <a:spLocks noGrp="1"/>
          </p:cNvSpPr>
          <p:nvPr>
            <p:ph type="title"/>
          </p:nvPr>
        </p:nvSpPr>
        <p:spPr>
          <a:xfrm>
            <a:off x="1371608" y="128337"/>
            <a:ext cx="6408821" cy="968626"/>
          </a:xfrm>
        </p:spPr>
        <p:txBody>
          <a:bodyPr>
            <a:normAutofit/>
          </a:bodyPr>
          <a:lstStyle/>
          <a:p>
            <a:r>
              <a:rPr lang="en-US" dirty="0"/>
              <a:t>GOES-18 vs. </a:t>
            </a:r>
            <a:r>
              <a:rPr lang="en-US" dirty="0">
                <a:solidFill>
                  <a:srgbClr val="FFFF00"/>
                </a:solidFill>
              </a:rPr>
              <a:t>GOES-17</a:t>
            </a:r>
            <a:r>
              <a:rPr lang="en-US" dirty="0"/>
              <a:t> AE Bias</a:t>
            </a:r>
          </a:p>
        </p:txBody>
      </p:sp>
      <p:sp>
        <p:nvSpPr>
          <p:cNvPr id="10" name="Content Placeholder 2"/>
          <p:cNvSpPr>
            <a:spLocks noGrp="1"/>
          </p:cNvSpPr>
          <p:nvPr>
            <p:ph idx="1"/>
          </p:nvPr>
        </p:nvSpPr>
        <p:spPr>
          <a:xfrm>
            <a:off x="182887" y="5646737"/>
            <a:ext cx="8801101" cy="1085850"/>
          </a:xfrm>
        </p:spPr>
        <p:txBody>
          <a:bodyPr>
            <a:noAutofit/>
          </a:bodyPr>
          <a:lstStyle/>
          <a:p>
            <a:r>
              <a:rPr lang="en-US" sz="1800" dirty="0">
                <a:solidFill>
                  <a:prstClr val="white"/>
                </a:solidFill>
              </a:rPr>
              <a:t>The GOES-18 AE1 has a larger and  AE2 has a smaller negative bias than GOES-17. The standard deviations are comparable. </a:t>
            </a:r>
          </a:p>
        </p:txBody>
      </p:sp>
      <p:sp>
        <p:nvSpPr>
          <p:cNvPr id="15" name="Rectangle 14">
            <a:extLst>
              <a:ext uri="{FF2B5EF4-FFF2-40B4-BE49-F238E27FC236}">
                <a16:creationId xmlns:a16="http://schemas.microsoft.com/office/drawing/2014/main" id="{6AD88B48-11FB-4C4D-A19B-51674D728285}"/>
              </a:ext>
            </a:extLst>
          </p:cNvPr>
          <p:cNvSpPr/>
          <p:nvPr/>
        </p:nvSpPr>
        <p:spPr>
          <a:xfrm>
            <a:off x="2264355" y="1602831"/>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AE1</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39DD0BA6-5CBC-46F0-80F7-09A6E877C88B}"/>
              </a:ext>
            </a:extLst>
          </p:cNvPr>
          <p:cNvSpPr/>
          <p:nvPr/>
        </p:nvSpPr>
        <p:spPr>
          <a:xfrm>
            <a:off x="647302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AE2</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1973171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4F62F-307A-4043-964E-B281BC85DAB3}"/>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7" name="Picture 6">
            <a:extLst>
              <a:ext uri="{FF2B5EF4-FFF2-40B4-BE49-F238E27FC236}">
                <a16:creationId xmlns:a16="http://schemas.microsoft.com/office/drawing/2014/main" id="{0289E80D-15C8-499F-A7B0-3E5F5D231EEC}"/>
              </a:ext>
            </a:extLst>
          </p:cNvPr>
          <p:cNvPicPr>
            <a:picLocks noChangeAspect="1"/>
          </p:cNvPicPr>
          <p:nvPr/>
        </p:nvPicPr>
        <p:blipFill>
          <a:blip r:embed="rId4"/>
          <a:stretch>
            <a:fillRect/>
          </a:stretch>
        </p:blipFill>
        <p:spPr>
          <a:xfrm>
            <a:off x="4754880" y="1371600"/>
            <a:ext cx="4093369" cy="4093369"/>
          </a:xfrm>
          <a:prstGeom prst="rect">
            <a:avLst/>
          </a:prstGeom>
        </p:spPr>
      </p:pic>
      <p:sp>
        <p:nvSpPr>
          <p:cNvPr id="11" name="Title 5"/>
          <p:cNvSpPr>
            <a:spLocks noGrp="1"/>
          </p:cNvSpPr>
          <p:nvPr>
            <p:ph type="title"/>
          </p:nvPr>
        </p:nvSpPr>
        <p:spPr/>
        <p:txBody>
          <a:bodyPr>
            <a:normAutofit/>
          </a:bodyPr>
          <a:lstStyle/>
          <a:p>
            <a:r>
              <a:rPr lang="en-US" dirty="0"/>
              <a:t>ABI bias vs. </a:t>
            </a:r>
            <a:r>
              <a:rPr lang="en-US" dirty="0">
                <a:solidFill>
                  <a:srgbClr val="FFFF00"/>
                </a:solidFill>
              </a:rPr>
              <a:t>MODIS</a:t>
            </a:r>
            <a:r>
              <a:rPr lang="en-US" dirty="0"/>
              <a:t> bias</a:t>
            </a:r>
          </a:p>
        </p:txBody>
      </p:sp>
      <p:sp>
        <p:nvSpPr>
          <p:cNvPr id="3" name="Content Placeholder 2"/>
          <p:cNvSpPr>
            <a:spLocks noGrp="1"/>
          </p:cNvSpPr>
          <p:nvPr>
            <p:ph idx="1"/>
          </p:nvPr>
        </p:nvSpPr>
        <p:spPr>
          <a:xfrm>
            <a:off x="457200" y="5698191"/>
            <a:ext cx="8229600" cy="847726"/>
          </a:xfrm>
        </p:spPr>
        <p:txBody>
          <a:bodyPr>
            <a:normAutofit/>
          </a:bodyPr>
          <a:lstStyle/>
          <a:p>
            <a:pPr defTabSz="914400" fontAlgn="auto">
              <a:spcBef>
                <a:spcPts val="0"/>
              </a:spcBef>
              <a:spcAft>
                <a:spcPts val="0"/>
              </a:spcAft>
            </a:pPr>
            <a:r>
              <a:rPr lang="en-US" sz="2000" kern="0" dirty="0">
                <a:solidFill>
                  <a:prstClr val="white"/>
                </a:solidFill>
                <a:cs typeface="Arial"/>
                <a:sym typeface="Arial"/>
              </a:rPr>
              <a:t>Distributions of GOES-18/ABI and MODIS biases (</a:t>
            </a:r>
            <a:r>
              <a:rPr lang="en-US" sz="2000" kern="0" dirty="0" err="1">
                <a:solidFill>
                  <a:prstClr val="white"/>
                </a:solidFill>
                <a:cs typeface="Arial"/>
                <a:sym typeface="Arial"/>
              </a:rPr>
              <a:t>wrt</a:t>
            </a:r>
            <a:r>
              <a:rPr lang="en-US" sz="2000" kern="0" dirty="0">
                <a:solidFill>
                  <a:prstClr val="white"/>
                </a:solidFill>
                <a:cs typeface="Arial"/>
                <a:sym typeface="Arial"/>
              </a:rPr>
              <a:t> AERONET) are similar.</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43</a:t>
            </a:fld>
            <a:endParaRPr lang="en-US" altLang="en-US" dirty="0">
              <a:solidFill>
                <a:prstClr val="white"/>
              </a:solidFill>
            </a:endParaRPr>
          </a:p>
        </p:txBody>
      </p:sp>
      <p:pic>
        <p:nvPicPr>
          <p:cNvPr id="9" name="Picture 8">
            <a:extLst>
              <a:ext uri="{FF2B5EF4-FFF2-40B4-BE49-F238E27FC236}">
                <a16:creationId xmlns:a16="http://schemas.microsoft.com/office/drawing/2014/main" id="{9617CBEA-6ECA-4770-8BA5-E09CE86C751D}"/>
              </a:ext>
            </a:extLst>
          </p:cNvPr>
          <p:cNvPicPr>
            <a:picLocks noChangeAspect="1"/>
          </p:cNvPicPr>
          <p:nvPr/>
        </p:nvPicPr>
        <p:blipFill>
          <a:blip r:embed="rId5"/>
          <a:stretch>
            <a:fillRect/>
          </a:stretch>
        </p:blipFill>
        <p:spPr>
          <a:xfrm>
            <a:off x="4754880" y="1371600"/>
            <a:ext cx="4093369" cy="4093369"/>
          </a:xfrm>
          <a:prstGeom prst="rect">
            <a:avLst/>
          </a:prstGeom>
        </p:spPr>
      </p:pic>
      <p:sp>
        <p:nvSpPr>
          <p:cNvPr id="14" name="Rectangle 13">
            <a:extLst>
              <a:ext uri="{FF2B5EF4-FFF2-40B4-BE49-F238E27FC236}">
                <a16:creationId xmlns:a16="http://schemas.microsoft.com/office/drawing/2014/main" id="{F5E92140-8698-4696-A22D-2279E8EBBECB}"/>
              </a:ext>
            </a:extLst>
          </p:cNvPr>
          <p:cNvSpPr/>
          <p:nvPr/>
        </p:nvSpPr>
        <p:spPr>
          <a:xfrm>
            <a:off x="1888435" y="1586779"/>
            <a:ext cx="1346310" cy="338554"/>
          </a:xfrm>
          <a:prstGeom prst="rect">
            <a:avLst/>
          </a:prstGeom>
        </p:spPr>
        <p:txBody>
          <a:bodyPr wrap="square">
            <a:spAutoFit/>
          </a:bodyPr>
          <a:lstStyle/>
          <a:p>
            <a:r>
              <a:rPr lang="en-US" sz="1600" b="1" dirty="0">
                <a:solidFill>
                  <a:schemeClr val="tx1">
                    <a:lumMod val="65000"/>
                    <a:lumOff val="35000"/>
                  </a:schemeClr>
                </a:solidFill>
              </a:rPr>
              <a:t>Over Land</a:t>
            </a:r>
            <a:endParaRPr lang="en-US" sz="1600" dirty="0">
              <a:solidFill>
                <a:schemeClr val="tx1">
                  <a:lumMod val="65000"/>
                  <a:lumOff val="35000"/>
                </a:schemeClr>
              </a:solidFill>
            </a:endParaRPr>
          </a:p>
        </p:txBody>
      </p:sp>
      <p:sp>
        <p:nvSpPr>
          <p:cNvPr id="16" name="Rectangle 15">
            <a:extLst>
              <a:ext uri="{FF2B5EF4-FFF2-40B4-BE49-F238E27FC236}">
                <a16:creationId xmlns:a16="http://schemas.microsoft.com/office/drawing/2014/main" id="{587F6E4B-BF9B-48EE-A657-5E6259517062}"/>
              </a:ext>
            </a:extLst>
          </p:cNvPr>
          <p:cNvSpPr/>
          <p:nvPr/>
        </p:nvSpPr>
        <p:spPr>
          <a:xfrm>
            <a:off x="6151770" y="1602831"/>
            <a:ext cx="1704450" cy="338554"/>
          </a:xfrm>
          <a:prstGeom prst="rect">
            <a:avLst/>
          </a:prstGeom>
        </p:spPr>
        <p:txBody>
          <a:bodyPr wrap="square">
            <a:spAutoFit/>
          </a:bodyPr>
          <a:lstStyle/>
          <a:p>
            <a:r>
              <a:rPr lang="en-US" sz="1600" b="1" dirty="0">
                <a:solidFill>
                  <a:schemeClr val="tx1">
                    <a:lumMod val="65000"/>
                    <a:lumOff val="35000"/>
                  </a:schemeClr>
                </a:solidFill>
              </a:rPr>
              <a:t>Over Water</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3399566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fontScale="90000"/>
          </a:bodyPr>
          <a:lstStyle/>
          <a:p>
            <a:r>
              <a:rPr lang="en-US" dirty="0"/>
              <a:t>Time Series of Daily ABI and </a:t>
            </a:r>
            <a:r>
              <a:rPr lang="en-US" dirty="0">
                <a:solidFill>
                  <a:srgbClr val="FFFF00"/>
                </a:solidFill>
              </a:rPr>
              <a:t>MODIS</a:t>
            </a:r>
            <a:r>
              <a:rPr lang="en-US" dirty="0"/>
              <a:t> Biases Relative to AERONET</a:t>
            </a:r>
          </a:p>
        </p:txBody>
      </p:sp>
      <p:sp>
        <p:nvSpPr>
          <p:cNvPr id="3" name="Content Placeholder 2"/>
          <p:cNvSpPr>
            <a:spLocks noGrp="1"/>
          </p:cNvSpPr>
          <p:nvPr>
            <p:ph idx="1"/>
          </p:nvPr>
        </p:nvSpPr>
        <p:spPr>
          <a:xfrm>
            <a:off x="364957" y="4648050"/>
            <a:ext cx="8229600" cy="2000400"/>
          </a:xfrm>
        </p:spPr>
        <p:txBody>
          <a:bodyPr>
            <a:normAutofit/>
          </a:bodyPr>
          <a:lstStyle/>
          <a:p>
            <a:pPr lvl="0">
              <a:buFont typeface="Arial" panose="020B0604020202020204" pitchFamily="34" charset="0"/>
              <a:buChar char="•"/>
            </a:pPr>
            <a:r>
              <a:rPr lang="en-US" sz="2000" dirty="0">
                <a:solidFill>
                  <a:prstClr val="white"/>
                </a:solidFill>
              </a:rPr>
              <a:t>Magnitude of day-to-day variation of ABI and MODIS daily AOD biases are similar. Sometimes MODIS does “better”, at other times ABI bias is smaller.</a:t>
            </a:r>
          </a:p>
          <a:p>
            <a:pPr lvl="0">
              <a:buFont typeface="Arial" panose="020B0604020202020204" pitchFamily="34" charset="0"/>
              <a:buChar char="•"/>
            </a:pPr>
            <a:r>
              <a:rPr lang="en-US" sz="2000" dirty="0">
                <a:solidFill>
                  <a:prstClr val="white"/>
                </a:solidFill>
              </a:rPr>
              <a:t>Agreement between ABI and MODIS appears to be better than for VIIRS (</a:t>
            </a:r>
            <a:r>
              <a:rPr lang="en-US" sz="2000" i="1" dirty="0">
                <a:solidFill>
                  <a:prstClr val="white"/>
                </a:solidFill>
              </a:rPr>
              <a:t>Supplement </a:t>
            </a:r>
            <a:r>
              <a:rPr lang="en-US" sz="2000" i="1" dirty="0">
                <a:solidFill>
                  <a:srgbClr val="FFFF00"/>
                </a:solidFill>
              </a:rPr>
              <a:t>D</a:t>
            </a:r>
            <a:r>
              <a:rPr lang="en-US" sz="2000" dirty="0">
                <a:solidFill>
                  <a:prstClr val="white"/>
                </a:solidFill>
              </a:rPr>
              <a:t>), likely because of similarity of algorithms, and because morning and afternoon MODIS observations lead to more observations, and thus to matchups. </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44</a:t>
            </a:fld>
            <a:endParaRPr lang="en-US" altLang="en-US" dirty="0">
              <a:solidFill>
                <a:prstClr val="white"/>
              </a:solidFill>
            </a:endParaRPr>
          </a:p>
        </p:txBody>
      </p:sp>
      <p:pic>
        <p:nvPicPr>
          <p:cNvPr id="5" name="Picture 4">
            <a:extLst>
              <a:ext uri="{FF2B5EF4-FFF2-40B4-BE49-F238E27FC236}">
                <a16:creationId xmlns:a16="http://schemas.microsoft.com/office/drawing/2014/main" id="{2D58D0A5-0B97-429B-9182-92826788013C}"/>
              </a:ext>
            </a:extLst>
          </p:cNvPr>
          <p:cNvPicPr>
            <a:picLocks noChangeAspect="1"/>
          </p:cNvPicPr>
          <p:nvPr/>
        </p:nvPicPr>
        <p:blipFill rotWithShape="1">
          <a:blip r:embed="rId2"/>
          <a:srcRect b="31017"/>
          <a:stretch/>
        </p:blipFill>
        <p:spPr>
          <a:xfrm>
            <a:off x="457200" y="1463040"/>
            <a:ext cx="4093369" cy="2823697"/>
          </a:xfrm>
          <a:prstGeom prst="rect">
            <a:avLst/>
          </a:prstGeom>
        </p:spPr>
      </p:pic>
      <p:pic>
        <p:nvPicPr>
          <p:cNvPr id="7" name="Picture 6">
            <a:extLst>
              <a:ext uri="{FF2B5EF4-FFF2-40B4-BE49-F238E27FC236}">
                <a16:creationId xmlns:a16="http://schemas.microsoft.com/office/drawing/2014/main" id="{7A98BB05-49D4-49CB-8249-D7AB6E9765D3}"/>
              </a:ext>
            </a:extLst>
          </p:cNvPr>
          <p:cNvPicPr>
            <a:picLocks noChangeAspect="1"/>
          </p:cNvPicPr>
          <p:nvPr/>
        </p:nvPicPr>
        <p:blipFill rotWithShape="1">
          <a:blip r:embed="rId3"/>
          <a:srcRect b="31017"/>
          <a:stretch/>
        </p:blipFill>
        <p:spPr>
          <a:xfrm>
            <a:off x="4754880" y="1463040"/>
            <a:ext cx="4093369" cy="2823697"/>
          </a:xfrm>
          <a:prstGeom prst="rect">
            <a:avLst/>
          </a:prstGeom>
        </p:spPr>
      </p:pic>
    </p:spTree>
    <p:extLst>
      <p:ext uri="{BB962C8B-B14F-4D97-AF65-F5344CB8AC3E}">
        <p14:creationId xmlns:p14="http://schemas.microsoft.com/office/powerpoint/2010/main" val="1720863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prstGeom prst="rect">
            <a:avLst/>
          </a:prstGeom>
        </p:spPr>
        <p:txBody>
          <a:bodyPr vert="horz" wrap="square" lIns="91425" tIns="91425" rIns="91425" bIns="91425" numCol="1" anchor="ctr" anchorCtr="0" compatLnSpc="1">
            <a:prstTxWarp prst="textNoShape">
              <a:avLst/>
            </a:prstTxWarp>
            <a:noAutofit/>
          </a:bodyPr>
          <a:lstStyle/>
          <a:p>
            <a:pPr lvl="0"/>
            <a:r>
              <a:rPr lang="en-US" sz="3000" dirty="0"/>
              <a:t>Summary of Comparison with GOES-17, GOES-16, MODIS and VIIRS</a:t>
            </a:r>
          </a:p>
        </p:txBody>
      </p:sp>
      <p:sp>
        <p:nvSpPr>
          <p:cNvPr id="2" name="Text Placeholder 1"/>
          <p:cNvSpPr>
            <a:spLocks noGrp="1"/>
          </p:cNvSpPr>
          <p:nvPr>
            <p:ph idx="1"/>
          </p:nvPr>
        </p:nvSpPr>
        <p:spPr/>
        <p:txBody>
          <a:bodyPr>
            <a:normAutofit lnSpcReduction="10000"/>
          </a:bodyPr>
          <a:lstStyle/>
          <a:p>
            <a:pPr marL="463550" indent="-260350">
              <a:buFont typeface="Wingdings" pitchFamily="2" charset="2"/>
              <a:buChar char="§"/>
            </a:pPr>
            <a:r>
              <a:rPr lang="en-US" sz="2400" dirty="0"/>
              <a:t>GOES-18 AOD retrievals have been compared with VIIRS, MODIS, GOES-16 and GOES-17 AOD retrievals at AERONET sites. (Results for S-NPP and NOAA-20 VIIRS, and </a:t>
            </a:r>
            <a:r>
              <a:rPr lang="en-US" sz="2400" dirty="0" err="1"/>
              <a:t>fo</a:t>
            </a:r>
            <a:r>
              <a:rPr lang="en-US" sz="2400" dirty="0"/>
              <a:t> GOES-16 are in </a:t>
            </a:r>
            <a:r>
              <a:rPr lang="en-US" sz="2400" i="1" dirty="0"/>
              <a:t>Supplement D</a:t>
            </a:r>
            <a:r>
              <a:rPr lang="en-US" sz="2400" dirty="0"/>
              <a:t>.)</a:t>
            </a:r>
          </a:p>
          <a:p>
            <a:pPr marL="463550" indent="-260350">
              <a:buFont typeface="Wingdings" pitchFamily="2" charset="2"/>
              <a:buChar char="§"/>
            </a:pPr>
            <a:r>
              <a:rPr lang="en-US" sz="2400" dirty="0"/>
              <a:t>Over water, GOES-18 bias and standard deviation are similar to or smaller than VIIRS, MODIS, GOES-16 and GOES-17. (</a:t>
            </a:r>
            <a:r>
              <a:rPr lang="en-US" sz="2400" dirty="0">
                <a:solidFill>
                  <a:srgbClr val="00B050"/>
                </a:solidFill>
              </a:rPr>
              <a:t>Passed</a:t>
            </a:r>
            <a:r>
              <a:rPr lang="en-US" sz="2400" dirty="0"/>
              <a:t>) </a:t>
            </a:r>
          </a:p>
          <a:p>
            <a:pPr marL="463550" indent="-260350">
              <a:buFont typeface="Wingdings" pitchFamily="2" charset="2"/>
              <a:buChar char="§"/>
            </a:pPr>
            <a:r>
              <a:rPr lang="en-US" sz="2400" dirty="0"/>
              <a:t>Over land, GOES-18 bias and standard deviation are comparable or smaller than MODIS, GOES16 and GOES17; however, not as good as VIIRS, which likely benefits from more consistent geometry from afternoon only orbits to reduce the uncertainty in the land surface reflectance relationship parameterization . (</a:t>
            </a:r>
            <a:r>
              <a:rPr lang="en-US" sz="2400" dirty="0">
                <a:solidFill>
                  <a:srgbClr val="00B050"/>
                </a:solidFill>
              </a:rPr>
              <a:t>Passed</a:t>
            </a:r>
            <a:r>
              <a:rPr lang="en-US" sz="2400" dirty="0"/>
              <a:t>)</a:t>
            </a:r>
            <a:endParaRPr lang="en-US" dirty="0"/>
          </a:p>
        </p:txBody>
      </p:sp>
      <p:sp>
        <p:nvSpPr>
          <p:cNvPr id="3" name="Slide Number Placeholder 2"/>
          <p:cNvSpPr>
            <a:spLocks noGrp="1"/>
          </p:cNvSpPr>
          <p:nvPr>
            <p:ph type="sldNum" sz="quarter"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45</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79411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GOES-18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46</a:t>
            </a:fld>
            <a:endParaRPr lang="en-US" altLang="en-US" dirty="0">
              <a:solidFill>
                <a:prstClr val="white"/>
              </a:solidFill>
            </a:endParaRPr>
          </a:p>
        </p:txBody>
      </p:sp>
    </p:spTree>
    <p:extLst>
      <p:ext uri="{BB962C8B-B14F-4D97-AF65-F5344CB8AC3E}">
        <p14:creationId xmlns:p14="http://schemas.microsoft.com/office/powerpoint/2010/main" val="507759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a:noFill/>
          <a:ln>
            <a:noFill/>
          </a:ln>
        </p:spPr>
        <p:txBody>
          <a:bodyPr vert="horz" wrap="square" lIns="91425" tIns="91425" rIns="91425" bIns="91425" numCol="1" anchor="ctr" anchorCtr="0" compatLnSpc="1">
            <a:prstTxWarp prst="textNoShape">
              <a:avLst/>
            </a:prstTxWarp>
            <a:noAutofit/>
          </a:bodyPr>
          <a:lstStyle/>
          <a:p>
            <a:pPr>
              <a:spcBef>
                <a:spcPts val="0"/>
              </a:spcBef>
              <a:spcAft>
                <a:spcPts val="0"/>
              </a:spcAft>
              <a:buClr>
                <a:srgbClr val="FFFFFF"/>
              </a:buClr>
              <a:buSzPct val="25000"/>
            </a:pPr>
            <a:r>
              <a:rPr lang="en" sz="2800"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734348599"/>
              </p:ext>
            </p:extLst>
          </p:nvPr>
        </p:nvGraphicFramePr>
        <p:xfrm>
          <a:off x="228600" y="1143000"/>
          <a:ext cx="8686800" cy="47549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Risks to provisional are identified and the impact</a:t>
                      </a:r>
                      <a:r>
                        <a:rPr lang="en-US" sz="2000" b="0" i="0" u="none" strike="noStrike" cap="none" dirty="0">
                          <a:solidFill>
                            <a:schemeClr val="tx1"/>
                          </a:solidFill>
                          <a:latin typeface="+mn-lt"/>
                          <a:ea typeface="Arial"/>
                          <a:cs typeface="Arial"/>
                          <a:sym typeface="Arial"/>
                        </a:rPr>
                        <a:t>s</a:t>
                      </a:r>
                      <a:r>
                        <a:rPr lang="en" sz="2000" b="0" i="0" u="none" strike="noStrike" cap="none" baseline="0" dirty="0">
                          <a:solidFill>
                            <a:schemeClr val="tx1"/>
                          </a:solidFill>
                          <a:latin typeface="+mn-lt"/>
                          <a:ea typeface="Arial"/>
                          <a:cs typeface="Arial"/>
                          <a:sym typeface="Arial"/>
                        </a:rPr>
                        <a:t> are minor. </a:t>
                      </a:r>
                      <a:r>
                        <a:rPr lang="en" sz="2000" b="0" i="0" u="none" strike="noStrike" cap="none" dirty="0">
                          <a:solidFill>
                            <a:schemeClr val="tx1"/>
                          </a:solidFill>
                          <a:latin typeface="+mn-lt"/>
                          <a:ea typeface="Arial"/>
                          <a:cs typeface="Arial"/>
                          <a:sym typeface="Arial"/>
                        </a:rPr>
                        <a:t>Solutions to risks are in development.</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1" i="0" u="none" strike="noStrike" cap="none" dirty="0">
                          <a:solidFill>
                            <a:schemeClr val="tx1"/>
                          </a:solidFill>
                          <a:latin typeface="+mn-lt"/>
                          <a:ea typeface="Arial"/>
                          <a:cs typeface="Arial"/>
                          <a:sym typeface="Arial"/>
                        </a:rPr>
                        <a:t>O</a:t>
                      </a:r>
                      <a:r>
                        <a:rPr lang="en" sz="2000" b="1" i="0" u="none" strike="noStrike" cap="none" dirty="0">
                          <a:solidFill>
                            <a:schemeClr val="tx1"/>
                          </a:solidFill>
                          <a:latin typeface="+mn-lt"/>
                          <a:ea typeface="Arial"/>
                          <a:cs typeface="Arial"/>
                          <a:sym typeface="Arial"/>
                        </a:rPr>
                        <a:t>perational risks have been identified.</a:t>
                      </a:r>
                      <a:r>
                        <a:rPr lang="en" sz="2000" b="1"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Six</a:t>
                      </a:r>
                      <a:r>
                        <a:rPr lang="en" sz="2000" b="0" i="0" u="none" strike="noStrike" cap="none" baseline="0" dirty="0">
                          <a:solidFill>
                            <a:schemeClr val="tx1"/>
                          </a:solidFill>
                          <a:latin typeface="+mn-lt"/>
                          <a:ea typeface="Arial"/>
                          <a:cs typeface="Arial"/>
                          <a:sym typeface="Arial"/>
                        </a:rPr>
                        <a:t> AOD ADRs remain open (zonal percentages, </a:t>
                      </a:r>
                      <a:r>
                        <a:rPr lang="en-US" sz="2000" b="0" i="0" u="none" strike="noStrike" cap="none" baseline="0" dirty="0">
                          <a:solidFill>
                            <a:schemeClr val="tx1"/>
                          </a:solidFill>
                          <a:latin typeface="+mn-lt"/>
                          <a:ea typeface="Arial"/>
                          <a:cs typeface="Arial"/>
                          <a:sym typeface="Arial"/>
                        </a:rPr>
                        <a:t>TPW value/flag, </a:t>
                      </a:r>
                      <a:r>
                        <a:rPr lang="en" sz="2000" b="0" i="0" u="none" strike="noStrike" cap="none" baseline="0" dirty="0">
                          <a:solidFill>
                            <a:schemeClr val="tx1"/>
                          </a:solidFill>
                          <a:latin typeface="+mn-lt"/>
                          <a:ea typeface="Arial"/>
                          <a:cs typeface="Arial"/>
                          <a:sym typeface="Arial"/>
                        </a:rPr>
                        <a:t>occasional missing block, occasional </a:t>
                      </a:r>
                      <a:r>
                        <a:rPr lang="en-US" sz="2000" b="0" i="0" u="none" strike="noStrike" dirty="0">
                          <a:solidFill>
                            <a:srgbClr val="000000"/>
                          </a:solidFill>
                          <a:effectLst/>
                          <a:latin typeface="+mn-lt"/>
                        </a:rPr>
                        <a:t>incorrect time variable</a:t>
                      </a:r>
                      <a:r>
                        <a:rPr lang="en" sz="2000" b="0" i="0" u="none" strike="noStrike" cap="none" baseline="0" dirty="0">
                          <a:solidFill>
                            <a:schemeClr val="tx1"/>
                          </a:solidFill>
                          <a:latin typeface="+mn-lt"/>
                          <a:ea typeface="Arial"/>
                          <a:cs typeface="Arial"/>
                          <a:sym typeface="Arial"/>
                        </a:rPr>
                        <a:t>), </a:t>
                      </a:r>
                      <a:r>
                        <a:rPr lang="en-US" sz="2000" b="1" i="0" u="none" strike="noStrike" cap="none" baseline="0" dirty="0">
                          <a:solidFill>
                            <a:schemeClr val="tx1"/>
                          </a:solidFill>
                          <a:latin typeface="+mn-lt"/>
                          <a:ea typeface="Arial"/>
                          <a:cs typeface="Arial"/>
                          <a:sym typeface="Arial"/>
                        </a:rPr>
                        <a:t>but none of them impacts accuracy/precision, and expected to be taken care of in the Enterprise algorithm. </a:t>
                      </a:r>
                      <a:endParaRPr lang="en-US" sz="2000" b="1"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a:t>
                      </a:r>
                      <a:r>
                        <a:rPr lang="en" sz="2000" b="0" i="0" u="none" strike="noStrike" cap="none" baseline="0" dirty="0">
                          <a:solidFill>
                            <a:schemeClr val="tx1"/>
                          </a:solidFill>
                          <a:latin typeface="+mn-lt"/>
                          <a:ea typeface="Arial"/>
                          <a:cs typeface="Arial"/>
                          <a:sym typeface="Arial"/>
                        </a:rPr>
                        <a:t> p</a:t>
                      </a:r>
                      <a:r>
                        <a:rPr lang="en" sz="2000" b="0" i="0" u="none" strike="noStrike" cap="none" dirty="0">
                          <a:solidFill>
                            <a:schemeClr val="tx1"/>
                          </a:solidFill>
                          <a:latin typeface="+mn-lt"/>
                          <a:ea typeface="Arial"/>
                          <a:cs typeface="Arial"/>
                          <a:sym typeface="Arial"/>
                        </a:rPr>
                        <a:t>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47</a:t>
            </a:fld>
            <a:endParaRPr lang="en-US" altLang="en-US" dirty="0">
              <a:solidFill>
                <a:prstClr val="white"/>
              </a:solidFill>
            </a:endParaRPr>
          </a:p>
        </p:txBody>
      </p:sp>
    </p:spTree>
    <p:extLst>
      <p:ext uri="{BB962C8B-B14F-4D97-AF65-F5344CB8AC3E}">
        <p14:creationId xmlns:p14="http://schemas.microsoft.com/office/powerpoint/2010/main" val="4272405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37"/>
            <a:ext cx="5961300" cy="853799"/>
          </a:xfrm>
          <a:prstGeom prst="rect">
            <a:avLst/>
          </a:prstGeom>
          <a:noFill/>
          <a:ln>
            <a:noFill/>
          </a:ln>
        </p:spPr>
        <p:txBody>
          <a:bodyPr vert="horz" wrap="square" lIns="91425" tIns="91425" rIns="91425" bIns="91425" numCol="1" anchor="ctr" anchorCtr="0" compatLnSpc="1">
            <a:prstTxWarp prst="textNoShape">
              <a:avLst/>
            </a:prstTxWarp>
            <a:noAutofit/>
          </a:bodyPr>
          <a:lstStyle/>
          <a:p>
            <a:pPr algn="ctr">
              <a:buSzPct val="25000"/>
            </a:pPr>
            <a:r>
              <a:rPr lang="en" dirty="0"/>
              <a:t>Provisional Validation</a:t>
            </a:r>
          </a:p>
        </p:txBody>
      </p:sp>
      <p:graphicFrame>
        <p:nvGraphicFramePr>
          <p:cNvPr id="202" name="Shape 202"/>
          <p:cNvGraphicFramePr/>
          <p:nvPr>
            <p:extLst>
              <p:ext uri="{D42A27DB-BD31-4B8C-83A1-F6EECF244321}">
                <p14:modId xmlns:p14="http://schemas.microsoft.com/office/powerpoint/2010/main" val="3111515687"/>
              </p:ext>
            </p:extLst>
          </p:nvPr>
        </p:nvGraphicFramePr>
        <p:xfrm>
          <a:off x="228600" y="1066800"/>
          <a:ext cx="8686800" cy="493781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 </a:t>
                      </a:r>
                      <a:r>
                        <a:rPr lang="en-US" sz="1800" b="0" i="0" u="none" strike="noStrike" cap="none" dirty="0">
                          <a:solidFill>
                            <a:schemeClr val="tx1"/>
                          </a:solidFill>
                          <a:latin typeface="+mn-lt"/>
                          <a:ea typeface="Arial"/>
                          <a:cs typeface="Arial"/>
                          <a:sym typeface="Arial"/>
                        </a:rPr>
                        <a:t>using </a:t>
                      </a:r>
                      <a:r>
                        <a:rPr lang="en" sz="1800" b="0" i="0" u="none" strike="noStrike" cap="none" dirty="0">
                          <a:solidFill>
                            <a:schemeClr val="tx1"/>
                          </a:solidFill>
                          <a:latin typeface="+mn-lt"/>
                          <a:ea typeface="Arial"/>
                          <a:cs typeface="Arial"/>
                          <a:sym typeface="Arial"/>
                        </a:rPr>
                        <a:t>AERONET </a:t>
                      </a:r>
                      <a:r>
                        <a:rPr lang="en-US" sz="1800" b="0" i="0" u="none" strike="noStrike" cap="none" dirty="0">
                          <a:solidFill>
                            <a:schemeClr val="tx1"/>
                          </a:solidFill>
                          <a:latin typeface="+mn-lt"/>
                          <a:ea typeface="Arial"/>
                          <a:cs typeface="Arial"/>
                          <a:sym typeface="Arial"/>
                        </a:rPr>
                        <a:t>as </a:t>
                      </a:r>
                      <a:r>
                        <a:rPr lang="en" sz="1800" b="0" i="0" u="none" strike="noStrike" cap="none" dirty="0">
                          <a:solidFill>
                            <a:schemeClr val="tx1"/>
                          </a:solidFill>
                          <a:latin typeface="+mn-lt"/>
                          <a:ea typeface="Arial"/>
                          <a:cs typeface="Arial"/>
                          <a:sym typeface="Arial"/>
                        </a:rPr>
                        <a:t>ground truth and independent statellite</a:t>
                      </a:r>
                      <a:r>
                        <a:rPr lang="en" sz="1800" b="0" i="0" u="none" strike="noStrike" cap="none" baseline="0" dirty="0">
                          <a:solidFill>
                            <a:schemeClr val="tx1"/>
                          </a:solidFill>
                          <a:latin typeface="+mn-lt"/>
                          <a:ea typeface="Arial"/>
                          <a:cs typeface="Arial"/>
                          <a:sym typeface="Arial"/>
                        </a:rPr>
                        <a:t> retrivals from VIIRS/MODIS and GOES16/17</a:t>
                      </a:r>
                      <a:r>
                        <a:rPr lang="en" sz="1800" b="0" i="0" u="none" strike="noStrike" cap="none" dirty="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risks and weaknesses. Any algorithm changes associated with risks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PS-PVR presentation and will be documented in a separate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rgbClr val="008000"/>
                          </a:solidFill>
                          <a:latin typeface="+mn-lt"/>
                          <a:ea typeface="Arial"/>
                          <a:cs typeface="Arial"/>
                          <a:sym typeface="Arial"/>
                        </a:rPr>
                        <a:t>W</a:t>
                      </a:r>
                      <a:r>
                        <a:rPr lang="en" sz="1800" b="0" i="0" u="none" strike="noStrike" cap="none" dirty="0">
                          <a:solidFill>
                            <a:srgbClr val="008000"/>
                          </a:solidFill>
                          <a:latin typeface="+mn-lt"/>
                          <a:ea typeface="Arial"/>
                          <a:cs typeface="Arial"/>
                          <a:sym typeface="Arial"/>
                        </a:rPr>
                        <a:t>e</a:t>
                      </a:r>
                      <a:r>
                        <a:rPr lang="en" sz="1800" b="0" i="0" u="none" strike="noStrike" cap="none" baseline="0" dirty="0">
                          <a:solidFill>
                            <a:srgbClr val="008000"/>
                          </a:solidFill>
                          <a:latin typeface="+mn-lt"/>
                          <a:ea typeface="Arial"/>
                          <a:cs typeface="Arial"/>
                          <a:sym typeface="Arial"/>
                        </a:rPr>
                        <a:t> concur.</a:t>
                      </a:r>
                      <a:endParaRPr lang="en" sz="1800" b="0" i="0" u="none" strike="noStrike" cap="none" dirty="0">
                        <a:solidFill>
                          <a:srgbClr val="008000"/>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a:solidFill>
                  <a:srgbClr val="000000"/>
                </a:solidFill>
              </a:rPr>
              <a:pPr algn="l">
                <a:buClr>
                  <a:srgbClr val="000000"/>
                </a:buClr>
                <a:buSzPct val="25000"/>
                <a:buFont typeface="Arial"/>
                <a:buNone/>
              </a:pPr>
              <a:t>48</a:t>
            </a:fld>
            <a:endParaRPr lang="en" sz="1400">
              <a:solidFill>
                <a:srgbClr val="000000"/>
              </a:solidFill>
            </a:endParaRPr>
          </a:p>
        </p:txBody>
      </p:sp>
    </p:spTree>
    <p:extLst>
      <p:ext uri="{BB962C8B-B14F-4D97-AF65-F5344CB8AC3E}">
        <p14:creationId xmlns:p14="http://schemas.microsoft.com/office/powerpoint/2010/main" val="1711271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GOES-18 Aerosol Optical Depth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49</a:t>
            </a:fld>
            <a:endParaRPr lang="en-US" altLang="en-US" dirty="0">
              <a:solidFill>
                <a:prstClr val="white"/>
              </a:solidFill>
            </a:endParaRPr>
          </a:p>
        </p:txBody>
      </p:sp>
    </p:spTree>
    <p:extLst>
      <p:ext uri="{BB962C8B-B14F-4D97-AF65-F5344CB8AC3E}">
        <p14:creationId xmlns:p14="http://schemas.microsoft.com/office/powerpoint/2010/main" val="114850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Overview - APS</a:t>
            </a:r>
          </a:p>
        </p:txBody>
      </p:sp>
      <p:sp>
        <p:nvSpPr>
          <p:cNvPr id="9" name="Text Placeholder 8">
            <a:extLst>
              <a:ext uri="{FF2B5EF4-FFF2-40B4-BE49-F238E27FC236}">
                <a16:creationId xmlns:a16="http://schemas.microsoft.com/office/drawing/2014/main" id="{8E79EEDC-6B6E-4E11-935E-B6D0C4A79D74}"/>
              </a:ext>
            </a:extLst>
          </p:cNvPr>
          <p:cNvSpPr>
            <a:spLocks noGrp="1"/>
          </p:cNvSpPr>
          <p:nvPr>
            <p:ph idx="1"/>
          </p:nvPr>
        </p:nvSpPr>
        <p:spPr>
          <a:xfrm>
            <a:off x="364961" y="1143457"/>
            <a:ext cx="8229600" cy="4525962"/>
          </a:xfrm>
        </p:spPr>
        <p:txBody>
          <a:bodyPr/>
          <a:lstStyle/>
          <a:p>
            <a:pPr marL="0" indent="0" defTabSz="914400" fontAlgn="auto" hangingPunct="0">
              <a:spcBef>
                <a:spcPts val="0"/>
              </a:spcBef>
              <a:buNone/>
            </a:pPr>
            <a:r>
              <a:rPr lang="en-US" sz="1400" kern="0" cap="all" dirty="0">
                <a:solidFill>
                  <a:prstClr val="white"/>
                </a:solidFill>
                <a:latin typeface="Arial"/>
                <a:cs typeface="Arial"/>
                <a:sym typeface="Arial"/>
              </a:rPr>
              <a:t>GOES-R Series  Mission Requirements Document (MRD) January 6, 2021, 410-R-MRD-0070, Version: 3.31 -  Section 3.3.3.1.4 Aerosol Particle Size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4898559"/>
              </p:ext>
            </p:extLst>
          </p:nvPr>
        </p:nvGraphicFramePr>
        <p:xfrm>
          <a:off x="242047" y="1744575"/>
          <a:ext cx="8659905" cy="1620648"/>
        </p:xfrm>
        <a:graphic>
          <a:graphicData uri="http://schemas.openxmlformats.org/drawingml/2006/table">
            <a:tbl>
              <a:tblPr/>
              <a:tblGrid>
                <a:gridCol w="793230">
                  <a:extLst>
                    <a:ext uri="{9D8B030D-6E8A-4147-A177-3AD203B41FA5}">
                      <a16:colId xmlns:a16="http://schemas.microsoft.com/office/drawing/2014/main" val="2163901567"/>
                    </a:ext>
                  </a:extLst>
                </a:gridCol>
                <a:gridCol w="793230">
                  <a:extLst>
                    <a:ext uri="{9D8B030D-6E8A-4147-A177-3AD203B41FA5}">
                      <a16:colId xmlns:a16="http://schemas.microsoft.com/office/drawing/2014/main" val="20000"/>
                    </a:ext>
                  </a:extLst>
                </a:gridCol>
                <a:gridCol w="665207">
                  <a:extLst>
                    <a:ext uri="{9D8B030D-6E8A-4147-A177-3AD203B41FA5}">
                      <a16:colId xmlns:a16="http://schemas.microsoft.com/office/drawing/2014/main" val="20001"/>
                    </a:ext>
                  </a:extLst>
                </a:gridCol>
                <a:gridCol w="703052">
                  <a:extLst>
                    <a:ext uri="{9D8B030D-6E8A-4147-A177-3AD203B41FA5}">
                      <a16:colId xmlns:a16="http://schemas.microsoft.com/office/drawing/2014/main" val="20002"/>
                    </a:ext>
                  </a:extLst>
                </a:gridCol>
                <a:gridCol w="1796280">
                  <a:extLst>
                    <a:ext uri="{9D8B030D-6E8A-4147-A177-3AD203B41FA5}">
                      <a16:colId xmlns:a16="http://schemas.microsoft.com/office/drawing/2014/main" val="20003"/>
                    </a:ext>
                  </a:extLst>
                </a:gridCol>
                <a:gridCol w="1824157">
                  <a:extLst>
                    <a:ext uri="{9D8B030D-6E8A-4147-A177-3AD203B41FA5}">
                      <a16:colId xmlns:a16="http://schemas.microsoft.com/office/drawing/2014/main" val="20004"/>
                    </a:ext>
                  </a:extLst>
                </a:gridCol>
                <a:gridCol w="1230817">
                  <a:extLst>
                    <a:ext uri="{9D8B030D-6E8A-4147-A177-3AD203B41FA5}">
                      <a16:colId xmlns:a16="http://schemas.microsoft.com/office/drawing/2014/main" val="20005"/>
                    </a:ext>
                  </a:extLst>
                </a:gridCol>
                <a:gridCol w="853932">
                  <a:extLst>
                    <a:ext uri="{9D8B030D-6E8A-4147-A177-3AD203B41FA5}">
                      <a16:colId xmlns:a16="http://schemas.microsoft.com/office/drawing/2014/main" val="20006"/>
                    </a:ext>
                  </a:extLst>
                </a:gridCol>
              </a:tblGrid>
              <a:tr h="293866">
                <a:tc gridSpan="3">
                  <a:txBody>
                    <a:bodyPr/>
                    <a:lstStyle/>
                    <a:p>
                      <a:pPr marL="0" marR="0" algn="ctr">
                        <a:spcBef>
                          <a:spcPts val="0"/>
                        </a:spcBef>
                        <a:spcAft>
                          <a:spcPts val="0"/>
                        </a:spcAft>
                      </a:pP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4">
                  <a:txBody>
                    <a:bodyPr/>
                    <a:lstStyle/>
                    <a:p>
                      <a:pPr marL="0" marR="0" algn="ctr">
                        <a:spcBef>
                          <a:spcPts val="0"/>
                        </a:spcBef>
                        <a:spcAft>
                          <a:spcPts val="0"/>
                        </a:spcAft>
                      </a:pPr>
                      <a:r>
                        <a:rPr lang="en-US" sz="1200" b="1" dirty="0">
                          <a:latin typeface="Times"/>
                          <a:ea typeface="Times New Roman"/>
                          <a:cs typeface="Times New Roman"/>
                        </a:rPr>
                        <a:t>Measurement</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b="1">
                          <a:latin typeface="Times"/>
                          <a:ea typeface="Times New Roman"/>
                          <a:cs typeface="Times New Roman"/>
                        </a:rPr>
                        <a:t>Mapping</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34302">
                <a:tc>
                  <a:txBody>
                    <a:bodyPr/>
                    <a:lstStyle/>
                    <a:p>
                      <a:pPr marL="0" marR="0" algn="ctr">
                        <a:spcBef>
                          <a:spcPts val="0"/>
                        </a:spcBef>
                        <a:spcAft>
                          <a:spcPts val="0"/>
                        </a:spcAft>
                      </a:pPr>
                      <a:r>
                        <a:rPr lang="en-US" sz="1200" b="1" dirty="0">
                          <a:latin typeface="Times" panose="02020603050405020304" pitchFamily="18" charset="0"/>
                          <a:ea typeface="Calibri"/>
                          <a:cs typeface="Times" panose="02020603050405020304" pitchFamily="18" charset="0"/>
                        </a:rPr>
                        <a:t>Product</a:t>
                      </a:r>
                      <a:endParaRPr lang="en-US" sz="1600" b="1" dirty="0">
                        <a:latin typeface="Times" panose="02020603050405020304" pitchFamily="18" charset="0"/>
                        <a:ea typeface="Calibri"/>
                        <a:cs typeface="Times"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Region</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Surface Type</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Range</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Accuracy</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Precision</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dirty="0">
                          <a:latin typeface="Times"/>
                          <a:ea typeface="Times New Roman"/>
                          <a:cs typeface="Times New Roman"/>
                        </a:rPr>
                        <a:t>Performance Conditions </a:t>
                      </a:r>
                      <a:r>
                        <a:rPr lang="en-US" sz="1200" b="1" baseline="30000" dirty="0">
                          <a:latin typeface="Times"/>
                          <a:ea typeface="Times New Roman"/>
                          <a:cs typeface="Times New Roman"/>
                        </a:rPr>
                        <a:t>[1]</a:t>
                      </a:r>
                      <a:endParaRPr lang="en-US" sz="1600" dirty="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200" b="1">
                          <a:latin typeface="Times"/>
                          <a:ea typeface="Times New Roman"/>
                          <a:cs typeface="Times New Roman"/>
                        </a:rPr>
                        <a:t>Accuracy</a:t>
                      </a:r>
                      <a:endParaRPr lang="en-US" sz="1600">
                        <a:latin typeface="Times New Roman"/>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741246">
                <a:tc>
                  <a:txBody>
                    <a:bodyPr/>
                    <a:lstStyle/>
                    <a:p>
                      <a:pPr marL="0" marR="0" algn="ctr">
                        <a:spcBef>
                          <a:spcPts val="0"/>
                        </a:spcBef>
                        <a:spcAft>
                          <a:spcPts val="0"/>
                        </a:spcAft>
                      </a:pPr>
                      <a:r>
                        <a:rPr lang="en-US" sz="1600" dirty="0">
                          <a:latin typeface="Times New Roman"/>
                          <a:ea typeface="Calibri"/>
                          <a:cs typeface="Times New Roman"/>
                        </a:rPr>
                        <a:t>APS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Calibri"/>
                          <a:cs typeface="Times New Roman"/>
                        </a:rPr>
                        <a:t>Full Disk &amp; CONUS</a:t>
                      </a:r>
                    </a:p>
                    <a:p>
                      <a:pPr marL="0" marR="0" algn="ctr">
                        <a:spcBef>
                          <a:spcPts val="0"/>
                        </a:spcBef>
                        <a:spcAft>
                          <a:spcPts val="0"/>
                        </a:spcAft>
                      </a:pP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Over Ocean</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to 3</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0.3</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0.15</a:t>
                      </a:r>
                      <a:r>
                        <a:rPr lang="en-US" sz="1200" baseline="30000" dirty="0">
                          <a:latin typeface="Times"/>
                          <a:ea typeface="Times New Roman"/>
                          <a:cs typeface="Times New Roman"/>
                        </a:rPr>
                        <a:t>[3]</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LZA </a:t>
                      </a:r>
                      <a:r>
                        <a:rPr lang="en-US" sz="1200" dirty="0">
                          <a:latin typeface="Times"/>
                          <a:ea typeface="MS Gothic"/>
                          <a:cs typeface="Times New Roman"/>
                        </a:rPr>
                        <a:t>≤</a:t>
                      </a:r>
                      <a:r>
                        <a:rPr lang="en-US" sz="1200" dirty="0">
                          <a:latin typeface="Times"/>
                          <a:ea typeface="Times New Roman"/>
                          <a:cs typeface="Times New Roman"/>
                        </a:rPr>
                        <a:t> 60</a:t>
                      </a:r>
                      <a:r>
                        <a:rPr lang="en-US" sz="1200" dirty="0">
                          <a:solidFill>
                            <a:srgbClr val="000000"/>
                          </a:solidFill>
                          <a:latin typeface="Times"/>
                          <a:ea typeface="Times New Roman"/>
                          <a:cs typeface="Lucida Grande"/>
                        </a:rPr>
                        <a:t> degrees</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daytime </a:t>
                      </a:r>
                      <a:r>
                        <a:rPr lang="en-US" sz="1200" baseline="30000" dirty="0">
                          <a:latin typeface="Times"/>
                          <a:ea typeface="Times New Roman"/>
                          <a:cs typeface="Times New Roman"/>
                        </a:rPr>
                        <a:t>[2]</a:t>
                      </a:r>
                      <a:endParaRPr lang="en-US" sz="1600" dirty="0">
                        <a:latin typeface="Times New Roman"/>
                        <a:ea typeface="Calibri"/>
                        <a:cs typeface="Times New Roman"/>
                      </a:endParaRPr>
                    </a:p>
                    <a:p>
                      <a:pPr marL="0" marR="0" algn="ctr">
                        <a:spcBef>
                          <a:spcPts val="0"/>
                        </a:spcBef>
                        <a:spcAft>
                          <a:spcPts val="0"/>
                        </a:spcAft>
                      </a:pPr>
                      <a:r>
                        <a:rPr lang="en-US" sz="1200" dirty="0">
                          <a:latin typeface="Times"/>
                          <a:ea typeface="Times New Roman"/>
                          <a:cs typeface="Times New Roman"/>
                        </a:rPr>
                        <a:t>clear sky</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a:ea typeface="Times New Roman"/>
                          <a:cs typeface="Times New Roman"/>
                        </a:rPr>
                        <a:t>1 km</a:t>
                      </a:r>
                      <a:endParaRPr lang="en-US" sz="1600" dirty="0">
                        <a:latin typeface="Times New Roman"/>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325750"/>
                  </a:ext>
                </a:extLst>
              </a:tr>
            </a:tbl>
          </a:graphicData>
        </a:graphic>
      </p:graphicFrame>
      <p:sp>
        <p:nvSpPr>
          <p:cNvPr id="6" name="TextBox 5"/>
          <p:cNvSpPr txBox="1"/>
          <p:nvPr/>
        </p:nvSpPr>
        <p:spPr>
          <a:xfrm>
            <a:off x="242047" y="3675058"/>
            <a:ext cx="8659905" cy="2149670"/>
          </a:xfrm>
          <a:prstGeom prst="rect">
            <a:avLst/>
          </a:prstGeom>
          <a:noFill/>
        </p:spPr>
        <p:txBody>
          <a:bodyPr wrap="square" rtlCol="0">
            <a:normAutofit lnSpcReduction="10000"/>
          </a:bodyPr>
          <a:lstStyle/>
          <a:p>
            <a:pPr>
              <a:spcAft>
                <a:spcPts val="600"/>
              </a:spcAft>
              <a:defRPr/>
            </a:pPr>
            <a:r>
              <a:rPr lang="en-US" sz="1500" dirty="0">
                <a:solidFill>
                  <a:prstClr val="white"/>
                </a:solidFill>
              </a:rPr>
              <a:t>[1] Conditions for data production prescribed by the algorithm also include sunglint angle &gt; 40 degrees.</a:t>
            </a:r>
          </a:p>
          <a:p>
            <a:pPr>
              <a:spcAft>
                <a:spcPts val="600"/>
              </a:spcAft>
              <a:defRPr/>
            </a:pPr>
            <a:r>
              <a:rPr lang="en-US" sz="1500" dirty="0">
                <a:solidFill>
                  <a:prstClr val="white"/>
                </a:solidFill>
              </a:rPr>
              <a:t>[2] Conditions for high quality prescribed by the algorithm are for SZA ≤ 80 degrees </a:t>
            </a:r>
          </a:p>
          <a:p>
            <a:pPr>
              <a:spcAft>
                <a:spcPts val="600"/>
              </a:spcAft>
              <a:defRPr/>
            </a:pPr>
            <a:r>
              <a:rPr lang="en-US" sz="1500" dirty="0">
                <a:solidFill>
                  <a:prstClr val="white"/>
                </a:solidFill>
              </a:rPr>
              <a:t>[3] Should be relaxed from 0.15 to 0.6. (Consistent with JPSS APS, 0.6 is used in evaluation. Table should be added to the PUG with the relaxed precision value of 0.6)</a:t>
            </a:r>
          </a:p>
          <a:p>
            <a:pPr>
              <a:spcAft>
                <a:spcPts val="600"/>
              </a:spcAft>
              <a:defRPr/>
            </a:pPr>
            <a:endParaRPr lang="en-US" sz="1500" dirty="0">
              <a:solidFill>
                <a:prstClr val="white"/>
              </a:solidFill>
            </a:endParaRPr>
          </a:p>
          <a:p>
            <a:pPr>
              <a:spcAft>
                <a:spcPts val="600"/>
              </a:spcAft>
              <a:defRPr/>
            </a:pPr>
            <a:r>
              <a:rPr lang="en-US" sz="1500" dirty="0">
                <a:solidFill>
                  <a:schemeClr val="bg1"/>
                </a:solidFill>
              </a:rPr>
              <a:t>Horizontal resolution: 2 km</a:t>
            </a:r>
          </a:p>
          <a:p>
            <a:pPr>
              <a:spcAft>
                <a:spcPts val="600"/>
              </a:spcAft>
              <a:defRPr/>
            </a:pPr>
            <a:r>
              <a:rPr lang="en-US" sz="1500" dirty="0">
                <a:solidFill>
                  <a:schemeClr val="bg1"/>
                </a:solidFill>
              </a:rPr>
              <a:t>Temporal resolution: 5 min (CONUS), 15/10/5 min (M3/M6/M4 Full Disk) – mode dependent</a:t>
            </a:r>
          </a:p>
        </p:txBody>
      </p:sp>
      <p:sp>
        <p:nvSpPr>
          <p:cNvPr id="3" name="Slide Number Placeholder 2"/>
          <p:cNvSpPr>
            <a:spLocks noGrp="1"/>
          </p:cNvSpPr>
          <p:nvPr>
            <p:ph type="sldNum" sz="quarter" idx="12"/>
          </p:nvPr>
        </p:nvSpPr>
        <p:spPr/>
        <p:txBody>
          <a:bodyPr/>
          <a:lstStyle/>
          <a:p>
            <a:pPr>
              <a:defRPr/>
            </a:pPr>
            <a:fld id="{615ADB79-25D6-47C0-AB51-22A13A0BBB50}" type="slidenum">
              <a:rPr lang="en-US" altLang="en-US">
                <a:solidFill>
                  <a:prstClr val="white"/>
                </a:solidFill>
              </a:rPr>
              <a:pPr>
                <a:defRPr/>
              </a:pPr>
              <a:t>5</a:t>
            </a:fld>
            <a:endParaRPr lang="en-US" altLang="en-US" dirty="0">
              <a:solidFill>
                <a:prstClr val="white"/>
              </a:solidFill>
            </a:endParaRPr>
          </a:p>
        </p:txBody>
      </p:sp>
    </p:spTree>
    <p:extLst>
      <p:ext uri="{BB962C8B-B14F-4D97-AF65-F5344CB8AC3E}">
        <p14:creationId xmlns:p14="http://schemas.microsoft.com/office/powerpoint/2010/main" val="2718986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19699081"/>
              </p:ext>
            </p:extLst>
          </p:nvPr>
        </p:nvGraphicFramePr>
        <p:xfrm>
          <a:off x="589387" y="1493227"/>
          <a:ext cx="7973246" cy="2784636"/>
        </p:xfrm>
        <a:graphic>
          <a:graphicData uri="http://schemas.openxmlformats.org/drawingml/2006/table">
            <a:tbl>
              <a:tblPr>
                <a:tableStyleId>{5C22544A-7EE6-4342-B048-85BDC9FD1C3A}</a:tableStyleId>
              </a:tblPr>
              <a:tblGrid>
                <a:gridCol w="1335666">
                  <a:extLst>
                    <a:ext uri="{9D8B030D-6E8A-4147-A177-3AD203B41FA5}">
                      <a16:colId xmlns:a16="http://schemas.microsoft.com/office/drawing/2014/main" val="20000"/>
                    </a:ext>
                  </a:extLst>
                </a:gridCol>
                <a:gridCol w="3724976">
                  <a:extLst>
                    <a:ext uri="{9D8B030D-6E8A-4147-A177-3AD203B41FA5}">
                      <a16:colId xmlns:a16="http://schemas.microsoft.com/office/drawing/2014/main" val="20001"/>
                    </a:ext>
                  </a:extLst>
                </a:gridCol>
                <a:gridCol w="1876927">
                  <a:extLst>
                    <a:ext uri="{9D8B030D-6E8A-4147-A177-3AD203B41FA5}">
                      <a16:colId xmlns:a16="http://schemas.microsoft.com/office/drawing/2014/main" val="20002"/>
                    </a:ext>
                  </a:extLst>
                </a:gridCol>
                <a:gridCol w="1035677">
                  <a:extLst>
                    <a:ext uri="{9D8B030D-6E8A-4147-A177-3AD203B41FA5}">
                      <a16:colId xmlns:a16="http://schemas.microsoft.com/office/drawing/2014/main" val="20003"/>
                    </a:ext>
                  </a:extLst>
                </a:gridCol>
              </a:tblGrid>
              <a:tr h="477308">
                <a:tc>
                  <a:txBody>
                    <a:bodyPr/>
                    <a:lstStyle/>
                    <a:p>
                      <a:pPr algn="ctr" fontAlgn="ctr"/>
                      <a:r>
                        <a:rPr lang="en-US" sz="1800" b="1" i="0" u="none" strike="noStrike" dirty="0">
                          <a:solidFill>
                            <a:schemeClr val="bg1"/>
                          </a:solidFill>
                          <a:effectLst/>
                          <a:latin typeface="+mn-lt"/>
                        </a:rPr>
                        <a:t>ADR</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Status</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Build</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76832">
                <a:tc>
                  <a:txBody>
                    <a:bodyPr/>
                    <a:lstStyle/>
                    <a:p>
                      <a:pPr algn="l"/>
                      <a:r>
                        <a:rPr lang="en-US" sz="1800" b="1" dirty="0">
                          <a:solidFill>
                            <a:srgbClr val="0033CC"/>
                          </a:solidFill>
                          <a:latin typeface="+mn-lt"/>
                        </a:rPr>
                        <a:t>920</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solidFill>
                            <a:srgbClr val="0033CC"/>
                          </a:solidFill>
                          <a:latin typeface="+mn-lt"/>
                        </a:rPr>
                        <a:t>Incorrect zonal percentage metadata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6832">
                <a:tc>
                  <a:txBody>
                    <a:bodyPr/>
                    <a:lstStyle/>
                    <a:p>
                      <a:pPr marL="0" algn="l" defTabSz="457200" rtl="0" eaLnBrk="1" latinLnBrk="0" hangingPunct="1"/>
                      <a:r>
                        <a:rPr lang="en-US" sz="1800" b="1" kern="1200" dirty="0">
                          <a:solidFill>
                            <a:srgbClr val="0033CC"/>
                          </a:solidFill>
                          <a:latin typeface="+mn-lt"/>
                          <a:ea typeface="+mn-ea"/>
                          <a:cs typeface="+mn-cs"/>
                        </a:rPr>
                        <a:t>801</a:t>
                      </a:r>
                      <a:r>
                        <a:rPr lang="en-US" sz="1800" b="1" kern="1200" baseline="0" dirty="0">
                          <a:solidFill>
                            <a:srgbClr val="0033CC"/>
                          </a:solidFill>
                          <a:latin typeface="+mn-lt"/>
                          <a:ea typeface="+mn-ea"/>
                          <a:cs typeface="+mn-cs"/>
                        </a:rPr>
                        <a:t>, </a:t>
                      </a:r>
                      <a:r>
                        <a:rPr lang="en-US" sz="1800" b="1" kern="1200" dirty="0">
                          <a:solidFill>
                            <a:srgbClr val="0033CC"/>
                          </a:solidFill>
                          <a:latin typeface="+mn-lt"/>
                          <a:ea typeface="+mn-ea"/>
                          <a:cs typeface="+mn-cs"/>
                        </a:rPr>
                        <a:t>899</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457200" rtl="0" eaLnBrk="1" latinLnBrk="0" hangingPunct="1"/>
                      <a:r>
                        <a:rPr lang="en-US" sz="1800" b="1" dirty="0">
                          <a:solidFill>
                            <a:srgbClr val="0033CC"/>
                          </a:solidFill>
                          <a:latin typeface="+mn-lt"/>
                        </a:rPr>
                        <a:t>Incorrect</a:t>
                      </a:r>
                      <a:r>
                        <a:rPr lang="en-US" sz="1800" b="1" baseline="0" dirty="0">
                          <a:solidFill>
                            <a:srgbClr val="0033CC"/>
                          </a:solidFill>
                          <a:latin typeface="+mn-lt"/>
                        </a:rPr>
                        <a:t> TPW Input and/or flag</a:t>
                      </a:r>
                      <a:endParaRPr lang="en-US" sz="1800" b="1" kern="1200" dirty="0">
                        <a:solidFill>
                          <a:srgbClr val="0033CC"/>
                        </a:solidFill>
                        <a:latin typeface="+mn-lt"/>
                        <a:ea typeface="+mn-ea"/>
                        <a:cs typeface="+mn-cs"/>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33CC"/>
                          </a:solidFill>
                          <a:latin typeface="+mn-lt"/>
                          <a:ea typeface="+mn-ea"/>
                          <a:cs typeface="+mn-cs"/>
                        </a:rPr>
                        <a:t>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597641"/>
                  </a:ext>
                </a:extLst>
              </a:tr>
              <a:tr h="576832">
                <a:tc>
                  <a:txBody>
                    <a:bodyPr/>
                    <a:lstStyle/>
                    <a:p>
                      <a:pPr marL="0" algn="l" defTabSz="457200" rtl="0" eaLnBrk="1" latinLnBrk="0" hangingPunct="1"/>
                      <a:r>
                        <a:rPr lang="en-US" sz="1800" b="1" kern="1200" dirty="0">
                          <a:solidFill>
                            <a:srgbClr val="0033CC"/>
                          </a:solidFill>
                          <a:latin typeface="+mn-lt"/>
                          <a:ea typeface="+mn-ea"/>
                          <a:cs typeface="+mn-cs"/>
                        </a:rPr>
                        <a:t>818, 947</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457200" rtl="0" eaLnBrk="1" latinLnBrk="0" hangingPunct="1"/>
                      <a:r>
                        <a:rPr lang="en-US" sz="1800" b="1" kern="1200" dirty="0">
                          <a:solidFill>
                            <a:srgbClr val="0033CC"/>
                          </a:solidFill>
                          <a:latin typeface="+mn-lt"/>
                          <a:ea typeface="+mn-ea"/>
                          <a:cs typeface="+mn-cs"/>
                        </a:rPr>
                        <a:t>Occasional missing blocks over full disk AOD (CONUS) product </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33CC"/>
                          </a:solidFill>
                          <a:latin typeface="+mn-lt"/>
                          <a:ea typeface="+mn-ea"/>
                          <a:cs typeface="+mn-cs"/>
                        </a:rPr>
                        <a:t> 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832">
                <a:tc>
                  <a:txBody>
                    <a:bodyPr/>
                    <a:lstStyle/>
                    <a:p>
                      <a:pPr marL="0" algn="l" defTabSz="457200" rtl="0" eaLnBrk="1" latinLnBrk="0" hangingPunct="1"/>
                      <a:r>
                        <a:rPr lang="en-US" sz="1800" b="1" kern="1200" dirty="0">
                          <a:solidFill>
                            <a:srgbClr val="0033CC"/>
                          </a:solidFill>
                          <a:latin typeface="+mn-lt"/>
                          <a:ea typeface="+mn-ea"/>
                          <a:cs typeface="+mn-cs"/>
                        </a:rPr>
                        <a:t>1152</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457200" rtl="0" eaLnBrk="1" latinLnBrk="0" hangingPunct="1"/>
                      <a:r>
                        <a:rPr lang="en-US" sz="1800" b="1" kern="1200" dirty="0">
                          <a:solidFill>
                            <a:srgbClr val="0033CC"/>
                          </a:solidFill>
                          <a:latin typeface="+mn-lt"/>
                          <a:ea typeface="+mn-ea"/>
                          <a:cs typeface="+mn-cs"/>
                        </a:rPr>
                        <a:t>Incorrect/missing time variable in some L2 AOD files</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33CC"/>
                          </a:solidFill>
                          <a:latin typeface="+mn-lt"/>
                          <a:ea typeface="+mn-ea"/>
                          <a:cs typeface="+mn-cs"/>
                        </a:rPr>
                        <a:t>In analysis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33CC"/>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7004324"/>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ADRs Potentially Needing Resolution for Full VAL</a:t>
            </a:r>
            <a:endParaRPr lang="en-US" sz="2000" i="1" dirty="0"/>
          </a:p>
        </p:txBody>
      </p:sp>
      <p:sp>
        <p:nvSpPr>
          <p:cNvPr id="3" name="Content Placeholder 2"/>
          <p:cNvSpPr>
            <a:spLocks noGrp="1"/>
          </p:cNvSpPr>
          <p:nvPr>
            <p:ph idx="1"/>
          </p:nvPr>
        </p:nvSpPr>
        <p:spPr>
          <a:xfrm>
            <a:off x="457200" y="4584708"/>
            <a:ext cx="8229600" cy="1771650"/>
          </a:xfrm>
        </p:spPr>
        <p:txBody>
          <a:bodyPr>
            <a:normAutofit/>
          </a:bodyPr>
          <a:lstStyle/>
          <a:p>
            <a:r>
              <a:rPr lang="en-US" sz="2400" dirty="0"/>
              <a:t>None of these affects accuracy and precision, and so …</a:t>
            </a:r>
          </a:p>
          <a:p>
            <a:r>
              <a:rPr lang="en-US" sz="2400" dirty="0"/>
              <a:t>for achieving Full Validated Maturity they may not be critical. </a:t>
            </a:r>
          </a:p>
          <a:p>
            <a:r>
              <a:rPr lang="en-US" sz="2400" dirty="0"/>
              <a:t>However, fixing them is highly desirable; especially ADR 920 which may be used (by OSPO) in product monitoring.</a:t>
            </a:r>
          </a:p>
        </p:txBody>
      </p:sp>
      <p:sp>
        <p:nvSpPr>
          <p:cNvPr id="2" name="Slide Number Placeholder 1"/>
          <p:cNvSpPr>
            <a:spLocks noGrp="1"/>
          </p:cNvSpPr>
          <p:nvPr>
            <p:ph type="sldNum" sz="quarter"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50</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7430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37756050"/>
              </p:ext>
            </p:extLst>
          </p:nvPr>
        </p:nvGraphicFramePr>
        <p:xfrm>
          <a:off x="403413" y="1493225"/>
          <a:ext cx="8229600" cy="2547040"/>
        </p:xfrm>
        <a:graphic>
          <a:graphicData uri="http://schemas.openxmlformats.org/drawingml/2006/table">
            <a:tbl>
              <a:tblPr>
                <a:tableStyleId>{5C22544A-7EE6-4342-B048-85BDC9FD1C3A}</a:tableStyleId>
              </a:tblPr>
              <a:tblGrid>
                <a:gridCol w="1224219">
                  <a:extLst>
                    <a:ext uri="{9D8B030D-6E8A-4147-A177-3AD203B41FA5}">
                      <a16:colId xmlns:a16="http://schemas.microsoft.com/office/drawing/2014/main" val="20000"/>
                    </a:ext>
                  </a:extLst>
                </a:gridCol>
                <a:gridCol w="5410514">
                  <a:extLst>
                    <a:ext uri="{9D8B030D-6E8A-4147-A177-3AD203B41FA5}">
                      <a16:colId xmlns:a16="http://schemas.microsoft.com/office/drawing/2014/main" val="20001"/>
                    </a:ext>
                  </a:extLst>
                </a:gridCol>
                <a:gridCol w="1594867">
                  <a:extLst>
                    <a:ext uri="{9D8B030D-6E8A-4147-A177-3AD203B41FA5}">
                      <a16:colId xmlns:a16="http://schemas.microsoft.com/office/drawing/2014/main" val="20002"/>
                    </a:ext>
                  </a:extLst>
                </a:gridCol>
              </a:tblGrid>
              <a:tr h="460608">
                <a:tc>
                  <a:txBody>
                    <a:bodyPr/>
                    <a:lstStyle/>
                    <a:p>
                      <a:pPr algn="ctr" fontAlgn="ctr"/>
                      <a:r>
                        <a:rPr lang="en-US" sz="1600" b="1" i="0" u="none" strike="noStrike" dirty="0">
                          <a:solidFill>
                            <a:schemeClr val="bg1"/>
                          </a:solidFill>
                          <a:effectLst/>
                          <a:latin typeface="+mn-lt"/>
                        </a:rPr>
                        <a:t>Action </a:t>
                      </a:r>
                      <a:endParaRPr lang="en-US" sz="16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600" b="1" i="0" u="none" strike="noStrike" dirty="0">
                          <a:solidFill>
                            <a:schemeClr val="bg1"/>
                          </a:solidFill>
                          <a:effectLst/>
                          <a:latin typeface="+mn-lt"/>
                        </a:rPr>
                        <a:t>Title</a:t>
                      </a:r>
                      <a:endParaRPr lang="en-US" sz="16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600" b="1" i="0" u="none" strike="noStrike" dirty="0">
                          <a:solidFill>
                            <a:schemeClr val="bg1"/>
                          </a:solidFill>
                          <a:effectLst/>
                          <a:latin typeface="+mn-lt"/>
                        </a:rPr>
                        <a:t>Desired Implementation </a:t>
                      </a:r>
                    </a:p>
                    <a:p>
                      <a:pPr algn="ctr" fontAlgn="ctr"/>
                      <a:r>
                        <a:rPr lang="en-US" sz="1600" b="1" i="0" u="none" strike="noStrike" dirty="0">
                          <a:solidFill>
                            <a:schemeClr val="bg1"/>
                          </a:solidFill>
                          <a:effectLst/>
                          <a:latin typeface="+mn-lt"/>
                        </a:rPr>
                        <a:t>Date into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36172">
                <a:tc>
                  <a:txBody>
                    <a:bodyPr/>
                    <a:lstStyle/>
                    <a:p>
                      <a:pPr algn="ctr"/>
                      <a:r>
                        <a:rPr lang="en-US" sz="1600" b="1" dirty="0">
                          <a:solidFill>
                            <a:schemeClr val="tx1"/>
                          </a:solidFill>
                        </a:rPr>
                        <a:t>New ADR needed</a:t>
                      </a:r>
                      <a:r>
                        <a:rPr lang="en-US" sz="1600" b="1" baseline="30000" dirty="0">
                          <a:solidFill>
                            <a:schemeClr val="tx1"/>
                          </a:solidFill>
                        </a:rPr>
                        <a:t>[1]</a:t>
                      </a:r>
                    </a:p>
                    <a:p>
                      <a:pPr algn="ctr"/>
                      <a:endParaRPr lang="en-US" sz="1600" b="1"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update</a:t>
                      </a:r>
                      <a:r>
                        <a:rPr lang="en-US" sz="1600" b="0" baseline="0" dirty="0">
                          <a:solidFill>
                            <a:schemeClr val="tx1"/>
                          </a:solidFill>
                        </a:rPr>
                        <a:t> the land-surface reflectance relationship derived from </a:t>
                      </a:r>
                      <a:r>
                        <a:rPr lang="en-US" sz="1600" b="1" baseline="0" dirty="0">
                          <a:solidFill>
                            <a:schemeClr val="tx1"/>
                          </a:solidFill>
                        </a:rPr>
                        <a:t>GOES-18</a:t>
                      </a:r>
                      <a:r>
                        <a:rPr lang="en-US" sz="1600" b="0" baseline="0" dirty="0">
                          <a:solidFill>
                            <a:schemeClr val="tx1"/>
                          </a:solidFill>
                        </a:rPr>
                        <a:t> </a:t>
                      </a:r>
                      <a:r>
                        <a:rPr lang="en-US" sz="1600" b="0" u="none" baseline="0" dirty="0">
                          <a:solidFill>
                            <a:schemeClr val="tx1"/>
                          </a:solidFill>
                        </a:rPr>
                        <a:t>data at the operational position.</a:t>
                      </a:r>
                      <a:endParaRPr lang="en-US" sz="1600" b="0" u="none"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36172">
                <a:tc>
                  <a:txBody>
                    <a:bodyPr/>
                    <a:lstStyle/>
                    <a:p>
                      <a:pPr algn="ctr"/>
                      <a:r>
                        <a:rPr lang="en-US" sz="1600" b="1" dirty="0">
                          <a:solidFill>
                            <a:schemeClr val="tx1"/>
                          </a:solidFill>
                        </a:rPr>
                        <a:t>New ADR</a:t>
                      </a:r>
                    </a:p>
                    <a:p>
                      <a:pPr algn="ctr"/>
                      <a:r>
                        <a:rPr lang="en-US" sz="1600" b="1" dirty="0">
                          <a:solidFill>
                            <a:schemeClr val="tx1"/>
                          </a:solidFill>
                        </a:rPr>
                        <a:t>Needed</a:t>
                      </a:r>
                      <a:r>
                        <a:rPr lang="en-US" sz="1600" b="1" baseline="30000" dirty="0">
                          <a:solidFill>
                            <a:schemeClr val="tx1"/>
                          </a:solidFill>
                        </a:rPr>
                        <a:t>[2]</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add</a:t>
                      </a:r>
                      <a:r>
                        <a:rPr lang="en-US" sz="1600" dirty="0"/>
                        <a:t> a buffer to the</a:t>
                      </a:r>
                      <a:r>
                        <a:rPr lang="en-US" sz="1600" baseline="0" dirty="0"/>
                        <a:t> processing block to improve the standard deviation test.</a:t>
                      </a:r>
                      <a:endParaRPr lang="en-US" sz="1600" b="0"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36172">
                <a:tc>
                  <a:txBody>
                    <a:bodyPr/>
                    <a:lstStyle/>
                    <a:p>
                      <a:pPr algn="ctr"/>
                      <a:r>
                        <a:rPr lang="en-US" sz="1600" b="1" dirty="0">
                          <a:solidFill>
                            <a:schemeClr val="tx1"/>
                          </a:solidFill>
                        </a:rPr>
                        <a:t>New ADR needed</a:t>
                      </a:r>
                      <a:r>
                        <a:rPr lang="en-US" sz="1600" b="1" baseline="30000" dirty="0">
                          <a:solidFill>
                            <a:schemeClr val="tx1"/>
                          </a:solidFill>
                        </a:rPr>
                        <a:t>[3]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rPr>
                        <a:t>L2 AOD algorithm – Add</a:t>
                      </a:r>
                      <a:r>
                        <a:rPr lang="en-US" sz="1600" b="0" baseline="0" dirty="0">
                          <a:solidFill>
                            <a:schemeClr val="tx1"/>
                          </a:solidFill>
                        </a:rPr>
                        <a:t> and/or alter internal tests </a:t>
                      </a:r>
                      <a:endParaRPr lang="en-US" sz="1600" b="0"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≧6</a:t>
                      </a:r>
                      <a:r>
                        <a:rPr lang="en-US" sz="16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mn-lt"/>
                        </a:rPr>
                        <a:t>   PS-PVR FULL</a:t>
                      </a:r>
                      <a:r>
                        <a:rPr lang="en-US" sz="16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Other Actions Needed for Full VAL</a:t>
            </a:r>
            <a:endParaRPr lang="en-US" sz="2000" i="1" dirty="0"/>
          </a:p>
        </p:txBody>
      </p:sp>
      <p:sp>
        <p:nvSpPr>
          <p:cNvPr id="8" name="Content Placeholder 7"/>
          <p:cNvSpPr>
            <a:spLocks noGrp="1"/>
          </p:cNvSpPr>
          <p:nvPr>
            <p:ph idx="1"/>
          </p:nvPr>
        </p:nvSpPr>
        <p:spPr>
          <a:xfrm>
            <a:off x="403413" y="4220084"/>
            <a:ext cx="8229609" cy="2363595"/>
          </a:xfrm>
        </p:spPr>
        <p:txBody>
          <a:bodyPr>
            <a:normAutofit fontScale="85000" lnSpcReduction="10000"/>
          </a:bodyPr>
          <a:lstStyle/>
          <a:p>
            <a:r>
              <a:rPr lang="en-US" sz="2000" dirty="0"/>
              <a:t>Issues “inherited” from G17 provisional PS-PVR.</a:t>
            </a:r>
          </a:p>
          <a:p>
            <a:r>
              <a:rPr lang="en-US" sz="2000" dirty="0"/>
              <a:t>[1] Currently the G17 land-surface reflectance relationships are applied for the G18 AOD retrievals. G18 matchups between L1b reflectances and AERONET AOD is being collected to derive/update the land-surface reflectance relationships. If needed, ADR will be submitted following the Provisional PS-PVR.</a:t>
            </a:r>
          </a:p>
          <a:p>
            <a:r>
              <a:rPr lang="en-US" sz="2000" dirty="0"/>
              <a:t>[2] Creation of ADR is TBD, depends on whether implementation of the enterprise algorithm takes care of the issue.</a:t>
            </a:r>
          </a:p>
          <a:p>
            <a:r>
              <a:rPr lang="en-US" sz="2000" dirty="0"/>
              <a:t>[3] If needed, ADR will be created when at least 6 months of G18 enterprise AOD is available for analysis.</a:t>
            </a:r>
          </a:p>
        </p:txBody>
      </p:sp>
      <p:sp>
        <p:nvSpPr>
          <p:cNvPr id="2" name="Slide Number Placeholder 1"/>
          <p:cNvSpPr>
            <a:spLocks noGrp="1"/>
          </p:cNvSpPr>
          <p:nvPr>
            <p:ph type="sldNum" sz="quarter"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51</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5623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62"/>
            <a:ext cx="8229600" cy="1037099"/>
          </a:xfrm>
          <a:prstGeom prst="rect">
            <a:avLst/>
          </a:prstGeom>
          <a:noFill/>
          <a:ln>
            <a:noFill/>
          </a:ln>
        </p:spPr>
        <p:txBody>
          <a:bodyPr vert="horz" wrap="square" lIns="91425" tIns="45700" rIns="91425" bIns="45700" numCol="1" anchor="ctr" anchorCtr="0" compatLnSpc="1">
            <a:prstTxWarp prst="textNoShape">
              <a:avLst/>
            </a:prstTxWarp>
            <a:noAutofit/>
          </a:bodyPr>
          <a:lstStyle/>
          <a:p>
            <a:pPr>
              <a:buSzPct val="25000"/>
            </a:pPr>
            <a:r>
              <a:rPr lang="en-US" dirty="0"/>
              <a:t>Path to Full Validation - PLPTs</a:t>
            </a:r>
          </a:p>
        </p:txBody>
      </p:sp>
      <p:sp>
        <p:nvSpPr>
          <p:cNvPr id="5" name="Shape 918"/>
          <p:cNvSpPr txBox="1"/>
          <p:nvPr/>
        </p:nvSpPr>
        <p:spPr>
          <a:xfrm>
            <a:off x="586587" y="3630478"/>
            <a:ext cx="8348870" cy="1541851"/>
          </a:xfrm>
          <a:prstGeom prst="rect">
            <a:avLst/>
          </a:prstGeom>
          <a:noFill/>
          <a:ln>
            <a:noFill/>
          </a:ln>
        </p:spPr>
        <p:txBody>
          <a:bodyPr lIns="91425" tIns="45700" rIns="91425" bIns="45700" anchor="t" anchorCtr="0">
            <a:noAutofit/>
          </a:bodyPr>
          <a:lstStyle/>
          <a:p>
            <a:pPr>
              <a:buClr>
                <a:srgbClr val="FFFFFF"/>
              </a:buClr>
              <a:buSzPct val="25000"/>
            </a:pPr>
            <a:r>
              <a:rPr lang="en-US" sz="2000" dirty="0">
                <a:solidFill>
                  <a:srgbClr val="FFFFFF"/>
                </a:solidFill>
                <a:latin typeface="Calibri"/>
                <a:ea typeface="Calibri"/>
                <a:cs typeface="Calibri"/>
                <a:sym typeface="Calibri"/>
              </a:rPr>
              <a:t>AWG AOD Team will conduct these tests to further evaluate the L2 AOD product quality.</a:t>
            </a:r>
          </a:p>
          <a:p>
            <a:pPr>
              <a:buClr>
                <a:srgbClr val="000000"/>
              </a:buClr>
            </a:pPr>
            <a:endParaRPr sz="2000" dirty="0">
              <a:solidFill>
                <a:srgbClr val="FFFFFF"/>
              </a:solidFill>
              <a:latin typeface="Calibri"/>
              <a:ea typeface="Calibri"/>
              <a:cs typeface="Calibri"/>
              <a:sym typeface="Calibri"/>
            </a:endParaRPr>
          </a:p>
          <a:p>
            <a:pPr lvl="0">
              <a:buClr>
                <a:srgbClr val="FFFFFF"/>
              </a:buClr>
              <a:buSzPct val="25000"/>
            </a:pPr>
            <a:r>
              <a:rPr lang="en-US" sz="2000" dirty="0">
                <a:solidFill>
                  <a:srgbClr val="FFFFFF"/>
                </a:solidFill>
                <a:latin typeface="Calibri"/>
                <a:ea typeface="Calibri"/>
                <a:cs typeface="Calibri"/>
                <a:sym typeface="Calibri"/>
              </a:rPr>
              <a:t>Full test plans and procedures are given in the AOD Readiness, Implementation, and Management Plan (RIMP v2.0; 410-R-RIMP-0326)</a:t>
            </a:r>
          </a:p>
        </p:txBody>
      </p:sp>
      <p:graphicFrame>
        <p:nvGraphicFramePr>
          <p:cNvPr id="6" name="Shape 107"/>
          <p:cNvGraphicFramePr/>
          <p:nvPr>
            <p:extLst>
              <p:ext uri="{D42A27DB-BD31-4B8C-83A1-F6EECF244321}">
                <p14:modId xmlns:p14="http://schemas.microsoft.com/office/powerpoint/2010/main" val="133115999"/>
              </p:ext>
            </p:extLst>
          </p:nvPr>
        </p:nvGraphicFramePr>
        <p:xfrm>
          <a:off x="268364" y="1900877"/>
          <a:ext cx="8607287" cy="1112550"/>
        </p:xfrm>
        <a:graphic>
          <a:graphicData uri="http://schemas.openxmlformats.org/drawingml/2006/table">
            <a:tbl>
              <a:tblPr firstRow="1" bandRow="1">
                <a:noFill/>
              </a:tblPr>
              <a:tblGrid>
                <a:gridCol w="2744812">
                  <a:extLst>
                    <a:ext uri="{9D8B030D-6E8A-4147-A177-3AD203B41FA5}">
                      <a16:colId xmlns:a16="http://schemas.microsoft.com/office/drawing/2014/main" val="20000"/>
                    </a:ext>
                  </a:extLst>
                </a:gridCol>
                <a:gridCol w="5862475">
                  <a:extLst>
                    <a:ext uri="{9D8B030D-6E8A-4147-A177-3AD203B41FA5}">
                      <a16:colId xmlns:a16="http://schemas.microsoft.com/office/drawing/2014/main" val="20001"/>
                    </a:ext>
                  </a:extLst>
                </a:gridCol>
              </a:tblGrid>
              <a:tr h="370850">
                <a:tc>
                  <a:txBody>
                    <a:bodyPr/>
                    <a:lstStyle/>
                    <a:p>
                      <a:pPr marL="0" marR="0" lvl="0" indent="0" algn="ctr" rtl="0">
                        <a:spcBef>
                          <a:spcPts val="0"/>
                        </a:spcBef>
                        <a:buSzPct val="25000"/>
                        <a:buNone/>
                      </a:pPr>
                      <a:r>
                        <a:rPr lang="en-US" sz="1800" b="1" i="0" u="none" strike="noStrike" cap="none" dirty="0"/>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800" b="1" i="0" u="none" strike="noStrike" cap="none" dirty="0"/>
                        <a:t>Descriptive Title</a:t>
                      </a: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algn="l">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ABI-FD_AOD05</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solidFill>
                      <a:schemeClr val="lt1"/>
                    </a:solidFill>
                  </a:tcPr>
                </a:tc>
                <a:tc>
                  <a:txBody>
                    <a:bodyPr/>
                    <a:lstStyle/>
                    <a:p>
                      <a:pPr marL="0" marR="0" algn="l">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Assess precision and accuracy of Mode 6 FD product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solidFill>
                      <a:schemeClr val="lt1"/>
                    </a:solidFill>
                  </a:tcPr>
                </a:tc>
                <a:extLst>
                  <a:ext uri="{0D108BD9-81ED-4DB2-BD59-A6C34878D82A}">
                    <a16:rowId xmlns:a16="http://schemas.microsoft.com/office/drawing/2014/main" val="10005"/>
                  </a:ext>
                </a:extLst>
              </a:tr>
              <a:tr h="370850">
                <a:tc>
                  <a:txBody>
                    <a:bodyPr/>
                    <a:lstStyle/>
                    <a:p>
                      <a:pPr marL="0" marR="0" algn="l">
                        <a:lnSpc>
                          <a:spcPct val="107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ABI-CONUS_AOD06</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solidFill>
                      <a:schemeClr val="lt1"/>
                    </a:solidFill>
                  </a:tcPr>
                </a:tc>
                <a:tc>
                  <a:txBody>
                    <a:bodyPr/>
                    <a:lstStyle/>
                    <a:p>
                      <a:pPr marL="0" marR="0" algn="l">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Assess precision and accuracy of Mode 6 CONUS product</a:t>
                      </a: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solidFill>
                      <a:schemeClr val="lt1"/>
                    </a:solidFill>
                  </a:tcPr>
                </a:tc>
                <a:extLst>
                  <a:ext uri="{0D108BD9-81ED-4DB2-BD59-A6C34878D82A}">
                    <a16:rowId xmlns:a16="http://schemas.microsoft.com/office/drawing/2014/main" val="10006"/>
                  </a:ext>
                </a:extLst>
              </a:tr>
            </a:tbl>
          </a:graphicData>
        </a:graphic>
      </p:graphicFrame>
      <p:sp>
        <p:nvSpPr>
          <p:cNvPr id="2" name="Slide Number Placeholder 1"/>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52</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296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052101196"/>
              </p:ext>
            </p:extLst>
          </p:nvPr>
        </p:nvGraphicFramePr>
        <p:xfrm>
          <a:off x="139148" y="1671961"/>
          <a:ext cx="8865704" cy="3114040"/>
        </p:xfrm>
        <a:graphic>
          <a:graphicData uri="http://schemas.openxmlformats.org/drawingml/2006/table">
            <a:tbl>
              <a:tblPr firstRow="1" bandRow="1">
                <a:tableStyleId>{5C22544A-7EE6-4342-B048-85BDC9FD1C3A}</a:tableStyleId>
              </a:tblPr>
              <a:tblGrid>
                <a:gridCol w="1680027">
                  <a:extLst>
                    <a:ext uri="{9D8B030D-6E8A-4147-A177-3AD203B41FA5}">
                      <a16:colId xmlns:a16="http://schemas.microsoft.com/office/drawing/2014/main" val="20000"/>
                    </a:ext>
                  </a:extLst>
                </a:gridCol>
                <a:gridCol w="1921249">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181100">
                  <a:extLst>
                    <a:ext uri="{9D8B030D-6E8A-4147-A177-3AD203B41FA5}">
                      <a16:colId xmlns:a16="http://schemas.microsoft.com/office/drawing/2014/main" val="2657545321"/>
                    </a:ext>
                  </a:extLst>
                </a:gridCol>
                <a:gridCol w="2902228">
                  <a:extLst>
                    <a:ext uri="{9D8B030D-6E8A-4147-A177-3AD203B41FA5}">
                      <a16:colId xmlns:a16="http://schemas.microsoft.com/office/drawing/2014/main" val="20003"/>
                    </a:ext>
                  </a:extLst>
                </a:gridCol>
              </a:tblGrid>
              <a:tr h="370840">
                <a:tc>
                  <a:txBody>
                    <a:bodyPr/>
                    <a:lstStyle/>
                    <a:p>
                      <a:pPr algn="ctr"/>
                      <a:r>
                        <a:rPr lang="en-US" sz="1800" dirty="0"/>
                        <a:t>Risk</a:t>
                      </a:r>
                      <a:r>
                        <a:rPr lang="en-US" sz="1800" baseline="0" dirty="0"/>
                        <a:t> Name</a:t>
                      </a:r>
                      <a:endParaRPr 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Description</a:t>
                      </a:r>
                    </a:p>
                  </a:txBody>
                  <a:tcPr anchor="ctr">
                    <a:lnB w="12700" cap="flat" cmpd="sng" algn="ctr">
                      <a:solidFill>
                        <a:schemeClr val="tx1"/>
                      </a:solidFill>
                      <a:prstDash val="solid"/>
                      <a:round/>
                      <a:headEnd type="none" w="med" len="med"/>
                      <a:tailEnd type="none" w="med" len="med"/>
                    </a:lnB>
                  </a:tcPr>
                </a:tc>
                <a:tc gridSpan="2">
                  <a:txBody>
                    <a:bodyPr/>
                    <a:lstStyle/>
                    <a:p>
                      <a:pPr algn="ctr"/>
                      <a:r>
                        <a:rPr lang="en-US" sz="1800" dirty="0"/>
                        <a:t>Impact</a:t>
                      </a:r>
                    </a:p>
                  </a:txBody>
                  <a:tcPr anchor="ctr">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800" dirty="0"/>
                        <a:t>Mitigation</a:t>
                      </a:r>
                      <a:r>
                        <a:rPr lang="en-US" sz="1800" baseline="0" dirty="0"/>
                        <a:t> and Schedule</a:t>
                      </a:r>
                      <a:endParaRPr 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800" dirty="0"/>
                        <a:t>Update land surface relationships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aseline="0" dirty="0"/>
                        <a:t>as discussed; </a:t>
                      </a:r>
                      <a:r>
                        <a:rPr lang="en-US" sz="1800" b="1" baseline="0" dirty="0"/>
                        <a:t>Priority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indent="0">
                        <a:buFont typeface="Arial" pitchFamily="34" charset="0"/>
                        <a:buNone/>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800" dirty="0"/>
                        <a:t>Update AOD algorithm</a:t>
                      </a:r>
                    </a:p>
                    <a:p>
                      <a:pPr algn="ctr"/>
                      <a:r>
                        <a:rPr lang="en-US" sz="1800" dirty="0"/>
                        <a:t> </a:t>
                      </a:r>
                      <a:r>
                        <a:rPr lang="en-US" sz="1800" b="0" dirty="0">
                          <a:solidFill>
                            <a:schemeClr val="tx1"/>
                          </a:solidFill>
                        </a:rPr>
                        <a:t>QC thresholds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1800" dirty="0"/>
                        <a:t>Add a buffer to processing block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t>Little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b="0" i="0" u="none" strike="noStrike" dirty="0">
                          <a:solidFill>
                            <a:schemeClr val="tx1"/>
                          </a:solidFill>
                          <a:effectLst/>
                          <a:latin typeface="+mn-lt"/>
                        </a:rPr>
                        <a:t>New</a:t>
                      </a:r>
                      <a:r>
                        <a:rPr lang="en-US" sz="1800" b="0" i="0" u="none" strike="noStrike" baseline="0" dirty="0">
                          <a:solidFill>
                            <a:schemeClr val="tx1"/>
                          </a:solidFill>
                          <a:effectLst/>
                          <a:latin typeface="+mn-lt"/>
                        </a:rPr>
                        <a:t> WR/ADR needed</a:t>
                      </a:r>
                      <a:endParaRPr lang="en-US" sz="180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2312127" y="6070479"/>
            <a:ext cx="4519746" cy="285874"/>
            <a:chOff x="148222" y="6494415"/>
            <a:chExt cx="8743983" cy="307777"/>
          </a:xfrm>
        </p:grpSpPr>
        <p:sp>
          <p:nvSpPr>
            <p:cNvPr id="14" name="TextBox 13"/>
            <p:cNvSpPr txBox="1"/>
            <p:nvPr/>
          </p:nvSpPr>
          <p:spPr>
            <a:xfrm>
              <a:off x="148222" y="6494415"/>
              <a:ext cx="3148280" cy="307777"/>
            </a:xfrm>
            <a:prstGeom prst="rect">
              <a:avLst/>
            </a:prstGeom>
            <a:solidFill>
              <a:srgbClr val="00B050"/>
            </a:solidFill>
          </p:spPr>
          <p:txBody>
            <a:bodyPr wrap="square" rtlCol="0">
              <a:spAutoFit/>
            </a:bodyPr>
            <a:lstStyle/>
            <a:p>
              <a:pPr algn="ctr"/>
              <a:r>
                <a:rPr lang="en-US" sz="1200" dirty="0">
                  <a:solidFill>
                    <a:schemeClr val="bg1"/>
                  </a:solidFill>
                </a:rPr>
                <a:t>Little Impact</a:t>
              </a:r>
            </a:p>
          </p:txBody>
        </p:sp>
        <p:sp>
          <p:nvSpPr>
            <p:cNvPr id="15" name="TextBox 14"/>
            <p:cNvSpPr txBox="1"/>
            <p:nvPr/>
          </p:nvSpPr>
          <p:spPr>
            <a:xfrm>
              <a:off x="3164282" y="6494415"/>
              <a:ext cx="2871215" cy="307777"/>
            </a:xfrm>
            <a:prstGeom prst="rect">
              <a:avLst/>
            </a:prstGeom>
            <a:solidFill>
              <a:srgbClr val="FFFF00"/>
            </a:solidFill>
          </p:spPr>
          <p:txBody>
            <a:bodyPr wrap="square" rtlCol="0">
              <a:spAutoFit/>
            </a:bodyPr>
            <a:lstStyle/>
            <a:p>
              <a:pPr algn="ctr"/>
              <a:r>
                <a:rPr lang="en-US" sz="1200" dirty="0"/>
                <a:t>Moderate Impact</a:t>
              </a:r>
            </a:p>
          </p:txBody>
        </p:sp>
        <p:sp>
          <p:nvSpPr>
            <p:cNvPr id="16" name="TextBox 15"/>
            <p:cNvSpPr txBox="1"/>
            <p:nvPr/>
          </p:nvSpPr>
          <p:spPr>
            <a:xfrm>
              <a:off x="6030133" y="6495709"/>
              <a:ext cx="2862072" cy="305185"/>
            </a:xfrm>
            <a:prstGeom prst="rect">
              <a:avLst/>
            </a:prstGeom>
            <a:solidFill>
              <a:srgbClr val="FF0000"/>
            </a:solidFill>
          </p:spPr>
          <p:txBody>
            <a:bodyPr wrap="square" rtlCol="0">
              <a:spAutoFit/>
            </a:bodyPr>
            <a:lstStyle/>
            <a:p>
              <a:pPr algn="ctr"/>
              <a:r>
                <a:rPr lang="en-US" sz="1200" dirty="0">
                  <a:solidFill>
                    <a:schemeClr val="bg1"/>
                  </a:solidFill>
                </a:rPr>
                <a:t>Big Impact</a:t>
              </a:r>
            </a:p>
          </p:txBody>
        </p:sp>
      </p:grpSp>
      <p:sp>
        <p:nvSpPr>
          <p:cNvPr id="3" name="Slide Number Placeholder 2"/>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53</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2077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6" name="Text Placeholder 2"/>
          <p:cNvSpPr>
            <a:spLocks noGrp="1"/>
          </p:cNvSpPr>
          <p:nvPr>
            <p:ph type="body" idx="1"/>
          </p:nvPr>
        </p:nvSpPr>
        <p:spPr/>
        <p:txBody>
          <a:bodyPr/>
          <a:lstStyle/>
          <a:p>
            <a:r>
              <a:rPr lang="en-US" dirty="0"/>
              <a:t>GOES-18 Aerosol Optical Depth L2 Product Provisional PS-PVR</a:t>
            </a:r>
          </a:p>
        </p:txBody>
      </p:sp>
      <p:sp>
        <p:nvSpPr>
          <p:cNvPr id="3" name="Slide Number Placeholder 2"/>
          <p:cNvSpPr>
            <a:spLocks noGrp="1"/>
          </p:cNvSpPr>
          <p:nvPr>
            <p:ph type="sldNum" sz="quarter" idx="12"/>
          </p:nvPr>
        </p:nvSpPr>
        <p:spPr/>
        <p:txBody>
          <a:bodyPr/>
          <a:lstStyle/>
          <a:p>
            <a:fld id="{4AB52BE0-4CA4-4BD3-BC9F-B41F86E8D2EE}" type="slidenum">
              <a:rPr lang="en-US" altLang="en-US" smtClean="0">
                <a:solidFill>
                  <a:prstClr val="white"/>
                </a:solidFill>
              </a:rPr>
              <a:pPr/>
              <a:t>54</a:t>
            </a:fld>
            <a:endParaRPr lang="en-US" altLang="en-US" dirty="0">
              <a:solidFill>
                <a:prstClr val="white"/>
              </a:solidFill>
            </a:endParaRPr>
          </a:p>
        </p:txBody>
      </p:sp>
    </p:spTree>
    <p:extLst>
      <p:ext uri="{BB962C8B-B14F-4D97-AF65-F5344CB8AC3E}">
        <p14:creationId xmlns:p14="http://schemas.microsoft.com/office/powerpoint/2010/main" val="4059409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457200" y="31796"/>
            <a:ext cx="8229600" cy="1143001"/>
          </a:xfrm>
          <a:prstGeom prst="rect">
            <a:avLst/>
          </a:prstGeom>
          <a:noFill/>
          <a:ln>
            <a:noFill/>
          </a:ln>
        </p:spPr>
        <p:txBody>
          <a:bodyPr vert="horz" wrap="square" lIns="91425" tIns="45700" rIns="91425" bIns="45700" numCol="1" anchor="ctr" anchorCtr="0" compatLnSpc="1">
            <a:prstTxWarp prst="textNoShape">
              <a:avLst/>
            </a:prstTxWarp>
            <a:noAutofit/>
          </a:bodyPr>
          <a:lstStyle/>
          <a:p>
            <a:pPr>
              <a:buSzPct val="25000"/>
            </a:pPr>
            <a:r>
              <a:rPr lang="en-US"/>
              <a:t>Summary</a:t>
            </a:r>
          </a:p>
        </p:txBody>
      </p:sp>
      <p:sp>
        <p:nvSpPr>
          <p:cNvPr id="951" name="Shape 951"/>
          <p:cNvSpPr txBox="1">
            <a:spLocks noGrp="1"/>
          </p:cNvSpPr>
          <p:nvPr>
            <p:ph type="body" idx="1"/>
          </p:nvPr>
        </p:nvSpPr>
        <p:spPr>
          <a:xfrm>
            <a:off x="496562" y="1269453"/>
            <a:ext cx="8229600" cy="4526100"/>
          </a:xfrm>
          <a:prstGeom prst="rect">
            <a:avLst/>
          </a:prstGeom>
          <a:noFill/>
          <a:ln>
            <a:noFill/>
          </a:ln>
        </p:spPr>
        <p:txBody>
          <a:bodyPr vert="horz" wrap="square" lIns="91425" tIns="45700" rIns="91425" bIns="45700" numCol="1" anchor="t" anchorCtr="0" compatLnSpc="1">
            <a:prstTxWarp prst="textNoShape">
              <a:avLst/>
            </a:prstTxWarp>
            <a:noAutofit/>
          </a:bodyPr>
          <a:lstStyle/>
          <a:p>
            <a:pPr marL="233361" indent="-233361">
              <a:spcBef>
                <a:spcPts val="0"/>
              </a:spcBef>
            </a:pPr>
            <a:r>
              <a:rPr lang="en-US" sz="2400" dirty="0"/>
              <a:t>Overall, the G18 AOD product is </a:t>
            </a:r>
            <a:r>
              <a:rPr lang="en-US" sz="2400" u="sng" dirty="0"/>
              <a:t>ready for operational and scientific use</a:t>
            </a:r>
            <a:endParaRPr lang="en-US" sz="2400" dirty="0"/>
          </a:p>
          <a:p>
            <a:pPr lvl="1" indent="-342900">
              <a:spcBef>
                <a:spcPts val="0"/>
              </a:spcBef>
              <a:buFont typeface="Calibri" panose="020F0502020204030204" pitchFamily="34" charset="0"/>
              <a:buChar char="‒"/>
            </a:pPr>
            <a:r>
              <a:rPr lang="en-US" sz="2000" dirty="0">
                <a:solidFill>
                  <a:schemeClr val="bg1"/>
                </a:solidFill>
              </a:rPr>
              <a:t>In general, high quality retrievals are recommended for quantitative applications due to their better overall performance; however, the lower quality retrievals also have their merit for qualitative examination of local episodic events due to their greater spatial coverage. </a:t>
            </a:r>
            <a:endParaRPr lang="en-US" sz="2000" dirty="0"/>
          </a:p>
          <a:p>
            <a:pPr marL="233361" indent="-233361">
              <a:spcBef>
                <a:spcPts val="1200"/>
              </a:spcBef>
            </a:pPr>
            <a:r>
              <a:rPr lang="en-US" sz="2400" dirty="0"/>
              <a:t>Measured AOD performance against reference data</a:t>
            </a:r>
          </a:p>
          <a:p>
            <a:pPr marL="633411" lvl="1" indent="-233361">
              <a:spcBef>
                <a:spcPts val="0"/>
              </a:spcBef>
            </a:pPr>
            <a:r>
              <a:rPr lang="en-US" sz="2000" dirty="0"/>
              <a:t>Accuracy specs are met except for the limited sample size for high AOD range over land.</a:t>
            </a:r>
          </a:p>
          <a:p>
            <a:pPr marL="633411" lvl="1" indent="-233361">
              <a:spcBef>
                <a:spcPts val="0"/>
              </a:spcBef>
            </a:pPr>
            <a:r>
              <a:rPr lang="en-US" sz="2000" dirty="0"/>
              <a:t>Precision specs are met.</a:t>
            </a:r>
          </a:p>
          <a:p>
            <a:pPr marL="633411" lvl="1" indent="-233361">
              <a:spcBef>
                <a:spcPts val="0"/>
              </a:spcBef>
            </a:pPr>
            <a:r>
              <a:rPr lang="en-US" sz="2000" dirty="0"/>
              <a:t>Updates will be needed for land surface relationship and internal test thresholds to further improve performance.</a:t>
            </a:r>
          </a:p>
          <a:p>
            <a:pPr marL="633411" lvl="1" indent="-233361">
              <a:spcBef>
                <a:spcPts val="0"/>
              </a:spcBef>
              <a:buFont typeface="Arial"/>
              <a:buChar char="•"/>
            </a:pPr>
            <a:endParaRPr lang="en-US" sz="1600" dirty="0"/>
          </a:p>
        </p:txBody>
      </p:sp>
      <p:sp>
        <p:nvSpPr>
          <p:cNvPr id="2" name="Slide Number Placeholder 1"/>
          <p:cNvSpPr>
            <a:spLocks noGrp="1"/>
          </p:cNvSpPr>
          <p:nvPr>
            <p:ph type="sldNum" idx="12"/>
          </p:nvPr>
        </p:nvSpPr>
        <p:spPr/>
        <p:txBody>
          <a:bodyPr/>
          <a:lstStyle/>
          <a:p>
            <a:pPr>
              <a:buClr>
                <a:schemeClr val="lt1"/>
              </a:buClr>
              <a:buSzPct val="25000"/>
            </a:pPr>
            <a:fld id="{00000000-1234-1234-1234-123412341234}" type="slidenum">
              <a:rPr lang="en-US">
                <a:solidFill>
                  <a:schemeClr val="lt1"/>
                </a:solidFill>
                <a:latin typeface="Calibri"/>
                <a:ea typeface="Calibri"/>
                <a:cs typeface="Calibri"/>
                <a:sym typeface="Calibri"/>
              </a:rPr>
              <a:pPr>
                <a:buClr>
                  <a:schemeClr val="lt1"/>
                </a:buClr>
                <a:buSzPct val="25000"/>
              </a:pPr>
              <a:t>55</a:t>
            </a:fld>
            <a:endParaRPr lang="en-US">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9402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AWG Aerosol Team believes that the GOES-18 L2 AOD product has reached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56</a:t>
            </a:fld>
            <a:endParaRPr lang="en-US" altLang="en-US" dirty="0">
              <a:solidFill>
                <a:prstClr val="white"/>
              </a:solidFill>
            </a:endParaRPr>
          </a:p>
        </p:txBody>
      </p:sp>
    </p:spTree>
    <p:extLst>
      <p:ext uri="{BB962C8B-B14F-4D97-AF65-F5344CB8AC3E}">
        <p14:creationId xmlns:p14="http://schemas.microsoft.com/office/powerpoint/2010/main" val="3890017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661F8-EEAA-4CD0-835F-3696B4EAA12A}"/>
              </a:ext>
            </a:extLst>
          </p:cNvPr>
          <p:cNvSpPr>
            <a:spLocks noGrp="1"/>
          </p:cNvSpPr>
          <p:nvPr>
            <p:ph type="title"/>
          </p:nvPr>
        </p:nvSpPr>
        <p:spPr>
          <a:xfrm>
            <a:off x="722312" y="4406908"/>
            <a:ext cx="8213145" cy="2112764"/>
          </a:xfrm>
        </p:spPr>
        <p:txBody>
          <a:bodyPr>
            <a:normAutofit fontScale="90000"/>
          </a:bodyPr>
          <a:lstStyle/>
          <a:p>
            <a:pPr>
              <a:spcBef>
                <a:spcPts val="1200"/>
              </a:spcBef>
            </a:pPr>
            <a:r>
              <a:rPr lang="en-US" dirty="0" err="1"/>
              <a:t>supplementS</a:t>
            </a:r>
            <a:br>
              <a:rPr lang="en-US" dirty="0"/>
            </a:br>
            <a:br>
              <a:rPr lang="en-US" sz="1300" dirty="0"/>
            </a:br>
            <a:r>
              <a:rPr lang="en-US" sz="1800" dirty="0"/>
              <a:t>Supplement A: VISUAL AND QUANTITATIVE COMPARISONS WITH GOES-17 - CONUS</a:t>
            </a:r>
            <a:br>
              <a:rPr lang="en-US" sz="1800" dirty="0"/>
            </a:br>
            <a:r>
              <a:rPr lang="en-US" sz="1800" dirty="0"/>
              <a:t>Supplement B: Comparison with AERONET ground measurements – CONUS</a:t>
            </a:r>
            <a:br>
              <a:rPr lang="en-US" sz="1800" dirty="0"/>
            </a:br>
            <a:r>
              <a:rPr lang="en-US" sz="1800" dirty="0"/>
              <a:t>Supplement C: IMPACT OF Band 2 CALIBRATION ADJUSTMENT</a:t>
            </a:r>
            <a:br>
              <a:rPr lang="en-US" sz="1800" dirty="0"/>
            </a:br>
            <a:r>
              <a:rPr lang="en-US" sz="1800" dirty="0"/>
              <a:t>Supplement D: Comparison with VIIRS/MODIS/GOES-16/GOES-17 at AERONET Stations</a:t>
            </a:r>
            <a:br>
              <a:rPr lang="en-US" sz="1800" dirty="0"/>
            </a:br>
            <a:r>
              <a:rPr lang="en-US" sz="1800" dirty="0"/>
              <a:t>Supplement E: Comparison with G16 and G17 over common area</a:t>
            </a:r>
          </a:p>
        </p:txBody>
      </p:sp>
      <p:sp>
        <p:nvSpPr>
          <p:cNvPr id="6" name="Text Placeholder 5">
            <a:extLst>
              <a:ext uri="{FF2B5EF4-FFF2-40B4-BE49-F238E27FC236}">
                <a16:creationId xmlns:a16="http://schemas.microsoft.com/office/drawing/2014/main" id="{632EC188-D04C-402B-9A8E-C594B8A77299}"/>
              </a:ext>
            </a:extLst>
          </p:cNvPr>
          <p:cNvSpPr>
            <a:spLocks noGrp="1"/>
          </p:cNvSpPr>
          <p:nvPr>
            <p:ph type="body" idx="1"/>
          </p:nvPr>
        </p:nvSpPr>
        <p:spPr/>
        <p:txBody>
          <a:bodyPr/>
          <a:lstStyle/>
          <a:p>
            <a:r>
              <a:rPr lang="en-US" dirty="0"/>
              <a:t>GOES-18 Aerosol Optical Depth L2 Product Provisional PS-PVR</a:t>
            </a:r>
          </a:p>
        </p:txBody>
      </p:sp>
      <p:sp>
        <p:nvSpPr>
          <p:cNvPr id="4" name="Slide Number Placeholder 3">
            <a:extLst>
              <a:ext uri="{FF2B5EF4-FFF2-40B4-BE49-F238E27FC236}">
                <a16:creationId xmlns:a16="http://schemas.microsoft.com/office/drawing/2014/main" id="{6D224591-033C-48B3-977C-C8699924AAD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57</a:t>
            </a:fld>
            <a:endParaRPr lang="en-US" altLang="en-US" dirty="0">
              <a:solidFill>
                <a:prstClr val="white"/>
              </a:solidFill>
            </a:endParaRPr>
          </a:p>
        </p:txBody>
      </p:sp>
    </p:spTree>
    <p:extLst>
      <p:ext uri="{BB962C8B-B14F-4D97-AF65-F5344CB8AC3E}">
        <p14:creationId xmlns:p14="http://schemas.microsoft.com/office/powerpoint/2010/main" val="2047633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03"/>
          <p:cNvSpPr txBox="1">
            <a:spLocks noGrp="1"/>
          </p:cNvSpPr>
          <p:nvPr>
            <p:ph type="title"/>
          </p:nvPr>
        </p:nvSpPr>
        <p:spPr>
          <a:xfrm>
            <a:off x="722313" y="4406908"/>
            <a:ext cx="8213144" cy="1362075"/>
          </a:xfrm>
          <a:prstGeom prst="rect">
            <a:avLst/>
          </a:prstGeom>
          <a:noFill/>
          <a:ln>
            <a:noFill/>
          </a:ln>
        </p:spPr>
        <p:txBody>
          <a:bodyPr spcFirstLastPara="1" wrap="square" lIns="91425" tIns="45700" rIns="91425" bIns="45700" anchor="t" anchorCtr="0">
            <a:noAutofit/>
          </a:bodyPr>
          <a:lstStyle/>
          <a:p>
            <a:pPr lvl="0"/>
            <a:r>
              <a:rPr lang="en-US" sz="3200" dirty="0"/>
              <a:t>Supplement </a:t>
            </a:r>
            <a:r>
              <a:rPr lang="en-US" sz="3200" dirty="0">
                <a:solidFill>
                  <a:srgbClr val="FFFF00"/>
                </a:solidFill>
              </a:rPr>
              <a:t>A</a:t>
            </a:r>
            <a:br>
              <a:rPr lang="en-US" sz="3200" dirty="0"/>
            </a:br>
            <a:r>
              <a:rPr lang="en-US" sz="3200" dirty="0"/>
              <a:t>VISUAL AND QUANTITATIVE COMPARISONS WITH GOES-17 - CONUS</a:t>
            </a:r>
            <a:br>
              <a:rPr lang="en-US" sz="2800" cap="none" dirty="0"/>
            </a:br>
            <a:br>
              <a:rPr lang="en-US" dirty="0"/>
            </a:br>
            <a:endParaRPr dirty="0"/>
          </a:p>
        </p:txBody>
      </p:sp>
      <p:sp>
        <p:nvSpPr>
          <p:cNvPr id="1223" name="Google Shape;1223;p1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dirty="0"/>
              <a:t>GOES-18 Aerosol Optical Depth L2 Product Provisional PS-PVR</a:t>
            </a:r>
            <a:endParaRPr dirty="0"/>
          </a:p>
        </p:txBody>
      </p:sp>
      <p:sp>
        <p:nvSpPr>
          <p:cNvPr id="1224" name="Google Shape;1224;p103"/>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58</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19229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2"/>
          <p:cNvPicPr preferRelativeResize="0"/>
          <p:nvPr/>
        </p:nvPicPr>
        <p:blipFill rotWithShape="1">
          <a:blip r:embed="rId3">
            <a:alphaModFix/>
          </a:blip>
          <a:srcRect/>
          <a:stretch/>
        </p:blipFill>
        <p:spPr>
          <a:xfrm>
            <a:off x="6263640" y="1554480"/>
            <a:ext cx="2857500" cy="2321719"/>
          </a:xfrm>
          <a:prstGeom prst="rect">
            <a:avLst/>
          </a:prstGeom>
          <a:noFill/>
          <a:ln>
            <a:noFill/>
          </a:ln>
        </p:spPr>
      </p:pic>
      <p:pic>
        <p:nvPicPr>
          <p:cNvPr id="377" name="Google Shape;377;p22"/>
          <p:cNvPicPr preferRelativeResize="0"/>
          <p:nvPr/>
        </p:nvPicPr>
        <p:blipFill rotWithShape="1">
          <a:blip r:embed="rId4">
            <a:alphaModFix/>
          </a:blip>
          <a:srcRect/>
          <a:stretch/>
        </p:blipFill>
        <p:spPr>
          <a:xfrm>
            <a:off x="3383280" y="1556033"/>
            <a:ext cx="2857500" cy="2321719"/>
          </a:xfrm>
          <a:prstGeom prst="rect">
            <a:avLst/>
          </a:prstGeom>
          <a:noFill/>
          <a:ln>
            <a:noFill/>
          </a:ln>
        </p:spPr>
      </p:pic>
      <p:sp>
        <p:nvSpPr>
          <p:cNvPr id="378" name="Google Shape;378;p22"/>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59</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379" name="Google Shape;379;p22"/>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Low+Medium+High QC AOD</a:t>
            </a:r>
            <a:endParaRPr sz="3200">
              <a:solidFill>
                <a:srgbClr val="FFFF00"/>
              </a:solidFill>
            </a:endParaRPr>
          </a:p>
        </p:txBody>
      </p:sp>
      <p:sp>
        <p:nvSpPr>
          <p:cNvPr id="380" name="Google Shape;380;p22"/>
          <p:cNvSpPr txBox="1">
            <a:spLocks noGrp="1"/>
          </p:cNvSpPr>
          <p:nvPr>
            <p:ph type="body" idx="1"/>
          </p:nvPr>
        </p:nvSpPr>
        <p:spPr>
          <a:xfrm>
            <a:off x="123481" y="1280160"/>
            <a:ext cx="3291840" cy="530352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000"/>
              <a:buNone/>
            </a:pPr>
            <a:r>
              <a:rPr lang="en-US" sz="2000" b="1" dirty="0"/>
              <a:t>PLPT test ABI-</a:t>
            </a:r>
            <a:r>
              <a:rPr lang="en-US" sz="2000" b="1" dirty="0">
                <a:solidFill>
                  <a:srgbClr val="FFFF00"/>
                </a:solidFill>
              </a:rPr>
              <a:t>CONUS</a:t>
            </a:r>
            <a:r>
              <a:rPr lang="en-US" sz="2000" b="1" dirty="0"/>
              <a:t>_AOD02</a:t>
            </a:r>
            <a:endParaRPr dirty="0"/>
          </a:p>
          <a:p>
            <a:pPr marL="228600" lvl="0" indent="-228600" algn="l" rtl="0">
              <a:spcBef>
                <a:spcPts val="600"/>
              </a:spcBef>
              <a:spcAft>
                <a:spcPts val="0"/>
              </a:spcAft>
              <a:buClr>
                <a:schemeClr val="lt1"/>
              </a:buClr>
              <a:buSzPts val="2000"/>
              <a:buChar char="•"/>
            </a:pPr>
            <a:r>
              <a:rPr lang="en-US" sz="2000" dirty="0"/>
              <a:t>Results are similar to those for FD.</a:t>
            </a:r>
          </a:p>
          <a:p>
            <a:pPr marL="228600" lvl="0" indent="-228600" algn="l" rtl="0">
              <a:spcBef>
                <a:spcPts val="600"/>
              </a:spcBef>
              <a:spcAft>
                <a:spcPts val="0"/>
              </a:spcAft>
              <a:buClr>
                <a:schemeClr val="lt1"/>
              </a:buClr>
              <a:buSzPts val="2000"/>
              <a:buChar char="•"/>
            </a:pPr>
            <a:r>
              <a:rPr lang="en-US" sz="2000" dirty="0"/>
              <a:t>G18 AOD field is as expected.</a:t>
            </a:r>
            <a:endParaRPr dirty="0"/>
          </a:p>
          <a:p>
            <a:pPr marL="228600" lvl="0" indent="-228600" algn="l" rtl="0">
              <a:spcBef>
                <a:spcPts val="600"/>
              </a:spcBef>
              <a:spcAft>
                <a:spcPts val="0"/>
              </a:spcAft>
              <a:buClr>
                <a:schemeClr val="lt1"/>
              </a:buClr>
              <a:buSzPts val="2000"/>
              <a:buChar char="•"/>
            </a:pPr>
            <a:r>
              <a:rPr lang="en-US" sz="2000" dirty="0"/>
              <a:t>The spatial distribution of G18 AOD is visually similar to that of G17.</a:t>
            </a:r>
            <a:endParaRPr dirty="0"/>
          </a:p>
          <a:p>
            <a:pPr marL="228600" lvl="0" indent="-228600" algn="l" rtl="0">
              <a:spcBef>
                <a:spcPts val="600"/>
              </a:spcBef>
              <a:spcAft>
                <a:spcPts val="0"/>
              </a:spcAft>
              <a:buClr>
                <a:schemeClr val="lt1"/>
              </a:buClr>
              <a:buSzPts val="2000"/>
              <a:buChar char="•"/>
            </a:pPr>
            <a:r>
              <a:rPr lang="en-US" sz="2000" dirty="0"/>
              <a:t>G18 and G17 histograms are similar with a slightly smaller G18 mean AOD compared to G17.</a:t>
            </a:r>
            <a:endParaRPr dirty="0"/>
          </a:p>
          <a:p>
            <a:pPr marL="228600" lvl="0" indent="-228600" algn="l" rtl="0">
              <a:spcBef>
                <a:spcPts val="600"/>
              </a:spcBef>
              <a:spcAft>
                <a:spcPts val="0"/>
              </a:spcAft>
              <a:buClr>
                <a:schemeClr val="lt1"/>
              </a:buClr>
              <a:buSzPts val="2000"/>
              <a:buChar char="•"/>
            </a:pPr>
            <a:r>
              <a:rPr lang="en-US" sz="2000" dirty="0"/>
              <a:t>G18 AOD is within valid range.</a:t>
            </a:r>
            <a:endParaRPr dirty="0"/>
          </a:p>
          <a:p>
            <a:pPr marL="342900" lvl="0" indent="-190500" algn="l" rtl="0">
              <a:spcBef>
                <a:spcPts val="480"/>
              </a:spcBef>
              <a:spcAft>
                <a:spcPts val="0"/>
              </a:spcAft>
              <a:buClr>
                <a:schemeClr val="lt1"/>
              </a:buClr>
              <a:buSzPts val="2400"/>
              <a:buFont typeface="Arial"/>
              <a:buNone/>
            </a:pPr>
            <a:endParaRPr sz="2400" dirty="0"/>
          </a:p>
        </p:txBody>
      </p:sp>
      <p:sp>
        <p:nvSpPr>
          <p:cNvPr id="381" name="Google Shape;381;p22"/>
          <p:cNvSpPr/>
          <p:nvPr/>
        </p:nvSpPr>
        <p:spPr>
          <a:xfrm>
            <a:off x="5537200" y="146304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G18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2"/>
          <p:cNvSpPr/>
          <p:nvPr/>
        </p:nvSpPr>
        <p:spPr>
          <a:xfrm>
            <a:off x="8432800" y="146304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G17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2"/>
          <p:cNvSpPr txBox="1"/>
          <p:nvPr/>
        </p:nvSpPr>
        <p:spPr>
          <a:xfrm>
            <a:off x="4891913" y="778008"/>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19:10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4" name="Google Shape;384;p22"/>
          <p:cNvPicPr preferRelativeResize="0"/>
          <p:nvPr/>
        </p:nvPicPr>
        <p:blipFill rotWithShape="1">
          <a:blip r:embed="rId5">
            <a:alphaModFix/>
          </a:blip>
          <a:srcRect/>
          <a:stretch/>
        </p:blipFill>
        <p:spPr>
          <a:xfrm>
            <a:off x="3383280" y="3931920"/>
            <a:ext cx="2838069" cy="2565178"/>
          </a:xfrm>
          <a:prstGeom prst="rect">
            <a:avLst/>
          </a:prstGeom>
          <a:noFill/>
          <a:ln>
            <a:noFill/>
          </a:ln>
        </p:spPr>
      </p:pic>
      <p:pic>
        <p:nvPicPr>
          <p:cNvPr id="385" name="Google Shape;385;p22"/>
          <p:cNvPicPr preferRelativeResize="0"/>
          <p:nvPr/>
        </p:nvPicPr>
        <p:blipFill rotWithShape="1">
          <a:blip r:embed="rId6">
            <a:alphaModFix/>
          </a:blip>
          <a:srcRect/>
          <a:stretch/>
        </p:blipFill>
        <p:spPr>
          <a:xfrm>
            <a:off x="6263640" y="3931920"/>
            <a:ext cx="2838069" cy="2565178"/>
          </a:xfrm>
          <a:prstGeom prst="rect">
            <a:avLst/>
          </a:prstGeom>
          <a:noFill/>
          <a:ln>
            <a:noFill/>
          </a:ln>
        </p:spPr>
      </p:pic>
    </p:spTree>
    <p:extLst>
      <p:ext uri="{BB962C8B-B14F-4D97-AF65-F5344CB8AC3E}">
        <p14:creationId xmlns:p14="http://schemas.microsoft.com/office/powerpoint/2010/main" val="59484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GOES-R AOD Product </a:t>
            </a:r>
            <a:br>
              <a:rPr lang="en-US" b="1" dirty="0"/>
            </a:br>
            <a:r>
              <a:rPr lang="en-US" b="1" dirty="0"/>
              <a:t>Precedence Chain</a:t>
            </a:r>
          </a:p>
        </p:txBody>
      </p:sp>
      <p:sp>
        <p:nvSpPr>
          <p:cNvPr id="6" name="Rounded Rectangle 5"/>
          <p:cNvSpPr/>
          <p:nvPr/>
        </p:nvSpPr>
        <p:spPr>
          <a:xfrm>
            <a:off x="3564833" y="1721694"/>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4-level Cloud Mask</a:t>
            </a:r>
          </a:p>
        </p:txBody>
      </p:sp>
      <p:sp>
        <p:nvSpPr>
          <p:cNvPr id="7" name="Rounded Rectangle 6"/>
          <p:cNvSpPr/>
          <p:nvPr/>
        </p:nvSpPr>
        <p:spPr>
          <a:xfrm>
            <a:off x="6422687" y="3335831"/>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Snow Mask</a:t>
            </a:r>
          </a:p>
          <a:p>
            <a:pPr marL="344488" indent="-344488">
              <a:buFont typeface="+mj-lt"/>
              <a:buAutoNum type="arabicPeriod"/>
            </a:pPr>
            <a:r>
              <a:rPr lang="en-US" sz="1800" b="1" dirty="0">
                <a:effectLst>
                  <a:outerShdw blurRad="38100" dist="38100" dir="2700000" algn="tl">
                    <a:srgbClr val="000000">
                      <a:alpha val="43137"/>
                    </a:srgbClr>
                  </a:outerShdw>
                </a:effectLst>
              </a:rPr>
              <a:t>ABI FSC product</a:t>
            </a:r>
          </a:p>
          <a:p>
            <a:pPr marL="344488" indent="-344488">
              <a:buFont typeface="+mj-lt"/>
              <a:buAutoNum type="arabicPeriod"/>
            </a:pPr>
            <a:r>
              <a:rPr lang="en-US" sz="1800" b="1" dirty="0">
                <a:effectLst>
                  <a:outerShdw blurRad="38100" dist="38100" dir="2700000" algn="tl">
                    <a:srgbClr val="000000">
                      <a:alpha val="43137"/>
                    </a:srgbClr>
                  </a:outerShdw>
                </a:effectLst>
              </a:rPr>
              <a:t>IMS/SSMI snow ice mask </a:t>
            </a:r>
          </a:p>
        </p:txBody>
      </p:sp>
      <p:sp>
        <p:nvSpPr>
          <p:cNvPr id="8" name="Rounded Rectangle 7"/>
          <p:cNvSpPr/>
          <p:nvPr/>
        </p:nvSpPr>
        <p:spPr>
          <a:xfrm>
            <a:off x="706986" y="4479214"/>
            <a:ext cx="2080564" cy="1582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TPW</a:t>
            </a:r>
          </a:p>
          <a:p>
            <a:pPr marL="285750" indent="-285750">
              <a:buFont typeface="+mj-lt"/>
              <a:buAutoNum type="arabicPeriod"/>
            </a:pPr>
            <a:r>
              <a:rPr lang="en-US" sz="1800" b="1" dirty="0">
                <a:effectLst>
                  <a:outerShdw blurRad="38100" dist="38100" dir="2700000" algn="tl">
                    <a:srgbClr val="000000">
                      <a:alpha val="43137"/>
                    </a:srgbClr>
                  </a:outerShdw>
                </a:effectLst>
              </a:rPr>
              <a:t>ABI product</a:t>
            </a:r>
          </a:p>
          <a:p>
            <a:pPr marL="285750" indent="-285750">
              <a:buFont typeface="+mj-lt"/>
              <a:buAutoNum type="arabicPeriod"/>
            </a:pPr>
            <a:r>
              <a:rPr lang="en-US" sz="1800" b="1" dirty="0">
                <a:effectLst>
                  <a:outerShdw blurRad="38100" dist="38100" dir="2700000" algn="tl">
                    <a:srgbClr val="000000">
                      <a:alpha val="43137"/>
                    </a:srgbClr>
                  </a:outerShdw>
                </a:effectLst>
              </a:rPr>
              <a:t>GFS product</a:t>
            </a:r>
          </a:p>
          <a:p>
            <a:pPr marL="285750" indent="-285750">
              <a:buFont typeface="+mj-lt"/>
              <a:buAutoNum type="arabicPeriod"/>
            </a:pPr>
            <a:r>
              <a:rPr lang="en-US" sz="1800" b="1" dirty="0">
                <a:effectLst>
                  <a:outerShdw blurRad="38100" dist="38100" dir="2700000" algn="tl">
                    <a:srgbClr val="000000">
                      <a:alpha val="43137"/>
                    </a:srgbClr>
                  </a:outerShdw>
                </a:effectLst>
              </a:rPr>
              <a:t>Climatology</a:t>
            </a:r>
          </a:p>
        </p:txBody>
      </p:sp>
      <p:sp>
        <p:nvSpPr>
          <p:cNvPr id="9" name="Rounded Rectangle 8"/>
          <p:cNvSpPr/>
          <p:nvPr/>
        </p:nvSpPr>
        <p:spPr>
          <a:xfrm>
            <a:off x="3564833" y="375373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AOD</a:t>
            </a:r>
          </a:p>
        </p:txBody>
      </p:sp>
      <p:sp>
        <p:nvSpPr>
          <p:cNvPr id="13" name="Rounded Rectangle 5">
            <a:extLst>
              <a:ext uri="{FF2B5EF4-FFF2-40B4-BE49-F238E27FC236}">
                <a16:creationId xmlns:a16="http://schemas.microsoft.com/office/drawing/2014/main" id="{6371EDBC-201B-49C4-A5C0-54B6A8D1506A}"/>
              </a:ext>
            </a:extLst>
          </p:cNvPr>
          <p:cNvSpPr/>
          <p:nvPr/>
        </p:nvSpPr>
        <p:spPr>
          <a:xfrm>
            <a:off x="706986" y="2500463"/>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Cloud &amp; Moisture Imagery</a:t>
            </a:r>
          </a:p>
        </p:txBody>
      </p:sp>
      <p:cxnSp>
        <p:nvCxnSpPr>
          <p:cNvPr id="5" name="Connector: Elbow 4">
            <a:extLst>
              <a:ext uri="{FF2B5EF4-FFF2-40B4-BE49-F238E27FC236}">
                <a16:creationId xmlns:a16="http://schemas.microsoft.com/office/drawing/2014/main" id="{E269EA97-0F08-4D18-83B7-8DD0CA50DC06}"/>
              </a:ext>
            </a:extLst>
          </p:cNvPr>
          <p:cNvCxnSpPr>
            <a:stCxn id="6" idx="3"/>
            <a:endCxn id="7" idx="0"/>
          </p:cNvCxnSpPr>
          <p:nvPr/>
        </p:nvCxnSpPr>
        <p:spPr>
          <a:xfrm>
            <a:off x="5645397" y="2238532"/>
            <a:ext cx="1909340" cy="109730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F27BFA17-FEFE-4729-8264-6B43CBE03557}"/>
              </a:ext>
            </a:extLst>
          </p:cNvPr>
          <p:cNvCxnSpPr>
            <a:stCxn id="13" idx="0"/>
            <a:endCxn id="6" idx="1"/>
          </p:cNvCxnSpPr>
          <p:nvPr/>
        </p:nvCxnSpPr>
        <p:spPr>
          <a:xfrm rot="5400000" flipH="1" flipV="1">
            <a:off x="2525089" y="1460720"/>
            <a:ext cx="261939" cy="181756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55671D-E3D4-48E4-B89B-23BD26BE71C7}"/>
              </a:ext>
            </a:extLst>
          </p:cNvPr>
          <p:cNvCxnSpPr>
            <a:stCxn id="6" idx="2"/>
            <a:endCxn id="9" idx="0"/>
          </p:cNvCxnSpPr>
          <p:nvPr/>
        </p:nvCxnSpPr>
        <p:spPr>
          <a:xfrm>
            <a:off x="4605115" y="2755362"/>
            <a:ext cx="0" cy="998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E68422B-7D70-4EC2-98F4-43E7894AFDB5}"/>
              </a:ext>
            </a:extLst>
          </p:cNvPr>
          <p:cNvCxnSpPr>
            <a:stCxn id="7" idx="1"/>
            <a:endCxn id="9" idx="3"/>
          </p:cNvCxnSpPr>
          <p:nvPr/>
        </p:nvCxnSpPr>
        <p:spPr>
          <a:xfrm rot="10800000" flipV="1">
            <a:off x="5645397" y="4269469"/>
            <a:ext cx="777282" cy="109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3A25AE25-1C66-4BE5-84A0-F8306924E14E}"/>
              </a:ext>
            </a:extLst>
          </p:cNvPr>
          <p:cNvCxnSpPr>
            <a:stCxn id="13" idx="3"/>
            <a:endCxn id="9" idx="1"/>
          </p:cNvCxnSpPr>
          <p:nvPr/>
        </p:nvCxnSpPr>
        <p:spPr>
          <a:xfrm>
            <a:off x="2787558" y="3017293"/>
            <a:ext cx="777283" cy="125326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289BEA-1679-45B5-8014-DA183617BF87}"/>
              </a:ext>
            </a:extLst>
          </p:cNvPr>
          <p:cNvCxnSpPr>
            <a:cxnSpLocks/>
            <a:stCxn id="8" idx="3"/>
            <a:endCxn id="9" idx="2"/>
          </p:cNvCxnSpPr>
          <p:nvPr/>
        </p:nvCxnSpPr>
        <p:spPr>
          <a:xfrm flipV="1">
            <a:off x="2787558" y="4787399"/>
            <a:ext cx="1817565" cy="4831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9E9DE464-DE65-4FB6-9CAE-563EE047F29A}"/>
              </a:ext>
            </a:extLst>
          </p:cNvPr>
          <p:cNvCxnSpPr>
            <a:cxnSpLocks/>
            <a:stCxn id="6" idx="0"/>
            <a:endCxn id="8" idx="1"/>
          </p:cNvCxnSpPr>
          <p:nvPr/>
        </p:nvCxnSpPr>
        <p:spPr>
          <a:xfrm rot="16200000" flipH="1" flipV="1">
            <a:off x="881626" y="1547062"/>
            <a:ext cx="3548850" cy="3898129"/>
          </a:xfrm>
          <a:prstGeom prst="bentConnector4">
            <a:avLst>
              <a:gd name="adj1" fmla="val -6442"/>
              <a:gd name="adj2" fmla="val 105864"/>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6</a:t>
            </a:fld>
            <a:endParaRPr lang="en-US" altLang="en-US" dirty="0">
              <a:solidFill>
                <a:prstClr val="white"/>
              </a:solidFill>
            </a:endParaRPr>
          </a:p>
        </p:txBody>
      </p:sp>
    </p:spTree>
    <p:extLst>
      <p:ext uri="{BB962C8B-B14F-4D97-AF65-F5344CB8AC3E}">
        <p14:creationId xmlns:p14="http://schemas.microsoft.com/office/powerpoint/2010/main" val="2085661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23"/>
          <p:cNvPicPr preferRelativeResize="0"/>
          <p:nvPr/>
        </p:nvPicPr>
        <p:blipFill rotWithShape="1">
          <a:blip r:embed="rId3">
            <a:alphaModFix/>
          </a:blip>
          <a:srcRect/>
          <a:stretch/>
        </p:blipFill>
        <p:spPr>
          <a:xfrm>
            <a:off x="6263640" y="1554480"/>
            <a:ext cx="2565178" cy="2456021"/>
          </a:xfrm>
          <a:prstGeom prst="rect">
            <a:avLst/>
          </a:prstGeom>
          <a:noFill/>
          <a:ln>
            <a:noFill/>
          </a:ln>
        </p:spPr>
      </p:pic>
      <p:pic>
        <p:nvPicPr>
          <p:cNvPr id="392" name="Google Shape;392;p23"/>
          <p:cNvPicPr preferRelativeResize="0"/>
          <p:nvPr/>
        </p:nvPicPr>
        <p:blipFill rotWithShape="1">
          <a:blip r:embed="rId4">
            <a:alphaModFix/>
          </a:blip>
          <a:srcRect/>
          <a:stretch/>
        </p:blipFill>
        <p:spPr>
          <a:xfrm>
            <a:off x="6263640" y="4046219"/>
            <a:ext cx="2565178" cy="2456021"/>
          </a:xfrm>
          <a:prstGeom prst="rect">
            <a:avLst/>
          </a:prstGeom>
          <a:noFill/>
          <a:ln>
            <a:noFill/>
          </a:ln>
        </p:spPr>
      </p:pic>
      <p:sp>
        <p:nvSpPr>
          <p:cNvPr id="393" name="Google Shape;393;p23"/>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60</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394" name="Google Shape;394;p23"/>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Low+Medium+High QC AOD</a:t>
            </a:r>
            <a:endParaRPr sz="3200">
              <a:solidFill>
                <a:srgbClr val="FFFF00"/>
              </a:solidFill>
            </a:endParaRPr>
          </a:p>
        </p:txBody>
      </p:sp>
      <p:sp>
        <p:nvSpPr>
          <p:cNvPr id="395" name="Google Shape;395;p23"/>
          <p:cNvSpPr txBox="1">
            <a:spLocks noGrp="1"/>
          </p:cNvSpPr>
          <p:nvPr>
            <p:ph type="body" idx="1"/>
          </p:nvPr>
        </p:nvSpPr>
        <p:spPr>
          <a:xfrm>
            <a:off x="128016" y="1280160"/>
            <a:ext cx="3291840" cy="530352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000"/>
              <a:buNone/>
            </a:pPr>
            <a:r>
              <a:rPr lang="en-US" sz="2000" b="1" dirty="0"/>
              <a:t>PLPT test ABI-</a:t>
            </a:r>
            <a:r>
              <a:rPr lang="en-US" sz="2000" b="1" dirty="0">
                <a:solidFill>
                  <a:srgbClr val="FFFF00"/>
                </a:solidFill>
              </a:rPr>
              <a:t>CONUS</a:t>
            </a:r>
            <a:r>
              <a:rPr lang="en-US" sz="2000" b="1" dirty="0"/>
              <a:t>_AOD02</a:t>
            </a:r>
            <a:endParaRPr dirty="0"/>
          </a:p>
          <a:p>
            <a:pPr marL="228600" lvl="0" indent="-228600" algn="l" rtl="0">
              <a:spcBef>
                <a:spcPts val="600"/>
              </a:spcBef>
              <a:spcAft>
                <a:spcPts val="0"/>
              </a:spcAft>
              <a:buClr>
                <a:schemeClr val="lt1"/>
              </a:buClr>
              <a:buSzPts val="2000"/>
              <a:buChar char="•"/>
            </a:pPr>
            <a:r>
              <a:rPr lang="en-US" sz="2000" dirty="0"/>
              <a:t>The AOD differences are generally small except over land. </a:t>
            </a:r>
            <a:endParaRPr dirty="0"/>
          </a:p>
          <a:p>
            <a:pPr marL="228600" lvl="0" indent="-228600" algn="l" rtl="0">
              <a:spcBef>
                <a:spcPts val="400"/>
              </a:spcBef>
              <a:spcAft>
                <a:spcPts val="0"/>
              </a:spcAft>
              <a:buClr>
                <a:schemeClr val="lt1"/>
              </a:buClr>
              <a:buSzPts val="2000"/>
              <a:buChar char="•"/>
            </a:pPr>
            <a:r>
              <a:rPr lang="en-US" sz="2000" dirty="0"/>
              <a:t>The mean AOD difference is about -0.07 over land and is about -0.01 over water.</a:t>
            </a:r>
            <a:endParaRPr dirty="0"/>
          </a:p>
          <a:p>
            <a:pPr marL="228600" lvl="0" indent="-228600" algn="l" rtl="0">
              <a:spcBef>
                <a:spcPts val="400"/>
              </a:spcBef>
              <a:spcAft>
                <a:spcPts val="0"/>
              </a:spcAft>
              <a:buClr>
                <a:schemeClr val="lt1"/>
              </a:buClr>
              <a:buSzPts val="2000"/>
              <a:buChar char="•"/>
            </a:pPr>
            <a:r>
              <a:rPr lang="en-US" sz="2000" dirty="0"/>
              <a:t>Spectral land-surface relationships must be updated for G18.</a:t>
            </a:r>
            <a:endParaRPr dirty="0"/>
          </a:p>
        </p:txBody>
      </p:sp>
      <p:sp>
        <p:nvSpPr>
          <p:cNvPr id="396" name="Google Shape;396;p23"/>
          <p:cNvSpPr/>
          <p:nvPr/>
        </p:nvSpPr>
        <p:spPr>
          <a:xfrm>
            <a:off x="7769319" y="1533974"/>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Land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3"/>
          <p:cNvSpPr/>
          <p:nvPr/>
        </p:nvSpPr>
        <p:spPr>
          <a:xfrm>
            <a:off x="7797996" y="3937159"/>
            <a:ext cx="111654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Water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98" name="Google Shape;398;p23"/>
          <p:cNvPicPr preferRelativeResize="0"/>
          <p:nvPr/>
        </p:nvPicPr>
        <p:blipFill rotWithShape="1">
          <a:blip r:embed="rId5">
            <a:alphaModFix/>
          </a:blip>
          <a:srcRect/>
          <a:stretch/>
        </p:blipFill>
        <p:spPr>
          <a:xfrm>
            <a:off x="3383280" y="1554480"/>
            <a:ext cx="2857500" cy="2321719"/>
          </a:xfrm>
          <a:prstGeom prst="rect">
            <a:avLst/>
          </a:prstGeom>
          <a:noFill/>
          <a:ln>
            <a:noFill/>
          </a:ln>
        </p:spPr>
      </p:pic>
      <p:pic>
        <p:nvPicPr>
          <p:cNvPr id="399" name="Google Shape;399;p23"/>
          <p:cNvPicPr preferRelativeResize="0"/>
          <p:nvPr/>
        </p:nvPicPr>
        <p:blipFill rotWithShape="1">
          <a:blip r:embed="rId6">
            <a:alphaModFix/>
          </a:blip>
          <a:srcRect/>
          <a:stretch/>
        </p:blipFill>
        <p:spPr>
          <a:xfrm>
            <a:off x="3383280" y="3931920"/>
            <a:ext cx="2838069" cy="2565178"/>
          </a:xfrm>
          <a:prstGeom prst="rect">
            <a:avLst/>
          </a:prstGeom>
          <a:noFill/>
          <a:ln>
            <a:noFill/>
          </a:ln>
        </p:spPr>
      </p:pic>
      <p:sp>
        <p:nvSpPr>
          <p:cNvPr id="400" name="Google Shape;400;p23"/>
          <p:cNvSpPr txBox="1"/>
          <p:nvPr/>
        </p:nvSpPr>
        <p:spPr>
          <a:xfrm>
            <a:off x="4891913" y="778008"/>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19:10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0764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4"/>
          <p:cNvPicPr preferRelativeResize="0"/>
          <p:nvPr/>
        </p:nvPicPr>
        <p:blipFill rotWithShape="1">
          <a:blip r:embed="rId3">
            <a:alphaModFix/>
          </a:blip>
          <a:srcRect/>
          <a:stretch/>
        </p:blipFill>
        <p:spPr>
          <a:xfrm>
            <a:off x="6263640" y="1554480"/>
            <a:ext cx="2857500" cy="2321719"/>
          </a:xfrm>
          <a:prstGeom prst="rect">
            <a:avLst/>
          </a:prstGeom>
          <a:noFill/>
          <a:ln>
            <a:noFill/>
          </a:ln>
        </p:spPr>
      </p:pic>
      <p:pic>
        <p:nvPicPr>
          <p:cNvPr id="407" name="Google Shape;407;p24"/>
          <p:cNvPicPr preferRelativeResize="0"/>
          <p:nvPr/>
        </p:nvPicPr>
        <p:blipFill rotWithShape="1">
          <a:blip r:embed="rId4">
            <a:alphaModFix/>
          </a:blip>
          <a:srcRect/>
          <a:stretch/>
        </p:blipFill>
        <p:spPr>
          <a:xfrm>
            <a:off x="3383280" y="1554480"/>
            <a:ext cx="2857500" cy="2321719"/>
          </a:xfrm>
          <a:prstGeom prst="rect">
            <a:avLst/>
          </a:prstGeom>
          <a:noFill/>
          <a:ln>
            <a:noFill/>
          </a:ln>
        </p:spPr>
      </p:pic>
      <p:sp>
        <p:nvSpPr>
          <p:cNvPr id="408" name="Google Shape;408;p24"/>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61</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409" name="Google Shape;409;p24"/>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High QC AOD</a:t>
            </a:r>
            <a:endParaRPr sz="3200">
              <a:solidFill>
                <a:srgbClr val="FFFF00"/>
              </a:solidFill>
            </a:endParaRPr>
          </a:p>
        </p:txBody>
      </p:sp>
      <p:sp>
        <p:nvSpPr>
          <p:cNvPr id="410" name="Google Shape;410;p24"/>
          <p:cNvSpPr txBox="1">
            <a:spLocks noGrp="1"/>
          </p:cNvSpPr>
          <p:nvPr>
            <p:ph type="body" idx="1"/>
          </p:nvPr>
        </p:nvSpPr>
        <p:spPr>
          <a:xfrm>
            <a:off x="128016" y="1280160"/>
            <a:ext cx="3291840" cy="530352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000"/>
              <a:buNone/>
            </a:pPr>
            <a:r>
              <a:rPr lang="en-US" sz="2000" b="1" dirty="0"/>
              <a:t>PLPT test ABI-</a:t>
            </a:r>
            <a:r>
              <a:rPr lang="en-US" sz="2000" b="1" dirty="0">
                <a:solidFill>
                  <a:srgbClr val="FFFF00"/>
                </a:solidFill>
              </a:rPr>
              <a:t>CONUS</a:t>
            </a:r>
            <a:r>
              <a:rPr lang="en-US" sz="2000" b="1" dirty="0"/>
              <a:t>_AOD02</a:t>
            </a:r>
            <a:endParaRPr dirty="0"/>
          </a:p>
          <a:p>
            <a:pPr marL="228600" lvl="0" indent="-228600" algn="l" rtl="0">
              <a:spcBef>
                <a:spcPts val="600"/>
              </a:spcBef>
              <a:spcAft>
                <a:spcPts val="0"/>
              </a:spcAft>
              <a:buClr>
                <a:schemeClr val="lt1"/>
              </a:buClr>
              <a:buSzPts val="2000"/>
              <a:buChar char="•"/>
            </a:pPr>
            <a:r>
              <a:rPr lang="en-US" sz="2000" dirty="0"/>
              <a:t>Results are similar to those for unfiltered AOD.</a:t>
            </a:r>
            <a:endParaRPr dirty="0"/>
          </a:p>
          <a:p>
            <a:pPr marL="228600" lvl="0" indent="-228600" algn="l" rtl="0">
              <a:spcBef>
                <a:spcPts val="600"/>
              </a:spcBef>
              <a:spcAft>
                <a:spcPts val="0"/>
              </a:spcAft>
              <a:buClr>
                <a:schemeClr val="lt1"/>
              </a:buClr>
              <a:buSzPts val="2000"/>
              <a:buChar char="•"/>
            </a:pPr>
            <a:r>
              <a:rPr lang="en-US" sz="2000" dirty="0"/>
              <a:t>G18 AOD field is as expected.</a:t>
            </a:r>
            <a:endParaRPr dirty="0"/>
          </a:p>
          <a:p>
            <a:pPr marL="228600" lvl="0" indent="-228600" algn="l" rtl="0">
              <a:spcBef>
                <a:spcPts val="600"/>
              </a:spcBef>
              <a:spcAft>
                <a:spcPts val="0"/>
              </a:spcAft>
              <a:buClr>
                <a:schemeClr val="lt1"/>
              </a:buClr>
              <a:buSzPts val="2000"/>
              <a:buChar char="•"/>
            </a:pPr>
            <a:r>
              <a:rPr lang="en-US" sz="2000" dirty="0"/>
              <a:t>The spatial distribution of G18 AOD is visually similar to that of G17.</a:t>
            </a:r>
            <a:endParaRPr dirty="0"/>
          </a:p>
          <a:p>
            <a:pPr marL="228600" lvl="0" indent="-228600" algn="l" rtl="0">
              <a:spcBef>
                <a:spcPts val="600"/>
              </a:spcBef>
              <a:spcAft>
                <a:spcPts val="0"/>
              </a:spcAft>
              <a:buClr>
                <a:schemeClr val="lt1"/>
              </a:buClr>
              <a:buSzPts val="2000"/>
              <a:buChar char="•"/>
            </a:pPr>
            <a:r>
              <a:rPr lang="en-US" sz="2000" dirty="0"/>
              <a:t>G18 and G17 histograms are similar with a smaller G18 mean AOD compared to  G17.</a:t>
            </a:r>
            <a:endParaRPr dirty="0"/>
          </a:p>
          <a:p>
            <a:pPr marL="228600" lvl="0" indent="-228600" algn="l" rtl="0">
              <a:spcBef>
                <a:spcPts val="600"/>
              </a:spcBef>
              <a:spcAft>
                <a:spcPts val="0"/>
              </a:spcAft>
              <a:buClr>
                <a:schemeClr val="lt1"/>
              </a:buClr>
              <a:buSzPts val="2000"/>
              <a:buChar char="•"/>
            </a:pPr>
            <a:r>
              <a:rPr lang="en-US" sz="2000" dirty="0"/>
              <a:t>G18 AOD is within valid range.</a:t>
            </a:r>
            <a:endParaRPr dirty="0"/>
          </a:p>
          <a:p>
            <a:pPr marL="342900" lvl="0" indent="-190500" algn="l" rtl="0">
              <a:spcBef>
                <a:spcPts val="480"/>
              </a:spcBef>
              <a:spcAft>
                <a:spcPts val="0"/>
              </a:spcAft>
              <a:buClr>
                <a:schemeClr val="lt1"/>
              </a:buClr>
              <a:buSzPts val="2400"/>
              <a:buFont typeface="Arial"/>
              <a:buNone/>
            </a:pPr>
            <a:endParaRPr sz="2400" dirty="0"/>
          </a:p>
        </p:txBody>
      </p:sp>
      <p:pic>
        <p:nvPicPr>
          <p:cNvPr id="411" name="Google Shape;411;p24"/>
          <p:cNvPicPr preferRelativeResize="0"/>
          <p:nvPr/>
        </p:nvPicPr>
        <p:blipFill rotWithShape="1">
          <a:blip r:embed="rId5">
            <a:alphaModFix/>
          </a:blip>
          <a:srcRect/>
          <a:stretch/>
        </p:blipFill>
        <p:spPr>
          <a:xfrm>
            <a:off x="3383280" y="3931920"/>
            <a:ext cx="2838069" cy="2565178"/>
          </a:xfrm>
          <a:prstGeom prst="rect">
            <a:avLst/>
          </a:prstGeom>
          <a:noFill/>
          <a:ln>
            <a:noFill/>
          </a:ln>
        </p:spPr>
      </p:pic>
      <p:pic>
        <p:nvPicPr>
          <p:cNvPr id="412" name="Google Shape;412;p24"/>
          <p:cNvPicPr preferRelativeResize="0"/>
          <p:nvPr/>
        </p:nvPicPr>
        <p:blipFill rotWithShape="1">
          <a:blip r:embed="rId6">
            <a:alphaModFix/>
          </a:blip>
          <a:srcRect/>
          <a:stretch/>
        </p:blipFill>
        <p:spPr>
          <a:xfrm>
            <a:off x="6263640" y="3931920"/>
            <a:ext cx="2838069" cy="2565178"/>
          </a:xfrm>
          <a:prstGeom prst="rect">
            <a:avLst/>
          </a:prstGeom>
          <a:noFill/>
          <a:ln>
            <a:noFill/>
          </a:ln>
        </p:spPr>
      </p:pic>
      <p:sp>
        <p:nvSpPr>
          <p:cNvPr id="413" name="Google Shape;413;p24"/>
          <p:cNvSpPr/>
          <p:nvPr/>
        </p:nvSpPr>
        <p:spPr>
          <a:xfrm>
            <a:off x="5537200" y="146304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G18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4"/>
          <p:cNvSpPr/>
          <p:nvPr/>
        </p:nvSpPr>
        <p:spPr>
          <a:xfrm>
            <a:off x="8432800" y="146304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G17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4"/>
          <p:cNvSpPr txBox="1"/>
          <p:nvPr/>
        </p:nvSpPr>
        <p:spPr>
          <a:xfrm>
            <a:off x="4891913" y="778008"/>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19:10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4301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5"/>
          <p:cNvPicPr preferRelativeResize="0"/>
          <p:nvPr/>
        </p:nvPicPr>
        <p:blipFill rotWithShape="1">
          <a:blip r:embed="rId3">
            <a:alphaModFix/>
          </a:blip>
          <a:srcRect/>
          <a:stretch/>
        </p:blipFill>
        <p:spPr>
          <a:xfrm>
            <a:off x="6263640" y="1563624"/>
            <a:ext cx="2565178" cy="2456021"/>
          </a:xfrm>
          <a:prstGeom prst="rect">
            <a:avLst/>
          </a:prstGeom>
          <a:noFill/>
          <a:ln>
            <a:noFill/>
          </a:ln>
        </p:spPr>
      </p:pic>
      <p:pic>
        <p:nvPicPr>
          <p:cNvPr id="422" name="Google Shape;422;p25"/>
          <p:cNvPicPr preferRelativeResize="0"/>
          <p:nvPr/>
        </p:nvPicPr>
        <p:blipFill rotWithShape="1">
          <a:blip r:embed="rId4">
            <a:alphaModFix/>
          </a:blip>
          <a:srcRect/>
          <a:stretch/>
        </p:blipFill>
        <p:spPr>
          <a:xfrm>
            <a:off x="6263640" y="4050792"/>
            <a:ext cx="2565178" cy="2456021"/>
          </a:xfrm>
          <a:prstGeom prst="rect">
            <a:avLst/>
          </a:prstGeom>
          <a:noFill/>
          <a:ln>
            <a:noFill/>
          </a:ln>
        </p:spPr>
      </p:pic>
      <p:sp>
        <p:nvSpPr>
          <p:cNvPr id="423" name="Google Shape;423;p25"/>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62</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424" name="Google Shape;424;p25"/>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High QC AOD</a:t>
            </a:r>
            <a:endParaRPr sz="3200">
              <a:solidFill>
                <a:srgbClr val="FFFF00"/>
              </a:solidFill>
            </a:endParaRPr>
          </a:p>
        </p:txBody>
      </p:sp>
      <p:sp>
        <p:nvSpPr>
          <p:cNvPr id="425" name="Google Shape;425;p25"/>
          <p:cNvSpPr txBox="1"/>
          <p:nvPr/>
        </p:nvSpPr>
        <p:spPr>
          <a:xfrm>
            <a:off x="132080" y="1280160"/>
            <a:ext cx="3291840" cy="530352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PLPT test ABI-</a:t>
            </a:r>
            <a:r>
              <a:rPr kumimoji="0" lang="en-US" sz="2000" b="1" i="0" u="none" strike="noStrike" kern="0" cap="none" spc="0" normalizeH="0" baseline="0" noProof="0" dirty="0">
                <a:ln>
                  <a:noFill/>
                </a:ln>
                <a:solidFill>
                  <a:srgbClr val="FFFF00"/>
                </a:solidFill>
                <a:effectLst/>
                <a:uLnTx/>
                <a:uFillTx/>
                <a:latin typeface="Calibri"/>
                <a:ea typeface="Calibri"/>
                <a:cs typeface="Calibri"/>
                <a:sym typeface="Calibri"/>
              </a:rPr>
              <a:t>CONUS</a:t>
            </a: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_AOD02</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4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The AOD differences are generally small.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4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The mean AOD difference is about -0.07 over land and is about -0.01 over water.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400"/>
              </a:spcBef>
              <a:spcAft>
                <a:spcPts val="0"/>
              </a:spcAft>
              <a:buClr>
                <a:srgbClr val="FFFFFF"/>
              </a:buClr>
              <a:buSzPts val="20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Spectral land-surface relationships must be updated for G18.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26" name="Google Shape;426;p25"/>
          <p:cNvPicPr preferRelativeResize="0"/>
          <p:nvPr/>
        </p:nvPicPr>
        <p:blipFill rotWithShape="1">
          <a:blip r:embed="rId5">
            <a:alphaModFix/>
          </a:blip>
          <a:srcRect/>
          <a:stretch/>
        </p:blipFill>
        <p:spPr>
          <a:xfrm>
            <a:off x="3383280" y="1554480"/>
            <a:ext cx="2857500" cy="2321719"/>
          </a:xfrm>
          <a:prstGeom prst="rect">
            <a:avLst/>
          </a:prstGeom>
          <a:noFill/>
          <a:ln>
            <a:noFill/>
          </a:ln>
        </p:spPr>
      </p:pic>
      <p:pic>
        <p:nvPicPr>
          <p:cNvPr id="427" name="Google Shape;427;p25"/>
          <p:cNvPicPr preferRelativeResize="0"/>
          <p:nvPr/>
        </p:nvPicPr>
        <p:blipFill rotWithShape="1">
          <a:blip r:embed="rId6">
            <a:alphaModFix/>
          </a:blip>
          <a:srcRect/>
          <a:stretch/>
        </p:blipFill>
        <p:spPr>
          <a:xfrm>
            <a:off x="3383280" y="3931920"/>
            <a:ext cx="2838069" cy="2565178"/>
          </a:xfrm>
          <a:prstGeom prst="rect">
            <a:avLst/>
          </a:prstGeom>
          <a:noFill/>
          <a:ln>
            <a:noFill/>
          </a:ln>
        </p:spPr>
      </p:pic>
      <p:sp>
        <p:nvSpPr>
          <p:cNvPr id="428" name="Google Shape;428;p25"/>
          <p:cNvSpPr/>
          <p:nvPr/>
        </p:nvSpPr>
        <p:spPr>
          <a:xfrm>
            <a:off x="7769319" y="1533974"/>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Land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7797996" y="3937159"/>
            <a:ext cx="111654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Water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txBox="1"/>
          <p:nvPr/>
        </p:nvSpPr>
        <p:spPr>
          <a:xfrm>
            <a:off x="4891913" y="778008"/>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19:10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6426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6"/>
          <p:cNvPicPr preferRelativeResize="0"/>
          <p:nvPr/>
        </p:nvPicPr>
        <p:blipFill rotWithShape="1">
          <a:blip r:embed="rId3">
            <a:alphaModFix/>
          </a:blip>
          <a:srcRect/>
          <a:stretch/>
        </p:blipFill>
        <p:spPr>
          <a:xfrm>
            <a:off x="6224492" y="1536192"/>
            <a:ext cx="2857500" cy="2321719"/>
          </a:xfrm>
          <a:prstGeom prst="rect">
            <a:avLst/>
          </a:prstGeom>
          <a:noFill/>
          <a:ln>
            <a:noFill/>
          </a:ln>
        </p:spPr>
      </p:pic>
      <p:pic>
        <p:nvPicPr>
          <p:cNvPr id="437" name="Google Shape;437;p26"/>
          <p:cNvPicPr preferRelativeResize="0"/>
          <p:nvPr/>
        </p:nvPicPr>
        <p:blipFill rotWithShape="1">
          <a:blip r:embed="rId4">
            <a:alphaModFix/>
          </a:blip>
          <a:srcRect/>
          <a:stretch/>
        </p:blipFill>
        <p:spPr>
          <a:xfrm>
            <a:off x="3341703" y="1536192"/>
            <a:ext cx="2857500" cy="2321719"/>
          </a:xfrm>
          <a:prstGeom prst="rect">
            <a:avLst/>
          </a:prstGeom>
          <a:noFill/>
          <a:ln>
            <a:noFill/>
          </a:ln>
        </p:spPr>
      </p:pic>
      <p:sp>
        <p:nvSpPr>
          <p:cNvPr id="438" name="Google Shape;438;p26"/>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63</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439" name="Google Shape;439;p26"/>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Low+Medium+High QC AE1</a:t>
            </a:r>
            <a:endParaRPr sz="3200">
              <a:solidFill>
                <a:srgbClr val="FFFF00"/>
              </a:solidFill>
            </a:endParaRPr>
          </a:p>
        </p:txBody>
      </p:sp>
      <p:sp>
        <p:nvSpPr>
          <p:cNvPr id="440" name="Google Shape;440;p26"/>
          <p:cNvSpPr txBox="1">
            <a:spLocks noGrp="1"/>
          </p:cNvSpPr>
          <p:nvPr>
            <p:ph type="body" idx="1"/>
          </p:nvPr>
        </p:nvSpPr>
        <p:spPr>
          <a:xfrm>
            <a:off x="128016" y="1280160"/>
            <a:ext cx="3108960" cy="5303520"/>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2400"/>
            </a:pPr>
            <a:r>
              <a:rPr lang="en-US" sz="2000" dirty="0" err="1"/>
              <a:t>Low+medium+high</a:t>
            </a:r>
            <a:r>
              <a:rPr lang="en-US" sz="2000" dirty="0"/>
              <a:t> QC Angstrom Exponent (AE) is used due to limited spatial coverage for medium and high QC retrievals.</a:t>
            </a:r>
          </a:p>
          <a:p>
            <a:pPr marL="228600" lvl="0" indent="-228600">
              <a:spcBef>
                <a:spcPts val="600"/>
              </a:spcBef>
              <a:buSzPts val="2400"/>
            </a:pPr>
            <a:r>
              <a:rPr lang="en-US" sz="2000" dirty="0"/>
              <a:t>The range of G18 AE1 in wavelength pair (0.47, 0.86) µm is as expected.</a:t>
            </a:r>
          </a:p>
          <a:p>
            <a:pPr marL="228600" lvl="0" indent="-228600">
              <a:spcBef>
                <a:spcPts val="600"/>
              </a:spcBef>
              <a:buSzPts val="2400"/>
            </a:pPr>
            <a:r>
              <a:rPr lang="en-US" sz="2000" dirty="0"/>
              <a:t>Relative to G17, G18 AE1 has larger number of smaller AE1 values, suggesting larger aerosol particles. </a:t>
            </a:r>
          </a:p>
          <a:p>
            <a:pPr marL="342900" lvl="0">
              <a:spcBef>
                <a:spcPts val="600"/>
              </a:spcBef>
              <a:buSzPts val="2400"/>
            </a:pPr>
            <a:endParaRPr lang="en-US" sz="2000" dirty="0"/>
          </a:p>
          <a:p>
            <a:pPr marL="0" lvl="0" indent="0" algn="l" rtl="0">
              <a:spcBef>
                <a:spcPts val="600"/>
              </a:spcBef>
              <a:spcAft>
                <a:spcPts val="0"/>
              </a:spcAft>
              <a:buClr>
                <a:schemeClr val="lt1"/>
              </a:buClr>
              <a:buSzPts val="2400"/>
              <a:buNone/>
            </a:pPr>
            <a:endParaRPr sz="2000" dirty="0"/>
          </a:p>
          <a:p>
            <a:pPr marL="342900" lvl="0" indent="-190500" algn="l" rtl="0">
              <a:spcBef>
                <a:spcPts val="480"/>
              </a:spcBef>
              <a:spcAft>
                <a:spcPts val="0"/>
              </a:spcAft>
              <a:buClr>
                <a:schemeClr val="lt1"/>
              </a:buClr>
              <a:buSzPts val="2400"/>
              <a:buFont typeface="Arial"/>
              <a:buNone/>
            </a:pPr>
            <a:endParaRPr sz="2400" dirty="0"/>
          </a:p>
        </p:txBody>
      </p:sp>
      <p:sp>
        <p:nvSpPr>
          <p:cNvPr id="441" name="Google Shape;441;p26"/>
          <p:cNvSpPr/>
          <p:nvPr/>
        </p:nvSpPr>
        <p:spPr>
          <a:xfrm>
            <a:off x="5394960" y="182880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G18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2" name="Google Shape;442;p26"/>
          <p:cNvSpPr/>
          <p:nvPr/>
        </p:nvSpPr>
        <p:spPr>
          <a:xfrm>
            <a:off x="8229600" y="182880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G17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3" name="Google Shape;443;p26"/>
          <p:cNvSpPr txBox="1"/>
          <p:nvPr/>
        </p:nvSpPr>
        <p:spPr>
          <a:xfrm>
            <a:off x="4844191" y="813260"/>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19:11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4" name="Google Shape;444;p26"/>
          <p:cNvPicPr preferRelativeResize="0"/>
          <p:nvPr/>
        </p:nvPicPr>
        <p:blipFill rotWithShape="1">
          <a:blip r:embed="rId5">
            <a:alphaModFix/>
          </a:blip>
          <a:srcRect/>
          <a:stretch/>
        </p:blipFill>
        <p:spPr>
          <a:xfrm>
            <a:off x="3341703" y="3902852"/>
            <a:ext cx="2838069" cy="2565178"/>
          </a:xfrm>
          <a:prstGeom prst="rect">
            <a:avLst/>
          </a:prstGeom>
          <a:noFill/>
          <a:ln>
            <a:noFill/>
          </a:ln>
        </p:spPr>
      </p:pic>
      <p:pic>
        <p:nvPicPr>
          <p:cNvPr id="445" name="Google Shape;445;p26"/>
          <p:cNvPicPr preferRelativeResize="0"/>
          <p:nvPr/>
        </p:nvPicPr>
        <p:blipFill rotWithShape="1">
          <a:blip r:embed="rId6">
            <a:alphaModFix/>
          </a:blip>
          <a:srcRect/>
          <a:stretch/>
        </p:blipFill>
        <p:spPr>
          <a:xfrm>
            <a:off x="6234207" y="3902852"/>
            <a:ext cx="2838069" cy="2565178"/>
          </a:xfrm>
          <a:prstGeom prst="rect">
            <a:avLst/>
          </a:prstGeom>
          <a:noFill/>
          <a:ln>
            <a:noFill/>
          </a:ln>
        </p:spPr>
      </p:pic>
    </p:spTree>
    <p:extLst>
      <p:ext uri="{BB962C8B-B14F-4D97-AF65-F5344CB8AC3E}">
        <p14:creationId xmlns:p14="http://schemas.microsoft.com/office/powerpoint/2010/main" val="3216705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27"/>
          <p:cNvPicPr preferRelativeResize="0"/>
          <p:nvPr/>
        </p:nvPicPr>
        <p:blipFill rotWithShape="1">
          <a:blip r:embed="rId3">
            <a:alphaModFix/>
          </a:blip>
          <a:srcRect/>
          <a:stretch/>
        </p:blipFill>
        <p:spPr>
          <a:xfrm>
            <a:off x="6227064" y="1536192"/>
            <a:ext cx="2857500" cy="2321719"/>
          </a:xfrm>
          <a:prstGeom prst="rect">
            <a:avLst/>
          </a:prstGeom>
          <a:noFill/>
          <a:ln>
            <a:noFill/>
          </a:ln>
        </p:spPr>
      </p:pic>
      <p:pic>
        <p:nvPicPr>
          <p:cNvPr id="452" name="Google Shape;452;p27"/>
          <p:cNvPicPr preferRelativeResize="0"/>
          <p:nvPr/>
        </p:nvPicPr>
        <p:blipFill rotWithShape="1">
          <a:blip r:embed="rId4">
            <a:alphaModFix/>
          </a:blip>
          <a:srcRect/>
          <a:stretch/>
        </p:blipFill>
        <p:spPr>
          <a:xfrm>
            <a:off x="3346704" y="1536192"/>
            <a:ext cx="2857500" cy="2321719"/>
          </a:xfrm>
          <a:prstGeom prst="rect">
            <a:avLst/>
          </a:prstGeom>
          <a:noFill/>
          <a:ln>
            <a:noFill/>
          </a:ln>
        </p:spPr>
      </p:pic>
      <p:sp>
        <p:nvSpPr>
          <p:cNvPr id="453" name="Google Shape;453;p27"/>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1200"/>
                <a:buFont typeface="Calibri"/>
                <a:buNone/>
                <a:tabLst/>
                <a:defRPr/>
              </a:pPr>
              <a:t>64</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454" name="Google Shape;454;p27"/>
          <p:cNvSpPr txBox="1">
            <a:spLocks noGrp="1"/>
          </p:cNvSpPr>
          <p:nvPr>
            <p:ph type="title"/>
          </p:nvPr>
        </p:nvSpPr>
        <p:spPr>
          <a:xfrm>
            <a:off x="1673300" y="30035"/>
            <a:ext cx="5994400"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t>GOES-18 vs. GOES-17</a:t>
            </a:r>
            <a:br>
              <a:rPr lang="en-US" sz="3200"/>
            </a:br>
            <a:r>
              <a:rPr lang="en-US" sz="3200">
                <a:solidFill>
                  <a:srgbClr val="FFFF00"/>
                </a:solidFill>
              </a:rPr>
              <a:t>Low+Medium+High QC AE2</a:t>
            </a:r>
            <a:endParaRPr sz="3200">
              <a:solidFill>
                <a:srgbClr val="FFFF00"/>
              </a:solidFill>
            </a:endParaRPr>
          </a:p>
        </p:txBody>
      </p:sp>
      <p:sp>
        <p:nvSpPr>
          <p:cNvPr id="455" name="Google Shape;455;p27"/>
          <p:cNvSpPr txBox="1">
            <a:spLocks noGrp="1"/>
          </p:cNvSpPr>
          <p:nvPr>
            <p:ph type="body" idx="1"/>
          </p:nvPr>
        </p:nvSpPr>
        <p:spPr>
          <a:xfrm>
            <a:off x="128016" y="1280160"/>
            <a:ext cx="3108960" cy="5303520"/>
          </a:xfrm>
          <a:prstGeom prst="rect">
            <a:avLst/>
          </a:prstGeom>
          <a:noFill/>
          <a:ln>
            <a:noFill/>
          </a:ln>
        </p:spPr>
        <p:txBody>
          <a:bodyPr spcFirstLastPara="1" wrap="square" lIns="91425" tIns="45700" rIns="91425" bIns="45700" anchor="t" anchorCtr="0">
            <a:normAutofit/>
          </a:bodyPr>
          <a:lstStyle/>
          <a:p>
            <a:pPr marL="228600" lvl="0" indent="-228600" defTabSz="457200" fontAlgn="base">
              <a:spcBef>
                <a:spcPts val="0"/>
              </a:spcBef>
              <a:spcAft>
                <a:spcPct val="0"/>
              </a:spcAft>
              <a:buClrTx/>
              <a:buSzTx/>
              <a:buFont typeface="Arial" panose="020B0604020202020204" pitchFamily="34" charset="0"/>
              <a:buChar char="•"/>
            </a:pPr>
            <a:r>
              <a:rPr lang="en-US" sz="2000" kern="1200" dirty="0">
                <a:solidFill>
                  <a:prstClr val="white"/>
                </a:solidFill>
                <a:ea typeface="MS PGothic" panose="020B0600070205080204" pitchFamily="34" charset="-128"/>
                <a:cs typeface="+mn-cs"/>
              </a:rPr>
              <a:t>The range of G18 AE2 in wavelength pair (0.86, 1.61) µm is as expected.</a:t>
            </a:r>
          </a:p>
          <a:p>
            <a:pPr marL="228600" lvl="0" indent="-228600" defTabSz="457200" fontAlgn="base">
              <a:spcBef>
                <a:spcPts val="600"/>
              </a:spcBef>
              <a:spcAft>
                <a:spcPct val="0"/>
              </a:spcAft>
              <a:buClrTx/>
              <a:buSzTx/>
              <a:buFont typeface="Arial" panose="020B0604020202020204" pitchFamily="34" charset="0"/>
              <a:buChar char="•"/>
            </a:pPr>
            <a:r>
              <a:rPr lang="en-US" sz="2000" kern="1200" dirty="0">
                <a:solidFill>
                  <a:prstClr val="white"/>
                </a:solidFill>
                <a:ea typeface="MS PGothic" panose="020B0600070205080204" pitchFamily="34" charset="-128"/>
                <a:cs typeface="+mn-cs"/>
              </a:rPr>
              <a:t>Relative to G17, the G18 mean AE2 is smaller suggesting larger aerosol particles. </a:t>
            </a:r>
          </a:p>
          <a:p>
            <a:pPr marL="228600" lvl="0" indent="-228600" defTabSz="457200" fontAlgn="base">
              <a:spcBef>
                <a:spcPts val="600"/>
              </a:spcBef>
              <a:spcAft>
                <a:spcPct val="0"/>
              </a:spcAft>
              <a:buClrTx/>
              <a:buSzTx/>
              <a:buFont typeface="Arial" panose="020B0604020202020204" pitchFamily="34" charset="0"/>
              <a:buChar char="•"/>
            </a:pPr>
            <a:r>
              <a:rPr lang="en-US" sz="2000" kern="1200" dirty="0">
                <a:solidFill>
                  <a:prstClr val="white"/>
                </a:solidFill>
                <a:ea typeface="MS PGothic" panose="020B0600070205080204" pitchFamily="34" charset="-128"/>
                <a:cs typeface="+mn-cs"/>
              </a:rPr>
              <a:t>The difference between G18 and G17 AE2 is smaller than that for AE1.</a:t>
            </a:r>
          </a:p>
          <a:p>
            <a:pPr marL="342900" lvl="0" indent="-190500" algn="l" rtl="0">
              <a:spcBef>
                <a:spcPts val="480"/>
              </a:spcBef>
              <a:spcAft>
                <a:spcPts val="0"/>
              </a:spcAft>
              <a:buClr>
                <a:schemeClr val="lt1"/>
              </a:buClr>
              <a:buSzPts val="2400"/>
              <a:buFont typeface="Arial"/>
              <a:buNone/>
            </a:pPr>
            <a:endParaRPr sz="2400" dirty="0"/>
          </a:p>
        </p:txBody>
      </p:sp>
      <p:pic>
        <p:nvPicPr>
          <p:cNvPr id="456" name="Google Shape;456;p27"/>
          <p:cNvPicPr preferRelativeResize="0"/>
          <p:nvPr/>
        </p:nvPicPr>
        <p:blipFill rotWithShape="1">
          <a:blip r:embed="rId5">
            <a:alphaModFix/>
          </a:blip>
          <a:srcRect/>
          <a:stretch/>
        </p:blipFill>
        <p:spPr>
          <a:xfrm>
            <a:off x="3346704" y="3904488"/>
            <a:ext cx="2838069" cy="2565178"/>
          </a:xfrm>
          <a:prstGeom prst="rect">
            <a:avLst/>
          </a:prstGeom>
          <a:noFill/>
          <a:ln>
            <a:noFill/>
          </a:ln>
        </p:spPr>
      </p:pic>
      <p:pic>
        <p:nvPicPr>
          <p:cNvPr id="457" name="Google Shape;457;p27"/>
          <p:cNvPicPr preferRelativeResize="0"/>
          <p:nvPr/>
        </p:nvPicPr>
        <p:blipFill rotWithShape="1">
          <a:blip r:embed="rId6">
            <a:alphaModFix/>
          </a:blip>
          <a:srcRect/>
          <a:stretch/>
        </p:blipFill>
        <p:spPr>
          <a:xfrm>
            <a:off x="6236208" y="3904488"/>
            <a:ext cx="2838069" cy="2565178"/>
          </a:xfrm>
          <a:prstGeom prst="rect">
            <a:avLst/>
          </a:prstGeom>
          <a:noFill/>
          <a:ln>
            <a:noFill/>
          </a:ln>
        </p:spPr>
      </p:pic>
      <p:sp>
        <p:nvSpPr>
          <p:cNvPr id="458" name="Google Shape;458;p27"/>
          <p:cNvSpPr/>
          <p:nvPr/>
        </p:nvSpPr>
        <p:spPr>
          <a:xfrm>
            <a:off x="5394960" y="182880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G18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9" name="Google Shape;459;p27"/>
          <p:cNvSpPr/>
          <p:nvPr/>
        </p:nvSpPr>
        <p:spPr>
          <a:xfrm>
            <a:off x="8229600" y="1828800"/>
            <a:ext cx="96869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24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G17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0" name="Google Shape;460;p27"/>
          <p:cNvSpPr txBox="1"/>
          <p:nvPr/>
        </p:nvSpPr>
        <p:spPr>
          <a:xfrm>
            <a:off x="4844191" y="813260"/>
            <a:ext cx="2809050" cy="640972"/>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Noto Sans Symbols"/>
              <a:buNone/>
              <a:tabLst/>
              <a:defRPr/>
            </a:pPr>
            <a:r>
              <a:rPr kumimoji="0" lang="en-US" sz="2000" b="1" i="0" u="none" strike="noStrike" kern="0" cap="none" spc="0" normalizeH="0" baseline="0" noProof="0">
                <a:ln>
                  <a:noFill/>
                </a:ln>
                <a:solidFill>
                  <a:srgbClr val="FFFFFF"/>
                </a:solidFill>
                <a:effectLst/>
                <a:uLnTx/>
                <a:uFillTx/>
                <a:latin typeface="Calibri"/>
                <a:ea typeface="Calibri"/>
                <a:cs typeface="Calibri"/>
                <a:sym typeface="Calibri"/>
              </a:rPr>
              <a:t>09/14/2022 19:11 UTC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9496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2800" cap="none" dirty="0"/>
              <a:t>Supplement</a:t>
            </a:r>
            <a:r>
              <a:rPr lang="en-US" sz="2800" dirty="0"/>
              <a:t> </a:t>
            </a:r>
            <a:r>
              <a:rPr lang="en-US" sz="2800" dirty="0">
                <a:solidFill>
                  <a:srgbClr val="FFFF00"/>
                </a:solidFill>
              </a:rPr>
              <a:t>B</a:t>
            </a:r>
            <a:br>
              <a:rPr lang="en-US" sz="2800" dirty="0"/>
            </a:br>
            <a:r>
              <a:rPr lang="en-US" sz="2800" dirty="0"/>
              <a:t>Comparison with AERONET ground measurements - CONUS</a:t>
            </a:r>
          </a:p>
        </p:txBody>
      </p:sp>
      <p:sp>
        <p:nvSpPr>
          <p:cNvPr id="4" name="Text Placeholder 2"/>
          <p:cNvSpPr>
            <a:spLocks noGrp="1"/>
          </p:cNvSpPr>
          <p:nvPr>
            <p:ph type="body" idx="1"/>
          </p:nvPr>
        </p:nvSpPr>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03205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B4C5B9-CA56-41E2-9F64-31553B05DAB6}"/>
              </a:ext>
            </a:extLst>
          </p:cNvPr>
          <p:cNvPicPr>
            <a:picLocks noChangeAspect="1"/>
          </p:cNvPicPr>
          <p:nvPr/>
        </p:nvPicPr>
        <p:blipFill>
          <a:blip r:embed="rId3"/>
          <a:stretch>
            <a:fillRect/>
          </a:stretch>
        </p:blipFill>
        <p:spPr>
          <a:xfrm>
            <a:off x="651307" y="1097280"/>
            <a:ext cx="4093369" cy="4093369"/>
          </a:xfrm>
          <a:prstGeom prst="rect">
            <a:avLst/>
          </a:prstGeom>
        </p:spPr>
      </p:pic>
      <p:pic>
        <p:nvPicPr>
          <p:cNvPr id="12" name="Picture 11">
            <a:extLst>
              <a:ext uri="{FF2B5EF4-FFF2-40B4-BE49-F238E27FC236}">
                <a16:creationId xmlns:a16="http://schemas.microsoft.com/office/drawing/2014/main" id="{6D949971-BDB6-44FD-AEAA-581ACDA98841}"/>
              </a:ext>
            </a:extLst>
          </p:cNvPr>
          <p:cNvPicPr>
            <a:picLocks noChangeAspect="1"/>
          </p:cNvPicPr>
          <p:nvPr/>
        </p:nvPicPr>
        <p:blipFill>
          <a:blip r:embed="rId4"/>
          <a:stretch>
            <a:fillRect/>
          </a:stretch>
        </p:blipFill>
        <p:spPr>
          <a:xfrm>
            <a:off x="4807858" y="1097280"/>
            <a:ext cx="4093369" cy="4093369"/>
          </a:xfrm>
          <a:prstGeom prst="rect">
            <a:avLst/>
          </a:prstGeom>
        </p:spPr>
      </p:pic>
      <p:sp>
        <p:nvSpPr>
          <p:cNvPr id="8" name="Title 5"/>
          <p:cNvSpPr>
            <a:spLocks noGrp="1"/>
          </p:cNvSpPr>
          <p:nvPr>
            <p:ph type="title"/>
          </p:nvPr>
        </p:nvSpPr>
        <p:spPr/>
        <p:txBody>
          <a:bodyPr>
            <a:normAutofit/>
          </a:bodyPr>
          <a:lstStyle/>
          <a:p>
            <a:r>
              <a:rPr lang="en-US" dirty="0"/>
              <a:t>High QC - CONUS</a:t>
            </a:r>
          </a:p>
        </p:txBody>
      </p:sp>
      <p:sp>
        <p:nvSpPr>
          <p:cNvPr id="2" name="Text Placeholder 1"/>
          <p:cNvSpPr>
            <a:spLocks noGrp="1"/>
          </p:cNvSpPr>
          <p:nvPr>
            <p:ph type="body" idx="1"/>
          </p:nvPr>
        </p:nvSpPr>
        <p:spPr>
          <a:xfrm>
            <a:off x="434340" y="5350175"/>
            <a:ext cx="8229600" cy="1371308"/>
          </a:xfrm>
        </p:spPr>
        <p:txBody>
          <a:bodyPr>
            <a:normAutofit/>
          </a:bodyPr>
          <a:lstStyle/>
          <a:p>
            <a:pPr indent="-342900">
              <a:lnSpc>
                <a:spcPct val="80000"/>
              </a:lnSpc>
            </a:pPr>
            <a:r>
              <a:rPr lang="en-US" sz="2000" b="1" dirty="0"/>
              <a:t>High quality AODs are plotted regardless of magnitude (range).</a:t>
            </a:r>
          </a:p>
          <a:p>
            <a:pPr indent="-342900">
              <a:lnSpc>
                <a:spcPct val="80000"/>
              </a:lnSpc>
            </a:pPr>
            <a:r>
              <a:rPr lang="en-US" sz="2000" dirty="0"/>
              <a:t>Majority of points are around 1:1 line.</a:t>
            </a:r>
          </a:p>
          <a:p>
            <a:pPr>
              <a:lnSpc>
                <a:spcPct val="80000"/>
              </a:lnSpc>
            </a:pPr>
            <a:r>
              <a:rPr lang="en-US" sz="2000" dirty="0"/>
              <a:t>Small positive bias over land over water.</a:t>
            </a:r>
          </a:p>
          <a:p>
            <a:pPr indent="-342900">
              <a:lnSpc>
                <a:spcPct val="80000"/>
              </a:lnSpc>
            </a:pPr>
            <a:r>
              <a:rPr lang="en-US" sz="2000" dirty="0"/>
              <a:t>STD over land is about three times as large as that over water.</a:t>
            </a:r>
          </a:p>
          <a:p>
            <a:pPr indent="-342900"/>
            <a:endParaRPr lang="en-US" sz="1800" dirty="0"/>
          </a:p>
        </p:txBody>
      </p:sp>
      <p:sp>
        <p:nvSpPr>
          <p:cNvPr id="14" name="Content Placeholder 2"/>
          <p:cNvSpPr txBox="1">
            <a:spLocks/>
          </p:cNvSpPr>
          <p:nvPr/>
        </p:nvSpPr>
        <p:spPr>
          <a:xfrm>
            <a:off x="346983" y="604789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4F427A6D-A107-4ADF-A0BF-26A7871819CC}"/>
              </a:ext>
            </a:extLst>
          </p:cNvPr>
          <p:cNvSpPr txBox="1"/>
          <p:nvPr/>
        </p:nvSpPr>
        <p:spPr>
          <a:xfrm>
            <a:off x="2366009" y="1327020"/>
            <a:ext cx="6639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LAND</a:t>
            </a:r>
          </a:p>
        </p:txBody>
      </p:sp>
      <p:sp>
        <p:nvSpPr>
          <p:cNvPr id="9" name="TextBox 8">
            <a:extLst>
              <a:ext uri="{FF2B5EF4-FFF2-40B4-BE49-F238E27FC236}">
                <a16:creationId xmlns:a16="http://schemas.microsoft.com/office/drawing/2014/main" id="{175B246B-FE7F-4BC0-8F44-4251D953E13F}"/>
              </a:ext>
            </a:extLst>
          </p:cNvPr>
          <p:cNvSpPr txBox="1"/>
          <p:nvPr/>
        </p:nvSpPr>
        <p:spPr>
          <a:xfrm>
            <a:off x="6553200" y="1320320"/>
            <a:ext cx="8338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WATER</a:t>
            </a: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t>66</a:t>
            </a:fld>
            <a:endParaRPr kumimoji="0" lang="en-US" sz="12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5085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7" name="Title 4"/>
          <p:cNvSpPr>
            <a:spLocks noGrp="1"/>
          </p:cNvSpPr>
          <p:nvPr>
            <p:ph type="title"/>
          </p:nvPr>
        </p:nvSpPr>
        <p:spPr>
          <a:xfrm>
            <a:off x="1371608" y="128337"/>
            <a:ext cx="6408821" cy="968626"/>
          </a:xfrm>
        </p:spPr>
        <p:txBody>
          <a:bodyPr/>
          <a:lstStyle/>
          <a:p>
            <a:r>
              <a:rPr lang="en-US" dirty="0">
                <a:solidFill>
                  <a:srgbClr val="FFFF00"/>
                </a:solidFill>
              </a:rPr>
              <a:t>G18</a:t>
            </a:r>
            <a:r>
              <a:rPr lang="en-US" dirty="0"/>
              <a:t> AOD Statistics - CONUS</a:t>
            </a:r>
          </a:p>
        </p:txBody>
      </p:sp>
      <p:sp>
        <p:nvSpPr>
          <p:cNvPr id="8" name="Content Placeholder 5"/>
          <p:cNvSpPr txBox="1">
            <a:spLocks/>
          </p:cNvSpPr>
          <p:nvPr/>
        </p:nvSpPr>
        <p:spPr bwMode="auto">
          <a:xfrm>
            <a:off x="457200" y="4114806"/>
            <a:ext cx="8229600" cy="260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85000" lnSpcReduction="20000"/>
          </a:bodyPr>
          <a:lstStyle>
            <a:lvl1pPr marL="342900" marR="0" lvl="0" indent="63500" algn="l" defTabSz="457200" rtl="0" eaLnBrk="1" fontAlgn="base" hangingPunct="1">
              <a:lnSpc>
                <a:spcPct val="100000"/>
              </a:lnSpc>
              <a:spcBef>
                <a:spcPts val="640"/>
              </a:spcBef>
              <a:spcAft>
                <a:spcPts val="0"/>
              </a:spcAft>
              <a:buClr>
                <a:schemeClr val="lt1"/>
              </a:buClr>
              <a:buSzPct val="100000"/>
              <a:buFont typeface="Arial"/>
              <a:buChar char="•"/>
              <a:defRPr sz="3200" b="0" i="0" u="none" strike="noStrike" kern="1200" cap="none">
                <a:solidFill>
                  <a:schemeClr val="lt1"/>
                </a:solidFill>
                <a:latin typeface="Calibri"/>
                <a:ea typeface="Calibri"/>
                <a:cs typeface="Calibri"/>
                <a:sym typeface="Calibri"/>
              </a:defRPr>
            </a:lvl1pPr>
            <a:lvl2pPr marL="742950" marR="0" lvl="1" indent="69850" algn="l" defTabSz="457200" rtl="0" eaLnBrk="1" fontAlgn="base" hangingPunct="1">
              <a:lnSpc>
                <a:spcPct val="100000"/>
              </a:lnSpc>
              <a:spcBef>
                <a:spcPts val="560"/>
              </a:spcBef>
              <a:spcAft>
                <a:spcPts val="0"/>
              </a:spcAft>
              <a:buClr>
                <a:schemeClr val="lt1"/>
              </a:buClr>
              <a:buSzPct val="100000"/>
              <a:buFont typeface="Arial"/>
              <a:buChar char="–"/>
              <a:defRPr sz="2800" b="0" i="0" u="none" strike="noStrike" kern="1200" cap="none">
                <a:solidFill>
                  <a:schemeClr val="lt1"/>
                </a:solidFill>
                <a:latin typeface="Calibri"/>
                <a:ea typeface="Calibri"/>
                <a:cs typeface="Calibri"/>
                <a:sym typeface="Calibri"/>
              </a:defRPr>
            </a:lvl2pPr>
            <a:lvl3pPr marL="1143000" marR="0" lvl="2" indent="76200" algn="l" defTabSz="457200" rtl="0" eaLnBrk="1" fontAlgn="base" hangingPunct="1">
              <a:lnSpc>
                <a:spcPct val="100000"/>
              </a:lnSpc>
              <a:spcBef>
                <a:spcPts val="480"/>
              </a:spcBef>
              <a:spcAft>
                <a:spcPts val="0"/>
              </a:spcAft>
              <a:buClr>
                <a:schemeClr val="lt1"/>
              </a:buClr>
              <a:buSzPct val="100000"/>
              <a:buFont typeface="Arial"/>
              <a:buChar char="•"/>
              <a:defRPr sz="2400" b="0" i="0" u="none" strike="noStrike" kern="1200" cap="none">
                <a:solidFill>
                  <a:schemeClr val="lt1"/>
                </a:solidFill>
                <a:latin typeface="Calibri"/>
                <a:ea typeface="Calibri"/>
                <a:cs typeface="Calibri"/>
                <a:sym typeface="Calibri"/>
              </a:defRPr>
            </a:lvl3pPr>
            <a:lvl4pPr marL="1600200" marR="0" lvl="3"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4pPr>
            <a:lvl5pPr marL="2057400" marR="0" lvl="4" indent="25400" algn="l" defTabSz="457200" rtl="0" eaLnBrk="1" fontAlgn="base" hangingPunct="1">
              <a:lnSpc>
                <a:spcPct val="100000"/>
              </a:lnSpc>
              <a:spcBef>
                <a:spcPts val="400"/>
              </a:spcBef>
              <a:spcAft>
                <a:spcPts val="0"/>
              </a:spcAft>
              <a:buClr>
                <a:schemeClr val="lt1"/>
              </a:buClr>
              <a:buSzPct val="100000"/>
              <a:buFont typeface="Arial"/>
              <a:buChar char="»"/>
              <a:defRPr sz="2000" b="0" i="0" u="none" strike="noStrike" kern="1200" cap="none">
                <a:solidFill>
                  <a:schemeClr val="lt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342900" marR="0" lvl="0" indent="-342900" algn="l" defTabSz="457200" rtl="0" eaLnBrk="1" fontAlgn="base" latinLnBrk="0" hangingPunct="1">
              <a:lnSpc>
                <a:spcPct val="100000"/>
              </a:lnSpc>
              <a:spcBef>
                <a:spcPts val="640"/>
              </a:spcBef>
              <a:spcAft>
                <a:spcPts val="0"/>
              </a:spcAft>
              <a:buClr>
                <a:prstClr val="white"/>
              </a:buClr>
              <a:buSzPct val="100000"/>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Accuracy and precision of ABI 550-nm AOD in comparison with AERONET AOD over land and water using collocated ABI-AERONET dataset. F&amp;PS requirements are in parenthesis.</a:t>
            </a:r>
          </a:p>
          <a:p>
            <a:pPr marL="342900" marR="0" lvl="0" indent="-342900" algn="l" defTabSz="457200" rtl="0" eaLnBrk="1" fontAlgn="base" latinLnBrk="0" hangingPunct="1">
              <a:lnSpc>
                <a:spcPct val="100000"/>
              </a:lnSpc>
              <a:spcBef>
                <a:spcPts val="640"/>
              </a:spcBef>
              <a:spcAft>
                <a:spcPts val="0"/>
              </a:spcAft>
              <a:buClr>
                <a:prstClr val="white"/>
              </a:buClr>
              <a:buSzPct val="100000"/>
              <a:buFont typeface="Arial"/>
              <a:buChar char="•"/>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means data are not available and/or statistic is not calculated. </a:t>
            </a:r>
          </a:p>
          <a:p>
            <a:pPr marL="342900" marR="0" lvl="0" indent="-342900" algn="l" defTabSz="457200" rtl="0" eaLnBrk="1" fontAlgn="base" latinLnBrk="0" hangingPunct="1">
              <a:lnSpc>
                <a:spcPct val="100000"/>
              </a:lnSpc>
              <a:spcBef>
                <a:spcPts val="1200"/>
              </a:spcBef>
              <a:spcAft>
                <a:spcPts val="0"/>
              </a:spcAft>
              <a:buClr>
                <a:prstClr val="white"/>
              </a:buClr>
              <a:buSzPct val="100000"/>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a:cs typeface="Arial"/>
                <a:sym typeface="Arial"/>
              </a:rPr>
              <a:t>Accuracy and precision are evaluated using only high QC AOD in the required AOD ranges. </a:t>
            </a:r>
            <a:r>
              <a:rPr kumimoji="0" lang="en-US" sz="2200" b="1" i="0" u="none" strike="noStrike" kern="1200" cap="none" spc="0" normalizeH="0" baseline="0" noProof="0" dirty="0">
                <a:ln>
                  <a:noFill/>
                </a:ln>
                <a:solidFill>
                  <a:prstClr val="white"/>
                </a:solidFill>
                <a:effectLst/>
                <a:uLnTx/>
                <a:uFillTx/>
                <a:latin typeface="Calibri"/>
                <a:cs typeface="Arial"/>
                <a:sym typeface="Arial"/>
              </a:rPr>
              <a:t>Here “low”, “medium” and “high” refer to the magnitude of AOD not to its quality.</a:t>
            </a:r>
          </a:p>
          <a:p>
            <a:pPr marL="342900" marR="0" lvl="0" indent="-342900" algn="l" defTabSz="457200" rtl="0" eaLnBrk="1" fontAlgn="base" latinLnBrk="0" hangingPunct="1">
              <a:lnSpc>
                <a:spcPct val="100000"/>
              </a:lnSpc>
              <a:spcBef>
                <a:spcPts val="1200"/>
              </a:spcBef>
              <a:spcAft>
                <a:spcPts val="0"/>
              </a:spcAft>
              <a:buClr>
                <a:prstClr val="white"/>
              </a:buClr>
              <a:buSzPct val="100000"/>
              <a:buFont typeface="Arial"/>
              <a:buChar char="•"/>
              <a:tabLst/>
              <a:defRPr/>
            </a:pPr>
            <a:r>
              <a:rPr kumimoji="0" lang="en-US" sz="2200" b="0" i="0" u="none" strike="noStrike" kern="1200" cap="none" spc="0" normalizeH="0" baseline="0" noProof="0" dirty="0">
                <a:ln>
                  <a:noFill/>
                </a:ln>
                <a:solidFill>
                  <a:prstClr val="white"/>
                </a:solidFill>
                <a:effectLst/>
                <a:uLnTx/>
                <a:uFillTx/>
                <a:latin typeface="Calibri"/>
                <a:cs typeface="Arial"/>
                <a:sym typeface="Arial"/>
              </a:rPr>
              <a:t>Requirements are met except for accuracy in high AOD range over land with very limited sample size.  Data are not available in high AOD value range over water. </a:t>
            </a:r>
            <a:endParaRPr kumimoji="0" lang="en-US" sz="22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342900" marR="0" lvl="0" indent="-342900" algn="l" defTabSz="457200" rtl="0" eaLnBrk="1" fontAlgn="base" latinLnBrk="0" hangingPunct="1">
              <a:lnSpc>
                <a:spcPct val="100000"/>
              </a:lnSpc>
              <a:spcBef>
                <a:spcPts val="1200"/>
              </a:spcBef>
              <a:spcAft>
                <a:spcPts val="0"/>
              </a:spcAft>
              <a:buClr>
                <a:prstClr val="white"/>
              </a:buClr>
              <a:buSzPct val="100000"/>
              <a:buFont typeface="Arial"/>
              <a:buChar char="•"/>
              <a:tabLst/>
              <a:defRPr/>
            </a:pPr>
            <a:endParaRPr kumimoji="0" lang="en-US" sz="22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aphicFrame>
        <p:nvGraphicFramePr>
          <p:cNvPr id="6" name="Table 5">
            <a:extLst>
              <a:ext uri="{FF2B5EF4-FFF2-40B4-BE49-F238E27FC236}">
                <a16:creationId xmlns:a16="http://schemas.microsoft.com/office/drawing/2014/main" id="{01F430B7-FE2D-42DC-89E7-668AAD6507F2}"/>
              </a:ext>
            </a:extLst>
          </p:cNvPr>
          <p:cNvGraphicFramePr>
            <a:graphicFrameLocks noGrp="1"/>
          </p:cNvGraphicFramePr>
          <p:nvPr>
            <p:extLst/>
          </p:nvPr>
        </p:nvGraphicFramePr>
        <p:xfrm>
          <a:off x="367660" y="1499833"/>
          <a:ext cx="8229776" cy="2463416"/>
        </p:xfrm>
        <a:graphic>
          <a:graphicData uri="http://schemas.openxmlformats.org/drawingml/2006/table">
            <a:tbl>
              <a:tblPr firstRow="1" firstCol="1" bandRow="1">
                <a:tableStyleId>{5C22544A-7EE6-4342-B048-85BDC9FD1C3A}</a:tableStyleId>
              </a:tblPr>
              <a:tblGrid>
                <a:gridCol w="845525">
                  <a:extLst>
                    <a:ext uri="{9D8B030D-6E8A-4147-A177-3AD203B41FA5}">
                      <a16:colId xmlns:a16="http://schemas.microsoft.com/office/drawing/2014/main" val="20000"/>
                    </a:ext>
                  </a:extLst>
                </a:gridCol>
                <a:gridCol w="901893">
                  <a:extLst>
                    <a:ext uri="{9D8B030D-6E8A-4147-A177-3AD203B41FA5}">
                      <a16:colId xmlns:a16="http://schemas.microsoft.com/office/drawing/2014/main" val="20001"/>
                    </a:ext>
                  </a:extLst>
                </a:gridCol>
                <a:gridCol w="1183734">
                  <a:extLst>
                    <a:ext uri="{9D8B030D-6E8A-4147-A177-3AD203B41FA5}">
                      <a16:colId xmlns:a16="http://schemas.microsoft.com/office/drawing/2014/main" val="20002"/>
                    </a:ext>
                  </a:extLst>
                </a:gridCol>
                <a:gridCol w="992083">
                  <a:extLst>
                    <a:ext uri="{9D8B030D-6E8A-4147-A177-3AD203B41FA5}">
                      <a16:colId xmlns:a16="http://schemas.microsoft.com/office/drawing/2014/main" val="20003"/>
                    </a:ext>
                  </a:extLst>
                </a:gridCol>
                <a:gridCol w="845526">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19">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796">
                  <a:extLst>
                    <a:ext uri="{9D8B030D-6E8A-4147-A177-3AD203B41FA5}">
                      <a16:colId xmlns:a16="http://schemas.microsoft.com/office/drawing/2014/main" val="20008"/>
                    </a:ext>
                  </a:extLst>
                </a:gridCol>
              </a:tblGrid>
              <a:tr h="322752">
                <a:tc gridSpan="9">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effectLst/>
                        </a:rPr>
                        <a:t>High Quality 550-nm ABI AOD (07/26/2022</a:t>
                      </a:r>
                      <a:r>
                        <a:rPr lang="en-US" sz="1800" baseline="0" dirty="0">
                          <a:effectLst/>
                        </a:rPr>
                        <a:t> – 10/26/2022)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16">
                <a:tc rowSpan="2">
                  <a:txBody>
                    <a:bodyPr/>
                    <a:lstStyle/>
                    <a:p>
                      <a:pPr marL="0" marR="0" algn="ctr">
                        <a:spcBef>
                          <a:spcPts val="0"/>
                        </a:spcBef>
                        <a:spcAft>
                          <a:spcPts val="0"/>
                        </a:spcAft>
                      </a:pPr>
                      <a:r>
                        <a:rPr lang="en-US" sz="1600" dirty="0">
                          <a:effectLst/>
                        </a:rPr>
                        <a:t>Range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gridSpan="4">
                  <a:txBody>
                    <a:bodyPr/>
                    <a:lstStyle/>
                    <a:p>
                      <a:pPr marL="0" marR="0" algn="ctr">
                        <a:spcBef>
                          <a:spcPts val="0"/>
                        </a:spcBef>
                        <a:spcAft>
                          <a:spcPts val="0"/>
                        </a:spcAft>
                      </a:pPr>
                      <a:r>
                        <a:rPr lang="en-US" sz="1600" dirty="0">
                          <a:effectLst/>
                        </a:rPr>
                        <a:t>Land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600" dirty="0">
                          <a:effectLst/>
                        </a:rPr>
                        <a:t>Water</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9">
                <a:tc vMerge="1">
                  <a:txBody>
                    <a:bodyPr/>
                    <a:lstStyle/>
                    <a:p>
                      <a:endParaRPr lang="en-US"/>
                    </a:p>
                  </a:txBody>
                  <a:tcP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AOD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Accuracy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Precision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 of points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2"/>
                  </a:ext>
                </a:extLst>
              </a:tr>
              <a:tr h="359713">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&lt;0.04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(0.06)</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0.02 (0.13)</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latin typeface="+mn-lt"/>
                          <a:ea typeface="+mn-ea"/>
                          <a:cs typeface="+mn-cs"/>
                        </a:rPr>
                        <a:t>6,702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a:spcBef>
                          <a:spcPts val="0"/>
                        </a:spcBef>
                        <a:spcAft>
                          <a:spcPts val="0"/>
                        </a:spcAft>
                      </a:pPr>
                      <a:r>
                        <a:rPr lang="en-US" sz="1600" dirty="0">
                          <a:effectLst/>
                        </a:rPr>
                        <a:t>&lt;0.4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0.01 (0.02)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algn="ctr" fontAlgn="base">
                        <a:lnSpc>
                          <a:spcPts val="1275"/>
                        </a:lnSpc>
                        <a:spcBef>
                          <a:spcPts val="0"/>
                        </a:spcBef>
                        <a:spcAft>
                          <a:spcPts val="0"/>
                        </a:spcAft>
                      </a:pPr>
                      <a:r>
                        <a:rPr lang="en-US" sz="1600" kern="1200" dirty="0">
                          <a:effectLst/>
                        </a:rPr>
                        <a:t>0.02 (0.15)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7,901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extLst>
                  <a:ext uri="{0D108BD9-81ED-4DB2-BD59-A6C34878D82A}">
                    <a16:rowId xmlns:a16="http://schemas.microsoft.com/office/drawing/2014/main" val="10003"/>
                  </a:ext>
                </a:extLst>
              </a:tr>
              <a:tr h="359713">
                <a:tc>
                  <a:txBody>
                    <a:bodyPr/>
                    <a:lstStyle/>
                    <a:p>
                      <a:pPr marL="0" marR="0" algn="ctr">
                        <a:spcBef>
                          <a:spcPts val="0"/>
                        </a:spcBef>
                        <a:spcAft>
                          <a:spcPts val="0"/>
                        </a:spcAft>
                      </a:pPr>
                      <a:r>
                        <a:rPr lang="en-US" sz="1600" dirty="0">
                          <a:effectLst/>
                        </a:rPr>
                        <a:t>Medium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dirty="0">
                          <a:effectLst/>
                        </a:rPr>
                        <a:t>0.04 - 0.8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0.00 (0.04)</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fontAlgn="base">
                        <a:lnSpc>
                          <a:spcPts val="1275"/>
                        </a:lnSpc>
                        <a:spcBef>
                          <a:spcPts val="0"/>
                        </a:spcBef>
                        <a:spcAft>
                          <a:spcPts val="0"/>
                        </a:spcAft>
                      </a:pPr>
                      <a:r>
                        <a:rPr lang="en-US" sz="1600" kern="1200" dirty="0">
                          <a:effectLst/>
                        </a:rPr>
                        <a:t>0.07 (0.25)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tc>
                <a:tc>
                  <a:txBody>
                    <a:bodyPr/>
                    <a:lstStyle/>
                    <a:p>
                      <a:pPr marL="0" marR="0" algn="ctr" defTabSz="457200" rtl="0" eaLnBrk="1" latinLnBrk="0" hangingPunct="1">
                        <a:spcBef>
                          <a:spcPts val="0"/>
                        </a:spcBef>
                        <a:spcAft>
                          <a:spcPts val="0"/>
                        </a:spcAft>
                      </a:pPr>
                      <a:r>
                        <a:rPr lang="en-US" sz="1600" kern="1200" dirty="0">
                          <a:solidFill>
                            <a:schemeClr val="dk1"/>
                          </a:solidFill>
                          <a:effectLst/>
                          <a:latin typeface="+mn-lt"/>
                          <a:ea typeface="+mn-ea"/>
                          <a:cs typeface="+mn-cs"/>
                        </a:rPr>
                        <a:t>39,421</a:t>
                      </a:r>
                    </a:p>
                  </a:txBody>
                  <a:tcPr marL="38576" marR="38576"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13">
                <a:tc>
                  <a:txBody>
                    <a:bodyPr/>
                    <a:lstStyle/>
                    <a:p>
                      <a:pPr marL="0" marR="0" algn="ctr">
                        <a:spcBef>
                          <a:spcPts val="0"/>
                        </a:spcBef>
                        <a:spcAft>
                          <a:spcPts val="0"/>
                        </a:spcAft>
                      </a:pPr>
                      <a:r>
                        <a:rPr lang="en-US" sz="1600" dirty="0">
                          <a:effectLst/>
                        </a:rPr>
                        <a:t>High</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algn="ctr">
                        <a:spcBef>
                          <a:spcPts val="0"/>
                        </a:spcBef>
                        <a:spcAft>
                          <a:spcPts val="0"/>
                        </a:spcAft>
                      </a:pPr>
                      <a:r>
                        <a:rPr lang="en-US" sz="1600">
                          <a:effectLst/>
                        </a:rPr>
                        <a:t>&gt;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tc>
                <a:tc>
                  <a:txBody>
                    <a:bodyPr/>
                    <a:lstStyle/>
                    <a:p>
                      <a:pPr marL="0" marR="0" lvl="0" indent="0" algn="ctr" defTabSz="457200" rtl="0" eaLnBrk="1" fontAlgn="base" latinLnBrk="0" hangingPunct="1">
                        <a:lnSpc>
                          <a:spcPts val="1275"/>
                        </a:lnSpc>
                        <a:spcBef>
                          <a:spcPts val="0"/>
                        </a:spcBef>
                        <a:spcAft>
                          <a:spcPts val="0"/>
                        </a:spcAft>
                        <a:buClrTx/>
                        <a:buSzTx/>
                        <a:buFontTx/>
                        <a:buNone/>
                        <a:tabLst/>
                        <a:defRPr/>
                      </a:pPr>
                      <a:r>
                        <a:rPr lang="en-US" sz="1600" kern="1200" dirty="0">
                          <a:solidFill>
                            <a:srgbClr val="C00000"/>
                          </a:solidFill>
                          <a:effectLst/>
                          <a:latin typeface="+mn-lt"/>
                          <a:ea typeface="SimSun" panose="02010600030101010101" pitchFamily="2" charset="-122"/>
                          <a:cs typeface="Arial" panose="020B0604020202020204" pitchFamily="34" charset="0"/>
                        </a:rPr>
                        <a:t>0.90</a:t>
                      </a:r>
                      <a:r>
                        <a:rPr lang="en-US" sz="1600" kern="1200" dirty="0">
                          <a:effectLst/>
                          <a:latin typeface="+mn-lt"/>
                          <a:ea typeface="SimSun" panose="02010600030101010101" pitchFamily="2" charset="-122"/>
                          <a:cs typeface="Arial" panose="020B0604020202020204" pitchFamily="34" charset="0"/>
                        </a:rPr>
                        <a:t> (0.12)</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0.12 (0.35)</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defTabSz="457200" rtl="0" eaLnBrk="1" latinLnBrk="0" hangingPunct="1">
                        <a:spcBef>
                          <a:spcPts val="0"/>
                        </a:spcBef>
                        <a:spcAft>
                          <a:spcPts val="0"/>
                        </a:spcAft>
                      </a:pPr>
                      <a:r>
                        <a:rPr lang="en-US" sz="1600" kern="1200" dirty="0">
                          <a:effectLst/>
                          <a:latin typeface="+mn-lt"/>
                        </a:rPr>
                        <a:t> 22</a:t>
                      </a:r>
                      <a:r>
                        <a:rPr lang="en-US" sz="1600" kern="1200" dirty="0">
                          <a:effectLst/>
                        </a:rPr>
                        <a:t> </a:t>
                      </a:r>
                      <a:endParaRPr lang="en-US" sz="1600" kern="1200" dirty="0">
                        <a:solidFill>
                          <a:schemeClr val="dk1"/>
                        </a:solidFill>
                        <a:effectLst/>
                        <a:latin typeface="+mn-lt"/>
                        <a:ea typeface="+mn-ea"/>
                        <a:cs typeface="+mn-cs"/>
                      </a:endParaRPr>
                    </a:p>
                  </a:txBody>
                  <a:tcPr marL="38576" marR="38576" marT="0" marB="0" anchor="ctr">
                    <a:solidFill>
                      <a:schemeClr val="accent1">
                        <a:lumMod val="20000"/>
                        <a:lumOff val="80000"/>
                      </a:schemeClr>
                    </a:solidFill>
                  </a:tcPr>
                </a:tc>
                <a:tc>
                  <a:txBody>
                    <a:bodyPr/>
                    <a:lstStyle/>
                    <a:p>
                      <a:pPr marL="0" marR="0" algn="ctr">
                        <a:spcBef>
                          <a:spcPts val="0"/>
                        </a:spcBef>
                        <a:spcAft>
                          <a:spcPts val="0"/>
                        </a:spcAft>
                      </a:pPr>
                      <a:r>
                        <a:rPr lang="en-US" sz="1600" dirty="0">
                          <a:effectLst/>
                        </a:rPr>
                        <a:t>&gt;0.4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algn="ctr" fontAlgn="base">
                        <a:lnSpc>
                          <a:spcPts val="1275"/>
                        </a:lnSpc>
                        <a:spcBef>
                          <a:spcPts val="0"/>
                        </a:spcBef>
                        <a:spcAft>
                          <a:spcPts val="0"/>
                        </a:spcAft>
                      </a:pPr>
                      <a:r>
                        <a:rPr lang="en-US" sz="1600" kern="1200" dirty="0">
                          <a:effectLst/>
                          <a:latin typeface="+mn-lt"/>
                        </a:rPr>
                        <a:t>--</a:t>
                      </a:r>
                      <a:endParaRPr lang="en-US" sz="1600" dirty="0">
                        <a:effectLst/>
                        <a:latin typeface="Arial" panose="020B0604020202020204" pitchFamily="34" charset="0"/>
                        <a:ea typeface="SimSun" panose="02010600030101010101" pitchFamily="2" charset="-122"/>
                        <a:cs typeface="Arial" panose="020B0604020202020204" pitchFamily="34" charset="0"/>
                      </a:endParaRPr>
                    </a:p>
                  </a:txBody>
                  <a:tcPr marL="38576" marR="38576"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effectLst/>
                          <a:latin typeface="+mn-l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8576" marR="38576" marT="0"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83407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graphicFrame>
        <p:nvGraphicFramePr>
          <p:cNvPr id="675" name="Google Shape;675;p47"/>
          <p:cNvGraphicFramePr/>
          <p:nvPr>
            <p:extLst/>
          </p:nvPr>
        </p:nvGraphicFramePr>
        <p:xfrm>
          <a:off x="367660" y="1499833"/>
          <a:ext cx="8229775" cy="2463450"/>
        </p:xfrm>
        <a:graphic>
          <a:graphicData uri="http://schemas.openxmlformats.org/drawingml/2006/table">
            <a:tbl>
              <a:tblPr firstRow="1" firstCol="1" bandRow="1">
                <a:tableStyleId>{EC886631-476B-4E1F-8019-434EE7F9039B}</a:tableStyleId>
              </a:tblPr>
              <a:tblGrid>
                <a:gridCol w="845525">
                  <a:extLst>
                    <a:ext uri="{9D8B030D-6E8A-4147-A177-3AD203B41FA5}">
                      <a16:colId xmlns:a16="http://schemas.microsoft.com/office/drawing/2014/main" val="20000"/>
                    </a:ext>
                  </a:extLst>
                </a:gridCol>
                <a:gridCol w="901900">
                  <a:extLst>
                    <a:ext uri="{9D8B030D-6E8A-4147-A177-3AD203B41FA5}">
                      <a16:colId xmlns:a16="http://schemas.microsoft.com/office/drawing/2014/main" val="20001"/>
                    </a:ext>
                  </a:extLst>
                </a:gridCol>
                <a:gridCol w="1183725">
                  <a:extLst>
                    <a:ext uri="{9D8B030D-6E8A-4147-A177-3AD203B41FA5}">
                      <a16:colId xmlns:a16="http://schemas.microsoft.com/office/drawing/2014/main" val="20002"/>
                    </a:ext>
                  </a:extLst>
                </a:gridCol>
                <a:gridCol w="992075">
                  <a:extLst>
                    <a:ext uri="{9D8B030D-6E8A-4147-A177-3AD203B41FA5}">
                      <a16:colId xmlns:a16="http://schemas.microsoft.com/office/drawing/2014/main" val="20003"/>
                    </a:ext>
                  </a:extLst>
                </a:gridCol>
                <a:gridCol w="845525">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25">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800">
                  <a:extLst>
                    <a:ext uri="{9D8B030D-6E8A-4147-A177-3AD203B41FA5}">
                      <a16:colId xmlns:a16="http://schemas.microsoft.com/office/drawing/2014/main" val="20008"/>
                    </a:ext>
                  </a:extLst>
                </a:gridCol>
              </a:tblGrid>
              <a:tr h="322750">
                <a:tc gridSpan="9">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High Quality 550-nm ABI AOD (07/26/2022 – 10/26/2022)</a:t>
                      </a:r>
                      <a:endParaRPr sz="1800" u="none" strike="noStrike" cap="none">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25">
                <a:tc rowSpan="2">
                  <a:txBody>
                    <a:bodyPr/>
                    <a:lstStyle/>
                    <a:p>
                      <a:pPr marL="0" marR="0" lvl="0" indent="0" algn="ctr" rtl="0">
                        <a:spcBef>
                          <a:spcPts val="0"/>
                        </a:spcBef>
                        <a:spcAft>
                          <a:spcPts val="0"/>
                        </a:spcAft>
                        <a:buNone/>
                      </a:pPr>
                      <a:r>
                        <a:rPr lang="en-US" sz="1600" u="none" strike="noStrike" cap="none"/>
                        <a:t>Range</a:t>
                      </a:r>
                      <a:endParaRPr sz="1600" u="none" strike="noStrike" cap="none">
                        <a:latin typeface="Arial"/>
                        <a:ea typeface="Arial"/>
                        <a:cs typeface="Arial"/>
                        <a:sym typeface="Arial"/>
                      </a:endParaRPr>
                    </a:p>
                  </a:txBody>
                  <a:tcPr marL="38575" marR="38575" marT="0" marB="0" anchor="ctr"/>
                </a:tc>
                <a:tc gridSpan="4">
                  <a:txBody>
                    <a:bodyPr/>
                    <a:lstStyle/>
                    <a:p>
                      <a:pPr marL="0" marR="0" lvl="0" indent="0" algn="ctr" rtl="0">
                        <a:spcBef>
                          <a:spcPts val="0"/>
                        </a:spcBef>
                        <a:spcAft>
                          <a:spcPts val="0"/>
                        </a:spcAft>
                        <a:buNone/>
                      </a:pPr>
                      <a:r>
                        <a:rPr lang="en-US" sz="1600" u="none" strike="noStrike" cap="none" dirty="0"/>
                        <a:t>Land</a:t>
                      </a:r>
                      <a:endParaRPr sz="1600" u="none" strike="noStrike" cap="none" dirty="0">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spcBef>
                          <a:spcPts val="0"/>
                        </a:spcBef>
                        <a:spcAft>
                          <a:spcPts val="0"/>
                        </a:spcAft>
                        <a:buNone/>
                      </a:pPr>
                      <a:r>
                        <a:rPr lang="en-US" sz="1600" u="none" strike="noStrike" cap="none"/>
                        <a:t>Water</a:t>
                      </a:r>
                      <a:endParaRPr sz="1600" u="none" strike="noStrike" cap="none">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0">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t>AOD</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Accuracy</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Precision</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 of points</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AOD</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Accuracy</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Precision</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 of points</a:t>
                      </a:r>
                      <a:endParaRPr sz="1600" u="none" strike="noStrike" cap="none">
                        <a:latin typeface="Arial"/>
                        <a:ea typeface="Arial"/>
                        <a:cs typeface="Arial"/>
                        <a:sym typeface="Arial"/>
                      </a:endParaRPr>
                    </a:p>
                  </a:txBody>
                  <a:tcPr marL="38575" marR="38575" marT="0" marB="0" anchor="ctr"/>
                </a:tc>
                <a:extLst>
                  <a:ext uri="{0D108BD9-81ED-4DB2-BD59-A6C34878D82A}">
                    <a16:rowId xmlns:a16="http://schemas.microsoft.com/office/drawing/2014/main" val="10002"/>
                  </a:ext>
                </a:extLst>
              </a:tr>
              <a:tr h="359725">
                <a:tc>
                  <a:txBody>
                    <a:bodyPr/>
                    <a:lstStyle/>
                    <a:p>
                      <a:pPr marL="0" marR="0" lvl="0" indent="0" algn="ctr" rtl="0">
                        <a:spcBef>
                          <a:spcPts val="0"/>
                        </a:spcBef>
                        <a:spcAft>
                          <a:spcPts val="0"/>
                        </a:spcAft>
                        <a:buNone/>
                      </a:pPr>
                      <a:r>
                        <a:rPr lang="en-US" sz="1600" u="none" strike="noStrike" cap="none"/>
                        <a:t>Low</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&lt;0.04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0.00 (0.06)</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0.03 (0.13)</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sym typeface="Calibri"/>
                        </a:rPr>
                        <a:t>8,434</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spcBef>
                          <a:spcPts val="0"/>
                        </a:spcBef>
                        <a:spcAft>
                          <a:spcPts val="0"/>
                        </a:spcAft>
                        <a:buNone/>
                      </a:pPr>
                      <a:r>
                        <a:rPr lang="en-US" sz="1600" u="none" strike="noStrike" cap="none"/>
                        <a:t>&lt;0.4</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79687"/>
                        </a:lnSpc>
                        <a:spcBef>
                          <a:spcPts val="0"/>
                        </a:spcBef>
                        <a:spcAft>
                          <a:spcPts val="0"/>
                        </a:spcAft>
                        <a:buNone/>
                      </a:pPr>
                      <a:r>
                        <a:rPr lang="en-US" sz="1600" u="none" strike="noStrike" cap="none"/>
                        <a:t>0.02 (0.02)</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79687"/>
                        </a:lnSpc>
                        <a:spcBef>
                          <a:spcPts val="0"/>
                        </a:spcBef>
                        <a:spcAft>
                          <a:spcPts val="0"/>
                        </a:spcAft>
                        <a:buNone/>
                      </a:pPr>
                      <a:r>
                        <a:rPr lang="en-US" sz="1600" u="none" strike="noStrike" cap="none"/>
                        <a:t>0.02 (0.15)</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sym typeface="Calibri"/>
                        </a:rPr>
                        <a:t>8,125</a:t>
                      </a:r>
                      <a:endParaRPr/>
                    </a:p>
                  </a:txBody>
                  <a:tcPr marL="38575" marR="38575" marT="0" marB="0" anchor="ctr"/>
                </a:tc>
                <a:extLst>
                  <a:ext uri="{0D108BD9-81ED-4DB2-BD59-A6C34878D82A}">
                    <a16:rowId xmlns:a16="http://schemas.microsoft.com/office/drawing/2014/main" val="10003"/>
                  </a:ext>
                </a:extLst>
              </a:tr>
              <a:tr h="359725">
                <a:tc>
                  <a:txBody>
                    <a:bodyPr/>
                    <a:lstStyle/>
                    <a:p>
                      <a:pPr marL="0" marR="0" lvl="0" indent="0" algn="ctr" rtl="0">
                        <a:spcBef>
                          <a:spcPts val="0"/>
                        </a:spcBef>
                        <a:spcAft>
                          <a:spcPts val="0"/>
                        </a:spcAft>
                        <a:buNone/>
                      </a:pPr>
                      <a:r>
                        <a:rPr lang="en-US" sz="1600" u="none" strike="noStrike" cap="none"/>
                        <a:t>Medium</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0.04 - 0.8</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0.04 (0.04)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0.09 (0.25)</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44,407</a:t>
                      </a:r>
                      <a:endParaRPr sz="1600" u="none" strike="noStrike" cap="none">
                        <a:latin typeface="Arial"/>
                        <a:ea typeface="Arial"/>
                        <a:cs typeface="Arial"/>
                        <a:sym typeface="Arial"/>
                      </a:endParaRPr>
                    </a:p>
                  </a:txBody>
                  <a:tcPr marL="38575" marR="38575"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25">
                <a:tc>
                  <a:txBody>
                    <a:bodyPr/>
                    <a:lstStyle/>
                    <a:p>
                      <a:pPr marL="0" marR="0" lvl="0" indent="0" algn="ctr" rtl="0">
                        <a:spcBef>
                          <a:spcPts val="0"/>
                        </a:spcBef>
                        <a:spcAft>
                          <a:spcPts val="0"/>
                        </a:spcAft>
                        <a:buNone/>
                      </a:pPr>
                      <a:r>
                        <a:rPr lang="en-US" sz="1600" u="none" strike="noStrike" cap="none"/>
                        <a:t>High</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&gt; 0.8</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Clr>
                          <a:srgbClr val="C00000"/>
                        </a:buClr>
                        <a:buSzPts val="1600"/>
                        <a:buFont typeface="Calibri"/>
                        <a:buNone/>
                      </a:pPr>
                      <a:r>
                        <a:rPr lang="en-US" sz="1600" u="none" strike="noStrike" cap="none" dirty="0">
                          <a:solidFill>
                            <a:srgbClr val="C00000"/>
                          </a:solidFill>
                          <a:sym typeface="Calibri"/>
                        </a:rPr>
                        <a:t>0.44</a:t>
                      </a:r>
                      <a:r>
                        <a:rPr lang="en-US" sz="1600" u="none" strike="noStrike" cap="none" dirty="0">
                          <a:sym typeface="Calibri"/>
                        </a:rPr>
                        <a:t> (0.12)</a:t>
                      </a:r>
                      <a:endParaRPr sz="1600" u="none" strike="noStrike" cap="none" dirty="0">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dirty="0">
                          <a:solidFill>
                            <a:srgbClr val="C00000"/>
                          </a:solidFill>
                          <a:sym typeface="Calibri"/>
                        </a:rPr>
                        <a:t>0.56</a:t>
                      </a:r>
                      <a:r>
                        <a:rPr lang="en-US" sz="1600" u="none" strike="noStrike" cap="none" dirty="0">
                          <a:sym typeface="Calibri"/>
                        </a:rPr>
                        <a:t> (0.35)</a:t>
                      </a:r>
                      <a:endParaRPr sz="1600" u="none" strike="noStrike" cap="none" dirty="0">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sym typeface="Calibri"/>
                        </a:rPr>
                        <a:t> 40</a:t>
                      </a:r>
                      <a:endParaRPr sz="1600" u="none" strike="noStrike" cap="none">
                        <a:solidFill>
                          <a:schemeClr val="dk1"/>
                        </a:solidFill>
                        <a:latin typeface="Calibri"/>
                        <a:ea typeface="Calibri"/>
                        <a:cs typeface="Calibri"/>
                        <a:sym typeface="Calibri"/>
                      </a:endParaRPr>
                    </a:p>
                  </a:txBody>
                  <a:tcPr marL="38575" marR="38575" marT="0" marB="0" anchor="ctr"/>
                </a:tc>
                <a:tc>
                  <a:txBody>
                    <a:bodyPr/>
                    <a:lstStyle/>
                    <a:p>
                      <a:pPr marL="0" marR="0" lvl="0" indent="0" algn="ctr" rtl="0">
                        <a:spcBef>
                          <a:spcPts val="0"/>
                        </a:spcBef>
                        <a:spcAft>
                          <a:spcPts val="0"/>
                        </a:spcAft>
                        <a:buNone/>
                      </a:pPr>
                      <a:r>
                        <a:rPr lang="en-US" sz="1600" u="none" strike="noStrike" cap="none"/>
                        <a:t>&gt;0.4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sym typeface="Calibri"/>
                        </a:rPr>
                        <a:t>--</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dirty="0">
                          <a:sym typeface="Calibri"/>
                        </a:rPr>
                        <a:t>0</a:t>
                      </a:r>
                      <a:endParaRPr sz="1600" u="none" strike="noStrike" cap="none" dirty="0">
                        <a:latin typeface="Arial"/>
                        <a:ea typeface="Arial"/>
                        <a:cs typeface="Arial"/>
                        <a:sym typeface="Arial"/>
                      </a:endParaRPr>
                    </a:p>
                  </a:txBody>
                  <a:tcPr marL="38575" marR="38575" marT="0" marB="0" anchor="ctr"/>
                </a:tc>
                <a:extLst>
                  <a:ext uri="{0D108BD9-81ED-4DB2-BD59-A6C34878D82A}">
                    <a16:rowId xmlns:a16="http://schemas.microsoft.com/office/drawing/2014/main" val="10005"/>
                  </a:ext>
                </a:extLst>
              </a:tr>
            </a:tbl>
          </a:graphicData>
        </a:graphic>
      </p:graphicFrame>
      <p:sp>
        <p:nvSpPr>
          <p:cNvPr id="676" name="Google Shape;676;p47"/>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68</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677" name="Google Shape;677;p47"/>
          <p:cNvSpPr txBox="1">
            <a:spLocks noGrp="1"/>
          </p:cNvSpPr>
          <p:nvPr>
            <p:ph type="title"/>
          </p:nvPr>
        </p:nvSpPr>
        <p:spPr>
          <a:xfrm>
            <a:off x="1768642" y="140681"/>
            <a:ext cx="5967663"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FFFF00"/>
                </a:solidFill>
              </a:rPr>
              <a:t>G17</a:t>
            </a:r>
            <a:r>
              <a:rPr lang="en-US" dirty="0"/>
              <a:t> AOD Statistics – CONUS</a:t>
            </a:r>
            <a:endParaRPr dirty="0"/>
          </a:p>
        </p:txBody>
      </p:sp>
      <p:sp>
        <p:nvSpPr>
          <p:cNvPr id="678" name="Google Shape;678;p47"/>
          <p:cNvSpPr txBox="1"/>
          <p:nvPr/>
        </p:nvSpPr>
        <p:spPr>
          <a:xfrm>
            <a:off x="457200" y="4114807"/>
            <a:ext cx="8229600" cy="2606675"/>
          </a:xfrm>
          <a:prstGeom prst="rect">
            <a:avLst/>
          </a:prstGeom>
          <a:noFill/>
          <a:ln>
            <a:noFill/>
          </a:ln>
        </p:spPr>
        <p:txBody>
          <a:bodyPr spcFirstLastPara="1" wrap="square" lIns="91425" tIns="45700" rIns="91425" bIns="45700" anchor="t" anchorCtr="0">
            <a:normAutofit fontScale="62500" lnSpcReduction="20000"/>
          </a:bodyPr>
          <a:lstStyle/>
          <a:p>
            <a:pPr marL="342900" marR="0" lvl="0" indent="-342931" algn="l" defTabSz="914400" rtl="0" eaLnBrk="1" fontAlgn="auto" latinLnBrk="0" hangingPunct="1">
              <a:lnSpc>
                <a:spcPct val="120000"/>
              </a:lnSpc>
              <a:spcBef>
                <a:spcPts val="0"/>
              </a:spcBef>
              <a:spcAft>
                <a:spcPts val="0"/>
              </a:spcAft>
              <a:buClr>
                <a:srgbClr val="FFFFFF"/>
              </a:buClr>
              <a:buSzPct val="100000"/>
              <a:buFont typeface="Arial"/>
              <a:buChar char="•"/>
              <a:tabLst/>
              <a:defRPr/>
            </a:pPr>
            <a:r>
              <a:rPr kumimoji="0" lang="en-US" sz="1900" b="0" i="0" u="none" strike="noStrike" kern="0" cap="none" spc="0" normalizeH="0" baseline="0" noProof="0" dirty="0">
                <a:ln>
                  <a:noFill/>
                </a:ln>
                <a:solidFill>
                  <a:srgbClr val="FFFFFF"/>
                </a:solidFill>
                <a:effectLst/>
                <a:uLnTx/>
                <a:uFillTx/>
                <a:latin typeface="Arial"/>
                <a:ea typeface="Arial"/>
                <a:cs typeface="Arial"/>
                <a:sym typeface="Arial"/>
              </a:rPr>
              <a:t>Accuracy and precision of ABI 550-nm AOD in comparison with AERONET AOD over land and water using collocated ABI-AERONET dataset. F&amp;PS requirements are in parenthesis.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31" algn="l" defTabSz="914400" rtl="0" eaLnBrk="1" fontAlgn="auto" latinLnBrk="0" hangingPunct="1">
              <a:lnSpc>
                <a:spcPct val="120000"/>
              </a:lnSpc>
              <a:spcBef>
                <a:spcPts val="237"/>
              </a:spcBef>
              <a:spcAft>
                <a:spcPts val="0"/>
              </a:spcAft>
              <a:buClr>
                <a:srgbClr val="FFFFFF"/>
              </a:buClr>
              <a:buSzPct val="100000"/>
              <a:buFont typeface="Arial"/>
              <a:buChar char="•"/>
              <a:tabLst/>
              <a:defRPr/>
            </a:pPr>
            <a:r>
              <a:rPr kumimoji="0" lang="en-US" sz="1900" b="0" i="0" u="none" strike="noStrike" kern="0" cap="none" spc="0" normalizeH="0" baseline="0" noProof="0" dirty="0">
                <a:ln>
                  <a:noFill/>
                </a:ln>
                <a:solidFill>
                  <a:srgbClr val="FFFFFF"/>
                </a:solidFill>
                <a:effectLst/>
                <a:uLnTx/>
                <a:uFillTx/>
                <a:latin typeface="Arial"/>
                <a:ea typeface="Arial"/>
                <a:cs typeface="Arial"/>
                <a:sym typeface="Arial"/>
              </a:rPr>
              <a:t>(--) means data are not available and/or statistic is not calculated.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FFFFFF"/>
              </a:buClr>
              <a:buSzPct val="100000"/>
              <a:buFont typeface="Arial"/>
              <a:buChar char="•"/>
              <a:tabLst/>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Requirements are met except for those in high AOD range over land with very limited sample size.  Data are not available in high AOD value range over water.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20000"/>
              </a:lnSpc>
              <a:spcBef>
                <a:spcPts val="600"/>
              </a:spcBef>
              <a:spcAft>
                <a:spcPts val="0"/>
              </a:spcAft>
              <a:buClr>
                <a:srgbClr val="FFFFFF"/>
              </a:buClr>
              <a:buSzPct val="100000"/>
              <a:buFont typeface="Arial"/>
              <a:buChar char="•"/>
              <a:tabLst/>
              <a:defRPr/>
            </a:pPr>
            <a:r>
              <a:rPr kumimoji="0" lang="en-US" sz="2600" b="1" i="0" u="none" strike="noStrike" kern="0" cap="none" spc="0" normalizeH="0" baseline="0" noProof="0" dirty="0">
                <a:ln>
                  <a:noFill/>
                </a:ln>
                <a:solidFill>
                  <a:srgbClr val="FFFFFF"/>
                </a:solidFill>
                <a:effectLst/>
                <a:uLnTx/>
                <a:uFillTx/>
                <a:latin typeface="Calibri"/>
                <a:ea typeface="Calibri"/>
                <a:cs typeface="Calibri"/>
                <a:sym typeface="Calibri"/>
              </a:rPr>
              <a:t>Comparing G17 stats to G18 stats indicates similar retrieval qualities except for the high AOD ranges over land.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42950" marR="0" lvl="1" indent="-285750" algn="l" defTabSz="914400" rtl="0" eaLnBrk="1" fontAlgn="auto" latinLnBrk="0" hangingPunct="1">
              <a:lnSpc>
                <a:spcPct val="120000"/>
              </a:lnSpc>
              <a:spcBef>
                <a:spcPts val="600"/>
              </a:spcBef>
              <a:spcAft>
                <a:spcPts val="0"/>
              </a:spcAft>
              <a:buClr>
                <a:srgbClr val="FFFFFF"/>
              </a:buClr>
              <a:buSzPct val="100000"/>
              <a:buFont typeface="Arial"/>
              <a:buChar char="–"/>
              <a:tabLst/>
              <a:defRPr/>
            </a:pPr>
            <a:r>
              <a:rPr kumimoji="0" lang="en-US" sz="2200" b="0" i="0" u="none" strike="noStrike" kern="0" cap="none" spc="0" normalizeH="0" baseline="0" noProof="0" dirty="0">
                <a:ln>
                  <a:noFill/>
                </a:ln>
                <a:solidFill>
                  <a:srgbClr val="FFFFFF"/>
                </a:solidFill>
                <a:effectLst/>
                <a:uLnTx/>
                <a:uFillTx/>
                <a:latin typeface="Calibri"/>
                <a:ea typeface="Calibri"/>
                <a:cs typeface="Calibri"/>
                <a:sym typeface="Calibri"/>
              </a:rPr>
              <a:t>Only the time periods are same; more number of G17 retrievals than G18 is expected to result from the input (reflectances, cloud mask etc.) difference. </a:t>
            </a:r>
            <a:endParaRPr kumimoji="0" sz="22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477889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8"/>
          <p:cNvSpPr txBox="1">
            <a:spLocks noGrp="1"/>
          </p:cNvSpPr>
          <p:nvPr>
            <p:ph type="body" idx="1"/>
          </p:nvPr>
        </p:nvSpPr>
        <p:spPr>
          <a:xfrm>
            <a:off x="457200" y="4114807"/>
            <a:ext cx="8229600" cy="2606675"/>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lnSpc>
                <a:spcPct val="120000"/>
              </a:lnSpc>
              <a:spcBef>
                <a:spcPts val="0"/>
              </a:spcBef>
              <a:spcAft>
                <a:spcPts val="0"/>
              </a:spcAft>
              <a:buClr>
                <a:srgbClr val="FFFFFF"/>
              </a:buClr>
              <a:buSzPct val="100000"/>
              <a:buChar char="•"/>
            </a:pPr>
            <a:r>
              <a:rPr lang="en-US" sz="1900">
                <a:solidFill>
                  <a:srgbClr val="FFFFFF"/>
                </a:solidFill>
                <a:latin typeface="Arial"/>
                <a:ea typeface="Arial"/>
                <a:cs typeface="Arial"/>
                <a:sym typeface="Arial"/>
              </a:rPr>
              <a:t>Accuracy and precision of ABI 550-nm AOD in comparison with AERONET AOD over land and water using collocated ABI-AERONET dataset. F&amp;PS requirements are in parenthesis.</a:t>
            </a:r>
            <a:endParaRPr/>
          </a:p>
          <a:p>
            <a:pPr marL="342900" lvl="0" indent="-342900" algn="l" rtl="0">
              <a:lnSpc>
                <a:spcPct val="120000"/>
              </a:lnSpc>
              <a:spcBef>
                <a:spcPts val="266"/>
              </a:spcBef>
              <a:spcAft>
                <a:spcPts val="0"/>
              </a:spcAft>
              <a:buClr>
                <a:srgbClr val="FFFFFF"/>
              </a:buClr>
              <a:buSzPct val="100000"/>
              <a:buChar char="•"/>
            </a:pPr>
            <a:r>
              <a:rPr lang="en-US" sz="1900">
                <a:solidFill>
                  <a:srgbClr val="FFFFFF"/>
                </a:solidFill>
                <a:latin typeface="Arial"/>
                <a:ea typeface="Arial"/>
                <a:cs typeface="Arial"/>
                <a:sym typeface="Arial"/>
              </a:rPr>
              <a:t>(--) means data are not available and/or statistic is not calculated. </a:t>
            </a:r>
            <a:endParaRPr/>
          </a:p>
          <a:p>
            <a:pPr marL="342900" lvl="0" indent="-342900" algn="l" rtl="0">
              <a:lnSpc>
                <a:spcPct val="120000"/>
              </a:lnSpc>
              <a:spcBef>
                <a:spcPts val="1200"/>
              </a:spcBef>
              <a:spcAft>
                <a:spcPts val="0"/>
              </a:spcAft>
              <a:buClr>
                <a:srgbClr val="FFFFFF"/>
              </a:buClr>
              <a:buSzPct val="100000"/>
              <a:buChar char="•"/>
            </a:pPr>
            <a:r>
              <a:rPr lang="en-US" sz="2800">
                <a:solidFill>
                  <a:srgbClr val="FFFFFF"/>
                </a:solidFill>
              </a:rPr>
              <a:t>Requirements are met except for accuracy in high AOD range over land</a:t>
            </a:r>
            <a:r>
              <a:rPr lang="en-US" sz="2600">
                <a:solidFill>
                  <a:srgbClr val="FFFFFF"/>
                </a:solidFill>
              </a:rPr>
              <a:t>.</a:t>
            </a:r>
            <a:endParaRPr/>
          </a:p>
          <a:p>
            <a:pPr marL="342900" lvl="0" indent="-342900" algn="l" rtl="0">
              <a:lnSpc>
                <a:spcPct val="120000"/>
              </a:lnSpc>
              <a:spcBef>
                <a:spcPts val="600"/>
              </a:spcBef>
              <a:spcAft>
                <a:spcPts val="0"/>
              </a:spcAft>
              <a:buClr>
                <a:srgbClr val="FFFFFF"/>
              </a:buClr>
              <a:buSzPct val="100000"/>
              <a:buChar char="•"/>
            </a:pPr>
            <a:r>
              <a:rPr lang="en-US" sz="2600" b="1">
                <a:solidFill>
                  <a:srgbClr val="FFFFFF"/>
                </a:solidFill>
              </a:rPr>
              <a:t>Comparing G16 stats to G18 stats indicates similar retrieval qualities except for the high AOD ranges.</a:t>
            </a:r>
            <a:endParaRPr/>
          </a:p>
          <a:p>
            <a:pPr marL="742950" lvl="1" indent="-285750" algn="l" rtl="0">
              <a:lnSpc>
                <a:spcPct val="120000"/>
              </a:lnSpc>
              <a:spcBef>
                <a:spcPts val="600"/>
              </a:spcBef>
              <a:spcAft>
                <a:spcPts val="0"/>
              </a:spcAft>
              <a:buClr>
                <a:srgbClr val="FFFFFF"/>
              </a:buClr>
              <a:buSzPct val="100000"/>
              <a:buChar char="–"/>
            </a:pPr>
            <a:r>
              <a:rPr lang="en-US" sz="2200">
                <a:solidFill>
                  <a:srgbClr val="FFFFFF"/>
                </a:solidFill>
              </a:rPr>
              <a:t>Only the time periods are same; significantly more  </a:t>
            </a:r>
            <a:r>
              <a:rPr lang="en-US" sz="2200"/>
              <a:t>stations</a:t>
            </a:r>
            <a:r>
              <a:rPr lang="en-US" sz="2200">
                <a:solidFill>
                  <a:srgbClr val="FFFFFF"/>
                </a:solidFill>
              </a:rPr>
              <a:t>, and thus matchups, are available for GOES-16. </a:t>
            </a:r>
            <a:endParaRPr sz="2200">
              <a:solidFill>
                <a:srgbClr val="FFFFFF"/>
              </a:solidFill>
              <a:latin typeface="Arial"/>
              <a:ea typeface="Arial"/>
              <a:cs typeface="Arial"/>
              <a:sym typeface="Arial"/>
            </a:endParaRPr>
          </a:p>
        </p:txBody>
      </p:sp>
      <p:sp>
        <p:nvSpPr>
          <p:cNvPr id="685" name="Google Shape;685;p48"/>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69</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graphicFrame>
        <p:nvGraphicFramePr>
          <p:cNvPr id="686" name="Google Shape;686;p48"/>
          <p:cNvGraphicFramePr/>
          <p:nvPr>
            <p:extLst/>
          </p:nvPr>
        </p:nvGraphicFramePr>
        <p:xfrm>
          <a:off x="367660" y="1499833"/>
          <a:ext cx="8229775" cy="2463450"/>
        </p:xfrm>
        <a:graphic>
          <a:graphicData uri="http://schemas.openxmlformats.org/drawingml/2006/table">
            <a:tbl>
              <a:tblPr firstRow="1" firstCol="1" bandRow="1">
                <a:tableStyleId>{EC886631-476B-4E1F-8019-434EE7F9039B}</a:tableStyleId>
              </a:tblPr>
              <a:tblGrid>
                <a:gridCol w="845525">
                  <a:extLst>
                    <a:ext uri="{9D8B030D-6E8A-4147-A177-3AD203B41FA5}">
                      <a16:colId xmlns:a16="http://schemas.microsoft.com/office/drawing/2014/main" val="20000"/>
                    </a:ext>
                  </a:extLst>
                </a:gridCol>
                <a:gridCol w="901900">
                  <a:extLst>
                    <a:ext uri="{9D8B030D-6E8A-4147-A177-3AD203B41FA5}">
                      <a16:colId xmlns:a16="http://schemas.microsoft.com/office/drawing/2014/main" val="20001"/>
                    </a:ext>
                  </a:extLst>
                </a:gridCol>
                <a:gridCol w="1183725">
                  <a:extLst>
                    <a:ext uri="{9D8B030D-6E8A-4147-A177-3AD203B41FA5}">
                      <a16:colId xmlns:a16="http://schemas.microsoft.com/office/drawing/2014/main" val="20002"/>
                    </a:ext>
                  </a:extLst>
                </a:gridCol>
                <a:gridCol w="992075">
                  <a:extLst>
                    <a:ext uri="{9D8B030D-6E8A-4147-A177-3AD203B41FA5}">
                      <a16:colId xmlns:a16="http://schemas.microsoft.com/office/drawing/2014/main" val="20003"/>
                    </a:ext>
                  </a:extLst>
                </a:gridCol>
                <a:gridCol w="845525">
                  <a:extLst>
                    <a:ext uri="{9D8B030D-6E8A-4147-A177-3AD203B41FA5}">
                      <a16:colId xmlns:a16="http://schemas.microsoft.com/office/drawing/2014/main" val="20004"/>
                    </a:ext>
                  </a:extLst>
                </a:gridCol>
                <a:gridCol w="631325">
                  <a:extLst>
                    <a:ext uri="{9D8B030D-6E8A-4147-A177-3AD203B41FA5}">
                      <a16:colId xmlns:a16="http://schemas.microsoft.com/office/drawing/2014/main" val="20005"/>
                    </a:ext>
                  </a:extLst>
                </a:gridCol>
                <a:gridCol w="1104825">
                  <a:extLst>
                    <a:ext uri="{9D8B030D-6E8A-4147-A177-3AD203B41FA5}">
                      <a16:colId xmlns:a16="http://schemas.microsoft.com/office/drawing/2014/main" val="20006"/>
                    </a:ext>
                  </a:extLst>
                </a:gridCol>
                <a:gridCol w="1008075">
                  <a:extLst>
                    <a:ext uri="{9D8B030D-6E8A-4147-A177-3AD203B41FA5}">
                      <a16:colId xmlns:a16="http://schemas.microsoft.com/office/drawing/2014/main" val="20007"/>
                    </a:ext>
                  </a:extLst>
                </a:gridCol>
                <a:gridCol w="716800">
                  <a:extLst>
                    <a:ext uri="{9D8B030D-6E8A-4147-A177-3AD203B41FA5}">
                      <a16:colId xmlns:a16="http://schemas.microsoft.com/office/drawing/2014/main" val="20008"/>
                    </a:ext>
                  </a:extLst>
                </a:gridCol>
              </a:tblGrid>
              <a:tr h="322750">
                <a:tc gridSpan="9">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High Quality 550-nm ABI AOD (07/26/2022 – 10/26/2022)</a:t>
                      </a:r>
                      <a:endParaRPr sz="1800" u="none" strike="noStrike" cap="none">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4425">
                <a:tc rowSpan="2">
                  <a:txBody>
                    <a:bodyPr/>
                    <a:lstStyle/>
                    <a:p>
                      <a:pPr marL="0" marR="0" lvl="0" indent="0" algn="ctr" rtl="0">
                        <a:spcBef>
                          <a:spcPts val="0"/>
                        </a:spcBef>
                        <a:spcAft>
                          <a:spcPts val="0"/>
                        </a:spcAft>
                        <a:buNone/>
                      </a:pPr>
                      <a:r>
                        <a:rPr lang="en-US" sz="1600" u="none" strike="noStrike" cap="none"/>
                        <a:t>Range</a:t>
                      </a:r>
                      <a:endParaRPr sz="1600" u="none" strike="noStrike" cap="none">
                        <a:latin typeface="Arial"/>
                        <a:ea typeface="Arial"/>
                        <a:cs typeface="Arial"/>
                        <a:sym typeface="Arial"/>
                      </a:endParaRPr>
                    </a:p>
                  </a:txBody>
                  <a:tcPr marL="38575" marR="38575" marT="0" marB="0" anchor="ctr"/>
                </a:tc>
                <a:tc gridSpan="4">
                  <a:txBody>
                    <a:bodyPr/>
                    <a:lstStyle/>
                    <a:p>
                      <a:pPr marL="0" marR="0" lvl="0" indent="0" algn="ctr" rtl="0">
                        <a:spcBef>
                          <a:spcPts val="0"/>
                        </a:spcBef>
                        <a:spcAft>
                          <a:spcPts val="0"/>
                        </a:spcAft>
                        <a:buNone/>
                      </a:pPr>
                      <a:r>
                        <a:rPr lang="en-US" sz="1600" u="none" strike="noStrike" cap="none"/>
                        <a:t>Land</a:t>
                      </a:r>
                      <a:endParaRPr sz="1600" u="none" strike="noStrike" cap="none">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spcBef>
                          <a:spcPts val="0"/>
                        </a:spcBef>
                        <a:spcAft>
                          <a:spcPts val="0"/>
                        </a:spcAft>
                        <a:buNone/>
                      </a:pPr>
                      <a:r>
                        <a:rPr lang="en-US" sz="1600" u="none" strike="noStrike" cap="none"/>
                        <a:t>Water</a:t>
                      </a:r>
                      <a:endParaRPr sz="1600" u="none" strike="noStrike" cap="none">
                        <a:latin typeface="Arial"/>
                        <a:ea typeface="Arial"/>
                        <a:cs typeface="Arial"/>
                        <a:sym typeface="Arial"/>
                      </a:endParaRPr>
                    </a:p>
                  </a:txBody>
                  <a:tcPr marL="38575" marR="3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77100">
                <a:tc vMerge="1">
                  <a:txBody>
                    <a:bodyPr/>
                    <a:lstStyle/>
                    <a:p>
                      <a:endParaRPr lang="en-US"/>
                    </a:p>
                  </a:txBody>
                  <a:tcPr/>
                </a:tc>
                <a:tc>
                  <a:txBody>
                    <a:bodyPr/>
                    <a:lstStyle/>
                    <a:p>
                      <a:pPr marL="0" marR="0" lvl="0" indent="0" algn="ctr" rtl="0">
                        <a:spcBef>
                          <a:spcPts val="0"/>
                        </a:spcBef>
                        <a:spcAft>
                          <a:spcPts val="0"/>
                        </a:spcAft>
                        <a:buNone/>
                      </a:pPr>
                      <a:r>
                        <a:rPr lang="en-US" sz="1600" u="none" strike="noStrike" cap="none"/>
                        <a:t>AOD</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Accuracy</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Precision</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 of points</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dirty="0"/>
                        <a:t>AOD</a:t>
                      </a:r>
                      <a:endParaRPr sz="1600" u="none" strike="noStrike" cap="none" dirty="0">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Accuracy</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Precision</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 of points</a:t>
                      </a:r>
                      <a:endParaRPr sz="1600" u="none" strike="noStrike" cap="none">
                        <a:latin typeface="Arial"/>
                        <a:ea typeface="Arial"/>
                        <a:cs typeface="Arial"/>
                        <a:sym typeface="Arial"/>
                      </a:endParaRPr>
                    </a:p>
                  </a:txBody>
                  <a:tcPr marL="38575" marR="38575" marT="0" marB="0" anchor="ctr"/>
                </a:tc>
                <a:extLst>
                  <a:ext uri="{0D108BD9-81ED-4DB2-BD59-A6C34878D82A}">
                    <a16:rowId xmlns:a16="http://schemas.microsoft.com/office/drawing/2014/main" val="10002"/>
                  </a:ext>
                </a:extLst>
              </a:tr>
              <a:tr h="359725">
                <a:tc>
                  <a:txBody>
                    <a:bodyPr/>
                    <a:lstStyle/>
                    <a:p>
                      <a:pPr marL="0" marR="0" lvl="0" indent="0" algn="ctr" rtl="0">
                        <a:spcBef>
                          <a:spcPts val="0"/>
                        </a:spcBef>
                        <a:spcAft>
                          <a:spcPts val="0"/>
                        </a:spcAft>
                        <a:buNone/>
                      </a:pPr>
                      <a:r>
                        <a:rPr lang="en-US" sz="1600" u="none" strike="noStrike" cap="none"/>
                        <a:t>Low</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&lt;0.04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-0.02 (0.06)</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0.03 (0.13)</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sym typeface="Calibri"/>
                        </a:rPr>
                        <a:t>21,438</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spcBef>
                          <a:spcPts val="0"/>
                        </a:spcBef>
                        <a:spcAft>
                          <a:spcPts val="0"/>
                        </a:spcAft>
                        <a:buNone/>
                      </a:pPr>
                      <a:r>
                        <a:rPr lang="en-US" sz="1600" u="none" strike="noStrike" cap="none"/>
                        <a:t>&lt;0.4</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79687"/>
                        </a:lnSpc>
                        <a:spcBef>
                          <a:spcPts val="0"/>
                        </a:spcBef>
                        <a:spcAft>
                          <a:spcPts val="0"/>
                        </a:spcAft>
                        <a:buNone/>
                      </a:pPr>
                      <a:r>
                        <a:rPr lang="en-US" sz="1600" u="none" strike="noStrike" cap="none"/>
                        <a:t>0.02 (0.02)</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79687"/>
                        </a:lnSpc>
                        <a:spcBef>
                          <a:spcPts val="0"/>
                        </a:spcBef>
                        <a:spcAft>
                          <a:spcPts val="0"/>
                        </a:spcAft>
                        <a:buNone/>
                      </a:pPr>
                      <a:r>
                        <a:rPr lang="en-US" sz="1600" u="none" strike="noStrike" cap="none"/>
                        <a:t>0.03 (0.15)</a:t>
                      </a:r>
                      <a:endParaRPr sz="1600" u="none" strike="noStrike" cap="none">
                        <a:latin typeface="Arial"/>
                        <a:ea typeface="Arial"/>
                        <a:cs typeface="Arial"/>
                        <a:sym typeface="Arial"/>
                      </a:endParaRPr>
                    </a:p>
                  </a:txBody>
                  <a:tcPr marL="38575" marR="38575" marT="0" marB="0" anchor="ctr"/>
                </a:tc>
                <a:tc rowSpan="2">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a:t>12,193</a:t>
                      </a:r>
                      <a:endParaRPr sz="1600" u="none" strike="noStrike" cap="none">
                        <a:latin typeface="Arial"/>
                        <a:ea typeface="Arial"/>
                        <a:cs typeface="Arial"/>
                        <a:sym typeface="Arial"/>
                      </a:endParaRPr>
                    </a:p>
                  </a:txBody>
                  <a:tcPr marL="38575" marR="38575" marT="0" marB="0" anchor="ctr"/>
                </a:tc>
                <a:extLst>
                  <a:ext uri="{0D108BD9-81ED-4DB2-BD59-A6C34878D82A}">
                    <a16:rowId xmlns:a16="http://schemas.microsoft.com/office/drawing/2014/main" val="10003"/>
                  </a:ext>
                </a:extLst>
              </a:tr>
              <a:tr h="359725">
                <a:tc>
                  <a:txBody>
                    <a:bodyPr/>
                    <a:lstStyle/>
                    <a:p>
                      <a:pPr marL="0" marR="0" lvl="0" indent="0" algn="ctr" rtl="0">
                        <a:spcBef>
                          <a:spcPts val="0"/>
                        </a:spcBef>
                        <a:spcAft>
                          <a:spcPts val="0"/>
                        </a:spcAft>
                        <a:buNone/>
                      </a:pPr>
                      <a:r>
                        <a:rPr lang="en-US" sz="1600" u="none" strike="noStrike" cap="none"/>
                        <a:t>Medium</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0.04 - 0.8</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0.01 (0.04)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0.05 (0.25)</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102,499</a:t>
                      </a:r>
                      <a:endParaRPr sz="1600" u="none" strike="noStrike" cap="none">
                        <a:latin typeface="Arial"/>
                        <a:ea typeface="Arial"/>
                        <a:cs typeface="Arial"/>
                        <a:sym typeface="Arial"/>
                      </a:endParaRPr>
                    </a:p>
                  </a:txBody>
                  <a:tcPr marL="38575" marR="38575"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59725">
                <a:tc>
                  <a:txBody>
                    <a:bodyPr/>
                    <a:lstStyle/>
                    <a:p>
                      <a:pPr marL="0" marR="0" lvl="0" indent="0" algn="ctr" rtl="0">
                        <a:spcBef>
                          <a:spcPts val="0"/>
                        </a:spcBef>
                        <a:spcAft>
                          <a:spcPts val="0"/>
                        </a:spcAft>
                        <a:buNone/>
                      </a:pPr>
                      <a:r>
                        <a:rPr lang="en-US" sz="1600" u="none" strike="noStrike" cap="none"/>
                        <a:t>High</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t>&gt; 0.8</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Clr>
                          <a:srgbClr val="C00000"/>
                        </a:buClr>
                        <a:buSzPts val="1600"/>
                        <a:buFont typeface="Calibri"/>
                        <a:buNone/>
                      </a:pPr>
                      <a:r>
                        <a:rPr lang="en-US" sz="1600" u="none" strike="noStrike" cap="none" dirty="0">
                          <a:solidFill>
                            <a:srgbClr val="C00000"/>
                          </a:solidFill>
                          <a:sym typeface="Calibri"/>
                        </a:rPr>
                        <a:t>-0.27 </a:t>
                      </a:r>
                      <a:r>
                        <a:rPr lang="en-US" sz="1600" u="none" strike="noStrike" cap="none" dirty="0">
                          <a:sym typeface="Calibri"/>
                        </a:rPr>
                        <a:t>(0.12)</a:t>
                      </a:r>
                      <a:endParaRPr sz="1600" u="none" strike="noStrike" cap="none" dirty="0">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sym typeface="Calibri"/>
                        </a:rPr>
                        <a:t>0.25 (0.35)</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spcBef>
                          <a:spcPts val="0"/>
                        </a:spcBef>
                        <a:spcAft>
                          <a:spcPts val="0"/>
                        </a:spcAft>
                        <a:buNone/>
                      </a:pPr>
                      <a:r>
                        <a:rPr lang="en-US" sz="1600" u="none" strike="noStrike" cap="none">
                          <a:sym typeface="Calibri"/>
                        </a:rPr>
                        <a:t>8</a:t>
                      </a:r>
                      <a:endParaRPr sz="1600" u="none" strike="noStrike" cap="none">
                        <a:solidFill>
                          <a:schemeClr val="dk1"/>
                        </a:solidFill>
                        <a:latin typeface="Calibri"/>
                        <a:ea typeface="Calibri"/>
                        <a:cs typeface="Calibri"/>
                        <a:sym typeface="Calibri"/>
                      </a:endParaRPr>
                    </a:p>
                  </a:txBody>
                  <a:tcPr marL="38575" marR="38575" marT="0" marB="0" anchor="ctr"/>
                </a:tc>
                <a:tc>
                  <a:txBody>
                    <a:bodyPr/>
                    <a:lstStyle/>
                    <a:p>
                      <a:pPr marL="0" marR="0" lvl="0" indent="0" algn="ctr" rtl="0">
                        <a:spcBef>
                          <a:spcPts val="0"/>
                        </a:spcBef>
                        <a:spcAft>
                          <a:spcPts val="0"/>
                        </a:spcAft>
                        <a:buNone/>
                      </a:pPr>
                      <a:r>
                        <a:rPr lang="en-US" sz="1600" u="none" strike="noStrike" cap="none"/>
                        <a:t>&gt;0.4</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t>-0.11 (0.10)</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79687"/>
                        </a:lnSpc>
                        <a:spcBef>
                          <a:spcPts val="0"/>
                        </a:spcBef>
                        <a:spcAft>
                          <a:spcPts val="0"/>
                        </a:spcAft>
                        <a:buNone/>
                      </a:pPr>
                      <a:r>
                        <a:rPr lang="en-US" sz="1600" u="none" strike="noStrike" cap="none">
                          <a:sym typeface="Calibri"/>
                        </a:rPr>
                        <a:t>0.09 (0.23)</a:t>
                      </a:r>
                      <a:endParaRPr sz="1600" u="none" strike="noStrike" cap="none">
                        <a:latin typeface="Arial"/>
                        <a:ea typeface="Arial"/>
                        <a:cs typeface="Arial"/>
                        <a:sym typeface="Arial"/>
                      </a:endParaRPr>
                    </a:p>
                  </a:txBody>
                  <a:tcPr marL="38575" marR="38575" marT="0" marB="0"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600" u="none" strike="noStrike" cap="none" dirty="0">
                          <a:sym typeface="Calibri"/>
                        </a:rPr>
                        <a:t>33</a:t>
                      </a:r>
                      <a:endParaRPr sz="1600" u="none" strike="noStrike" cap="none" dirty="0">
                        <a:latin typeface="Arial"/>
                        <a:ea typeface="Arial"/>
                        <a:cs typeface="Arial"/>
                        <a:sym typeface="Arial"/>
                      </a:endParaRPr>
                    </a:p>
                  </a:txBody>
                  <a:tcPr marL="38575" marR="38575" marT="0" marB="0" anchor="ctr"/>
                </a:tc>
                <a:extLst>
                  <a:ext uri="{0D108BD9-81ED-4DB2-BD59-A6C34878D82A}">
                    <a16:rowId xmlns:a16="http://schemas.microsoft.com/office/drawing/2014/main" val="10005"/>
                  </a:ext>
                </a:extLst>
              </a:tr>
            </a:tbl>
          </a:graphicData>
        </a:graphic>
      </p:graphicFrame>
      <p:sp>
        <p:nvSpPr>
          <p:cNvPr id="687" name="Google Shape;687;p48"/>
          <p:cNvSpPr txBox="1"/>
          <p:nvPr/>
        </p:nvSpPr>
        <p:spPr>
          <a:xfrm>
            <a:off x="1768642" y="140681"/>
            <a:ext cx="5967663" cy="96862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alibri"/>
              <a:buNone/>
              <a:tabLst/>
              <a:defRPr/>
            </a:pPr>
            <a:r>
              <a:rPr kumimoji="0" lang="en-US" sz="3600" b="0" i="0" u="none" strike="noStrike" kern="0" cap="none" spc="0" normalizeH="0" baseline="0" noProof="0" dirty="0">
                <a:ln>
                  <a:noFill/>
                </a:ln>
                <a:solidFill>
                  <a:srgbClr val="FFFF00"/>
                </a:solidFill>
                <a:effectLst/>
                <a:uLnTx/>
                <a:uFillTx/>
                <a:latin typeface="Calibri"/>
                <a:ea typeface="Calibri"/>
                <a:cs typeface="Calibri"/>
                <a:sym typeface="Calibri"/>
              </a:rPr>
              <a:t>G16</a:t>
            </a:r>
            <a:r>
              <a:rPr kumimoji="0" lang="en-US" sz="3600" b="0" i="0" u="none" strike="noStrike" kern="0" cap="none" spc="0" normalizeH="0" baseline="0" noProof="0" dirty="0">
                <a:ln>
                  <a:noFill/>
                </a:ln>
                <a:solidFill>
                  <a:srgbClr val="FFFFFF"/>
                </a:solidFill>
                <a:effectLst/>
                <a:uLnTx/>
                <a:uFillTx/>
                <a:latin typeface="Calibri"/>
                <a:ea typeface="Calibri"/>
                <a:cs typeface="Calibri"/>
                <a:sym typeface="Calibri"/>
              </a:rPr>
              <a:t> AOD Statistics – CONUS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060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Pre-Provisional Time-Line</a:t>
            </a:r>
          </a:p>
        </p:txBody>
      </p:sp>
      <p:sp>
        <p:nvSpPr>
          <p:cNvPr id="10" name="Rectangle 9"/>
          <p:cNvSpPr/>
          <p:nvPr/>
        </p:nvSpPr>
        <p:spPr>
          <a:xfrm>
            <a:off x="404038" y="1336653"/>
            <a:ext cx="8531416" cy="4078039"/>
          </a:xfrm>
          <a:prstGeom prst="rect">
            <a:avLst/>
          </a:prstGeom>
          <a:noFill/>
        </p:spPr>
        <p:txBody>
          <a:bodyPr wrap="square" lIns="91440" tIns="45720" rIns="91440" bIns="45720">
            <a:spAutoFit/>
          </a:bodyPr>
          <a:lstStyle/>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01 Mar 2022  </a:t>
            </a:r>
            <a:r>
              <a:rPr lang="en-US" sz="2400" kern="1200" dirty="0">
                <a:ln w="0"/>
                <a:solidFill>
                  <a:prstClr val="white"/>
                </a:solidFill>
                <a:effectLst>
                  <a:outerShdw blurRad="38100" dist="19050" dir="2700000" algn="tl" rotWithShape="0">
                    <a:prstClr val="black">
                      <a:alpha val="40000"/>
                    </a:prstClr>
                  </a:outerShdw>
                </a:effectLst>
                <a:latin typeface="Calibri"/>
              </a:rPr>
              <a:t>GOES-T Launch</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14 Mar 2022 </a:t>
            </a:r>
            <a:r>
              <a:rPr lang="en-US" sz="2400" kern="1200" dirty="0">
                <a:ln w="0"/>
                <a:solidFill>
                  <a:prstClr val="white"/>
                </a:solidFill>
                <a:effectLst>
                  <a:outerShdw blurRad="38100" dist="19050" dir="2700000" algn="tl" rotWithShape="0">
                    <a:prstClr val="black">
                      <a:alpha val="40000"/>
                    </a:prstClr>
                  </a:outerShdw>
                </a:effectLst>
                <a:latin typeface="Calibri"/>
              </a:rPr>
              <a:t>Renamed GOES-18 (at test position 89.5° W)</a:t>
            </a:r>
          </a:p>
          <a:p>
            <a:pPr marL="285750" indent="-285750">
              <a:spcBef>
                <a:spcPts val="300"/>
              </a:spcBef>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latin typeface="Calibri"/>
              </a:rPr>
              <a:t>11 May 2022 </a:t>
            </a:r>
            <a:r>
              <a:rPr lang="en-US" sz="2800" b="1" kern="1200" dirty="0">
                <a:ln w="0"/>
                <a:solidFill>
                  <a:srgbClr val="99FF66"/>
                </a:solidFill>
                <a:effectLst>
                  <a:outerShdw blurRad="38100" dist="19050" dir="2700000" algn="tl" rotWithShape="0">
                    <a:prstClr val="black">
                      <a:alpha val="40000"/>
                    </a:prstClr>
                  </a:outerShdw>
                </a:effectLst>
                <a:latin typeface="Calibri"/>
              </a:rPr>
              <a:t> </a:t>
            </a:r>
            <a:r>
              <a:rPr lang="en-US" sz="2800" b="1" kern="1200" dirty="0">
                <a:ln w="0"/>
                <a:solidFill>
                  <a:schemeClr val="bg1"/>
                </a:solidFill>
                <a:effectLst>
                  <a:outerShdw blurRad="38100" dist="19050" dir="2700000" algn="tl" rotWithShape="0">
                    <a:prstClr val="black">
                      <a:alpha val="40000"/>
                    </a:prstClr>
                  </a:outerShdw>
                </a:effectLst>
                <a:latin typeface="Calibri"/>
              </a:rPr>
              <a:t>GOES-18 AOD </a:t>
            </a:r>
            <a:r>
              <a:rPr lang="en-US" sz="2800" b="1" kern="1200" dirty="0">
                <a:ln w="0"/>
                <a:solidFill>
                  <a:prstClr val="white"/>
                </a:solidFill>
                <a:effectLst>
                  <a:outerShdw blurRad="38100" dist="19050" dir="2700000" algn="tl" rotWithShape="0">
                    <a:prstClr val="black">
                      <a:alpha val="40000"/>
                    </a:prstClr>
                  </a:outerShdw>
                </a:effectLst>
                <a:latin typeface="Calibri"/>
              </a:rPr>
              <a:t>Beta Maturity</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16 May – 6 Jun 2022 </a:t>
            </a:r>
            <a:r>
              <a:rPr lang="en-US" sz="2400" kern="1200" dirty="0">
                <a:ln w="0"/>
                <a:solidFill>
                  <a:schemeClr val="bg1"/>
                </a:solidFill>
                <a:effectLst>
                  <a:outerShdw blurRad="38100" dist="19050" dir="2700000" algn="tl" rotWithShape="0">
                    <a:prstClr val="black">
                      <a:alpha val="40000"/>
                    </a:prstClr>
                  </a:outerShdw>
                </a:effectLst>
                <a:latin typeface="Calibri"/>
              </a:rPr>
              <a:t>Spacecraft Drift to 136.8</a:t>
            </a:r>
            <a:r>
              <a:rPr lang="en-US" sz="2400" kern="1200" dirty="0">
                <a:ln w="0"/>
                <a:solidFill>
                  <a:prstClr val="white"/>
                </a:solidFill>
                <a:effectLst>
                  <a:outerShdw blurRad="38100" dist="19050" dir="2700000" algn="tl" rotWithShape="0">
                    <a:prstClr val="black">
                      <a:alpha val="40000"/>
                    </a:prstClr>
                  </a:outerShdw>
                </a:effectLst>
                <a:latin typeface="Calibri"/>
              </a:rPr>
              <a:t> °</a:t>
            </a:r>
            <a:r>
              <a:rPr lang="en-US" sz="2400" kern="1200" dirty="0">
                <a:ln w="0"/>
                <a:solidFill>
                  <a:schemeClr val="bg1"/>
                </a:solidFill>
                <a:effectLst>
                  <a:outerShdw blurRad="38100" dist="19050" dir="2700000" algn="tl" rotWithShape="0">
                    <a:prstClr val="black">
                      <a:alpha val="40000"/>
                    </a:prstClr>
                  </a:outerShdw>
                </a:effectLst>
                <a:latin typeface="Calibri"/>
              </a:rPr>
              <a:t> W</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5 Jul – 21 Jul 2022 </a:t>
            </a:r>
            <a:r>
              <a:rPr lang="en-US" sz="2400" kern="1200" dirty="0">
                <a:ln w="0"/>
                <a:solidFill>
                  <a:schemeClr val="bg1"/>
                </a:solidFill>
                <a:effectLst>
                  <a:outerShdw blurRad="38100" dist="19050" dir="2700000" algn="tl" rotWithShape="0">
                    <a:prstClr val="black">
                      <a:alpha val="40000"/>
                    </a:prstClr>
                  </a:outerShdw>
                </a:effectLst>
                <a:latin typeface="Calibri"/>
              </a:rPr>
              <a:t>Orbit Nudge to 137.0</a:t>
            </a:r>
            <a:r>
              <a:rPr lang="en-US" sz="2400" kern="1200" dirty="0">
                <a:ln w="0"/>
                <a:solidFill>
                  <a:prstClr val="white"/>
                </a:solidFill>
                <a:effectLst>
                  <a:outerShdw blurRad="38100" dist="19050" dir="2700000" algn="tl" rotWithShape="0">
                    <a:prstClr val="black">
                      <a:alpha val="40000"/>
                    </a:prstClr>
                  </a:outerShdw>
                </a:effectLst>
                <a:latin typeface="Calibri"/>
              </a:rPr>
              <a:t> °</a:t>
            </a:r>
            <a:r>
              <a:rPr lang="en-US" sz="2400" kern="1200" dirty="0">
                <a:ln w="0"/>
                <a:solidFill>
                  <a:schemeClr val="bg1"/>
                </a:solidFill>
                <a:effectLst>
                  <a:outerShdw blurRad="38100" dist="19050" dir="2700000" algn="tl" rotWithShape="0">
                    <a:prstClr val="black">
                      <a:alpha val="40000"/>
                    </a:prstClr>
                  </a:outerShdw>
                </a:effectLst>
                <a:latin typeface="Calibri"/>
              </a:rPr>
              <a:t> W</a:t>
            </a:r>
          </a:p>
          <a:p>
            <a:pPr marL="285750" indent="-285750">
              <a:spcBef>
                <a:spcPts val="300"/>
              </a:spcBef>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25 Jul 2022 </a:t>
            </a:r>
            <a:r>
              <a:rPr lang="en-US" sz="2400" kern="1200" dirty="0">
                <a:ln w="0"/>
                <a:solidFill>
                  <a:schemeClr val="bg1"/>
                </a:solidFill>
                <a:effectLst>
                  <a:outerShdw blurRad="38100" dist="19050" dir="2700000" algn="tl" rotWithShape="0">
                    <a:prstClr val="black">
                      <a:alpha val="40000"/>
                    </a:prstClr>
                  </a:outerShdw>
                </a:effectLst>
                <a:latin typeface="Calibri"/>
              </a:rPr>
              <a:t>Band 2 (0.64 µm) calibration adjustment</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27 Jul 2022 </a:t>
            </a:r>
            <a:r>
              <a:rPr lang="en-US" sz="2400" kern="1200" dirty="0">
                <a:ln w="0"/>
                <a:solidFill>
                  <a:schemeClr val="bg1"/>
                </a:solidFill>
                <a:effectLst>
                  <a:outerShdw blurRad="38100" dist="19050" dir="2700000" algn="tl" rotWithShape="0">
                    <a:prstClr val="black">
                      <a:alpha val="40000"/>
                    </a:prstClr>
                  </a:outerShdw>
                </a:effectLst>
                <a:latin typeface="Calibri"/>
              </a:rPr>
              <a:t>L1b data reached Provisional</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latin typeface="Calibri"/>
              </a:rPr>
              <a:t>28 Sept 2022 </a:t>
            </a:r>
            <a:r>
              <a:rPr lang="en-US" sz="2400" kern="1200" dirty="0">
                <a:ln w="0"/>
                <a:solidFill>
                  <a:schemeClr val="bg1"/>
                </a:solidFill>
                <a:effectLst>
                  <a:outerShdw blurRad="38100" dist="19050" dir="2700000" algn="tl" rotWithShape="0">
                    <a:prstClr val="black">
                      <a:alpha val="40000"/>
                    </a:prstClr>
                  </a:outerShdw>
                </a:effectLst>
                <a:latin typeface="Calibri"/>
              </a:rPr>
              <a:t>Clear-sky mask reached Provisional </a:t>
            </a:r>
          </a:p>
          <a:p>
            <a:pPr marL="285750" indent="-285750">
              <a:spcBef>
                <a:spcPts val="300"/>
              </a:spcBef>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latin typeface="Calibri"/>
              </a:rPr>
              <a:t>9 November 2022</a:t>
            </a:r>
            <a:r>
              <a:rPr lang="en-US" sz="2800" b="1" kern="1200" dirty="0">
                <a:ln w="0"/>
                <a:solidFill>
                  <a:srgbClr val="99FF66"/>
                </a:solidFill>
                <a:effectLst>
                  <a:outerShdw blurRad="38100" dist="19050" dir="2700000" algn="tl" rotWithShape="0">
                    <a:prstClr val="black">
                      <a:alpha val="40000"/>
                    </a:prstClr>
                  </a:outerShdw>
                </a:effectLst>
                <a:latin typeface="Calibri"/>
              </a:rPr>
              <a:t> </a:t>
            </a:r>
            <a:r>
              <a:rPr lang="en-US" sz="2800" b="1" kern="1200" dirty="0">
                <a:ln w="0"/>
                <a:solidFill>
                  <a:schemeClr val="bg1"/>
                </a:solidFill>
                <a:effectLst>
                  <a:outerShdw blurRad="38100" dist="19050" dir="2700000" algn="tl" rotWithShape="0">
                    <a:prstClr val="black">
                      <a:alpha val="40000"/>
                    </a:prstClr>
                  </a:outerShdw>
                </a:effectLst>
                <a:latin typeface="Calibri"/>
              </a:rPr>
              <a:t>GOES-18 AOD </a:t>
            </a:r>
            <a:r>
              <a:rPr lang="en-US" sz="2800" b="1" kern="1200" dirty="0">
                <a:ln w="0"/>
                <a:solidFill>
                  <a:prstClr val="white"/>
                </a:solidFill>
                <a:effectLst>
                  <a:outerShdw blurRad="38100" dist="19050" dir="2700000" algn="tl" rotWithShape="0">
                    <a:prstClr val="black">
                      <a:alpha val="40000"/>
                    </a:prstClr>
                  </a:outerShdw>
                </a:effectLst>
                <a:latin typeface="Calibri"/>
              </a:rPr>
              <a:t>PS-PVR Provisional</a:t>
            </a:r>
            <a:endParaRPr lang="en-US" sz="2800" b="1" kern="1200" dirty="0">
              <a:ln w="0"/>
              <a:solidFill>
                <a:prstClr val="white"/>
              </a:solidFill>
              <a:effectLst>
                <a:outerShdw blurRad="38100" dist="19050" dir="2700000" algn="tl" rotWithShape="0">
                  <a:prstClr val="black">
                    <a:alpha val="40000"/>
                  </a:prstClr>
                </a:outerShdw>
              </a:effectLst>
              <a:latin typeface="Calibri"/>
              <a:ea typeface="+mn-ea"/>
              <a:cs typeface="+mn-cs"/>
            </a:endParaRPr>
          </a:p>
          <a:p>
            <a:pPr marL="285750" indent="-285750">
              <a:buFont typeface="Arial" charset="0"/>
              <a:buChar char="•"/>
            </a:pPr>
            <a:endParaRPr lang="en-US" sz="2000" b="1" kern="1200" dirty="0">
              <a:ln w="0"/>
              <a:solidFill>
                <a:prstClr val="white"/>
              </a:solidFill>
              <a:effectLst>
                <a:outerShdw blurRad="38100" dist="19050" dir="2700000" algn="tl" rotWithShape="0">
                  <a:prstClr val="black">
                    <a:alpha val="40000"/>
                  </a:prstClr>
                </a:outerShdw>
              </a:effectLst>
              <a:latin typeface="Calibri"/>
              <a:ea typeface="+mn-ea"/>
              <a:cs typeface="+mn-cs"/>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7</a:t>
            </a:fld>
            <a:endParaRPr lang="en-US" altLang="en-US" dirty="0">
              <a:solidFill>
                <a:prstClr val="white"/>
              </a:solidFill>
            </a:endParaRPr>
          </a:p>
        </p:txBody>
      </p:sp>
    </p:spTree>
    <p:extLst>
      <p:ext uri="{BB962C8B-B14F-4D97-AF65-F5344CB8AC3E}">
        <p14:creationId xmlns:p14="http://schemas.microsoft.com/office/powerpoint/2010/main" val="3482766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9"/>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Graphical Summary of </a:t>
            </a:r>
            <a:br>
              <a:rPr lang="en-US"/>
            </a:br>
            <a:r>
              <a:rPr lang="en-US"/>
              <a:t>G18, G17 and G16 A and P</a:t>
            </a:r>
            <a:endParaRPr>
              <a:solidFill>
                <a:srgbClr val="C00000"/>
              </a:solidFill>
            </a:endParaRPr>
          </a:p>
        </p:txBody>
      </p:sp>
      <p:sp>
        <p:nvSpPr>
          <p:cNvPr id="693" name="Google Shape;693;p49"/>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70</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694" name="Google Shape;694;p49"/>
          <p:cNvSpPr txBox="1"/>
          <p:nvPr/>
        </p:nvSpPr>
        <p:spPr>
          <a:xfrm>
            <a:off x="642938" y="6088056"/>
            <a:ext cx="806800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600" b="0" i="0" u="none" strike="noStrike" kern="0" cap="none" spc="0" normalizeH="0" baseline="0" noProof="0" dirty="0">
                <a:ln>
                  <a:noFill/>
                </a:ln>
                <a:solidFill>
                  <a:srgbClr val="FFFFFF"/>
                </a:solidFill>
                <a:effectLst/>
                <a:uLnTx/>
                <a:uFillTx/>
                <a:latin typeface="Arial"/>
                <a:ea typeface="Arial"/>
                <a:cs typeface="Arial"/>
                <a:sym typeface="Arial"/>
              </a:rPr>
              <a:t>Accuracy and precision values of G18 AOD are not very different from G16 and G17 in most AOD value ranges.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695" name="Google Shape;695;p49"/>
          <p:cNvGraphicFramePr/>
          <p:nvPr/>
        </p:nvGraphicFramePr>
        <p:xfrm>
          <a:off x="868680" y="3602736"/>
          <a:ext cx="3621024" cy="2487168"/>
        </p:xfrm>
        <a:graphic>
          <a:graphicData uri="http://schemas.openxmlformats.org/presentationml/2006/ole">
            <mc:AlternateContent xmlns:mc="http://schemas.openxmlformats.org/markup-compatibility/2006">
              <mc:Choice xmlns:v="urn:schemas-microsoft-com:vml" Requires="v">
                <p:oleObj spid="_x0000_s8438" r:id="rId4" imgW="3621024" imgH="2487168" progId="Origin50.Graph">
                  <p:embed/>
                </p:oleObj>
              </mc:Choice>
              <mc:Fallback>
                <p:oleObj r:id="rId4" imgW="3621024" imgH="2487168" progId="Origin50.Graph">
                  <p:embed/>
                  <p:pic>
                    <p:nvPicPr>
                      <p:cNvPr id="695" name="Google Shape;695;p49"/>
                      <p:cNvPicPr preferRelativeResize="0"/>
                      <p:nvPr/>
                    </p:nvPicPr>
                    <p:blipFill rotWithShape="1">
                      <a:blip r:embed="rId5">
                        <a:alphaModFix/>
                      </a:blip>
                      <a:srcRect/>
                      <a:stretch/>
                    </p:blipFill>
                    <p:spPr>
                      <a:xfrm>
                        <a:off x="868680" y="3602736"/>
                        <a:ext cx="3621024" cy="2487168"/>
                      </a:xfrm>
                      <a:prstGeom prst="rect">
                        <a:avLst/>
                      </a:prstGeom>
                      <a:solidFill>
                        <a:schemeClr val="lt1"/>
                      </a:solidFill>
                      <a:ln>
                        <a:noFill/>
                      </a:ln>
                    </p:spPr>
                  </p:pic>
                </p:oleObj>
              </mc:Fallback>
            </mc:AlternateContent>
          </a:graphicData>
        </a:graphic>
      </p:graphicFrame>
      <p:graphicFrame>
        <p:nvGraphicFramePr>
          <p:cNvPr id="696" name="Google Shape;696;p49"/>
          <p:cNvGraphicFramePr/>
          <p:nvPr/>
        </p:nvGraphicFramePr>
        <p:xfrm>
          <a:off x="4709160" y="3602736"/>
          <a:ext cx="3621024" cy="2487168"/>
        </p:xfrm>
        <a:graphic>
          <a:graphicData uri="http://schemas.openxmlformats.org/presentationml/2006/ole">
            <mc:AlternateContent xmlns:mc="http://schemas.openxmlformats.org/markup-compatibility/2006">
              <mc:Choice xmlns:v="urn:schemas-microsoft-com:vml" Requires="v">
                <p:oleObj spid="_x0000_s8439" r:id="rId6" imgW="3621024" imgH="2487168" progId="Origin50.Graph">
                  <p:embed/>
                </p:oleObj>
              </mc:Choice>
              <mc:Fallback>
                <p:oleObj r:id="rId6" imgW="3621024" imgH="2487168" progId="Origin50.Graph">
                  <p:embed/>
                  <p:pic>
                    <p:nvPicPr>
                      <p:cNvPr id="696" name="Google Shape;696;p49"/>
                      <p:cNvPicPr preferRelativeResize="0"/>
                      <p:nvPr/>
                    </p:nvPicPr>
                    <p:blipFill rotWithShape="1">
                      <a:blip r:embed="rId7">
                        <a:alphaModFix/>
                      </a:blip>
                      <a:srcRect/>
                      <a:stretch/>
                    </p:blipFill>
                    <p:spPr>
                      <a:xfrm>
                        <a:off x="4709160" y="3602736"/>
                        <a:ext cx="3621024" cy="2487168"/>
                      </a:xfrm>
                      <a:prstGeom prst="rect">
                        <a:avLst/>
                      </a:prstGeom>
                      <a:solidFill>
                        <a:schemeClr val="lt1"/>
                      </a:solidFill>
                      <a:ln>
                        <a:noFill/>
                      </a:ln>
                    </p:spPr>
                  </p:pic>
                </p:oleObj>
              </mc:Fallback>
            </mc:AlternateContent>
          </a:graphicData>
        </a:graphic>
      </p:graphicFrame>
      <p:graphicFrame>
        <p:nvGraphicFramePr>
          <p:cNvPr id="697" name="Google Shape;697;p49"/>
          <p:cNvGraphicFramePr/>
          <p:nvPr/>
        </p:nvGraphicFramePr>
        <p:xfrm>
          <a:off x="868680" y="1088136"/>
          <a:ext cx="3621024" cy="2487168"/>
        </p:xfrm>
        <a:graphic>
          <a:graphicData uri="http://schemas.openxmlformats.org/presentationml/2006/ole">
            <mc:AlternateContent xmlns:mc="http://schemas.openxmlformats.org/markup-compatibility/2006">
              <mc:Choice xmlns:v="urn:schemas-microsoft-com:vml" Requires="v">
                <p:oleObj spid="_x0000_s8440" r:id="rId8" imgW="3621024" imgH="2487168" progId="Origin50.Graph">
                  <p:embed/>
                </p:oleObj>
              </mc:Choice>
              <mc:Fallback>
                <p:oleObj r:id="rId8" imgW="3621024" imgH="2487168" progId="Origin50.Graph">
                  <p:embed/>
                  <p:pic>
                    <p:nvPicPr>
                      <p:cNvPr id="697" name="Google Shape;697;p49"/>
                      <p:cNvPicPr preferRelativeResize="0"/>
                      <p:nvPr/>
                    </p:nvPicPr>
                    <p:blipFill rotWithShape="1">
                      <a:blip r:embed="rId9">
                        <a:alphaModFix/>
                      </a:blip>
                      <a:srcRect/>
                      <a:stretch/>
                    </p:blipFill>
                    <p:spPr>
                      <a:xfrm>
                        <a:off x="868680" y="1088136"/>
                        <a:ext cx="3621024" cy="2487168"/>
                      </a:xfrm>
                      <a:prstGeom prst="rect">
                        <a:avLst/>
                      </a:prstGeom>
                      <a:solidFill>
                        <a:schemeClr val="lt1"/>
                      </a:solidFill>
                      <a:ln>
                        <a:noFill/>
                      </a:ln>
                    </p:spPr>
                  </p:pic>
                </p:oleObj>
              </mc:Fallback>
            </mc:AlternateContent>
          </a:graphicData>
        </a:graphic>
      </p:graphicFrame>
      <p:graphicFrame>
        <p:nvGraphicFramePr>
          <p:cNvPr id="698" name="Google Shape;698;p49"/>
          <p:cNvGraphicFramePr/>
          <p:nvPr/>
        </p:nvGraphicFramePr>
        <p:xfrm>
          <a:off x="4709160" y="1088136"/>
          <a:ext cx="3621024" cy="2487168"/>
        </p:xfrm>
        <a:graphic>
          <a:graphicData uri="http://schemas.openxmlformats.org/presentationml/2006/ole">
            <mc:AlternateContent xmlns:mc="http://schemas.openxmlformats.org/markup-compatibility/2006">
              <mc:Choice xmlns:v="urn:schemas-microsoft-com:vml" Requires="v">
                <p:oleObj spid="_x0000_s8441" r:id="rId10" imgW="3621024" imgH="2487168" progId="Origin50.Graph">
                  <p:embed/>
                </p:oleObj>
              </mc:Choice>
              <mc:Fallback>
                <p:oleObj r:id="rId10" imgW="3621024" imgH="2487168" progId="Origin50.Graph">
                  <p:embed/>
                  <p:pic>
                    <p:nvPicPr>
                      <p:cNvPr id="698" name="Google Shape;698;p49"/>
                      <p:cNvPicPr preferRelativeResize="0"/>
                      <p:nvPr/>
                    </p:nvPicPr>
                    <p:blipFill rotWithShape="1">
                      <a:blip r:embed="rId11">
                        <a:alphaModFix/>
                      </a:blip>
                      <a:srcRect/>
                      <a:stretch/>
                    </p:blipFill>
                    <p:spPr>
                      <a:xfrm>
                        <a:off x="4709160" y="1088136"/>
                        <a:ext cx="3621024" cy="2487168"/>
                      </a:xfrm>
                      <a:prstGeom prst="rect">
                        <a:avLst/>
                      </a:prstGeom>
                      <a:solidFill>
                        <a:schemeClr val="lt1"/>
                      </a:solidFill>
                      <a:ln>
                        <a:noFill/>
                      </a:ln>
                    </p:spPr>
                  </p:pic>
                </p:oleObj>
              </mc:Fallback>
            </mc:AlternateContent>
          </a:graphicData>
        </a:graphic>
      </p:graphicFrame>
    </p:spTree>
    <p:extLst>
      <p:ext uri="{BB962C8B-B14F-4D97-AF65-F5344CB8AC3E}">
        <p14:creationId xmlns:p14="http://schemas.microsoft.com/office/powerpoint/2010/main" val="795045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dirty="0"/>
              <a:t>Time Series of G18 AOD - CONUS</a:t>
            </a:r>
            <a:endParaRPr lang="en-US"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t>71</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8" name="Rectangle 7">
            <a:extLst>
              <a:ext uri="{FF2B5EF4-FFF2-40B4-BE49-F238E27FC236}">
                <a16:creationId xmlns:a16="http://schemas.microsoft.com/office/drawing/2014/main" id="{48E7FB8E-FA75-49CE-AB5F-8DFAF6D6ED90}"/>
              </a:ext>
            </a:extLst>
          </p:cNvPr>
          <p:cNvSpPr/>
          <p:nvPr/>
        </p:nvSpPr>
        <p:spPr>
          <a:xfrm>
            <a:off x="2507403" y="1051141"/>
            <a:ext cx="511259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cs typeface="Arial"/>
                <a:sym typeface="Arial"/>
              </a:rPr>
              <a:t>07/26/2022 – 10/26/2022   High QC</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825DB73B-8A45-4DBF-8036-88D80250B6E4}"/>
              </a:ext>
            </a:extLst>
          </p:cNvPr>
          <p:cNvPicPr>
            <a:picLocks/>
          </p:cNvPicPr>
          <p:nvPr/>
        </p:nvPicPr>
        <p:blipFill>
          <a:blip r:embed="rId3"/>
          <a:stretch>
            <a:fillRect/>
          </a:stretch>
        </p:blipFill>
        <p:spPr>
          <a:xfrm>
            <a:off x="237705" y="1463040"/>
            <a:ext cx="4593908" cy="2593181"/>
          </a:xfrm>
          <a:prstGeom prst="rect">
            <a:avLst/>
          </a:prstGeom>
        </p:spPr>
      </p:pic>
      <p:pic>
        <p:nvPicPr>
          <p:cNvPr id="7" name="Picture 6">
            <a:extLst>
              <a:ext uri="{FF2B5EF4-FFF2-40B4-BE49-F238E27FC236}">
                <a16:creationId xmlns:a16="http://schemas.microsoft.com/office/drawing/2014/main" id="{C13738E7-96C2-4789-86C9-44E2DC18D4A5}"/>
              </a:ext>
            </a:extLst>
          </p:cNvPr>
          <p:cNvPicPr>
            <a:picLocks/>
          </p:cNvPicPr>
          <p:nvPr/>
        </p:nvPicPr>
        <p:blipFill>
          <a:blip r:embed="rId4"/>
          <a:stretch>
            <a:fillRect/>
          </a:stretch>
        </p:blipFill>
        <p:spPr>
          <a:xfrm>
            <a:off x="237705" y="4023360"/>
            <a:ext cx="4593908" cy="2593181"/>
          </a:xfrm>
          <a:prstGeom prst="rect">
            <a:avLst/>
          </a:prstGeom>
        </p:spPr>
      </p:pic>
      <p:sp>
        <p:nvSpPr>
          <p:cNvPr id="9" name="Content Placeholder 2">
            <a:extLst>
              <a:ext uri="{FF2B5EF4-FFF2-40B4-BE49-F238E27FC236}">
                <a16:creationId xmlns:a16="http://schemas.microsoft.com/office/drawing/2014/main" id="{938DF9F7-8B63-418A-8101-E2C64EC43BE7}"/>
              </a:ext>
            </a:extLst>
          </p:cNvPr>
          <p:cNvSpPr txBox="1">
            <a:spLocks/>
          </p:cNvSpPr>
          <p:nvPr/>
        </p:nvSpPr>
        <p:spPr>
          <a:xfrm>
            <a:off x="4987178" y="1497917"/>
            <a:ext cx="3973940" cy="517577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sym typeface="Arial"/>
              </a:rPr>
              <a:t>Time series of daily average operational high-quality GOES-18 and AERONET AOD and of (GOES-18 – AERONET) (bias) for land (upper panel) and water (lower panel).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sym typeface="Arial"/>
              </a:rPr>
              <a:t>GOES-18 AOD tracks changes in AERONET AOD.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sym typeface="Arial"/>
              </a:rPr>
              <a:t>Day-to-day variability of bias is larger over land than over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sym typeface="Arial"/>
              </a:rPr>
              <a:t>Bias is mostly positive in summer and negative in fall over land.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sym typeface="Arial"/>
              </a:rPr>
              <a:t>No trend in bias over water.</a:t>
            </a:r>
          </a:p>
        </p:txBody>
      </p:sp>
    </p:spTree>
    <p:extLst>
      <p:ext uri="{BB962C8B-B14F-4D97-AF65-F5344CB8AC3E}">
        <p14:creationId xmlns:p14="http://schemas.microsoft.com/office/powerpoint/2010/main" val="9486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dirty="0"/>
              <a:t>Diurnal Cycle - CONUS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fld id="{00000000-1234-1234-1234-123412341234}" type="slidenum">
              <a:rPr kumimoji="0" lang="en-US" sz="1200" b="0" i="0" u="none" strike="noStrike" kern="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white"/>
                </a:buClr>
                <a:buSzPct val="25000"/>
                <a:buFontTx/>
                <a:buNone/>
                <a:tabLst/>
                <a:defRPr/>
              </a:pPr>
              <a:t>72</a:t>
            </a:fld>
            <a:endParaRPr kumimoji="0" lang="en-US" sz="12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14" name="Content Placeholder 2"/>
          <p:cNvSpPr txBox="1">
            <a:spLocks/>
          </p:cNvSpPr>
          <p:nvPr/>
        </p:nvSpPr>
        <p:spPr>
          <a:xfrm>
            <a:off x="282080" y="5428883"/>
            <a:ext cx="8168375" cy="1047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16" name="Text Placeholder 4">
            <a:extLst>
              <a:ext uri="{FF2B5EF4-FFF2-40B4-BE49-F238E27FC236}">
                <a16:creationId xmlns:a16="http://schemas.microsoft.com/office/drawing/2014/main" id="{747792B9-4DC0-4CFC-9AF6-A823709C6C5D}"/>
              </a:ext>
            </a:extLst>
          </p:cNvPr>
          <p:cNvSpPr txBox="1">
            <a:spLocks/>
          </p:cNvSpPr>
          <p:nvPr/>
        </p:nvSpPr>
        <p:spPr bwMode="auto">
          <a:xfrm>
            <a:off x="457200" y="4932298"/>
            <a:ext cx="8229600" cy="129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AODs from all sites are averaged. </a:t>
            </a:r>
          </a:p>
          <a:p>
            <a:pPr marL="342900" marR="0" lvl="0" indent="-342900" algn="l" defTabSz="4572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Daily variation of G18 AOD mostly follows that in AERONET AOD. (Not always true for individual sites!)</a:t>
            </a:r>
          </a:p>
          <a:p>
            <a:pPr marL="342900" marR="0" lvl="0" indent="-342900" algn="l" defTabSz="4572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Over land, morning/afternoon G17 AODs are smaller/larger than AERONET AODs.</a:t>
            </a:r>
          </a:p>
          <a:p>
            <a:pPr marL="342900" marR="0" lvl="0" indent="-342900" algn="l" defTabSz="4572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Over water, morning G17 AOD is larger than AERONET AODs.</a:t>
            </a:r>
          </a:p>
        </p:txBody>
      </p:sp>
      <p:sp>
        <p:nvSpPr>
          <p:cNvPr id="9" name="Rectangle 8">
            <a:extLst>
              <a:ext uri="{FF2B5EF4-FFF2-40B4-BE49-F238E27FC236}">
                <a16:creationId xmlns:a16="http://schemas.microsoft.com/office/drawing/2014/main" id="{83522E86-4698-44C5-B3BB-F43A043E12BE}"/>
              </a:ext>
            </a:extLst>
          </p:cNvPr>
          <p:cNvSpPr/>
          <p:nvPr/>
        </p:nvSpPr>
        <p:spPr>
          <a:xfrm>
            <a:off x="2507403" y="1051141"/>
            <a:ext cx="511259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cs typeface="Arial"/>
                <a:sym typeface="Arial"/>
              </a:rPr>
              <a:t>07/26/2022 – 10/26/2022   High QC</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A9FAEBA8-2158-44F8-827C-1FBE34451AEE}"/>
              </a:ext>
            </a:extLst>
          </p:cNvPr>
          <p:cNvPicPr>
            <a:picLocks noChangeAspect="1"/>
          </p:cNvPicPr>
          <p:nvPr/>
        </p:nvPicPr>
        <p:blipFill rotWithShape="1">
          <a:blip r:embed="rId3"/>
          <a:srcRect b="28501"/>
          <a:stretch/>
        </p:blipFill>
        <p:spPr>
          <a:xfrm>
            <a:off x="205740" y="1630858"/>
            <a:ext cx="4366260" cy="3121832"/>
          </a:xfrm>
          <a:prstGeom prst="rect">
            <a:avLst/>
          </a:prstGeom>
        </p:spPr>
      </p:pic>
      <p:pic>
        <p:nvPicPr>
          <p:cNvPr id="8" name="Picture 7">
            <a:extLst>
              <a:ext uri="{FF2B5EF4-FFF2-40B4-BE49-F238E27FC236}">
                <a16:creationId xmlns:a16="http://schemas.microsoft.com/office/drawing/2014/main" id="{77F1B4C2-01C0-4DB8-830F-DAFC7EB312F0}"/>
              </a:ext>
            </a:extLst>
          </p:cNvPr>
          <p:cNvPicPr>
            <a:picLocks noChangeAspect="1"/>
          </p:cNvPicPr>
          <p:nvPr/>
        </p:nvPicPr>
        <p:blipFill rotWithShape="1">
          <a:blip r:embed="rId4"/>
          <a:srcRect b="28501"/>
          <a:stretch/>
        </p:blipFill>
        <p:spPr>
          <a:xfrm>
            <a:off x="4660885" y="1630858"/>
            <a:ext cx="4366260" cy="3121832"/>
          </a:xfrm>
          <a:prstGeom prst="rect">
            <a:avLst/>
          </a:prstGeom>
        </p:spPr>
      </p:pic>
    </p:spTree>
    <p:extLst>
      <p:ext uri="{BB962C8B-B14F-4D97-AF65-F5344CB8AC3E}">
        <p14:creationId xmlns:p14="http://schemas.microsoft.com/office/powerpoint/2010/main" val="1984644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54"/>
          <p:cNvPicPr preferRelativeResize="0"/>
          <p:nvPr/>
        </p:nvPicPr>
        <p:blipFill rotWithShape="1">
          <a:blip r:embed="rId3">
            <a:alphaModFix/>
          </a:blip>
          <a:srcRect/>
          <a:stretch/>
        </p:blipFill>
        <p:spPr>
          <a:xfrm>
            <a:off x="4754880" y="1097280"/>
            <a:ext cx="4093369" cy="4093369"/>
          </a:xfrm>
          <a:prstGeom prst="rect">
            <a:avLst/>
          </a:prstGeom>
          <a:noFill/>
          <a:ln>
            <a:noFill/>
          </a:ln>
        </p:spPr>
      </p:pic>
      <p:pic>
        <p:nvPicPr>
          <p:cNvPr id="750" name="Google Shape;750;p54"/>
          <p:cNvPicPr preferRelativeResize="0"/>
          <p:nvPr/>
        </p:nvPicPr>
        <p:blipFill rotWithShape="1">
          <a:blip r:embed="rId4">
            <a:alphaModFix/>
          </a:blip>
          <a:srcRect/>
          <a:stretch/>
        </p:blipFill>
        <p:spPr>
          <a:xfrm>
            <a:off x="457200" y="1097280"/>
            <a:ext cx="4093369" cy="4093369"/>
          </a:xfrm>
          <a:prstGeom prst="rect">
            <a:avLst/>
          </a:prstGeom>
          <a:noFill/>
          <a:ln>
            <a:noFill/>
          </a:ln>
        </p:spPr>
      </p:pic>
      <p:sp>
        <p:nvSpPr>
          <p:cNvPr id="751" name="Google Shape;751;p54"/>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73</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752" name="Google Shape;752;p54"/>
          <p:cNvSpPr/>
          <p:nvPr/>
        </p:nvSpPr>
        <p:spPr>
          <a:xfrm>
            <a:off x="2264355" y="1320800"/>
            <a:ext cx="134631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a:ln>
                  <a:noFill/>
                </a:ln>
                <a:solidFill>
                  <a:srgbClr val="595959"/>
                </a:solidFill>
                <a:effectLst/>
                <a:uLnTx/>
                <a:uFillTx/>
                <a:latin typeface="Arial"/>
                <a:ea typeface="Arial"/>
                <a:cs typeface="Arial"/>
                <a:sym typeface="Arial"/>
              </a:rPr>
              <a:t>AE1</a:t>
            </a:r>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753" name="Google Shape;753;p54"/>
          <p:cNvSpPr/>
          <p:nvPr/>
        </p:nvSpPr>
        <p:spPr>
          <a:xfrm>
            <a:off x="6473020" y="1320800"/>
            <a:ext cx="17044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a:ln>
                  <a:noFill/>
                </a:ln>
                <a:solidFill>
                  <a:srgbClr val="595959"/>
                </a:solidFill>
                <a:effectLst/>
                <a:uLnTx/>
                <a:uFillTx/>
                <a:latin typeface="Arial"/>
                <a:ea typeface="Arial"/>
                <a:cs typeface="Arial"/>
                <a:sym typeface="Arial"/>
              </a:rPr>
              <a:t>AE2</a:t>
            </a:r>
            <a:endParaRPr kumimoji="0" sz="1600" b="0" i="0" u="none" strike="noStrike" kern="0" cap="none" spc="0" normalizeH="0" baseline="0" noProof="0">
              <a:ln>
                <a:noFill/>
              </a:ln>
              <a:solidFill>
                <a:srgbClr val="595959"/>
              </a:solidFill>
              <a:effectLst/>
              <a:uLnTx/>
              <a:uFillTx/>
              <a:latin typeface="Arial"/>
              <a:ea typeface="Arial"/>
              <a:cs typeface="Arial"/>
              <a:sym typeface="Arial"/>
            </a:endParaRPr>
          </a:p>
        </p:txBody>
      </p:sp>
      <p:sp>
        <p:nvSpPr>
          <p:cNvPr id="754" name="Google Shape;754;p54"/>
          <p:cNvSpPr txBox="1">
            <a:spLocks noGrp="1"/>
          </p:cNvSpPr>
          <p:nvPr>
            <p:ph type="body" idx="1"/>
          </p:nvPr>
        </p:nvSpPr>
        <p:spPr>
          <a:xfrm>
            <a:off x="457200" y="5275579"/>
            <a:ext cx="8229600" cy="132524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000"/>
              <a:buFont typeface="Arial"/>
              <a:buChar char="•"/>
            </a:pPr>
            <a:r>
              <a:rPr lang="en-US" sz="2000" dirty="0"/>
              <a:t>Top2 Quality results are based on (medium + high) qc ABI AE retrievals and AERONET AOD &gt;= 0.15.</a:t>
            </a:r>
          </a:p>
          <a:p>
            <a:pPr marL="342900" lvl="0" indent="-342900" algn="l" rtl="0">
              <a:spcBef>
                <a:spcPts val="0"/>
              </a:spcBef>
              <a:spcAft>
                <a:spcPts val="0"/>
              </a:spcAft>
              <a:buClr>
                <a:schemeClr val="lt1"/>
              </a:buClr>
              <a:buSzPts val="2000"/>
              <a:buFont typeface="Arial"/>
              <a:buChar char="•"/>
            </a:pPr>
            <a:r>
              <a:rPr lang="en-US" sz="2000" dirty="0"/>
              <a:t>A relatively large negative AE1 bias of -0.5. </a:t>
            </a:r>
          </a:p>
          <a:p>
            <a:pPr marL="342900" lvl="0" indent="-342900" algn="l" rtl="0">
              <a:spcBef>
                <a:spcPts val="0"/>
              </a:spcBef>
              <a:spcAft>
                <a:spcPts val="0"/>
              </a:spcAft>
              <a:buClr>
                <a:schemeClr val="lt1"/>
              </a:buClr>
              <a:buSzPts val="2000"/>
              <a:buFont typeface="Arial"/>
              <a:buChar char="•"/>
            </a:pPr>
            <a:r>
              <a:rPr lang="en-US" sz="2000" dirty="0"/>
              <a:t>Agreement of G18 AE2 with AERONET AE2 is better .</a:t>
            </a:r>
          </a:p>
        </p:txBody>
      </p:sp>
      <p:sp>
        <p:nvSpPr>
          <p:cNvPr id="755" name="Google Shape;755;p54"/>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b="1"/>
              <a:t>Top2 QC GOES-18 AE</a:t>
            </a:r>
            <a:endParaRPr/>
          </a:p>
        </p:txBody>
      </p:sp>
    </p:spTree>
    <p:extLst>
      <p:ext uri="{BB962C8B-B14F-4D97-AF65-F5344CB8AC3E}">
        <p14:creationId xmlns:p14="http://schemas.microsoft.com/office/powerpoint/2010/main" val="990492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03"/>
          <p:cNvSpPr txBox="1">
            <a:spLocks noGrp="1"/>
          </p:cNvSpPr>
          <p:nvPr>
            <p:ph type="title"/>
          </p:nvPr>
        </p:nvSpPr>
        <p:spPr>
          <a:xfrm>
            <a:off x="722313" y="4406908"/>
            <a:ext cx="8213144" cy="1362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dirty="0"/>
              <a:t>Supplement </a:t>
            </a:r>
            <a:r>
              <a:rPr lang="en-US" sz="3200" dirty="0">
                <a:solidFill>
                  <a:srgbClr val="FFFF00"/>
                </a:solidFill>
              </a:rPr>
              <a:t>C</a:t>
            </a:r>
            <a:br>
              <a:rPr lang="en-US" sz="3200" dirty="0"/>
            </a:br>
            <a:r>
              <a:rPr lang="en-US" sz="3200" dirty="0"/>
              <a:t>IMPACT OF BAND 2 CALIBRATION ADJUSTMENT ON GOES-18 AEROSOL PARTICLE SIZE</a:t>
            </a:r>
            <a:br>
              <a:rPr lang="en-US" sz="2800" cap="none" dirty="0"/>
            </a:br>
            <a:br>
              <a:rPr lang="en-US" dirty="0"/>
            </a:br>
            <a:endParaRPr dirty="0"/>
          </a:p>
        </p:txBody>
      </p:sp>
      <p:sp>
        <p:nvSpPr>
          <p:cNvPr id="1223" name="Google Shape;1223;p1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r>
              <a:rPr lang="en-US" dirty="0"/>
              <a:t>GOES-18 Aerosol Optical Depth L2 Product Provisional PS-PVR</a:t>
            </a:r>
            <a:endParaRPr dirty="0"/>
          </a:p>
        </p:txBody>
      </p:sp>
      <p:sp>
        <p:nvSpPr>
          <p:cNvPr id="1224" name="Google Shape;1224;p103"/>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74</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0852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4"/>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75</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31" name="Google Shape;1231;p104"/>
          <p:cNvSpPr txBox="1">
            <a:spLocks noGrp="1"/>
          </p:cNvSpPr>
          <p:nvPr>
            <p:ph type="title"/>
          </p:nvPr>
        </p:nvSpPr>
        <p:spPr>
          <a:xfrm>
            <a:off x="838204" y="357671"/>
            <a:ext cx="7415462" cy="13255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a:t>EVALUATION STRATEGY</a:t>
            </a:r>
            <a:endParaRPr sz="3200">
              <a:latin typeface="Calibri"/>
              <a:ea typeface="Calibri"/>
              <a:cs typeface="Calibri"/>
              <a:sym typeface="Calibri"/>
            </a:endParaRPr>
          </a:p>
        </p:txBody>
      </p:sp>
      <p:sp>
        <p:nvSpPr>
          <p:cNvPr id="1232" name="Google Shape;1232;p104"/>
          <p:cNvSpPr/>
          <p:nvPr/>
        </p:nvSpPr>
        <p:spPr>
          <a:xfrm>
            <a:off x="754295" y="1326493"/>
            <a:ext cx="8181162" cy="4247276"/>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600"/>
              </a:spcBef>
              <a:spcAft>
                <a:spcPts val="0"/>
              </a:spcAft>
              <a:buClr>
                <a:srgbClr val="FFFFFF"/>
              </a:buClr>
              <a:buSzPts val="28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sym typeface="Calibri"/>
              </a:rPr>
              <a:t>Band 2 calibration adjustment occurred on 7/25/2022</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600"/>
              </a:spcBef>
              <a:spcAft>
                <a:spcPts val="0"/>
              </a:spcAft>
              <a:buClr>
                <a:srgbClr val="FFFFFF"/>
              </a:buClr>
              <a:buSzPts val="28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sym typeface="Calibri"/>
              </a:rPr>
              <a:t>Evaluated G18 AEs at before and after the calibration adjustment</a:t>
            </a:r>
          </a:p>
          <a:p>
            <a:pPr marL="630238" marR="0" lvl="6" indent="284163" algn="l" defTabSz="914400" rtl="0" eaLnBrk="1" fontAlgn="auto" latinLnBrk="0" hangingPunct="1">
              <a:lnSpc>
                <a:spcPct val="100000"/>
              </a:lnSpc>
              <a:spcBef>
                <a:spcPts val="600"/>
              </a:spcBef>
              <a:spcAft>
                <a:spcPts val="0"/>
              </a:spcAft>
              <a:buClr>
                <a:srgbClr val="FFFFFF"/>
              </a:buClr>
              <a:buSzPts val="28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sym typeface="Calibri"/>
              </a:rPr>
              <a:t>Compared G18 AE to G17 AE</a:t>
            </a:r>
          </a:p>
          <a:p>
            <a:pPr marL="630238" marR="0" lvl="7" indent="284163" algn="l" defTabSz="914400" rtl="0" eaLnBrk="1" fontAlgn="auto" latinLnBrk="0" hangingPunct="1">
              <a:lnSpc>
                <a:spcPct val="100000"/>
              </a:lnSpc>
              <a:spcBef>
                <a:spcPts val="600"/>
              </a:spcBef>
              <a:spcAft>
                <a:spcPts val="0"/>
              </a:spcAft>
              <a:buClr>
                <a:srgbClr val="FFFFFF"/>
              </a:buClr>
              <a:buSzPts val="28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Compared G18 AE to AERONET AE</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285750" algn="l" defTabSz="914400" rtl="0" eaLnBrk="1" fontAlgn="auto" latinLnBrk="0" hangingPunct="1">
              <a:lnSpc>
                <a:spcPct val="100000"/>
              </a:lnSpc>
              <a:spcBef>
                <a:spcPts val="600"/>
              </a:spcBef>
              <a:spcAft>
                <a:spcPts val="0"/>
              </a:spcAft>
              <a:buClr>
                <a:srgbClr val="FFFFFF"/>
              </a:buClr>
              <a:buSzPts val="28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sym typeface="Calibri"/>
              </a:rPr>
              <a:t>Used full disk (medium + high) quality ABI AEs and AERONET AOD &gt;= 0.15 </a:t>
            </a:r>
            <a:endParaRPr kumimoji="0"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285750" marR="0" lvl="0" indent="-133350" algn="l" defTabSz="914400" rtl="0" eaLnBrk="1" fontAlgn="auto" latinLnBrk="0" hangingPunct="1">
              <a:lnSpc>
                <a:spcPct val="100000"/>
              </a:lnSpc>
              <a:spcBef>
                <a:spcPts val="30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285750" marR="0" lvl="0" indent="-107950" algn="l" defTabSz="914400" rtl="0" eaLnBrk="1" fontAlgn="auto" latinLnBrk="0" hangingPunct="1">
              <a:lnSpc>
                <a:spcPct val="100000"/>
              </a:lnSpc>
              <a:spcBef>
                <a:spcPts val="300"/>
              </a:spcBef>
              <a:spcAft>
                <a:spcPts val="0"/>
              </a:spcAft>
              <a:buClr>
                <a:srgbClr val="000000"/>
              </a:buClr>
              <a:buSzPts val="2800"/>
              <a:buFont typeface="Arial"/>
              <a:buNone/>
              <a:tabLst/>
              <a:defRPr/>
            </a:pPr>
            <a:endParaRPr kumimoji="0" sz="2800" b="1" i="0" u="none" strike="noStrike" kern="0" cap="none" spc="0" normalizeH="0" baseline="0" noProof="0" dirty="0">
              <a:ln>
                <a:noFill/>
              </a:ln>
              <a:solidFill>
                <a:srgbClr val="FFFFFF"/>
              </a:solidFill>
              <a:effectLst/>
              <a:uLnTx/>
              <a:uFillTx/>
              <a:latin typeface="Calibri"/>
              <a:ea typeface="Calibri"/>
              <a:cs typeface="Calibri"/>
              <a:sym typeface="Calibri"/>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6983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Google Shape;1262;p107"/>
          <p:cNvPicPr preferRelativeResize="0"/>
          <p:nvPr/>
        </p:nvPicPr>
        <p:blipFill rotWithShape="1">
          <a:blip r:embed="rId3">
            <a:alphaModFix/>
          </a:blip>
          <a:srcRect/>
          <a:stretch/>
        </p:blipFill>
        <p:spPr>
          <a:xfrm>
            <a:off x="457200" y="1371600"/>
            <a:ext cx="4093369" cy="4093369"/>
          </a:xfrm>
          <a:prstGeom prst="rect">
            <a:avLst/>
          </a:prstGeom>
          <a:noFill/>
          <a:ln>
            <a:noFill/>
          </a:ln>
        </p:spPr>
      </p:pic>
      <p:sp>
        <p:nvSpPr>
          <p:cNvPr id="1264" name="Google Shape;1264;p107"/>
          <p:cNvSpPr txBox="1">
            <a:spLocks noGrp="1"/>
          </p:cNvSpPr>
          <p:nvPr>
            <p:ph type="sldNum" idx="12"/>
          </p:nvPr>
        </p:nvSpPr>
        <p:spPr>
          <a:xfrm>
            <a:off x="8177470" y="6492883"/>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76</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65" name="Google Shape;1265;p107"/>
          <p:cNvSpPr txBox="1">
            <a:spLocks noGrp="1"/>
          </p:cNvSpPr>
          <p:nvPr>
            <p:ph type="title"/>
          </p:nvPr>
        </p:nvSpPr>
        <p:spPr>
          <a:xfrm>
            <a:off x="1371608" y="128337"/>
            <a:ext cx="6408821" cy="9686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GOES-18 vs. </a:t>
            </a:r>
            <a:r>
              <a:rPr lang="en-US" dirty="0">
                <a:solidFill>
                  <a:srgbClr val="FFFF00"/>
                </a:solidFill>
              </a:rPr>
              <a:t>GOES-17</a:t>
            </a:r>
            <a:r>
              <a:rPr lang="en-US" dirty="0"/>
              <a:t> AE1</a:t>
            </a:r>
            <a:endParaRPr dirty="0"/>
          </a:p>
        </p:txBody>
      </p:sp>
      <p:sp>
        <p:nvSpPr>
          <p:cNvPr id="1266" name="Google Shape;1266;p107"/>
          <p:cNvSpPr/>
          <p:nvPr/>
        </p:nvSpPr>
        <p:spPr>
          <a:xfrm>
            <a:off x="2194560" y="1600200"/>
            <a:ext cx="134631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Before</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
        <p:nvSpPr>
          <p:cNvPr id="1268" name="Google Shape;1268;p107"/>
          <p:cNvSpPr txBox="1">
            <a:spLocks noGrp="1"/>
          </p:cNvSpPr>
          <p:nvPr>
            <p:ph type="body" idx="1"/>
          </p:nvPr>
        </p:nvSpPr>
        <p:spPr>
          <a:xfrm>
            <a:off x="618649" y="5696200"/>
            <a:ext cx="8229600" cy="89535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2000"/>
            </a:pPr>
            <a:r>
              <a:rPr lang="en-US" sz="2000" dirty="0"/>
              <a:t>G18 AE1 has a positive bias of 0.17 compared to G17 before calibration adjustment. Changes to -0.1 bias, suggesting larger aerosol particles, after calibration adjustment.</a:t>
            </a:r>
            <a:endParaRPr dirty="0"/>
          </a:p>
        </p:txBody>
      </p:sp>
      <p:pic>
        <p:nvPicPr>
          <p:cNvPr id="2" name="Picture 1">
            <a:extLst>
              <a:ext uri="{FF2B5EF4-FFF2-40B4-BE49-F238E27FC236}">
                <a16:creationId xmlns:a16="http://schemas.microsoft.com/office/drawing/2014/main" id="{7DC830C9-691E-443E-A574-02020CB4746F}"/>
              </a:ext>
            </a:extLst>
          </p:cNvPr>
          <p:cNvPicPr>
            <a:picLocks noChangeAspect="1"/>
          </p:cNvPicPr>
          <p:nvPr/>
        </p:nvPicPr>
        <p:blipFill>
          <a:blip r:embed="rId4"/>
          <a:stretch>
            <a:fillRect/>
          </a:stretch>
        </p:blipFill>
        <p:spPr>
          <a:xfrm>
            <a:off x="4572000" y="1374198"/>
            <a:ext cx="4090771" cy="4090771"/>
          </a:xfrm>
          <a:prstGeom prst="rect">
            <a:avLst/>
          </a:prstGeom>
        </p:spPr>
      </p:pic>
      <p:sp>
        <p:nvSpPr>
          <p:cNvPr id="10" name="Google Shape;1266;p107">
            <a:extLst>
              <a:ext uri="{FF2B5EF4-FFF2-40B4-BE49-F238E27FC236}">
                <a16:creationId xmlns:a16="http://schemas.microsoft.com/office/drawing/2014/main" id="{7D90B44C-F9F8-4FFB-964E-ECC260F6A96B}"/>
              </a:ext>
            </a:extLst>
          </p:cNvPr>
          <p:cNvSpPr/>
          <p:nvPr/>
        </p:nvSpPr>
        <p:spPr>
          <a:xfrm>
            <a:off x="6400800" y="1600200"/>
            <a:ext cx="134631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After</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Tree>
    <p:extLst>
      <p:ext uri="{BB962C8B-B14F-4D97-AF65-F5344CB8AC3E}">
        <p14:creationId xmlns:p14="http://schemas.microsoft.com/office/powerpoint/2010/main" val="1091441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3" name="Google Shape;1263;p107"/>
          <p:cNvPicPr preferRelativeResize="0"/>
          <p:nvPr/>
        </p:nvPicPr>
        <p:blipFill rotWithShape="1">
          <a:blip r:embed="rId3">
            <a:alphaModFix/>
          </a:blip>
          <a:srcRect/>
          <a:stretch/>
        </p:blipFill>
        <p:spPr>
          <a:xfrm>
            <a:off x="457200" y="1371600"/>
            <a:ext cx="4093369" cy="4093369"/>
          </a:xfrm>
          <a:prstGeom prst="rect">
            <a:avLst/>
          </a:prstGeom>
          <a:noFill/>
          <a:ln>
            <a:noFill/>
          </a:ln>
        </p:spPr>
      </p:pic>
      <p:sp>
        <p:nvSpPr>
          <p:cNvPr id="1264" name="Google Shape;1264;p107"/>
          <p:cNvSpPr txBox="1">
            <a:spLocks noGrp="1"/>
          </p:cNvSpPr>
          <p:nvPr>
            <p:ph type="sldNum" idx="12"/>
          </p:nvPr>
        </p:nvSpPr>
        <p:spPr>
          <a:xfrm>
            <a:off x="8177470" y="6492883"/>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77</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65" name="Google Shape;1265;p107"/>
          <p:cNvSpPr txBox="1">
            <a:spLocks noGrp="1"/>
          </p:cNvSpPr>
          <p:nvPr>
            <p:ph type="title"/>
          </p:nvPr>
        </p:nvSpPr>
        <p:spPr>
          <a:xfrm>
            <a:off x="1371608" y="128337"/>
            <a:ext cx="6408821" cy="9686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GOES-18 vs. </a:t>
            </a:r>
            <a:r>
              <a:rPr lang="en-US" dirty="0">
                <a:solidFill>
                  <a:srgbClr val="FFFF00"/>
                </a:solidFill>
              </a:rPr>
              <a:t>GOES-17</a:t>
            </a:r>
            <a:r>
              <a:rPr lang="en-US" dirty="0"/>
              <a:t> AE2</a:t>
            </a:r>
            <a:endParaRPr dirty="0"/>
          </a:p>
        </p:txBody>
      </p:sp>
      <p:sp>
        <p:nvSpPr>
          <p:cNvPr id="1267" name="Google Shape;1267;p107"/>
          <p:cNvSpPr/>
          <p:nvPr/>
        </p:nvSpPr>
        <p:spPr>
          <a:xfrm>
            <a:off x="2194560" y="1600200"/>
            <a:ext cx="17044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Before</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
        <p:nvSpPr>
          <p:cNvPr id="1268" name="Google Shape;1268;p107"/>
          <p:cNvSpPr txBox="1">
            <a:spLocks noGrp="1"/>
          </p:cNvSpPr>
          <p:nvPr>
            <p:ph type="body" idx="1"/>
          </p:nvPr>
        </p:nvSpPr>
        <p:spPr>
          <a:xfrm>
            <a:off x="618649" y="5696200"/>
            <a:ext cx="8229600" cy="89535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2000"/>
            </a:pPr>
            <a:r>
              <a:rPr lang="en-US" sz="2000" dirty="0"/>
              <a:t>Impact of G18 ABI band 2 calibration adjustment on AE2 is smaller than on AE1; “before” and “after” G18-G17 mean AE2 differences are similar.</a:t>
            </a:r>
            <a:endParaRPr dirty="0"/>
          </a:p>
        </p:txBody>
      </p:sp>
      <p:pic>
        <p:nvPicPr>
          <p:cNvPr id="2" name="Picture 1">
            <a:extLst>
              <a:ext uri="{FF2B5EF4-FFF2-40B4-BE49-F238E27FC236}">
                <a16:creationId xmlns:a16="http://schemas.microsoft.com/office/drawing/2014/main" id="{E7166796-F7E5-4EC2-A45C-07B0B3AB770A}"/>
              </a:ext>
            </a:extLst>
          </p:cNvPr>
          <p:cNvPicPr>
            <a:picLocks noChangeAspect="1"/>
          </p:cNvPicPr>
          <p:nvPr/>
        </p:nvPicPr>
        <p:blipFill>
          <a:blip r:embed="rId4"/>
          <a:stretch>
            <a:fillRect/>
          </a:stretch>
        </p:blipFill>
        <p:spPr>
          <a:xfrm>
            <a:off x="4572000" y="1374198"/>
            <a:ext cx="4090771" cy="4090771"/>
          </a:xfrm>
          <a:prstGeom prst="rect">
            <a:avLst/>
          </a:prstGeom>
        </p:spPr>
      </p:pic>
      <p:sp>
        <p:nvSpPr>
          <p:cNvPr id="10" name="Google Shape;1267;p107">
            <a:extLst>
              <a:ext uri="{FF2B5EF4-FFF2-40B4-BE49-F238E27FC236}">
                <a16:creationId xmlns:a16="http://schemas.microsoft.com/office/drawing/2014/main" id="{6612A55C-0A95-4F17-BCE2-E32E6FE68ED5}"/>
              </a:ext>
            </a:extLst>
          </p:cNvPr>
          <p:cNvSpPr/>
          <p:nvPr/>
        </p:nvSpPr>
        <p:spPr>
          <a:xfrm>
            <a:off x="6400800" y="1600200"/>
            <a:ext cx="17044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After</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Tree>
    <p:extLst>
      <p:ext uri="{BB962C8B-B14F-4D97-AF65-F5344CB8AC3E}">
        <p14:creationId xmlns:p14="http://schemas.microsoft.com/office/powerpoint/2010/main" val="3387149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Google Shape;1238;p105"/>
          <p:cNvPicPr preferRelativeResize="0"/>
          <p:nvPr/>
        </p:nvPicPr>
        <p:blipFill rotWithShape="1">
          <a:blip r:embed="rId3">
            <a:alphaModFix/>
          </a:blip>
          <a:srcRect/>
          <a:stretch/>
        </p:blipFill>
        <p:spPr>
          <a:xfrm>
            <a:off x="457200" y="1371600"/>
            <a:ext cx="4093369" cy="4093369"/>
          </a:xfrm>
          <a:prstGeom prst="rect">
            <a:avLst/>
          </a:prstGeom>
          <a:noFill/>
          <a:ln>
            <a:noFill/>
          </a:ln>
        </p:spPr>
      </p:pic>
      <p:sp>
        <p:nvSpPr>
          <p:cNvPr id="1240" name="Google Shape;1240;p105"/>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GOES-18 vs. </a:t>
            </a:r>
            <a:r>
              <a:rPr lang="en-US" dirty="0">
                <a:solidFill>
                  <a:srgbClr val="FFFF00"/>
                </a:solidFill>
              </a:rPr>
              <a:t>AERONET</a:t>
            </a:r>
            <a:r>
              <a:rPr lang="en-US" dirty="0"/>
              <a:t> AE1</a:t>
            </a:r>
            <a:endParaRPr dirty="0"/>
          </a:p>
        </p:txBody>
      </p:sp>
      <p:sp>
        <p:nvSpPr>
          <p:cNvPr id="1241" name="Google Shape;1241;p105"/>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78</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42" name="Google Shape;1242;p105"/>
          <p:cNvSpPr txBox="1">
            <a:spLocks noGrp="1"/>
          </p:cNvSpPr>
          <p:nvPr>
            <p:ph type="body" idx="1"/>
          </p:nvPr>
        </p:nvSpPr>
        <p:spPr>
          <a:xfrm>
            <a:off x="618649" y="5696200"/>
            <a:ext cx="8229600" cy="89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000"/>
              <a:buFont typeface="Arial"/>
              <a:buChar char="•"/>
            </a:pPr>
            <a:r>
              <a:rPr lang="en-US" sz="2000" dirty="0"/>
              <a:t>AE1 agrees reasonably well with AERONET before calibration adjustment.</a:t>
            </a:r>
          </a:p>
          <a:p>
            <a:pPr marL="342900" lvl="0" indent="-342900" algn="l" rtl="0">
              <a:spcBef>
                <a:spcPts val="0"/>
              </a:spcBef>
              <a:spcAft>
                <a:spcPts val="0"/>
              </a:spcAft>
              <a:buClr>
                <a:schemeClr val="lt1"/>
              </a:buClr>
              <a:buSzPts val="2000"/>
              <a:buFont typeface="Arial"/>
              <a:buChar char="•"/>
            </a:pPr>
            <a:r>
              <a:rPr lang="en-US" sz="2000" dirty="0"/>
              <a:t>AE1 bias increased significantly after adjustment.</a:t>
            </a:r>
            <a:endParaRPr dirty="0"/>
          </a:p>
        </p:txBody>
      </p:sp>
      <p:sp>
        <p:nvSpPr>
          <p:cNvPr id="1243" name="Google Shape;1243;p105"/>
          <p:cNvSpPr/>
          <p:nvPr/>
        </p:nvSpPr>
        <p:spPr>
          <a:xfrm>
            <a:off x="2194560" y="1602831"/>
            <a:ext cx="134631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Before</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3DA7DC5D-55B7-4548-A687-D4F7303AFC45}"/>
              </a:ext>
            </a:extLst>
          </p:cNvPr>
          <p:cNvPicPr>
            <a:picLocks noChangeAspect="1"/>
          </p:cNvPicPr>
          <p:nvPr/>
        </p:nvPicPr>
        <p:blipFill>
          <a:blip r:embed="rId4"/>
          <a:stretch>
            <a:fillRect/>
          </a:stretch>
        </p:blipFill>
        <p:spPr>
          <a:xfrm>
            <a:off x="4572000" y="1371600"/>
            <a:ext cx="4090771" cy="4090771"/>
          </a:xfrm>
          <a:prstGeom prst="rect">
            <a:avLst/>
          </a:prstGeom>
        </p:spPr>
      </p:pic>
      <p:sp>
        <p:nvSpPr>
          <p:cNvPr id="11" name="Google Shape;1243;p105">
            <a:extLst>
              <a:ext uri="{FF2B5EF4-FFF2-40B4-BE49-F238E27FC236}">
                <a16:creationId xmlns:a16="http://schemas.microsoft.com/office/drawing/2014/main" id="{0C2682C9-1786-4E92-ADE6-63F622078B19}"/>
              </a:ext>
            </a:extLst>
          </p:cNvPr>
          <p:cNvSpPr/>
          <p:nvPr/>
        </p:nvSpPr>
        <p:spPr>
          <a:xfrm>
            <a:off x="6400800" y="1602831"/>
            <a:ext cx="134631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After</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Tree>
    <p:extLst>
      <p:ext uri="{BB962C8B-B14F-4D97-AF65-F5344CB8AC3E}">
        <p14:creationId xmlns:p14="http://schemas.microsoft.com/office/powerpoint/2010/main" val="697753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9" name="Google Shape;1239;p105"/>
          <p:cNvPicPr preferRelativeResize="0"/>
          <p:nvPr/>
        </p:nvPicPr>
        <p:blipFill rotWithShape="1">
          <a:blip r:embed="rId3">
            <a:alphaModFix/>
          </a:blip>
          <a:srcRect/>
          <a:stretch/>
        </p:blipFill>
        <p:spPr>
          <a:xfrm>
            <a:off x="457200" y="1371600"/>
            <a:ext cx="4093369" cy="4093369"/>
          </a:xfrm>
          <a:prstGeom prst="rect">
            <a:avLst/>
          </a:prstGeom>
          <a:noFill/>
          <a:ln>
            <a:noFill/>
          </a:ln>
        </p:spPr>
      </p:pic>
      <p:sp>
        <p:nvSpPr>
          <p:cNvPr id="1240" name="Google Shape;1240;p105"/>
          <p:cNvSpPr txBox="1">
            <a:spLocks noGrp="1"/>
          </p:cNvSpPr>
          <p:nvPr>
            <p:ph type="title"/>
          </p:nvPr>
        </p:nvSpPr>
        <p:spPr>
          <a:xfrm>
            <a:off x="1371604" y="128337"/>
            <a:ext cx="6408821" cy="96862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GOES-18 vs. </a:t>
            </a:r>
            <a:r>
              <a:rPr lang="en-US" dirty="0">
                <a:solidFill>
                  <a:srgbClr val="FFFF00"/>
                </a:solidFill>
              </a:rPr>
              <a:t>AERONET</a:t>
            </a:r>
            <a:r>
              <a:rPr lang="en-US" dirty="0"/>
              <a:t> AE2</a:t>
            </a:r>
            <a:endParaRPr dirty="0"/>
          </a:p>
        </p:txBody>
      </p:sp>
      <p:sp>
        <p:nvSpPr>
          <p:cNvPr id="1241" name="Google Shape;1241;p105"/>
          <p:cNvSpPr txBox="1">
            <a:spLocks noGrp="1"/>
          </p:cNvSpPr>
          <p:nvPr>
            <p:ph type="sldNum" idx="12"/>
          </p:nvPr>
        </p:nvSpPr>
        <p:spPr>
          <a:xfrm>
            <a:off x="8253666" y="6356358"/>
            <a:ext cx="68179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FFFFFF"/>
                </a:buClr>
                <a:buSzPts val="1200"/>
                <a:buFont typeface="Arial"/>
                <a:buNone/>
                <a:tabLst/>
                <a:defRPr/>
              </a:pPr>
              <a:t>79</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1242" name="Google Shape;1242;p105"/>
          <p:cNvSpPr txBox="1">
            <a:spLocks noGrp="1"/>
          </p:cNvSpPr>
          <p:nvPr>
            <p:ph type="body" idx="1"/>
          </p:nvPr>
        </p:nvSpPr>
        <p:spPr>
          <a:xfrm>
            <a:off x="618649" y="5696200"/>
            <a:ext cx="8229600" cy="89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000"/>
              <a:buFont typeface="Arial"/>
              <a:buChar char="•"/>
            </a:pPr>
            <a:r>
              <a:rPr lang="en-US" sz="2000" dirty="0"/>
              <a:t>AE2 agrees reasonably well with AERONET before calibration adjustment.</a:t>
            </a:r>
          </a:p>
          <a:p>
            <a:pPr marL="342900" lvl="0" indent="-342900" algn="l" rtl="0">
              <a:spcBef>
                <a:spcPts val="0"/>
              </a:spcBef>
              <a:spcAft>
                <a:spcPts val="0"/>
              </a:spcAft>
              <a:buClr>
                <a:schemeClr val="lt1"/>
              </a:buClr>
              <a:buSzPts val="2000"/>
              <a:buFont typeface="Arial"/>
              <a:buChar char="•"/>
            </a:pPr>
            <a:r>
              <a:rPr lang="en-US" sz="2000" dirty="0"/>
              <a:t>AE2 bias increased somewhat after adjustment.</a:t>
            </a:r>
            <a:endParaRPr dirty="0"/>
          </a:p>
        </p:txBody>
      </p:sp>
      <p:sp>
        <p:nvSpPr>
          <p:cNvPr id="1244" name="Google Shape;1244;p105"/>
          <p:cNvSpPr/>
          <p:nvPr/>
        </p:nvSpPr>
        <p:spPr>
          <a:xfrm>
            <a:off x="2194560" y="1600200"/>
            <a:ext cx="17044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Before</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D53FFA28-32D2-482A-ADEF-D4B74FF1C4C8}"/>
              </a:ext>
            </a:extLst>
          </p:cNvPr>
          <p:cNvPicPr>
            <a:picLocks noChangeAspect="1"/>
          </p:cNvPicPr>
          <p:nvPr/>
        </p:nvPicPr>
        <p:blipFill>
          <a:blip r:embed="rId4"/>
          <a:stretch>
            <a:fillRect/>
          </a:stretch>
        </p:blipFill>
        <p:spPr>
          <a:xfrm>
            <a:off x="4572000" y="1371600"/>
            <a:ext cx="4090771" cy="4090771"/>
          </a:xfrm>
          <a:prstGeom prst="rect">
            <a:avLst/>
          </a:prstGeom>
        </p:spPr>
      </p:pic>
      <p:sp>
        <p:nvSpPr>
          <p:cNvPr id="11" name="Google Shape;1244;p105">
            <a:extLst>
              <a:ext uri="{FF2B5EF4-FFF2-40B4-BE49-F238E27FC236}">
                <a16:creationId xmlns:a16="http://schemas.microsoft.com/office/drawing/2014/main" id="{9FC0B267-A680-4918-A84F-31E787A48C16}"/>
              </a:ext>
            </a:extLst>
          </p:cNvPr>
          <p:cNvSpPr/>
          <p:nvPr/>
        </p:nvSpPr>
        <p:spPr>
          <a:xfrm>
            <a:off x="6400800" y="1600200"/>
            <a:ext cx="170445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600"/>
              <a:buFont typeface="Arial"/>
              <a:buNone/>
              <a:tabLst/>
              <a:defRPr/>
            </a:pPr>
            <a:r>
              <a:rPr kumimoji="0" lang="en-US" sz="1600" b="1" i="0" u="none" strike="noStrike" kern="0" cap="none" spc="0" normalizeH="0" baseline="0" noProof="0" dirty="0">
                <a:ln>
                  <a:noFill/>
                </a:ln>
                <a:solidFill>
                  <a:srgbClr val="595959"/>
                </a:solidFill>
                <a:effectLst/>
                <a:uLnTx/>
                <a:uFillTx/>
                <a:latin typeface="Arial"/>
                <a:ea typeface="Arial"/>
                <a:cs typeface="Arial"/>
                <a:sym typeface="Arial"/>
              </a:rPr>
              <a:t>After</a:t>
            </a:r>
            <a:endParaRPr kumimoji="0" sz="1600" b="0" i="0" u="none" strike="noStrike" kern="0" cap="none" spc="0" normalizeH="0" baseline="0" noProof="0" dirty="0">
              <a:ln>
                <a:noFill/>
              </a:ln>
              <a:solidFill>
                <a:srgbClr val="595959"/>
              </a:solidFill>
              <a:effectLst/>
              <a:uLnTx/>
              <a:uFillTx/>
              <a:latin typeface="Arial"/>
              <a:ea typeface="Arial"/>
              <a:cs typeface="Arial"/>
              <a:sym typeface="Arial"/>
            </a:endParaRPr>
          </a:p>
        </p:txBody>
      </p:sp>
    </p:spTree>
    <p:extLst>
      <p:ext uri="{BB962C8B-B14F-4D97-AF65-F5344CB8AC3E}">
        <p14:creationId xmlns:p14="http://schemas.microsoft.com/office/powerpoint/2010/main" val="268454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a:t>
            </a:r>
            <a:r>
              <a:rPr lang="en-US" cap="none" dirty="0"/>
              <a:t>s IN PROGRESS PRIOR TO GOES-18 AOD PROVISIONAL REVIEW</a:t>
            </a:r>
            <a:endParaRPr lang="en-US" dirty="0"/>
          </a:p>
        </p:txBody>
      </p:sp>
      <p:sp>
        <p:nvSpPr>
          <p:cNvPr id="3" name="Text Placeholder 2"/>
          <p:cNvSpPr>
            <a:spLocks noGrp="1"/>
          </p:cNvSpPr>
          <p:nvPr>
            <p:ph type="body" idx="1"/>
          </p:nvPr>
        </p:nvSpPr>
        <p:spPr/>
        <p:txBody>
          <a:bodyPr/>
          <a:lstStyle/>
          <a:p>
            <a:pPr>
              <a:spcBef>
                <a:spcPts val="480"/>
              </a:spcBef>
            </a:pPr>
            <a:r>
              <a:rPr lang="en-US" dirty="0"/>
              <a:t>GOES-18 Aerosol Optical Depth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8</a:t>
            </a:fld>
            <a:endParaRPr lang="en-US" altLang="en-US" dirty="0">
              <a:solidFill>
                <a:prstClr val="white"/>
              </a:solidFill>
            </a:endParaRPr>
          </a:p>
        </p:txBody>
      </p:sp>
    </p:spTree>
    <p:extLst>
      <p:ext uri="{BB962C8B-B14F-4D97-AF65-F5344CB8AC3E}">
        <p14:creationId xmlns:p14="http://schemas.microsoft.com/office/powerpoint/2010/main" val="4050982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2800" cap="none" dirty="0"/>
              <a:t>Supplement</a:t>
            </a:r>
            <a:r>
              <a:rPr lang="en-US" sz="2800" dirty="0"/>
              <a:t> </a:t>
            </a:r>
            <a:r>
              <a:rPr lang="en-US" sz="2800" dirty="0">
                <a:solidFill>
                  <a:srgbClr val="FFFF00"/>
                </a:solidFill>
              </a:rPr>
              <a:t>D</a:t>
            </a:r>
            <a:br>
              <a:rPr lang="en-US" sz="2800" dirty="0"/>
            </a:br>
            <a:r>
              <a:rPr lang="en-US" sz="2800" dirty="0"/>
              <a:t>Comparison with VIIRS/MODIS/GOES-16/GOES-17 at AERONET Stations</a:t>
            </a:r>
            <a:endParaRPr lang="en-US" dirty="0"/>
          </a:p>
        </p:txBody>
      </p:sp>
      <p:sp>
        <p:nvSpPr>
          <p:cNvPr id="4" name="Text Placeholder 2"/>
          <p:cNvSpPr>
            <a:spLocks noGrp="1"/>
          </p:cNvSpPr>
          <p:nvPr>
            <p:ph type="body" idx="1"/>
          </p:nvPr>
        </p:nvSpPr>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89537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93C2C-5332-4F99-BF39-CAE12CA7EE34}"/>
              </a:ext>
            </a:extLst>
          </p:cNvPr>
          <p:cNvPicPr>
            <a:picLocks noChangeAspect="1"/>
          </p:cNvPicPr>
          <p:nvPr/>
        </p:nvPicPr>
        <p:blipFill>
          <a:blip r:embed="rId2"/>
          <a:stretch>
            <a:fillRect/>
          </a:stretch>
        </p:blipFill>
        <p:spPr>
          <a:xfrm>
            <a:off x="4754880" y="1371600"/>
            <a:ext cx="4093369" cy="4093369"/>
          </a:xfrm>
          <a:prstGeom prst="rect">
            <a:avLst/>
          </a:prstGeom>
        </p:spPr>
      </p:pic>
      <p:pic>
        <p:nvPicPr>
          <p:cNvPr id="3" name="Picture 2">
            <a:extLst>
              <a:ext uri="{FF2B5EF4-FFF2-40B4-BE49-F238E27FC236}">
                <a16:creationId xmlns:a16="http://schemas.microsoft.com/office/drawing/2014/main" id="{8704BA66-DD07-4F73-B8EE-389B7C3E2BA0}"/>
              </a:ext>
            </a:extLst>
          </p:cNvPr>
          <p:cNvPicPr>
            <a:picLocks noChangeAspect="1"/>
          </p:cNvPicPr>
          <p:nvPr/>
        </p:nvPicPr>
        <p:blipFill>
          <a:blip r:embed="rId3"/>
          <a:stretch>
            <a:fillRect/>
          </a:stretch>
        </p:blipFill>
        <p:spPr>
          <a:xfrm>
            <a:off x="457200" y="1371600"/>
            <a:ext cx="4093369" cy="4093369"/>
          </a:xfrm>
          <a:prstGeom prst="rect">
            <a:avLst/>
          </a:prstGeom>
        </p:spPr>
      </p:pic>
      <p:sp>
        <p:nvSpPr>
          <p:cNvPr id="8" name="Content Placeholder 2"/>
          <p:cNvSpPr txBox="1">
            <a:spLocks/>
          </p:cNvSpPr>
          <p:nvPr/>
        </p:nvSpPr>
        <p:spPr>
          <a:xfrm>
            <a:off x="297721" y="5674451"/>
            <a:ext cx="8550528" cy="10470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Distributions of G18/ABI and S-NPP/VIIRS biases (</a:t>
            </a:r>
            <a:r>
              <a:rPr kumimoji="0" lang="en-US" sz="2000" b="0" i="0" u="none" strike="noStrike" kern="1200" cap="none" spc="0" normalizeH="0" baseline="0" noProof="0" dirty="0" err="1">
                <a:ln>
                  <a:noFill/>
                </a:ln>
                <a:solidFill>
                  <a:prstClr val="white"/>
                </a:solidFill>
                <a:effectLst/>
                <a:uLnTx/>
                <a:uFillTx/>
                <a:latin typeface="Calibri"/>
                <a:ea typeface="+mn-ea"/>
                <a:cs typeface="+mn-cs"/>
                <a:sym typeface="Arial"/>
              </a:rPr>
              <a:t>wrt</a:t>
            </a: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 AERONET) around the (0,0) point are not very different.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G18/ABI over land (S-NPP/VIIRS over water) has a relatively larger bias and STD. </a:t>
            </a:r>
          </a:p>
        </p:txBody>
      </p:sp>
      <p:sp>
        <p:nvSpPr>
          <p:cNvPr id="9" name="Title 5"/>
          <p:cNvSpPr>
            <a:spLocks noGrp="1"/>
          </p:cNvSpPr>
          <p:nvPr>
            <p:ph type="title"/>
          </p:nvPr>
        </p:nvSpPr>
        <p:spPr>
          <a:xfrm>
            <a:off x="457200" y="-46035"/>
            <a:ext cx="8229600" cy="1143001"/>
          </a:xfrm>
        </p:spPr>
        <p:txBody>
          <a:bodyPr>
            <a:normAutofit/>
          </a:bodyPr>
          <a:lstStyle/>
          <a:p>
            <a:r>
              <a:rPr lang="en-US" sz="3200" dirty="0"/>
              <a:t>ABI bias vs. </a:t>
            </a:r>
            <a:r>
              <a:rPr lang="en-US" sz="3200" dirty="0">
                <a:solidFill>
                  <a:srgbClr val="FFFF00"/>
                </a:solidFill>
              </a:rPr>
              <a:t>S-NPP</a:t>
            </a:r>
            <a:r>
              <a:rPr lang="en-US" sz="3200" dirty="0"/>
              <a:t> </a:t>
            </a:r>
            <a:r>
              <a:rPr lang="en-US" sz="3200" dirty="0">
                <a:solidFill>
                  <a:srgbClr val="FFFF00"/>
                </a:solidFill>
              </a:rPr>
              <a:t>VIIRS</a:t>
            </a:r>
            <a:r>
              <a:rPr lang="en-US" sz="3200" dirty="0"/>
              <a:t> bias - FD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E026E-850D-4D4D-A3A3-3FE298C85F35}" type="slidenum">
              <a:rPr kumimoji="0" 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13" name="Rectangle 12"/>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4" name="Rectangle 13"/>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2970313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B08B7-46F5-4E44-B671-ACEA83C1C4A3}"/>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6" name="Picture 5">
            <a:extLst>
              <a:ext uri="{FF2B5EF4-FFF2-40B4-BE49-F238E27FC236}">
                <a16:creationId xmlns:a16="http://schemas.microsoft.com/office/drawing/2014/main" id="{231AEC49-90CF-491D-B698-AA4A62287965}"/>
              </a:ext>
            </a:extLst>
          </p:cNvPr>
          <p:cNvPicPr>
            <a:picLocks noChangeAspect="1"/>
          </p:cNvPicPr>
          <p:nvPr/>
        </p:nvPicPr>
        <p:blipFill>
          <a:blip r:embed="rId4"/>
          <a:stretch>
            <a:fillRect/>
          </a:stretch>
        </p:blipFill>
        <p:spPr>
          <a:xfrm>
            <a:off x="4754880" y="1371600"/>
            <a:ext cx="4093369" cy="4093369"/>
          </a:xfrm>
          <a:prstGeom prst="rect">
            <a:avLst/>
          </a:prstGeom>
        </p:spPr>
      </p:pic>
      <p:sp>
        <p:nvSpPr>
          <p:cNvPr id="9" name="Title 5"/>
          <p:cNvSpPr>
            <a:spLocks noGrp="1"/>
          </p:cNvSpPr>
          <p:nvPr>
            <p:ph type="title"/>
          </p:nvPr>
        </p:nvSpPr>
        <p:spPr>
          <a:xfrm>
            <a:off x="1499616" y="-46035"/>
            <a:ext cx="6080760" cy="1143001"/>
          </a:xfrm>
        </p:spPr>
        <p:txBody>
          <a:bodyPr>
            <a:normAutofit/>
          </a:bodyPr>
          <a:lstStyle/>
          <a:p>
            <a:r>
              <a:rPr lang="en-US" sz="3200" dirty="0"/>
              <a:t>ABI bias vs. </a:t>
            </a:r>
            <a:r>
              <a:rPr lang="en-US" sz="3200" dirty="0">
                <a:solidFill>
                  <a:srgbClr val="FFFF00"/>
                </a:solidFill>
              </a:rPr>
              <a:t>NOAA-20</a:t>
            </a:r>
            <a:r>
              <a:rPr lang="en-US" sz="3200" dirty="0"/>
              <a:t> </a:t>
            </a:r>
            <a:r>
              <a:rPr lang="en-US" sz="3200" dirty="0">
                <a:solidFill>
                  <a:srgbClr val="FFFF00"/>
                </a:solidFill>
              </a:rPr>
              <a:t>VIIRS</a:t>
            </a:r>
            <a:r>
              <a:rPr lang="en-US" sz="3200" dirty="0"/>
              <a:t> bias - FD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E026E-850D-4D4D-A3A3-3FE298C85F35}" type="slidenum">
              <a:rPr kumimoji="0" 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778C5F99-DE38-4138-A2AA-F1EBBC60B42C}"/>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6" name="Rectangle 15">
            <a:extLst>
              <a:ext uri="{FF2B5EF4-FFF2-40B4-BE49-F238E27FC236}">
                <a16:creationId xmlns:a16="http://schemas.microsoft.com/office/drawing/2014/main" id="{C3924E1A-C8A4-407E-A59E-6498FC1174F2}"/>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7" name="Content Placeholder 2">
            <a:extLst>
              <a:ext uri="{FF2B5EF4-FFF2-40B4-BE49-F238E27FC236}">
                <a16:creationId xmlns:a16="http://schemas.microsoft.com/office/drawing/2014/main" id="{70A501F8-6CD6-41F0-AF7F-DA6F4A6FAD61}"/>
              </a:ext>
            </a:extLst>
          </p:cNvPr>
          <p:cNvSpPr txBox="1">
            <a:spLocks/>
          </p:cNvSpPr>
          <p:nvPr/>
        </p:nvSpPr>
        <p:spPr>
          <a:xfrm>
            <a:off x="297721" y="5674451"/>
            <a:ext cx="8550528" cy="10470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Distributions of G18/ABI and S-NPP/VIIRS biases (</a:t>
            </a:r>
            <a:r>
              <a:rPr kumimoji="0" lang="en-US" sz="2000" b="0" i="0" u="none" strike="noStrike" kern="1200" cap="none" spc="0" normalizeH="0" baseline="0" noProof="0" dirty="0" err="1">
                <a:ln>
                  <a:noFill/>
                </a:ln>
                <a:solidFill>
                  <a:prstClr val="white"/>
                </a:solidFill>
                <a:effectLst/>
                <a:uLnTx/>
                <a:uFillTx/>
                <a:latin typeface="Calibri"/>
                <a:ea typeface="+mn-ea"/>
                <a:cs typeface="+mn-cs"/>
                <a:sym typeface="Arial"/>
              </a:rPr>
              <a:t>wrt</a:t>
            </a: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 AERONET) around the (0,0) point are not very different.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sym typeface="Arial"/>
              </a:rPr>
              <a:t>G18/ABI over land (S-NPP/VIIRS over water) has a relatively larger bias and STD. </a:t>
            </a:r>
          </a:p>
        </p:txBody>
      </p:sp>
    </p:spTree>
    <p:extLst>
      <p:ext uri="{BB962C8B-B14F-4D97-AF65-F5344CB8AC3E}">
        <p14:creationId xmlns:p14="http://schemas.microsoft.com/office/powerpoint/2010/main" val="1216110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fontScale="90000"/>
          </a:bodyPr>
          <a:lstStyle/>
          <a:p>
            <a:r>
              <a:rPr lang="en-US" dirty="0"/>
              <a:t>Time Series of Daily ABI and </a:t>
            </a:r>
            <a:r>
              <a:rPr lang="en-US" dirty="0">
                <a:solidFill>
                  <a:srgbClr val="FFFF00"/>
                </a:solidFill>
              </a:rPr>
              <a:t>S-NPP VIIRS</a:t>
            </a:r>
            <a:r>
              <a:rPr lang="en-US" dirty="0"/>
              <a:t> Biases Relative to AERONET - FD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Content Placeholder 1"/>
          <p:cNvSpPr>
            <a:spLocks noGrp="1"/>
          </p:cNvSpPr>
          <p:nvPr>
            <p:ph idx="1"/>
          </p:nvPr>
        </p:nvSpPr>
        <p:spPr>
          <a:xfrm>
            <a:off x="182880" y="4549941"/>
            <a:ext cx="8833866" cy="1806418"/>
          </a:xfrm>
        </p:spPr>
        <p:txBody>
          <a:bodyPr>
            <a:normAutofit fontScale="47500" lnSpcReduction="20000"/>
          </a:bodyPr>
          <a:lstStyle/>
          <a:p>
            <a:pPr>
              <a:lnSpc>
                <a:spcPct val="110000"/>
              </a:lnSpc>
              <a:spcBef>
                <a:spcPts val="600"/>
              </a:spcBef>
            </a:pPr>
            <a:r>
              <a:rPr lang="en-US" sz="4200" i="1" dirty="0"/>
              <a:t>Upper panel</a:t>
            </a:r>
            <a:r>
              <a:rPr lang="en-US" sz="4200" dirty="0"/>
              <a:t>: Time series of (G18/ABI – AERONET) and (S-NPP/VIIRS – AERONET) biases for land (left) and water (right).</a:t>
            </a:r>
          </a:p>
          <a:p>
            <a:pPr>
              <a:lnSpc>
                <a:spcPct val="110000"/>
              </a:lnSpc>
              <a:spcBef>
                <a:spcPts val="600"/>
              </a:spcBef>
            </a:pPr>
            <a:r>
              <a:rPr lang="en-US" sz="4200" i="1" dirty="0"/>
              <a:t>Lower panel</a:t>
            </a:r>
            <a:r>
              <a:rPr lang="en-US" sz="4200" dirty="0"/>
              <a:t>: Time series of (G18/ABI - S-NPP/VIIRS) for land (left) and water (right).</a:t>
            </a:r>
          </a:p>
          <a:p>
            <a:pPr>
              <a:lnSpc>
                <a:spcPct val="110000"/>
              </a:lnSpc>
              <a:spcBef>
                <a:spcPts val="600"/>
              </a:spcBef>
            </a:pPr>
            <a:r>
              <a:rPr lang="en-US" sz="4200" dirty="0"/>
              <a:t>No trend in bias.</a:t>
            </a:r>
          </a:p>
          <a:p>
            <a:endParaRPr lang="en-US" dirty="0"/>
          </a:p>
        </p:txBody>
      </p:sp>
      <p:pic>
        <p:nvPicPr>
          <p:cNvPr id="3" name="Picture 2">
            <a:extLst>
              <a:ext uri="{FF2B5EF4-FFF2-40B4-BE49-F238E27FC236}">
                <a16:creationId xmlns:a16="http://schemas.microsoft.com/office/drawing/2014/main" id="{C35C36D7-6BE0-4593-94B7-61464B5FDA22}"/>
              </a:ext>
            </a:extLst>
          </p:cNvPr>
          <p:cNvPicPr>
            <a:picLocks noChangeAspect="1"/>
          </p:cNvPicPr>
          <p:nvPr/>
        </p:nvPicPr>
        <p:blipFill rotWithShape="1">
          <a:blip r:embed="rId2"/>
          <a:srcRect b="30745"/>
          <a:stretch/>
        </p:blipFill>
        <p:spPr>
          <a:xfrm>
            <a:off x="457200" y="1463040"/>
            <a:ext cx="4093369" cy="2834851"/>
          </a:xfrm>
          <a:prstGeom prst="rect">
            <a:avLst/>
          </a:prstGeom>
        </p:spPr>
      </p:pic>
      <p:pic>
        <p:nvPicPr>
          <p:cNvPr id="5" name="Picture 4">
            <a:extLst>
              <a:ext uri="{FF2B5EF4-FFF2-40B4-BE49-F238E27FC236}">
                <a16:creationId xmlns:a16="http://schemas.microsoft.com/office/drawing/2014/main" id="{C0BC8B96-F492-446F-A522-E9F6FA3DA9B8}"/>
              </a:ext>
            </a:extLst>
          </p:cNvPr>
          <p:cNvPicPr>
            <a:picLocks noChangeAspect="1"/>
          </p:cNvPicPr>
          <p:nvPr/>
        </p:nvPicPr>
        <p:blipFill rotWithShape="1">
          <a:blip r:embed="rId3"/>
          <a:srcRect b="30745"/>
          <a:stretch/>
        </p:blipFill>
        <p:spPr>
          <a:xfrm>
            <a:off x="4754880" y="1463040"/>
            <a:ext cx="4093369" cy="2834851"/>
          </a:xfrm>
          <a:prstGeom prst="rect">
            <a:avLst/>
          </a:prstGeom>
        </p:spPr>
      </p:pic>
    </p:spTree>
    <p:extLst>
      <p:ext uri="{BB962C8B-B14F-4D97-AF65-F5344CB8AC3E}">
        <p14:creationId xmlns:p14="http://schemas.microsoft.com/office/powerpoint/2010/main" val="4204405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201272" y="128337"/>
            <a:ext cx="6579150" cy="968626"/>
          </a:xfrm>
        </p:spPr>
        <p:txBody>
          <a:bodyPr>
            <a:normAutofit fontScale="90000"/>
          </a:bodyPr>
          <a:lstStyle/>
          <a:p>
            <a:r>
              <a:rPr lang="en-US" dirty="0"/>
              <a:t>Time Series of Daily ABI and </a:t>
            </a:r>
            <a:r>
              <a:rPr lang="en-US" dirty="0">
                <a:solidFill>
                  <a:srgbClr val="FFFF00"/>
                </a:solidFill>
              </a:rPr>
              <a:t>NOAA-20 VIIRS</a:t>
            </a:r>
            <a:r>
              <a:rPr lang="en-US" dirty="0"/>
              <a:t> Biases Relative to AERONET - FD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14" name="Content Placeholder 1">
            <a:extLst>
              <a:ext uri="{FF2B5EF4-FFF2-40B4-BE49-F238E27FC236}">
                <a16:creationId xmlns:a16="http://schemas.microsoft.com/office/drawing/2014/main" id="{8E723AE4-6DD0-45EC-AD94-B1D2F7525D18}"/>
              </a:ext>
            </a:extLst>
          </p:cNvPr>
          <p:cNvSpPr>
            <a:spLocks noGrp="1"/>
          </p:cNvSpPr>
          <p:nvPr>
            <p:ph idx="1"/>
          </p:nvPr>
        </p:nvSpPr>
        <p:spPr>
          <a:xfrm>
            <a:off x="182880" y="4549941"/>
            <a:ext cx="8833866" cy="1525739"/>
          </a:xfrm>
        </p:spPr>
        <p:txBody>
          <a:bodyPr>
            <a:normAutofit fontScale="92500" lnSpcReduction="20000"/>
          </a:bodyPr>
          <a:lstStyle/>
          <a:p>
            <a:pPr lvl="0"/>
            <a:r>
              <a:rPr lang="en-US" sz="2600" dirty="0">
                <a:solidFill>
                  <a:prstClr val="white"/>
                </a:solidFill>
              </a:rPr>
              <a:t>Same as previous slide but for NOAA-20 VIIRS.</a:t>
            </a:r>
          </a:p>
          <a:p>
            <a:pPr>
              <a:spcBef>
                <a:spcPts val="600"/>
              </a:spcBef>
            </a:pPr>
            <a:r>
              <a:rPr lang="en-US" sz="2600" dirty="0"/>
              <a:t>Day-to-day variability of differences is larger over land than over water.</a:t>
            </a:r>
          </a:p>
          <a:p>
            <a:pPr>
              <a:spcBef>
                <a:spcPts val="600"/>
              </a:spcBef>
            </a:pPr>
            <a:r>
              <a:rPr lang="en-US" sz="2600" dirty="0"/>
              <a:t>No trend in bias.</a:t>
            </a:r>
          </a:p>
          <a:p>
            <a:endParaRPr lang="en-US" dirty="0"/>
          </a:p>
        </p:txBody>
      </p:sp>
      <p:pic>
        <p:nvPicPr>
          <p:cNvPr id="3" name="Picture 2">
            <a:extLst>
              <a:ext uri="{FF2B5EF4-FFF2-40B4-BE49-F238E27FC236}">
                <a16:creationId xmlns:a16="http://schemas.microsoft.com/office/drawing/2014/main" id="{FBDBF72E-F094-4B48-9C18-92224B56063D}"/>
              </a:ext>
            </a:extLst>
          </p:cNvPr>
          <p:cNvPicPr>
            <a:picLocks noChangeAspect="1"/>
          </p:cNvPicPr>
          <p:nvPr/>
        </p:nvPicPr>
        <p:blipFill rotWithShape="1">
          <a:blip r:embed="rId2"/>
          <a:srcRect b="30614"/>
          <a:stretch/>
        </p:blipFill>
        <p:spPr>
          <a:xfrm>
            <a:off x="457200" y="1463040"/>
            <a:ext cx="4093369" cy="2840192"/>
          </a:xfrm>
          <a:prstGeom prst="rect">
            <a:avLst/>
          </a:prstGeom>
        </p:spPr>
      </p:pic>
      <p:pic>
        <p:nvPicPr>
          <p:cNvPr id="5" name="Picture 4">
            <a:extLst>
              <a:ext uri="{FF2B5EF4-FFF2-40B4-BE49-F238E27FC236}">
                <a16:creationId xmlns:a16="http://schemas.microsoft.com/office/drawing/2014/main" id="{45E3C6AC-3F30-4212-8858-7C9A66C38E44}"/>
              </a:ext>
            </a:extLst>
          </p:cNvPr>
          <p:cNvPicPr>
            <a:picLocks noChangeAspect="1"/>
          </p:cNvPicPr>
          <p:nvPr/>
        </p:nvPicPr>
        <p:blipFill rotWithShape="1">
          <a:blip r:embed="rId3"/>
          <a:srcRect b="30614"/>
          <a:stretch/>
        </p:blipFill>
        <p:spPr>
          <a:xfrm>
            <a:off x="4754880" y="1463040"/>
            <a:ext cx="4093369" cy="2840192"/>
          </a:xfrm>
          <a:prstGeom prst="rect">
            <a:avLst/>
          </a:prstGeom>
        </p:spPr>
      </p:pic>
    </p:spTree>
    <p:extLst>
      <p:ext uri="{BB962C8B-B14F-4D97-AF65-F5344CB8AC3E}">
        <p14:creationId xmlns:p14="http://schemas.microsoft.com/office/powerpoint/2010/main" val="3225498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58A9B-C037-4F6D-9C7D-978FC9D01E41}"/>
              </a:ext>
            </a:extLst>
          </p:cNvPr>
          <p:cNvPicPr>
            <a:picLocks noChangeAspect="1"/>
          </p:cNvPicPr>
          <p:nvPr/>
        </p:nvPicPr>
        <p:blipFill>
          <a:blip r:embed="rId2"/>
          <a:stretch>
            <a:fillRect/>
          </a:stretch>
        </p:blipFill>
        <p:spPr>
          <a:xfrm>
            <a:off x="457200" y="1371600"/>
            <a:ext cx="4093369" cy="4093369"/>
          </a:xfrm>
          <a:prstGeom prst="rect">
            <a:avLst/>
          </a:prstGeom>
        </p:spPr>
      </p:pic>
      <p:pic>
        <p:nvPicPr>
          <p:cNvPr id="9" name="Picture 8">
            <a:extLst>
              <a:ext uri="{FF2B5EF4-FFF2-40B4-BE49-F238E27FC236}">
                <a16:creationId xmlns:a16="http://schemas.microsoft.com/office/drawing/2014/main" id="{33EC865C-CBFF-45B7-AF50-3E085E0B98AE}"/>
              </a:ext>
            </a:extLst>
          </p:cNvPr>
          <p:cNvPicPr>
            <a:picLocks noChangeAspect="1"/>
          </p:cNvPicPr>
          <p:nvPr/>
        </p:nvPicPr>
        <p:blipFill>
          <a:blip r:embed="rId3"/>
          <a:stretch>
            <a:fillRect/>
          </a:stretch>
        </p:blipFill>
        <p:spPr>
          <a:xfrm>
            <a:off x="4754880" y="1371600"/>
            <a:ext cx="4093369" cy="4093369"/>
          </a:xfrm>
          <a:prstGeom prst="rect">
            <a:avLst/>
          </a:prstGeom>
        </p:spPr>
      </p:pic>
      <p:sp>
        <p:nvSpPr>
          <p:cNvPr id="6" name="Slide Number Placeholder 5"/>
          <p:cNvSpPr>
            <a:spLocks noGrp="1"/>
          </p:cNvSpPr>
          <p:nvPr>
            <p:ph type="sldNum" sz="quarter" idx="12"/>
          </p:nvPr>
        </p:nvSpPr>
        <p:spPr>
          <a:xfrm>
            <a:off x="8177470" y="6492883"/>
            <a:ext cx="6817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Title 5"/>
          <p:cNvSpPr>
            <a:spLocks noGrp="1"/>
          </p:cNvSpPr>
          <p:nvPr>
            <p:ph type="title"/>
          </p:nvPr>
        </p:nvSpPr>
        <p:spPr>
          <a:xfrm>
            <a:off x="1371608" y="128337"/>
            <a:ext cx="6408821" cy="968626"/>
          </a:xfrm>
        </p:spPr>
        <p:txBody>
          <a:bodyPr>
            <a:normAutofit/>
          </a:bodyPr>
          <a:lstStyle/>
          <a:p>
            <a:r>
              <a:rPr lang="en-US" dirty="0"/>
              <a:t>GOES-18 vs. </a:t>
            </a:r>
            <a:r>
              <a:rPr lang="en-US" dirty="0">
                <a:solidFill>
                  <a:srgbClr val="FFFF00"/>
                </a:solidFill>
              </a:rPr>
              <a:t>GOES-16</a:t>
            </a:r>
            <a:r>
              <a:rPr lang="en-US" dirty="0"/>
              <a:t> bias - FD</a:t>
            </a:r>
          </a:p>
        </p:txBody>
      </p:sp>
      <p:sp>
        <p:nvSpPr>
          <p:cNvPr id="10" name="Content Placeholder 2"/>
          <p:cNvSpPr>
            <a:spLocks noGrp="1"/>
          </p:cNvSpPr>
          <p:nvPr>
            <p:ph idx="1"/>
          </p:nvPr>
        </p:nvSpPr>
        <p:spPr>
          <a:xfrm>
            <a:off x="182887" y="5646737"/>
            <a:ext cx="8801101" cy="1085850"/>
          </a:xfrm>
        </p:spPr>
        <p:txBody>
          <a:bodyPr>
            <a:noAutofit/>
          </a:bodyPr>
          <a:lstStyle/>
          <a:p>
            <a:r>
              <a:rPr lang="en-US" sz="1800" dirty="0">
                <a:solidFill>
                  <a:prstClr val="white"/>
                </a:solidFill>
              </a:rPr>
              <a:t>Over western US, GOES-18 has smaller bias and standard deviation than GOES-16 over land and over water. </a:t>
            </a:r>
          </a:p>
        </p:txBody>
      </p:sp>
      <p:sp>
        <p:nvSpPr>
          <p:cNvPr id="16" name="Rectangle 15">
            <a:extLst>
              <a:ext uri="{FF2B5EF4-FFF2-40B4-BE49-F238E27FC236}">
                <a16:creationId xmlns:a16="http://schemas.microsoft.com/office/drawing/2014/main" id="{2D19F545-7615-4A7D-A65F-E5D96976A693}"/>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8646821A-8A68-4743-83D4-F33117DBCB13}"/>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2242946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Autofit/>
          </a:bodyPr>
          <a:lstStyle/>
          <a:p>
            <a:r>
              <a:rPr lang="en-US" sz="2800" dirty="0"/>
              <a:t>Time Series of Daily GOES-18 and </a:t>
            </a:r>
            <a:r>
              <a:rPr lang="en-US" sz="2800" dirty="0">
                <a:solidFill>
                  <a:srgbClr val="FFFF00"/>
                </a:solidFill>
              </a:rPr>
              <a:t>GOES-16</a:t>
            </a:r>
            <a:r>
              <a:rPr lang="en-US" sz="2800" dirty="0"/>
              <a:t> Biases Relative to AERONET - FD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94F5D1A3-F557-45D1-B3A0-51D47C4C48F4}"/>
              </a:ext>
            </a:extLst>
          </p:cNvPr>
          <p:cNvPicPr>
            <a:picLocks noChangeAspect="1"/>
          </p:cNvPicPr>
          <p:nvPr/>
        </p:nvPicPr>
        <p:blipFill>
          <a:blip r:embed="rId2"/>
          <a:stretch>
            <a:fillRect/>
          </a:stretch>
        </p:blipFill>
        <p:spPr>
          <a:xfrm>
            <a:off x="457200" y="1828800"/>
            <a:ext cx="4240530" cy="2828925"/>
          </a:xfrm>
          <a:prstGeom prst="rect">
            <a:avLst/>
          </a:prstGeom>
        </p:spPr>
      </p:pic>
      <p:pic>
        <p:nvPicPr>
          <p:cNvPr id="8" name="Picture 7">
            <a:extLst>
              <a:ext uri="{FF2B5EF4-FFF2-40B4-BE49-F238E27FC236}">
                <a16:creationId xmlns:a16="http://schemas.microsoft.com/office/drawing/2014/main" id="{AF7AB824-816C-4AF6-B51F-FF4752FEB9CB}"/>
              </a:ext>
            </a:extLst>
          </p:cNvPr>
          <p:cNvPicPr>
            <a:picLocks noChangeAspect="1"/>
          </p:cNvPicPr>
          <p:nvPr/>
        </p:nvPicPr>
        <p:blipFill>
          <a:blip r:embed="rId3"/>
          <a:stretch>
            <a:fillRect/>
          </a:stretch>
        </p:blipFill>
        <p:spPr>
          <a:xfrm>
            <a:off x="4754880" y="1828800"/>
            <a:ext cx="4240530" cy="2828925"/>
          </a:xfrm>
          <a:prstGeom prst="rect">
            <a:avLst/>
          </a:prstGeom>
        </p:spPr>
      </p:pic>
      <p:sp>
        <p:nvSpPr>
          <p:cNvPr id="10" name="Content Placeholder 3">
            <a:extLst>
              <a:ext uri="{FF2B5EF4-FFF2-40B4-BE49-F238E27FC236}">
                <a16:creationId xmlns:a16="http://schemas.microsoft.com/office/drawing/2014/main" id="{386045BA-8D0C-48B8-91AD-E050E59B6E1E}"/>
              </a:ext>
            </a:extLst>
          </p:cNvPr>
          <p:cNvSpPr txBox="1">
            <a:spLocks/>
          </p:cNvSpPr>
          <p:nvPr/>
        </p:nvSpPr>
        <p:spPr bwMode="auto">
          <a:xfrm>
            <a:off x="457200" y="5219707"/>
            <a:ext cx="8229600" cy="1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Arial"/>
              </a:rPr>
              <a:t>GOES-18 daily AOD bias tracks changes of GOES-16 daily bias but with a smaller magnitude, especially over land.</a:t>
            </a:r>
          </a:p>
        </p:txBody>
      </p:sp>
    </p:spTree>
    <p:extLst>
      <p:ext uri="{BB962C8B-B14F-4D97-AF65-F5344CB8AC3E}">
        <p14:creationId xmlns:p14="http://schemas.microsoft.com/office/powerpoint/2010/main" val="432772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246094" y="197493"/>
            <a:ext cx="6911788" cy="968626"/>
          </a:xfrm>
        </p:spPr>
        <p:txBody>
          <a:bodyPr>
            <a:noAutofit/>
          </a:bodyPr>
          <a:lstStyle/>
          <a:p>
            <a:r>
              <a:rPr lang="en-US" sz="2800" dirty="0"/>
              <a:t>Diurnal Variation of Hourly GOES-18 and </a:t>
            </a:r>
            <a:r>
              <a:rPr lang="en-US" sz="2800" dirty="0">
                <a:solidFill>
                  <a:srgbClr val="FFFF00"/>
                </a:solidFill>
              </a:rPr>
              <a:t>GOES-16 </a:t>
            </a:r>
            <a:r>
              <a:rPr lang="en-US" sz="2800" dirty="0"/>
              <a:t>Biases Relative to AERONET - FD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8" name="Content Placeholder 1"/>
          <p:cNvSpPr>
            <a:spLocks noGrp="1"/>
          </p:cNvSpPr>
          <p:nvPr>
            <p:ph idx="1"/>
          </p:nvPr>
        </p:nvSpPr>
        <p:spPr>
          <a:xfrm>
            <a:off x="363303" y="4731224"/>
            <a:ext cx="8503920" cy="2079467"/>
          </a:xfrm>
        </p:spPr>
        <p:txBody>
          <a:bodyPr>
            <a:normAutofit fontScale="70000" lnSpcReduction="20000"/>
          </a:bodyPr>
          <a:lstStyle/>
          <a:p>
            <a:pPr>
              <a:lnSpc>
                <a:spcPct val="110000"/>
              </a:lnSpc>
              <a:spcBef>
                <a:spcPts val="600"/>
              </a:spcBef>
            </a:pPr>
            <a:r>
              <a:rPr lang="en-US" dirty="0"/>
              <a:t>Diurnal cycle of (G18/ABI – AERONET) and (G16/ABI – AERONET) biases for land (left) and water (right).</a:t>
            </a:r>
          </a:p>
          <a:p>
            <a:pPr>
              <a:lnSpc>
                <a:spcPct val="110000"/>
              </a:lnSpc>
              <a:spcBef>
                <a:spcPts val="600"/>
              </a:spcBef>
            </a:pPr>
            <a:r>
              <a:rPr lang="en-US" dirty="0"/>
              <a:t>Over land, GOES-18 shows a smaller bias in the local morning and a larger negative in the afternoon.</a:t>
            </a:r>
          </a:p>
          <a:p>
            <a:pPr>
              <a:lnSpc>
                <a:spcPct val="110000"/>
              </a:lnSpc>
              <a:spcBef>
                <a:spcPts val="600"/>
              </a:spcBef>
            </a:pPr>
            <a:r>
              <a:rPr lang="en-US" dirty="0"/>
              <a:t>Over water, GOES-18 mostly show a similar or smaller diurnal bias.</a:t>
            </a:r>
          </a:p>
        </p:txBody>
      </p:sp>
      <p:pic>
        <p:nvPicPr>
          <p:cNvPr id="4" name="Picture 3">
            <a:extLst>
              <a:ext uri="{FF2B5EF4-FFF2-40B4-BE49-F238E27FC236}">
                <a16:creationId xmlns:a16="http://schemas.microsoft.com/office/drawing/2014/main" id="{AB555468-57D2-4487-83CB-8FF94BBB76FE}"/>
              </a:ext>
            </a:extLst>
          </p:cNvPr>
          <p:cNvPicPr>
            <a:picLocks noChangeAspect="1"/>
          </p:cNvPicPr>
          <p:nvPr/>
        </p:nvPicPr>
        <p:blipFill rotWithShape="1">
          <a:blip r:embed="rId2"/>
          <a:srcRect b="34881"/>
          <a:stretch/>
        </p:blipFill>
        <p:spPr>
          <a:xfrm>
            <a:off x="457200" y="1828800"/>
            <a:ext cx="4093369" cy="2665578"/>
          </a:xfrm>
          <a:prstGeom prst="rect">
            <a:avLst/>
          </a:prstGeom>
        </p:spPr>
      </p:pic>
      <p:pic>
        <p:nvPicPr>
          <p:cNvPr id="10" name="Picture 9">
            <a:extLst>
              <a:ext uri="{FF2B5EF4-FFF2-40B4-BE49-F238E27FC236}">
                <a16:creationId xmlns:a16="http://schemas.microsoft.com/office/drawing/2014/main" id="{52D76123-6543-4F62-9CA9-4CA309A8033F}"/>
              </a:ext>
            </a:extLst>
          </p:cNvPr>
          <p:cNvPicPr>
            <a:picLocks noChangeAspect="1"/>
          </p:cNvPicPr>
          <p:nvPr/>
        </p:nvPicPr>
        <p:blipFill rotWithShape="1">
          <a:blip r:embed="rId3"/>
          <a:srcRect b="34881"/>
          <a:stretch/>
        </p:blipFill>
        <p:spPr>
          <a:xfrm>
            <a:off x="4754880" y="1828800"/>
            <a:ext cx="4093369" cy="2665578"/>
          </a:xfrm>
          <a:prstGeom prst="rect">
            <a:avLst/>
          </a:prstGeom>
        </p:spPr>
      </p:pic>
    </p:spTree>
    <p:extLst>
      <p:ext uri="{BB962C8B-B14F-4D97-AF65-F5344CB8AC3E}">
        <p14:creationId xmlns:p14="http://schemas.microsoft.com/office/powerpoint/2010/main" val="2827566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vert="horz" wrap="square" lIns="91425" tIns="91425" rIns="91425" bIns="91425" numCol="1" anchor="t" anchorCtr="0" compatLnSpc="1">
            <a:prstTxWarp prst="textNoShape">
              <a:avLst/>
            </a:prstTxWarp>
            <a:noAutofit/>
          </a:bodyPr>
          <a:lstStyle/>
          <a:p>
            <a:pPr>
              <a:spcBef>
                <a:spcPts val="0"/>
              </a:spcBef>
            </a:pPr>
            <a:r>
              <a:rPr lang="en-US" sz="2800" dirty="0"/>
              <a:t>Comparison with VIIRS/MODIS/GOES-16/GOES-17 at AERONET Stations</a:t>
            </a:r>
            <a:br>
              <a:rPr lang="en-US" dirty="0"/>
            </a:br>
            <a:r>
              <a:rPr lang="en-US" dirty="0"/>
              <a:t>CONUS</a:t>
            </a:r>
          </a:p>
        </p:txBody>
      </p:sp>
      <p:sp>
        <p:nvSpPr>
          <p:cNvPr id="4" name="Text Placeholder 2"/>
          <p:cNvSpPr>
            <a:spLocks noGrp="1"/>
          </p:cNvSpPr>
          <p:nvPr>
            <p:ph type="body" idx="1"/>
          </p:nvPr>
        </p:nvSpPr>
        <p:spPr/>
        <p:txBody>
          <a:bodyPr/>
          <a:lstStyle/>
          <a:p>
            <a:r>
              <a:rPr lang="en-US" dirty="0"/>
              <a:t>GOES-18 Aerosol Optical Depth L2 Product Provisional PS-PVR</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702152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7225" y="128337"/>
            <a:ext cx="5963200" cy="968626"/>
          </a:xfrm>
        </p:spPr>
        <p:txBody>
          <a:bodyPr/>
          <a:lstStyle/>
          <a:p>
            <a:r>
              <a:rPr lang="en-US" dirty="0"/>
              <a:t>ABI bias vs. S-NPP VIIRS bias - CONUS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B4DFBED-CD9F-4F91-8D53-16183618AAFB}"/>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6" name="Picture 5">
            <a:extLst>
              <a:ext uri="{FF2B5EF4-FFF2-40B4-BE49-F238E27FC236}">
                <a16:creationId xmlns:a16="http://schemas.microsoft.com/office/drawing/2014/main" id="{D8081E94-7EC8-45E1-B6FD-E894B33FFE6B}"/>
              </a:ext>
            </a:extLst>
          </p:cNvPr>
          <p:cNvPicPr>
            <a:picLocks noChangeAspect="1"/>
          </p:cNvPicPr>
          <p:nvPr/>
        </p:nvPicPr>
        <p:blipFill>
          <a:blip r:embed="rId4"/>
          <a:stretch>
            <a:fillRect/>
          </a:stretch>
        </p:blipFill>
        <p:spPr>
          <a:xfrm>
            <a:off x="4754880" y="1371599"/>
            <a:ext cx="4093369" cy="4093369"/>
          </a:xfrm>
          <a:prstGeom prst="rect">
            <a:avLst/>
          </a:prstGeom>
        </p:spPr>
      </p:pic>
      <p:sp>
        <p:nvSpPr>
          <p:cNvPr id="11" name="Rectangle 10">
            <a:extLst>
              <a:ext uri="{FF2B5EF4-FFF2-40B4-BE49-F238E27FC236}">
                <a16:creationId xmlns:a16="http://schemas.microsoft.com/office/drawing/2014/main" id="{C865A838-C478-45DC-B3A8-3E618958DFD5}"/>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D657AA16-4E7A-428C-B768-3BC6AE629B9F}"/>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142840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2130014977"/>
              </p:ext>
            </p:extLst>
          </p:nvPr>
        </p:nvGraphicFramePr>
        <p:xfrm>
          <a:off x="198439" y="1228251"/>
          <a:ext cx="8760626" cy="3652605"/>
        </p:xfrm>
        <a:graphic>
          <a:graphicData uri="http://schemas.openxmlformats.org/drawingml/2006/table">
            <a:tbl>
              <a:tblPr>
                <a:noFill/>
              </a:tblPr>
              <a:tblGrid>
                <a:gridCol w="776601">
                  <a:extLst>
                    <a:ext uri="{9D8B030D-6E8A-4147-A177-3AD203B41FA5}">
                      <a16:colId xmlns:a16="http://schemas.microsoft.com/office/drawing/2014/main" val="20000"/>
                    </a:ext>
                  </a:extLst>
                </a:gridCol>
                <a:gridCol w="2501585">
                  <a:extLst>
                    <a:ext uri="{9D8B030D-6E8A-4147-A177-3AD203B41FA5}">
                      <a16:colId xmlns:a16="http://schemas.microsoft.com/office/drawing/2014/main" val="20001"/>
                    </a:ext>
                  </a:extLst>
                </a:gridCol>
                <a:gridCol w="3257238">
                  <a:extLst>
                    <a:ext uri="{9D8B030D-6E8A-4147-A177-3AD203B41FA5}">
                      <a16:colId xmlns:a16="http://schemas.microsoft.com/office/drawing/2014/main" val="20002"/>
                    </a:ext>
                  </a:extLst>
                </a:gridCol>
                <a:gridCol w="992303">
                  <a:extLst>
                    <a:ext uri="{9D8B030D-6E8A-4147-A177-3AD203B41FA5}">
                      <a16:colId xmlns:a16="http://schemas.microsoft.com/office/drawing/2014/main" val="20003"/>
                    </a:ext>
                  </a:extLst>
                </a:gridCol>
                <a:gridCol w="1232899">
                  <a:extLst>
                    <a:ext uri="{9D8B030D-6E8A-4147-A177-3AD203B41FA5}">
                      <a16:colId xmlns:a16="http://schemas.microsoft.com/office/drawing/2014/main" val="20004"/>
                    </a:ext>
                  </a:extLst>
                </a:gridCol>
              </a:tblGrid>
              <a:tr h="0">
                <a:tc>
                  <a:txBody>
                    <a:bodyPr/>
                    <a:lstStyle/>
                    <a:p>
                      <a:pPr marL="0" marR="0" lvl="0" indent="0" algn="ctr" rtl="0">
                        <a:spcBef>
                          <a:spcPts val="0"/>
                        </a:spcBef>
                        <a:buSzPct val="25000"/>
                        <a:buNone/>
                      </a:pPr>
                      <a:r>
                        <a:rPr lang="en-US" sz="1600" b="1" u="none" strike="noStrike" cap="none" dirty="0">
                          <a:solidFill>
                            <a:schemeClr val="lt1"/>
                          </a:solidFill>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89725">
                <a:tc>
                  <a:txBody>
                    <a:bodyPr/>
                    <a:lstStyle/>
                    <a:p>
                      <a:pPr algn="ctr" fontAlgn="b"/>
                      <a:r>
                        <a:rPr lang="en-US" sz="1200" b="0" i="0" u="none" strike="noStrike" dirty="0">
                          <a:solidFill>
                            <a:srgbClr val="000000"/>
                          </a:solidFill>
                          <a:effectLst/>
                          <a:latin typeface="+mn-lt"/>
                        </a:rPr>
                        <a:t>ADR 920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dirty="0"/>
                        <a:t>Incorrect</a:t>
                      </a:r>
                      <a:r>
                        <a:rPr lang="en-US" sz="1200" baseline="0" dirty="0"/>
                        <a:t> </a:t>
                      </a:r>
                      <a:r>
                        <a:rPr lang="en-US" sz="1200" dirty="0"/>
                        <a:t>latitude band percentage metadata</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baseline="0" dirty="0">
                          <a:solidFill>
                            <a:schemeClr val="bg1"/>
                          </a:solidFill>
                          <a:effectLst/>
                          <a:latin typeface="+mn-lt"/>
                        </a:rPr>
                        <a:t>Leads to incorrect interpretation of zonal percentage metadata.</a:t>
                      </a:r>
                      <a:endParaRPr lang="en-US" sz="1200" b="0" i="0" u="none" strike="noStrike" dirty="0">
                        <a:solidFill>
                          <a:schemeClr val="bg1"/>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rgbClr val="000000"/>
                          </a:solidFill>
                          <a:effectLst/>
                          <a:latin typeface="+mn-lt"/>
                        </a:rPr>
                        <a:t>To be fixed when Enterprise Algorithm delivered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On hold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9634793"/>
                  </a:ext>
                </a:extLst>
              </a:tr>
              <a:tr h="389725">
                <a:tc>
                  <a:txBody>
                    <a:bodyPr/>
                    <a:lstStyle/>
                    <a:p>
                      <a:pPr algn="ctr" fontAlgn="b"/>
                      <a:r>
                        <a:rPr lang="en-US" sz="1200" b="0" i="0" u="none" strike="noStrike" dirty="0">
                          <a:solidFill>
                            <a:srgbClr val="000000"/>
                          </a:solidFill>
                          <a:effectLst/>
                          <a:latin typeface="+mn-lt"/>
                        </a:rPr>
                        <a:t>ADR 801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t>Flag to indicate source of TPW is incorrectly set</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solidFill>
                            <a:schemeClr val="bg1"/>
                          </a:solidFill>
                        </a:rPr>
                        <a:t>Cannot identify source (ABI or model) of TPW used in AOD retrieval; hinders deep-dive analysis.</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chemeClr val="tx1"/>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C00000"/>
                          </a:solidFill>
                          <a:effectLst/>
                          <a:latin typeface="+mn-lt"/>
                        </a:rPr>
                        <a:t>On hold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89725">
                <a:tc>
                  <a:txBody>
                    <a:bodyPr/>
                    <a:lstStyle/>
                    <a:p>
                      <a:pPr algn="ctr" fontAlgn="b"/>
                      <a:r>
                        <a:rPr lang="en-US" sz="1200" b="0" i="0" u="none" strike="noStrike" dirty="0">
                          <a:solidFill>
                            <a:srgbClr val="000000"/>
                          </a:solidFill>
                          <a:effectLst/>
                          <a:latin typeface="+mn-lt"/>
                        </a:rPr>
                        <a:t>ADR 899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t>Optimize TPW usage</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solidFill>
                            <a:schemeClr val="bg1"/>
                          </a:solidFill>
                        </a:rPr>
                        <a:t>Find a solution to allow AOD use current Sounding TPW, either through reducing the time delay for TPW or through a new executive allowing for a timeout of a 'critical' input before going to the backup input."</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863A"/>
                    </a:solidFill>
                  </a:tcPr>
                </a:tc>
                <a:tc>
                  <a:txBody>
                    <a:bodyPr/>
                    <a:lstStyle/>
                    <a:p>
                      <a:pPr algn="ctr" fontAlgn="b"/>
                      <a:r>
                        <a:rPr lang="en-US" sz="1200" b="0" i="0" u="none" strike="noStrike" dirty="0">
                          <a:solidFill>
                            <a:srgbClr val="000000"/>
                          </a:solidFill>
                          <a:effectLst/>
                          <a:latin typeface="+mn-lt"/>
                        </a:rPr>
                        <a:t>Needs</a:t>
                      </a:r>
                      <a:r>
                        <a:rPr lang="en-US" sz="1200" b="0" i="0" u="none" strike="noStrike" baseline="0" dirty="0">
                          <a:solidFill>
                            <a:srgbClr val="000000"/>
                          </a:solidFill>
                          <a:effectLst/>
                          <a:latin typeface="+mn-lt"/>
                        </a:rPr>
                        <a:t> </a:t>
                      </a:r>
                      <a:r>
                        <a:rPr lang="en-US" sz="1200" b="0" i="0" u="none" strike="noStrike" dirty="0">
                          <a:solidFill>
                            <a:srgbClr val="000000"/>
                          </a:solidFill>
                          <a:effectLst/>
                          <a:latin typeface="+mn-lt"/>
                        </a:rPr>
                        <a:t>L2 Infrastructure work</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On hold</a:t>
                      </a:r>
                    </a:p>
                    <a:p>
                      <a:pPr algn="ctr" fontAlgn="b"/>
                      <a:endParaRPr lang="en-US" sz="1200" b="0" i="0" u="none" strike="noStrike" dirty="0">
                        <a:solidFill>
                          <a:srgbClr val="FF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22464239"/>
                  </a:ext>
                </a:extLst>
              </a:tr>
              <a:tr h="389725">
                <a:tc>
                  <a:txBody>
                    <a:bodyPr/>
                    <a:lstStyle/>
                    <a:p>
                      <a:pPr algn="ctr" fontAlgn="b"/>
                      <a:r>
                        <a:rPr lang="en-US" sz="1200" b="0" i="0" u="none" strike="noStrike" dirty="0">
                          <a:solidFill>
                            <a:srgbClr val="000000"/>
                          </a:solidFill>
                          <a:effectLst/>
                          <a:latin typeface="+mn-lt"/>
                        </a:rPr>
                        <a:t>ADR 818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mn-lt"/>
                        </a:rPr>
                        <a:t>Inconsistency in spatial coverage between M6 and M4</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mn-lt"/>
                        </a:rPr>
                        <a:t>Smaller spatial coverage from M6 than from M3.</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Solution</a:t>
                      </a:r>
                      <a:r>
                        <a:rPr lang="en-US" sz="1200" b="0" i="0" u="none" strike="noStrike" baseline="0" dirty="0">
                          <a:solidFill>
                            <a:srgbClr val="000000"/>
                          </a:solidFill>
                          <a:effectLst/>
                          <a:latin typeface="+mn-lt"/>
                        </a:rPr>
                        <a:t> is known</a:t>
                      </a:r>
                      <a:endParaRPr lang="en-US"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C00000"/>
                          </a:solidFill>
                          <a:effectLst/>
                          <a:latin typeface="+mn-lt"/>
                        </a:rPr>
                        <a:t>In analysis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389725">
                <a:tc>
                  <a:txBody>
                    <a:bodyPr/>
                    <a:lstStyle/>
                    <a:p>
                      <a:pPr algn="ctr" fontAlgn="b"/>
                      <a:r>
                        <a:rPr lang="en-US" sz="1200" b="0" i="0" u="none" strike="noStrike" baseline="0" dirty="0">
                          <a:solidFill>
                            <a:srgbClr val="000000"/>
                          </a:solidFill>
                          <a:effectLst/>
                          <a:latin typeface="+mn-lt"/>
                        </a:rPr>
                        <a:t>ADR 947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mn-lt"/>
                          <a:ea typeface="+mn-ea"/>
                          <a:cs typeface="+mn-cs"/>
                        </a:rPr>
                        <a:t>Occasional</a:t>
                      </a:r>
                      <a:r>
                        <a:rPr lang="en-US" sz="1200" b="0" i="0" u="none" strike="noStrike" kern="1200" baseline="0" dirty="0">
                          <a:solidFill>
                            <a:srgbClr val="000000"/>
                          </a:solidFill>
                          <a:effectLst/>
                          <a:latin typeface="+mn-lt"/>
                          <a:ea typeface="+mn-ea"/>
                          <a:cs typeface="+mn-cs"/>
                        </a:rPr>
                        <a:t> missing data blocks</a:t>
                      </a:r>
                      <a:endParaRPr lang="en-US" sz="1200" b="0" i="0" u="none" strike="noStrike" dirty="0">
                        <a:solidFill>
                          <a:srgbClr val="000000"/>
                        </a:solidFill>
                        <a:effectLst/>
                        <a:latin typeface="+mn-lt"/>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457200" rtl="0" eaLnBrk="1" fontAlgn="b" latinLnBrk="0" hangingPunct="1"/>
                      <a:r>
                        <a:rPr lang="en-US" sz="1200" b="0" i="0" u="none" strike="noStrike" baseline="0" dirty="0">
                          <a:solidFill>
                            <a:srgbClr val="000000"/>
                          </a:solidFill>
                          <a:effectLst/>
                          <a:latin typeface="+mn-lt"/>
                        </a:rPr>
                        <a:t>Decreased spatial coverage; may miss events.</a:t>
                      </a:r>
                      <a:endParaRPr lang="en-US" sz="1200" b="0" i="0" u="none" strike="noStrike" kern="1200" dirty="0">
                        <a:solidFill>
                          <a:srgbClr val="000000"/>
                        </a:solidFill>
                        <a:effectLst/>
                        <a:latin typeface="+mn-lt"/>
                        <a:ea typeface="+mn-ea"/>
                        <a:cs typeface="+mn-cs"/>
                      </a:endParaRP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fontAlgn="b"/>
                      <a:r>
                        <a:rPr lang="en-US" sz="1200" b="0" i="0" u="none" strike="noStrike" dirty="0">
                          <a:solidFill>
                            <a:srgbClr val="000000"/>
                          </a:solidFill>
                          <a:effectLst/>
                          <a:latin typeface="+mn-lt"/>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In</a:t>
                      </a:r>
                      <a:r>
                        <a:rPr lang="en-US" sz="1200" b="0" i="0" u="none" strike="noStrike" baseline="0" dirty="0">
                          <a:solidFill>
                            <a:srgbClr val="C00000"/>
                          </a:solidFill>
                          <a:effectLst/>
                          <a:latin typeface="+mn-lt"/>
                        </a:rPr>
                        <a:t> analysis</a:t>
                      </a:r>
                      <a:endParaRPr lang="en-US" sz="1200" b="0" i="0" u="none" strike="noStrike" dirty="0">
                        <a:solidFill>
                          <a:srgbClr val="C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8266610"/>
                  </a:ext>
                </a:extLst>
              </a:tr>
              <a:tr h="389725">
                <a:tc>
                  <a:txBody>
                    <a:bodyPr/>
                    <a:lstStyle/>
                    <a:p>
                      <a:pPr algn="ctr" fontAlgn="b"/>
                      <a:r>
                        <a:rPr lang="en-US" sz="1200" b="0" i="0" u="none" strike="noStrike" baseline="0" dirty="0">
                          <a:solidFill>
                            <a:srgbClr val="000000"/>
                          </a:solidFill>
                          <a:effectLst/>
                          <a:latin typeface="+mn-lt"/>
                        </a:rPr>
                        <a:t>ADR1152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incorrect/missing time variable in some L2 AOD files</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457200" rtl="0" eaLnBrk="1" fontAlgn="b" latinLnBrk="0" hangingPunct="1"/>
                      <a:r>
                        <a:rPr lang="en-US" sz="1200" b="0" i="0" u="none" strike="noStrike" kern="1200" dirty="0">
                          <a:solidFill>
                            <a:srgbClr val="000000"/>
                          </a:solidFill>
                          <a:effectLst/>
                          <a:latin typeface="+mn-lt"/>
                          <a:ea typeface="+mn-ea"/>
                          <a:cs typeface="+mn-cs"/>
                        </a:rPr>
                        <a:t>Leads to incorrect date and time when processed</a:t>
                      </a:r>
                    </a:p>
                  </a:txBody>
                  <a:tcPr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fontAlgn="b"/>
                      <a:r>
                        <a:rPr lang="en-US" sz="1200" b="0" i="0" u="none" strike="noStrike" dirty="0">
                          <a:solidFill>
                            <a:srgbClr val="000000"/>
                          </a:solidFill>
                          <a:effectLst/>
                          <a:latin typeface="+mn-lt"/>
                        </a:rPr>
                        <a:t>To be fixed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C00000"/>
                          </a:solidFill>
                          <a:effectLst/>
                          <a:latin typeface="+mn-lt"/>
                        </a:rPr>
                        <a:t>In</a:t>
                      </a:r>
                      <a:r>
                        <a:rPr lang="en-US" sz="1200" b="0" i="0" u="none" strike="noStrike" baseline="0" dirty="0">
                          <a:solidFill>
                            <a:srgbClr val="C00000"/>
                          </a:solidFill>
                          <a:effectLst/>
                          <a:latin typeface="+mn-lt"/>
                        </a:rPr>
                        <a:t> analysis</a:t>
                      </a:r>
                      <a:endParaRPr lang="en-US" sz="1200" b="0" i="0" u="none" strike="noStrike" dirty="0">
                        <a:solidFill>
                          <a:srgbClr val="C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8023179"/>
                  </a:ext>
                </a:extLst>
              </a:tr>
            </a:tbl>
          </a:graphicData>
        </a:graphic>
      </p:graphicFrame>
      <p:sp>
        <p:nvSpPr>
          <p:cNvPr id="11" name="Title 1"/>
          <p:cNvSpPr>
            <a:spLocks noGrp="1"/>
          </p:cNvSpPr>
          <p:nvPr>
            <p:ph type="title"/>
          </p:nvPr>
        </p:nvSpPr>
        <p:spPr>
          <a:xfrm>
            <a:off x="1550716" y="259617"/>
            <a:ext cx="6408821" cy="968626"/>
          </a:xfrm>
        </p:spPr>
        <p:txBody>
          <a:bodyPr/>
          <a:lstStyle/>
          <a:p>
            <a:r>
              <a:rPr lang="en-US" sz="2800" dirty="0"/>
              <a:t>ADRs Installed or in Progress</a:t>
            </a:r>
            <a:br>
              <a:rPr lang="en-US" sz="2800" dirty="0"/>
            </a:br>
            <a:endParaRPr lang="en-US" sz="2000" dirty="0"/>
          </a:p>
        </p:txBody>
      </p:sp>
      <p:grpSp>
        <p:nvGrpSpPr>
          <p:cNvPr id="12" name="Group 11"/>
          <p:cNvGrpSpPr/>
          <p:nvPr/>
        </p:nvGrpSpPr>
        <p:grpSpPr>
          <a:xfrm>
            <a:off x="2530292" y="6322642"/>
            <a:ext cx="4519746" cy="285874"/>
            <a:chOff x="148222" y="6494415"/>
            <a:chExt cx="8743983" cy="307777"/>
          </a:xfrm>
        </p:grpSpPr>
        <p:sp>
          <p:nvSpPr>
            <p:cNvPr id="13" name="TextBox 12"/>
            <p:cNvSpPr txBox="1"/>
            <p:nvPr/>
          </p:nvSpPr>
          <p:spPr>
            <a:xfrm>
              <a:off x="148222" y="6494415"/>
              <a:ext cx="3148280" cy="307777"/>
            </a:xfrm>
            <a:prstGeom prst="rect">
              <a:avLst/>
            </a:prstGeom>
            <a:solidFill>
              <a:srgbClr val="3A863A"/>
            </a:solidFill>
          </p:spPr>
          <p:txBody>
            <a:bodyPr wrap="square" rtlCol="0">
              <a:spAutoFit/>
            </a:bodyPr>
            <a:lstStyle/>
            <a:p>
              <a:pPr algn="ctr"/>
              <a:r>
                <a:rPr lang="en-US" sz="1200" dirty="0">
                  <a:solidFill>
                    <a:schemeClr val="bg1"/>
                  </a:solidFill>
                </a:rPr>
                <a:t>Little Impact</a:t>
              </a:r>
            </a:p>
          </p:txBody>
        </p:sp>
        <p:sp>
          <p:nvSpPr>
            <p:cNvPr id="14" name="TextBox 13"/>
            <p:cNvSpPr txBox="1"/>
            <p:nvPr/>
          </p:nvSpPr>
          <p:spPr>
            <a:xfrm>
              <a:off x="3164282" y="6494415"/>
              <a:ext cx="2871215" cy="307777"/>
            </a:xfrm>
            <a:prstGeom prst="rect">
              <a:avLst/>
            </a:prstGeom>
            <a:solidFill>
              <a:srgbClr val="FFCC00"/>
            </a:solidFill>
          </p:spPr>
          <p:txBody>
            <a:bodyPr wrap="square" rtlCol="0">
              <a:spAutoFit/>
            </a:bodyPr>
            <a:lstStyle/>
            <a:p>
              <a:pPr algn="ctr"/>
              <a:r>
                <a:rPr lang="en-US" sz="1200" dirty="0"/>
                <a:t>Moderate Impact</a:t>
              </a:r>
            </a:p>
          </p:txBody>
        </p:sp>
        <p:sp>
          <p:nvSpPr>
            <p:cNvPr id="15" name="TextBox 14"/>
            <p:cNvSpPr txBox="1"/>
            <p:nvPr/>
          </p:nvSpPr>
          <p:spPr>
            <a:xfrm>
              <a:off x="6030133" y="6495709"/>
              <a:ext cx="2862072" cy="305185"/>
            </a:xfrm>
            <a:prstGeom prst="rect">
              <a:avLst/>
            </a:prstGeom>
            <a:solidFill>
              <a:srgbClr val="C00000"/>
            </a:solidFill>
          </p:spPr>
          <p:txBody>
            <a:bodyPr wrap="square" rtlCol="0">
              <a:spAutoFit/>
            </a:bodyPr>
            <a:lstStyle/>
            <a:p>
              <a:pPr algn="ctr"/>
              <a:r>
                <a:rPr lang="en-US" sz="1200" dirty="0">
                  <a:solidFill>
                    <a:schemeClr val="bg1"/>
                  </a:solidFill>
                </a:rPr>
                <a:t>Big Impact</a:t>
              </a:r>
            </a:p>
          </p:txBody>
        </p:sp>
      </p:gr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9</a:t>
            </a:fld>
            <a:endParaRPr lang="en-US" altLang="en-US" dirty="0">
              <a:solidFill>
                <a:prstClr val="white"/>
              </a:solidFill>
            </a:endParaRPr>
          </a:p>
        </p:txBody>
      </p:sp>
      <p:sp>
        <p:nvSpPr>
          <p:cNvPr id="3" name="TextBox 2"/>
          <p:cNvSpPr txBox="1"/>
          <p:nvPr/>
        </p:nvSpPr>
        <p:spPr>
          <a:xfrm>
            <a:off x="282168" y="4972051"/>
            <a:ext cx="8593168" cy="1495424"/>
          </a:xfrm>
          <a:prstGeom prst="rect">
            <a:avLst/>
          </a:prstGeom>
          <a:noFill/>
        </p:spPr>
        <p:txBody>
          <a:bodyPr wrap="square" rtlCol="0">
            <a:normAutofit/>
          </a:bodyPr>
          <a:lstStyle/>
          <a:p>
            <a:pPr marL="285750" indent="-285750">
              <a:spcAft>
                <a:spcPts val="600"/>
              </a:spcAft>
              <a:buFont typeface="Arial" panose="020B0604020202020204" pitchFamily="34" charset="0"/>
              <a:buChar char="•"/>
            </a:pPr>
            <a:r>
              <a:rPr lang="en-US" sz="1800" dirty="0">
                <a:solidFill>
                  <a:schemeClr val="bg1"/>
                </a:solidFill>
              </a:rPr>
              <a:t>Applies to G16, G17 and G18.</a:t>
            </a:r>
          </a:p>
          <a:p>
            <a:pPr marL="285750" indent="-285750">
              <a:spcAft>
                <a:spcPts val="600"/>
              </a:spcAft>
              <a:buFont typeface="Arial" panose="020B0604020202020204" pitchFamily="34" charset="0"/>
              <a:buChar char="•"/>
            </a:pPr>
            <a:r>
              <a:rPr lang="en-US" sz="1800" dirty="0">
                <a:solidFill>
                  <a:schemeClr val="bg1"/>
                </a:solidFill>
              </a:rPr>
              <a:t>No “Big Impact” items.</a:t>
            </a:r>
          </a:p>
          <a:p>
            <a:pPr marL="285750" indent="-285750">
              <a:spcAft>
                <a:spcPts val="600"/>
              </a:spcAft>
              <a:buFont typeface="Arial" panose="020B0604020202020204" pitchFamily="34" charset="0"/>
              <a:buChar char="•"/>
            </a:pPr>
            <a:r>
              <a:rPr lang="en-US" sz="1800" dirty="0">
                <a:solidFill>
                  <a:schemeClr val="bg1"/>
                </a:solidFill>
              </a:rPr>
              <a:t>None of these affects product quality in terms of accuracy and precision, except maybe ADR899.</a:t>
            </a:r>
          </a:p>
        </p:txBody>
      </p:sp>
    </p:spTree>
    <p:extLst>
      <p:ext uri="{BB962C8B-B14F-4D97-AF65-F5344CB8AC3E}">
        <p14:creationId xmlns:p14="http://schemas.microsoft.com/office/powerpoint/2010/main" val="3422834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7225" y="128337"/>
            <a:ext cx="5963200" cy="968626"/>
          </a:xfrm>
        </p:spPr>
        <p:txBody>
          <a:bodyPr/>
          <a:lstStyle/>
          <a:p>
            <a:r>
              <a:rPr lang="en-US" dirty="0"/>
              <a:t>ABI bias vs. NOAA-20 VIIRS bias - CONUS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CAF88A7-9601-4421-ACBE-9C9BC82AAD35}"/>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6" name="Picture 5">
            <a:extLst>
              <a:ext uri="{FF2B5EF4-FFF2-40B4-BE49-F238E27FC236}">
                <a16:creationId xmlns:a16="http://schemas.microsoft.com/office/drawing/2014/main" id="{E76C6067-FDFA-4CF7-B8CE-DDB31CE0155C}"/>
              </a:ext>
            </a:extLst>
          </p:cNvPr>
          <p:cNvPicPr>
            <a:picLocks noChangeAspect="1"/>
          </p:cNvPicPr>
          <p:nvPr/>
        </p:nvPicPr>
        <p:blipFill>
          <a:blip r:embed="rId4"/>
          <a:stretch>
            <a:fillRect/>
          </a:stretch>
        </p:blipFill>
        <p:spPr>
          <a:xfrm>
            <a:off x="4754880" y="1371600"/>
            <a:ext cx="4093369" cy="4093369"/>
          </a:xfrm>
          <a:prstGeom prst="rect">
            <a:avLst/>
          </a:prstGeom>
        </p:spPr>
      </p:pic>
      <p:sp>
        <p:nvSpPr>
          <p:cNvPr id="11" name="Rectangle 10">
            <a:extLst>
              <a:ext uri="{FF2B5EF4-FFF2-40B4-BE49-F238E27FC236}">
                <a16:creationId xmlns:a16="http://schemas.microsoft.com/office/drawing/2014/main" id="{E46D1F83-C319-4712-BB66-9EF9A158501B}"/>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F9F02611-1D14-449D-BFD8-8FA7D80A5156}"/>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5591932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a:normAutofit/>
          </a:bodyPr>
          <a:lstStyle/>
          <a:p>
            <a:r>
              <a:rPr lang="en-US" dirty="0"/>
              <a:t>ABI bias vs. MODIS bias - CONUS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45185F77-85BE-4D69-B683-81838A4F9A97}"/>
              </a:ext>
            </a:extLst>
          </p:cNvPr>
          <p:cNvPicPr>
            <a:picLocks noChangeAspect="1"/>
          </p:cNvPicPr>
          <p:nvPr/>
        </p:nvPicPr>
        <p:blipFill>
          <a:blip r:embed="rId3"/>
          <a:stretch>
            <a:fillRect/>
          </a:stretch>
        </p:blipFill>
        <p:spPr>
          <a:xfrm>
            <a:off x="4754880" y="1371600"/>
            <a:ext cx="4093369" cy="4093369"/>
          </a:xfrm>
          <a:prstGeom prst="rect">
            <a:avLst/>
          </a:prstGeom>
        </p:spPr>
      </p:pic>
      <p:pic>
        <p:nvPicPr>
          <p:cNvPr id="10" name="Picture 9">
            <a:extLst>
              <a:ext uri="{FF2B5EF4-FFF2-40B4-BE49-F238E27FC236}">
                <a16:creationId xmlns:a16="http://schemas.microsoft.com/office/drawing/2014/main" id="{CD46128F-587C-41FF-B45A-D23C99F1D9F9}"/>
              </a:ext>
            </a:extLst>
          </p:cNvPr>
          <p:cNvPicPr>
            <a:picLocks noChangeAspect="1"/>
          </p:cNvPicPr>
          <p:nvPr/>
        </p:nvPicPr>
        <p:blipFill>
          <a:blip r:embed="rId4"/>
          <a:stretch>
            <a:fillRect/>
          </a:stretch>
        </p:blipFill>
        <p:spPr>
          <a:xfrm>
            <a:off x="457200" y="1371600"/>
            <a:ext cx="4093369" cy="4093369"/>
          </a:xfrm>
          <a:prstGeom prst="rect">
            <a:avLst/>
          </a:prstGeom>
        </p:spPr>
      </p:pic>
      <p:sp>
        <p:nvSpPr>
          <p:cNvPr id="12" name="Rectangle 11">
            <a:extLst>
              <a:ext uri="{FF2B5EF4-FFF2-40B4-BE49-F238E27FC236}">
                <a16:creationId xmlns:a16="http://schemas.microsoft.com/office/drawing/2014/main" id="{F2AB1A44-0E00-464F-9CF0-6A9512E18FE7}"/>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21F12A02-B660-44F6-8E17-2247545BCC40}"/>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33402408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5" y="128337"/>
            <a:ext cx="6279262" cy="968626"/>
          </a:xfrm>
        </p:spPr>
        <p:txBody>
          <a:bodyPr anchor="t" anchorCtr="0"/>
          <a:lstStyle/>
          <a:p>
            <a:r>
              <a:rPr lang="en-US" sz="3200" dirty="0">
                <a:solidFill>
                  <a:prstClr val="white"/>
                </a:solidFill>
              </a:rPr>
              <a:t>Time Series of Daily ABI and S-NPP VIIRS Biases Relative to AERONET</a:t>
            </a:r>
            <a:br>
              <a:rPr lang="en-US" sz="3200" dirty="0">
                <a:solidFill>
                  <a:prstClr val="white"/>
                </a:solidFill>
              </a:rPr>
            </a:br>
            <a:r>
              <a:rPr lang="en-US" sz="3200" dirty="0">
                <a:solidFill>
                  <a:prstClr val="white"/>
                </a:solidFill>
              </a:rPr>
              <a:t>CONUS</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DC9358D7-2ECF-4A92-9B56-396439A1BF74}"/>
              </a:ext>
            </a:extLst>
          </p:cNvPr>
          <p:cNvPicPr>
            <a:picLocks noChangeAspect="1"/>
          </p:cNvPicPr>
          <p:nvPr/>
        </p:nvPicPr>
        <p:blipFill rotWithShape="1">
          <a:blip r:embed="rId3"/>
          <a:srcRect b="31063"/>
          <a:stretch/>
        </p:blipFill>
        <p:spPr>
          <a:xfrm>
            <a:off x="457200" y="2011680"/>
            <a:ext cx="4093369" cy="2821832"/>
          </a:xfrm>
          <a:prstGeom prst="rect">
            <a:avLst/>
          </a:prstGeom>
        </p:spPr>
      </p:pic>
      <p:pic>
        <p:nvPicPr>
          <p:cNvPr id="8" name="Picture 7">
            <a:extLst>
              <a:ext uri="{FF2B5EF4-FFF2-40B4-BE49-F238E27FC236}">
                <a16:creationId xmlns:a16="http://schemas.microsoft.com/office/drawing/2014/main" id="{209570A0-8EFB-4E6A-B1EB-A8DD8C1A56E2}"/>
              </a:ext>
            </a:extLst>
          </p:cNvPr>
          <p:cNvPicPr>
            <a:picLocks noChangeAspect="1"/>
          </p:cNvPicPr>
          <p:nvPr/>
        </p:nvPicPr>
        <p:blipFill rotWithShape="1">
          <a:blip r:embed="rId4"/>
          <a:srcRect b="31063"/>
          <a:stretch/>
        </p:blipFill>
        <p:spPr>
          <a:xfrm>
            <a:off x="4754880" y="2011680"/>
            <a:ext cx="4093369" cy="2821832"/>
          </a:xfrm>
          <a:prstGeom prst="rect">
            <a:avLst/>
          </a:prstGeom>
        </p:spPr>
      </p:pic>
    </p:spTree>
    <p:extLst>
      <p:ext uri="{BB962C8B-B14F-4D97-AF65-F5344CB8AC3E}">
        <p14:creationId xmlns:p14="http://schemas.microsoft.com/office/powerpoint/2010/main" val="845471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5" y="128337"/>
            <a:ext cx="6279262" cy="968626"/>
          </a:xfrm>
        </p:spPr>
        <p:txBody>
          <a:bodyPr anchor="t" anchorCtr="0"/>
          <a:lstStyle/>
          <a:p>
            <a:r>
              <a:rPr lang="en-US" sz="3200" dirty="0">
                <a:solidFill>
                  <a:prstClr val="white"/>
                </a:solidFill>
              </a:rPr>
              <a:t>Time Series of Daily ABI and NOAA-20 VIIRS Biases Relative to AERONET</a:t>
            </a:r>
            <a:br>
              <a:rPr lang="en-US" sz="3200" dirty="0">
                <a:solidFill>
                  <a:prstClr val="white"/>
                </a:solidFill>
              </a:rPr>
            </a:br>
            <a:r>
              <a:rPr lang="en-US" sz="3200" dirty="0">
                <a:solidFill>
                  <a:prstClr val="white"/>
                </a:solidFill>
              </a:rPr>
              <a:t>CONUS</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1FC5F51B-CCCC-474C-83FF-2B17355F7FC7}"/>
              </a:ext>
            </a:extLst>
          </p:cNvPr>
          <p:cNvPicPr>
            <a:picLocks noChangeAspect="1"/>
          </p:cNvPicPr>
          <p:nvPr/>
        </p:nvPicPr>
        <p:blipFill rotWithShape="1">
          <a:blip r:embed="rId3"/>
          <a:srcRect b="31364"/>
          <a:stretch/>
        </p:blipFill>
        <p:spPr>
          <a:xfrm>
            <a:off x="457200" y="2011680"/>
            <a:ext cx="4093369" cy="2809509"/>
          </a:xfrm>
          <a:prstGeom prst="rect">
            <a:avLst/>
          </a:prstGeom>
        </p:spPr>
      </p:pic>
      <p:pic>
        <p:nvPicPr>
          <p:cNvPr id="8" name="Picture 7">
            <a:extLst>
              <a:ext uri="{FF2B5EF4-FFF2-40B4-BE49-F238E27FC236}">
                <a16:creationId xmlns:a16="http://schemas.microsoft.com/office/drawing/2014/main" id="{1784501D-CB51-452E-B54D-E55352FC4653}"/>
              </a:ext>
            </a:extLst>
          </p:cNvPr>
          <p:cNvPicPr>
            <a:picLocks noChangeAspect="1"/>
          </p:cNvPicPr>
          <p:nvPr/>
        </p:nvPicPr>
        <p:blipFill rotWithShape="1">
          <a:blip r:embed="rId4"/>
          <a:srcRect b="31165"/>
          <a:stretch/>
        </p:blipFill>
        <p:spPr>
          <a:xfrm>
            <a:off x="4754880" y="2011680"/>
            <a:ext cx="4093369" cy="2817688"/>
          </a:xfrm>
          <a:prstGeom prst="rect">
            <a:avLst/>
          </a:prstGeom>
        </p:spPr>
      </p:pic>
    </p:spTree>
    <p:extLst>
      <p:ext uri="{BB962C8B-B14F-4D97-AF65-F5344CB8AC3E}">
        <p14:creationId xmlns:p14="http://schemas.microsoft.com/office/powerpoint/2010/main" val="3628901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sz="3200" dirty="0">
                <a:solidFill>
                  <a:prstClr val="white"/>
                </a:solidFill>
              </a:rPr>
              <a:t>Time Series of Daily ABI and MODIS Biases Relative to AERONET</a:t>
            </a:r>
            <a:br>
              <a:rPr lang="en-US" sz="3200" dirty="0">
                <a:solidFill>
                  <a:prstClr val="white"/>
                </a:solidFill>
              </a:rPr>
            </a:br>
            <a:r>
              <a:rPr lang="en-US" sz="3200" dirty="0">
                <a:solidFill>
                  <a:prstClr val="white"/>
                </a:solidFill>
              </a:rPr>
              <a:t>CONUS</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78F3988B-002D-4770-8321-A28D3E3AFFAD}"/>
              </a:ext>
            </a:extLst>
          </p:cNvPr>
          <p:cNvPicPr>
            <a:picLocks noChangeAspect="1"/>
          </p:cNvPicPr>
          <p:nvPr/>
        </p:nvPicPr>
        <p:blipFill rotWithShape="1">
          <a:blip r:embed="rId2"/>
          <a:srcRect b="31608"/>
          <a:stretch/>
        </p:blipFill>
        <p:spPr>
          <a:xfrm>
            <a:off x="457200" y="2011680"/>
            <a:ext cx="4093369" cy="2799530"/>
          </a:xfrm>
          <a:prstGeom prst="rect">
            <a:avLst/>
          </a:prstGeom>
        </p:spPr>
      </p:pic>
      <p:pic>
        <p:nvPicPr>
          <p:cNvPr id="8" name="Picture 7">
            <a:extLst>
              <a:ext uri="{FF2B5EF4-FFF2-40B4-BE49-F238E27FC236}">
                <a16:creationId xmlns:a16="http://schemas.microsoft.com/office/drawing/2014/main" id="{2CAF502C-D134-4EE8-A1BD-D46867BC28E7}"/>
              </a:ext>
            </a:extLst>
          </p:cNvPr>
          <p:cNvPicPr>
            <a:picLocks noChangeAspect="1"/>
          </p:cNvPicPr>
          <p:nvPr/>
        </p:nvPicPr>
        <p:blipFill rotWithShape="1">
          <a:blip r:embed="rId3"/>
          <a:srcRect b="31608"/>
          <a:stretch/>
        </p:blipFill>
        <p:spPr>
          <a:xfrm>
            <a:off x="4754880" y="2011680"/>
            <a:ext cx="4093369" cy="2799529"/>
          </a:xfrm>
          <a:prstGeom prst="rect">
            <a:avLst/>
          </a:prstGeom>
        </p:spPr>
      </p:pic>
    </p:spTree>
    <p:extLst>
      <p:ext uri="{BB962C8B-B14F-4D97-AF65-F5344CB8AC3E}">
        <p14:creationId xmlns:p14="http://schemas.microsoft.com/office/powerpoint/2010/main" val="25113805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itle 5"/>
          <p:cNvSpPr>
            <a:spLocks noGrp="1"/>
          </p:cNvSpPr>
          <p:nvPr>
            <p:ph type="title"/>
          </p:nvPr>
        </p:nvSpPr>
        <p:spPr>
          <a:xfrm>
            <a:off x="1371608" y="128337"/>
            <a:ext cx="6408821" cy="968626"/>
          </a:xfrm>
        </p:spPr>
        <p:txBody>
          <a:bodyPr>
            <a:normAutofit fontScale="90000"/>
          </a:bodyPr>
          <a:lstStyle/>
          <a:p>
            <a:r>
              <a:rPr lang="en-US" dirty="0"/>
              <a:t>GOES-18 vs. GOES16 bias - CONUS</a:t>
            </a:r>
          </a:p>
        </p:txBody>
      </p:sp>
      <p:pic>
        <p:nvPicPr>
          <p:cNvPr id="4" name="Picture 3">
            <a:extLst>
              <a:ext uri="{FF2B5EF4-FFF2-40B4-BE49-F238E27FC236}">
                <a16:creationId xmlns:a16="http://schemas.microsoft.com/office/drawing/2014/main" id="{51EABE2E-BAC4-4A4F-8CBB-EBAC0001EE7D}"/>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9" name="Picture 8">
            <a:extLst>
              <a:ext uri="{FF2B5EF4-FFF2-40B4-BE49-F238E27FC236}">
                <a16:creationId xmlns:a16="http://schemas.microsoft.com/office/drawing/2014/main" id="{A27F2027-4E3F-4A73-827B-BCB6FCB61D7B}"/>
              </a:ext>
            </a:extLst>
          </p:cNvPr>
          <p:cNvPicPr>
            <a:picLocks noChangeAspect="1"/>
          </p:cNvPicPr>
          <p:nvPr/>
        </p:nvPicPr>
        <p:blipFill>
          <a:blip r:embed="rId4"/>
          <a:stretch>
            <a:fillRect/>
          </a:stretch>
        </p:blipFill>
        <p:spPr>
          <a:xfrm>
            <a:off x="4754880" y="1382315"/>
            <a:ext cx="4093369" cy="4093369"/>
          </a:xfrm>
          <a:prstGeom prst="rect">
            <a:avLst/>
          </a:prstGeom>
        </p:spPr>
      </p:pic>
      <p:sp>
        <p:nvSpPr>
          <p:cNvPr id="12" name="Rectangle 11">
            <a:extLst>
              <a:ext uri="{FF2B5EF4-FFF2-40B4-BE49-F238E27FC236}">
                <a16:creationId xmlns:a16="http://schemas.microsoft.com/office/drawing/2014/main" id="{B5051F1F-C8C3-426C-AC8C-3F9FA37FCD5A}"/>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4D1AD5EB-191A-4D2A-9DFB-4A307A13F16B}"/>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478138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sp>
        <p:nvSpPr>
          <p:cNvPr id="8" name="Title 5"/>
          <p:cNvSpPr>
            <a:spLocks noGrp="1"/>
          </p:cNvSpPr>
          <p:nvPr>
            <p:ph type="title"/>
          </p:nvPr>
        </p:nvSpPr>
        <p:spPr>
          <a:xfrm>
            <a:off x="1371608" y="128337"/>
            <a:ext cx="6408821" cy="968626"/>
          </a:xfrm>
        </p:spPr>
        <p:txBody>
          <a:bodyPr>
            <a:normAutofit fontScale="90000"/>
          </a:bodyPr>
          <a:lstStyle/>
          <a:p>
            <a:r>
              <a:rPr lang="en-US" dirty="0"/>
              <a:t>GOES-18 vs. GOES17 bias - CONUS</a:t>
            </a:r>
          </a:p>
        </p:txBody>
      </p:sp>
      <p:pic>
        <p:nvPicPr>
          <p:cNvPr id="4" name="Picture 3">
            <a:extLst>
              <a:ext uri="{FF2B5EF4-FFF2-40B4-BE49-F238E27FC236}">
                <a16:creationId xmlns:a16="http://schemas.microsoft.com/office/drawing/2014/main" id="{6E5A8B11-9057-430A-A867-A146A7030F6C}"/>
              </a:ext>
            </a:extLst>
          </p:cNvPr>
          <p:cNvPicPr>
            <a:picLocks noChangeAspect="1"/>
          </p:cNvPicPr>
          <p:nvPr/>
        </p:nvPicPr>
        <p:blipFill>
          <a:blip r:embed="rId3"/>
          <a:stretch>
            <a:fillRect/>
          </a:stretch>
        </p:blipFill>
        <p:spPr>
          <a:xfrm>
            <a:off x="457200" y="1371600"/>
            <a:ext cx="4093369" cy="4093369"/>
          </a:xfrm>
          <a:prstGeom prst="rect">
            <a:avLst/>
          </a:prstGeom>
        </p:spPr>
      </p:pic>
      <p:pic>
        <p:nvPicPr>
          <p:cNvPr id="9" name="Picture 8">
            <a:extLst>
              <a:ext uri="{FF2B5EF4-FFF2-40B4-BE49-F238E27FC236}">
                <a16:creationId xmlns:a16="http://schemas.microsoft.com/office/drawing/2014/main" id="{95947852-0420-4266-9E2E-BD2FEEA048DB}"/>
              </a:ext>
            </a:extLst>
          </p:cNvPr>
          <p:cNvPicPr>
            <a:picLocks noChangeAspect="1"/>
          </p:cNvPicPr>
          <p:nvPr/>
        </p:nvPicPr>
        <p:blipFill>
          <a:blip r:embed="rId4"/>
          <a:stretch>
            <a:fillRect/>
          </a:stretch>
        </p:blipFill>
        <p:spPr>
          <a:xfrm>
            <a:off x="4754880" y="1371600"/>
            <a:ext cx="4093369" cy="4093369"/>
          </a:xfrm>
          <a:prstGeom prst="rect">
            <a:avLst/>
          </a:prstGeom>
        </p:spPr>
      </p:pic>
      <p:sp>
        <p:nvSpPr>
          <p:cNvPr id="12" name="Rectangle 11">
            <a:extLst>
              <a:ext uri="{FF2B5EF4-FFF2-40B4-BE49-F238E27FC236}">
                <a16:creationId xmlns:a16="http://schemas.microsoft.com/office/drawing/2014/main" id="{011332FA-A586-4C7B-823A-AB74549B057B}"/>
              </a:ext>
            </a:extLst>
          </p:cNvPr>
          <p:cNvSpPr/>
          <p:nvPr/>
        </p:nvSpPr>
        <p:spPr>
          <a:xfrm>
            <a:off x="1888435" y="1586779"/>
            <a:ext cx="134631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Land</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DB60BA02-E203-4082-AB41-A9C14872647E}"/>
              </a:ext>
            </a:extLst>
          </p:cNvPr>
          <p:cNvSpPr/>
          <p:nvPr/>
        </p:nvSpPr>
        <p:spPr>
          <a:xfrm>
            <a:off x="6151770" y="1602831"/>
            <a:ext cx="17044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lumMod val="65000"/>
                    <a:lumOff val="35000"/>
                  </a:prstClr>
                </a:solidFill>
                <a:effectLst/>
                <a:uLnTx/>
                <a:uFillTx/>
                <a:latin typeface="Arial"/>
                <a:cs typeface="Arial"/>
                <a:sym typeface="Arial"/>
              </a:rPr>
              <a:t>Over Water</a:t>
            </a:r>
            <a:endParaRPr kumimoji="0" lang="en-US" sz="16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spTree>
    <p:extLst>
      <p:ext uri="{BB962C8B-B14F-4D97-AF65-F5344CB8AC3E}">
        <p14:creationId xmlns:p14="http://schemas.microsoft.com/office/powerpoint/2010/main" val="4059102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371608" y="307239"/>
            <a:ext cx="6408821" cy="968626"/>
          </a:xfrm>
        </p:spPr>
        <p:txBody>
          <a:bodyPr>
            <a:normAutofit fontScale="90000"/>
          </a:bodyPr>
          <a:lstStyle/>
          <a:p>
            <a:r>
              <a:rPr lang="en-US" dirty="0"/>
              <a:t>Time Series of Daily GOES-18 and GOES-16 Biases Relative to AERONET - CONUS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AF9623A7-7278-451C-B139-356BAAB0D2B5}"/>
              </a:ext>
            </a:extLst>
          </p:cNvPr>
          <p:cNvPicPr>
            <a:picLocks noChangeAspect="1"/>
          </p:cNvPicPr>
          <p:nvPr/>
        </p:nvPicPr>
        <p:blipFill>
          <a:blip r:embed="rId3"/>
          <a:stretch>
            <a:fillRect/>
          </a:stretch>
        </p:blipFill>
        <p:spPr>
          <a:xfrm>
            <a:off x="457200" y="2011680"/>
            <a:ext cx="4240530" cy="2828925"/>
          </a:xfrm>
          <a:prstGeom prst="rect">
            <a:avLst/>
          </a:prstGeom>
        </p:spPr>
      </p:pic>
      <p:pic>
        <p:nvPicPr>
          <p:cNvPr id="8" name="Picture 7">
            <a:extLst>
              <a:ext uri="{FF2B5EF4-FFF2-40B4-BE49-F238E27FC236}">
                <a16:creationId xmlns:a16="http://schemas.microsoft.com/office/drawing/2014/main" id="{AAC0DD93-2895-4080-AB2E-2241FA52C844}"/>
              </a:ext>
            </a:extLst>
          </p:cNvPr>
          <p:cNvPicPr>
            <a:picLocks noChangeAspect="1"/>
          </p:cNvPicPr>
          <p:nvPr/>
        </p:nvPicPr>
        <p:blipFill>
          <a:blip r:embed="rId4"/>
          <a:stretch>
            <a:fillRect/>
          </a:stretch>
        </p:blipFill>
        <p:spPr>
          <a:xfrm>
            <a:off x="4754880" y="2011680"/>
            <a:ext cx="4240530" cy="2828925"/>
          </a:xfrm>
          <a:prstGeom prst="rect">
            <a:avLst/>
          </a:prstGeom>
        </p:spPr>
      </p:pic>
    </p:spTree>
    <p:extLst>
      <p:ext uri="{BB962C8B-B14F-4D97-AF65-F5344CB8AC3E}">
        <p14:creationId xmlns:p14="http://schemas.microsoft.com/office/powerpoint/2010/main" val="8343764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367589" y="316545"/>
            <a:ext cx="6408821" cy="968626"/>
          </a:xfrm>
        </p:spPr>
        <p:txBody>
          <a:bodyPr>
            <a:normAutofit fontScale="90000"/>
          </a:bodyPr>
          <a:lstStyle/>
          <a:p>
            <a:r>
              <a:rPr lang="en-US" dirty="0"/>
              <a:t>Time Series of Daily GOES-18 and GOES-17 Biases Relative to AERONET - CONUS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047E7BA1-69BF-4FCB-A81D-8C69DC3C5572}"/>
              </a:ext>
            </a:extLst>
          </p:cNvPr>
          <p:cNvPicPr>
            <a:picLocks noChangeAspect="1"/>
          </p:cNvPicPr>
          <p:nvPr/>
        </p:nvPicPr>
        <p:blipFill>
          <a:blip r:embed="rId3"/>
          <a:stretch>
            <a:fillRect/>
          </a:stretch>
        </p:blipFill>
        <p:spPr>
          <a:xfrm>
            <a:off x="457200" y="2011680"/>
            <a:ext cx="4240530" cy="2828925"/>
          </a:xfrm>
          <a:prstGeom prst="rect">
            <a:avLst/>
          </a:prstGeom>
        </p:spPr>
      </p:pic>
      <p:pic>
        <p:nvPicPr>
          <p:cNvPr id="8" name="Picture 7">
            <a:extLst>
              <a:ext uri="{FF2B5EF4-FFF2-40B4-BE49-F238E27FC236}">
                <a16:creationId xmlns:a16="http://schemas.microsoft.com/office/drawing/2014/main" id="{7C3E0DD6-2FE9-45A2-801E-ECD412C041C0}"/>
              </a:ext>
            </a:extLst>
          </p:cNvPr>
          <p:cNvPicPr>
            <a:picLocks noChangeAspect="1"/>
          </p:cNvPicPr>
          <p:nvPr/>
        </p:nvPicPr>
        <p:blipFill>
          <a:blip r:embed="rId4"/>
          <a:stretch>
            <a:fillRect/>
          </a:stretch>
        </p:blipFill>
        <p:spPr>
          <a:xfrm>
            <a:off x="4754880" y="2011680"/>
            <a:ext cx="4240530" cy="2828925"/>
          </a:xfrm>
          <a:prstGeom prst="rect">
            <a:avLst/>
          </a:prstGeom>
        </p:spPr>
      </p:pic>
    </p:spTree>
    <p:extLst>
      <p:ext uri="{BB962C8B-B14F-4D97-AF65-F5344CB8AC3E}">
        <p14:creationId xmlns:p14="http://schemas.microsoft.com/office/powerpoint/2010/main" val="8223257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1190865" y="263838"/>
            <a:ext cx="6762269" cy="968626"/>
          </a:xfrm>
        </p:spPr>
        <p:txBody>
          <a:bodyPr>
            <a:normAutofit fontScale="90000"/>
          </a:bodyPr>
          <a:lstStyle/>
          <a:p>
            <a:r>
              <a:rPr lang="en-US" dirty="0"/>
              <a:t>Diurnal Variation of Hourly GOES-18 vs. GOES-16</a:t>
            </a:r>
            <a:r>
              <a:rPr lang="en-US" dirty="0">
                <a:solidFill>
                  <a:srgbClr val="FFFF00"/>
                </a:solidFill>
              </a:rPr>
              <a:t> </a:t>
            </a:r>
            <a:r>
              <a:rPr lang="en-US" dirty="0"/>
              <a:t>Biases Relative to AERONET   </a:t>
            </a:r>
            <a:br>
              <a:rPr lang="en-US" dirty="0"/>
            </a:br>
            <a:r>
              <a:rPr lang="en-US" dirty="0"/>
              <a:t>- CONUS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ADB79-25D6-47C0-AB51-22A13A0BBB50}" type="slidenum">
              <a:rPr kumimoji="0" lang="en-US" altLang="en-US" sz="1200" b="0" i="0" u="none" strike="noStrike" kern="0" cap="none" spc="0" normalizeH="0" baseline="0" noProof="0" smtClean="0">
                <a:ln>
                  <a:noFill/>
                </a:ln>
                <a:solidFill>
                  <a:prstClr val="white"/>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0" cap="none" spc="0" normalizeH="0" baseline="0" noProof="0" dirty="0">
              <a:ln>
                <a:noFill/>
              </a:ln>
              <a:solidFill>
                <a:prstClr val="white"/>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935BB79E-A44B-4394-AE0E-F7DC377525BC}"/>
              </a:ext>
            </a:extLst>
          </p:cNvPr>
          <p:cNvPicPr>
            <a:picLocks noChangeAspect="1"/>
          </p:cNvPicPr>
          <p:nvPr/>
        </p:nvPicPr>
        <p:blipFill rotWithShape="1">
          <a:blip r:embed="rId2"/>
          <a:srcRect b="34831"/>
          <a:stretch/>
        </p:blipFill>
        <p:spPr>
          <a:xfrm>
            <a:off x="457200" y="2011680"/>
            <a:ext cx="4093369" cy="2667581"/>
          </a:xfrm>
          <a:prstGeom prst="rect">
            <a:avLst/>
          </a:prstGeom>
        </p:spPr>
      </p:pic>
      <p:pic>
        <p:nvPicPr>
          <p:cNvPr id="5" name="Picture 4">
            <a:extLst>
              <a:ext uri="{FF2B5EF4-FFF2-40B4-BE49-F238E27FC236}">
                <a16:creationId xmlns:a16="http://schemas.microsoft.com/office/drawing/2014/main" id="{E262772B-2850-42C4-89E2-714061ECDD75}"/>
              </a:ext>
            </a:extLst>
          </p:cNvPr>
          <p:cNvPicPr>
            <a:picLocks noChangeAspect="1"/>
          </p:cNvPicPr>
          <p:nvPr/>
        </p:nvPicPr>
        <p:blipFill rotWithShape="1">
          <a:blip r:embed="rId3"/>
          <a:srcRect b="34831"/>
          <a:stretch/>
        </p:blipFill>
        <p:spPr>
          <a:xfrm>
            <a:off x="4754880" y="2011680"/>
            <a:ext cx="4093369" cy="2667581"/>
          </a:xfrm>
          <a:prstGeom prst="rect">
            <a:avLst/>
          </a:prstGeom>
        </p:spPr>
      </p:pic>
    </p:spTree>
    <p:extLst>
      <p:ext uri="{BB962C8B-B14F-4D97-AF65-F5344CB8AC3E}">
        <p14:creationId xmlns:p14="http://schemas.microsoft.com/office/powerpoint/2010/main" val="162424899"/>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116166</TotalTime>
  <Words>7324</Words>
  <Application>Microsoft Office PowerPoint</Application>
  <PresentationFormat>On-screen Show (4:3)</PresentationFormat>
  <Paragraphs>1119</Paragraphs>
  <Slides>105</Slides>
  <Notes>74</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105</vt:i4>
      </vt:variant>
    </vt:vector>
  </HeadingPairs>
  <TitlesOfParts>
    <vt:vector size="127" baseType="lpstr">
      <vt:lpstr>MS Gothic</vt:lpstr>
      <vt:lpstr>MS PGothic</vt:lpstr>
      <vt:lpstr>SimSun</vt:lpstr>
      <vt:lpstr>Arial</vt:lpstr>
      <vt:lpstr>Calibri</vt:lpstr>
      <vt:lpstr>Courier New</vt:lpstr>
      <vt:lpstr>Lucida Grande</vt:lpstr>
      <vt:lpstr>Noto Sans Symbols</vt:lpstr>
      <vt:lpstr>Symbol</vt:lpstr>
      <vt:lpstr>Times</vt:lpstr>
      <vt:lpstr>Times New Roman</vt:lpstr>
      <vt:lpstr>Wingdings</vt:lpstr>
      <vt:lpstr>Custom Design</vt:lpstr>
      <vt:lpstr>1_Custom Design</vt:lpstr>
      <vt:lpstr>2_Custom Design</vt:lpstr>
      <vt:lpstr>3_Custom Design</vt:lpstr>
      <vt:lpstr>9_Custom Design</vt:lpstr>
      <vt:lpstr>4_Custom Design</vt:lpstr>
      <vt:lpstr>5_Custom Design</vt:lpstr>
      <vt:lpstr>6_Custom Design</vt:lpstr>
      <vt:lpstr>7_Custom Design</vt:lpstr>
      <vt:lpstr>Origin Graph</vt:lpstr>
      <vt:lpstr>PowerPoint Presentation</vt:lpstr>
      <vt:lpstr>Outline</vt:lpstr>
      <vt:lpstr>Product Overview</vt:lpstr>
      <vt:lpstr>Product Overview - AOD</vt:lpstr>
      <vt:lpstr>Product Overview - APS</vt:lpstr>
      <vt:lpstr>GOES-R AOD Product  Precedence Chain</vt:lpstr>
      <vt:lpstr>Pre-Provisional Time-Line</vt:lpstr>
      <vt:lpstr>ADRs IN PROGRESS PRIOR TO GOES-18 AOD PROVISIONAL REVIEW</vt:lpstr>
      <vt:lpstr>ADRs Installed or in Progress </vt:lpstr>
      <vt:lpstr>Product quality evaluation</vt:lpstr>
      <vt:lpstr>Provisional PLPTs</vt:lpstr>
      <vt:lpstr>Application of PLPT Qualitative &amp; Quantitative Analysis Tests to each Domain</vt:lpstr>
      <vt:lpstr>GOES-18 Data Used in this Review</vt:lpstr>
      <vt:lpstr>Visual and Quantitative Comparisons: Comparison with GOES-17</vt:lpstr>
      <vt:lpstr>GOES-18 vs. GOES-17 Low+Medium+High QC AOD</vt:lpstr>
      <vt:lpstr>GOES-18 vs. GOES-17 Low+Medium+High QC AOD</vt:lpstr>
      <vt:lpstr>GOES-18 vs. GOES-17 High QC AOD</vt:lpstr>
      <vt:lpstr>GOES-18 vs. GOES-17 High QC AOD</vt:lpstr>
      <vt:lpstr>GOES-18 vs. GOES-17 Low+Medium+High QC AE1</vt:lpstr>
      <vt:lpstr>GOES-18 vs. GOES-17 Low+Medium+High QC AE2</vt:lpstr>
      <vt:lpstr>GOES-18 vs. GOES-17 CONUS</vt:lpstr>
      <vt:lpstr>M4 AOD, Full Disk Difference in M4 vs. M6 Spatial Coverage</vt:lpstr>
      <vt:lpstr>M4 AOD, CONUS Difference in M4 vs. M6 Spatial Coverage</vt:lpstr>
      <vt:lpstr>Quantitative Comparisons PLPT Tasks ABI-FD_AOD05 and ABI-CONUS_AOD06  </vt:lpstr>
      <vt:lpstr>Reference Data</vt:lpstr>
      <vt:lpstr>Definitions of Metrics for Quantitative Comparisons</vt:lpstr>
      <vt:lpstr>Comparison with AERONET ground measurements GS AOD product over FULL DISK</vt:lpstr>
      <vt:lpstr>High QC GOES-18 AOD - FD</vt:lpstr>
      <vt:lpstr>G18 AOD Statistics - FD</vt:lpstr>
      <vt:lpstr>G17 AOD Statistics – FD</vt:lpstr>
      <vt:lpstr>G16 AOD Statistics – FD</vt:lpstr>
      <vt:lpstr>Graphical Summary of  G18, G17 and G16 A and P</vt:lpstr>
      <vt:lpstr>Time Series of G18 AOD - FD</vt:lpstr>
      <vt:lpstr>Diurnal Cycle - FD</vt:lpstr>
      <vt:lpstr>Top2 QC GOES-18 AE - FD</vt:lpstr>
      <vt:lpstr>Summary of GOES 18 vs. AERONET AOD Comparison</vt:lpstr>
      <vt:lpstr>Comparison with GOES-17, GOES-16, MODIS, VIIRS at AERONET Stations FULL DISK</vt:lpstr>
      <vt:lpstr>Comparison with other satellite AOD AOD over AERONET sites</vt:lpstr>
      <vt:lpstr>GOES-18 vs. GOES-17 bias</vt:lpstr>
      <vt:lpstr>Time Series of Daily GOES-18 and GOES-17 Biases Relative to AERONET</vt:lpstr>
      <vt:lpstr>Diurnal Variation of Hourly GOES-18 and GOES-17 Biases Relative to AERONET</vt:lpstr>
      <vt:lpstr>GOES-18 vs. GOES-17 AE Bias</vt:lpstr>
      <vt:lpstr>ABI bias vs. MODIS bias</vt:lpstr>
      <vt:lpstr>Time Series of Daily ABI and MODIS Biases Relative to AERONET</vt:lpstr>
      <vt:lpstr>Summary of Comparison with GOES-17, GOES-16, MODIS and VIIRS</vt:lpstr>
      <vt:lpstr>Provisional Maturity Assessment</vt:lpstr>
      <vt:lpstr>Provisional Validation</vt:lpstr>
      <vt:lpstr>Provisional Validation</vt:lpstr>
      <vt:lpstr>Path to full Validation Maturity</vt:lpstr>
      <vt:lpstr>Issues and Status ADRs Potentially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supplementS  Supplement A: VISUAL AND QUANTITATIVE COMPARISONS WITH GOES-17 - CONUS Supplement B: Comparison with AERONET ground measurements – CONUS Supplement C: IMPACT OF Band 2 CALIBRATION ADJUSTMENT Supplement D: Comparison with VIIRS/MODIS/GOES-16/GOES-17 at AERONET Stations Supplement E: Comparison with G16 and G17 over common area</vt:lpstr>
      <vt:lpstr>Supplement A VISUAL AND QUANTITATIVE COMPARISONS WITH GOES-17 - CONUS  </vt:lpstr>
      <vt:lpstr>GOES-18 vs. GOES-17 Low+Medium+High QC AOD</vt:lpstr>
      <vt:lpstr>GOES-18 vs. GOES-17 Low+Medium+High QC AOD</vt:lpstr>
      <vt:lpstr>GOES-18 vs. GOES-17 High QC AOD</vt:lpstr>
      <vt:lpstr>GOES-18 vs. GOES-17 High QC AOD</vt:lpstr>
      <vt:lpstr>GOES-18 vs. GOES-17 Low+Medium+High QC AE1</vt:lpstr>
      <vt:lpstr>GOES-18 vs. GOES-17 Low+Medium+High QC AE2</vt:lpstr>
      <vt:lpstr>Supplement B Comparison with AERONET ground measurements - CONUS</vt:lpstr>
      <vt:lpstr>High QC - CONUS</vt:lpstr>
      <vt:lpstr>G18 AOD Statistics - CONUS</vt:lpstr>
      <vt:lpstr>G17 AOD Statistics – CONUS</vt:lpstr>
      <vt:lpstr>PowerPoint Presentation</vt:lpstr>
      <vt:lpstr>Graphical Summary of  G18, G17 and G16 A and P</vt:lpstr>
      <vt:lpstr>Time Series of G18 AOD - CONUS</vt:lpstr>
      <vt:lpstr>Diurnal Cycle - CONUS</vt:lpstr>
      <vt:lpstr>Top2 QC GOES-18 AE</vt:lpstr>
      <vt:lpstr>Supplement C IMPACT OF BAND 2 CALIBRATION ADJUSTMENT ON GOES-18 AEROSOL PARTICLE SIZE  </vt:lpstr>
      <vt:lpstr>EVALUATION STRATEGY</vt:lpstr>
      <vt:lpstr>GOES-18 vs. GOES-17 AE1</vt:lpstr>
      <vt:lpstr>GOES-18 vs. GOES-17 AE2</vt:lpstr>
      <vt:lpstr>GOES-18 vs. AERONET AE1</vt:lpstr>
      <vt:lpstr>GOES-18 vs. AERONET AE2</vt:lpstr>
      <vt:lpstr>Supplement D Comparison with VIIRS/MODIS/GOES-16/GOES-17 at AERONET Stations</vt:lpstr>
      <vt:lpstr>ABI bias vs. S-NPP VIIRS bias - FD</vt:lpstr>
      <vt:lpstr>ABI bias vs. NOAA-20 VIIRS bias - FD</vt:lpstr>
      <vt:lpstr>Time Series of Daily ABI and S-NPP VIIRS Biases Relative to AERONET - FD</vt:lpstr>
      <vt:lpstr>Time Series of Daily ABI and NOAA-20 VIIRS Biases Relative to AERONET - FD</vt:lpstr>
      <vt:lpstr>GOES-18 vs. GOES-16 bias - FD</vt:lpstr>
      <vt:lpstr>Time Series of Daily GOES-18 and GOES-16 Biases Relative to AERONET - FD</vt:lpstr>
      <vt:lpstr>Diurnal Variation of Hourly GOES-18 and GOES-16 Biases Relative to AERONET - FD</vt:lpstr>
      <vt:lpstr>Comparison with VIIRS/MODIS/GOES-16/GOES-17 at AERONET Stations CONUS</vt:lpstr>
      <vt:lpstr>ABI bias vs. S-NPP VIIRS bias - CONUS</vt:lpstr>
      <vt:lpstr>ABI bias vs. NOAA-20 VIIRS bias - CONUS</vt:lpstr>
      <vt:lpstr>ABI bias vs. MODIS bias - CONUS</vt:lpstr>
      <vt:lpstr>Time Series of Daily ABI and S-NPP VIIRS Biases Relative to AERONET CONUS</vt:lpstr>
      <vt:lpstr>Time Series of Daily ABI and NOAA-20 VIIRS Biases Relative to AERONET CONUS</vt:lpstr>
      <vt:lpstr>Time Series of Daily ABI and MODIS Biases Relative to AERONET CONUS</vt:lpstr>
      <vt:lpstr>GOES-18 vs. GOES16 bias - CONUS</vt:lpstr>
      <vt:lpstr>GOES-18 vs. GOES17 bias - CONUS</vt:lpstr>
      <vt:lpstr>Time Series of Daily GOES-18 and GOES-16 Biases Relative to AERONET - CONUS</vt:lpstr>
      <vt:lpstr>Time Series of Daily GOES-18 and GOES-17 Biases Relative to AERONET - CONUS</vt:lpstr>
      <vt:lpstr>Diurnal Variation of Hourly GOES-18 vs. GOES-16 Biases Relative to AERONET    - CONUS</vt:lpstr>
      <vt:lpstr>Diurnal Variation of Hourly GOES-18 vs. GOES-17 Biases Relative to AERONET    - CONUS</vt:lpstr>
      <vt:lpstr>GOES-18 vs. GOES-17 AE</vt:lpstr>
      <vt:lpstr>GOES-18 vs. GOES-17 AE Bias</vt:lpstr>
      <vt:lpstr>Supplement E Comparison with G16 and G17 over common area</vt:lpstr>
      <vt:lpstr>GOES-18 vs. GOES-17 vs. GOES-16 Low+Medium+High QC AOD</vt:lpstr>
      <vt:lpstr>GOES-18 vs. GOES-17 vs. GOES-16 Low+Medium+High QC AOD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Istvan Laszlo</cp:lastModifiedBy>
  <cp:revision>2552</cp:revision>
  <dcterms:modified xsi:type="dcterms:W3CDTF">2022-11-08T16:07:48Z</dcterms:modified>
</cp:coreProperties>
</file>