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61" r:id="rId5"/>
    <p:sldMasterId id="214748367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9" roundtripDataSignature="AMtx7midPCQhaMegTI3cdzUVkJGytwnv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865C2AE-96A0-4AA5-8BA2-58AEB636F652}">
  <a:tblStyle styleId="{E865C2AE-96A0-4AA5-8BA2-58AEB636F652}" styleName="Table_0">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4BDFACC7-1D34-4795-972B-6EAEDFBEC49E}" styleName="Table_1">
    <a:wholeTbl>
      <a:tcTxStyle>
        <a:font>
          <a:latin typeface="Arial"/>
          <a:ea typeface="Arial"/>
          <a:cs typeface="Arial"/>
        </a:font>
        <a:srgbClr val="000000"/>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90F0953-8D98-4ECC-B2BA-1B5AB73A3514}" styleName="Table_2">
    <a:wholeTbl>
      <a:tcTxStyle b="off" i="off">
        <a:font>
          <a:latin typeface="Arial"/>
          <a:ea typeface="Arial"/>
          <a:cs typeface="Arial"/>
        </a:font>
        <a:schemeClr val="dk1"/>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AC3572A5-015D-4ECB-ADF0-79BC33798B2F}" styleName="Table_3">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460FA6F6-99C9-49DF-A2BF-1522AD956F67}" styleName="Table_4">
    <a:wholeTbl>
      <a:tcTxStyle>
        <a:font>
          <a:latin typeface="Arial"/>
          <a:ea typeface="Arial"/>
          <a:cs typeface="Arial"/>
        </a:font>
        <a:schemeClr val="tx1"/>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customschemas.google.com/relationships/presentationmetadata" Target="metadata"/><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8788"/>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2" y="0"/>
            <a:ext cx="2971799" cy="458788"/>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09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799" cy="458785"/>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246" name="Google Shape;246;p1: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p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330" name="Google Shape;330;p9:notes"/>
          <p:cNvSpPr txBox="1"/>
          <p:nvPr>
            <p:ph idx="12" type="sldNum"/>
          </p:nvPr>
        </p:nvSpPr>
        <p:spPr>
          <a:xfrm>
            <a:off x="3884612" y="8685213"/>
            <a:ext cx="2971799"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1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340" name="Google Shape;340;p10:notes"/>
          <p:cNvSpPr txBox="1"/>
          <p:nvPr>
            <p:ph idx="12" type="sldNum"/>
          </p:nvPr>
        </p:nvSpPr>
        <p:spPr>
          <a:xfrm>
            <a:off x="3884612" y="8685213"/>
            <a:ext cx="2971799"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1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347" name="Google Shape;347;p11:notes"/>
          <p:cNvSpPr txBox="1"/>
          <p:nvPr>
            <p:ph idx="12" type="sldNum"/>
          </p:nvPr>
        </p:nvSpPr>
        <p:spPr>
          <a:xfrm>
            <a:off x="3884612" y="8685213"/>
            <a:ext cx="2971799"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p1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356" name="Google Shape;356;p12:notes"/>
          <p:cNvSpPr txBox="1"/>
          <p:nvPr>
            <p:ph idx="12" type="sldNum"/>
          </p:nvPr>
        </p:nvSpPr>
        <p:spPr>
          <a:xfrm>
            <a:off x="3884612" y="8685213"/>
            <a:ext cx="2971799"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a0df554768_0_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1a0df554768_0_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1a0df554768_0_39:notes"/>
          <p:cNvSpPr txBox="1"/>
          <p:nvPr>
            <p:ph idx="12" type="sldNum"/>
          </p:nvPr>
        </p:nvSpPr>
        <p:spPr>
          <a:xfrm>
            <a:off x="3884612"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a0df554768_0_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1a0df554768_0_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1a0df554768_0_28:notes"/>
          <p:cNvSpPr txBox="1"/>
          <p:nvPr>
            <p:ph idx="12" type="sldNum"/>
          </p:nvPr>
        </p:nvSpPr>
        <p:spPr>
          <a:xfrm>
            <a:off x="3884612"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1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388" name="Google Shape;388;p13: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p1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09" name="Google Shape;409;p14: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15: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27" name="Google Shape;427;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1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438" name="Google Shape;438;p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55" name="Google Shape;255;p2:notes"/>
          <p:cNvSpPr txBox="1"/>
          <p:nvPr>
            <p:ph idx="12" type="sldNum"/>
          </p:nvPr>
        </p:nvSpPr>
        <p:spPr>
          <a:xfrm>
            <a:off x="3884612" y="8685213"/>
            <a:ext cx="2971799"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1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446" name="Google Shape;446;p17:notes"/>
          <p:cNvSpPr txBox="1"/>
          <p:nvPr>
            <p:ph idx="12" type="sldNum"/>
          </p:nvPr>
        </p:nvSpPr>
        <p:spPr>
          <a:xfrm>
            <a:off x="3884612" y="8685213"/>
            <a:ext cx="2971799"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p1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456" name="Google Shape;456;p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1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464" name="Google Shape;464;p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9213b93bfc_0_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19213b93bfc_0_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19213b93bfc_0_36:notes"/>
          <p:cNvSpPr txBox="1"/>
          <p:nvPr>
            <p:ph idx="12" type="sldNum"/>
          </p:nvPr>
        </p:nvSpPr>
        <p:spPr>
          <a:xfrm>
            <a:off x="3884612"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9213b93bfc_0_8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19213b93bfc_0_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19213b93bfc_0_84:notes"/>
          <p:cNvSpPr txBox="1"/>
          <p:nvPr>
            <p:ph idx="12" type="sldNum"/>
          </p:nvPr>
        </p:nvSpPr>
        <p:spPr>
          <a:xfrm>
            <a:off x="3884612"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9213b93bfc_0_1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19213b93bfc_0_1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19213b93bfc_0_144:notes"/>
          <p:cNvSpPr txBox="1"/>
          <p:nvPr>
            <p:ph idx="12" type="sldNum"/>
          </p:nvPr>
        </p:nvSpPr>
        <p:spPr>
          <a:xfrm>
            <a:off x="3884612"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19213b93bfc_0_1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19213b93bfc_0_1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19213b93bfc_0_154:notes"/>
          <p:cNvSpPr txBox="1"/>
          <p:nvPr>
            <p:ph idx="12" type="sldNum"/>
          </p:nvPr>
        </p:nvSpPr>
        <p:spPr>
          <a:xfrm>
            <a:off x="3884612"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2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519" name="Google Shape;519;p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2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530" name="Google Shape;530;p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p2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541" name="Google Shape;541;p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262" name="Google Shape;262;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p2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If you can explain why DCOMP has so many high values of ICE REFF, not a failure.  </a:t>
            </a:r>
            <a:endParaRPr b="0" i="0" sz="1200" u="none" cap="none" strike="noStrike">
              <a:solidFill>
                <a:schemeClr val="dk1"/>
              </a:solidFill>
              <a:latin typeface="Calibri"/>
              <a:ea typeface="Calibri"/>
              <a:cs typeface="Calibri"/>
              <a:sym typeface="Calibri"/>
            </a:endParaRPr>
          </a:p>
        </p:txBody>
      </p:sp>
      <p:sp>
        <p:nvSpPr>
          <p:cNvPr id="552" name="Google Shape;552;p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19213b93bfc_0_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g19213b93bfc_0_1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If you can explain why DCOMP has so many high values of ICE REFF, not a failure.  </a:t>
            </a:r>
            <a:endParaRPr b="0" i="0" sz="1200" u="none" cap="none" strike="noStrike">
              <a:solidFill>
                <a:schemeClr val="dk1"/>
              </a:solidFill>
              <a:latin typeface="Calibri"/>
              <a:ea typeface="Calibri"/>
              <a:cs typeface="Calibri"/>
              <a:sym typeface="Calibri"/>
            </a:endParaRPr>
          </a:p>
        </p:txBody>
      </p:sp>
      <p:sp>
        <p:nvSpPr>
          <p:cNvPr id="565" name="Google Shape;565;g19213b93bfc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p2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573" name="Google Shape;573;p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p2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581" name="Google Shape;581;p26: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p2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592" name="Google Shape;592;p27: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194b81861c1_0_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g194b81861c1_0_1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603" name="Google Shape;603;g194b81861c1_0_14: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194b81861c1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194b81861c1_0_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613" name="Google Shape;613;g194b81861c1_0_0: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1a0df554768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g1a0df554768_0_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626" name="Google Shape;626;g1a0df554768_0_0: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1a0df554768_0_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5" name="Google Shape;635;g1a0df554768_0_1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636" name="Google Shape;636;g1a0df554768_0_11: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p2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If you can explain why DCOMP has so many high values of ICE REFF, not a failure.  </a:t>
            </a:r>
            <a:endParaRPr b="0" i="0" sz="1200" u="none" cap="none" strike="noStrike">
              <a:solidFill>
                <a:schemeClr val="dk1"/>
              </a:solidFill>
              <a:latin typeface="Calibri"/>
              <a:ea typeface="Calibri"/>
              <a:cs typeface="Calibri"/>
              <a:sym typeface="Calibri"/>
            </a:endParaRPr>
          </a:p>
        </p:txBody>
      </p:sp>
      <p:sp>
        <p:nvSpPr>
          <p:cNvPr id="649" name="Google Shape;649;p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70" name="Google Shape;270;p4:notes"/>
          <p:cNvSpPr txBox="1"/>
          <p:nvPr>
            <p:ph idx="12" type="sldNum"/>
          </p:nvPr>
        </p:nvSpPr>
        <p:spPr>
          <a:xfrm>
            <a:off x="3884612" y="8685213"/>
            <a:ext cx="2971799"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Calibri"/>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2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662" name="Google Shape;662;p29:notes"/>
          <p:cNvSpPr txBox="1"/>
          <p:nvPr>
            <p:ph idx="12" type="sldNum"/>
          </p:nvPr>
        </p:nvSpPr>
        <p:spPr>
          <a:xfrm>
            <a:off x="3884612" y="8685213"/>
            <a:ext cx="2971799"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p3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669" name="Google Shape;669;p30:notes"/>
          <p:cNvSpPr txBox="1"/>
          <p:nvPr>
            <p:ph idx="12" type="sldNum"/>
          </p:nvPr>
        </p:nvSpPr>
        <p:spPr>
          <a:xfrm>
            <a:off x="3884612" y="8685213"/>
            <a:ext cx="2971799"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p3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677" name="Google Shape;677;p31:notes"/>
          <p:cNvSpPr txBox="1"/>
          <p:nvPr>
            <p:ph idx="12" type="sldNum"/>
          </p:nvPr>
        </p:nvSpPr>
        <p:spPr>
          <a:xfrm>
            <a:off x="3884612" y="8685213"/>
            <a:ext cx="2971799"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p3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688" name="Google Shape;688;p32:notes"/>
          <p:cNvSpPr txBox="1"/>
          <p:nvPr>
            <p:ph idx="12" type="sldNum"/>
          </p:nvPr>
        </p:nvSpPr>
        <p:spPr>
          <a:xfrm>
            <a:off x="3884612" y="8685213"/>
            <a:ext cx="2971799"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p3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704" name="Google Shape;704;p33:notes"/>
          <p:cNvSpPr txBox="1"/>
          <p:nvPr>
            <p:ph idx="12" type="sldNum"/>
          </p:nvPr>
        </p:nvSpPr>
        <p:spPr>
          <a:xfrm>
            <a:off x="3884612" y="8685213"/>
            <a:ext cx="2971799"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1" name="Google Shape;711;p3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712" name="Google Shape;712;p34: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p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719" name="Google Shape;719;p35: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36: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727" name="Google Shape;727;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19dd3fc68be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734" name="Google Shape;734;g19dd3fc68be_3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1" name="Google Shape;741;p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can add as many slides as needed. Large importance</a:t>
            </a:r>
            <a:endParaRPr/>
          </a:p>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742" name="Google Shape;742;p39: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9c505d7892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9c505d7892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19c505d7892_0_0:notes"/>
          <p:cNvSpPr txBox="1"/>
          <p:nvPr>
            <p:ph idx="12" type="sldNum"/>
          </p:nvPr>
        </p:nvSpPr>
        <p:spPr>
          <a:xfrm>
            <a:off x="3884612"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9" name="Google Shape;749;p4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750" name="Google Shape;750;p40: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4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757" name="Google Shape;757;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87" name="Google Shape;287;p5:notes"/>
          <p:cNvSpPr txBox="1"/>
          <p:nvPr>
            <p:ph idx="12" type="sldNum"/>
          </p:nvPr>
        </p:nvSpPr>
        <p:spPr>
          <a:xfrm>
            <a:off x="3884612" y="8685213"/>
            <a:ext cx="2971799"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SurfRad LST data is only over CONUS, we found no reason to repeat with FD</a:t>
            </a:r>
            <a:endParaRPr/>
          </a:p>
          <a:p>
            <a:pPr indent="-292100" lvl="0" marL="45720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We used tight-time constraints for MODIS comparisons and no MESOS or CONUSs were found.</a:t>
            </a:r>
            <a:endParaRPr/>
          </a:p>
          <a:p>
            <a:pPr indent="-292100" lvl="0" marL="45720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MESO images that are in-sync with CALIPSO are rare.</a:t>
            </a:r>
            <a:endParaRPr/>
          </a:p>
          <a:p>
            <a:pPr indent="-292100" lvl="0" marL="45720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MESO domains over ocean where not found.</a:t>
            </a:r>
            <a:endParaRPr/>
          </a:p>
          <a:p>
            <a:pPr indent="-292100" lvl="0" marL="45720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No reason to repeat CALIPSO FD analysis on CONUS.</a:t>
            </a:r>
            <a:endParaRPr/>
          </a:p>
        </p:txBody>
      </p:sp>
      <p:sp>
        <p:nvSpPr>
          <p:cNvPr id="295" name="Google Shape;295;p6:notes"/>
          <p:cNvSpPr txBox="1"/>
          <p:nvPr>
            <p:ph idx="12" type="sldNum"/>
          </p:nvPr>
        </p:nvSpPr>
        <p:spPr>
          <a:xfrm>
            <a:off x="3884612" y="8685213"/>
            <a:ext cx="2971799"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304" name="Google Shape;304;p7: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317" name="Google Shape;317;p8:notes"/>
          <p:cNvSpPr txBox="1"/>
          <p:nvPr>
            <p:ph idx="12" type="sldNum"/>
          </p:nvPr>
        </p:nvSpPr>
        <p:spPr>
          <a:xfrm>
            <a:off x="3884612" y="8685213"/>
            <a:ext cx="2971799"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Title Slide" type="title">
  <p:cSld name="TITLE">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44"/>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6" name="Google Shape;16;p44"/>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7" name="Google Shape;17;p44"/>
          <p:cNvSpPr txBox="1"/>
          <p:nvPr>
            <p:ph idx="12" type="sldNum"/>
          </p:nvPr>
        </p:nvSpPr>
        <p:spPr>
          <a:xfrm>
            <a:off x="52750" y="6419650"/>
            <a:ext cx="21336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chemeClr val="lt1"/>
              </a:buClr>
              <a:buSzPts val="300"/>
              <a:buFont typeface="Calibri"/>
              <a:buNone/>
              <a:defRPr b="0" i="0" sz="1200" u="none" cap="none" strike="noStrike">
                <a:latin typeface="Calibri"/>
                <a:ea typeface="Calibri"/>
                <a:cs typeface="Calibri"/>
                <a:sym typeface="Calibri"/>
              </a:defRPr>
            </a:lvl1pPr>
            <a:lvl2pPr indent="0" lvl="1" marL="0" marR="0" algn="l">
              <a:lnSpc>
                <a:spcPct val="100000"/>
              </a:lnSpc>
              <a:spcBef>
                <a:spcPts val="0"/>
              </a:spcBef>
              <a:spcAft>
                <a:spcPts val="0"/>
              </a:spcAft>
              <a:buClr>
                <a:schemeClr val="lt1"/>
              </a:buClr>
              <a:buSzPts val="300"/>
              <a:buFont typeface="Calibri"/>
              <a:buNone/>
              <a:defRPr b="0" i="0" sz="1200" u="none" cap="none" strike="noStrike">
                <a:latin typeface="Calibri"/>
                <a:ea typeface="Calibri"/>
                <a:cs typeface="Calibri"/>
                <a:sym typeface="Calibri"/>
              </a:defRPr>
            </a:lvl2pPr>
            <a:lvl3pPr indent="0" lvl="2" marL="0" marR="0" algn="l">
              <a:lnSpc>
                <a:spcPct val="100000"/>
              </a:lnSpc>
              <a:spcBef>
                <a:spcPts val="0"/>
              </a:spcBef>
              <a:spcAft>
                <a:spcPts val="0"/>
              </a:spcAft>
              <a:buClr>
                <a:schemeClr val="lt1"/>
              </a:buClr>
              <a:buSzPts val="300"/>
              <a:buFont typeface="Calibri"/>
              <a:buNone/>
              <a:defRPr b="0" i="0" sz="1200" u="none" cap="none" strike="noStrike">
                <a:latin typeface="Calibri"/>
                <a:ea typeface="Calibri"/>
                <a:cs typeface="Calibri"/>
                <a:sym typeface="Calibri"/>
              </a:defRPr>
            </a:lvl3pPr>
            <a:lvl4pPr indent="0" lvl="3" marL="0" marR="0" algn="l">
              <a:lnSpc>
                <a:spcPct val="100000"/>
              </a:lnSpc>
              <a:spcBef>
                <a:spcPts val="0"/>
              </a:spcBef>
              <a:spcAft>
                <a:spcPts val="0"/>
              </a:spcAft>
              <a:buClr>
                <a:schemeClr val="lt1"/>
              </a:buClr>
              <a:buSzPts val="300"/>
              <a:buFont typeface="Calibri"/>
              <a:buNone/>
              <a:defRPr b="0" i="0" sz="1200" u="none" cap="none" strike="noStrike">
                <a:latin typeface="Calibri"/>
                <a:ea typeface="Calibri"/>
                <a:cs typeface="Calibri"/>
                <a:sym typeface="Calibri"/>
              </a:defRPr>
            </a:lvl4pPr>
            <a:lvl5pPr indent="0" lvl="4" marL="0" marR="0" algn="l">
              <a:lnSpc>
                <a:spcPct val="100000"/>
              </a:lnSpc>
              <a:spcBef>
                <a:spcPts val="0"/>
              </a:spcBef>
              <a:spcAft>
                <a:spcPts val="0"/>
              </a:spcAft>
              <a:buClr>
                <a:schemeClr val="lt1"/>
              </a:buClr>
              <a:buSzPts val="300"/>
              <a:buFont typeface="Calibri"/>
              <a:buNone/>
              <a:defRPr b="0" i="0" sz="1200" u="none" cap="none" strike="noStrike">
                <a:latin typeface="Calibri"/>
                <a:ea typeface="Calibri"/>
                <a:cs typeface="Calibri"/>
                <a:sym typeface="Calibri"/>
              </a:defRPr>
            </a:lvl5pPr>
            <a:lvl6pPr indent="0" lvl="5" marL="0" marR="0" algn="l">
              <a:lnSpc>
                <a:spcPct val="100000"/>
              </a:lnSpc>
              <a:spcBef>
                <a:spcPts val="0"/>
              </a:spcBef>
              <a:spcAft>
                <a:spcPts val="0"/>
              </a:spcAft>
              <a:buClr>
                <a:schemeClr val="lt1"/>
              </a:buClr>
              <a:buSzPts val="300"/>
              <a:buFont typeface="Calibri"/>
              <a:buNone/>
              <a:defRPr b="0" i="0" sz="1200" u="none" cap="none" strike="noStrike">
                <a:latin typeface="Calibri"/>
                <a:ea typeface="Calibri"/>
                <a:cs typeface="Calibri"/>
                <a:sym typeface="Calibri"/>
              </a:defRPr>
            </a:lvl6pPr>
            <a:lvl7pPr indent="0" lvl="6" marL="0" marR="0" algn="l">
              <a:lnSpc>
                <a:spcPct val="100000"/>
              </a:lnSpc>
              <a:spcBef>
                <a:spcPts val="0"/>
              </a:spcBef>
              <a:spcAft>
                <a:spcPts val="0"/>
              </a:spcAft>
              <a:buClr>
                <a:schemeClr val="lt1"/>
              </a:buClr>
              <a:buSzPts val="300"/>
              <a:buFont typeface="Calibri"/>
              <a:buNone/>
              <a:defRPr b="0" i="0" sz="1200" u="none" cap="none" strike="noStrike">
                <a:latin typeface="Calibri"/>
                <a:ea typeface="Calibri"/>
                <a:cs typeface="Calibri"/>
                <a:sym typeface="Calibri"/>
              </a:defRPr>
            </a:lvl7pPr>
            <a:lvl8pPr indent="0" lvl="7" marL="0" marR="0" algn="l">
              <a:lnSpc>
                <a:spcPct val="100000"/>
              </a:lnSpc>
              <a:spcBef>
                <a:spcPts val="0"/>
              </a:spcBef>
              <a:spcAft>
                <a:spcPts val="0"/>
              </a:spcAft>
              <a:buClr>
                <a:schemeClr val="lt1"/>
              </a:buClr>
              <a:buSzPts val="300"/>
              <a:buFont typeface="Calibri"/>
              <a:buNone/>
              <a:defRPr b="0" i="0" sz="1200" u="none" cap="none" strike="noStrike">
                <a:latin typeface="Calibri"/>
                <a:ea typeface="Calibri"/>
                <a:cs typeface="Calibri"/>
                <a:sym typeface="Calibri"/>
              </a:defRPr>
            </a:lvl8pPr>
            <a:lvl9pPr indent="0" lvl="8" marL="0" marR="0" algn="l">
              <a:lnSpc>
                <a:spcPct val="100000"/>
              </a:lnSpc>
              <a:spcBef>
                <a:spcPts val="0"/>
              </a:spcBef>
              <a:spcAft>
                <a:spcPts val="0"/>
              </a:spcAft>
              <a:buClr>
                <a:schemeClr val="lt1"/>
              </a:buClr>
              <a:buSzPts val="300"/>
              <a:buFont typeface="Calibri"/>
              <a:buNone/>
              <a:defRPr b="0" i="0" sz="1200" u="none" cap="none" strike="noStrike">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3" name="Shape 63"/>
        <p:cNvGrpSpPr/>
        <p:nvPr/>
      </p:nvGrpSpPr>
      <p:grpSpPr>
        <a:xfrm>
          <a:off x="0" y="0"/>
          <a:ext cx="0" cy="0"/>
          <a:chOff x="0" y="0"/>
          <a:chExt cx="0" cy="0"/>
        </a:xfrm>
      </p:grpSpPr>
      <p:sp>
        <p:nvSpPr>
          <p:cNvPr id="64" name="Google Shape;64;p60"/>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65" name="Google Shape;65;p60"/>
          <p:cNvSpPr txBox="1"/>
          <p:nvPr>
            <p:ph idx="1" type="body"/>
          </p:nvPr>
        </p:nvSpPr>
        <p:spPr>
          <a:xfrm rot="5400000">
            <a:off x="2308950" y="-386487"/>
            <a:ext cx="4526100" cy="82296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6" name="Google Shape;66;p6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7" name="Google Shape;67;p6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8" name="Google Shape;68;p60"/>
          <p:cNvSpPr txBox="1"/>
          <p:nvPr>
            <p:ph idx="12" type="sldNum"/>
          </p:nvPr>
        </p:nvSpPr>
        <p:spPr>
          <a:xfrm>
            <a:off x="64475" y="63596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9" name="Shape 69"/>
        <p:cNvGrpSpPr/>
        <p:nvPr/>
      </p:nvGrpSpPr>
      <p:grpSpPr>
        <a:xfrm>
          <a:off x="0" y="0"/>
          <a:ext cx="0" cy="0"/>
          <a:chOff x="0" y="0"/>
          <a:chExt cx="0" cy="0"/>
        </a:xfrm>
      </p:grpSpPr>
      <p:sp>
        <p:nvSpPr>
          <p:cNvPr id="70" name="Google Shape;70;p61"/>
          <p:cNvSpPr txBox="1"/>
          <p:nvPr>
            <p:ph type="title"/>
          </p:nvPr>
        </p:nvSpPr>
        <p:spPr>
          <a:xfrm rot="5400000">
            <a:off x="4732350" y="2171687"/>
            <a:ext cx="5851500" cy="20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71" name="Google Shape;71;p61"/>
          <p:cNvSpPr txBox="1"/>
          <p:nvPr>
            <p:ph idx="1" type="body"/>
          </p:nvPr>
        </p:nvSpPr>
        <p:spPr>
          <a:xfrm rot="5400000">
            <a:off x="541350" y="190487"/>
            <a:ext cx="5851500" cy="60198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2" name="Google Shape;72;p6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3" name="Google Shape;73;p6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4" name="Google Shape;74;p61"/>
          <p:cNvSpPr txBox="1"/>
          <p:nvPr>
            <p:ph idx="12" type="sldNum"/>
          </p:nvPr>
        </p:nvSpPr>
        <p:spPr>
          <a:xfrm>
            <a:off x="64475" y="63596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5" name="Shape 75"/>
        <p:cNvGrpSpPr/>
        <p:nvPr/>
      </p:nvGrpSpPr>
      <p:grpSpPr>
        <a:xfrm>
          <a:off x="0" y="0"/>
          <a:ext cx="0" cy="0"/>
          <a:chOff x="0" y="0"/>
          <a:chExt cx="0" cy="0"/>
        </a:xfrm>
      </p:grpSpPr>
      <p:sp>
        <p:nvSpPr>
          <p:cNvPr id="76" name="Google Shape;76;p62"/>
          <p:cNvSpPr txBox="1"/>
          <p:nvPr>
            <p:ph type="title"/>
          </p:nvPr>
        </p:nvSpPr>
        <p:spPr>
          <a:xfrm>
            <a:off x="722312" y="4406900"/>
            <a:ext cx="7772400" cy="13620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4000"/>
              <a:buFont typeface="Calibri"/>
              <a:buNone/>
              <a:defRPr b="1" i="0" sz="40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77" name="Google Shape;77;p62"/>
          <p:cNvSpPr txBox="1"/>
          <p:nvPr>
            <p:ph idx="1" type="body"/>
          </p:nvPr>
        </p:nvSpPr>
        <p:spPr>
          <a:xfrm>
            <a:off x="722312" y="2906713"/>
            <a:ext cx="7772400" cy="15003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78" name="Google Shape;78;p6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9" name="Google Shape;79;p62"/>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0" name="Google Shape;80;p62"/>
          <p:cNvSpPr txBox="1"/>
          <p:nvPr>
            <p:ph idx="12" type="sldNum"/>
          </p:nvPr>
        </p:nvSpPr>
        <p:spPr>
          <a:xfrm>
            <a:off x="64475" y="63596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8" name="Shape 88"/>
        <p:cNvGrpSpPr/>
        <p:nvPr/>
      </p:nvGrpSpPr>
      <p:grpSpPr>
        <a:xfrm>
          <a:off x="0" y="0"/>
          <a:ext cx="0" cy="0"/>
          <a:chOff x="0" y="0"/>
          <a:chExt cx="0" cy="0"/>
        </a:xfrm>
      </p:grpSpPr>
      <p:sp>
        <p:nvSpPr>
          <p:cNvPr id="89" name="Google Shape;89;p47"/>
          <p:cNvSpPr txBox="1"/>
          <p:nvPr>
            <p:ph type="title"/>
          </p:nvPr>
        </p:nvSpPr>
        <p:spPr>
          <a:xfrm>
            <a:off x="722312" y="4406900"/>
            <a:ext cx="7772400" cy="13620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4000"/>
              <a:buFont typeface="Calibri"/>
              <a:buNone/>
              <a:defRPr b="1" i="0" sz="40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90" name="Google Shape;90;p47"/>
          <p:cNvSpPr txBox="1"/>
          <p:nvPr>
            <p:ph idx="1" type="body"/>
          </p:nvPr>
        </p:nvSpPr>
        <p:spPr>
          <a:xfrm>
            <a:off x="722312" y="2906713"/>
            <a:ext cx="7772400" cy="15003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91" name="Google Shape;91;p4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92" name="Google Shape;92;p4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93" name="Google Shape;93;p4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4" name="Shape 94"/>
        <p:cNvGrpSpPr/>
        <p:nvPr/>
      </p:nvGrpSpPr>
      <p:grpSpPr>
        <a:xfrm>
          <a:off x="0" y="0"/>
          <a:ext cx="0" cy="0"/>
          <a:chOff x="0" y="0"/>
          <a:chExt cx="0" cy="0"/>
        </a:xfrm>
      </p:grpSpPr>
      <p:sp>
        <p:nvSpPr>
          <p:cNvPr id="95" name="Google Shape;95;p48"/>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96" name="Google Shape;96;p48"/>
          <p:cNvSpPr txBox="1"/>
          <p:nvPr>
            <p:ph idx="1" type="body"/>
          </p:nvPr>
        </p:nvSpPr>
        <p:spPr>
          <a:xfrm>
            <a:off x="457200" y="1465262"/>
            <a:ext cx="8229600" cy="45261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7" name="Google Shape;97;p4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98" name="Google Shape;98;p4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99" name="Google Shape;99;p48"/>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0" name="Shape 100"/>
        <p:cNvGrpSpPr/>
        <p:nvPr/>
      </p:nvGrpSpPr>
      <p:grpSpPr>
        <a:xfrm>
          <a:off x="0" y="0"/>
          <a:ext cx="0" cy="0"/>
          <a:chOff x="0" y="0"/>
          <a:chExt cx="0" cy="0"/>
        </a:xfrm>
      </p:grpSpPr>
      <p:sp>
        <p:nvSpPr>
          <p:cNvPr id="101" name="Google Shape;101;p49"/>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02" name="Google Shape;102;p4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03" name="Google Shape;103;p49"/>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04" name="Google Shape;104;p4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5" name="Shape 105"/>
        <p:cNvGrpSpPr/>
        <p:nvPr/>
      </p:nvGrpSpPr>
      <p:grpSpPr>
        <a:xfrm>
          <a:off x="0" y="0"/>
          <a:ext cx="0" cy="0"/>
          <a:chOff x="0" y="0"/>
          <a:chExt cx="0" cy="0"/>
        </a:xfrm>
      </p:grpSpPr>
      <p:sp>
        <p:nvSpPr>
          <p:cNvPr id="106" name="Google Shape;106;p63"/>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07" name="Google Shape;107;p63"/>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08" name="Google Shape;108;p6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09" name="Google Shape;109;p6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10" name="Google Shape;110;p6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1" name="Shape 111"/>
        <p:cNvGrpSpPr/>
        <p:nvPr/>
      </p:nvGrpSpPr>
      <p:grpSpPr>
        <a:xfrm>
          <a:off x="0" y="0"/>
          <a:ext cx="0" cy="0"/>
          <a:chOff x="0" y="0"/>
          <a:chExt cx="0" cy="0"/>
        </a:xfrm>
      </p:grpSpPr>
      <p:sp>
        <p:nvSpPr>
          <p:cNvPr id="112" name="Google Shape;112;p64"/>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13" name="Google Shape;113;p64"/>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 name="Google Shape;114;p64"/>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5" name="Google Shape;115;p6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16" name="Google Shape;116;p6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17" name="Google Shape;117;p6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8" name="Shape 118"/>
        <p:cNvGrpSpPr/>
        <p:nvPr/>
      </p:nvGrpSpPr>
      <p:grpSpPr>
        <a:xfrm>
          <a:off x="0" y="0"/>
          <a:ext cx="0" cy="0"/>
          <a:chOff x="0" y="0"/>
          <a:chExt cx="0" cy="0"/>
        </a:xfrm>
      </p:grpSpPr>
      <p:sp>
        <p:nvSpPr>
          <p:cNvPr id="119" name="Google Shape;119;p65"/>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20" name="Google Shape;120;p65"/>
          <p:cNvSpPr txBox="1"/>
          <p:nvPr>
            <p:ph idx="1" type="body"/>
          </p:nvPr>
        </p:nvSpPr>
        <p:spPr>
          <a:xfrm>
            <a:off x="457200" y="1535112"/>
            <a:ext cx="4040100" cy="6399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100000"/>
              </a:lnSpc>
              <a:spcBef>
                <a:spcPts val="4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2pPr>
            <a:lvl3pPr indent="-228600" lvl="2" marL="1371600" marR="0" algn="l">
              <a:lnSpc>
                <a:spcPct val="100000"/>
              </a:lnSpc>
              <a:spcBef>
                <a:spcPts val="360"/>
              </a:spcBef>
              <a:spcAft>
                <a:spcPts val="0"/>
              </a:spcAft>
              <a:buClr>
                <a:schemeClr val="lt1"/>
              </a:buClr>
              <a:buSzPts val="1800"/>
              <a:buFont typeface="Arial"/>
              <a:buNone/>
              <a:defRPr b="1" i="0" sz="1800" u="none" cap="none" strike="noStrike">
                <a:solidFill>
                  <a:schemeClr val="lt1"/>
                </a:solidFill>
                <a:latin typeface="Calibri"/>
                <a:ea typeface="Calibri"/>
                <a:cs typeface="Calibri"/>
                <a:sym typeface="Calibri"/>
              </a:defRPr>
            </a:lvl3pPr>
            <a:lvl4pPr indent="-228600" lvl="3" marL="18288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4pPr>
            <a:lvl5pPr indent="-228600" lvl="4" marL="22860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21" name="Google Shape;121;p65"/>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55600" lvl="1" marL="9144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22" name="Google Shape;122;p65"/>
          <p:cNvSpPr txBox="1"/>
          <p:nvPr>
            <p:ph idx="3" type="body"/>
          </p:nvPr>
        </p:nvSpPr>
        <p:spPr>
          <a:xfrm>
            <a:off x="4645025" y="1535112"/>
            <a:ext cx="4041900" cy="6399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100000"/>
              </a:lnSpc>
              <a:spcBef>
                <a:spcPts val="4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2pPr>
            <a:lvl3pPr indent="-228600" lvl="2" marL="1371600" marR="0" algn="l">
              <a:lnSpc>
                <a:spcPct val="100000"/>
              </a:lnSpc>
              <a:spcBef>
                <a:spcPts val="360"/>
              </a:spcBef>
              <a:spcAft>
                <a:spcPts val="0"/>
              </a:spcAft>
              <a:buClr>
                <a:schemeClr val="lt1"/>
              </a:buClr>
              <a:buSzPts val="1800"/>
              <a:buFont typeface="Arial"/>
              <a:buNone/>
              <a:defRPr b="1" i="0" sz="1800" u="none" cap="none" strike="noStrike">
                <a:solidFill>
                  <a:schemeClr val="lt1"/>
                </a:solidFill>
                <a:latin typeface="Calibri"/>
                <a:ea typeface="Calibri"/>
                <a:cs typeface="Calibri"/>
                <a:sym typeface="Calibri"/>
              </a:defRPr>
            </a:lvl3pPr>
            <a:lvl4pPr indent="-228600" lvl="3" marL="18288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4pPr>
            <a:lvl5pPr indent="-228600" lvl="4" marL="22860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23" name="Google Shape;123;p65"/>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55600" lvl="1" marL="9144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24" name="Google Shape;124;p6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25" name="Google Shape;125;p65"/>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26" name="Google Shape;126;p6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7" name="Shape 127"/>
        <p:cNvGrpSpPr/>
        <p:nvPr/>
      </p:nvGrpSpPr>
      <p:grpSpPr>
        <a:xfrm>
          <a:off x="0" y="0"/>
          <a:ext cx="0" cy="0"/>
          <a:chOff x="0" y="0"/>
          <a:chExt cx="0" cy="0"/>
        </a:xfrm>
      </p:grpSpPr>
      <p:sp>
        <p:nvSpPr>
          <p:cNvPr id="128" name="Google Shape;128;p6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29" name="Google Shape;129;p6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30" name="Google Shape;130;p6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 name="Shape 18"/>
        <p:cNvGrpSpPr/>
        <p:nvPr/>
      </p:nvGrpSpPr>
      <p:grpSpPr>
        <a:xfrm>
          <a:off x="0" y="0"/>
          <a:ext cx="0" cy="0"/>
          <a:chOff x="0" y="0"/>
          <a:chExt cx="0" cy="0"/>
        </a:xfrm>
      </p:grpSpPr>
      <p:sp>
        <p:nvSpPr>
          <p:cNvPr id="19" name="Google Shape;19;p45"/>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20" name="Google Shape;20;p45"/>
          <p:cNvSpPr txBox="1"/>
          <p:nvPr>
            <p:ph idx="1" type="body"/>
          </p:nvPr>
        </p:nvSpPr>
        <p:spPr>
          <a:xfrm>
            <a:off x="457200" y="1465262"/>
            <a:ext cx="8229600" cy="45261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 name="Google Shape;21;p45"/>
          <p:cNvSpPr txBox="1"/>
          <p:nvPr>
            <p:ph idx="12" type="sldNum"/>
          </p:nvPr>
        </p:nvSpPr>
        <p:spPr>
          <a:xfrm>
            <a:off x="43375" y="6359650"/>
            <a:ext cx="2133600" cy="365100"/>
          </a:xfrm>
          <a:prstGeom prst="rect">
            <a:avLst/>
          </a:prstGeom>
          <a:noFill/>
          <a:ln>
            <a:noFill/>
          </a:ln>
        </p:spPr>
        <p:txBody>
          <a:bodyPr anchorCtr="0" anchor="ctr" bIns="45700" lIns="91425" spcFirstLastPara="1" rIns="91425" wrap="square" tIns="45700">
            <a:noAutofit/>
          </a:bodyPr>
          <a:lstStyle>
            <a:lvl1pPr indent="0" lvl="0" marL="0" marR="0" rtl="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rtl="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rtl="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rtl="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rtl="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rtl="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rtl="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rtl="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rtl="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1" name="Shape 131"/>
        <p:cNvGrpSpPr/>
        <p:nvPr/>
      </p:nvGrpSpPr>
      <p:grpSpPr>
        <a:xfrm>
          <a:off x="0" y="0"/>
          <a:ext cx="0" cy="0"/>
          <a:chOff x="0" y="0"/>
          <a:chExt cx="0" cy="0"/>
        </a:xfrm>
      </p:grpSpPr>
      <p:sp>
        <p:nvSpPr>
          <p:cNvPr id="132" name="Google Shape;132;p67"/>
          <p:cNvSpPr txBox="1"/>
          <p:nvPr>
            <p:ph type="title"/>
          </p:nvPr>
        </p:nvSpPr>
        <p:spPr>
          <a:xfrm>
            <a:off x="457200" y="273050"/>
            <a:ext cx="3008400" cy="1161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2000"/>
              <a:buFont typeface="Calibri"/>
              <a:buNone/>
              <a:defRPr b="1" i="0" sz="20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33" name="Google Shape;133;p67"/>
          <p:cNvSpPr txBox="1"/>
          <p:nvPr>
            <p:ph idx="1" type="body"/>
          </p:nvPr>
        </p:nvSpPr>
        <p:spPr>
          <a:xfrm>
            <a:off x="3575050" y="273050"/>
            <a:ext cx="5111700" cy="58530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4" name="Google Shape;134;p67"/>
          <p:cNvSpPr txBox="1"/>
          <p:nvPr>
            <p:ph idx="2" type="body"/>
          </p:nvPr>
        </p:nvSpPr>
        <p:spPr>
          <a:xfrm>
            <a:off x="457200" y="1435100"/>
            <a:ext cx="3008400" cy="46911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algn="l">
              <a:lnSpc>
                <a:spcPct val="100000"/>
              </a:lnSpc>
              <a:spcBef>
                <a:spcPts val="240"/>
              </a:spcBef>
              <a:spcAft>
                <a:spcPts val="0"/>
              </a:spcAft>
              <a:buClr>
                <a:schemeClr val="lt1"/>
              </a:buClr>
              <a:buSzPts val="1200"/>
              <a:buFont typeface="Arial"/>
              <a:buNone/>
              <a:defRPr b="0" i="0" sz="1200" u="none" cap="none" strike="noStrike">
                <a:solidFill>
                  <a:schemeClr val="lt1"/>
                </a:solidFill>
                <a:latin typeface="Calibri"/>
                <a:ea typeface="Calibri"/>
                <a:cs typeface="Calibri"/>
                <a:sym typeface="Calibri"/>
              </a:defRPr>
            </a:lvl2pPr>
            <a:lvl3pPr indent="-228600" lvl="2" marL="1371600" marR="0" algn="l">
              <a:lnSpc>
                <a:spcPct val="100000"/>
              </a:lnSpc>
              <a:spcBef>
                <a:spcPts val="2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3pPr>
            <a:lvl4pPr indent="-228600" lvl="3" marL="18288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4pPr>
            <a:lvl5pPr indent="-228600" lvl="4" marL="22860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35" name="Google Shape;135;p6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36" name="Google Shape;136;p6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37" name="Google Shape;137;p6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8" name="Shape 138"/>
        <p:cNvGrpSpPr/>
        <p:nvPr/>
      </p:nvGrpSpPr>
      <p:grpSpPr>
        <a:xfrm>
          <a:off x="0" y="0"/>
          <a:ext cx="0" cy="0"/>
          <a:chOff x="0" y="0"/>
          <a:chExt cx="0" cy="0"/>
        </a:xfrm>
      </p:grpSpPr>
      <p:sp>
        <p:nvSpPr>
          <p:cNvPr id="139" name="Google Shape;139;p68"/>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2000"/>
              <a:buFont typeface="Calibri"/>
              <a:buNone/>
              <a:defRPr b="1" i="0" sz="20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40" name="Google Shape;140;p68"/>
          <p:cNvSpPr/>
          <p:nvPr>
            <p:ph idx="2" type="pic"/>
          </p:nvPr>
        </p:nvSpPr>
        <p:spPr>
          <a:xfrm>
            <a:off x="1792288" y="612775"/>
            <a:ext cx="5486400" cy="4114800"/>
          </a:xfrm>
          <a:prstGeom prst="rect">
            <a:avLst/>
          </a:prstGeom>
          <a:noFill/>
          <a:ln>
            <a:noFill/>
          </a:ln>
        </p:spPr>
      </p:sp>
      <p:sp>
        <p:nvSpPr>
          <p:cNvPr id="141" name="Google Shape;141;p68"/>
          <p:cNvSpPr txBox="1"/>
          <p:nvPr>
            <p:ph idx="1" type="body"/>
          </p:nvPr>
        </p:nvSpPr>
        <p:spPr>
          <a:xfrm>
            <a:off x="1792288" y="5367337"/>
            <a:ext cx="5486400" cy="8049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algn="l">
              <a:lnSpc>
                <a:spcPct val="100000"/>
              </a:lnSpc>
              <a:spcBef>
                <a:spcPts val="240"/>
              </a:spcBef>
              <a:spcAft>
                <a:spcPts val="0"/>
              </a:spcAft>
              <a:buClr>
                <a:schemeClr val="lt1"/>
              </a:buClr>
              <a:buSzPts val="1200"/>
              <a:buFont typeface="Arial"/>
              <a:buNone/>
              <a:defRPr b="0" i="0" sz="1200" u="none" cap="none" strike="noStrike">
                <a:solidFill>
                  <a:schemeClr val="lt1"/>
                </a:solidFill>
                <a:latin typeface="Calibri"/>
                <a:ea typeface="Calibri"/>
                <a:cs typeface="Calibri"/>
                <a:sym typeface="Calibri"/>
              </a:defRPr>
            </a:lvl2pPr>
            <a:lvl3pPr indent="-228600" lvl="2" marL="1371600" marR="0" algn="l">
              <a:lnSpc>
                <a:spcPct val="100000"/>
              </a:lnSpc>
              <a:spcBef>
                <a:spcPts val="2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3pPr>
            <a:lvl4pPr indent="-228600" lvl="3" marL="18288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4pPr>
            <a:lvl5pPr indent="-228600" lvl="4" marL="22860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42" name="Google Shape;142;p6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43" name="Google Shape;143;p6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44" name="Google Shape;144;p6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5" name="Shape 145"/>
        <p:cNvGrpSpPr/>
        <p:nvPr/>
      </p:nvGrpSpPr>
      <p:grpSpPr>
        <a:xfrm>
          <a:off x="0" y="0"/>
          <a:ext cx="0" cy="0"/>
          <a:chOff x="0" y="0"/>
          <a:chExt cx="0" cy="0"/>
        </a:xfrm>
      </p:grpSpPr>
      <p:sp>
        <p:nvSpPr>
          <p:cNvPr id="146" name="Google Shape;146;p69"/>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47" name="Google Shape;147;p69"/>
          <p:cNvSpPr txBox="1"/>
          <p:nvPr>
            <p:ph idx="1" type="body"/>
          </p:nvPr>
        </p:nvSpPr>
        <p:spPr>
          <a:xfrm rot="5400000">
            <a:off x="2308946" y="-386486"/>
            <a:ext cx="4526100" cy="82296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8" name="Google Shape;148;p6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49" name="Google Shape;149;p69"/>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50" name="Google Shape;150;p6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1" name="Shape 151"/>
        <p:cNvGrpSpPr/>
        <p:nvPr/>
      </p:nvGrpSpPr>
      <p:grpSpPr>
        <a:xfrm>
          <a:off x="0" y="0"/>
          <a:ext cx="0" cy="0"/>
          <a:chOff x="0" y="0"/>
          <a:chExt cx="0" cy="0"/>
        </a:xfrm>
      </p:grpSpPr>
      <p:sp>
        <p:nvSpPr>
          <p:cNvPr id="152" name="Google Shape;152;p70"/>
          <p:cNvSpPr txBox="1"/>
          <p:nvPr>
            <p:ph type="title"/>
          </p:nvPr>
        </p:nvSpPr>
        <p:spPr>
          <a:xfrm rot="5400000">
            <a:off x="4732348" y="2171687"/>
            <a:ext cx="5851500" cy="20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53" name="Google Shape;153;p70"/>
          <p:cNvSpPr txBox="1"/>
          <p:nvPr>
            <p:ph idx="1" type="body"/>
          </p:nvPr>
        </p:nvSpPr>
        <p:spPr>
          <a:xfrm rot="5400000">
            <a:off x="541347" y="190486"/>
            <a:ext cx="5851500" cy="60198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4" name="Google Shape;154;p7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55" name="Google Shape;155;p7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56" name="Google Shape;156;p7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4" name="Shape 164"/>
        <p:cNvGrpSpPr/>
        <p:nvPr/>
      </p:nvGrpSpPr>
      <p:grpSpPr>
        <a:xfrm>
          <a:off x="0" y="0"/>
          <a:ext cx="0" cy="0"/>
          <a:chOff x="0" y="0"/>
          <a:chExt cx="0" cy="0"/>
        </a:xfrm>
      </p:grpSpPr>
      <p:sp>
        <p:nvSpPr>
          <p:cNvPr id="165" name="Google Shape;165;p51"/>
          <p:cNvSpPr txBox="1"/>
          <p:nvPr>
            <p:ph type="title"/>
          </p:nvPr>
        </p:nvSpPr>
        <p:spPr>
          <a:xfrm>
            <a:off x="722313" y="4406900"/>
            <a:ext cx="7772400" cy="13620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4000"/>
              <a:buFont typeface="Calibri"/>
              <a:buNone/>
              <a:defRPr b="1" i="0" sz="40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66" name="Google Shape;166;p51"/>
          <p:cNvSpPr txBox="1"/>
          <p:nvPr>
            <p:ph idx="1" type="body"/>
          </p:nvPr>
        </p:nvSpPr>
        <p:spPr>
          <a:xfrm>
            <a:off x="722313" y="2906713"/>
            <a:ext cx="7772400" cy="15003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167" name="Google Shape;167;p5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68" name="Google Shape;168;p5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69" name="Google Shape;169;p5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0" name="Shape 170"/>
        <p:cNvGrpSpPr/>
        <p:nvPr/>
      </p:nvGrpSpPr>
      <p:grpSpPr>
        <a:xfrm>
          <a:off x="0" y="0"/>
          <a:ext cx="0" cy="0"/>
          <a:chOff x="0" y="0"/>
          <a:chExt cx="0" cy="0"/>
        </a:xfrm>
      </p:grpSpPr>
      <p:sp>
        <p:nvSpPr>
          <p:cNvPr id="171" name="Google Shape;171;p52"/>
          <p:cNvSpPr txBox="1"/>
          <p:nvPr>
            <p:ph type="title"/>
          </p:nvPr>
        </p:nvSpPr>
        <p:spPr>
          <a:xfrm>
            <a:off x="1564350" y="288575"/>
            <a:ext cx="5961300" cy="853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1pPr>
            <a:lvl2pPr lvl="1" marR="0" algn="ctr">
              <a:lnSpc>
                <a:spcPct val="100000"/>
              </a:lnSpc>
              <a:spcBef>
                <a:spcPts val="0"/>
              </a:spcBef>
              <a:spcAft>
                <a:spcPts val="0"/>
              </a:spcAft>
              <a:buClr>
                <a:srgbClr val="FFFFFF"/>
              </a:buClr>
              <a:buSzPts val="2800"/>
              <a:buFont typeface="Arial"/>
              <a:buNone/>
              <a:defRPr b="0" i="0" sz="2800" u="none" cap="none" strike="noStrike">
                <a:solidFill>
                  <a:srgbClr val="FFFFFF"/>
                </a:solidFill>
                <a:latin typeface="Calibri"/>
                <a:ea typeface="Calibri"/>
                <a:cs typeface="Calibri"/>
                <a:sym typeface="Calibri"/>
              </a:defRPr>
            </a:lvl2pPr>
            <a:lvl3pPr lvl="2" marR="0" algn="ctr">
              <a:lnSpc>
                <a:spcPct val="100000"/>
              </a:lnSpc>
              <a:spcBef>
                <a:spcPts val="0"/>
              </a:spcBef>
              <a:spcAft>
                <a:spcPts val="0"/>
              </a:spcAft>
              <a:buClr>
                <a:srgbClr val="FFFFFF"/>
              </a:buClr>
              <a:buSzPts val="2800"/>
              <a:buFont typeface="Arial"/>
              <a:buNone/>
              <a:defRPr b="0" i="0" sz="2800" u="none" cap="none" strike="noStrike">
                <a:solidFill>
                  <a:srgbClr val="FFFFFF"/>
                </a:solidFill>
                <a:latin typeface="Calibri"/>
                <a:ea typeface="Calibri"/>
                <a:cs typeface="Calibri"/>
                <a:sym typeface="Calibri"/>
              </a:defRPr>
            </a:lvl3pPr>
            <a:lvl4pPr lvl="3" marR="0" algn="ctr">
              <a:lnSpc>
                <a:spcPct val="100000"/>
              </a:lnSpc>
              <a:spcBef>
                <a:spcPts val="0"/>
              </a:spcBef>
              <a:spcAft>
                <a:spcPts val="0"/>
              </a:spcAft>
              <a:buClr>
                <a:srgbClr val="FFFFFF"/>
              </a:buClr>
              <a:buSzPts val="2800"/>
              <a:buFont typeface="Arial"/>
              <a:buNone/>
              <a:defRPr b="0" i="0" sz="2800" u="none" cap="none" strike="noStrike">
                <a:solidFill>
                  <a:srgbClr val="FFFFFF"/>
                </a:solidFill>
                <a:latin typeface="Calibri"/>
                <a:ea typeface="Calibri"/>
                <a:cs typeface="Calibri"/>
                <a:sym typeface="Calibri"/>
              </a:defRPr>
            </a:lvl4pPr>
            <a:lvl5pPr lvl="4" marR="0" algn="ctr">
              <a:lnSpc>
                <a:spcPct val="100000"/>
              </a:lnSpc>
              <a:spcBef>
                <a:spcPts val="0"/>
              </a:spcBef>
              <a:spcAft>
                <a:spcPts val="0"/>
              </a:spcAft>
              <a:buClr>
                <a:srgbClr val="FFFFFF"/>
              </a:buClr>
              <a:buSzPts val="2800"/>
              <a:buFont typeface="Arial"/>
              <a:buNone/>
              <a:defRPr b="0" i="0" sz="2800" u="none" cap="none" strike="noStrike">
                <a:solidFill>
                  <a:srgbClr val="FFFFFF"/>
                </a:solidFill>
                <a:latin typeface="Calibri"/>
                <a:ea typeface="Calibri"/>
                <a:cs typeface="Calibri"/>
                <a:sym typeface="Calibri"/>
              </a:defRPr>
            </a:lvl5pPr>
            <a:lvl6pPr lvl="5" marR="0" algn="ctr">
              <a:lnSpc>
                <a:spcPct val="100000"/>
              </a:lnSpc>
              <a:spcBef>
                <a:spcPts val="0"/>
              </a:spcBef>
              <a:spcAft>
                <a:spcPts val="0"/>
              </a:spcAft>
              <a:buClr>
                <a:srgbClr val="FFFFFF"/>
              </a:buClr>
              <a:buSzPts val="2800"/>
              <a:buFont typeface="Arial"/>
              <a:buNone/>
              <a:defRPr b="0" i="0" sz="2800" u="none" cap="none" strike="noStrike">
                <a:solidFill>
                  <a:srgbClr val="FFFFFF"/>
                </a:solidFill>
                <a:latin typeface="Calibri"/>
                <a:ea typeface="Calibri"/>
                <a:cs typeface="Calibri"/>
                <a:sym typeface="Calibri"/>
              </a:defRPr>
            </a:lvl6pPr>
            <a:lvl7pPr lvl="6" marR="0" algn="ctr">
              <a:lnSpc>
                <a:spcPct val="100000"/>
              </a:lnSpc>
              <a:spcBef>
                <a:spcPts val="0"/>
              </a:spcBef>
              <a:spcAft>
                <a:spcPts val="0"/>
              </a:spcAft>
              <a:buClr>
                <a:srgbClr val="FFFFFF"/>
              </a:buClr>
              <a:buSzPts val="2800"/>
              <a:buFont typeface="Arial"/>
              <a:buNone/>
              <a:defRPr b="0" i="0" sz="2800" u="none" cap="none" strike="noStrike">
                <a:solidFill>
                  <a:srgbClr val="FFFFFF"/>
                </a:solidFill>
                <a:latin typeface="Calibri"/>
                <a:ea typeface="Calibri"/>
                <a:cs typeface="Calibri"/>
                <a:sym typeface="Calibri"/>
              </a:defRPr>
            </a:lvl7pPr>
            <a:lvl8pPr lvl="7" marR="0" algn="ctr">
              <a:lnSpc>
                <a:spcPct val="100000"/>
              </a:lnSpc>
              <a:spcBef>
                <a:spcPts val="0"/>
              </a:spcBef>
              <a:spcAft>
                <a:spcPts val="0"/>
              </a:spcAft>
              <a:buClr>
                <a:srgbClr val="FFFFFF"/>
              </a:buClr>
              <a:buSzPts val="2800"/>
              <a:buFont typeface="Arial"/>
              <a:buNone/>
              <a:defRPr b="0" i="0" sz="2800" u="none" cap="none" strike="noStrike">
                <a:solidFill>
                  <a:srgbClr val="FFFFFF"/>
                </a:solidFill>
                <a:latin typeface="Calibri"/>
                <a:ea typeface="Calibri"/>
                <a:cs typeface="Calibri"/>
                <a:sym typeface="Calibri"/>
              </a:defRPr>
            </a:lvl8pPr>
            <a:lvl9pPr lvl="8" marR="0" algn="ctr">
              <a:lnSpc>
                <a:spcPct val="100000"/>
              </a:lnSpc>
              <a:spcBef>
                <a:spcPts val="0"/>
              </a:spcBef>
              <a:spcAft>
                <a:spcPts val="0"/>
              </a:spcAft>
              <a:buClr>
                <a:srgbClr val="FFFFFF"/>
              </a:buClr>
              <a:buSzPts val="2800"/>
              <a:buFont typeface="Arial"/>
              <a:buNone/>
              <a:defRPr b="0" i="0" sz="2800" u="none" cap="none" strike="noStrike">
                <a:solidFill>
                  <a:srgbClr val="FFFFFF"/>
                </a:solidFill>
                <a:latin typeface="Calibri"/>
                <a:ea typeface="Calibri"/>
                <a:cs typeface="Calibri"/>
                <a:sym typeface="Calibri"/>
              </a:defRPr>
            </a:lvl9pPr>
          </a:lstStyle>
          <a:p/>
        </p:txBody>
      </p:sp>
      <p:sp>
        <p:nvSpPr>
          <p:cNvPr id="172" name="Google Shape;172;p52"/>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1pPr>
            <a:lvl2pPr indent="-228600" lvl="1" marL="914400" marR="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2pPr>
            <a:lvl3pPr indent="-228600" lvl="2" marL="1371600" marR="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3pPr>
            <a:lvl4pPr indent="-228600" lvl="3" marL="1828800" marR="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4pPr>
            <a:lvl5pPr indent="-228600" lvl="4" marL="2286000" marR="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5pPr>
            <a:lvl6pPr indent="-228600" lvl="5" marL="2743200" marR="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6pPr>
            <a:lvl7pPr indent="-228600" lvl="6" marL="3200400" marR="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7pPr>
            <a:lvl8pPr indent="-228600" lvl="7" marL="3657600" marR="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8pPr>
            <a:lvl9pPr indent="-228600" lvl="8" marL="4114800" marR="0" algn="l">
              <a:lnSpc>
                <a:spcPct val="115000"/>
              </a:lnSpc>
              <a:spcBef>
                <a:spcPts val="1600"/>
              </a:spcBef>
              <a:spcAft>
                <a:spcPts val="1600"/>
              </a:spcAft>
              <a:buClr>
                <a:srgbClr val="FFFFFF"/>
              </a:buClr>
              <a:buSzPts val="1400"/>
              <a:buFont typeface="Arial"/>
              <a:buNone/>
              <a:defRPr b="0" i="0" sz="1400" u="none" cap="none" strike="noStrike">
                <a:solidFill>
                  <a:srgbClr val="FFFFFF"/>
                </a:solidFill>
                <a:latin typeface="Arial"/>
                <a:ea typeface="Arial"/>
                <a:cs typeface="Arial"/>
                <a:sym typeface="Arial"/>
              </a:defRPr>
            </a:lvl9pPr>
          </a:lstStyle>
          <a:p/>
        </p:txBody>
      </p:sp>
      <p:sp>
        <p:nvSpPr>
          <p:cNvPr id="173" name="Google Shape;173;p52"/>
          <p:cNvSpPr txBox="1"/>
          <p:nvPr>
            <p:ph idx="12" type="sldNum"/>
          </p:nvPr>
        </p:nvSpPr>
        <p:spPr>
          <a:xfrm>
            <a:off x="8472457" y="621762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4" name="Shape 174"/>
        <p:cNvGrpSpPr/>
        <p:nvPr/>
      </p:nvGrpSpPr>
      <p:grpSpPr>
        <a:xfrm>
          <a:off x="0" y="0"/>
          <a:ext cx="0" cy="0"/>
          <a:chOff x="0" y="0"/>
          <a:chExt cx="0" cy="0"/>
        </a:xfrm>
      </p:grpSpPr>
      <p:sp>
        <p:nvSpPr>
          <p:cNvPr id="175" name="Google Shape;175;p71"/>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76" name="Google Shape;176;p71"/>
          <p:cNvSpPr txBox="1"/>
          <p:nvPr>
            <p:ph idx="1" type="body"/>
          </p:nvPr>
        </p:nvSpPr>
        <p:spPr>
          <a:xfrm>
            <a:off x="457200" y="1465262"/>
            <a:ext cx="8229600" cy="45261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7" name="Google Shape;177;p7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78" name="Google Shape;178;p7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79" name="Google Shape;179;p7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0" name="Shape 180"/>
        <p:cNvGrpSpPr/>
        <p:nvPr/>
      </p:nvGrpSpPr>
      <p:grpSpPr>
        <a:xfrm>
          <a:off x="0" y="0"/>
          <a:ext cx="0" cy="0"/>
          <a:chOff x="0" y="0"/>
          <a:chExt cx="0" cy="0"/>
        </a:xfrm>
      </p:grpSpPr>
      <p:sp>
        <p:nvSpPr>
          <p:cNvPr id="181" name="Google Shape;181;p7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82" name="Google Shape;182;p72"/>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83" name="Google Shape;183;p7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4" name="Shape 184"/>
        <p:cNvGrpSpPr/>
        <p:nvPr/>
      </p:nvGrpSpPr>
      <p:grpSpPr>
        <a:xfrm>
          <a:off x="0" y="0"/>
          <a:ext cx="0" cy="0"/>
          <a:chOff x="0" y="0"/>
          <a:chExt cx="0" cy="0"/>
        </a:xfrm>
      </p:grpSpPr>
      <p:sp>
        <p:nvSpPr>
          <p:cNvPr id="185" name="Google Shape;185;p73"/>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86" name="Google Shape;186;p7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87" name="Google Shape;187;p7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88" name="Google Shape;188;p7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Title Slide" type="title">
  <p:cSld name="TITLE">
    <p:bg>
      <p:bgPr>
        <a:blipFill>
          <a:blip r:embed="rId2">
            <a:alphaModFix/>
          </a:blip>
          <a:stretch>
            <a:fillRect/>
          </a:stretch>
        </a:blipFill>
      </p:bgPr>
    </p:bg>
    <p:spTree>
      <p:nvGrpSpPr>
        <p:cNvPr id="189" name="Shape 189"/>
        <p:cNvGrpSpPr/>
        <p:nvPr/>
      </p:nvGrpSpPr>
      <p:grpSpPr>
        <a:xfrm>
          <a:off x="0" y="0"/>
          <a:ext cx="0" cy="0"/>
          <a:chOff x="0" y="0"/>
          <a:chExt cx="0" cy="0"/>
        </a:xfrm>
      </p:grpSpPr>
      <p:sp>
        <p:nvSpPr>
          <p:cNvPr id="190" name="Google Shape;190;p74"/>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91" name="Google Shape;191;p74"/>
          <p:cNvSpPr txBox="1"/>
          <p:nvPr>
            <p:ph idx="1" type="subTitle"/>
          </p:nvPr>
        </p:nvSpPr>
        <p:spPr>
          <a:xfrm>
            <a:off x="1371602" y="3886200"/>
            <a:ext cx="6400800" cy="1752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92" name="Google Shape;192;p74"/>
          <p:cNvSpPr txBox="1"/>
          <p:nvPr>
            <p:ph idx="10" type="dt"/>
          </p:nvPr>
        </p:nvSpPr>
        <p:spPr>
          <a:xfrm>
            <a:off x="457200" y="6356353"/>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93" name="Google Shape;193;p74"/>
          <p:cNvSpPr txBox="1"/>
          <p:nvPr>
            <p:ph idx="11" type="ftr"/>
          </p:nvPr>
        </p:nvSpPr>
        <p:spPr>
          <a:xfrm>
            <a:off x="3124200" y="6356353"/>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94" name="Google Shape;194;p74"/>
          <p:cNvSpPr txBox="1"/>
          <p:nvPr>
            <p:ph idx="12" type="sldNum"/>
          </p:nvPr>
        </p:nvSpPr>
        <p:spPr>
          <a:xfrm>
            <a:off x="6553204" y="6356353"/>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1">
    <p:spTree>
      <p:nvGrpSpPr>
        <p:cNvPr id="22" name="Shape 22"/>
        <p:cNvGrpSpPr/>
        <p:nvPr/>
      </p:nvGrpSpPr>
      <p:grpSpPr>
        <a:xfrm>
          <a:off x="0" y="0"/>
          <a:ext cx="0" cy="0"/>
          <a:chOff x="0" y="0"/>
          <a:chExt cx="0" cy="0"/>
        </a:xfrm>
      </p:grpSpPr>
      <p:sp>
        <p:nvSpPr>
          <p:cNvPr id="23" name="Google Shape;23;p53"/>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24" name="Google Shape;24;p53"/>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5" name="Google Shape;25;p53"/>
          <p:cNvSpPr txBox="1"/>
          <p:nvPr>
            <p:ph idx="12" type="sldNum"/>
          </p:nvPr>
        </p:nvSpPr>
        <p:spPr>
          <a:xfrm>
            <a:off x="0" y="6380750"/>
            <a:ext cx="2133600" cy="365100"/>
          </a:xfrm>
          <a:prstGeom prst="rect">
            <a:avLst/>
          </a:prstGeom>
          <a:noFill/>
          <a:ln>
            <a:noFill/>
          </a:ln>
        </p:spPr>
        <p:txBody>
          <a:bodyPr anchorCtr="0" anchor="ctr" bIns="45700" lIns="91425" spcFirstLastPara="1" rIns="91425" wrap="square" tIns="45700">
            <a:noAutofit/>
          </a:bodyPr>
          <a:lstStyle>
            <a:lvl1pPr indent="0" lvl="0" marL="0" marR="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1">
    <p:spTree>
      <p:nvGrpSpPr>
        <p:cNvPr id="195" name="Shape 195"/>
        <p:cNvGrpSpPr/>
        <p:nvPr/>
      </p:nvGrpSpPr>
      <p:grpSpPr>
        <a:xfrm>
          <a:off x="0" y="0"/>
          <a:ext cx="0" cy="0"/>
          <a:chOff x="0" y="0"/>
          <a:chExt cx="0" cy="0"/>
        </a:xfrm>
      </p:grpSpPr>
      <p:sp>
        <p:nvSpPr>
          <p:cNvPr id="196" name="Google Shape;196;p75"/>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97" name="Google Shape;197;p75"/>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98" name="Google Shape;198;p7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99" name="Google Shape;199;p75"/>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00" name="Google Shape;200;p7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1" name="Shape 201"/>
        <p:cNvGrpSpPr/>
        <p:nvPr/>
      </p:nvGrpSpPr>
      <p:grpSpPr>
        <a:xfrm>
          <a:off x="0" y="0"/>
          <a:ext cx="0" cy="0"/>
          <a:chOff x="0" y="0"/>
          <a:chExt cx="0" cy="0"/>
        </a:xfrm>
      </p:grpSpPr>
      <p:sp>
        <p:nvSpPr>
          <p:cNvPr id="202" name="Google Shape;202;p76"/>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203" name="Google Shape;203;p76"/>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4" name="Google Shape;204;p76"/>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5" name="Google Shape;205;p7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06" name="Google Shape;206;p7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07" name="Google Shape;207;p7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8" name="Shape 208"/>
        <p:cNvGrpSpPr/>
        <p:nvPr/>
      </p:nvGrpSpPr>
      <p:grpSpPr>
        <a:xfrm>
          <a:off x="0" y="0"/>
          <a:ext cx="0" cy="0"/>
          <a:chOff x="0" y="0"/>
          <a:chExt cx="0" cy="0"/>
        </a:xfrm>
      </p:grpSpPr>
      <p:sp>
        <p:nvSpPr>
          <p:cNvPr id="209" name="Google Shape;209;p77"/>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210" name="Google Shape;210;p77"/>
          <p:cNvSpPr txBox="1"/>
          <p:nvPr>
            <p:ph idx="1" type="body"/>
          </p:nvPr>
        </p:nvSpPr>
        <p:spPr>
          <a:xfrm>
            <a:off x="457200" y="1535112"/>
            <a:ext cx="4040100" cy="6399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100000"/>
              </a:lnSpc>
              <a:spcBef>
                <a:spcPts val="4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2pPr>
            <a:lvl3pPr indent="-228600" lvl="2" marL="1371600" marR="0" algn="l">
              <a:lnSpc>
                <a:spcPct val="100000"/>
              </a:lnSpc>
              <a:spcBef>
                <a:spcPts val="360"/>
              </a:spcBef>
              <a:spcAft>
                <a:spcPts val="0"/>
              </a:spcAft>
              <a:buClr>
                <a:schemeClr val="lt1"/>
              </a:buClr>
              <a:buSzPts val="1800"/>
              <a:buFont typeface="Arial"/>
              <a:buNone/>
              <a:defRPr b="1" i="0" sz="1800" u="none" cap="none" strike="noStrike">
                <a:solidFill>
                  <a:schemeClr val="lt1"/>
                </a:solidFill>
                <a:latin typeface="Calibri"/>
                <a:ea typeface="Calibri"/>
                <a:cs typeface="Calibri"/>
                <a:sym typeface="Calibri"/>
              </a:defRPr>
            </a:lvl3pPr>
            <a:lvl4pPr indent="-228600" lvl="3" marL="18288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4pPr>
            <a:lvl5pPr indent="-228600" lvl="4" marL="22860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11" name="Google Shape;211;p77"/>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55600" lvl="1" marL="9144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12" name="Google Shape;212;p77"/>
          <p:cNvSpPr txBox="1"/>
          <p:nvPr>
            <p:ph idx="3" type="body"/>
          </p:nvPr>
        </p:nvSpPr>
        <p:spPr>
          <a:xfrm>
            <a:off x="4645025" y="1535112"/>
            <a:ext cx="4041900" cy="6399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100000"/>
              </a:lnSpc>
              <a:spcBef>
                <a:spcPts val="4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2pPr>
            <a:lvl3pPr indent="-228600" lvl="2" marL="1371600" marR="0" algn="l">
              <a:lnSpc>
                <a:spcPct val="100000"/>
              </a:lnSpc>
              <a:spcBef>
                <a:spcPts val="360"/>
              </a:spcBef>
              <a:spcAft>
                <a:spcPts val="0"/>
              </a:spcAft>
              <a:buClr>
                <a:schemeClr val="lt1"/>
              </a:buClr>
              <a:buSzPts val="1800"/>
              <a:buFont typeface="Arial"/>
              <a:buNone/>
              <a:defRPr b="1" i="0" sz="1800" u="none" cap="none" strike="noStrike">
                <a:solidFill>
                  <a:schemeClr val="lt1"/>
                </a:solidFill>
                <a:latin typeface="Calibri"/>
                <a:ea typeface="Calibri"/>
                <a:cs typeface="Calibri"/>
                <a:sym typeface="Calibri"/>
              </a:defRPr>
            </a:lvl3pPr>
            <a:lvl4pPr indent="-228600" lvl="3" marL="18288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4pPr>
            <a:lvl5pPr indent="-228600" lvl="4" marL="22860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13" name="Google Shape;213;p77"/>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55600" lvl="1" marL="9144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14" name="Google Shape;214;p7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15" name="Google Shape;215;p7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16" name="Google Shape;216;p7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7" name="Shape 217"/>
        <p:cNvGrpSpPr/>
        <p:nvPr/>
      </p:nvGrpSpPr>
      <p:grpSpPr>
        <a:xfrm>
          <a:off x="0" y="0"/>
          <a:ext cx="0" cy="0"/>
          <a:chOff x="0" y="0"/>
          <a:chExt cx="0" cy="0"/>
        </a:xfrm>
      </p:grpSpPr>
      <p:sp>
        <p:nvSpPr>
          <p:cNvPr id="218" name="Google Shape;218;p78"/>
          <p:cNvSpPr txBox="1"/>
          <p:nvPr>
            <p:ph type="title"/>
          </p:nvPr>
        </p:nvSpPr>
        <p:spPr>
          <a:xfrm>
            <a:off x="457200" y="273050"/>
            <a:ext cx="3008400" cy="1161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2000"/>
              <a:buFont typeface="Calibri"/>
              <a:buNone/>
              <a:defRPr b="1" i="0" sz="20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219" name="Google Shape;219;p78"/>
          <p:cNvSpPr txBox="1"/>
          <p:nvPr>
            <p:ph idx="1" type="body"/>
          </p:nvPr>
        </p:nvSpPr>
        <p:spPr>
          <a:xfrm>
            <a:off x="3575050" y="273050"/>
            <a:ext cx="5111700" cy="58530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0" name="Google Shape;220;p78"/>
          <p:cNvSpPr txBox="1"/>
          <p:nvPr>
            <p:ph idx="2" type="body"/>
          </p:nvPr>
        </p:nvSpPr>
        <p:spPr>
          <a:xfrm>
            <a:off x="457200" y="1435100"/>
            <a:ext cx="3008400" cy="46911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algn="l">
              <a:lnSpc>
                <a:spcPct val="100000"/>
              </a:lnSpc>
              <a:spcBef>
                <a:spcPts val="240"/>
              </a:spcBef>
              <a:spcAft>
                <a:spcPts val="0"/>
              </a:spcAft>
              <a:buClr>
                <a:schemeClr val="lt1"/>
              </a:buClr>
              <a:buSzPts val="1200"/>
              <a:buFont typeface="Arial"/>
              <a:buNone/>
              <a:defRPr b="0" i="0" sz="1200" u="none" cap="none" strike="noStrike">
                <a:solidFill>
                  <a:schemeClr val="lt1"/>
                </a:solidFill>
                <a:latin typeface="Calibri"/>
                <a:ea typeface="Calibri"/>
                <a:cs typeface="Calibri"/>
                <a:sym typeface="Calibri"/>
              </a:defRPr>
            </a:lvl2pPr>
            <a:lvl3pPr indent="-228600" lvl="2" marL="1371600" marR="0" algn="l">
              <a:lnSpc>
                <a:spcPct val="100000"/>
              </a:lnSpc>
              <a:spcBef>
                <a:spcPts val="2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3pPr>
            <a:lvl4pPr indent="-228600" lvl="3" marL="18288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4pPr>
            <a:lvl5pPr indent="-228600" lvl="4" marL="22860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221" name="Google Shape;221;p7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22" name="Google Shape;222;p7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23" name="Google Shape;223;p7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24" name="Shape 224"/>
        <p:cNvGrpSpPr/>
        <p:nvPr/>
      </p:nvGrpSpPr>
      <p:grpSpPr>
        <a:xfrm>
          <a:off x="0" y="0"/>
          <a:ext cx="0" cy="0"/>
          <a:chOff x="0" y="0"/>
          <a:chExt cx="0" cy="0"/>
        </a:xfrm>
      </p:grpSpPr>
      <p:sp>
        <p:nvSpPr>
          <p:cNvPr id="225" name="Google Shape;225;p79"/>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2000"/>
              <a:buFont typeface="Calibri"/>
              <a:buNone/>
              <a:defRPr b="1" i="0" sz="20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226" name="Google Shape;226;p79"/>
          <p:cNvSpPr/>
          <p:nvPr>
            <p:ph idx="2" type="pic"/>
          </p:nvPr>
        </p:nvSpPr>
        <p:spPr>
          <a:xfrm>
            <a:off x="1792288" y="612775"/>
            <a:ext cx="5486400" cy="4114800"/>
          </a:xfrm>
          <a:prstGeom prst="rect">
            <a:avLst/>
          </a:prstGeom>
          <a:noFill/>
          <a:ln>
            <a:noFill/>
          </a:ln>
        </p:spPr>
      </p:sp>
      <p:sp>
        <p:nvSpPr>
          <p:cNvPr id="227" name="Google Shape;227;p79"/>
          <p:cNvSpPr txBox="1"/>
          <p:nvPr>
            <p:ph idx="1" type="body"/>
          </p:nvPr>
        </p:nvSpPr>
        <p:spPr>
          <a:xfrm>
            <a:off x="1792288" y="5367337"/>
            <a:ext cx="5486400" cy="8049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algn="l">
              <a:lnSpc>
                <a:spcPct val="100000"/>
              </a:lnSpc>
              <a:spcBef>
                <a:spcPts val="240"/>
              </a:spcBef>
              <a:spcAft>
                <a:spcPts val="0"/>
              </a:spcAft>
              <a:buClr>
                <a:schemeClr val="lt1"/>
              </a:buClr>
              <a:buSzPts val="1200"/>
              <a:buFont typeface="Arial"/>
              <a:buNone/>
              <a:defRPr b="0" i="0" sz="1200" u="none" cap="none" strike="noStrike">
                <a:solidFill>
                  <a:schemeClr val="lt1"/>
                </a:solidFill>
                <a:latin typeface="Calibri"/>
                <a:ea typeface="Calibri"/>
                <a:cs typeface="Calibri"/>
                <a:sym typeface="Calibri"/>
              </a:defRPr>
            </a:lvl2pPr>
            <a:lvl3pPr indent="-228600" lvl="2" marL="1371600" marR="0" algn="l">
              <a:lnSpc>
                <a:spcPct val="100000"/>
              </a:lnSpc>
              <a:spcBef>
                <a:spcPts val="2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3pPr>
            <a:lvl4pPr indent="-228600" lvl="3" marL="18288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4pPr>
            <a:lvl5pPr indent="-228600" lvl="4" marL="22860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228" name="Google Shape;228;p7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29" name="Google Shape;229;p79"/>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30" name="Google Shape;230;p7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31" name="Shape 231"/>
        <p:cNvGrpSpPr/>
        <p:nvPr/>
      </p:nvGrpSpPr>
      <p:grpSpPr>
        <a:xfrm>
          <a:off x="0" y="0"/>
          <a:ext cx="0" cy="0"/>
          <a:chOff x="0" y="0"/>
          <a:chExt cx="0" cy="0"/>
        </a:xfrm>
      </p:grpSpPr>
      <p:sp>
        <p:nvSpPr>
          <p:cNvPr id="232" name="Google Shape;232;p80"/>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233" name="Google Shape;233;p80"/>
          <p:cNvSpPr txBox="1"/>
          <p:nvPr>
            <p:ph idx="1" type="body"/>
          </p:nvPr>
        </p:nvSpPr>
        <p:spPr>
          <a:xfrm rot="5400000">
            <a:off x="2308948" y="-386487"/>
            <a:ext cx="4526100" cy="82296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4" name="Google Shape;234;p8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35" name="Google Shape;235;p8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36" name="Google Shape;236;p8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37" name="Shape 237"/>
        <p:cNvGrpSpPr/>
        <p:nvPr/>
      </p:nvGrpSpPr>
      <p:grpSpPr>
        <a:xfrm>
          <a:off x="0" y="0"/>
          <a:ext cx="0" cy="0"/>
          <a:chOff x="0" y="0"/>
          <a:chExt cx="0" cy="0"/>
        </a:xfrm>
      </p:grpSpPr>
      <p:sp>
        <p:nvSpPr>
          <p:cNvPr id="238" name="Google Shape;238;p81"/>
          <p:cNvSpPr txBox="1"/>
          <p:nvPr>
            <p:ph type="title"/>
          </p:nvPr>
        </p:nvSpPr>
        <p:spPr>
          <a:xfrm rot="5400000">
            <a:off x="4732349" y="2171688"/>
            <a:ext cx="5851500" cy="20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239" name="Google Shape;239;p81"/>
          <p:cNvSpPr txBox="1"/>
          <p:nvPr>
            <p:ph idx="1" type="body"/>
          </p:nvPr>
        </p:nvSpPr>
        <p:spPr>
          <a:xfrm rot="5400000">
            <a:off x="541349" y="190487"/>
            <a:ext cx="5851500" cy="60198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0" name="Google Shape;240;p8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41" name="Google Shape;241;p8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42" name="Google Shape;242;p8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 name="Shape 26"/>
        <p:cNvGrpSpPr/>
        <p:nvPr/>
      </p:nvGrpSpPr>
      <p:grpSpPr>
        <a:xfrm>
          <a:off x="0" y="0"/>
          <a:ext cx="0" cy="0"/>
          <a:chOff x="0" y="0"/>
          <a:chExt cx="0" cy="0"/>
        </a:xfrm>
      </p:grpSpPr>
      <p:sp>
        <p:nvSpPr>
          <p:cNvPr id="27" name="Google Shape;27;p54"/>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28" name="Google Shape;28;p54"/>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 name="Google Shape;29;p54"/>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 name="Google Shape;30;p54"/>
          <p:cNvSpPr txBox="1"/>
          <p:nvPr>
            <p:ph idx="12" type="sldNum"/>
          </p:nvPr>
        </p:nvSpPr>
        <p:spPr>
          <a:xfrm>
            <a:off x="0" y="6492900"/>
            <a:ext cx="2133600" cy="365100"/>
          </a:xfrm>
          <a:prstGeom prst="rect">
            <a:avLst/>
          </a:prstGeom>
          <a:noFill/>
          <a:ln>
            <a:noFill/>
          </a:ln>
        </p:spPr>
        <p:txBody>
          <a:bodyPr anchorCtr="0" anchor="ctr" bIns="45700" lIns="91425" spcFirstLastPara="1" rIns="91425" wrap="square" tIns="45700">
            <a:noAutofit/>
          </a:bodyPr>
          <a:lstStyle>
            <a:lvl1pPr indent="0" lvl="0" marL="0" marR="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1" name="Shape 31"/>
        <p:cNvGrpSpPr/>
        <p:nvPr/>
      </p:nvGrpSpPr>
      <p:grpSpPr>
        <a:xfrm>
          <a:off x="0" y="0"/>
          <a:ext cx="0" cy="0"/>
          <a:chOff x="0" y="0"/>
          <a:chExt cx="0" cy="0"/>
        </a:xfrm>
      </p:grpSpPr>
      <p:sp>
        <p:nvSpPr>
          <p:cNvPr id="32" name="Google Shape;32;p55"/>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33" name="Google Shape;33;p55"/>
          <p:cNvSpPr txBox="1"/>
          <p:nvPr>
            <p:ph idx="1" type="body"/>
          </p:nvPr>
        </p:nvSpPr>
        <p:spPr>
          <a:xfrm>
            <a:off x="457200" y="1535112"/>
            <a:ext cx="4040100" cy="639899"/>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100000"/>
              </a:lnSpc>
              <a:spcBef>
                <a:spcPts val="4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2pPr>
            <a:lvl3pPr indent="-228600" lvl="2" marL="1371600" marR="0" algn="l">
              <a:lnSpc>
                <a:spcPct val="100000"/>
              </a:lnSpc>
              <a:spcBef>
                <a:spcPts val="360"/>
              </a:spcBef>
              <a:spcAft>
                <a:spcPts val="0"/>
              </a:spcAft>
              <a:buClr>
                <a:schemeClr val="lt1"/>
              </a:buClr>
              <a:buSzPts val="1800"/>
              <a:buFont typeface="Arial"/>
              <a:buNone/>
              <a:defRPr b="1" i="0" sz="1800" u="none" cap="none" strike="noStrike">
                <a:solidFill>
                  <a:schemeClr val="lt1"/>
                </a:solidFill>
                <a:latin typeface="Calibri"/>
                <a:ea typeface="Calibri"/>
                <a:cs typeface="Calibri"/>
                <a:sym typeface="Calibri"/>
              </a:defRPr>
            </a:lvl3pPr>
            <a:lvl4pPr indent="-228600" lvl="3" marL="18288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4pPr>
            <a:lvl5pPr indent="-228600" lvl="4" marL="22860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4" name="Google Shape;34;p55"/>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55600" lvl="1" marL="9144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35" name="Google Shape;35;p55"/>
          <p:cNvSpPr txBox="1"/>
          <p:nvPr>
            <p:ph idx="3" type="body"/>
          </p:nvPr>
        </p:nvSpPr>
        <p:spPr>
          <a:xfrm>
            <a:off x="4645025" y="1535112"/>
            <a:ext cx="4041900" cy="639899"/>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100000"/>
              </a:lnSpc>
              <a:spcBef>
                <a:spcPts val="4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2pPr>
            <a:lvl3pPr indent="-228600" lvl="2" marL="1371600" marR="0" algn="l">
              <a:lnSpc>
                <a:spcPct val="100000"/>
              </a:lnSpc>
              <a:spcBef>
                <a:spcPts val="360"/>
              </a:spcBef>
              <a:spcAft>
                <a:spcPts val="0"/>
              </a:spcAft>
              <a:buClr>
                <a:schemeClr val="lt1"/>
              </a:buClr>
              <a:buSzPts val="1800"/>
              <a:buFont typeface="Arial"/>
              <a:buNone/>
              <a:defRPr b="1" i="0" sz="1800" u="none" cap="none" strike="noStrike">
                <a:solidFill>
                  <a:schemeClr val="lt1"/>
                </a:solidFill>
                <a:latin typeface="Calibri"/>
                <a:ea typeface="Calibri"/>
                <a:cs typeface="Calibri"/>
                <a:sym typeface="Calibri"/>
              </a:defRPr>
            </a:lvl3pPr>
            <a:lvl4pPr indent="-228600" lvl="3" marL="18288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4pPr>
            <a:lvl5pPr indent="-228600" lvl="4" marL="2286000" marR="0" algn="l">
              <a:lnSpc>
                <a:spcPct val="100000"/>
              </a:lnSpc>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6" name="Google Shape;36;p55"/>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55600" lvl="1" marL="9144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algn="l">
              <a:lnSpc>
                <a:spcPct val="100000"/>
              </a:lnSpc>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37" name="Google Shape;37;p5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8" name="Google Shape;38;p55"/>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9" name="Google Shape;39;p55"/>
          <p:cNvSpPr txBox="1"/>
          <p:nvPr>
            <p:ph idx="12" type="sldNum"/>
          </p:nvPr>
        </p:nvSpPr>
        <p:spPr>
          <a:xfrm>
            <a:off x="64475" y="63596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56"/>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42" name="Google Shape;42;p5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3" name="Google Shape;43;p5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4" name="Google Shape;44;p56"/>
          <p:cNvSpPr txBox="1"/>
          <p:nvPr>
            <p:ph idx="12" type="sldNum"/>
          </p:nvPr>
        </p:nvSpPr>
        <p:spPr>
          <a:xfrm>
            <a:off x="64475" y="63596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 name="Shape 45"/>
        <p:cNvGrpSpPr/>
        <p:nvPr/>
      </p:nvGrpSpPr>
      <p:grpSpPr>
        <a:xfrm>
          <a:off x="0" y="0"/>
          <a:ext cx="0" cy="0"/>
          <a:chOff x="0" y="0"/>
          <a:chExt cx="0" cy="0"/>
        </a:xfrm>
      </p:grpSpPr>
      <p:sp>
        <p:nvSpPr>
          <p:cNvPr id="46" name="Google Shape;46;p5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7" name="Google Shape;47;p5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8" name="Google Shape;48;p57"/>
          <p:cNvSpPr txBox="1"/>
          <p:nvPr>
            <p:ph idx="12" type="sldNum"/>
          </p:nvPr>
        </p:nvSpPr>
        <p:spPr>
          <a:xfrm>
            <a:off x="64475" y="63596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9" name="Shape 49"/>
        <p:cNvGrpSpPr/>
        <p:nvPr/>
      </p:nvGrpSpPr>
      <p:grpSpPr>
        <a:xfrm>
          <a:off x="0" y="0"/>
          <a:ext cx="0" cy="0"/>
          <a:chOff x="0" y="0"/>
          <a:chExt cx="0" cy="0"/>
        </a:xfrm>
      </p:grpSpPr>
      <p:sp>
        <p:nvSpPr>
          <p:cNvPr id="50" name="Google Shape;50;p58"/>
          <p:cNvSpPr txBox="1"/>
          <p:nvPr>
            <p:ph type="title"/>
          </p:nvPr>
        </p:nvSpPr>
        <p:spPr>
          <a:xfrm>
            <a:off x="457200" y="273050"/>
            <a:ext cx="3008400" cy="1161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2000"/>
              <a:buFont typeface="Calibri"/>
              <a:buNone/>
              <a:defRPr b="1" i="0" sz="20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51" name="Google Shape;51;p58"/>
          <p:cNvSpPr txBox="1"/>
          <p:nvPr>
            <p:ph idx="1" type="body"/>
          </p:nvPr>
        </p:nvSpPr>
        <p:spPr>
          <a:xfrm>
            <a:off x="3575050" y="273050"/>
            <a:ext cx="5111700" cy="58530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2" name="Google Shape;52;p58"/>
          <p:cNvSpPr txBox="1"/>
          <p:nvPr>
            <p:ph idx="2" type="body"/>
          </p:nvPr>
        </p:nvSpPr>
        <p:spPr>
          <a:xfrm>
            <a:off x="457200" y="1435100"/>
            <a:ext cx="3008400" cy="46911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algn="l">
              <a:lnSpc>
                <a:spcPct val="100000"/>
              </a:lnSpc>
              <a:spcBef>
                <a:spcPts val="240"/>
              </a:spcBef>
              <a:spcAft>
                <a:spcPts val="0"/>
              </a:spcAft>
              <a:buClr>
                <a:schemeClr val="lt1"/>
              </a:buClr>
              <a:buSzPts val="1200"/>
              <a:buFont typeface="Arial"/>
              <a:buNone/>
              <a:defRPr b="0" i="0" sz="1200" u="none" cap="none" strike="noStrike">
                <a:solidFill>
                  <a:schemeClr val="lt1"/>
                </a:solidFill>
                <a:latin typeface="Calibri"/>
                <a:ea typeface="Calibri"/>
                <a:cs typeface="Calibri"/>
                <a:sym typeface="Calibri"/>
              </a:defRPr>
            </a:lvl2pPr>
            <a:lvl3pPr indent="-228600" lvl="2" marL="1371600" marR="0" algn="l">
              <a:lnSpc>
                <a:spcPct val="100000"/>
              </a:lnSpc>
              <a:spcBef>
                <a:spcPts val="2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3pPr>
            <a:lvl4pPr indent="-228600" lvl="3" marL="18288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4pPr>
            <a:lvl5pPr indent="-228600" lvl="4" marL="22860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53" name="Google Shape;53;p5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4" name="Google Shape;54;p5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5" name="Google Shape;55;p58"/>
          <p:cNvSpPr txBox="1"/>
          <p:nvPr>
            <p:ph idx="12" type="sldNum"/>
          </p:nvPr>
        </p:nvSpPr>
        <p:spPr>
          <a:xfrm>
            <a:off x="64475" y="63596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6" name="Shape 56"/>
        <p:cNvGrpSpPr/>
        <p:nvPr/>
      </p:nvGrpSpPr>
      <p:grpSpPr>
        <a:xfrm>
          <a:off x="0" y="0"/>
          <a:ext cx="0" cy="0"/>
          <a:chOff x="0" y="0"/>
          <a:chExt cx="0" cy="0"/>
        </a:xfrm>
      </p:grpSpPr>
      <p:sp>
        <p:nvSpPr>
          <p:cNvPr id="57" name="Google Shape;57;p59"/>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2000"/>
              <a:buFont typeface="Calibri"/>
              <a:buNone/>
              <a:defRPr b="1" i="0" sz="20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58" name="Google Shape;58;p59"/>
          <p:cNvSpPr/>
          <p:nvPr>
            <p:ph idx="2" type="pic"/>
          </p:nvPr>
        </p:nvSpPr>
        <p:spPr>
          <a:xfrm>
            <a:off x="1792288" y="612775"/>
            <a:ext cx="5486400" cy="4114800"/>
          </a:xfrm>
          <a:prstGeom prst="rect">
            <a:avLst/>
          </a:prstGeom>
          <a:noFill/>
          <a:ln>
            <a:noFill/>
          </a:ln>
        </p:spPr>
      </p:sp>
      <p:sp>
        <p:nvSpPr>
          <p:cNvPr id="59" name="Google Shape;59;p59"/>
          <p:cNvSpPr txBox="1"/>
          <p:nvPr>
            <p:ph idx="1" type="body"/>
          </p:nvPr>
        </p:nvSpPr>
        <p:spPr>
          <a:xfrm>
            <a:off x="1792288" y="5367337"/>
            <a:ext cx="5486400" cy="8049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algn="l">
              <a:lnSpc>
                <a:spcPct val="100000"/>
              </a:lnSpc>
              <a:spcBef>
                <a:spcPts val="240"/>
              </a:spcBef>
              <a:spcAft>
                <a:spcPts val="0"/>
              </a:spcAft>
              <a:buClr>
                <a:schemeClr val="lt1"/>
              </a:buClr>
              <a:buSzPts val="1200"/>
              <a:buFont typeface="Arial"/>
              <a:buNone/>
              <a:defRPr b="0" i="0" sz="1200" u="none" cap="none" strike="noStrike">
                <a:solidFill>
                  <a:schemeClr val="lt1"/>
                </a:solidFill>
                <a:latin typeface="Calibri"/>
                <a:ea typeface="Calibri"/>
                <a:cs typeface="Calibri"/>
                <a:sym typeface="Calibri"/>
              </a:defRPr>
            </a:lvl2pPr>
            <a:lvl3pPr indent="-228600" lvl="2" marL="1371600" marR="0" algn="l">
              <a:lnSpc>
                <a:spcPct val="100000"/>
              </a:lnSpc>
              <a:spcBef>
                <a:spcPts val="2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3pPr>
            <a:lvl4pPr indent="-228600" lvl="3" marL="18288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4pPr>
            <a:lvl5pPr indent="-228600" lvl="4" marL="2286000" marR="0" algn="l">
              <a:lnSpc>
                <a:spcPct val="100000"/>
              </a:lnSpc>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60" name="Google Shape;60;p5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1" name="Google Shape;61;p59"/>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2" name="Google Shape;62;p59"/>
          <p:cNvSpPr txBox="1"/>
          <p:nvPr>
            <p:ph idx="12" type="sldNum"/>
          </p:nvPr>
        </p:nvSpPr>
        <p:spPr>
          <a:xfrm>
            <a:off x="64475" y="63596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7.jpg"/><Relationship Id="rId2" Type="http://schemas.openxmlformats.org/officeDocument/2006/relationships/image" Target="../media/image1.jp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theme" Target="../theme/theme2.xml"/><Relationship Id="rId14" Type="http://schemas.openxmlformats.org/officeDocument/2006/relationships/slideLayout" Target="../slideLayouts/slideLayout1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4.xml"/><Relationship Id="rId12" Type="http://schemas.openxmlformats.org/officeDocument/2006/relationships/slideLayout" Target="../slideLayouts/slideLayout23.xml"/><Relationship Id="rId1" Type="http://schemas.openxmlformats.org/officeDocument/2006/relationships/image" Target="../media/image1.jp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slideLayout" Target="../slideLayouts/slideLayout34.xml"/><Relationship Id="rId12" Type="http://schemas.openxmlformats.org/officeDocument/2006/relationships/slideLayout" Target="../slideLayouts/slideLayout33.xml"/><Relationship Id="rId1" Type="http://schemas.openxmlformats.org/officeDocument/2006/relationships/image" Target="../media/image7.jpg"/><Relationship Id="rId2" Type="http://schemas.openxmlformats.org/officeDocument/2006/relationships/image" Target="../media/image1.jpg"/><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5" Type="http://schemas.openxmlformats.org/officeDocument/2006/relationships/slideLayout" Target="../slideLayouts/slideLayout36.xml"/><Relationship Id="rId14" Type="http://schemas.openxmlformats.org/officeDocument/2006/relationships/slideLayout" Target="../slideLayouts/slideLayout35.xml"/><Relationship Id="rId16" Type="http://schemas.openxmlformats.org/officeDocument/2006/relationships/theme" Target="../theme/theme1.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pic>
        <p:nvPicPr>
          <p:cNvPr descr="Mandt_SOO-DOH-Presentation_NO-TEXT_5.jpg" id="10" name="Google Shape;10;p43"/>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1" name="Google Shape;11;p43"/>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2" name="Google Shape;12;p43"/>
          <p:cNvSpPr txBox="1"/>
          <p:nvPr>
            <p:ph idx="1" type="body"/>
          </p:nvPr>
        </p:nvSpPr>
        <p:spPr>
          <a:xfrm>
            <a:off x="457200" y="1465262"/>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 name="Google Shape;13;p43"/>
          <p:cNvSpPr txBox="1"/>
          <p:nvPr>
            <p:ph idx="12" type="sldNum"/>
          </p:nvPr>
        </p:nvSpPr>
        <p:spPr>
          <a:xfrm>
            <a:off x="64475" y="6359650"/>
            <a:ext cx="2133600" cy="365100"/>
          </a:xfrm>
          <a:prstGeom prst="rect">
            <a:avLst/>
          </a:prstGeom>
          <a:noFill/>
          <a:ln>
            <a:noFill/>
          </a:ln>
        </p:spPr>
        <p:txBody>
          <a:bodyPr anchorCtr="0" anchor="ctr" bIns="45700" lIns="91425" spcFirstLastPara="1" rIns="91425" wrap="square" tIns="45700">
            <a:noAutofit/>
          </a:bodyPr>
          <a:lstStyle>
            <a:lvl1pPr indent="0" lvl="0" marL="0" marR="0" rtl="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rtl="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rtl="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rtl="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rtl="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rtl="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rtl="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rtl="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rtl="0">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 name="Shape 81"/>
        <p:cNvGrpSpPr/>
        <p:nvPr/>
      </p:nvGrpSpPr>
      <p:grpSpPr>
        <a:xfrm>
          <a:off x="0" y="0"/>
          <a:ext cx="0" cy="0"/>
          <a:chOff x="0" y="0"/>
          <a:chExt cx="0" cy="0"/>
        </a:xfrm>
      </p:grpSpPr>
      <p:pic>
        <p:nvPicPr>
          <p:cNvPr descr="Mandt_SOO-DOH-Presentation_NO-TEXT_5.jpg" id="82" name="Google Shape;82;p46"/>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83" name="Google Shape;83;p46"/>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84" name="Google Shape;84;p46"/>
          <p:cNvSpPr txBox="1"/>
          <p:nvPr>
            <p:ph idx="1" type="body"/>
          </p:nvPr>
        </p:nvSpPr>
        <p:spPr>
          <a:xfrm>
            <a:off x="457200" y="1465262"/>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5" name="Google Shape;85;p4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6" name="Google Shape;86;p4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7" name="Google Shape;87;p4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57" name="Shape 157"/>
        <p:cNvGrpSpPr/>
        <p:nvPr/>
      </p:nvGrpSpPr>
      <p:grpSpPr>
        <a:xfrm>
          <a:off x="0" y="0"/>
          <a:ext cx="0" cy="0"/>
          <a:chOff x="0" y="0"/>
          <a:chExt cx="0" cy="0"/>
        </a:xfrm>
      </p:grpSpPr>
      <p:pic>
        <p:nvPicPr>
          <p:cNvPr descr="Mandt_SOO-DOH-Presentation_NO-TEXT_5.jpg" id="158" name="Google Shape;158;p50"/>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59" name="Google Shape;159;p50"/>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160" name="Google Shape;160;p50"/>
          <p:cNvSpPr txBox="1"/>
          <p:nvPr>
            <p:ph idx="1" type="body"/>
          </p:nvPr>
        </p:nvSpPr>
        <p:spPr>
          <a:xfrm>
            <a:off x="457200" y="1465262"/>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1" name="Google Shape;161;p5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62" name="Google Shape;162;p5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63" name="Google Shape;163;p5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1" Type="http://schemas.openxmlformats.org/officeDocument/2006/relationships/image" Target="../media/image28.png"/><Relationship Id="rId10" Type="http://schemas.openxmlformats.org/officeDocument/2006/relationships/image" Target="../media/image20.png"/><Relationship Id="rId13" Type="http://schemas.openxmlformats.org/officeDocument/2006/relationships/image" Target="../media/image15.png"/><Relationship Id="rId12" Type="http://schemas.openxmlformats.org/officeDocument/2006/relationships/image" Target="../media/image27.png"/><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2.png"/><Relationship Id="rId1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8.png"/><Relationship Id="rId7" Type="http://schemas.openxmlformats.org/officeDocument/2006/relationships/image" Target="../media/image2.png"/><Relationship Id="rId8"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19.png"/><Relationship Id="rId9" Type="http://schemas.openxmlformats.org/officeDocument/2006/relationships/image" Target="../media/image25.png"/><Relationship Id="rId5" Type="http://schemas.openxmlformats.org/officeDocument/2006/relationships/image" Target="../media/image12.png"/><Relationship Id="rId6" Type="http://schemas.openxmlformats.org/officeDocument/2006/relationships/image" Target="../media/image22.png"/><Relationship Id="rId7" Type="http://schemas.openxmlformats.org/officeDocument/2006/relationships/image" Target="../media/image20.png"/><Relationship Id="rId8"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74.png"/><Relationship Id="rId4" Type="http://schemas.openxmlformats.org/officeDocument/2006/relationships/image" Target="../media/image73.png"/><Relationship Id="rId5" Type="http://schemas.openxmlformats.org/officeDocument/2006/relationships/image" Target="../media/image80.png"/><Relationship Id="rId6" Type="http://schemas.openxmlformats.org/officeDocument/2006/relationships/image" Target="../media/image7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32.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33.png"/><Relationship Id="rId4" Type="http://schemas.openxmlformats.org/officeDocument/2006/relationships/image" Target="../media/image40.png"/><Relationship Id="rId5" Type="http://schemas.openxmlformats.org/officeDocument/2006/relationships/image" Target="../media/image37.png"/><Relationship Id="rId6"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39.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46.png"/><Relationship Id="rId4" Type="http://schemas.openxmlformats.org/officeDocument/2006/relationships/image" Target="../media/image42.png"/><Relationship Id="rId5"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52.png"/><Relationship Id="rId4" Type="http://schemas.openxmlformats.org/officeDocument/2006/relationships/image" Target="../media/image41.png"/><Relationship Id="rId5" Type="http://schemas.openxmlformats.org/officeDocument/2006/relationships/image" Target="../media/image45.png"/><Relationship Id="rId6"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47.png"/><Relationship Id="rId6"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71.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75.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image" Target="../media/image5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54.png"/><Relationship Id="rId4" Type="http://schemas.openxmlformats.org/officeDocument/2006/relationships/image" Target="../media/image60.png"/><Relationship Id="rId5" Type="http://schemas.openxmlformats.org/officeDocument/2006/relationships/image" Target="../media/image58.png"/><Relationship Id="rId6"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57.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64.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79.png"/><Relationship Id="rId4" Type="http://schemas.openxmlformats.org/officeDocument/2006/relationships/image" Target="../media/image81.png"/><Relationship Id="rId5" Type="http://schemas.openxmlformats.org/officeDocument/2006/relationships/image" Target="../media/image7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69.png"/><Relationship Id="rId4" Type="http://schemas.openxmlformats.org/officeDocument/2006/relationships/image" Target="../media/image68.png"/><Relationship Id="rId5" Type="http://schemas.openxmlformats.org/officeDocument/2006/relationships/image" Target="../media/image67.png"/><Relationship Id="rId6" Type="http://schemas.openxmlformats.org/officeDocument/2006/relationships/image" Target="../media/image66.png"/><Relationship Id="rId7" Type="http://schemas.openxmlformats.org/officeDocument/2006/relationships/image" Target="../media/image7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7" name="Shape 247"/>
        <p:cNvGrpSpPr/>
        <p:nvPr/>
      </p:nvGrpSpPr>
      <p:grpSpPr>
        <a:xfrm>
          <a:off x="0" y="0"/>
          <a:ext cx="0" cy="0"/>
          <a:chOff x="0" y="0"/>
          <a:chExt cx="0" cy="0"/>
        </a:xfrm>
      </p:grpSpPr>
      <p:sp>
        <p:nvSpPr>
          <p:cNvPr id="248" name="Google Shape;248;p1"/>
          <p:cNvSpPr txBox="1"/>
          <p:nvPr>
            <p:ph idx="12" type="sldNum"/>
          </p:nvPr>
        </p:nvSpPr>
        <p:spPr>
          <a:xfrm>
            <a:off x="52750" y="6419650"/>
            <a:ext cx="2133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descr="Picture1.jpg" id="249" name="Google Shape;249;p1"/>
          <p:cNvPicPr preferRelativeResize="0"/>
          <p:nvPr/>
        </p:nvPicPr>
        <p:blipFill rotWithShape="1">
          <a:blip r:embed="rId3">
            <a:alphaModFix/>
          </a:blip>
          <a:srcRect b="0" l="0" r="0" t="0"/>
          <a:stretch/>
        </p:blipFill>
        <p:spPr>
          <a:xfrm>
            <a:off x="12" y="15850"/>
            <a:ext cx="9143984" cy="6858000"/>
          </a:xfrm>
          <a:prstGeom prst="rect">
            <a:avLst/>
          </a:prstGeom>
          <a:noFill/>
          <a:ln>
            <a:noFill/>
          </a:ln>
        </p:spPr>
      </p:pic>
      <p:sp>
        <p:nvSpPr>
          <p:cNvPr id="250" name="Google Shape;250;p1"/>
          <p:cNvSpPr txBox="1"/>
          <p:nvPr/>
        </p:nvSpPr>
        <p:spPr>
          <a:xfrm>
            <a:off x="5878275" y="1672950"/>
            <a:ext cx="2706600" cy="228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2000"/>
              <a:buFont typeface="Calibri"/>
              <a:buNone/>
            </a:pPr>
            <a:r>
              <a:rPr b="0" i="0" lang="en-US" sz="2000" u="none" cap="none" strike="noStrike">
                <a:solidFill>
                  <a:schemeClr val="lt1"/>
                </a:solidFill>
                <a:latin typeface="Calibri"/>
                <a:ea typeface="Calibri"/>
                <a:cs typeface="Calibri"/>
                <a:sym typeface="Calibri"/>
                <a:extLst>
                  <a:ext uri="http://customooxmlschemas.google.com/">
                    <go:slidesCustomData xmlns:go="http://customooxmlschemas.google.com/" textRoundtripDataId="0"/>
                  </a:ext>
                </a:extLst>
              </a:rPr>
              <a:t>GOES</a:t>
            </a:r>
            <a:r>
              <a:rPr b="0" i="0" lang="en-US" sz="2000" u="none" cap="none" strike="noStrike">
                <a:solidFill>
                  <a:schemeClr val="lt1"/>
                </a:solidFill>
                <a:latin typeface="Calibri"/>
                <a:ea typeface="Calibri"/>
                <a:cs typeface="Calibri"/>
                <a:sym typeface="Calibri"/>
              </a:rPr>
              <a:t>-18 ABI L2+ Cloud Top Parameters Day Cloud Optical and </a:t>
            </a:r>
            <a:r>
              <a:rPr lang="en-US" sz="2000">
                <a:solidFill>
                  <a:schemeClr val="lt1"/>
                </a:solidFill>
                <a:latin typeface="Calibri"/>
                <a:ea typeface="Calibri"/>
                <a:cs typeface="Calibri"/>
                <a:sym typeface="Calibri"/>
              </a:rPr>
              <a:t>M</a:t>
            </a:r>
            <a:r>
              <a:rPr b="0" i="0" lang="en-US" sz="2000" u="none" cap="none" strike="noStrike">
                <a:solidFill>
                  <a:schemeClr val="lt1"/>
                </a:solidFill>
                <a:latin typeface="Calibri"/>
                <a:ea typeface="Calibri"/>
                <a:cs typeface="Calibri"/>
                <a:sym typeface="Calibri"/>
              </a:rPr>
              <a:t>icrophysical </a:t>
            </a:r>
            <a:r>
              <a:rPr lang="en-US" sz="2000">
                <a:solidFill>
                  <a:schemeClr val="lt1"/>
                </a:solidFill>
                <a:latin typeface="Calibri"/>
                <a:ea typeface="Calibri"/>
                <a:cs typeface="Calibri"/>
                <a:sym typeface="Calibri"/>
              </a:rPr>
              <a:t>P</a:t>
            </a:r>
            <a:r>
              <a:rPr b="0" i="0" lang="en-US" sz="2000" u="none" cap="none" strike="noStrike">
                <a:solidFill>
                  <a:schemeClr val="lt1"/>
                </a:solidFill>
                <a:latin typeface="Calibri"/>
                <a:ea typeface="Calibri"/>
                <a:cs typeface="Calibri"/>
                <a:sym typeface="Calibri"/>
              </a:rPr>
              <a:t>roperties</a:t>
            </a:r>
            <a:br>
              <a:rPr b="0" i="0" lang="en-US" sz="2000" u="none" cap="none" strike="noStrike">
                <a:solidFill>
                  <a:schemeClr val="lt1"/>
                </a:solidFill>
                <a:latin typeface="Calibri"/>
                <a:ea typeface="Calibri"/>
                <a:cs typeface="Calibri"/>
                <a:sym typeface="Calibri"/>
              </a:rPr>
            </a:br>
            <a:r>
              <a:rPr b="0" i="0" lang="en-US" sz="2000" u="none" cap="none" strike="noStrike">
                <a:solidFill>
                  <a:schemeClr val="lt1"/>
                </a:solidFill>
                <a:latin typeface="Calibri"/>
                <a:ea typeface="Calibri"/>
                <a:cs typeface="Calibri"/>
                <a:sym typeface="Calibri"/>
              </a:rPr>
              <a:t>Provisional PS-PVR</a:t>
            </a:r>
            <a:endParaRPr b="0" i="0" sz="1400" u="none" cap="none" strike="noStrike">
              <a:solidFill>
                <a:srgbClr val="000000"/>
              </a:solidFill>
              <a:latin typeface="Arial"/>
              <a:ea typeface="Arial"/>
              <a:cs typeface="Arial"/>
              <a:sym typeface="Arial"/>
            </a:endParaRPr>
          </a:p>
        </p:txBody>
      </p:sp>
      <p:sp>
        <p:nvSpPr>
          <p:cNvPr id="251" name="Google Shape;251;p1"/>
          <p:cNvSpPr txBox="1"/>
          <p:nvPr/>
        </p:nvSpPr>
        <p:spPr>
          <a:xfrm>
            <a:off x="5969925" y="4052650"/>
            <a:ext cx="2523300" cy="286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888888"/>
              </a:buClr>
              <a:buSzPts val="450"/>
              <a:buFont typeface="Arial"/>
              <a:buNone/>
            </a:pPr>
            <a:r>
              <a:rPr b="0" i="0" lang="en-US" sz="1800" u="none" cap="none" strike="noStrike">
                <a:solidFill>
                  <a:srgbClr val="888888"/>
                </a:solidFill>
                <a:latin typeface="Calibri"/>
                <a:ea typeface="Calibri"/>
                <a:cs typeface="Calibri"/>
                <a:sym typeface="Calibri"/>
              </a:rPr>
              <a:t>November 21, 2022</a:t>
            </a:r>
            <a:endParaRPr b="0" i="0" sz="1800" u="none" cap="none" strike="noStrike">
              <a:solidFill>
                <a:srgbClr val="888888"/>
              </a:solidFill>
              <a:latin typeface="Calibri"/>
              <a:ea typeface="Calibri"/>
              <a:cs typeface="Calibri"/>
              <a:sym typeface="Calibri"/>
            </a:endParaRPr>
          </a:p>
          <a:p>
            <a:pPr indent="0" lvl="0" marL="0" marR="0" rtl="0" algn="ctr">
              <a:lnSpc>
                <a:spcPct val="100000"/>
              </a:lnSpc>
              <a:spcBef>
                <a:spcPts val="640"/>
              </a:spcBef>
              <a:spcAft>
                <a:spcPts val="0"/>
              </a:spcAft>
              <a:buClr>
                <a:srgbClr val="888888"/>
              </a:buClr>
              <a:buSzPts val="450"/>
              <a:buFont typeface="Arial"/>
              <a:buNone/>
            </a:pPr>
            <a:r>
              <a:rPr b="0" i="0" lang="en-US" sz="1800" u="none" cap="none" strike="noStrike">
                <a:solidFill>
                  <a:srgbClr val="888888"/>
                </a:solidFill>
                <a:latin typeface="Calibri"/>
                <a:ea typeface="Calibri"/>
                <a:cs typeface="Calibri"/>
                <a:sym typeface="Calibri"/>
              </a:rPr>
              <a:t>Andi Walther,</a:t>
            </a:r>
            <a:endParaRPr/>
          </a:p>
          <a:p>
            <a:pPr indent="0" lvl="0" marL="0" marR="0" rtl="0" algn="ctr">
              <a:lnSpc>
                <a:spcPct val="100000"/>
              </a:lnSpc>
              <a:spcBef>
                <a:spcPts val="640"/>
              </a:spcBef>
              <a:spcAft>
                <a:spcPts val="0"/>
              </a:spcAft>
              <a:buClr>
                <a:srgbClr val="888888"/>
              </a:buClr>
              <a:buSzPts val="450"/>
              <a:buFont typeface="Arial"/>
              <a:buNone/>
            </a:pPr>
            <a:r>
              <a:rPr b="0" i="0" lang="en-US" sz="1800" u="none" cap="none" strike="noStrike">
                <a:solidFill>
                  <a:srgbClr val="888888"/>
                </a:solidFill>
                <a:latin typeface="Calibri"/>
                <a:ea typeface="Calibri"/>
                <a:cs typeface="Calibri"/>
                <a:sym typeface="Calibri"/>
              </a:rPr>
              <a:t>Mark Kulie</a:t>
            </a:r>
            <a:endParaRPr b="0" i="0" sz="1800" u="none" cap="none" strike="noStrike">
              <a:solidFill>
                <a:srgbClr val="888888"/>
              </a:solidFill>
              <a:latin typeface="Calibri"/>
              <a:ea typeface="Calibri"/>
              <a:cs typeface="Calibri"/>
              <a:sym typeface="Calibri"/>
            </a:endParaRPr>
          </a:p>
          <a:p>
            <a:pPr indent="0" lvl="0" marL="0" marR="0" rtl="0" algn="ctr">
              <a:lnSpc>
                <a:spcPct val="100000"/>
              </a:lnSpc>
              <a:spcBef>
                <a:spcPts val="640"/>
              </a:spcBef>
              <a:spcAft>
                <a:spcPts val="0"/>
              </a:spcAft>
              <a:buClr>
                <a:srgbClr val="888888"/>
              </a:buClr>
              <a:buSzPts val="450"/>
              <a:buFont typeface="Arial"/>
              <a:buNone/>
            </a:pPr>
            <a:r>
              <a:t/>
            </a:r>
            <a:endParaRPr b="0" i="0" sz="1800" u="none" cap="none" strike="noStrike">
              <a:solidFill>
                <a:srgbClr val="888888"/>
              </a:solidFill>
              <a:latin typeface="Calibri"/>
              <a:ea typeface="Calibri"/>
              <a:cs typeface="Calibri"/>
              <a:sym typeface="Calibri"/>
            </a:endParaRPr>
          </a:p>
          <a:p>
            <a:pPr indent="0" lvl="0" marL="0" marR="0" rtl="0" algn="ctr">
              <a:lnSpc>
                <a:spcPct val="100000"/>
              </a:lnSpc>
              <a:spcBef>
                <a:spcPts val="640"/>
              </a:spcBef>
              <a:spcAft>
                <a:spcPts val="0"/>
              </a:spcAft>
              <a:buClr>
                <a:srgbClr val="888888"/>
              </a:buClr>
              <a:buSzPts val="450"/>
              <a:buFont typeface="Arial"/>
              <a:buNone/>
            </a:pPr>
            <a:r>
              <a:rPr b="0" i="0" lang="en-US" sz="1800" u="none" cap="none" strike="noStrike">
                <a:solidFill>
                  <a:srgbClr val="888888"/>
                </a:solidFill>
                <a:latin typeface="Calibri"/>
                <a:ea typeface="Calibri"/>
                <a:cs typeface="Calibri"/>
                <a:sym typeface="Calibri"/>
              </a:rPr>
              <a:t>GOES-R AWG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40"/>
              </a:spcBef>
              <a:spcAft>
                <a:spcPts val="0"/>
              </a:spcAft>
              <a:buClr>
                <a:srgbClr val="888888"/>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9"/>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sp>
        <p:nvSpPr>
          <p:cNvPr id="333" name="Google Shape;333;p9"/>
          <p:cNvSpPr txBox="1"/>
          <p:nvPr/>
        </p:nvSpPr>
        <p:spPr>
          <a:xfrm>
            <a:off x="1735675" y="256250"/>
            <a:ext cx="5862900" cy="43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FF"/>
              </a:buClr>
              <a:buSzPts val="600"/>
              <a:buFont typeface="Arial"/>
              <a:buNone/>
            </a:pPr>
            <a:r>
              <a:rPr b="0" i="0" lang="en-US" sz="2400" u="none" cap="none" strike="noStrike">
                <a:solidFill>
                  <a:srgbClr val="FFFFFF"/>
                </a:solidFill>
                <a:latin typeface="Arial"/>
                <a:ea typeface="Arial"/>
                <a:cs typeface="Arial"/>
                <a:sym typeface="Arial"/>
              </a:rPr>
              <a:t>DCOMP Evaluation</a:t>
            </a:r>
            <a:endParaRPr b="0" i="0" sz="1400" u="none" cap="none" strike="noStrike">
              <a:solidFill>
                <a:srgbClr val="000000"/>
              </a:solidFill>
              <a:latin typeface="Arial"/>
              <a:ea typeface="Arial"/>
              <a:cs typeface="Arial"/>
              <a:sym typeface="Arial"/>
            </a:endParaRPr>
          </a:p>
        </p:txBody>
      </p:sp>
      <p:sp>
        <p:nvSpPr>
          <p:cNvPr id="334" name="Google Shape;334;p9"/>
          <p:cNvSpPr txBox="1"/>
          <p:nvPr/>
        </p:nvSpPr>
        <p:spPr>
          <a:xfrm>
            <a:off x="954725" y="1331275"/>
            <a:ext cx="2501100" cy="29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MODIS-AQUA MYD06 </a:t>
            </a:r>
            <a:endParaRPr b="0" i="0" sz="1400" u="none" cap="none" strike="noStrike">
              <a:solidFill>
                <a:srgbClr val="000000"/>
              </a:solidFill>
              <a:latin typeface="Arial"/>
              <a:ea typeface="Arial"/>
              <a:cs typeface="Arial"/>
              <a:sym typeface="Arial"/>
            </a:endParaRPr>
          </a:p>
        </p:txBody>
      </p:sp>
      <p:sp>
        <p:nvSpPr>
          <p:cNvPr id="335" name="Google Shape;335;p9"/>
          <p:cNvSpPr txBox="1"/>
          <p:nvPr/>
        </p:nvSpPr>
        <p:spPr>
          <a:xfrm>
            <a:off x="622300" y="1331275"/>
            <a:ext cx="77343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6" name="Google Shape;336;p9"/>
          <p:cNvSpPr txBox="1"/>
          <p:nvPr/>
        </p:nvSpPr>
        <p:spPr>
          <a:xfrm>
            <a:off x="0" y="990600"/>
            <a:ext cx="8810700" cy="5524500"/>
          </a:xfrm>
          <a:prstGeom prst="rect">
            <a:avLst/>
          </a:prstGeom>
          <a:noFill/>
          <a:ln>
            <a:noFill/>
          </a:ln>
        </p:spPr>
        <p:txBody>
          <a:bodyPr anchorCtr="0" anchor="t" bIns="91425" lIns="91425" spcFirstLastPara="1" rIns="91425" wrap="square" tIns="91425">
            <a:noAutofit/>
          </a:bodyPr>
          <a:lstStyle/>
          <a:p>
            <a:pPr indent="0" lvl="0" marL="342900" marR="0" rtl="0" algn="l">
              <a:lnSpc>
                <a:spcPct val="100000"/>
              </a:lnSpc>
              <a:spcBef>
                <a:spcPts val="0"/>
              </a:spcBef>
              <a:spcAft>
                <a:spcPts val="0"/>
              </a:spcAft>
              <a:buClr>
                <a:schemeClr val="lt1"/>
              </a:buClr>
              <a:buSzPts val="500"/>
              <a:buFont typeface="Arial"/>
              <a:buNone/>
            </a:pPr>
            <a:r>
              <a:rPr b="1" i="0" lang="en-US" sz="2000" u="none" cap="none" strike="noStrike">
                <a:solidFill>
                  <a:schemeClr val="lt1"/>
                </a:solidFill>
                <a:latin typeface="Arial"/>
                <a:ea typeface="Arial"/>
                <a:cs typeface="Arial"/>
                <a:sym typeface="Arial"/>
              </a:rPr>
              <a:t>Cloud Optical parameters are difficult to validate! </a:t>
            </a:r>
            <a:r>
              <a:rPr b="0" i="0" lang="en-US" sz="2000" u="none" cap="none" strike="noStrike">
                <a:solidFill>
                  <a:schemeClr val="lt1"/>
                </a:solidFill>
                <a:latin typeface="Arial"/>
                <a:ea typeface="Arial"/>
                <a:cs typeface="Arial"/>
                <a:sym typeface="Arial"/>
              </a:rPr>
              <a:t>Optical properties are radiative parameters. Thus, it is not possible to validate COD directly from in-situ observations without making assumptions about the scattering properties of cloud particles. ➔ </a:t>
            </a:r>
            <a:r>
              <a:rPr b="1" i="0" lang="en-US" sz="2000" u="none" cap="none" strike="noStrike">
                <a:solidFill>
                  <a:srgbClr val="FFC000"/>
                </a:solidFill>
                <a:latin typeface="Arial"/>
                <a:ea typeface="Arial"/>
                <a:cs typeface="Arial"/>
                <a:sym typeface="Arial"/>
              </a:rPr>
              <a:t>Validation sources are rare!</a:t>
            </a:r>
            <a:endParaRPr b="0" i="0" sz="1400" u="none" cap="none" strike="noStrike">
              <a:solidFill>
                <a:srgbClr val="000000"/>
              </a:solidFill>
              <a:latin typeface="Arial"/>
              <a:ea typeface="Arial"/>
              <a:cs typeface="Arial"/>
              <a:sym typeface="Arial"/>
            </a:endParaRPr>
          </a:p>
          <a:p>
            <a:pPr indent="0" lvl="0" marL="342900" marR="0" rtl="0" algn="l">
              <a:lnSpc>
                <a:spcPct val="100000"/>
              </a:lnSpc>
              <a:spcBef>
                <a:spcPts val="640"/>
              </a:spcBef>
              <a:spcAft>
                <a:spcPts val="0"/>
              </a:spcAft>
              <a:buClr>
                <a:schemeClr val="lt1"/>
              </a:buClr>
              <a:buSzPts val="500"/>
              <a:buFont typeface="Arial"/>
              <a:buNone/>
            </a:pPr>
            <a:r>
              <a:rPr b="1" i="0" lang="en-US" sz="2000" u="none" cap="none" strike="noStrike">
                <a:solidFill>
                  <a:schemeClr val="lt1"/>
                </a:solidFill>
              </a:rPr>
              <a:t>Retrieval uncertainties</a:t>
            </a:r>
            <a:r>
              <a:rPr b="0" i="0" lang="en-US" sz="2000" u="none" cap="none" strike="noStrike">
                <a:solidFill>
                  <a:schemeClr val="lt1"/>
                </a:solidFill>
                <a:latin typeface="Arial"/>
                <a:ea typeface="Arial"/>
                <a:cs typeface="Arial"/>
                <a:sym typeface="Arial"/>
              </a:rPr>
              <a:t> of other parameters (e.g. Cloud mask, phase, height, snow mask) will heavily affect DCOMP retrieval</a:t>
            </a:r>
            <a:r>
              <a:rPr lang="en-US" sz="2000">
                <a:solidFill>
                  <a:schemeClr val="lt1"/>
                </a:solidFill>
              </a:rPr>
              <a:t> uncertainties</a:t>
            </a:r>
            <a:r>
              <a:rPr b="0" i="0" lang="en-US" sz="2000" u="none" cap="none" strike="noStrike">
                <a:solidFill>
                  <a:schemeClr val="lt1"/>
                </a:solidFill>
                <a:latin typeface="Arial"/>
                <a:ea typeface="Arial"/>
                <a:cs typeface="Arial"/>
                <a:sym typeface="Arial"/>
              </a:rPr>
              <a:t>. As an example, COD can be wrong by 50% if cloud phase is </a:t>
            </a:r>
            <a:r>
              <a:rPr lang="en-US" sz="2000">
                <a:solidFill>
                  <a:schemeClr val="lt1"/>
                </a:solidFill>
              </a:rPr>
              <a:t>falsely classified </a:t>
            </a:r>
            <a:r>
              <a:rPr b="0" i="0" lang="en-US" sz="2000" u="none" cap="none" strike="noStrike">
                <a:solidFill>
                  <a:schemeClr val="lt1"/>
                </a:solidFill>
                <a:latin typeface="Arial"/>
                <a:ea typeface="Arial"/>
                <a:cs typeface="Arial"/>
                <a:sym typeface="Arial"/>
              </a:rPr>
              <a:t>[Wolters et al. 2008].</a:t>
            </a:r>
            <a:endParaRPr b="0" i="0" sz="1400" u="none" cap="none" strike="noStrike">
              <a:solidFill>
                <a:srgbClr val="000000"/>
              </a:solidFill>
              <a:latin typeface="Arial"/>
              <a:ea typeface="Arial"/>
              <a:cs typeface="Arial"/>
              <a:sym typeface="Arial"/>
            </a:endParaRPr>
          </a:p>
          <a:p>
            <a:pPr indent="0" lvl="0" marL="342900" marR="0" rtl="0" algn="l">
              <a:lnSpc>
                <a:spcPct val="100000"/>
              </a:lnSpc>
              <a:spcBef>
                <a:spcPts val="640"/>
              </a:spcBef>
              <a:spcAft>
                <a:spcPts val="0"/>
              </a:spcAft>
              <a:buClr>
                <a:schemeClr val="lt1"/>
              </a:buClr>
              <a:buSzPts val="500"/>
              <a:buFont typeface="Arial"/>
              <a:buNone/>
            </a:pPr>
            <a:r>
              <a:rPr b="1" i="0" lang="en-US" sz="2000" u="sng" cap="none" strike="noStrike">
                <a:solidFill>
                  <a:schemeClr val="lt1"/>
                </a:solidFill>
                <a:latin typeface="Arial"/>
                <a:ea typeface="Arial"/>
                <a:cs typeface="Arial"/>
                <a:sym typeface="Arial"/>
              </a:rPr>
              <a:t>Provisional evaluation strategy:</a:t>
            </a:r>
            <a:endParaRPr b="0" i="0" sz="1400" u="none" cap="none" strike="noStrike">
              <a:solidFill>
                <a:srgbClr val="000000"/>
              </a:solidFill>
              <a:latin typeface="Arial"/>
              <a:ea typeface="Arial"/>
              <a:cs typeface="Arial"/>
              <a:sym typeface="Arial"/>
            </a:endParaRPr>
          </a:p>
          <a:p>
            <a:pPr indent="-330200" lvl="0" marL="457200" marR="0" rtl="0" algn="l">
              <a:lnSpc>
                <a:spcPct val="100000"/>
              </a:lnSpc>
              <a:spcBef>
                <a:spcPts val="560"/>
              </a:spcBef>
              <a:spcAft>
                <a:spcPts val="0"/>
              </a:spcAft>
              <a:buClr>
                <a:schemeClr val="lt1"/>
              </a:buClr>
              <a:buSzPts val="1600"/>
              <a:buFont typeface="Arial"/>
              <a:buChar char="●"/>
            </a:pPr>
            <a:r>
              <a:rPr b="1" i="1" lang="en-US" sz="1600" u="none" cap="none" strike="noStrike">
                <a:solidFill>
                  <a:schemeClr val="lt1"/>
                </a:solidFill>
                <a:latin typeface="Arial"/>
                <a:ea typeface="Arial"/>
                <a:cs typeface="Arial"/>
                <a:sym typeface="Arial"/>
              </a:rPr>
              <a:t>Visual inspection </a:t>
            </a:r>
            <a:r>
              <a:rPr b="0" i="0" lang="en-US" sz="1600" u="none" cap="none" strike="noStrike">
                <a:solidFill>
                  <a:schemeClr val="lt1"/>
                </a:solidFill>
                <a:latin typeface="Arial"/>
                <a:ea typeface="Arial"/>
                <a:cs typeface="Arial"/>
                <a:sym typeface="Arial"/>
              </a:rPr>
              <a:t>of mapped images, animations and joint histograms to detect obvious artifacts.</a:t>
            </a:r>
            <a:endParaRPr/>
          </a:p>
          <a:p>
            <a:pPr indent="-330200" lvl="0" marL="457200" marR="0" rtl="0" algn="l">
              <a:lnSpc>
                <a:spcPct val="100000"/>
              </a:lnSpc>
              <a:spcBef>
                <a:spcPts val="0"/>
              </a:spcBef>
              <a:spcAft>
                <a:spcPts val="0"/>
              </a:spcAft>
              <a:buClr>
                <a:schemeClr val="lt1"/>
              </a:buClr>
              <a:buSzPts val="1600"/>
              <a:buFont typeface="Arial"/>
              <a:buChar char="●"/>
            </a:pPr>
            <a:r>
              <a:rPr b="0" i="0" lang="en-US" sz="1600" u="none" cap="none" strike="noStrike">
                <a:solidFill>
                  <a:schemeClr val="lt1"/>
                </a:solidFill>
                <a:latin typeface="Arial"/>
                <a:ea typeface="Arial"/>
                <a:cs typeface="Arial"/>
                <a:sym typeface="Arial"/>
              </a:rPr>
              <a:t>Direct comparison with ABI on GOES-17</a:t>
            </a:r>
            <a:endParaRPr b="0" i="0" sz="14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chemeClr val="lt1"/>
              </a:buClr>
              <a:buSzPts val="1600"/>
              <a:buFont typeface="Arial"/>
              <a:buChar char="●"/>
            </a:pPr>
            <a:r>
              <a:rPr b="1" i="1" lang="en-US" sz="1600" u="none" cap="none" strike="noStrike">
                <a:solidFill>
                  <a:schemeClr val="lt1"/>
                </a:solidFill>
                <a:latin typeface="Arial"/>
                <a:ea typeface="Arial"/>
                <a:cs typeface="Arial"/>
                <a:sym typeface="Arial"/>
              </a:rPr>
              <a:t>MODIS</a:t>
            </a:r>
            <a:r>
              <a:rPr b="0" i="0" lang="en-US" sz="1600" u="none" cap="none" strike="noStrike">
                <a:solidFill>
                  <a:schemeClr val="lt1"/>
                </a:solidFill>
                <a:latin typeface="Arial"/>
                <a:ea typeface="Arial"/>
                <a:cs typeface="Arial"/>
                <a:sym typeface="Arial"/>
              </a:rPr>
              <a:t> Science team provides  COD and CPS in </a:t>
            </a:r>
            <a:r>
              <a:rPr b="1" i="1" lang="en-US" sz="1600" u="none" cap="none" strike="noStrike">
                <a:solidFill>
                  <a:schemeClr val="lt1"/>
                </a:solidFill>
                <a:latin typeface="Arial"/>
                <a:ea typeface="Arial"/>
                <a:cs typeface="Arial"/>
                <a:sym typeface="Arial"/>
              </a:rPr>
              <a:t>collection 6</a:t>
            </a:r>
            <a:r>
              <a:rPr b="0" i="0" lang="en-US" sz="16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chemeClr val="lt1"/>
              </a:buClr>
              <a:buSzPts val="1600"/>
              <a:buFont typeface="Arial"/>
              <a:buChar char="●"/>
            </a:pPr>
            <a:r>
              <a:rPr b="0" i="0" lang="en-US" sz="1600" u="none" cap="none" strike="noStrike">
                <a:solidFill>
                  <a:schemeClr val="lt1"/>
                </a:solidFill>
                <a:latin typeface="Arial"/>
                <a:ea typeface="Arial"/>
                <a:cs typeface="Arial"/>
                <a:sym typeface="Arial"/>
              </a:rPr>
              <a:t>For liquid clouds, </a:t>
            </a:r>
            <a:r>
              <a:rPr b="1" i="1" lang="en-US" sz="1600" u="none" cap="none" strike="noStrike">
                <a:solidFill>
                  <a:schemeClr val="lt1"/>
                </a:solidFill>
                <a:latin typeface="Arial"/>
                <a:ea typeface="Arial"/>
                <a:cs typeface="Arial"/>
                <a:sym typeface="Arial"/>
              </a:rPr>
              <a:t>passive microwave retrievals </a:t>
            </a:r>
            <a:r>
              <a:rPr b="0" i="0" lang="en-US" sz="1600" u="none" cap="none" strike="noStrike">
                <a:solidFill>
                  <a:schemeClr val="lt1"/>
                </a:solidFill>
                <a:latin typeface="Arial"/>
                <a:ea typeface="Arial"/>
                <a:cs typeface="Arial"/>
                <a:sym typeface="Arial"/>
              </a:rPr>
              <a:t>constrain the possible solutions for COD and CPS. Validation of LWP is, therefore, an indirect validation of COD and CPS.</a:t>
            </a:r>
            <a:endParaRPr b="0" i="0" sz="1400" u="none" cap="none" strike="noStrike">
              <a:solidFill>
                <a:srgbClr val="000000"/>
              </a:solidFill>
              <a:latin typeface="Arial"/>
              <a:ea typeface="Arial"/>
              <a:cs typeface="Arial"/>
              <a:sym typeface="Arial"/>
            </a:endParaRPr>
          </a:p>
          <a:p>
            <a:pPr indent="69850" lvl="1" marL="742950" marR="0" rtl="0" algn="l">
              <a:lnSpc>
                <a:spcPct val="100000"/>
              </a:lnSpc>
              <a:spcBef>
                <a:spcPts val="56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1" marL="12700" marR="0" rtl="0" algn="l">
              <a:lnSpc>
                <a:spcPct val="100000"/>
              </a:lnSpc>
              <a:spcBef>
                <a:spcPts val="560"/>
              </a:spcBef>
              <a:spcAft>
                <a:spcPts val="0"/>
              </a:spcAft>
              <a:buClr>
                <a:schemeClr val="lt1"/>
              </a:buClr>
              <a:buSzPts val="2800"/>
              <a:buFont typeface="Arial"/>
              <a:buNone/>
            </a:pPr>
            <a:r>
              <a:t/>
            </a:r>
            <a:endParaRPr b="0" i="0" sz="2800" u="none" cap="none" strike="noStrike">
              <a:solidFill>
                <a:schemeClr val="lt1"/>
              </a:solidFill>
              <a:latin typeface="Calibri"/>
              <a:ea typeface="Calibri"/>
              <a:cs typeface="Calibri"/>
              <a:sym typeface="Calibri"/>
            </a:endParaRPr>
          </a:p>
          <a:p>
            <a:pPr indent="69850" lvl="1" marL="742950" marR="0" rtl="0" algn="l">
              <a:lnSpc>
                <a:spcPct val="100000"/>
              </a:lnSpc>
              <a:spcBef>
                <a:spcPts val="560"/>
              </a:spcBef>
              <a:spcAft>
                <a:spcPts val="0"/>
              </a:spcAft>
              <a:buClr>
                <a:schemeClr val="lt1"/>
              </a:buClr>
              <a:buSzPts val="2800"/>
              <a:buFont typeface="Arial"/>
              <a:buNone/>
            </a:pPr>
            <a:r>
              <a:t/>
            </a:r>
            <a:endParaRPr b="0" i="0" sz="2800" u="none" cap="none" strike="noStrike">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10"/>
          <p:cNvSpPr txBox="1"/>
          <p:nvPr>
            <p:ph type="title"/>
          </p:nvPr>
        </p:nvSpPr>
        <p:spPr>
          <a:xfrm>
            <a:off x="722312" y="4406900"/>
            <a:ext cx="7772400" cy="136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1000"/>
              <a:buFont typeface="Calibri"/>
              <a:buNone/>
            </a:pPr>
            <a:r>
              <a:rPr b="1" i="0" lang="en-US" sz="4000" u="none" cap="none" strike="noStrike">
                <a:solidFill>
                  <a:schemeClr val="lt1"/>
                </a:solidFill>
                <a:latin typeface="Calibri"/>
                <a:ea typeface="Calibri"/>
                <a:cs typeface="Calibri"/>
                <a:sym typeface="Calibri"/>
              </a:rPr>
              <a:t>Visual Inspection </a:t>
            </a:r>
            <a:endParaRPr/>
          </a:p>
        </p:txBody>
      </p:sp>
      <p:sp>
        <p:nvSpPr>
          <p:cNvPr id="343" name="Google Shape;343;p1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11"/>
          <p:cNvSpPr txBox="1"/>
          <p:nvPr>
            <p:ph idx="1" type="body"/>
          </p:nvPr>
        </p:nvSpPr>
        <p:spPr>
          <a:xfrm>
            <a:off x="158025" y="1465250"/>
            <a:ext cx="4339800" cy="452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600"/>
              <a:buFont typeface="Arial"/>
              <a:buNone/>
            </a:pPr>
            <a:r>
              <a:rPr b="0" i="0" lang="en-US" sz="2400" u="none" cap="none" strike="noStrike">
                <a:solidFill>
                  <a:schemeClr val="lt1"/>
                </a:solidFill>
                <a:latin typeface="Calibri"/>
                <a:ea typeface="Calibri"/>
                <a:cs typeface="Calibri"/>
                <a:sym typeface="Calibri"/>
              </a:rPr>
              <a:t>August 22  2022,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600"/>
              <a:buFont typeface="Arial"/>
              <a:buNone/>
            </a:pPr>
            <a:r>
              <a:rPr lang="en-US"/>
              <a:t>      </a:t>
            </a:r>
            <a:r>
              <a:rPr b="0" i="0" lang="en-US" sz="2400" u="none" cap="none" strike="noStrike">
                <a:solidFill>
                  <a:schemeClr val="lt1"/>
                </a:solidFill>
                <a:latin typeface="Calibri"/>
                <a:ea typeface="Calibri"/>
                <a:cs typeface="Calibri"/>
                <a:sym typeface="Calibri"/>
              </a:rPr>
              <a:t>Cloud Optical Thickness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600"/>
              <a:buFont typeface="Arial"/>
              <a:buNone/>
            </a:pPr>
            <a:r>
              <a:rPr lang="en-US" sz="2400"/>
              <a:t>Using DQF bit-0*0</a:t>
            </a:r>
            <a:endParaRPr sz="2400"/>
          </a:p>
          <a:p>
            <a:pPr indent="0" lvl="0" marL="0" marR="0" rtl="0" algn="l">
              <a:lnSpc>
                <a:spcPct val="100000"/>
              </a:lnSpc>
              <a:spcBef>
                <a:spcPts val="0"/>
              </a:spcBef>
              <a:spcAft>
                <a:spcPts val="0"/>
              </a:spcAft>
              <a:buClr>
                <a:schemeClr val="lt1"/>
              </a:buClr>
              <a:buSzPts val="600"/>
              <a:buFont typeface="Arial"/>
              <a:buNone/>
            </a:pPr>
            <a:r>
              <a:rPr lang="en-US" sz="2400"/>
              <a:t> (</a:t>
            </a:r>
            <a:r>
              <a:rPr i="1" lang="en-US" sz="2400"/>
              <a:t>day_algorithm_pixel_qf</a:t>
            </a:r>
            <a:r>
              <a:rPr lang="en-US" sz="2400"/>
              <a:t>)</a:t>
            </a:r>
            <a:endParaRPr sz="2400"/>
          </a:p>
          <a:p>
            <a:pPr indent="0" lvl="0" marL="0" marR="0" rtl="0" algn="l">
              <a:lnSpc>
                <a:spcPct val="100000"/>
              </a:lnSpc>
              <a:spcBef>
                <a:spcPts val="0"/>
              </a:spcBef>
              <a:spcAft>
                <a:spcPts val="0"/>
              </a:spcAft>
              <a:buClr>
                <a:schemeClr val="lt1"/>
              </a:buClr>
              <a:buSzPts val="600"/>
              <a:buFont typeface="Arial"/>
              <a:buNone/>
            </a:pPr>
            <a:r>
              <a:rPr lang="en-US" sz="2400" u="sng"/>
              <a:t>Visual inspection: </a:t>
            </a:r>
            <a:endParaRPr sz="2400" u="sng"/>
          </a:p>
          <a:p>
            <a:pPr indent="-381000" lvl="0" marL="457200" marR="0" rtl="0" algn="l">
              <a:lnSpc>
                <a:spcPct val="100000"/>
              </a:lnSpc>
              <a:spcBef>
                <a:spcPts val="0"/>
              </a:spcBef>
              <a:spcAft>
                <a:spcPts val="0"/>
              </a:spcAft>
              <a:buSzPts val="2400"/>
              <a:buChar char="•"/>
            </a:pPr>
            <a:r>
              <a:rPr lang="en-US" sz="2400"/>
              <a:t>R</a:t>
            </a:r>
            <a:r>
              <a:rPr lang="en-US" sz="2400"/>
              <a:t>eliable patterns and values. </a:t>
            </a:r>
            <a:endParaRPr sz="2400"/>
          </a:p>
          <a:p>
            <a:pPr indent="-381000" lvl="0" marL="457200" marR="0" rtl="0" algn="l">
              <a:lnSpc>
                <a:spcPct val="100000"/>
              </a:lnSpc>
              <a:spcBef>
                <a:spcPts val="0"/>
              </a:spcBef>
              <a:spcAft>
                <a:spcPts val="0"/>
              </a:spcAft>
              <a:buSzPts val="2400"/>
              <a:buChar char="•"/>
            </a:pPr>
            <a:r>
              <a:rPr lang="en-US" sz="2400"/>
              <a:t>Potential issues are some areas with high solar </a:t>
            </a:r>
            <a:r>
              <a:rPr lang="en-US" sz="2400"/>
              <a:t>zenith </a:t>
            </a:r>
            <a:r>
              <a:rPr lang="en-US" sz="2400"/>
              <a:t>together with high viewing zenith angles (to be expected).</a:t>
            </a:r>
            <a:endParaRPr sz="2400"/>
          </a:p>
          <a:p>
            <a:pPr indent="203200" lvl="0" marL="342900" marR="0" rtl="0" algn="ctr">
              <a:lnSpc>
                <a:spcPct val="100000"/>
              </a:lnSpc>
              <a:spcBef>
                <a:spcPts val="0"/>
              </a:spcBef>
              <a:spcAft>
                <a:spcPts val="0"/>
              </a:spcAft>
              <a:buClr>
                <a:schemeClr val="lt1"/>
              </a:buClr>
              <a:buSzPts val="600"/>
              <a:buFont typeface="Arial"/>
              <a:buNone/>
            </a:pPr>
            <a:r>
              <a:t/>
            </a:r>
            <a:endParaRPr/>
          </a:p>
          <a:p>
            <a:pPr indent="203200" lvl="0" marL="342900" marR="0" rtl="0" algn="ctr">
              <a:lnSpc>
                <a:spcPct val="100000"/>
              </a:lnSpc>
              <a:spcBef>
                <a:spcPts val="0"/>
              </a:spcBef>
              <a:spcAft>
                <a:spcPts val="0"/>
              </a:spcAft>
              <a:buClr>
                <a:schemeClr val="lt1"/>
              </a:buClr>
              <a:buSzPts val="600"/>
              <a:buFont typeface="Arial"/>
              <a:buNone/>
            </a:pPr>
            <a:r>
              <a:rPr b="0" i="0" lang="en-US" sz="2400" u="none" cap="none" strike="noStrike">
                <a:solidFill>
                  <a:schemeClr val="accent3"/>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a:p>
            <a:pPr indent="203200" lvl="0" marL="342900" marR="0" rtl="0" algn="ctr">
              <a:lnSpc>
                <a:spcPct val="100000"/>
              </a:lnSpc>
              <a:spcBef>
                <a:spcPts val="0"/>
              </a:spcBef>
              <a:spcAft>
                <a:spcPts val="0"/>
              </a:spcAft>
              <a:buClr>
                <a:schemeClr val="lt1"/>
              </a:buClr>
              <a:buSzPts val="600"/>
              <a:buFont typeface="Arial"/>
              <a:buNone/>
            </a:pPr>
            <a:r>
              <a:t/>
            </a:r>
            <a:endParaRPr b="0" i="0" sz="2400" u="none" cap="none" strike="noStrike">
              <a:solidFill>
                <a:schemeClr val="lt1"/>
              </a:solidFill>
              <a:latin typeface="Calibri"/>
              <a:ea typeface="Calibri"/>
              <a:cs typeface="Calibri"/>
              <a:sym typeface="Calibri"/>
            </a:endParaRPr>
          </a:p>
        </p:txBody>
      </p:sp>
      <p:sp>
        <p:nvSpPr>
          <p:cNvPr id="350" name="Google Shape;350;p11"/>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sp>
        <p:nvSpPr>
          <p:cNvPr id="351" name="Google Shape;351;p11"/>
          <p:cNvSpPr txBox="1"/>
          <p:nvPr>
            <p:ph type="title"/>
          </p:nvPr>
        </p:nvSpPr>
        <p:spPr>
          <a:xfrm>
            <a:off x="457200" y="-460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Calibri"/>
              <a:buNone/>
            </a:pPr>
            <a:r>
              <a:rPr b="0" i="0" lang="en-US" sz="3600" u="none" cap="none" strike="noStrike">
                <a:solidFill>
                  <a:schemeClr val="lt1"/>
                </a:solidFill>
                <a:latin typeface="Calibri"/>
                <a:ea typeface="Calibri"/>
                <a:cs typeface="Calibri"/>
                <a:sym typeface="Calibri"/>
              </a:rPr>
              <a:t>PLPT </a:t>
            </a:r>
            <a:r>
              <a:rPr b="0" i="0" lang="en-US" sz="3600" u="none" cap="none" strike="noStrike">
                <a:solidFill>
                  <a:schemeClr val="lt1"/>
                </a:solidFill>
                <a:latin typeface="Calibri"/>
                <a:ea typeface="Calibri"/>
                <a:cs typeface="Calibri"/>
                <a:sym typeface="Calibri"/>
                <a:extLst>
                  <a:ext uri="http://customooxmlschemas.google.com/">
                    <go:slidesCustomData xmlns:go="http://customooxmlschemas.google.com/" textRoundtripDataId="6"/>
                  </a:ext>
                </a:extLst>
              </a:rPr>
              <a:t>ABI-FD</a:t>
            </a:r>
            <a:r>
              <a:rPr lang="en-US">
                <a:extLst>
                  <a:ext uri="http://customooxmlschemas.google.com/">
                    <go:slidesCustomData xmlns:go="http://customooxmlschemas.google.com/" textRoundtripDataId="7"/>
                  </a:ext>
                </a:extLst>
              </a:rPr>
              <a:t>_</a:t>
            </a:r>
            <a:r>
              <a:rPr b="0" i="0" lang="en-US" sz="3600" u="none" cap="none" strike="noStrike">
                <a:solidFill>
                  <a:schemeClr val="lt1"/>
                </a:solidFill>
                <a:latin typeface="Calibri"/>
                <a:ea typeface="Calibri"/>
                <a:cs typeface="Calibri"/>
                <a:sym typeface="Calibri"/>
                <a:extLst>
                  <a:ext uri="http://customooxmlschemas.google.com/">
                    <go:slidesCustomData xmlns:go="http://customooxmlschemas.google.com/" textRoundtripDataId="8"/>
                  </a:ext>
                </a:extLst>
              </a:rPr>
              <a:t>CO</a:t>
            </a:r>
            <a:r>
              <a:rPr lang="en-US"/>
              <a:t>P01</a:t>
            </a:r>
            <a:r>
              <a:rPr b="0" i="0" lang="en-US" sz="3600" u="none" cap="none" strike="noStrike">
                <a:solidFill>
                  <a:schemeClr val="lt1"/>
                </a:solidFill>
                <a:latin typeface="Calibri"/>
                <a:ea typeface="Calibri"/>
                <a:cs typeface="Calibri"/>
                <a:sym typeface="Calibri"/>
              </a:rPr>
              <a:t>:</a:t>
            </a:r>
            <a:endParaRPr/>
          </a:p>
        </p:txBody>
      </p:sp>
      <p:pic>
        <p:nvPicPr>
          <p:cNvPr id="352" name="Google Shape;352;p11"/>
          <p:cNvPicPr preferRelativeResize="0"/>
          <p:nvPr/>
        </p:nvPicPr>
        <p:blipFill>
          <a:blip r:embed="rId3">
            <a:alphaModFix/>
          </a:blip>
          <a:stretch>
            <a:fillRect/>
          </a:stretch>
        </p:blipFill>
        <p:spPr>
          <a:xfrm>
            <a:off x="4497825" y="1336650"/>
            <a:ext cx="4188974" cy="41889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12"/>
          <p:cNvSpPr txBox="1"/>
          <p:nvPr>
            <p:ph type="title"/>
          </p:nvPr>
        </p:nvSpPr>
        <p:spPr>
          <a:xfrm>
            <a:off x="457200" y="-460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Calibri"/>
              <a:buNone/>
            </a:pPr>
            <a:r>
              <a:rPr b="0" i="0" lang="en-US" sz="3600" u="none" cap="none" strike="noStrike">
                <a:solidFill>
                  <a:schemeClr val="lt1"/>
                </a:solidFill>
                <a:latin typeface="Calibri"/>
                <a:ea typeface="Calibri"/>
                <a:cs typeface="Calibri"/>
                <a:sym typeface="Calibri"/>
              </a:rPr>
              <a:t>PLPT </a:t>
            </a:r>
            <a:r>
              <a:rPr lang="en-US">
                <a:extLst>
                  <a:ext uri="http://customooxmlschemas.google.com/">
                    <go:slidesCustomData xmlns:go="http://customooxmlschemas.google.com/" textRoundtripDataId="9"/>
                  </a:ext>
                </a:extLst>
              </a:rPr>
              <a:t>ABI-FD_CO</a:t>
            </a:r>
            <a:r>
              <a:rPr lang="en-US"/>
              <a:t>P01</a:t>
            </a:r>
            <a:r>
              <a:rPr b="0" i="0" lang="en-US" sz="3600" u="none" cap="none" strike="noStrike">
                <a:solidFill>
                  <a:schemeClr val="lt1"/>
                </a:solidFill>
                <a:latin typeface="Calibri"/>
                <a:ea typeface="Calibri"/>
                <a:cs typeface="Calibri"/>
                <a:sym typeface="Calibri"/>
              </a:rPr>
              <a:t>:</a:t>
            </a:r>
            <a:endParaRPr/>
          </a:p>
        </p:txBody>
      </p:sp>
      <p:sp>
        <p:nvSpPr>
          <p:cNvPr id="359" name="Google Shape;359;p12"/>
          <p:cNvSpPr txBox="1"/>
          <p:nvPr/>
        </p:nvSpPr>
        <p:spPr>
          <a:xfrm>
            <a:off x="166194" y="4642896"/>
            <a:ext cx="36222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12"/>
          <p:cNvSpPr txBox="1"/>
          <p:nvPr>
            <p:ph idx="1" type="body"/>
          </p:nvPr>
        </p:nvSpPr>
        <p:spPr>
          <a:xfrm>
            <a:off x="457200" y="1465250"/>
            <a:ext cx="3812700" cy="452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600"/>
              <a:buFont typeface="Arial"/>
              <a:buNone/>
            </a:pPr>
            <a:r>
              <a:rPr lang="en-US" sz="2400"/>
              <a:t>December </a:t>
            </a:r>
            <a:r>
              <a:rPr b="0" i="0" lang="en-US" sz="2400" u="none" cap="none" strike="noStrike">
                <a:solidFill>
                  <a:schemeClr val="lt1"/>
                </a:solidFill>
                <a:latin typeface="Calibri"/>
                <a:ea typeface="Calibri"/>
                <a:cs typeface="Calibri"/>
                <a:sym typeface="Calibri"/>
              </a:rPr>
              <a:t>2  </a:t>
            </a:r>
            <a:r>
              <a:rPr b="0" i="0" lang="en-US" sz="2400" u="none" cap="none" strike="noStrike">
                <a:solidFill>
                  <a:schemeClr val="lt1"/>
                </a:solidFill>
                <a:latin typeface="Calibri"/>
                <a:ea typeface="Calibri"/>
                <a:cs typeface="Calibri"/>
                <a:sym typeface="Calibri"/>
              </a:rPr>
              <a:t>2018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600"/>
              <a:buFont typeface="Arial"/>
              <a:buNone/>
            </a:pPr>
            <a:r>
              <a:rPr lang="en-US"/>
              <a:t>      </a:t>
            </a:r>
            <a:r>
              <a:rPr b="0" i="0" lang="en-US" sz="2400" u="none" cap="none" strike="noStrike">
                <a:solidFill>
                  <a:schemeClr val="lt1"/>
                </a:solidFill>
                <a:latin typeface="Calibri"/>
                <a:ea typeface="Calibri"/>
                <a:cs typeface="Calibri"/>
                <a:sym typeface="Calibri"/>
              </a:rPr>
              <a:t>Cloud </a:t>
            </a:r>
            <a:r>
              <a:rPr lang="en-US" sz="2400"/>
              <a:t>Particle Size</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600"/>
              <a:buFont typeface="Arial"/>
              <a:buNone/>
            </a:pPr>
            <a:r>
              <a:t/>
            </a:r>
            <a:endParaRPr sz="2400"/>
          </a:p>
          <a:p>
            <a:pPr indent="0" lvl="0" marL="0" marR="0" rtl="0" algn="l">
              <a:lnSpc>
                <a:spcPct val="100000"/>
              </a:lnSpc>
              <a:spcBef>
                <a:spcPts val="0"/>
              </a:spcBef>
              <a:spcAft>
                <a:spcPts val="0"/>
              </a:spcAft>
              <a:buClr>
                <a:schemeClr val="lt1"/>
              </a:buClr>
              <a:buSzPts val="600"/>
              <a:buFont typeface="Arial"/>
              <a:buNone/>
            </a:pPr>
            <a:r>
              <a:rPr lang="en-US" sz="2400" u="sng"/>
              <a:t>Visual inspection: </a:t>
            </a:r>
            <a:endParaRPr sz="2400" u="sng"/>
          </a:p>
          <a:p>
            <a:pPr indent="0" lvl="0" marL="0" marR="0" rtl="0" algn="l">
              <a:lnSpc>
                <a:spcPct val="100000"/>
              </a:lnSpc>
              <a:spcBef>
                <a:spcPts val="0"/>
              </a:spcBef>
              <a:spcAft>
                <a:spcPts val="0"/>
              </a:spcAft>
              <a:buClr>
                <a:schemeClr val="lt1"/>
              </a:buClr>
              <a:buSzPts val="600"/>
              <a:buFont typeface="Arial"/>
              <a:buNone/>
            </a:pPr>
            <a:r>
              <a:rPr lang="en-US" sz="2400"/>
              <a:t>R</a:t>
            </a:r>
            <a:r>
              <a:rPr lang="en-US" sz="2400"/>
              <a:t>eliable patterns and values. </a:t>
            </a:r>
            <a:endParaRPr/>
          </a:p>
          <a:p>
            <a:pPr indent="203200" lvl="0" marL="342900" rtl="0" algn="ctr">
              <a:lnSpc>
                <a:spcPct val="100000"/>
              </a:lnSpc>
              <a:spcBef>
                <a:spcPts val="0"/>
              </a:spcBef>
              <a:spcAft>
                <a:spcPts val="0"/>
              </a:spcAft>
              <a:buClr>
                <a:schemeClr val="lt1"/>
              </a:buClr>
              <a:buSzPts val="600"/>
              <a:buFont typeface="Arial"/>
              <a:buNone/>
            </a:pPr>
            <a:r>
              <a:t/>
            </a:r>
            <a:endParaRPr sz="2400"/>
          </a:p>
          <a:p>
            <a:pPr indent="203200" lvl="0" marL="342900" marR="0" rtl="0" algn="ctr">
              <a:lnSpc>
                <a:spcPct val="100000"/>
              </a:lnSpc>
              <a:spcBef>
                <a:spcPts val="0"/>
              </a:spcBef>
              <a:spcAft>
                <a:spcPts val="0"/>
              </a:spcAft>
              <a:buClr>
                <a:schemeClr val="lt1"/>
              </a:buClr>
              <a:buSzPts val="600"/>
              <a:buFont typeface="Arial"/>
              <a:buNone/>
            </a:pPr>
            <a:r>
              <a:rPr b="0" i="0" lang="en-US" sz="2400" u="none" cap="none" strike="noStrike">
                <a:solidFill>
                  <a:schemeClr val="accent3"/>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sp>
        <p:nvSpPr>
          <p:cNvPr id="361" name="Google Shape;361;p12"/>
          <p:cNvSpPr txBox="1"/>
          <p:nvPr>
            <p:ph idx="12" type="sldNum"/>
          </p:nvPr>
        </p:nvSpPr>
        <p:spPr>
          <a:xfrm>
            <a:off x="6943575" y="6359650"/>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pic>
        <p:nvPicPr>
          <p:cNvPr id="362" name="Google Shape;362;p12"/>
          <p:cNvPicPr preferRelativeResize="0"/>
          <p:nvPr/>
        </p:nvPicPr>
        <p:blipFill>
          <a:blip r:embed="rId3">
            <a:alphaModFix/>
          </a:blip>
          <a:stretch>
            <a:fillRect/>
          </a:stretch>
        </p:blipFill>
        <p:spPr>
          <a:xfrm>
            <a:off x="4422300" y="1249362"/>
            <a:ext cx="4569298" cy="45692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g1a0df554768_0_39"/>
          <p:cNvSpPr txBox="1"/>
          <p:nvPr>
            <p:ph type="title"/>
          </p:nvPr>
        </p:nvSpPr>
        <p:spPr>
          <a:xfrm>
            <a:off x="132425" y="6234400"/>
            <a:ext cx="5594700" cy="61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CPS: </a:t>
            </a:r>
            <a:r>
              <a:rPr lang="en-US"/>
              <a:t>CONUS and M1/M2 </a:t>
            </a:r>
            <a:endParaRPr/>
          </a:p>
        </p:txBody>
      </p:sp>
      <p:sp>
        <p:nvSpPr>
          <p:cNvPr id="369" name="Google Shape;369;g1a0df554768_0_39"/>
          <p:cNvSpPr txBox="1"/>
          <p:nvPr>
            <p:ph idx="12" type="sldNum"/>
          </p:nvPr>
        </p:nvSpPr>
        <p:spPr>
          <a:xfrm>
            <a:off x="6943575" y="6359650"/>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70" name="Google Shape;370;g1a0df554768_0_39"/>
          <p:cNvPicPr preferRelativeResize="0"/>
          <p:nvPr/>
        </p:nvPicPr>
        <p:blipFill>
          <a:blip r:embed="rId3">
            <a:alphaModFix/>
          </a:blip>
          <a:stretch>
            <a:fillRect/>
          </a:stretch>
        </p:blipFill>
        <p:spPr>
          <a:xfrm>
            <a:off x="6056175" y="3853253"/>
            <a:ext cx="2747423" cy="2747448"/>
          </a:xfrm>
          <a:prstGeom prst="rect">
            <a:avLst/>
          </a:prstGeom>
          <a:noFill/>
          <a:ln>
            <a:noFill/>
          </a:ln>
        </p:spPr>
      </p:pic>
      <p:pic>
        <p:nvPicPr>
          <p:cNvPr id="371" name="Google Shape;371;g1a0df554768_0_39"/>
          <p:cNvPicPr preferRelativeResize="0"/>
          <p:nvPr/>
        </p:nvPicPr>
        <p:blipFill>
          <a:blip r:embed="rId4">
            <a:alphaModFix/>
          </a:blip>
          <a:stretch>
            <a:fillRect/>
          </a:stretch>
        </p:blipFill>
        <p:spPr>
          <a:xfrm>
            <a:off x="6056175" y="900175"/>
            <a:ext cx="2747423" cy="2747423"/>
          </a:xfrm>
          <a:prstGeom prst="rect">
            <a:avLst/>
          </a:prstGeom>
          <a:noFill/>
          <a:ln>
            <a:noFill/>
          </a:ln>
        </p:spPr>
      </p:pic>
      <p:pic>
        <p:nvPicPr>
          <p:cNvPr id="372" name="Google Shape;372;g1a0df554768_0_39"/>
          <p:cNvPicPr preferRelativeResize="0"/>
          <p:nvPr/>
        </p:nvPicPr>
        <p:blipFill>
          <a:blip r:embed="rId5">
            <a:alphaModFix/>
          </a:blip>
          <a:stretch>
            <a:fillRect/>
          </a:stretch>
        </p:blipFill>
        <p:spPr>
          <a:xfrm>
            <a:off x="132425" y="1217962"/>
            <a:ext cx="5042749" cy="4147277"/>
          </a:xfrm>
          <a:prstGeom prst="rect">
            <a:avLst/>
          </a:prstGeom>
          <a:noFill/>
          <a:ln>
            <a:noFill/>
          </a:ln>
        </p:spPr>
      </p:pic>
      <p:sp>
        <p:nvSpPr>
          <p:cNvPr id="373" name="Google Shape;373;g1a0df554768_0_39"/>
          <p:cNvSpPr txBox="1"/>
          <p:nvPr/>
        </p:nvSpPr>
        <p:spPr>
          <a:xfrm>
            <a:off x="174150" y="5486250"/>
            <a:ext cx="49593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lt1"/>
              </a:buClr>
              <a:buSzPts val="1400"/>
              <a:buFont typeface="Calibri"/>
              <a:buChar char="●"/>
            </a:pPr>
            <a:r>
              <a:rPr lang="en-US">
                <a:solidFill>
                  <a:schemeClr val="lt1"/>
                </a:solidFill>
                <a:latin typeface="Calibri"/>
                <a:ea typeface="Calibri"/>
                <a:cs typeface="Calibri"/>
                <a:sym typeface="Calibri"/>
              </a:rPr>
              <a:t>CPS and ACTP (Cloud Type) has all sub-region files in the last 30 days archive</a:t>
            </a:r>
            <a:endParaRPr>
              <a:solidFill>
                <a:schemeClr val="lt1"/>
              </a:solidFill>
              <a:latin typeface="Calibri"/>
              <a:ea typeface="Calibri"/>
              <a:cs typeface="Calibri"/>
              <a:sym typeface="Calibri"/>
            </a:endParaRPr>
          </a:p>
          <a:p>
            <a:pPr indent="-317500" lvl="0" marL="457200" rtl="0" algn="l">
              <a:spcBef>
                <a:spcPts val="0"/>
              </a:spcBef>
              <a:spcAft>
                <a:spcPts val="0"/>
              </a:spcAft>
              <a:buClr>
                <a:schemeClr val="lt1"/>
              </a:buClr>
              <a:buSzPts val="1400"/>
              <a:buFont typeface="Calibri"/>
              <a:buChar char="●"/>
            </a:pPr>
            <a:r>
              <a:rPr lang="en-US">
                <a:solidFill>
                  <a:schemeClr val="lt1"/>
                </a:solidFill>
                <a:latin typeface="Calibri"/>
                <a:ea typeface="Calibri"/>
                <a:cs typeface="Calibri"/>
                <a:sym typeface="Calibri"/>
              </a:rPr>
              <a:t>The pattern and visualization check is satisfactory.</a:t>
            </a:r>
            <a:endParaRPr>
              <a:solidFill>
                <a:schemeClr val="lt1"/>
              </a:solidFill>
              <a:latin typeface="Calibri"/>
              <a:ea typeface="Calibri"/>
              <a:cs typeface="Calibri"/>
              <a:sym typeface="Calibri"/>
            </a:endParaRPr>
          </a:p>
          <a:p>
            <a:pPr indent="0" lvl="0" marL="0" rtl="0" algn="l">
              <a:spcBef>
                <a:spcPts val="0"/>
              </a:spcBef>
              <a:spcAft>
                <a:spcPts val="0"/>
              </a:spcAft>
              <a:buNone/>
            </a:pPr>
            <a:r>
              <a:t/>
            </a:r>
            <a:endParaRPr>
              <a:solidFill>
                <a:schemeClr val="lt1"/>
              </a:solidFill>
              <a:latin typeface="Calibri"/>
              <a:ea typeface="Calibri"/>
              <a:cs typeface="Calibri"/>
              <a:sym typeface="Calibri"/>
            </a:endParaRPr>
          </a:p>
        </p:txBody>
      </p:sp>
      <p:sp>
        <p:nvSpPr>
          <p:cNvPr id="374" name="Google Shape;374;g1a0df554768_0_39"/>
          <p:cNvSpPr txBox="1"/>
          <p:nvPr>
            <p:ph type="title"/>
          </p:nvPr>
        </p:nvSpPr>
        <p:spPr>
          <a:xfrm>
            <a:off x="457200" y="-460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3200"/>
              <a:t>PLPTs ABI-CONUS_COP_02 &amp; </a:t>
            </a:r>
            <a:endParaRPr sz="3200"/>
          </a:p>
          <a:p>
            <a:pPr indent="0" lvl="0" marL="0" rtl="0" algn="ctr">
              <a:spcBef>
                <a:spcPts val="0"/>
              </a:spcBef>
              <a:spcAft>
                <a:spcPts val="0"/>
              </a:spcAft>
              <a:buNone/>
            </a:pPr>
            <a:r>
              <a:rPr lang="en-US" sz="3200"/>
              <a:t>ABI-MESO_COP03 </a:t>
            </a:r>
            <a:endParaRPr sz="32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1a0df554768_0_28"/>
          <p:cNvSpPr txBox="1"/>
          <p:nvPr>
            <p:ph type="title"/>
          </p:nvPr>
        </p:nvSpPr>
        <p:spPr>
          <a:xfrm>
            <a:off x="457200" y="-460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3200"/>
              <a:t>PLPTs ABI-CONUS_COP_02 &amp; </a:t>
            </a:r>
            <a:endParaRPr sz="3200"/>
          </a:p>
          <a:p>
            <a:pPr indent="0" lvl="0" marL="0" rtl="0" algn="ctr">
              <a:spcBef>
                <a:spcPts val="0"/>
              </a:spcBef>
              <a:spcAft>
                <a:spcPts val="0"/>
              </a:spcAft>
              <a:buNone/>
            </a:pPr>
            <a:r>
              <a:rPr lang="en-US" sz="3200"/>
              <a:t>ABI-MESO_COP03 </a:t>
            </a:r>
            <a:endParaRPr sz="3200"/>
          </a:p>
        </p:txBody>
      </p:sp>
      <p:sp>
        <p:nvSpPr>
          <p:cNvPr id="381" name="Google Shape;381;g1a0df554768_0_28"/>
          <p:cNvSpPr txBox="1"/>
          <p:nvPr>
            <p:ph idx="12" type="sldNum"/>
          </p:nvPr>
        </p:nvSpPr>
        <p:spPr>
          <a:xfrm>
            <a:off x="6943575" y="6359650"/>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sp>
        <p:nvSpPr>
          <p:cNvPr id="382" name="Google Shape;382;g1a0df554768_0_28"/>
          <p:cNvSpPr txBox="1"/>
          <p:nvPr/>
        </p:nvSpPr>
        <p:spPr>
          <a:xfrm>
            <a:off x="474700" y="5621300"/>
            <a:ext cx="49593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lt1"/>
              </a:buClr>
              <a:buSzPts val="1400"/>
              <a:buFont typeface="Calibri"/>
              <a:buChar char="●"/>
            </a:pPr>
            <a:r>
              <a:rPr lang="en-US">
                <a:solidFill>
                  <a:schemeClr val="lt1"/>
                </a:solidFill>
                <a:latin typeface="Calibri"/>
                <a:ea typeface="Calibri"/>
                <a:cs typeface="Calibri"/>
                <a:sym typeface="Calibri"/>
                <a:extLst>
                  <a:ext uri="http://customooxmlschemas.google.com/">
                    <go:slidesCustomData xmlns:go="http://customooxmlschemas.google.com/" textRoundtripDataId="10"/>
                  </a:ext>
                </a:extLst>
              </a:rPr>
              <a:t>COD has only CONUS and not the M1 and M2 sub-region files in the last 30 days archive.</a:t>
            </a:r>
            <a:endParaRPr>
              <a:solidFill>
                <a:schemeClr val="lt1"/>
              </a:solidFill>
              <a:latin typeface="Calibri"/>
              <a:ea typeface="Calibri"/>
              <a:cs typeface="Calibri"/>
              <a:sym typeface="Calibri"/>
            </a:endParaRPr>
          </a:p>
          <a:p>
            <a:pPr indent="-317500" lvl="0" marL="457200" rtl="0" algn="l">
              <a:spcBef>
                <a:spcPts val="0"/>
              </a:spcBef>
              <a:spcAft>
                <a:spcPts val="0"/>
              </a:spcAft>
              <a:buClr>
                <a:schemeClr val="lt1"/>
              </a:buClr>
              <a:buSzPts val="1400"/>
              <a:buFont typeface="Calibri"/>
              <a:buChar char="●"/>
            </a:pPr>
            <a:r>
              <a:rPr lang="en-US">
                <a:solidFill>
                  <a:schemeClr val="lt1"/>
                </a:solidFill>
                <a:latin typeface="Calibri"/>
                <a:ea typeface="Calibri"/>
                <a:cs typeface="Calibri"/>
                <a:sym typeface="Calibri"/>
              </a:rPr>
              <a:t>The pattern and visualization check is satisfactory.</a:t>
            </a:r>
            <a:endParaRPr>
              <a:solidFill>
                <a:schemeClr val="lt1"/>
              </a:solidFill>
              <a:latin typeface="Calibri"/>
              <a:ea typeface="Calibri"/>
              <a:cs typeface="Calibri"/>
              <a:sym typeface="Calibri"/>
            </a:endParaRPr>
          </a:p>
        </p:txBody>
      </p:sp>
      <p:pic>
        <p:nvPicPr>
          <p:cNvPr id="383" name="Google Shape;383;g1a0df554768_0_28"/>
          <p:cNvPicPr preferRelativeResize="0"/>
          <p:nvPr/>
        </p:nvPicPr>
        <p:blipFill>
          <a:blip r:embed="rId3">
            <a:alphaModFix/>
          </a:blip>
          <a:stretch>
            <a:fillRect/>
          </a:stretch>
        </p:blipFill>
        <p:spPr>
          <a:xfrm>
            <a:off x="339775" y="1096949"/>
            <a:ext cx="4524324" cy="4524349"/>
          </a:xfrm>
          <a:prstGeom prst="rect">
            <a:avLst/>
          </a:prstGeom>
          <a:noFill/>
          <a:ln>
            <a:noFill/>
          </a:ln>
        </p:spPr>
      </p:pic>
      <p:sp>
        <p:nvSpPr>
          <p:cNvPr id="384" name="Google Shape;384;g1a0df554768_0_28"/>
          <p:cNvSpPr txBox="1"/>
          <p:nvPr/>
        </p:nvSpPr>
        <p:spPr>
          <a:xfrm>
            <a:off x="5228925" y="2521575"/>
            <a:ext cx="37026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US" sz="3600">
                <a:solidFill>
                  <a:schemeClr val="lt1"/>
                </a:solidFill>
                <a:latin typeface="Calibri"/>
                <a:ea typeface="Calibri"/>
                <a:cs typeface="Calibri"/>
                <a:sym typeface="Calibri"/>
              </a:rPr>
              <a:t>COD: CONUS and M1/M2</a:t>
            </a:r>
            <a:endParaRPr>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13"/>
          <p:cNvSpPr/>
          <p:nvPr/>
        </p:nvSpPr>
        <p:spPr>
          <a:xfrm>
            <a:off x="-80550" y="1035600"/>
            <a:ext cx="9224700" cy="5032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1"/>
              </a:highlight>
            </a:endParaRPr>
          </a:p>
        </p:txBody>
      </p:sp>
      <p:sp>
        <p:nvSpPr>
          <p:cNvPr id="391" name="Google Shape;391;p13"/>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400"/>
              <a:t>DQF Parameter  COD (CPS is identical)</a:t>
            </a:r>
            <a:endParaRPr sz="2400"/>
          </a:p>
        </p:txBody>
      </p:sp>
      <p:sp>
        <p:nvSpPr>
          <p:cNvPr id="392" name="Google Shape;392;p13"/>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pic>
        <p:nvPicPr>
          <p:cNvPr id="393" name="Google Shape;393;p13"/>
          <p:cNvPicPr preferRelativeResize="0"/>
          <p:nvPr/>
        </p:nvPicPr>
        <p:blipFill rotWithShape="1">
          <a:blip r:embed="rId3">
            <a:alphaModFix/>
          </a:blip>
          <a:srcRect b="0" l="0" r="0" t="0"/>
          <a:stretch/>
        </p:blipFill>
        <p:spPr>
          <a:xfrm>
            <a:off x="2197550" y="1095825"/>
            <a:ext cx="2286000" cy="1657350"/>
          </a:xfrm>
          <a:prstGeom prst="rect">
            <a:avLst/>
          </a:prstGeom>
          <a:noFill/>
          <a:ln>
            <a:noFill/>
          </a:ln>
        </p:spPr>
      </p:pic>
      <p:pic>
        <p:nvPicPr>
          <p:cNvPr id="394" name="Google Shape;394;p13"/>
          <p:cNvPicPr preferRelativeResize="0"/>
          <p:nvPr/>
        </p:nvPicPr>
        <p:blipFill rotWithShape="1">
          <a:blip r:embed="rId4">
            <a:alphaModFix/>
          </a:blip>
          <a:srcRect b="0" l="0" r="0" t="0"/>
          <a:stretch/>
        </p:blipFill>
        <p:spPr>
          <a:xfrm>
            <a:off x="4481450" y="1096950"/>
            <a:ext cx="2290191" cy="1655063"/>
          </a:xfrm>
          <a:prstGeom prst="rect">
            <a:avLst/>
          </a:prstGeom>
          <a:noFill/>
          <a:ln>
            <a:noFill/>
          </a:ln>
        </p:spPr>
      </p:pic>
      <p:pic>
        <p:nvPicPr>
          <p:cNvPr id="395" name="Google Shape;395;p13"/>
          <p:cNvPicPr preferRelativeResize="0"/>
          <p:nvPr/>
        </p:nvPicPr>
        <p:blipFill rotWithShape="1">
          <a:blip r:embed="rId5">
            <a:alphaModFix/>
          </a:blip>
          <a:srcRect b="0" l="0" r="0" t="0"/>
          <a:stretch/>
        </p:blipFill>
        <p:spPr>
          <a:xfrm>
            <a:off x="6769551" y="1096963"/>
            <a:ext cx="2286000" cy="1655063"/>
          </a:xfrm>
          <a:prstGeom prst="rect">
            <a:avLst/>
          </a:prstGeom>
          <a:noFill/>
          <a:ln>
            <a:noFill/>
          </a:ln>
        </p:spPr>
      </p:pic>
      <p:pic>
        <p:nvPicPr>
          <p:cNvPr id="396" name="Google Shape;396;p13"/>
          <p:cNvPicPr preferRelativeResize="0"/>
          <p:nvPr/>
        </p:nvPicPr>
        <p:blipFill rotWithShape="1">
          <a:blip r:embed="rId6">
            <a:alphaModFix/>
          </a:blip>
          <a:srcRect b="0" l="0" r="0" t="0"/>
          <a:stretch/>
        </p:blipFill>
        <p:spPr>
          <a:xfrm>
            <a:off x="-88450" y="2757700"/>
            <a:ext cx="2286000" cy="1655063"/>
          </a:xfrm>
          <a:prstGeom prst="rect">
            <a:avLst/>
          </a:prstGeom>
          <a:noFill/>
          <a:ln>
            <a:noFill/>
          </a:ln>
        </p:spPr>
      </p:pic>
      <p:pic>
        <p:nvPicPr>
          <p:cNvPr id="397" name="Google Shape;397;p13"/>
          <p:cNvPicPr preferRelativeResize="0"/>
          <p:nvPr/>
        </p:nvPicPr>
        <p:blipFill rotWithShape="1">
          <a:blip r:embed="rId7">
            <a:alphaModFix/>
          </a:blip>
          <a:srcRect b="0" l="0" r="0" t="0"/>
          <a:stretch/>
        </p:blipFill>
        <p:spPr>
          <a:xfrm>
            <a:off x="2197550" y="2754300"/>
            <a:ext cx="2286000" cy="1655063"/>
          </a:xfrm>
          <a:prstGeom prst="rect">
            <a:avLst/>
          </a:prstGeom>
          <a:noFill/>
          <a:ln>
            <a:noFill/>
          </a:ln>
        </p:spPr>
      </p:pic>
      <p:pic>
        <p:nvPicPr>
          <p:cNvPr id="398" name="Google Shape;398;p13"/>
          <p:cNvPicPr preferRelativeResize="0"/>
          <p:nvPr/>
        </p:nvPicPr>
        <p:blipFill rotWithShape="1">
          <a:blip r:embed="rId8">
            <a:alphaModFix/>
          </a:blip>
          <a:srcRect b="0" l="0" r="0" t="0"/>
          <a:stretch/>
        </p:blipFill>
        <p:spPr>
          <a:xfrm>
            <a:off x="4483550" y="2757712"/>
            <a:ext cx="2286000" cy="1655060"/>
          </a:xfrm>
          <a:prstGeom prst="rect">
            <a:avLst/>
          </a:prstGeom>
          <a:noFill/>
          <a:ln>
            <a:noFill/>
          </a:ln>
        </p:spPr>
      </p:pic>
      <p:pic>
        <p:nvPicPr>
          <p:cNvPr id="399" name="Google Shape;399;p13"/>
          <p:cNvPicPr preferRelativeResize="0"/>
          <p:nvPr/>
        </p:nvPicPr>
        <p:blipFill rotWithShape="1">
          <a:blip r:embed="rId9">
            <a:alphaModFix/>
          </a:blip>
          <a:srcRect b="0" l="0" r="0" t="0"/>
          <a:stretch/>
        </p:blipFill>
        <p:spPr>
          <a:xfrm>
            <a:off x="6769550" y="2752038"/>
            <a:ext cx="2286000" cy="1655063"/>
          </a:xfrm>
          <a:prstGeom prst="rect">
            <a:avLst/>
          </a:prstGeom>
          <a:noFill/>
          <a:ln>
            <a:noFill/>
          </a:ln>
        </p:spPr>
      </p:pic>
      <p:pic>
        <p:nvPicPr>
          <p:cNvPr id="400" name="Google Shape;400;p13"/>
          <p:cNvPicPr preferRelativeResize="0"/>
          <p:nvPr/>
        </p:nvPicPr>
        <p:blipFill rotWithShape="1">
          <a:blip r:embed="rId10">
            <a:alphaModFix/>
          </a:blip>
          <a:srcRect b="0" l="0" r="0" t="0"/>
          <a:stretch/>
        </p:blipFill>
        <p:spPr>
          <a:xfrm>
            <a:off x="-76212" y="4409338"/>
            <a:ext cx="2286000" cy="1655064"/>
          </a:xfrm>
          <a:prstGeom prst="rect">
            <a:avLst/>
          </a:prstGeom>
          <a:noFill/>
          <a:ln>
            <a:noFill/>
          </a:ln>
        </p:spPr>
      </p:pic>
      <p:pic>
        <p:nvPicPr>
          <p:cNvPr id="401" name="Google Shape;401;p13"/>
          <p:cNvPicPr preferRelativeResize="0"/>
          <p:nvPr/>
        </p:nvPicPr>
        <p:blipFill rotWithShape="1">
          <a:blip r:embed="rId11">
            <a:alphaModFix/>
          </a:blip>
          <a:srcRect b="0" l="0" r="0" t="0"/>
          <a:stretch/>
        </p:blipFill>
        <p:spPr>
          <a:xfrm>
            <a:off x="2209788" y="4411638"/>
            <a:ext cx="2286000" cy="1655064"/>
          </a:xfrm>
          <a:prstGeom prst="rect">
            <a:avLst/>
          </a:prstGeom>
          <a:noFill/>
          <a:ln>
            <a:noFill/>
          </a:ln>
        </p:spPr>
      </p:pic>
      <p:pic>
        <p:nvPicPr>
          <p:cNvPr id="402" name="Google Shape;402;p13"/>
          <p:cNvPicPr preferRelativeResize="0"/>
          <p:nvPr/>
        </p:nvPicPr>
        <p:blipFill rotWithShape="1">
          <a:blip r:embed="rId12">
            <a:alphaModFix/>
          </a:blip>
          <a:srcRect b="0" l="0" r="0" t="0"/>
          <a:stretch/>
        </p:blipFill>
        <p:spPr>
          <a:xfrm>
            <a:off x="4495800" y="4412767"/>
            <a:ext cx="2286000" cy="1655064"/>
          </a:xfrm>
          <a:prstGeom prst="rect">
            <a:avLst/>
          </a:prstGeom>
          <a:noFill/>
          <a:ln>
            <a:noFill/>
          </a:ln>
        </p:spPr>
      </p:pic>
      <p:pic>
        <p:nvPicPr>
          <p:cNvPr id="403" name="Google Shape;403;p13"/>
          <p:cNvPicPr preferRelativeResize="0"/>
          <p:nvPr/>
        </p:nvPicPr>
        <p:blipFill rotWithShape="1">
          <a:blip r:embed="rId13">
            <a:alphaModFix/>
          </a:blip>
          <a:srcRect b="0" l="0" r="0" t="0"/>
          <a:stretch/>
        </p:blipFill>
        <p:spPr>
          <a:xfrm>
            <a:off x="6781800" y="4409342"/>
            <a:ext cx="2286000" cy="1655064"/>
          </a:xfrm>
          <a:prstGeom prst="rect">
            <a:avLst/>
          </a:prstGeom>
          <a:noFill/>
          <a:ln>
            <a:noFill/>
          </a:ln>
        </p:spPr>
      </p:pic>
      <p:pic>
        <p:nvPicPr>
          <p:cNvPr id="404" name="Google Shape;404;p13"/>
          <p:cNvPicPr preferRelativeResize="0"/>
          <p:nvPr/>
        </p:nvPicPr>
        <p:blipFill rotWithShape="1">
          <a:blip r:embed="rId14">
            <a:alphaModFix/>
          </a:blip>
          <a:srcRect b="0" l="0" r="0" t="0"/>
          <a:stretch/>
        </p:blipFill>
        <p:spPr>
          <a:xfrm>
            <a:off x="-88450" y="1099788"/>
            <a:ext cx="2286000" cy="1655063"/>
          </a:xfrm>
          <a:prstGeom prst="rect">
            <a:avLst/>
          </a:prstGeom>
          <a:noFill/>
          <a:ln>
            <a:noFill/>
          </a:ln>
        </p:spPr>
      </p:pic>
      <p:sp>
        <p:nvSpPr>
          <p:cNvPr id="405" name="Google Shape;405;p13"/>
          <p:cNvSpPr txBox="1"/>
          <p:nvPr/>
        </p:nvSpPr>
        <p:spPr>
          <a:xfrm>
            <a:off x="1077175" y="6199725"/>
            <a:ext cx="6690600" cy="521700"/>
          </a:xfrm>
          <a:prstGeom prst="rect">
            <a:avLst/>
          </a:prstGeom>
          <a:noFill/>
          <a:ln>
            <a:noFill/>
          </a:ln>
        </p:spPr>
        <p:txBody>
          <a:bodyPr anchorCtr="0" anchor="t" bIns="91425" lIns="91425" spcFirstLastPara="1" rIns="91425" wrap="square" tIns="91425">
            <a:normAutofit lnSpcReduction="10000"/>
          </a:bodyPr>
          <a:lstStyle/>
          <a:p>
            <a:pPr indent="0" lvl="0" marL="0" marR="0" rtl="0" algn="l">
              <a:lnSpc>
                <a:spcPct val="100000"/>
              </a:lnSpc>
              <a:spcBef>
                <a:spcPts val="0"/>
              </a:spcBef>
              <a:spcAft>
                <a:spcPts val="0"/>
              </a:spcAft>
              <a:buClr>
                <a:schemeClr val="dk1"/>
              </a:buClr>
              <a:buSzPts val="1100"/>
              <a:buFont typeface="Arial"/>
              <a:buNone/>
            </a:pPr>
            <a:r>
              <a:rPr b="0" i="0" lang="en-US" sz="2400" u="none" cap="none" strike="noStrike">
                <a:solidFill>
                  <a:srgbClr val="FFFFFF"/>
                </a:solidFill>
                <a:latin typeface="Calibri"/>
                <a:ea typeface="Calibri"/>
                <a:cs typeface="Calibri"/>
                <a:sym typeface="Calibri"/>
              </a:rPr>
              <a:t>How </a:t>
            </a:r>
            <a:r>
              <a:rPr lang="en-US" sz="2400">
                <a:solidFill>
                  <a:srgbClr val="FFFFFF"/>
                </a:solidFill>
                <a:latin typeface="Calibri"/>
                <a:ea typeface="Calibri"/>
                <a:cs typeface="Calibri"/>
                <a:sym typeface="Calibri"/>
              </a:rPr>
              <a:t>can users</a:t>
            </a:r>
            <a:r>
              <a:rPr b="0" i="0" lang="en-US" sz="2400" u="none" cap="none" strike="noStrike">
                <a:solidFill>
                  <a:srgbClr val="FFFFFF"/>
                </a:solidFill>
                <a:latin typeface="Calibri"/>
                <a:ea typeface="Calibri"/>
                <a:cs typeface="Calibri"/>
                <a:sym typeface="Calibri"/>
              </a:rPr>
              <a:t> filter the full-quality DCOMP values?</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14"/>
          <p:cNvSpPr/>
          <p:nvPr/>
        </p:nvSpPr>
        <p:spPr>
          <a:xfrm>
            <a:off x="0" y="5050175"/>
            <a:ext cx="9144000" cy="1655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4"/>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a:t>DQF COD</a:t>
            </a:r>
            <a:endParaRPr/>
          </a:p>
        </p:txBody>
      </p:sp>
      <p:sp>
        <p:nvSpPr>
          <p:cNvPr id="413" name="Google Shape;413;p14"/>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pic>
        <p:nvPicPr>
          <p:cNvPr id="414" name="Google Shape;414;p14"/>
          <p:cNvPicPr preferRelativeResize="0"/>
          <p:nvPr/>
        </p:nvPicPr>
        <p:blipFill rotWithShape="1">
          <a:blip r:embed="rId3">
            <a:alphaModFix/>
          </a:blip>
          <a:srcRect b="0" l="0" r="0" t="0"/>
          <a:stretch/>
        </p:blipFill>
        <p:spPr>
          <a:xfrm>
            <a:off x="0" y="2094038"/>
            <a:ext cx="2286000" cy="1657350"/>
          </a:xfrm>
          <a:prstGeom prst="rect">
            <a:avLst/>
          </a:prstGeom>
          <a:noFill/>
          <a:ln>
            <a:noFill/>
          </a:ln>
        </p:spPr>
      </p:pic>
      <p:pic>
        <p:nvPicPr>
          <p:cNvPr id="415" name="Google Shape;415;p14"/>
          <p:cNvPicPr preferRelativeResize="0"/>
          <p:nvPr/>
        </p:nvPicPr>
        <p:blipFill rotWithShape="1">
          <a:blip r:embed="rId4">
            <a:alphaModFix/>
          </a:blip>
          <a:srcRect b="0" l="0" r="0" t="0"/>
          <a:stretch/>
        </p:blipFill>
        <p:spPr>
          <a:xfrm>
            <a:off x="3176501" y="2095188"/>
            <a:ext cx="2286000" cy="1655063"/>
          </a:xfrm>
          <a:prstGeom prst="rect">
            <a:avLst/>
          </a:prstGeom>
          <a:noFill/>
          <a:ln>
            <a:noFill/>
          </a:ln>
        </p:spPr>
      </p:pic>
      <p:pic>
        <p:nvPicPr>
          <p:cNvPr id="416" name="Google Shape;416;p14"/>
          <p:cNvPicPr preferRelativeResize="0"/>
          <p:nvPr/>
        </p:nvPicPr>
        <p:blipFill rotWithShape="1">
          <a:blip r:embed="rId5">
            <a:alphaModFix/>
          </a:blip>
          <a:srcRect b="0" l="0" r="0" t="0"/>
          <a:stretch/>
        </p:blipFill>
        <p:spPr>
          <a:xfrm>
            <a:off x="2286000" y="5066387"/>
            <a:ext cx="2286000" cy="1655063"/>
          </a:xfrm>
          <a:prstGeom prst="rect">
            <a:avLst/>
          </a:prstGeom>
          <a:noFill/>
          <a:ln>
            <a:noFill/>
          </a:ln>
        </p:spPr>
      </p:pic>
      <p:pic>
        <p:nvPicPr>
          <p:cNvPr id="417" name="Google Shape;417;p14"/>
          <p:cNvPicPr preferRelativeResize="0"/>
          <p:nvPr/>
        </p:nvPicPr>
        <p:blipFill rotWithShape="1">
          <a:blip r:embed="rId6">
            <a:alphaModFix/>
          </a:blip>
          <a:srcRect b="0" l="0" r="0" t="0"/>
          <a:stretch/>
        </p:blipFill>
        <p:spPr>
          <a:xfrm>
            <a:off x="4572000" y="5066375"/>
            <a:ext cx="2286000" cy="1655063"/>
          </a:xfrm>
          <a:prstGeom prst="rect">
            <a:avLst/>
          </a:prstGeom>
          <a:noFill/>
          <a:ln>
            <a:noFill/>
          </a:ln>
        </p:spPr>
      </p:pic>
      <p:pic>
        <p:nvPicPr>
          <p:cNvPr id="418" name="Google Shape;418;p14"/>
          <p:cNvPicPr preferRelativeResize="0"/>
          <p:nvPr/>
        </p:nvPicPr>
        <p:blipFill rotWithShape="1">
          <a:blip r:embed="rId7">
            <a:alphaModFix/>
          </a:blip>
          <a:srcRect b="0" l="0" r="0" t="0"/>
          <a:stretch/>
        </p:blipFill>
        <p:spPr>
          <a:xfrm>
            <a:off x="6857988" y="5066375"/>
            <a:ext cx="2286000" cy="1655063"/>
          </a:xfrm>
          <a:prstGeom prst="rect">
            <a:avLst/>
          </a:prstGeom>
          <a:noFill/>
          <a:ln>
            <a:noFill/>
          </a:ln>
        </p:spPr>
      </p:pic>
      <p:pic>
        <p:nvPicPr>
          <p:cNvPr id="419" name="Google Shape;419;p14"/>
          <p:cNvPicPr preferRelativeResize="0"/>
          <p:nvPr/>
        </p:nvPicPr>
        <p:blipFill rotWithShape="1">
          <a:blip r:embed="rId8">
            <a:alphaModFix/>
          </a:blip>
          <a:srcRect b="0" l="0" r="0" t="0"/>
          <a:stretch/>
        </p:blipFill>
        <p:spPr>
          <a:xfrm>
            <a:off x="-12" y="5066375"/>
            <a:ext cx="2286000" cy="1655063"/>
          </a:xfrm>
          <a:prstGeom prst="rect">
            <a:avLst/>
          </a:prstGeom>
          <a:noFill/>
          <a:ln>
            <a:noFill/>
          </a:ln>
        </p:spPr>
      </p:pic>
      <p:sp>
        <p:nvSpPr>
          <p:cNvPr id="420" name="Google Shape;420;p14"/>
          <p:cNvSpPr txBox="1"/>
          <p:nvPr/>
        </p:nvSpPr>
        <p:spPr>
          <a:xfrm>
            <a:off x="621275" y="1096950"/>
            <a:ext cx="8017800" cy="11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Calibri"/>
                <a:ea typeface="Calibri"/>
                <a:cs typeface="Calibri"/>
                <a:sym typeface="Calibri"/>
              </a:rPr>
              <a:t>For current DQF definitions we need a combination of flags.</a:t>
            </a:r>
            <a:endParaRPr b="0" i="0" sz="24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421" name="Google Shape;421;p14"/>
          <p:cNvSpPr txBox="1"/>
          <p:nvPr/>
        </p:nvSpPr>
        <p:spPr>
          <a:xfrm>
            <a:off x="2345725" y="2413425"/>
            <a:ext cx="1684500" cy="63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Calibri"/>
                <a:ea typeface="Calibri"/>
                <a:cs typeface="Calibri"/>
                <a:sym typeface="Calibri"/>
              </a:rPr>
              <a:t>AND</a:t>
            </a:r>
            <a:endParaRPr b="0" i="0" sz="2400" u="none" cap="none" strike="noStrike">
              <a:solidFill>
                <a:srgbClr val="FFFFFF"/>
              </a:solidFill>
              <a:latin typeface="Calibri"/>
              <a:ea typeface="Calibri"/>
              <a:cs typeface="Calibri"/>
              <a:sym typeface="Calibri"/>
            </a:endParaRPr>
          </a:p>
        </p:txBody>
      </p:sp>
      <p:pic>
        <p:nvPicPr>
          <p:cNvPr id="422" name="Google Shape;422;p14"/>
          <p:cNvPicPr preferRelativeResize="0"/>
          <p:nvPr/>
        </p:nvPicPr>
        <p:blipFill rotWithShape="1">
          <a:blip r:embed="rId9">
            <a:alphaModFix/>
          </a:blip>
          <a:srcRect b="0" l="0" r="0" t="0"/>
          <a:stretch/>
        </p:blipFill>
        <p:spPr>
          <a:xfrm>
            <a:off x="6353001" y="2095188"/>
            <a:ext cx="2286000" cy="1655075"/>
          </a:xfrm>
          <a:prstGeom prst="rect">
            <a:avLst/>
          </a:prstGeom>
          <a:noFill/>
          <a:ln>
            <a:noFill/>
          </a:ln>
        </p:spPr>
      </p:pic>
      <p:sp>
        <p:nvSpPr>
          <p:cNvPr id="423" name="Google Shape;423;p14"/>
          <p:cNvSpPr txBox="1"/>
          <p:nvPr/>
        </p:nvSpPr>
        <p:spPr>
          <a:xfrm>
            <a:off x="5587300" y="2519225"/>
            <a:ext cx="1684500" cy="63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Calibri"/>
                <a:ea typeface="Calibri"/>
                <a:cs typeface="Calibri"/>
                <a:sym typeface="Calibri"/>
              </a:rPr>
              <a:t> =</a:t>
            </a:r>
            <a:endParaRPr b="0" i="0" sz="2400" u="none" cap="none" strike="noStrike">
              <a:solidFill>
                <a:srgbClr val="FFFFFF"/>
              </a:solidFill>
              <a:latin typeface="Calibri"/>
              <a:ea typeface="Calibri"/>
              <a:cs typeface="Calibri"/>
              <a:sym typeface="Calibri"/>
            </a:endParaRPr>
          </a:p>
        </p:txBody>
      </p:sp>
      <p:sp>
        <p:nvSpPr>
          <p:cNvPr id="424" name="Google Shape;424;p14"/>
          <p:cNvSpPr txBox="1"/>
          <p:nvPr/>
        </p:nvSpPr>
        <p:spPr>
          <a:xfrm>
            <a:off x="346475" y="3942750"/>
            <a:ext cx="8143800" cy="7050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FFFFFF"/>
              </a:buClr>
              <a:buSzPts val="1800"/>
              <a:buFont typeface="Calibri"/>
              <a:buChar char="●"/>
            </a:pPr>
            <a:r>
              <a:rPr lang="en-US" sz="1800">
                <a:solidFill>
                  <a:srgbClr val="FFFFFF"/>
                </a:solidFill>
                <a:latin typeface="Calibri"/>
                <a:ea typeface="Calibri"/>
                <a:cs typeface="Calibri"/>
                <a:sym typeface="Calibri"/>
              </a:rPr>
              <a:t>Complicating DQF Factor:  H</a:t>
            </a:r>
            <a:r>
              <a:rPr b="0" i="0" lang="en-US" sz="1800" u="none" cap="none" strike="noStrike">
                <a:solidFill>
                  <a:srgbClr val="FFFFFF"/>
                </a:solidFill>
                <a:latin typeface="Calibri"/>
                <a:ea typeface="Calibri"/>
                <a:cs typeface="Calibri"/>
                <a:sym typeface="Calibri"/>
              </a:rPr>
              <a:t>ow to filter all pixels that DCOMP could have processed including solar/sensor zenith between 65 and 7</a:t>
            </a:r>
            <a:r>
              <a:rPr b="0" i="0" lang="en-US" sz="1800" u="none" cap="none" strike="noStrike">
                <a:solidFill>
                  <a:srgbClr val="FFFFFF"/>
                </a:solidFill>
                <a:latin typeface="Calibri"/>
                <a:ea typeface="Calibri"/>
                <a:cs typeface="Calibri"/>
                <a:sym typeface="Calibri"/>
                <a:extLst>
                  <a:ext uri="http://customooxmlschemas.google.com/">
                    <go:slidesCustomData xmlns:go="http://customooxmlschemas.google.com/" textRoundtripDataId="11"/>
                  </a:ext>
                </a:extLst>
              </a:rPr>
              <a:t>5? </a:t>
            </a:r>
            <a:endParaRPr b="0" i="0" sz="1800" u="none" cap="none" strike="noStrike">
              <a:solidFill>
                <a:srgbClr val="FFFFFF"/>
              </a:solidFill>
              <a:latin typeface="Calibri"/>
              <a:ea typeface="Calibri"/>
              <a:cs typeface="Calibri"/>
              <a:sym typeface="Calibri"/>
            </a:endParaRPr>
          </a:p>
          <a:p>
            <a:pPr indent="-342900" lvl="0" marL="457200" marR="0" rtl="0" algn="l">
              <a:lnSpc>
                <a:spcPct val="100000"/>
              </a:lnSpc>
              <a:spcBef>
                <a:spcPts val="0"/>
              </a:spcBef>
              <a:spcAft>
                <a:spcPts val="0"/>
              </a:spcAft>
              <a:buClr>
                <a:srgbClr val="FFFFFF"/>
              </a:buClr>
              <a:buSzPts val="1800"/>
              <a:buFont typeface="Calibri"/>
              <a:buChar char="●"/>
            </a:pPr>
            <a:r>
              <a:rPr b="0" i="0" lang="en-US" sz="1800" u="none" cap="none" strike="noStrike">
                <a:solidFill>
                  <a:srgbClr val="FFFFFF"/>
                </a:solidFill>
                <a:latin typeface="Calibri"/>
                <a:ea typeface="Calibri"/>
                <a:cs typeface="Calibri"/>
                <a:sym typeface="Calibri"/>
              </a:rPr>
              <a:t>Using DQF flags can be complicated for users.</a:t>
            </a:r>
            <a:endParaRPr b="0" i="0" sz="18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15"/>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4000"/>
              <a:buFont typeface="Calibri"/>
              <a:buNone/>
            </a:pPr>
            <a:r>
              <a:rPr b="0" i="0" lang="en-US" sz="4000" u="none" cap="none" strike="noStrike">
                <a:solidFill>
                  <a:srgbClr val="FFFFFF"/>
                </a:solidFill>
                <a:latin typeface="Calibri"/>
                <a:ea typeface="Calibri"/>
                <a:cs typeface="Calibri"/>
                <a:sym typeface="Calibri"/>
              </a:rPr>
              <a:t>Visual Inspection</a:t>
            </a:r>
            <a:r>
              <a:rPr b="0" i="0" lang="en-US" sz="4000" u="none" cap="none" strike="noStrike">
                <a:solidFill>
                  <a:schemeClr val="lt1"/>
                </a:solidFill>
                <a:latin typeface="Calibri"/>
                <a:ea typeface="Calibri"/>
                <a:cs typeface="Calibri"/>
                <a:sym typeface="Calibri"/>
              </a:rPr>
              <a:t> </a:t>
            </a:r>
            <a:r>
              <a:rPr b="0" i="0" lang="en-US" sz="4000" u="none" cap="none" strike="noStrike">
                <a:solidFill>
                  <a:schemeClr val="lt1"/>
                </a:solidFill>
                <a:latin typeface="Calibri"/>
                <a:ea typeface="Calibri"/>
                <a:cs typeface="Calibri"/>
                <a:sym typeface="Calibri"/>
                <a:extLst>
                  <a:ext uri="http://customooxmlschemas.google.com/">
                    <go:slidesCustomData xmlns:go="http://customooxmlschemas.google.com/" textRoundtripDataId="12"/>
                  </a:ext>
                </a:extLst>
              </a:rPr>
              <a:t>Summary</a:t>
            </a:r>
            <a:endParaRPr b="0" i="0" sz="4000" u="none" cap="none" strike="noStrike">
              <a:solidFill>
                <a:schemeClr val="lt1"/>
              </a:solidFill>
              <a:latin typeface="Calibri"/>
              <a:ea typeface="Calibri"/>
              <a:cs typeface="Calibri"/>
              <a:sym typeface="Calibri"/>
            </a:endParaRPr>
          </a:p>
        </p:txBody>
      </p:sp>
      <p:sp>
        <p:nvSpPr>
          <p:cNvPr id="430" name="Google Shape;430;p15"/>
          <p:cNvSpPr txBox="1"/>
          <p:nvPr>
            <p:ph idx="1" type="body"/>
          </p:nvPr>
        </p:nvSpPr>
        <p:spPr>
          <a:xfrm>
            <a:off x="0" y="1498200"/>
            <a:ext cx="7127700" cy="4526100"/>
          </a:xfrm>
          <a:prstGeom prst="rect">
            <a:avLst/>
          </a:prstGeom>
          <a:noFill/>
          <a:ln>
            <a:noFill/>
          </a:ln>
        </p:spPr>
        <p:txBody>
          <a:bodyPr anchorCtr="0" anchor="t" bIns="91425" lIns="91425" spcFirstLastPara="1" rIns="91425" wrap="square" tIns="91425">
            <a:noAutofit/>
          </a:bodyPr>
          <a:lstStyle/>
          <a:p>
            <a:pPr indent="-260350" lvl="0" marL="609600" marR="0" rtl="0" algn="l">
              <a:lnSpc>
                <a:spcPct val="100000"/>
              </a:lnSpc>
              <a:spcBef>
                <a:spcPts val="0"/>
              </a:spcBef>
              <a:spcAft>
                <a:spcPts val="0"/>
              </a:spcAft>
              <a:buClr>
                <a:srgbClr val="FFFFFF"/>
              </a:buClr>
              <a:buSzPts val="1900"/>
              <a:buFont typeface="Arial"/>
              <a:buChar char="•"/>
            </a:pPr>
            <a:r>
              <a:rPr b="0" i="0" lang="en-US" sz="1900" u="none" cap="none" strike="noStrike">
                <a:solidFill>
                  <a:srgbClr val="FFFFFF"/>
                </a:solidFill>
                <a:latin typeface="Calibri"/>
                <a:ea typeface="Calibri"/>
                <a:cs typeface="Calibri"/>
                <a:sym typeface="Calibri"/>
              </a:rPr>
              <a:t>COD Products don’t show </a:t>
            </a:r>
            <a:r>
              <a:rPr lang="en-US" sz="1900">
                <a:solidFill>
                  <a:srgbClr val="FFFFFF"/>
                </a:solidFill>
              </a:rPr>
              <a:t>erroneous </a:t>
            </a:r>
            <a:r>
              <a:rPr b="0" i="0" lang="en-US" sz="1900" u="none" cap="none" strike="noStrike">
                <a:solidFill>
                  <a:srgbClr val="FFFFFF"/>
                </a:solidFill>
                <a:latin typeface="Calibri"/>
                <a:ea typeface="Calibri"/>
                <a:cs typeface="Calibri"/>
                <a:sym typeface="Calibri"/>
              </a:rPr>
              <a:t>pattern.</a:t>
            </a:r>
            <a:endParaRPr b="0" i="0" sz="1900" u="none" cap="none" strike="noStrike">
              <a:solidFill>
                <a:srgbClr val="FFFFFF"/>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500">
              <a:solidFill>
                <a:srgbClr val="FFFFFF"/>
              </a:solidFill>
            </a:endParaRPr>
          </a:p>
          <a:p>
            <a:pPr indent="-260350" lvl="0" marL="609600" marR="0" rtl="0" algn="l">
              <a:lnSpc>
                <a:spcPct val="100000"/>
              </a:lnSpc>
              <a:spcBef>
                <a:spcPts val="640"/>
              </a:spcBef>
              <a:spcAft>
                <a:spcPts val="0"/>
              </a:spcAft>
              <a:buClr>
                <a:srgbClr val="FFFFFF"/>
              </a:buClr>
              <a:buSzPts val="1900"/>
              <a:buFont typeface="Arial"/>
              <a:buChar char="•"/>
            </a:pPr>
            <a:r>
              <a:rPr b="0" i="0" lang="en-US" sz="1900" u="none" cap="none" strike="noStrike">
                <a:solidFill>
                  <a:srgbClr val="FFFFFF"/>
                </a:solidFill>
                <a:latin typeface="Calibri"/>
                <a:ea typeface="Calibri"/>
                <a:cs typeface="Calibri"/>
                <a:sym typeface="Calibri"/>
              </a:rPr>
              <a:t>CPS Products d</a:t>
            </a:r>
            <a:r>
              <a:rPr lang="en-US" sz="1900">
                <a:solidFill>
                  <a:srgbClr val="FFFFFF"/>
                </a:solidFill>
              </a:rPr>
              <a:t>on’t show erroneous  pattern.</a:t>
            </a:r>
            <a:endParaRPr sz="1900">
              <a:solidFill>
                <a:srgbClr val="FFFFFF"/>
              </a:solidFill>
            </a:endParaRPr>
          </a:p>
          <a:p>
            <a:pPr indent="0" lvl="0" marL="457200" marR="0" rtl="0" algn="l">
              <a:lnSpc>
                <a:spcPct val="100000"/>
              </a:lnSpc>
              <a:spcBef>
                <a:spcPts val="640"/>
              </a:spcBef>
              <a:spcAft>
                <a:spcPts val="0"/>
              </a:spcAft>
              <a:buNone/>
            </a:pPr>
            <a:r>
              <a:t/>
            </a:r>
            <a:endParaRPr sz="100">
              <a:solidFill>
                <a:srgbClr val="FFFFFF"/>
              </a:solidFill>
            </a:endParaRPr>
          </a:p>
          <a:p>
            <a:pPr indent="-260350" lvl="0" marL="609600" marR="0" rtl="0" algn="l">
              <a:lnSpc>
                <a:spcPct val="100000"/>
              </a:lnSpc>
              <a:spcBef>
                <a:spcPts val="640"/>
              </a:spcBef>
              <a:spcAft>
                <a:spcPts val="0"/>
              </a:spcAft>
              <a:buClr>
                <a:srgbClr val="FFFFFF"/>
              </a:buClr>
              <a:buSzPts val="1900"/>
              <a:buChar char="•"/>
            </a:pPr>
            <a:r>
              <a:rPr lang="en-US" sz="1900">
                <a:solidFill>
                  <a:srgbClr val="FFFFFF"/>
                </a:solidFill>
              </a:rPr>
              <a:t>Full Disk, CONUS, and MESO files produced at proper cadence.</a:t>
            </a:r>
            <a:endParaRPr sz="1900">
              <a:solidFill>
                <a:srgbClr val="FFFFFF"/>
              </a:solidFill>
            </a:endParaRPr>
          </a:p>
          <a:p>
            <a:pPr indent="0" lvl="0" marL="0" marR="0" rtl="0" algn="l">
              <a:lnSpc>
                <a:spcPct val="100000"/>
              </a:lnSpc>
              <a:spcBef>
                <a:spcPts val="640"/>
              </a:spcBef>
              <a:spcAft>
                <a:spcPts val="0"/>
              </a:spcAft>
              <a:buSzPts val="3200"/>
              <a:buNone/>
            </a:pPr>
            <a:r>
              <a:t/>
            </a:r>
            <a:endParaRPr sz="2000">
              <a:solidFill>
                <a:srgbClr val="00FF00"/>
              </a:solidFill>
            </a:endParaRPr>
          </a:p>
          <a:p>
            <a:pPr indent="0" lvl="0" marL="0" marR="0" rtl="0" algn="l">
              <a:lnSpc>
                <a:spcPct val="100000"/>
              </a:lnSpc>
              <a:spcBef>
                <a:spcPts val="640"/>
              </a:spcBef>
              <a:spcAft>
                <a:spcPts val="0"/>
              </a:spcAft>
              <a:buSzPts val="3200"/>
              <a:buNone/>
            </a:pPr>
            <a:r>
              <a:t/>
            </a:r>
            <a:endParaRPr b="0" i="0" sz="2000" u="none" cap="none" strike="noStrike">
              <a:solidFill>
                <a:schemeClr val="lt1"/>
              </a:solidFill>
              <a:latin typeface="Calibri"/>
              <a:ea typeface="Calibri"/>
              <a:cs typeface="Calibri"/>
              <a:sym typeface="Calibri"/>
            </a:endParaRPr>
          </a:p>
        </p:txBody>
      </p:sp>
      <p:sp>
        <p:nvSpPr>
          <p:cNvPr id="431" name="Google Shape;431;p15"/>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sp>
        <p:nvSpPr>
          <p:cNvPr id="432" name="Google Shape;432;p15"/>
          <p:cNvSpPr txBox="1"/>
          <p:nvPr/>
        </p:nvSpPr>
        <p:spPr>
          <a:xfrm>
            <a:off x="7127700" y="1461950"/>
            <a:ext cx="984600" cy="400200"/>
          </a:xfrm>
          <a:prstGeom prst="rect">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0" i="0" lang="en-US" sz="2000" u="none" cap="none" strike="noStrike">
                <a:solidFill>
                  <a:schemeClr val="lt1"/>
                </a:solidFill>
                <a:latin typeface="Calibri"/>
                <a:ea typeface="Calibri"/>
                <a:cs typeface="Calibri"/>
                <a:sym typeface="Calibri"/>
              </a:rPr>
              <a:t>PASSED</a:t>
            </a:r>
            <a:endParaRPr b="0" i="0" sz="1400" u="none" cap="none" strike="noStrike">
              <a:solidFill>
                <a:srgbClr val="000000"/>
              </a:solidFill>
              <a:latin typeface="Arial"/>
              <a:ea typeface="Arial"/>
              <a:cs typeface="Arial"/>
              <a:sym typeface="Arial"/>
            </a:endParaRPr>
          </a:p>
        </p:txBody>
      </p:sp>
      <p:sp>
        <p:nvSpPr>
          <p:cNvPr id="433" name="Google Shape;433;p15"/>
          <p:cNvSpPr txBox="1"/>
          <p:nvPr/>
        </p:nvSpPr>
        <p:spPr>
          <a:xfrm>
            <a:off x="7127700" y="1932350"/>
            <a:ext cx="984600" cy="400200"/>
          </a:xfrm>
          <a:prstGeom prst="rect">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0" i="0" lang="en-US" sz="2000" u="none" cap="none" strike="noStrike">
                <a:solidFill>
                  <a:schemeClr val="lt1"/>
                </a:solidFill>
                <a:latin typeface="Calibri"/>
                <a:ea typeface="Calibri"/>
                <a:cs typeface="Calibri"/>
                <a:sym typeface="Calibri"/>
              </a:rPr>
              <a:t>PASSED</a:t>
            </a:r>
            <a:endParaRPr b="0" i="0" sz="1400" u="none" cap="none" strike="noStrike">
              <a:solidFill>
                <a:srgbClr val="000000"/>
              </a:solidFill>
              <a:latin typeface="Arial"/>
              <a:ea typeface="Arial"/>
              <a:cs typeface="Arial"/>
              <a:sym typeface="Arial"/>
            </a:endParaRPr>
          </a:p>
        </p:txBody>
      </p:sp>
      <p:sp>
        <p:nvSpPr>
          <p:cNvPr id="434" name="Google Shape;434;p15"/>
          <p:cNvSpPr txBox="1"/>
          <p:nvPr/>
        </p:nvSpPr>
        <p:spPr>
          <a:xfrm>
            <a:off x="7127700" y="2402750"/>
            <a:ext cx="984600" cy="400200"/>
          </a:xfrm>
          <a:prstGeom prst="rect">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0" i="0" lang="en-US" sz="2000" u="none" cap="none" strike="noStrike">
                <a:solidFill>
                  <a:schemeClr val="lt1"/>
                </a:solidFill>
                <a:latin typeface="Calibri"/>
                <a:ea typeface="Calibri"/>
                <a:cs typeface="Calibri"/>
                <a:sym typeface="Calibri"/>
              </a:rPr>
              <a:t>PASSED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16"/>
          <p:cNvSpPr txBox="1"/>
          <p:nvPr>
            <p:ph type="title"/>
          </p:nvPr>
        </p:nvSpPr>
        <p:spPr>
          <a:xfrm>
            <a:off x="722313" y="4406900"/>
            <a:ext cx="7772400" cy="136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4000"/>
              <a:buFont typeface="Calibri"/>
              <a:buNone/>
            </a:pPr>
            <a:r>
              <a:rPr b="1" i="0" lang="en-US" sz="4000" u="none" cap="none" strike="noStrike">
                <a:solidFill>
                  <a:schemeClr val="lt1"/>
                </a:solidFill>
                <a:latin typeface="Calibri"/>
                <a:ea typeface="Calibri"/>
                <a:cs typeface="Calibri"/>
                <a:sym typeface="Calibri"/>
              </a:rPr>
              <a:t>Comparison with the NASA MODIS Daytime Cloud Optical and Microphysical Products</a:t>
            </a:r>
            <a:endParaRPr b="1" i="0" sz="4000" u="none" cap="none" strike="noStrike">
              <a:solidFill>
                <a:schemeClr val="lt1"/>
              </a:solidFill>
              <a:latin typeface="Calibri"/>
              <a:ea typeface="Calibri"/>
              <a:cs typeface="Calibri"/>
              <a:sym typeface="Calibri"/>
            </a:endParaRPr>
          </a:p>
        </p:txBody>
      </p:sp>
      <p:sp>
        <p:nvSpPr>
          <p:cNvPr id="441" name="Google Shape;441;p1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Arial"/>
              <a:buNone/>
            </a:pPr>
            <a:fld id="{00000000-1234-1234-1234-123412341234}" type="slidenum">
              <a:rPr b="0" i="0" lang="en-US" sz="1200" u="none" cap="none" strike="noStrike">
                <a:solidFill>
                  <a:schemeClr val="lt1"/>
                </a:solidFill>
                <a:latin typeface="Calibri"/>
                <a:ea typeface="Calibri"/>
                <a:cs typeface="Calibri"/>
                <a:sym typeface="Calibri"/>
              </a:rPr>
              <a:t>‹#›</a:t>
            </a:fld>
            <a:endParaRPr b="0" i="0" sz="1200" u="none" cap="none" strike="noStrike">
              <a:solidFill>
                <a:schemeClr val="lt1"/>
              </a:solidFill>
              <a:latin typeface="Calibri"/>
              <a:ea typeface="Calibri"/>
              <a:cs typeface="Calibri"/>
              <a:sym typeface="Calibri"/>
            </a:endParaRPr>
          </a:p>
        </p:txBody>
      </p:sp>
      <p:sp>
        <p:nvSpPr>
          <p:cNvPr id="442" name="Google Shape;442;p16"/>
          <p:cNvSpPr txBox="1"/>
          <p:nvPr>
            <p:ph idx="1" type="body"/>
          </p:nvPr>
        </p:nvSpPr>
        <p:spPr>
          <a:xfrm>
            <a:off x="722313" y="2906713"/>
            <a:ext cx="7772400" cy="15003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888888"/>
              </a:buClr>
              <a:buSzPts val="2000"/>
              <a:buFont typeface="Arial"/>
              <a:buNone/>
            </a:pPr>
            <a:r>
              <a:rPr b="0" i="0" lang="en-US" sz="2000" u="none" cap="none" strike="noStrike">
                <a:solidFill>
                  <a:srgbClr val="888888"/>
                </a:solidFill>
                <a:latin typeface="Calibri"/>
                <a:ea typeface="Calibri"/>
                <a:cs typeface="Calibri"/>
                <a:sym typeface="Calibri"/>
              </a:rPr>
              <a:t>GOES-1</a:t>
            </a:r>
            <a:r>
              <a:rPr lang="en-US"/>
              <a:t>8</a:t>
            </a:r>
            <a:r>
              <a:rPr b="0" i="0" lang="en-US" sz="2000" u="none" cap="none" strike="noStrike">
                <a:solidFill>
                  <a:srgbClr val="888888"/>
                </a:solidFill>
                <a:latin typeface="Calibri"/>
                <a:ea typeface="Calibri"/>
                <a:cs typeface="Calibri"/>
                <a:sym typeface="Calibri"/>
              </a:rPr>
              <a:t> Day Cloud Opt/Micro Products  L2 Product Provisional PS-PVR</a:t>
            </a:r>
            <a:endParaRPr b="0" i="0" sz="2000" u="none" cap="none" strike="noStrike">
              <a:solidFill>
                <a:srgbClr val="888888"/>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900"/>
              <a:buFont typeface="Calibri"/>
              <a:buNone/>
            </a:pPr>
            <a:r>
              <a:rPr b="0" i="0" lang="en-US" sz="3200" u="none" cap="none" strike="noStrike">
                <a:solidFill>
                  <a:schemeClr val="lt1"/>
                </a:solidFill>
              </a:rPr>
              <a:t>Requirements for Provisional COMP</a:t>
            </a:r>
            <a:endParaRPr sz="3200"/>
          </a:p>
        </p:txBody>
      </p:sp>
      <p:sp>
        <p:nvSpPr>
          <p:cNvPr id="258" name="Google Shape;258;p2"/>
          <p:cNvSpPr txBox="1"/>
          <p:nvPr>
            <p:ph idx="1" type="body"/>
          </p:nvPr>
        </p:nvSpPr>
        <p:spPr>
          <a:xfrm>
            <a:off x="222600" y="1373225"/>
            <a:ext cx="8818800" cy="45261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chemeClr val="lt1"/>
              </a:buClr>
              <a:buSzPts val="3200"/>
              <a:buFont typeface="Arial"/>
              <a:buChar char="•"/>
            </a:pPr>
            <a:r>
              <a:rPr lang="en-US"/>
              <a:t>Assess</a:t>
            </a:r>
            <a:r>
              <a:rPr b="0" i="0" lang="en-US" sz="3200" u="none" cap="none" strike="noStrike">
                <a:solidFill>
                  <a:schemeClr val="lt1"/>
                </a:solidFill>
                <a:latin typeface="Calibri"/>
                <a:ea typeface="Calibri"/>
                <a:cs typeface="Calibri"/>
                <a:sym typeface="Calibri"/>
              </a:rPr>
              <a:t> the accuracy and precision of all Cloud Optical Parameters over a wide range of representative conditions.</a:t>
            </a:r>
            <a:endParaRPr/>
          </a:p>
          <a:p>
            <a:pPr indent="-228600" lvl="0" marL="457200" marR="0" rtl="0" algn="l">
              <a:lnSpc>
                <a:spcPct val="100000"/>
              </a:lnSpc>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Document impacts from challenges with upstream dependencies.</a:t>
            </a:r>
            <a:endParaRPr/>
          </a:p>
          <a:p>
            <a:pPr indent="-228600" lvl="0" marL="457200" marR="0" rtl="0" algn="l">
              <a:lnSpc>
                <a:spcPct val="100000"/>
              </a:lnSpc>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Horizontal resolution, mapping accuracy and measurement range.</a:t>
            </a:r>
            <a:endParaRPr/>
          </a:p>
          <a:p>
            <a:pPr indent="-228600" lvl="0" marL="457200" marR="0" rtl="0" algn="l">
              <a:lnSpc>
                <a:spcPct val="100000"/>
              </a:lnSpc>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Product is ready for operational use and scientific publications .</a:t>
            </a:r>
            <a:endParaRPr b="0" i="0" sz="3200" u="none" cap="none" strike="noStrike">
              <a:solidFill>
                <a:schemeClr val="lt1"/>
              </a:solidFill>
              <a:latin typeface="Calibri"/>
              <a:ea typeface="Calibri"/>
              <a:cs typeface="Calibri"/>
              <a:sym typeface="Calibri"/>
            </a:endParaRPr>
          </a:p>
          <a:p>
            <a:pPr indent="-25400" lvl="0" marL="457200" marR="0" rtl="0" algn="l">
              <a:lnSpc>
                <a:spcPct val="100000"/>
              </a:lnSpc>
              <a:spcBef>
                <a:spcPts val="0"/>
              </a:spcBef>
              <a:spcAft>
                <a:spcPts val="0"/>
              </a:spcAft>
              <a:buClr>
                <a:schemeClr val="lt1"/>
              </a:buClr>
              <a:buSzPts val="3200"/>
              <a:buFont typeface="Arial"/>
              <a:buNone/>
            </a:pPr>
            <a:r>
              <a:t/>
            </a:r>
            <a:endParaRPr b="0" i="0" sz="3200" u="none" cap="none" strike="noStrike">
              <a:solidFill>
                <a:schemeClr val="lt1"/>
              </a:solidFill>
              <a:latin typeface="Calibri"/>
              <a:ea typeface="Calibri"/>
              <a:cs typeface="Calibri"/>
              <a:sym typeface="Calibri"/>
            </a:endParaRPr>
          </a:p>
        </p:txBody>
      </p:sp>
      <p:sp>
        <p:nvSpPr>
          <p:cNvPr id="259" name="Google Shape;259;p2"/>
          <p:cNvSpPr txBox="1"/>
          <p:nvPr>
            <p:ph idx="12" type="sldNum"/>
          </p:nvPr>
        </p:nvSpPr>
        <p:spPr>
          <a:xfrm>
            <a:off x="43375" y="6359650"/>
            <a:ext cx="2133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latin typeface="Arial"/>
                <a:ea typeface="Arial"/>
                <a:cs typeface="Arial"/>
                <a:sym typeface="Arial"/>
              </a:rPr>
              <a:t>‹#›</a:t>
            </a:fld>
            <a:endParaRPr b="0" i="0" sz="1400" u="none" cap="none" strike="noStrike">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17"/>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sp>
        <p:nvSpPr>
          <p:cNvPr id="449" name="Google Shape;449;p17"/>
          <p:cNvSpPr txBox="1"/>
          <p:nvPr/>
        </p:nvSpPr>
        <p:spPr>
          <a:xfrm>
            <a:off x="1735675" y="256250"/>
            <a:ext cx="5862900" cy="43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FF"/>
              </a:buClr>
              <a:buSzPts val="600"/>
              <a:buFont typeface="Arial"/>
              <a:buNone/>
            </a:pPr>
            <a:r>
              <a:rPr b="0" i="0" lang="en-US" sz="2400" u="none" cap="none" strike="noStrike">
                <a:solidFill>
                  <a:schemeClr val="accent6"/>
                </a:solidFill>
                <a:latin typeface="Arial"/>
                <a:ea typeface="Arial"/>
                <a:cs typeface="Arial"/>
                <a:sym typeface="Arial"/>
              </a:rPr>
              <a:t>ABI/DCOMP Evaluation </a:t>
            </a:r>
            <a:r>
              <a:rPr b="0" i="0" lang="en-US" sz="2400" u="none" cap="none" strike="noStrike">
                <a:solidFill>
                  <a:schemeClr val="accent6"/>
                </a:solidFill>
                <a:latin typeface="Calibri"/>
                <a:ea typeface="Calibri"/>
                <a:cs typeface="Calibri"/>
                <a:sym typeface="Calibri"/>
              </a:rPr>
              <a:t>from</a:t>
            </a:r>
            <a:r>
              <a:rPr b="0" i="0" lang="en-US" sz="2400" u="none" cap="none" strike="noStrike">
                <a:solidFill>
                  <a:schemeClr val="accent6"/>
                </a:solidFill>
                <a:latin typeface="Arial"/>
                <a:ea typeface="Arial"/>
                <a:cs typeface="Arial"/>
                <a:sym typeface="Arial"/>
              </a:rPr>
              <a:t> MODIS</a:t>
            </a:r>
            <a:endParaRPr b="0" i="0" sz="1400" u="none" cap="none" strike="noStrike">
              <a:solidFill>
                <a:srgbClr val="000000"/>
              </a:solidFill>
              <a:latin typeface="Arial"/>
              <a:ea typeface="Arial"/>
              <a:cs typeface="Arial"/>
              <a:sym typeface="Arial"/>
            </a:endParaRPr>
          </a:p>
        </p:txBody>
      </p:sp>
      <p:sp>
        <p:nvSpPr>
          <p:cNvPr id="450" name="Google Shape;450;p17"/>
          <p:cNvSpPr txBox="1"/>
          <p:nvPr/>
        </p:nvSpPr>
        <p:spPr>
          <a:xfrm>
            <a:off x="954725" y="1331275"/>
            <a:ext cx="2501100" cy="29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MODIS-AQUA MYD06 </a:t>
            </a:r>
            <a:endParaRPr b="0" i="0" sz="1400" u="none" cap="none" strike="noStrike">
              <a:solidFill>
                <a:srgbClr val="000000"/>
              </a:solidFill>
              <a:latin typeface="Arial"/>
              <a:ea typeface="Arial"/>
              <a:cs typeface="Arial"/>
              <a:sym typeface="Arial"/>
            </a:endParaRPr>
          </a:p>
        </p:txBody>
      </p:sp>
      <p:sp>
        <p:nvSpPr>
          <p:cNvPr id="451" name="Google Shape;451;p17"/>
          <p:cNvSpPr txBox="1"/>
          <p:nvPr/>
        </p:nvSpPr>
        <p:spPr>
          <a:xfrm>
            <a:off x="622300" y="1331275"/>
            <a:ext cx="77343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2" name="Google Shape;452;p17"/>
          <p:cNvSpPr txBox="1"/>
          <p:nvPr/>
        </p:nvSpPr>
        <p:spPr>
          <a:xfrm>
            <a:off x="514350" y="1241963"/>
            <a:ext cx="7950300" cy="5847900"/>
          </a:xfrm>
          <a:prstGeom prst="rect">
            <a:avLst/>
          </a:prstGeom>
          <a:noFill/>
          <a:ln>
            <a:noFill/>
          </a:ln>
        </p:spPr>
        <p:txBody>
          <a:bodyPr anchorCtr="0" anchor="t" bIns="45700" lIns="91425" spcFirstLastPara="1" rIns="91425" wrap="square" tIns="45700">
            <a:noAutofit/>
          </a:bodyPr>
          <a:lstStyle/>
          <a:p>
            <a:pPr indent="0" lvl="1" marL="457200" marR="0" rtl="0" algn="l">
              <a:lnSpc>
                <a:spcPct val="100000"/>
              </a:lnSpc>
              <a:spcBef>
                <a:spcPts val="0"/>
              </a:spcBef>
              <a:spcAft>
                <a:spcPts val="0"/>
              </a:spcAft>
              <a:buClr>
                <a:schemeClr val="lt1"/>
              </a:buClr>
              <a:buSzPts val="600"/>
              <a:buFont typeface="Arial"/>
              <a:buNone/>
            </a:pPr>
            <a:r>
              <a:rPr b="0" i="0" lang="en-US" sz="2400" u="sng" cap="none" strike="noStrike">
                <a:solidFill>
                  <a:schemeClr val="lt1"/>
                </a:solidFill>
                <a:latin typeface="Arial"/>
                <a:ea typeface="Arial"/>
                <a:cs typeface="Arial"/>
                <a:sym typeface="Arial"/>
              </a:rPr>
              <a:t>Tasks and Challenges:</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a:p>
            <a:pPr indent="-152400" lvl="1" marL="457200" marR="0" rtl="0" algn="l">
              <a:lnSpc>
                <a:spcPct val="100000"/>
              </a:lnSpc>
              <a:spcBef>
                <a:spcPts val="0"/>
              </a:spcBef>
              <a:spcAft>
                <a:spcPts val="0"/>
              </a:spcAft>
              <a:buClr>
                <a:schemeClr val="lt1"/>
              </a:buClr>
              <a:buSzPts val="2400"/>
              <a:buFont typeface="Arial"/>
              <a:buChar char="•"/>
            </a:pPr>
            <a:r>
              <a:rPr b="0" i="0" lang="en-US" sz="2400" u="none" cap="none" strike="noStrike">
                <a:solidFill>
                  <a:schemeClr val="lt1"/>
                </a:solidFill>
                <a:latin typeface="Arial"/>
                <a:ea typeface="Arial"/>
                <a:cs typeface="Arial"/>
                <a:sym typeface="Arial"/>
              </a:rPr>
              <a:t> </a:t>
            </a:r>
            <a:r>
              <a:rPr b="0" i="0" lang="en-US" sz="2200" u="none" cap="none" strike="noStrike">
                <a:solidFill>
                  <a:schemeClr val="lt1"/>
                </a:solidFill>
                <a:latin typeface="Arial"/>
                <a:ea typeface="Arial"/>
                <a:cs typeface="Arial"/>
                <a:sym typeface="Arial"/>
              </a:rPr>
              <a:t>Spatial and temporal co-location differences (spatial and temporal windows are 5km and 600 sec)</a:t>
            </a:r>
            <a:endParaRPr b="0" i="0" sz="2200" u="none" cap="none" strike="noStrike">
              <a:solidFill>
                <a:schemeClr val="lt1"/>
              </a:solidFill>
              <a:latin typeface="Arial"/>
              <a:ea typeface="Arial"/>
              <a:cs typeface="Arial"/>
              <a:sym typeface="Arial"/>
            </a:endParaRPr>
          </a:p>
          <a:p>
            <a:pPr indent="0" lvl="0" marL="914400" marR="0" rtl="0" algn="l">
              <a:lnSpc>
                <a:spcPct val="100000"/>
              </a:lnSpc>
              <a:spcBef>
                <a:spcPts val="0"/>
              </a:spcBef>
              <a:spcAft>
                <a:spcPts val="0"/>
              </a:spcAft>
              <a:buNone/>
            </a:pPr>
            <a:r>
              <a:t/>
            </a:r>
            <a:endParaRPr sz="1000">
              <a:solidFill>
                <a:schemeClr val="lt1"/>
              </a:solidFill>
            </a:endParaRPr>
          </a:p>
          <a:p>
            <a:pPr indent="-139700" lvl="1" marL="457200" marR="0" rtl="0" algn="l">
              <a:lnSpc>
                <a:spcPct val="100000"/>
              </a:lnSpc>
              <a:spcBef>
                <a:spcPts val="0"/>
              </a:spcBef>
              <a:spcAft>
                <a:spcPts val="0"/>
              </a:spcAft>
              <a:buClr>
                <a:schemeClr val="lt1"/>
              </a:buClr>
              <a:buSzPts val="2200"/>
              <a:buFont typeface="Arial"/>
              <a:buChar char="•"/>
            </a:pPr>
            <a:r>
              <a:rPr b="0" i="0" lang="en-US" sz="2200" u="none" cap="none" strike="noStrike">
                <a:solidFill>
                  <a:schemeClr val="lt1"/>
                </a:solidFill>
                <a:latin typeface="Arial"/>
                <a:ea typeface="Arial"/>
                <a:cs typeface="Arial"/>
                <a:sym typeface="Arial"/>
              </a:rPr>
              <a:t> MODIS approach is similar to DCOMP approach. The MODIS products are therefore not an independent validation source.</a:t>
            </a:r>
            <a:endParaRPr b="0" i="0" sz="2200" u="none" cap="none" strike="noStrike">
              <a:solidFill>
                <a:schemeClr val="lt1"/>
              </a:solidFill>
              <a:latin typeface="Arial"/>
              <a:ea typeface="Arial"/>
              <a:cs typeface="Arial"/>
              <a:sym typeface="Arial"/>
            </a:endParaRPr>
          </a:p>
          <a:p>
            <a:pPr indent="0" lvl="0" marL="914400" marR="0" rtl="0" algn="l">
              <a:lnSpc>
                <a:spcPct val="100000"/>
              </a:lnSpc>
              <a:spcBef>
                <a:spcPts val="0"/>
              </a:spcBef>
              <a:spcAft>
                <a:spcPts val="0"/>
              </a:spcAft>
              <a:buNone/>
            </a:pPr>
            <a:r>
              <a:t/>
            </a:r>
            <a:endParaRPr sz="1000">
              <a:solidFill>
                <a:schemeClr val="lt1"/>
              </a:solidFill>
            </a:endParaRPr>
          </a:p>
          <a:p>
            <a:pPr indent="-139700" lvl="1" marL="457200" marR="0" rtl="0" algn="l">
              <a:lnSpc>
                <a:spcPct val="100000"/>
              </a:lnSpc>
              <a:spcBef>
                <a:spcPts val="0"/>
              </a:spcBef>
              <a:spcAft>
                <a:spcPts val="0"/>
              </a:spcAft>
              <a:buClr>
                <a:schemeClr val="lt1"/>
              </a:buClr>
              <a:buSzPts val="2200"/>
              <a:buFont typeface="Arial"/>
              <a:buChar char="•"/>
            </a:pPr>
            <a:r>
              <a:rPr b="0" i="0" lang="en-US" sz="2200" u="none" cap="none" strike="noStrike">
                <a:solidFill>
                  <a:schemeClr val="lt1"/>
                </a:solidFill>
                <a:latin typeface="Arial"/>
                <a:ea typeface="Arial"/>
                <a:cs typeface="Arial"/>
                <a:sym typeface="Arial"/>
              </a:rPr>
              <a:t> Basic assumptions may be different (cloud phase, cloud height, surface conditions). These assumptions are beyond control of DCOMP and have to be tested/validated.</a:t>
            </a:r>
            <a:endParaRPr b="0" i="0" sz="2200" u="none" cap="none" strike="noStrike">
              <a:solidFill>
                <a:schemeClr val="lt1"/>
              </a:solidFill>
              <a:latin typeface="Arial"/>
              <a:ea typeface="Arial"/>
              <a:cs typeface="Arial"/>
              <a:sym typeface="Arial"/>
            </a:endParaRPr>
          </a:p>
          <a:p>
            <a:pPr indent="0" lvl="0" marL="914400" marR="0" rtl="0" algn="l">
              <a:lnSpc>
                <a:spcPct val="100000"/>
              </a:lnSpc>
              <a:spcBef>
                <a:spcPts val="0"/>
              </a:spcBef>
              <a:spcAft>
                <a:spcPts val="0"/>
              </a:spcAft>
              <a:buNone/>
            </a:pPr>
            <a:r>
              <a:rPr b="0" i="0" lang="en-US" sz="2200" u="none" cap="none" strike="noStrike">
                <a:solidFill>
                  <a:schemeClr val="lt1"/>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a:p>
            <a:pPr indent="-139700" lvl="1" marL="457200" marR="0" rtl="0" algn="l">
              <a:lnSpc>
                <a:spcPct val="100000"/>
              </a:lnSpc>
              <a:spcBef>
                <a:spcPts val="0"/>
              </a:spcBef>
              <a:spcAft>
                <a:spcPts val="0"/>
              </a:spcAft>
              <a:buClr>
                <a:schemeClr val="lt1"/>
              </a:buClr>
              <a:buSzPts val="2200"/>
              <a:buFont typeface="Arial"/>
              <a:buChar char="•"/>
            </a:pPr>
            <a:r>
              <a:rPr b="0" i="0" lang="en-US" sz="2200" u="none" cap="none" strike="noStrike">
                <a:solidFill>
                  <a:schemeClr val="lt1"/>
                </a:solidFill>
                <a:latin typeface="Arial"/>
                <a:ea typeface="Arial"/>
                <a:cs typeface="Arial"/>
                <a:sym typeface="Arial"/>
              </a:rPr>
              <a:t> Thus, a perfect match cannot be expected. The one-to-one comparisons shouldn’t be seen as validation/performance truth</a:t>
            </a:r>
            <a:r>
              <a:rPr lang="en-US" sz="2200">
                <a:solidFill>
                  <a:schemeClr val="lt1"/>
                </a:solidFill>
              </a:rPr>
              <a:t>.</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18"/>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sp>
        <p:nvSpPr>
          <p:cNvPr id="459" name="Google Shape;459;p18"/>
          <p:cNvSpPr txBox="1"/>
          <p:nvPr/>
        </p:nvSpPr>
        <p:spPr>
          <a:xfrm>
            <a:off x="179925" y="1192175"/>
            <a:ext cx="8236800" cy="5372700"/>
          </a:xfrm>
          <a:prstGeom prst="rect">
            <a:avLst/>
          </a:prstGeom>
          <a:noFill/>
          <a:ln>
            <a:noFill/>
          </a:ln>
        </p:spPr>
        <p:txBody>
          <a:bodyPr anchorCtr="0" anchor="ctr" bIns="91425" lIns="91425" spcFirstLastPara="1" rIns="91425" wrap="square" tIns="91425">
            <a:normAutofit fontScale="92500" lnSpcReduction="20000"/>
          </a:bodyPr>
          <a:lstStyle/>
          <a:p>
            <a:pPr indent="-404812" lvl="0" marL="457200" marR="0" rtl="0" algn="l">
              <a:lnSpc>
                <a:spcPct val="100000"/>
              </a:lnSpc>
              <a:spcBef>
                <a:spcPts val="0"/>
              </a:spcBef>
              <a:spcAft>
                <a:spcPts val="0"/>
              </a:spcAft>
              <a:buClr>
                <a:schemeClr val="lt1"/>
              </a:buClr>
              <a:buSzPct val="100000"/>
              <a:buFont typeface="Calibri"/>
              <a:buChar char="●"/>
            </a:pPr>
            <a:r>
              <a:rPr lang="en-US" sz="3000">
                <a:solidFill>
                  <a:schemeClr val="lt1"/>
                </a:solidFill>
                <a:latin typeface="Calibri"/>
                <a:ea typeface="Calibri"/>
                <a:cs typeface="Calibri"/>
                <a:sym typeface="Calibri"/>
              </a:rPr>
              <a:t>Collocated data </a:t>
            </a:r>
            <a:r>
              <a:rPr lang="en-US" sz="3000">
                <a:solidFill>
                  <a:schemeClr val="lt1"/>
                </a:solidFill>
                <a:latin typeface="Calibri"/>
                <a:ea typeface="Calibri"/>
                <a:cs typeface="Calibri"/>
                <a:sym typeface="Calibri"/>
              </a:rPr>
              <a:t>between</a:t>
            </a:r>
            <a:r>
              <a:rPr lang="en-US" sz="3000">
                <a:solidFill>
                  <a:schemeClr val="lt1"/>
                </a:solidFill>
                <a:latin typeface="Calibri"/>
                <a:ea typeface="Calibri"/>
                <a:cs typeface="Calibri"/>
                <a:sym typeface="Calibri"/>
              </a:rPr>
              <a:t> GOES-18 and </a:t>
            </a:r>
            <a:r>
              <a:rPr b="0" i="0" lang="en-US" sz="3000" u="none" cap="none" strike="noStrike">
                <a:solidFill>
                  <a:schemeClr val="lt1"/>
                </a:solidFill>
                <a:latin typeface="Calibri"/>
                <a:ea typeface="Calibri"/>
                <a:cs typeface="Calibri"/>
                <a:sym typeface="Calibri"/>
              </a:rPr>
              <a:t> AQUA/MODIS </a:t>
            </a:r>
            <a:r>
              <a:rPr lang="en-US" sz="3000">
                <a:solidFill>
                  <a:schemeClr val="lt1"/>
                </a:solidFill>
                <a:latin typeface="Calibri"/>
                <a:ea typeface="Calibri"/>
                <a:cs typeface="Calibri"/>
                <a:sym typeface="Calibri"/>
              </a:rPr>
              <a:t>which had</a:t>
            </a:r>
            <a:r>
              <a:rPr b="0" i="0" lang="en-US" sz="3000" u="none" cap="none" strike="noStrike">
                <a:solidFill>
                  <a:schemeClr val="lt1"/>
                </a:solidFill>
                <a:latin typeface="Calibri"/>
                <a:ea typeface="Calibri"/>
                <a:cs typeface="Calibri"/>
                <a:sym typeface="Calibri"/>
              </a:rPr>
              <a:t> </a:t>
            </a:r>
            <a:r>
              <a:rPr lang="en-US" sz="3000">
                <a:solidFill>
                  <a:schemeClr val="lt1"/>
                </a:solidFill>
                <a:latin typeface="Calibri"/>
                <a:ea typeface="Calibri"/>
                <a:cs typeface="Calibri"/>
                <a:sym typeface="Calibri"/>
              </a:rPr>
              <a:t>10</a:t>
            </a:r>
            <a:r>
              <a:rPr b="0" i="0" lang="en-US" sz="3000" u="none" cap="none" strike="noStrike">
                <a:solidFill>
                  <a:schemeClr val="lt1"/>
                </a:solidFill>
                <a:latin typeface="Calibri"/>
                <a:ea typeface="Calibri"/>
                <a:cs typeface="Calibri"/>
                <a:sym typeface="Calibri"/>
              </a:rPr>
              <a:t> minutes or less </a:t>
            </a:r>
            <a:r>
              <a:rPr lang="en-US" sz="3000">
                <a:solidFill>
                  <a:schemeClr val="lt1"/>
                </a:solidFill>
                <a:latin typeface="Calibri"/>
                <a:ea typeface="Calibri"/>
                <a:cs typeface="Calibri"/>
                <a:sym typeface="Calibri"/>
              </a:rPr>
              <a:t>separation</a:t>
            </a:r>
            <a:r>
              <a:rPr b="0" i="0" lang="en-US" sz="3000" u="none" cap="none" strike="noStrike">
                <a:solidFill>
                  <a:schemeClr val="lt1"/>
                </a:solidFill>
                <a:latin typeface="Calibri"/>
                <a:ea typeface="Calibri"/>
                <a:cs typeface="Calibri"/>
                <a:sym typeface="Calibri"/>
              </a:rPr>
              <a:t> w</a:t>
            </a:r>
            <a:r>
              <a:rPr lang="en-US" sz="3000">
                <a:solidFill>
                  <a:schemeClr val="lt1"/>
                </a:solidFill>
                <a:latin typeface="Calibri"/>
                <a:ea typeface="Calibri"/>
                <a:cs typeface="Calibri"/>
                <a:sym typeface="Calibri"/>
              </a:rPr>
              <a:t>ere used</a:t>
            </a:r>
            <a:endParaRPr sz="3000">
              <a:solidFill>
                <a:schemeClr val="lt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3000">
              <a:solidFill>
                <a:schemeClr val="lt1"/>
              </a:solidFill>
              <a:latin typeface="Calibri"/>
              <a:ea typeface="Calibri"/>
              <a:cs typeface="Calibri"/>
              <a:sym typeface="Calibri"/>
            </a:endParaRPr>
          </a:p>
          <a:p>
            <a:pPr indent="-404812" lvl="0" marL="457200" marR="0" rtl="0" algn="l">
              <a:lnSpc>
                <a:spcPct val="100000"/>
              </a:lnSpc>
              <a:spcBef>
                <a:spcPts val="0"/>
              </a:spcBef>
              <a:spcAft>
                <a:spcPts val="0"/>
              </a:spcAft>
              <a:buClr>
                <a:schemeClr val="lt1"/>
              </a:buClr>
              <a:buSzPct val="100000"/>
              <a:buFont typeface="Calibri"/>
              <a:buChar char="●"/>
            </a:pPr>
            <a:r>
              <a:rPr lang="en-US" sz="3000">
                <a:solidFill>
                  <a:schemeClr val="lt1"/>
                </a:solidFill>
                <a:latin typeface="Calibri"/>
                <a:ea typeface="Calibri"/>
                <a:cs typeface="Calibri"/>
                <a:sym typeface="Calibri"/>
              </a:rPr>
              <a:t>The MODIS data was “warped” to GOES-18 by utilizing the</a:t>
            </a:r>
            <a:r>
              <a:rPr b="0" i="0" lang="en-US" sz="3000" u="none" cap="none" strike="noStrike">
                <a:solidFill>
                  <a:schemeClr val="lt1"/>
                </a:solidFill>
                <a:latin typeface="Calibri"/>
                <a:ea typeface="Calibri"/>
                <a:cs typeface="Calibri"/>
                <a:sym typeface="Calibri"/>
              </a:rPr>
              <a:t> CGMS (</a:t>
            </a:r>
            <a:r>
              <a:rPr lang="en-US" sz="3000">
                <a:solidFill>
                  <a:schemeClr val="lt1"/>
                </a:solidFill>
                <a:latin typeface="Calibri"/>
                <a:ea typeface="Calibri"/>
                <a:cs typeface="Calibri"/>
                <a:sym typeface="Calibri"/>
              </a:rPr>
              <a:t>GOES-R fixed grid) equations to map the two datasets.</a:t>
            </a:r>
            <a:br>
              <a:rPr lang="en-US" sz="3000">
                <a:solidFill>
                  <a:schemeClr val="lt1"/>
                </a:solidFill>
                <a:latin typeface="Calibri"/>
                <a:ea typeface="Calibri"/>
                <a:cs typeface="Calibri"/>
                <a:sym typeface="Calibri"/>
              </a:rPr>
            </a:br>
            <a:endParaRPr b="0" i="0" sz="3000" u="none" cap="none" strike="noStrike">
              <a:solidFill>
                <a:schemeClr val="lt1"/>
              </a:solidFill>
              <a:latin typeface="Calibri"/>
              <a:ea typeface="Calibri"/>
              <a:cs typeface="Calibri"/>
              <a:sym typeface="Calibri"/>
            </a:endParaRPr>
          </a:p>
          <a:p>
            <a:pPr indent="-404812" lvl="0" marL="457200" marR="0" rtl="0" algn="l">
              <a:lnSpc>
                <a:spcPct val="100000"/>
              </a:lnSpc>
              <a:spcBef>
                <a:spcPts val="0"/>
              </a:spcBef>
              <a:spcAft>
                <a:spcPts val="0"/>
              </a:spcAft>
              <a:buClr>
                <a:schemeClr val="lt1"/>
              </a:buClr>
              <a:buSzPct val="100000"/>
              <a:buFont typeface="Calibri"/>
              <a:buChar char="●"/>
            </a:pPr>
            <a:r>
              <a:rPr b="0" i="0" lang="en-US" sz="3000" u="none" cap="none" strike="noStrike">
                <a:solidFill>
                  <a:schemeClr val="lt1"/>
                </a:solidFill>
                <a:latin typeface="Calibri"/>
                <a:ea typeface="Calibri"/>
                <a:cs typeface="Calibri"/>
                <a:sym typeface="Calibri"/>
              </a:rPr>
              <a:t>We don’t expect perfect agreement at the pixel scale (parallax) so these results are more qualitative.</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3000">
              <a:solidFill>
                <a:schemeClr val="lt1"/>
              </a:solidFill>
              <a:latin typeface="Calibri"/>
              <a:ea typeface="Calibri"/>
              <a:cs typeface="Calibri"/>
              <a:sym typeface="Calibri"/>
            </a:endParaRPr>
          </a:p>
          <a:p>
            <a:pPr indent="-404812" lvl="0" marL="457200" marR="0" rtl="0" algn="l">
              <a:lnSpc>
                <a:spcPct val="100000"/>
              </a:lnSpc>
              <a:spcBef>
                <a:spcPts val="0"/>
              </a:spcBef>
              <a:spcAft>
                <a:spcPts val="0"/>
              </a:spcAft>
              <a:buClr>
                <a:schemeClr val="lt1"/>
              </a:buClr>
              <a:buSzPct val="100000"/>
              <a:buFont typeface="Calibri"/>
              <a:buChar char="●"/>
            </a:pPr>
            <a:r>
              <a:rPr lang="en-US" sz="3000">
                <a:solidFill>
                  <a:schemeClr val="lt1"/>
                </a:solidFill>
                <a:latin typeface="Calibri"/>
                <a:ea typeface="Calibri"/>
                <a:cs typeface="Calibri"/>
                <a:sym typeface="Calibri"/>
              </a:rPr>
              <a:t>All collocated MODIS granules were analyzed  on August 18- August 28 2022</a:t>
            </a:r>
            <a:br>
              <a:rPr lang="en-US" sz="3000"/>
            </a:br>
            <a:endParaRPr b="0" i="0" sz="3000" u="none" cap="none" strike="noStrike">
              <a:solidFill>
                <a:srgbClr val="000000"/>
              </a:solidFill>
              <a:latin typeface="Arial"/>
              <a:ea typeface="Arial"/>
              <a:cs typeface="Arial"/>
              <a:sym typeface="Arial"/>
            </a:endParaRPr>
          </a:p>
        </p:txBody>
      </p:sp>
      <p:sp>
        <p:nvSpPr>
          <p:cNvPr id="460" name="Google Shape;460;p18"/>
          <p:cNvSpPr txBox="1"/>
          <p:nvPr/>
        </p:nvSpPr>
        <p:spPr>
          <a:xfrm>
            <a:off x="1735675" y="256250"/>
            <a:ext cx="5862900" cy="43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FF"/>
              </a:buClr>
              <a:buSzPts val="2400"/>
              <a:buFont typeface="Calibri"/>
              <a:buNone/>
            </a:pPr>
            <a:r>
              <a:rPr b="0" i="0" lang="en-US" sz="2400" u="none" cap="none" strike="noStrike">
                <a:solidFill>
                  <a:srgbClr val="FF9900"/>
                </a:solidFill>
                <a:latin typeface="Calibri"/>
                <a:ea typeface="Calibri"/>
                <a:cs typeface="Calibri"/>
                <a:sym typeface="Calibri"/>
              </a:rPr>
              <a:t>MODIS COD and CEPS Comparison </a:t>
            </a:r>
            <a:r>
              <a:rPr b="0" i="0" lang="en-US" sz="2400" u="none" cap="none" strike="noStrike">
                <a:solidFill>
                  <a:srgbClr val="FF9900"/>
                </a:solidFill>
                <a:latin typeface="Calibri"/>
                <a:ea typeface="Calibri"/>
                <a:cs typeface="Calibri"/>
                <a:sym typeface="Calibri"/>
                <a:extLst>
                  <a:ext uri="http://customooxmlschemas.google.com/">
                    <go:slidesCustomData xmlns:go="http://customooxmlschemas.google.com/" textRoundtripDataId="13"/>
                  </a:ext>
                </a:extLst>
              </a:rPr>
              <a:t>Format</a:t>
            </a:r>
            <a:endParaRPr b="0" i="0" sz="1400" u="none" cap="none" strike="noStrike">
              <a:solidFill>
                <a:srgbClr val="FF99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19"/>
          <p:cNvSpPr txBox="1"/>
          <p:nvPr>
            <p:ph type="title"/>
          </p:nvPr>
        </p:nvSpPr>
        <p:spPr>
          <a:xfrm>
            <a:off x="457200" y="-99138"/>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accent6"/>
              </a:buClr>
              <a:buSzPts val="3600"/>
              <a:buFont typeface="Calibri"/>
              <a:buNone/>
            </a:pPr>
            <a:r>
              <a:rPr lang="en-US" sz="2600">
                <a:solidFill>
                  <a:schemeClr val="accent6"/>
                </a:solidFill>
              </a:rPr>
              <a:t>PLPT ABI-FD_COP06</a:t>
            </a:r>
            <a:endParaRPr sz="2600">
              <a:solidFill>
                <a:schemeClr val="accent6"/>
              </a:solidFill>
            </a:endParaRPr>
          </a:p>
          <a:p>
            <a:pPr indent="0" lvl="0" marL="0" marR="0" rtl="0" algn="ctr">
              <a:lnSpc>
                <a:spcPct val="100000"/>
              </a:lnSpc>
              <a:spcBef>
                <a:spcPts val="0"/>
              </a:spcBef>
              <a:spcAft>
                <a:spcPts val="0"/>
              </a:spcAft>
              <a:buClr>
                <a:schemeClr val="accent6"/>
              </a:buClr>
              <a:buSzPts val="3600"/>
              <a:buFont typeface="Calibri"/>
              <a:buNone/>
            </a:pPr>
            <a:r>
              <a:rPr b="0" i="0" lang="en-US" sz="2600" u="none" cap="none" strike="noStrike">
                <a:solidFill>
                  <a:schemeClr val="accent6"/>
                </a:solidFill>
                <a:latin typeface="Calibri"/>
                <a:ea typeface="Calibri"/>
                <a:cs typeface="Calibri"/>
                <a:sym typeface="Calibri"/>
              </a:rPr>
              <a:t>Cloud Optical Depth </a:t>
            </a:r>
            <a:endParaRPr b="0" i="0" sz="2600" u="none" cap="none" strike="noStrike">
              <a:solidFill>
                <a:schemeClr val="lt1"/>
              </a:solidFill>
              <a:latin typeface="Calibri"/>
              <a:ea typeface="Calibri"/>
              <a:cs typeface="Calibri"/>
              <a:sym typeface="Calibri"/>
            </a:endParaRPr>
          </a:p>
        </p:txBody>
      </p:sp>
      <p:sp>
        <p:nvSpPr>
          <p:cNvPr id="467" name="Google Shape;467;p19"/>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pic>
        <p:nvPicPr>
          <p:cNvPr descr="Chart, surface chart&#10;&#10;Description automatically generated" id="468" name="Google Shape;468;p19"/>
          <p:cNvPicPr preferRelativeResize="0"/>
          <p:nvPr/>
        </p:nvPicPr>
        <p:blipFill rotWithShape="1">
          <a:blip r:embed="rId3">
            <a:alphaModFix/>
          </a:blip>
          <a:srcRect b="0" l="0" r="0" t="0"/>
          <a:stretch/>
        </p:blipFill>
        <p:spPr>
          <a:xfrm>
            <a:off x="3125225" y="3894000"/>
            <a:ext cx="2654377" cy="2126904"/>
          </a:xfrm>
          <a:prstGeom prst="rect">
            <a:avLst/>
          </a:prstGeom>
          <a:noFill/>
          <a:ln>
            <a:noFill/>
          </a:ln>
        </p:spPr>
      </p:pic>
      <p:pic>
        <p:nvPicPr>
          <p:cNvPr descr="A picture containing text, dome&#10;&#10;Description automatically generated" id="469" name="Google Shape;469;p19"/>
          <p:cNvPicPr preferRelativeResize="0"/>
          <p:nvPr/>
        </p:nvPicPr>
        <p:blipFill rotWithShape="1">
          <a:blip r:embed="rId4">
            <a:alphaModFix/>
          </a:blip>
          <a:srcRect b="0" l="0" r="0" t="0"/>
          <a:stretch/>
        </p:blipFill>
        <p:spPr>
          <a:xfrm>
            <a:off x="3125225" y="1113025"/>
            <a:ext cx="2654373" cy="2654373"/>
          </a:xfrm>
          <a:prstGeom prst="rect">
            <a:avLst/>
          </a:prstGeom>
          <a:noFill/>
          <a:ln>
            <a:noFill/>
          </a:ln>
        </p:spPr>
      </p:pic>
      <p:pic>
        <p:nvPicPr>
          <p:cNvPr descr="Diagram&#10;&#10;Description automatically generated" id="470" name="Google Shape;470;p19"/>
          <p:cNvPicPr preferRelativeResize="0"/>
          <p:nvPr/>
        </p:nvPicPr>
        <p:blipFill rotWithShape="1">
          <a:blip r:embed="rId5">
            <a:alphaModFix/>
          </a:blip>
          <a:srcRect b="0" l="0" r="0" t="0"/>
          <a:stretch/>
        </p:blipFill>
        <p:spPr>
          <a:xfrm>
            <a:off x="303650" y="1113025"/>
            <a:ext cx="2654373" cy="2654373"/>
          </a:xfrm>
          <a:prstGeom prst="rect">
            <a:avLst/>
          </a:prstGeom>
          <a:noFill/>
          <a:ln>
            <a:noFill/>
          </a:ln>
        </p:spPr>
      </p:pic>
      <p:pic>
        <p:nvPicPr>
          <p:cNvPr id="471" name="Google Shape;471;p19"/>
          <p:cNvPicPr preferRelativeResize="0"/>
          <p:nvPr/>
        </p:nvPicPr>
        <p:blipFill rotWithShape="1">
          <a:blip r:embed="rId6">
            <a:alphaModFix/>
          </a:blip>
          <a:srcRect b="0" l="0" r="0" t="0"/>
          <a:stretch/>
        </p:blipFill>
        <p:spPr>
          <a:xfrm>
            <a:off x="303649" y="3894000"/>
            <a:ext cx="2654377" cy="2126880"/>
          </a:xfrm>
          <a:prstGeom prst="rect">
            <a:avLst/>
          </a:prstGeom>
          <a:noFill/>
          <a:ln>
            <a:noFill/>
          </a:ln>
        </p:spPr>
      </p:pic>
      <p:sp>
        <p:nvSpPr>
          <p:cNvPr id="472" name="Google Shape;472;p19"/>
          <p:cNvSpPr txBox="1"/>
          <p:nvPr/>
        </p:nvSpPr>
        <p:spPr>
          <a:xfrm>
            <a:off x="6273375" y="1371600"/>
            <a:ext cx="2664600" cy="449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Calibri"/>
                <a:ea typeface="Calibri"/>
                <a:cs typeface="Calibri"/>
                <a:sym typeface="Calibri"/>
              </a:rPr>
              <a:t>This shows an example case  from 2022 day of year 234 01:00 UTC</a:t>
            </a:r>
            <a:endParaRPr>
              <a:solidFill>
                <a:schemeClr val="lt1"/>
              </a:solidFill>
              <a:latin typeface="Calibri"/>
              <a:ea typeface="Calibri"/>
              <a:cs typeface="Calibri"/>
              <a:sym typeface="Calibri"/>
            </a:endParaRPr>
          </a:p>
          <a:p>
            <a:pPr indent="0" lvl="0" marL="0" rtl="0" algn="l">
              <a:spcBef>
                <a:spcPts val="0"/>
              </a:spcBef>
              <a:spcAft>
                <a:spcPts val="0"/>
              </a:spcAft>
              <a:buNone/>
            </a:pPr>
            <a:r>
              <a:t/>
            </a:r>
            <a:endParaRPr>
              <a:solidFill>
                <a:schemeClr val="lt1"/>
              </a:solidFill>
              <a:latin typeface="Calibri"/>
              <a:ea typeface="Calibri"/>
              <a:cs typeface="Calibri"/>
              <a:sym typeface="Calibri"/>
            </a:endParaRPr>
          </a:p>
          <a:p>
            <a:pPr indent="0" lvl="0" marL="0" rtl="0" algn="l">
              <a:spcBef>
                <a:spcPts val="0"/>
              </a:spcBef>
              <a:spcAft>
                <a:spcPts val="0"/>
              </a:spcAft>
              <a:buNone/>
            </a:pPr>
            <a:r>
              <a:rPr lang="en-US">
                <a:solidFill>
                  <a:schemeClr val="lt1"/>
                </a:solidFill>
                <a:latin typeface="Calibri"/>
                <a:ea typeface="Calibri"/>
                <a:cs typeface="Calibri"/>
                <a:sym typeface="Calibri"/>
              </a:rPr>
              <a:t>The MODIS-AQUA </a:t>
            </a:r>
            <a:r>
              <a:rPr lang="en-US">
                <a:solidFill>
                  <a:schemeClr val="lt1"/>
                </a:solidFill>
                <a:latin typeface="Calibri"/>
                <a:ea typeface="Calibri"/>
                <a:cs typeface="Calibri"/>
                <a:sym typeface="Calibri"/>
              </a:rPr>
              <a:t>values</a:t>
            </a:r>
            <a:r>
              <a:rPr lang="en-US">
                <a:solidFill>
                  <a:schemeClr val="lt1"/>
                </a:solidFill>
                <a:latin typeface="Calibri"/>
                <a:ea typeface="Calibri"/>
                <a:cs typeface="Calibri"/>
                <a:sym typeface="Calibri"/>
              </a:rPr>
              <a:t> are gidded on the GOES-ABI grid. This makes direct 1:1 intercomparison possible.</a:t>
            </a:r>
            <a:endParaRPr>
              <a:solidFill>
                <a:schemeClr val="lt1"/>
              </a:solidFill>
              <a:latin typeface="Calibri"/>
              <a:ea typeface="Calibri"/>
              <a:cs typeface="Calibri"/>
              <a:sym typeface="Calibri"/>
            </a:endParaRPr>
          </a:p>
          <a:p>
            <a:pPr indent="0" lvl="0" marL="0" rtl="0" algn="l">
              <a:spcBef>
                <a:spcPts val="0"/>
              </a:spcBef>
              <a:spcAft>
                <a:spcPts val="0"/>
              </a:spcAft>
              <a:buNone/>
            </a:pPr>
            <a:r>
              <a:t/>
            </a:r>
            <a:endParaRPr>
              <a:solidFill>
                <a:schemeClr val="lt1"/>
              </a:solidFill>
              <a:latin typeface="Calibri"/>
              <a:ea typeface="Calibri"/>
              <a:cs typeface="Calibri"/>
              <a:sym typeface="Calibri"/>
            </a:endParaRPr>
          </a:p>
          <a:p>
            <a:pPr indent="0" lvl="0" marL="0" rtl="0" algn="l">
              <a:spcBef>
                <a:spcPts val="0"/>
              </a:spcBef>
              <a:spcAft>
                <a:spcPts val="0"/>
              </a:spcAft>
              <a:buNone/>
            </a:pPr>
            <a:r>
              <a:rPr lang="en-US">
                <a:solidFill>
                  <a:schemeClr val="lt1"/>
                </a:solidFill>
                <a:latin typeface="Calibri"/>
                <a:ea typeface="Calibri"/>
                <a:cs typeface="Calibri"/>
                <a:sym typeface="Calibri"/>
              </a:rPr>
              <a:t>The upper images </a:t>
            </a:r>
            <a:r>
              <a:rPr lang="en-US">
                <a:solidFill>
                  <a:schemeClr val="lt1"/>
                </a:solidFill>
                <a:latin typeface="Calibri"/>
                <a:ea typeface="Calibri"/>
                <a:cs typeface="Calibri"/>
                <a:sym typeface="Calibri"/>
              </a:rPr>
              <a:t>show</a:t>
            </a:r>
            <a:r>
              <a:rPr lang="en-US">
                <a:solidFill>
                  <a:schemeClr val="lt1"/>
                </a:solidFill>
                <a:latin typeface="Calibri"/>
                <a:ea typeface="Calibri"/>
                <a:cs typeface="Calibri"/>
                <a:sym typeface="Calibri"/>
              </a:rPr>
              <a:t> the GOES-18 disk with all DCOMP results (left) and the corresponding AQUA granule (right)</a:t>
            </a:r>
            <a:endParaRPr>
              <a:solidFill>
                <a:schemeClr val="lt1"/>
              </a:solidFill>
              <a:latin typeface="Calibri"/>
              <a:ea typeface="Calibri"/>
              <a:cs typeface="Calibri"/>
              <a:sym typeface="Calibri"/>
            </a:endParaRPr>
          </a:p>
          <a:p>
            <a:pPr indent="0" lvl="0" marL="0" rtl="0" algn="l">
              <a:spcBef>
                <a:spcPts val="0"/>
              </a:spcBef>
              <a:spcAft>
                <a:spcPts val="0"/>
              </a:spcAft>
              <a:buNone/>
            </a:pPr>
            <a:r>
              <a:t/>
            </a:r>
            <a:endParaRPr>
              <a:solidFill>
                <a:schemeClr val="lt1"/>
              </a:solidFill>
              <a:latin typeface="Calibri"/>
              <a:ea typeface="Calibri"/>
              <a:cs typeface="Calibri"/>
              <a:sym typeface="Calibri"/>
            </a:endParaRPr>
          </a:p>
          <a:p>
            <a:pPr indent="0" lvl="0" marL="0" rtl="0" algn="l">
              <a:spcBef>
                <a:spcPts val="0"/>
              </a:spcBef>
              <a:spcAft>
                <a:spcPts val="0"/>
              </a:spcAft>
              <a:buNone/>
            </a:pPr>
            <a:r>
              <a:rPr lang="en-US">
                <a:solidFill>
                  <a:schemeClr val="lt1"/>
                </a:solidFill>
                <a:latin typeface="Calibri"/>
                <a:ea typeface="Calibri"/>
                <a:cs typeface="Calibri"/>
                <a:sym typeface="Calibri"/>
              </a:rPr>
              <a:t>The possible time shift is about 10 minutes.</a:t>
            </a:r>
            <a:endParaRPr>
              <a:solidFill>
                <a:schemeClr val="lt1"/>
              </a:solidFill>
              <a:latin typeface="Calibri"/>
              <a:ea typeface="Calibri"/>
              <a:cs typeface="Calibri"/>
              <a:sym typeface="Calibri"/>
            </a:endParaRPr>
          </a:p>
          <a:p>
            <a:pPr indent="0" lvl="0" marL="0" rtl="0" algn="l">
              <a:spcBef>
                <a:spcPts val="0"/>
              </a:spcBef>
              <a:spcAft>
                <a:spcPts val="0"/>
              </a:spcAft>
              <a:buNone/>
            </a:pPr>
            <a:r>
              <a:t/>
            </a:r>
            <a:endParaRPr>
              <a:solidFill>
                <a:schemeClr val="lt1"/>
              </a:solidFill>
              <a:latin typeface="Calibri"/>
              <a:ea typeface="Calibri"/>
              <a:cs typeface="Calibri"/>
              <a:sym typeface="Calibri"/>
            </a:endParaRPr>
          </a:p>
          <a:p>
            <a:pPr indent="0" lvl="0" marL="0" rtl="0" algn="l">
              <a:spcBef>
                <a:spcPts val="0"/>
              </a:spcBef>
              <a:spcAft>
                <a:spcPts val="0"/>
              </a:spcAft>
              <a:buNone/>
            </a:pPr>
            <a:r>
              <a:rPr lang="en-US">
                <a:solidFill>
                  <a:schemeClr val="lt1"/>
                </a:solidFill>
                <a:latin typeface="Calibri"/>
                <a:ea typeface="Calibri"/>
                <a:cs typeface="Calibri"/>
                <a:sym typeface="Calibri"/>
              </a:rPr>
              <a:t>We made the same comparisons for all MODIS-AQUA granules of the 10 days validation period.</a:t>
            </a:r>
            <a:endParaRPr>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19213b93bfc_0_36"/>
          <p:cNvSpPr txBox="1"/>
          <p:nvPr>
            <p:ph type="title"/>
          </p:nvPr>
        </p:nvSpPr>
        <p:spPr>
          <a:xfrm>
            <a:off x="457200" y="-460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accent6"/>
              </a:buClr>
              <a:buSzPts val="3600"/>
              <a:buFont typeface="Calibri"/>
              <a:buNone/>
            </a:pPr>
            <a:r>
              <a:rPr lang="en-US" sz="2600">
                <a:solidFill>
                  <a:schemeClr val="accent6"/>
                </a:solidFill>
              </a:rPr>
              <a:t>PLPT ABI-FD_COP06</a:t>
            </a:r>
            <a:endParaRPr sz="2600">
              <a:solidFill>
                <a:schemeClr val="accent6"/>
              </a:solidFill>
            </a:endParaRPr>
          </a:p>
          <a:p>
            <a:pPr indent="0" lvl="0" marL="0" rtl="0" algn="ctr">
              <a:spcBef>
                <a:spcPts val="0"/>
              </a:spcBef>
              <a:spcAft>
                <a:spcPts val="0"/>
              </a:spcAft>
              <a:buClr>
                <a:schemeClr val="accent6"/>
              </a:buClr>
              <a:buSzPts val="3600"/>
              <a:buFont typeface="Calibri"/>
              <a:buNone/>
            </a:pPr>
            <a:r>
              <a:rPr lang="en-US" sz="2600">
                <a:solidFill>
                  <a:schemeClr val="accent6"/>
                </a:solidFill>
              </a:rPr>
              <a:t>Cloud Optical Depth</a:t>
            </a:r>
            <a:endParaRPr sz="2600"/>
          </a:p>
        </p:txBody>
      </p:sp>
      <p:sp>
        <p:nvSpPr>
          <p:cNvPr id="479" name="Google Shape;479;g19213b93bfc_0_36"/>
          <p:cNvSpPr txBox="1"/>
          <p:nvPr>
            <p:ph idx="12" type="sldNum"/>
          </p:nvPr>
        </p:nvSpPr>
        <p:spPr>
          <a:xfrm>
            <a:off x="6943575" y="6359650"/>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pic>
        <p:nvPicPr>
          <p:cNvPr id="480" name="Google Shape;480;g19213b93bfc_0_36"/>
          <p:cNvPicPr preferRelativeResize="0"/>
          <p:nvPr/>
        </p:nvPicPr>
        <p:blipFill>
          <a:blip r:embed="rId3">
            <a:alphaModFix/>
          </a:blip>
          <a:stretch>
            <a:fillRect/>
          </a:stretch>
        </p:blipFill>
        <p:spPr>
          <a:xfrm>
            <a:off x="282325" y="1290198"/>
            <a:ext cx="4164777" cy="3333025"/>
          </a:xfrm>
          <a:prstGeom prst="rect">
            <a:avLst/>
          </a:prstGeom>
          <a:noFill/>
          <a:ln>
            <a:noFill/>
          </a:ln>
        </p:spPr>
      </p:pic>
      <p:pic>
        <p:nvPicPr>
          <p:cNvPr id="481" name="Google Shape;481;g19213b93bfc_0_36"/>
          <p:cNvPicPr preferRelativeResize="0"/>
          <p:nvPr/>
        </p:nvPicPr>
        <p:blipFill>
          <a:blip r:embed="rId4">
            <a:alphaModFix/>
          </a:blip>
          <a:stretch>
            <a:fillRect/>
          </a:stretch>
        </p:blipFill>
        <p:spPr>
          <a:xfrm>
            <a:off x="4586075" y="1290200"/>
            <a:ext cx="4164777" cy="3333058"/>
          </a:xfrm>
          <a:prstGeom prst="rect">
            <a:avLst/>
          </a:prstGeom>
          <a:noFill/>
          <a:ln>
            <a:noFill/>
          </a:ln>
        </p:spPr>
      </p:pic>
      <p:sp>
        <p:nvSpPr>
          <p:cNvPr id="482" name="Google Shape;482;g19213b93bfc_0_36"/>
          <p:cNvSpPr txBox="1"/>
          <p:nvPr/>
        </p:nvSpPr>
        <p:spPr>
          <a:xfrm>
            <a:off x="649575" y="4896775"/>
            <a:ext cx="7457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rgbClr val="FFFFFF"/>
                </a:solidFill>
                <a:latin typeface="Calibri"/>
                <a:ea typeface="Calibri"/>
                <a:cs typeface="Calibri"/>
                <a:sym typeface="Calibri"/>
              </a:rPr>
              <a:t>The differences are caused by small spatial shifts due to the selected spatial and temporal tolerance</a:t>
            </a:r>
            <a:endParaRPr sz="2100">
              <a:solidFill>
                <a:srgbClr val="FFFFFF"/>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g19213b93bfc_0_84"/>
          <p:cNvSpPr txBox="1"/>
          <p:nvPr>
            <p:ph type="title"/>
          </p:nvPr>
        </p:nvSpPr>
        <p:spPr>
          <a:xfrm>
            <a:off x="457200" y="-460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accent6"/>
              </a:buClr>
              <a:buSzPts val="3600"/>
              <a:buFont typeface="Calibri"/>
              <a:buNone/>
            </a:pPr>
            <a:r>
              <a:rPr lang="en-US" sz="2600">
                <a:solidFill>
                  <a:schemeClr val="accent6"/>
                </a:solidFill>
              </a:rPr>
              <a:t>PLPT ABI-FD_COP06</a:t>
            </a:r>
            <a:endParaRPr sz="2600">
              <a:solidFill>
                <a:schemeClr val="accent6"/>
              </a:solidFill>
            </a:endParaRPr>
          </a:p>
          <a:p>
            <a:pPr indent="0" lvl="0" marL="0" rtl="0" algn="ctr">
              <a:spcBef>
                <a:spcPts val="0"/>
              </a:spcBef>
              <a:spcAft>
                <a:spcPts val="0"/>
              </a:spcAft>
              <a:buClr>
                <a:schemeClr val="accent6"/>
              </a:buClr>
              <a:buSzPts val="3600"/>
              <a:buFont typeface="Calibri"/>
              <a:buNone/>
            </a:pPr>
            <a:r>
              <a:rPr lang="en-US" sz="2600">
                <a:solidFill>
                  <a:schemeClr val="accent6"/>
                </a:solidFill>
              </a:rPr>
              <a:t>Cloud Particle Size</a:t>
            </a:r>
            <a:endParaRPr/>
          </a:p>
        </p:txBody>
      </p:sp>
      <p:sp>
        <p:nvSpPr>
          <p:cNvPr id="489" name="Google Shape;489;g19213b93bfc_0_84"/>
          <p:cNvSpPr txBox="1"/>
          <p:nvPr>
            <p:ph idx="12" type="sldNum"/>
          </p:nvPr>
        </p:nvSpPr>
        <p:spPr>
          <a:xfrm>
            <a:off x="6943575" y="6359650"/>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pic>
        <p:nvPicPr>
          <p:cNvPr id="490" name="Google Shape;490;g19213b93bfc_0_84"/>
          <p:cNvPicPr preferRelativeResize="0"/>
          <p:nvPr/>
        </p:nvPicPr>
        <p:blipFill>
          <a:blip r:embed="rId3">
            <a:alphaModFix/>
          </a:blip>
          <a:stretch>
            <a:fillRect/>
          </a:stretch>
        </p:blipFill>
        <p:spPr>
          <a:xfrm>
            <a:off x="3102525" y="1096947"/>
            <a:ext cx="2373299" cy="2373299"/>
          </a:xfrm>
          <a:prstGeom prst="rect">
            <a:avLst/>
          </a:prstGeom>
          <a:noFill/>
          <a:ln>
            <a:noFill/>
          </a:ln>
        </p:spPr>
      </p:pic>
      <p:pic>
        <p:nvPicPr>
          <p:cNvPr id="491" name="Google Shape;491;g19213b93bfc_0_84"/>
          <p:cNvPicPr preferRelativeResize="0"/>
          <p:nvPr/>
        </p:nvPicPr>
        <p:blipFill>
          <a:blip r:embed="rId4">
            <a:alphaModFix/>
          </a:blip>
          <a:stretch>
            <a:fillRect/>
          </a:stretch>
        </p:blipFill>
        <p:spPr>
          <a:xfrm>
            <a:off x="504800" y="1096950"/>
            <a:ext cx="2373299" cy="2373299"/>
          </a:xfrm>
          <a:prstGeom prst="rect">
            <a:avLst/>
          </a:prstGeom>
          <a:noFill/>
          <a:ln>
            <a:noFill/>
          </a:ln>
        </p:spPr>
      </p:pic>
      <p:pic>
        <p:nvPicPr>
          <p:cNvPr id="492" name="Google Shape;492;g19213b93bfc_0_84"/>
          <p:cNvPicPr preferRelativeResize="0"/>
          <p:nvPr/>
        </p:nvPicPr>
        <p:blipFill>
          <a:blip r:embed="rId5">
            <a:alphaModFix/>
          </a:blip>
          <a:stretch>
            <a:fillRect/>
          </a:stretch>
        </p:blipFill>
        <p:spPr>
          <a:xfrm>
            <a:off x="3102525" y="3971574"/>
            <a:ext cx="2456223" cy="1964515"/>
          </a:xfrm>
          <a:prstGeom prst="rect">
            <a:avLst/>
          </a:prstGeom>
          <a:noFill/>
          <a:ln>
            <a:noFill/>
          </a:ln>
        </p:spPr>
      </p:pic>
      <p:pic>
        <p:nvPicPr>
          <p:cNvPr id="493" name="Google Shape;493;g19213b93bfc_0_84"/>
          <p:cNvPicPr preferRelativeResize="0"/>
          <p:nvPr/>
        </p:nvPicPr>
        <p:blipFill>
          <a:blip r:embed="rId6">
            <a:alphaModFix/>
          </a:blip>
          <a:stretch>
            <a:fillRect/>
          </a:stretch>
        </p:blipFill>
        <p:spPr>
          <a:xfrm>
            <a:off x="504800" y="3971575"/>
            <a:ext cx="2373299" cy="1964523"/>
          </a:xfrm>
          <a:prstGeom prst="rect">
            <a:avLst/>
          </a:prstGeom>
          <a:noFill/>
          <a:ln>
            <a:noFill/>
          </a:ln>
        </p:spPr>
      </p:pic>
      <p:sp>
        <p:nvSpPr>
          <p:cNvPr id="494" name="Google Shape;494;g19213b93bfc_0_84"/>
          <p:cNvSpPr txBox="1"/>
          <p:nvPr/>
        </p:nvSpPr>
        <p:spPr>
          <a:xfrm>
            <a:off x="6273375" y="1371600"/>
            <a:ext cx="26646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Calibri"/>
                <a:ea typeface="Calibri"/>
                <a:cs typeface="Calibri"/>
                <a:sym typeface="Calibri"/>
              </a:rPr>
              <a:t>This shows an example case  for Cloud Particle Size from 2022 day of year 234 01:00 UTC</a:t>
            </a:r>
            <a:endParaRPr>
              <a:solidFill>
                <a:schemeClr val="lt1"/>
              </a:solidFill>
              <a:latin typeface="Calibri"/>
              <a:ea typeface="Calibri"/>
              <a:cs typeface="Calibri"/>
              <a:sym typeface="Calibri"/>
            </a:endParaRPr>
          </a:p>
          <a:p>
            <a:pPr indent="0" lvl="0" marL="0" rtl="0" algn="l">
              <a:spcBef>
                <a:spcPts val="0"/>
              </a:spcBef>
              <a:spcAft>
                <a:spcPts val="0"/>
              </a:spcAft>
              <a:buNone/>
            </a:pPr>
            <a:r>
              <a:t/>
            </a:r>
            <a:endParaRPr>
              <a:solidFill>
                <a:schemeClr val="lt1"/>
              </a:solidFill>
              <a:latin typeface="Calibri"/>
              <a:ea typeface="Calibri"/>
              <a:cs typeface="Calibri"/>
              <a:sym typeface="Calibri"/>
            </a:endParaRPr>
          </a:p>
          <a:p>
            <a:pPr indent="0" lvl="0" marL="0" rtl="0" algn="l">
              <a:spcBef>
                <a:spcPts val="0"/>
              </a:spcBef>
              <a:spcAft>
                <a:spcPts val="0"/>
              </a:spcAft>
              <a:buNone/>
            </a:pPr>
            <a:r>
              <a:rPr lang="en-US">
                <a:solidFill>
                  <a:schemeClr val="lt1"/>
                </a:solidFill>
                <a:latin typeface="Calibri"/>
                <a:ea typeface="Calibri"/>
                <a:cs typeface="Calibri"/>
                <a:sym typeface="Calibri"/>
              </a:rPr>
              <a:t>The MODIS -AQUA values are gidded on the GOES-ABI grid. This makes direct 1:1 intercomparison possible.</a:t>
            </a:r>
            <a:endParaRPr>
              <a:solidFill>
                <a:schemeClr val="lt1"/>
              </a:solidFill>
              <a:latin typeface="Calibri"/>
              <a:ea typeface="Calibri"/>
              <a:cs typeface="Calibri"/>
              <a:sym typeface="Calibri"/>
            </a:endParaRPr>
          </a:p>
          <a:p>
            <a:pPr indent="0" lvl="0" marL="0" rtl="0" algn="l">
              <a:spcBef>
                <a:spcPts val="0"/>
              </a:spcBef>
              <a:spcAft>
                <a:spcPts val="0"/>
              </a:spcAft>
              <a:buNone/>
            </a:pPr>
            <a:r>
              <a:t/>
            </a:r>
            <a:endParaRPr>
              <a:solidFill>
                <a:schemeClr val="lt1"/>
              </a:solidFill>
              <a:latin typeface="Calibri"/>
              <a:ea typeface="Calibri"/>
              <a:cs typeface="Calibri"/>
              <a:sym typeface="Calibri"/>
            </a:endParaRPr>
          </a:p>
          <a:p>
            <a:pPr indent="0" lvl="0" marL="0" rtl="0" algn="l">
              <a:spcBef>
                <a:spcPts val="0"/>
              </a:spcBef>
              <a:spcAft>
                <a:spcPts val="0"/>
              </a:spcAft>
              <a:buNone/>
            </a:pPr>
            <a:r>
              <a:rPr lang="en-US">
                <a:solidFill>
                  <a:schemeClr val="lt1"/>
                </a:solidFill>
                <a:latin typeface="Calibri"/>
                <a:ea typeface="Calibri"/>
                <a:cs typeface="Calibri"/>
                <a:sym typeface="Calibri"/>
              </a:rPr>
              <a:t>The possible time shift is about 10 minutes.</a:t>
            </a:r>
            <a:endParaRPr>
              <a:solidFill>
                <a:schemeClr val="lt1"/>
              </a:solidFill>
              <a:latin typeface="Calibri"/>
              <a:ea typeface="Calibri"/>
              <a:cs typeface="Calibri"/>
              <a:sym typeface="Calibri"/>
            </a:endParaRPr>
          </a:p>
          <a:p>
            <a:pPr indent="0" lvl="0" marL="0" rtl="0" algn="l">
              <a:spcBef>
                <a:spcPts val="0"/>
              </a:spcBef>
              <a:spcAft>
                <a:spcPts val="0"/>
              </a:spcAft>
              <a:buNone/>
            </a:pPr>
            <a:r>
              <a:t/>
            </a:r>
            <a:endParaRPr>
              <a:solidFill>
                <a:schemeClr val="lt1"/>
              </a:solidFill>
              <a:latin typeface="Calibri"/>
              <a:ea typeface="Calibri"/>
              <a:cs typeface="Calibri"/>
              <a:sym typeface="Calibri"/>
            </a:endParaRPr>
          </a:p>
          <a:p>
            <a:pPr indent="0" lvl="0" marL="0" rtl="0" algn="l">
              <a:spcBef>
                <a:spcPts val="0"/>
              </a:spcBef>
              <a:spcAft>
                <a:spcPts val="0"/>
              </a:spcAft>
              <a:buNone/>
            </a:pPr>
            <a:r>
              <a:rPr lang="en-US">
                <a:solidFill>
                  <a:schemeClr val="lt1"/>
                </a:solidFill>
                <a:latin typeface="Calibri"/>
                <a:ea typeface="Calibri"/>
                <a:cs typeface="Calibri"/>
                <a:sym typeface="Calibri"/>
              </a:rPr>
              <a:t>We made the same comparisons for all MODIS-AQUA granules of the 10 days validation period.</a:t>
            </a:r>
            <a:endParaRPr>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g19213b93bfc_0_144"/>
          <p:cNvSpPr txBox="1"/>
          <p:nvPr>
            <p:ph type="title"/>
          </p:nvPr>
        </p:nvSpPr>
        <p:spPr>
          <a:xfrm>
            <a:off x="457200" y="-460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accent6"/>
              </a:buClr>
              <a:buSzPts val="3600"/>
              <a:buFont typeface="Calibri"/>
              <a:buNone/>
            </a:pPr>
            <a:r>
              <a:rPr lang="en-US" sz="2600">
                <a:solidFill>
                  <a:schemeClr val="accent6"/>
                </a:solidFill>
              </a:rPr>
              <a:t>PLPT ABI-FD_COP06</a:t>
            </a:r>
            <a:endParaRPr sz="2600">
              <a:solidFill>
                <a:schemeClr val="accent6"/>
              </a:solidFill>
            </a:endParaRPr>
          </a:p>
          <a:p>
            <a:pPr indent="0" lvl="0" marL="0" rtl="0" algn="ctr">
              <a:spcBef>
                <a:spcPts val="0"/>
              </a:spcBef>
              <a:spcAft>
                <a:spcPts val="0"/>
              </a:spcAft>
              <a:buNone/>
            </a:pPr>
            <a:r>
              <a:rPr lang="en-US" sz="2600">
                <a:solidFill>
                  <a:schemeClr val="accent6"/>
                </a:solidFill>
              </a:rPr>
              <a:t>Cloud Particle Size</a:t>
            </a:r>
            <a:endParaRPr/>
          </a:p>
        </p:txBody>
      </p:sp>
      <p:sp>
        <p:nvSpPr>
          <p:cNvPr id="501" name="Google Shape;501;g19213b93bfc_0_144"/>
          <p:cNvSpPr txBox="1"/>
          <p:nvPr>
            <p:ph idx="12" type="sldNum"/>
          </p:nvPr>
        </p:nvSpPr>
        <p:spPr>
          <a:xfrm>
            <a:off x="6943575" y="6359650"/>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pic>
        <p:nvPicPr>
          <p:cNvPr id="502" name="Google Shape;502;g19213b93bfc_0_144"/>
          <p:cNvPicPr preferRelativeResize="0"/>
          <p:nvPr/>
        </p:nvPicPr>
        <p:blipFill>
          <a:blip r:embed="rId3">
            <a:alphaModFix/>
          </a:blip>
          <a:stretch>
            <a:fillRect/>
          </a:stretch>
        </p:blipFill>
        <p:spPr>
          <a:xfrm>
            <a:off x="457200" y="1224200"/>
            <a:ext cx="3502700" cy="2801475"/>
          </a:xfrm>
          <a:prstGeom prst="rect">
            <a:avLst/>
          </a:prstGeom>
          <a:noFill/>
          <a:ln>
            <a:noFill/>
          </a:ln>
        </p:spPr>
      </p:pic>
      <p:pic>
        <p:nvPicPr>
          <p:cNvPr id="503" name="Google Shape;503;g19213b93bfc_0_144"/>
          <p:cNvPicPr preferRelativeResize="0"/>
          <p:nvPr/>
        </p:nvPicPr>
        <p:blipFill>
          <a:blip r:embed="rId4">
            <a:alphaModFix/>
          </a:blip>
          <a:stretch>
            <a:fillRect/>
          </a:stretch>
        </p:blipFill>
        <p:spPr>
          <a:xfrm>
            <a:off x="4671950" y="1224200"/>
            <a:ext cx="3623475" cy="2801475"/>
          </a:xfrm>
          <a:prstGeom prst="rect">
            <a:avLst/>
          </a:prstGeom>
          <a:noFill/>
          <a:ln>
            <a:noFill/>
          </a:ln>
        </p:spPr>
      </p:pic>
      <p:sp>
        <p:nvSpPr>
          <p:cNvPr id="504" name="Google Shape;504;g19213b93bfc_0_144"/>
          <p:cNvSpPr txBox="1"/>
          <p:nvPr/>
        </p:nvSpPr>
        <p:spPr>
          <a:xfrm>
            <a:off x="1036825" y="4347150"/>
            <a:ext cx="6633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rgbClr val="FFFFFF"/>
                </a:solidFill>
                <a:latin typeface="Calibri"/>
                <a:ea typeface="Calibri"/>
                <a:cs typeface="Calibri"/>
                <a:sym typeface="Calibri"/>
              </a:rPr>
              <a:t>CPS shows high correlation, but difference map shows distinctive pattern. </a:t>
            </a:r>
            <a:endParaRPr sz="2100">
              <a:solidFill>
                <a:srgbClr val="FFFFFF"/>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g19213b93bfc_0_154"/>
          <p:cNvSpPr txBox="1"/>
          <p:nvPr>
            <p:ph type="title"/>
          </p:nvPr>
        </p:nvSpPr>
        <p:spPr>
          <a:xfrm>
            <a:off x="457200" y="-460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accent6"/>
              </a:buClr>
              <a:buSzPts val="3600"/>
              <a:buFont typeface="Calibri"/>
              <a:buNone/>
            </a:pPr>
            <a:r>
              <a:rPr lang="en-US" sz="2600">
                <a:solidFill>
                  <a:schemeClr val="accent6"/>
                </a:solidFill>
              </a:rPr>
              <a:t>PLPT ABI-FD_COP06</a:t>
            </a:r>
            <a:endParaRPr sz="2600">
              <a:solidFill>
                <a:schemeClr val="accent6"/>
              </a:solidFill>
            </a:endParaRPr>
          </a:p>
          <a:p>
            <a:pPr indent="0" lvl="0" marL="0" rtl="0" algn="ctr">
              <a:spcBef>
                <a:spcPts val="0"/>
              </a:spcBef>
              <a:spcAft>
                <a:spcPts val="0"/>
              </a:spcAft>
              <a:buClr>
                <a:schemeClr val="accent6"/>
              </a:buClr>
              <a:buSzPts val="3600"/>
              <a:buFont typeface="Calibri"/>
              <a:buNone/>
            </a:pPr>
            <a:r>
              <a:rPr lang="en-US" sz="2600">
                <a:solidFill>
                  <a:schemeClr val="accent6"/>
                </a:solidFill>
              </a:rPr>
              <a:t>Cloud Particle Size</a:t>
            </a:r>
            <a:endParaRPr/>
          </a:p>
        </p:txBody>
      </p:sp>
      <p:sp>
        <p:nvSpPr>
          <p:cNvPr id="511" name="Google Shape;511;g19213b93bfc_0_154"/>
          <p:cNvSpPr txBox="1"/>
          <p:nvPr>
            <p:ph idx="12" type="sldNum"/>
          </p:nvPr>
        </p:nvSpPr>
        <p:spPr>
          <a:xfrm>
            <a:off x="6943575" y="6359650"/>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pic>
        <p:nvPicPr>
          <p:cNvPr id="512" name="Google Shape;512;g19213b93bfc_0_154"/>
          <p:cNvPicPr preferRelativeResize="0"/>
          <p:nvPr/>
        </p:nvPicPr>
        <p:blipFill>
          <a:blip r:embed="rId3">
            <a:alphaModFix/>
          </a:blip>
          <a:stretch>
            <a:fillRect/>
          </a:stretch>
        </p:blipFill>
        <p:spPr>
          <a:xfrm>
            <a:off x="227350" y="1249351"/>
            <a:ext cx="3310925" cy="2648101"/>
          </a:xfrm>
          <a:prstGeom prst="rect">
            <a:avLst/>
          </a:prstGeom>
          <a:noFill/>
          <a:ln>
            <a:noFill/>
          </a:ln>
        </p:spPr>
      </p:pic>
      <p:pic>
        <p:nvPicPr>
          <p:cNvPr id="513" name="Google Shape;513;g19213b93bfc_0_154"/>
          <p:cNvPicPr preferRelativeResize="0"/>
          <p:nvPr/>
        </p:nvPicPr>
        <p:blipFill>
          <a:blip r:embed="rId4">
            <a:alphaModFix/>
          </a:blip>
          <a:stretch>
            <a:fillRect/>
          </a:stretch>
        </p:blipFill>
        <p:spPr>
          <a:xfrm>
            <a:off x="227350" y="3959900"/>
            <a:ext cx="3310925" cy="2648105"/>
          </a:xfrm>
          <a:prstGeom prst="rect">
            <a:avLst/>
          </a:prstGeom>
          <a:noFill/>
          <a:ln>
            <a:noFill/>
          </a:ln>
        </p:spPr>
      </p:pic>
      <p:pic>
        <p:nvPicPr>
          <p:cNvPr id="514" name="Google Shape;514;g19213b93bfc_0_154"/>
          <p:cNvPicPr preferRelativeResize="0"/>
          <p:nvPr/>
        </p:nvPicPr>
        <p:blipFill>
          <a:blip r:embed="rId5">
            <a:alphaModFix/>
          </a:blip>
          <a:stretch>
            <a:fillRect/>
          </a:stretch>
        </p:blipFill>
        <p:spPr>
          <a:xfrm>
            <a:off x="3586600" y="3955700"/>
            <a:ext cx="3025823" cy="2648101"/>
          </a:xfrm>
          <a:prstGeom prst="rect">
            <a:avLst/>
          </a:prstGeom>
          <a:noFill/>
          <a:ln>
            <a:noFill/>
          </a:ln>
        </p:spPr>
      </p:pic>
      <p:pic>
        <p:nvPicPr>
          <p:cNvPr id="515" name="Google Shape;515;g19213b93bfc_0_154"/>
          <p:cNvPicPr preferRelativeResize="0"/>
          <p:nvPr/>
        </p:nvPicPr>
        <p:blipFill>
          <a:blip r:embed="rId6">
            <a:alphaModFix/>
          </a:blip>
          <a:stretch>
            <a:fillRect/>
          </a:stretch>
        </p:blipFill>
        <p:spPr>
          <a:xfrm>
            <a:off x="3586613" y="1249350"/>
            <a:ext cx="3025828" cy="26481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20"/>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accent6"/>
              </a:buClr>
              <a:buSzPts val="3600"/>
              <a:buFont typeface="Calibri"/>
              <a:buNone/>
            </a:pPr>
            <a:r>
              <a:rPr lang="en-US" sz="3000">
                <a:solidFill>
                  <a:schemeClr val="accent6"/>
                </a:solidFill>
              </a:rPr>
              <a:t>Cloud Phase Agreement</a:t>
            </a:r>
            <a:endParaRPr b="0" i="0" sz="3000" u="none" cap="none" strike="noStrike">
              <a:solidFill>
                <a:schemeClr val="lt1"/>
              </a:solidFill>
              <a:latin typeface="Calibri"/>
              <a:ea typeface="Calibri"/>
              <a:cs typeface="Calibri"/>
              <a:sym typeface="Calibri"/>
            </a:endParaRPr>
          </a:p>
        </p:txBody>
      </p:sp>
      <p:sp>
        <p:nvSpPr>
          <p:cNvPr id="522" name="Google Shape;522;p20"/>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pic>
        <p:nvPicPr>
          <p:cNvPr id="523" name="Google Shape;523;p20"/>
          <p:cNvPicPr preferRelativeResize="0"/>
          <p:nvPr/>
        </p:nvPicPr>
        <p:blipFill>
          <a:blip r:embed="rId3">
            <a:alphaModFix/>
          </a:blip>
          <a:stretch>
            <a:fillRect/>
          </a:stretch>
        </p:blipFill>
        <p:spPr>
          <a:xfrm>
            <a:off x="4409600" y="1147200"/>
            <a:ext cx="3385426" cy="2707675"/>
          </a:xfrm>
          <a:prstGeom prst="rect">
            <a:avLst/>
          </a:prstGeom>
          <a:noFill/>
          <a:ln>
            <a:noFill/>
          </a:ln>
        </p:spPr>
      </p:pic>
      <p:pic>
        <p:nvPicPr>
          <p:cNvPr id="524" name="Google Shape;524;p20"/>
          <p:cNvPicPr preferRelativeResize="0"/>
          <p:nvPr/>
        </p:nvPicPr>
        <p:blipFill>
          <a:blip r:embed="rId4">
            <a:alphaModFix/>
          </a:blip>
          <a:stretch>
            <a:fillRect/>
          </a:stretch>
        </p:blipFill>
        <p:spPr>
          <a:xfrm>
            <a:off x="212375" y="1147211"/>
            <a:ext cx="3123077" cy="2497844"/>
          </a:xfrm>
          <a:prstGeom prst="rect">
            <a:avLst/>
          </a:prstGeom>
          <a:noFill/>
          <a:ln>
            <a:noFill/>
          </a:ln>
        </p:spPr>
      </p:pic>
      <p:pic>
        <p:nvPicPr>
          <p:cNvPr id="525" name="Google Shape;525;p20"/>
          <p:cNvPicPr preferRelativeResize="0"/>
          <p:nvPr/>
        </p:nvPicPr>
        <p:blipFill>
          <a:blip r:embed="rId5">
            <a:alphaModFix/>
          </a:blip>
          <a:stretch>
            <a:fillRect/>
          </a:stretch>
        </p:blipFill>
        <p:spPr>
          <a:xfrm>
            <a:off x="212375" y="3959374"/>
            <a:ext cx="3123077" cy="2497852"/>
          </a:xfrm>
          <a:prstGeom prst="rect">
            <a:avLst/>
          </a:prstGeom>
          <a:noFill/>
          <a:ln>
            <a:noFill/>
          </a:ln>
        </p:spPr>
      </p:pic>
      <p:sp>
        <p:nvSpPr>
          <p:cNvPr id="526" name="Google Shape;526;p20"/>
          <p:cNvSpPr txBox="1"/>
          <p:nvPr/>
        </p:nvSpPr>
        <p:spPr>
          <a:xfrm>
            <a:off x="3872450" y="4197250"/>
            <a:ext cx="4222200" cy="23397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rgbClr val="FFFFFF"/>
              </a:buClr>
              <a:buSzPts val="2000"/>
              <a:buFont typeface="Calibri"/>
              <a:buChar char="●"/>
            </a:pPr>
            <a:r>
              <a:rPr lang="en-US" sz="2000">
                <a:solidFill>
                  <a:srgbClr val="FFFFFF"/>
                </a:solidFill>
                <a:latin typeface="Calibri"/>
                <a:ea typeface="Calibri"/>
                <a:cs typeface="Calibri"/>
                <a:sym typeface="Calibri"/>
              </a:rPr>
              <a:t>DCOMP strongly depends on cloud </a:t>
            </a:r>
            <a:r>
              <a:rPr lang="en-US" sz="2000">
                <a:solidFill>
                  <a:srgbClr val="FFFFFF"/>
                </a:solidFill>
                <a:latin typeface="Calibri"/>
                <a:ea typeface="Calibri"/>
                <a:cs typeface="Calibri"/>
                <a:sym typeface="Calibri"/>
              </a:rPr>
              <a:t>phase</a:t>
            </a:r>
            <a:r>
              <a:rPr lang="en-US" sz="2000">
                <a:solidFill>
                  <a:srgbClr val="FFFFFF"/>
                </a:solidFill>
                <a:latin typeface="Calibri"/>
                <a:ea typeface="Calibri"/>
                <a:cs typeface="Calibri"/>
                <a:sym typeface="Calibri"/>
              </a:rPr>
              <a:t> algorithm. </a:t>
            </a:r>
            <a:endParaRPr sz="2000">
              <a:solidFill>
                <a:srgbClr val="FFFFFF"/>
              </a:solidFill>
              <a:latin typeface="Calibri"/>
              <a:ea typeface="Calibri"/>
              <a:cs typeface="Calibri"/>
              <a:sym typeface="Calibri"/>
            </a:endParaRPr>
          </a:p>
          <a:p>
            <a:pPr indent="-355600" lvl="0" marL="457200" rtl="0" algn="l">
              <a:spcBef>
                <a:spcPts val="0"/>
              </a:spcBef>
              <a:spcAft>
                <a:spcPts val="0"/>
              </a:spcAft>
              <a:buClr>
                <a:srgbClr val="FFFFFF"/>
              </a:buClr>
              <a:buSzPts val="2000"/>
              <a:buFont typeface="Calibri"/>
              <a:buChar char="●"/>
            </a:pPr>
            <a:r>
              <a:rPr lang="en-US" sz="2000">
                <a:solidFill>
                  <a:srgbClr val="FFFFFF"/>
                </a:solidFill>
                <a:latin typeface="Calibri"/>
                <a:ea typeface="Calibri"/>
                <a:cs typeface="Calibri"/>
                <a:sym typeface="Calibri"/>
              </a:rPr>
              <a:t>MODIS and G-18 often detect different cloud phase.</a:t>
            </a:r>
            <a:endParaRPr sz="2000">
              <a:solidFill>
                <a:srgbClr val="FFFFFF"/>
              </a:solidFill>
              <a:latin typeface="Calibri"/>
              <a:ea typeface="Calibri"/>
              <a:cs typeface="Calibri"/>
              <a:sym typeface="Calibri"/>
            </a:endParaRPr>
          </a:p>
          <a:p>
            <a:pPr indent="-355600" lvl="0" marL="457200" rtl="0" algn="l">
              <a:spcBef>
                <a:spcPts val="0"/>
              </a:spcBef>
              <a:spcAft>
                <a:spcPts val="0"/>
              </a:spcAft>
              <a:buClr>
                <a:srgbClr val="FFFFFF"/>
              </a:buClr>
              <a:buSzPts val="2000"/>
              <a:buFont typeface="Calibri"/>
              <a:buChar char="●"/>
            </a:pPr>
            <a:r>
              <a:rPr lang="en-US" sz="2000">
                <a:solidFill>
                  <a:srgbClr val="FFFFFF"/>
                </a:solidFill>
                <a:latin typeface="Calibri"/>
                <a:ea typeface="Calibri"/>
                <a:cs typeface="Calibri"/>
                <a:sym typeface="Calibri"/>
              </a:rPr>
              <a:t>This makes inter-comparison complicated.</a:t>
            </a:r>
            <a:endParaRPr sz="2000">
              <a:solidFill>
                <a:srgbClr val="FFFFFF"/>
              </a:solidFill>
              <a:latin typeface="Calibri"/>
              <a:ea typeface="Calibri"/>
              <a:cs typeface="Calibri"/>
              <a:sym typeface="Calibri"/>
            </a:endParaRPr>
          </a:p>
          <a:p>
            <a:pPr indent="0" lvl="0" marL="0" rtl="0" algn="l">
              <a:spcBef>
                <a:spcPts val="0"/>
              </a:spcBef>
              <a:spcAft>
                <a:spcPts val="0"/>
              </a:spcAft>
              <a:buNone/>
            </a:pPr>
            <a:r>
              <a:t/>
            </a:r>
            <a:endParaRPr sz="2000">
              <a:solidFill>
                <a:srgbClr val="FFFFFF"/>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21"/>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accent6"/>
              </a:buClr>
              <a:buSzPts val="3600"/>
              <a:buFont typeface="Calibri"/>
              <a:buNone/>
            </a:pPr>
            <a:r>
              <a:rPr lang="en-US" sz="2600">
                <a:solidFill>
                  <a:schemeClr val="accent6"/>
                </a:solidFill>
              </a:rPr>
              <a:t>PLPT ABI-FD_COP06 (MODIS-ABI)</a:t>
            </a:r>
            <a:endParaRPr sz="2600">
              <a:solidFill>
                <a:schemeClr val="accent6"/>
              </a:solidFill>
            </a:endParaRPr>
          </a:p>
          <a:p>
            <a:pPr indent="0" lvl="0" marL="0" rtl="0" algn="ctr">
              <a:spcBef>
                <a:spcPts val="0"/>
              </a:spcBef>
              <a:spcAft>
                <a:spcPts val="0"/>
              </a:spcAft>
              <a:buClr>
                <a:schemeClr val="accent6"/>
              </a:buClr>
              <a:buSzPts val="3600"/>
              <a:buFont typeface="Calibri"/>
              <a:buNone/>
            </a:pPr>
            <a:r>
              <a:rPr lang="en-US" sz="2600">
                <a:solidFill>
                  <a:schemeClr val="accent6"/>
                </a:solidFill>
              </a:rPr>
              <a:t>Cloud Optical Depth (DOY 230-239, 2022)</a:t>
            </a:r>
            <a:endParaRPr b="0" i="0" sz="3000" u="none" cap="none" strike="noStrike">
              <a:solidFill>
                <a:schemeClr val="lt1"/>
              </a:solidFill>
              <a:latin typeface="Calibri"/>
              <a:ea typeface="Calibri"/>
              <a:cs typeface="Calibri"/>
              <a:sym typeface="Calibri"/>
            </a:endParaRPr>
          </a:p>
        </p:txBody>
      </p:sp>
      <p:sp>
        <p:nvSpPr>
          <p:cNvPr id="533" name="Google Shape;533;p21"/>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pic>
        <p:nvPicPr>
          <p:cNvPr id="534" name="Google Shape;534;p21"/>
          <p:cNvPicPr preferRelativeResize="0"/>
          <p:nvPr/>
        </p:nvPicPr>
        <p:blipFill>
          <a:blip r:embed="rId3">
            <a:alphaModFix/>
          </a:blip>
          <a:stretch>
            <a:fillRect/>
          </a:stretch>
        </p:blipFill>
        <p:spPr>
          <a:xfrm>
            <a:off x="216250" y="1096950"/>
            <a:ext cx="3510052" cy="2807352"/>
          </a:xfrm>
          <a:prstGeom prst="rect">
            <a:avLst/>
          </a:prstGeom>
          <a:noFill/>
          <a:ln>
            <a:noFill/>
          </a:ln>
        </p:spPr>
      </p:pic>
      <p:pic>
        <p:nvPicPr>
          <p:cNvPr id="535" name="Google Shape;535;p21"/>
          <p:cNvPicPr preferRelativeResize="0"/>
          <p:nvPr/>
        </p:nvPicPr>
        <p:blipFill>
          <a:blip r:embed="rId4">
            <a:alphaModFix/>
          </a:blip>
          <a:stretch>
            <a:fillRect/>
          </a:stretch>
        </p:blipFill>
        <p:spPr>
          <a:xfrm>
            <a:off x="4395625" y="1073549"/>
            <a:ext cx="3568548" cy="2854149"/>
          </a:xfrm>
          <a:prstGeom prst="rect">
            <a:avLst/>
          </a:prstGeom>
          <a:noFill/>
          <a:ln>
            <a:noFill/>
          </a:ln>
        </p:spPr>
      </p:pic>
      <p:pic>
        <p:nvPicPr>
          <p:cNvPr id="536" name="Google Shape;536;p21"/>
          <p:cNvPicPr preferRelativeResize="0"/>
          <p:nvPr/>
        </p:nvPicPr>
        <p:blipFill>
          <a:blip r:embed="rId5">
            <a:alphaModFix/>
          </a:blip>
          <a:stretch>
            <a:fillRect/>
          </a:stretch>
        </p:blipFill>
        <p:spPr>
          <a:xfrm>
            <a:off x="261525" y="3977463"/>
            <a:ext cx="3510052" cy="2807360"/>
          </a:xfrm>
          <a:prstGeom prst="rect">
            <a:avLst/>
          </a:prstGeom>
          <a:noFill/>
          <a:ln>
            <a:noFill/>
          </a:ln>
        </p:spPr>
      </p:pic>
      <p:pic>
        <p:nvPicPr>
          <p:cNvPr id="537" name="Google Shape;537;p21"/>
          <p:cNvPicPr preferRelativeResize="0"/>
          <p:nvPr/>
        </p:nvPicPr>
        <p:blipFill>
          <a:blip r:embed="rId6">
            <a:alphaModFix/>
          </a:blip>
          <a:stretch>
            <a:fillRect/>
          </a:stretch>
        </p:blipFill>
        <p:spPr>
          <a:xfrm>
            <a:off x="4424875" y="4006900"/>
            <a:ext cx="3510042" cy="280735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22"/>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accent6"/>
              </a:buClr>
              <a:buSzPts val="3600"/>
              <a:buFont typeface="Calibri"/>
              <a:buNone/>
            </a:pPr>
            <a:r>
              <a:rPr lang="en-US" sz="3000">
                <a:solidFill>
                  <a:schemeClr val="accent6"/>
                </a:solidFill>
              </a:rPr>
              <a:t> </a:t>
            </a:r>
            <a:r>
              <a:rPr lang="en-US" sz="2600">
                <a:solidFill>
                  <a:schemeClr val="accent6"/>
                </a:solidFill>
              </a:rPr>
              <a:t>PLPT ABI-FD_COP06 (MODIS-ABI)</a:t>
            </a:r>
            <a:endParaRPr sz="2600">
              <a:solidFill>
                <a:schemeClr val="accent6"/>
              </a:solidFill>
            </a:endParaRPr>
          </a:p>
          <a:p>
            <a:pPr indent="0" lvl="0" marL="0" marR="0" rtl="0" algn="ctr">
              <a:lnSpc>
                <a:spcPct val="100000"/>
              </a:lnSpc>
              <a:spcBef>
                <a:spcPts val="0"/>
              </a:spcBef>
              <a:spcAft>
                <a:spcPts val="0"/>
              </a:spcAft>
              <a:buClr>
                <a:schemeClr val="accent6"/>
              </a:buClr>
              <a:buSzPts val="3600"/>
              <a:buFont typeface="Calibri"/>
              <a:buNone/>
            </a:pPr>
            <a:r>
              <a:rPr b="0" i="0" lang="en-US" sz="2600" u="none" cap="none" strike="noStrike">
                <a:solidFill>
                  <a:schemeClr val="accent6"/>
                </a:solidFill>
                <a:latin typeface="Calibri"/>
                <a:ea typeface="Calibri"/>
                <a:cs typeface="Calibri"/>
                <a:sym typeface="Calibri"/>
              </a:rPr>
              <a:t>Cloud </a:t>
            </a:r>
            <a:r>
              <a:rPr lang="en-US" sz="2600">
                <a:solidFill>
                  <a:schemeClr val="accent6"/>
                </a:solidFill>
              </a:rPr>
              <a:t>Particle Size </a:t>
            </a:r>
            <a:r>
              <a:rPr b="0" i="0" lang="en-US" sz="2600" u="none" cap="none" strike="noStrike">
                <a:solidFill>
                  <a:schemeClr val="accent6"/>
                </a:solidFill>
                <a:latin typeface="Calibri"/>
                <a:ea typeface="Calibri"/>
                <a:cs typeface="Calibri"/>
                <a:sym typeface="Calibri"/>
              </a:rPr>
              <a:t>(DOY 230-239</a:t>
            </a:r>
            <a:r>
              <a:rPr lang="en-US" sz="2600">
                <a:solidFill>
                  <a:schemeClr val="accent6"/>
                </a:solidFill>
              </a:rPr>
              <a:t>, 2022</a:t>
            </a:r>
            <a:r>
              <a:rPr b="0" i="0" lang="en-US" sz="2600" u="none" cap="none" strike="noStrike">
                <a:solidFill>
                  <a:schemeClr val="accent6"/>
                </a:solidFill>
                <a:latin typeface="Calibri"/>
                <a:ea typeface="Calibri"/>
                <a:cs typeface="Calibri"/>
                <a:sym typeface="Calibri"/>
              </a:rPr>
              <a:t>)</a:t>
            </a:r>
            <a:endParaRPr b="0" i="0" sz="2600" u="none" cap="none" strike="noStrike">
              <a:solidFill>
                <a:schemeClr val="lt1"/>
              </a:solidFill>
              <a:latin typeface="Calibri"/>
              <a:ea typeface="Calibri"/>
              <a:cs typeface="Calibri"/>
              <a:sym typeface="Calibri"/>
            </a:endParaRPr>
          </a:p>
        </p:txBody>
      </p:sp>
      <p:sp>
        <p:nvSpPr>
          <p:cNvPr id="544" name="Google Shape;544;p22"/>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pic>
        <p:nvPicPr>
          <p:cNvPr id="545" name="Google Shape;545;p22"/>
          <p:cNvPicPr preferRelativeResize="0"/>
          <p:nvPr/>
        </p:nvPicPr>
        <p:blipFill>
          <a:blip r:embed="rId3">
            <a:alphaModFix/>
          </a:blip>
          <a:stretch>
            <a:fillRect/>
          </a:stretch>
        </p:blipFill>
        <p:spPr>
          <a:xfrm>
            <a:off x="332600" y="1096950"/>
            <a:ext cx="3489101" cy="2790611"/>
          </a:xfrm>
          <a:prstGeom prst="rect">
            <a:avLst/>
          </a:prstGeom>
          <a:noFill/>
          <a:ln>
            <a:noFill/>
          </a:ln>
        </p:spPr>
      </p:pic>
      <p:pic>
        <p:nvPicPr>
          <p:cNvPr id="546" name="Google Shape;546;p22"/>
          <p:cNvPicPr preferRelativeResize="0"/>
          <p:nvPr/>
        </p:nvPicPr>
        <p:blipFill>
          <a:blip r:embed="rId4">
            <a:alphaModFix/>
          </a:blip>
          <a:stretch>
            <a:fillRect/>
          </a:stretch>
        </p:blipFill>
        <p:spPr>
          <a:xfrm>
            <a:off x="332600" y="3946934"/>
            <a:ext cx="3489101" cy="2790591"/>
          </a:xfrm>
          <a:prstGeom prst="rect">
            <a:avLst/>
          </a:prstGeom>
          <a:noFill/>
          <a:ln>
            <a:noFill/>
          </a:ln>
        </p:spPr>
      </p:pic>
      <p:pic>
        <p:nvPicPr>
          <p:cNvPr id="547" name="Google Shape;547;p22"/>
          <p:cNvPicPr preferRelativeResize="0"/>
          <p:nvPr/>
        </p:nvPicPr>
        <p:blipFill>
          <a:blip r:embed="rId5">
            <a:alphaModFix/>
          </a:blip>
          <a:stretch>
            <a:fillRect/>
          </a:stretch>
        </p:blipFill>
        <p:spPr>
          <a:xfrm>
            <a:off x="4349975" y="3946914"/>
            <a:ext cx="3489101" cy="2790611"/>
          </a:xfrm>
          <a:prstGeom prst="rect">
            <a:avLst/>
          </a:prstGeom>
          <a:noFill/>
          <a:ln>
            <a:noFill/>
          </a:ln>
        </p:spPr>
      </p:pic>
      <p:pic>
        <p:nvPicPr>
          <p:cNvPr id="548" name="Google Shape;548;p22"/>
          <p:cNvPicPr preferRelativeResize="0"/>
          <p:nvPr/>
        </p:nvPicPr>
        <p:blipFill>
          <a:blip r:embed="rId6">
            <a:alphaModFix/>
          </a:blip>
          <a:stretch>
            <a:fillRect/>
          </a:stretch>
        </p:blipFill>
        <p:spPr>
          <a:xfrm>
            <a:off x="4349975" y="1126638"/>
            <a:ext cx="3489101" cy="279060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
          <p:cNvSpPr txBox="1"/>
          <p:nvPr>
            <p:ph type="title"/>
          </p:nvPr>
        </p:nvSpPr>
        <p:spPr>
          <a:xfrm>
            <a:off x="722312" y="4406900"/>
            <a:ext cx="7772400" cy="136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1000"/>
              <a:buFont typeface="Calibri"/>
              <a:buNone/>
            </a:pPr>
            <a:r>
              <a:rPr b="1" i="0" lang="en-US" sz="4000" u="none" cap="none" strike="noStrike">
                <a:solidFill>
                  <a:schemeClr val="lt1"/>
                </a:solidFill>
                <a:latin typeface="Calibri"/>
                <a:ea typeface="Calibri"/>
                <a:cs typeface="Calibri"/>
                <a:sym typeface="Calibri"/>
              </a:rPr>
              <a:t>Daytime Cloud Optical and Microphysical Properties</a:t>
            </a:r>
            <a:endParaRPr/>
          </a:p>
        </p:txBody>
      </p:sp>
      <p:sp>
        <p:nvSpPr>
          <p:cNvPr id="265" name="Google Shape;265;p3"/>
          <p:cNvSpPr txBox="1"/>
          <p:nvPr>
            <p:ph idx="1" type="body"/>
          </p:nvPr>
        </p:nvSpPr>
        <p:spPr>
          <a:xfrm>
            <a:off x="722312" y="2906713"/>
            <a:ext cx="7772400" cy="15003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888888"/>
              </a:buClr>
              <a:buSzPts val="500"/>
              <a:buFont typeface="Arial"/>
              <a:buNone/>
            </a:pPr>
            <a:r>
              <a:t/>
            </a:r>
            <a:endParaRPr b="0" i="0" sz="2000" u="none" cap="none" strike="noStrike">
              <a:solidFill>
                <a:srgbClr val="888888"/>
              </a:solidFill>
              <a:latin typeface="Calibri"/>
              <a:ea typeface="Calibri"/>
              <a:cs typeface="Calibri"/>
              <a:sym typeface="Calibri"/>
            </a:endParaRPr>
          </a:p>
        </p:txBody>
      </p:sp>
      <p:sp>
        <p:nvSpPr>
          <p:cNvPr id="266" name="Google Shape;266;p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300"/>
              <a:buFont typeface="Calibri"/>
              <a:buNone/>
            </a:pPr>
            <a:fld id="{00000000-1234-1234-1234-123412341234}" type="slidenum">
              <a:rPr b="0" i="0" lang="en-US" sz="1200" u="none" cap="none" strike="noStrike">
                <a:solidFill>
                  <a:schemeClr val="lt1"/>
                </a:solidFill>
                <a:latin typeface="Calibri"/>
                <a:ea typeface="Calibri"/>
                <a:cs typeface="Calibri"/>
                <a:sym typeface="Calibri"/>
              </a:rPr>
              <a:t>‹#›</a:t>
            </a:fld>
            <a:endParaRPr b="0" i="0" sz="1200" u="none" cap="none" strike="noStrike">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24"/>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b="0" i="0" lang="en-US" sz="2800" u="none" cap="none" strike="noStrike">
                <a:solidFill>
                  <a:srgbClr val="FF9900"/>
                </a:solidFill>
                <a:latin typeface="Calibri"/>
                <a:ea typeface="Calibri"/>
                <a:cs typeface="Calibri"/>
                <a:sym typeface="Calibri"/>
              </a:rPr>
              <a:t>Summary of Metrics:  </a:t>
            </a:r>
            <a:r>
              <a:rPr lang="en-US" sz="2800">
                <a:solidFill>
                  <a:schemeClr val="accent6"/>
                </a:solidFill>
              </a:rPr>
              <a:t>PLPT ABI-FD_COP06</a:t>
            </a:r>
            <a:endParaRPr b="0" i="0" sz="2800" u="none" cap="none" strike="noStrike">
              <a:solidFill>
                <a:srgbClr val="FF9900"/>
              </a:solidFill>
              <a:latin typeface="Calibri"/>
              <a:ea typeface="Calibri"/>
              <a:cs typeface="Calibri"/>
              <a:sym typeface="Calibri"/>
            </a:endParaRPr>
          </a:p>
        </p:txBody>
      </p:sp>
      <p:sp>
        <p:nvSpPr>
          <p:cNvPr id="555" name="Google Shape;555;p24"/>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graphicFrame>
        <p:nvGraphicFramePr>
          <p:cNvPr id="556" name="Google Shape;556;p24"/>
          <p:cNvGraphicFramePr/>
          <p:nvPr/>
        </p:nvGraphicFramePr>
        <p:xfrm>
          <a:off x="205225" y="3052500"/>
          <a:ext cx="3000000" cy="3000000"/>
        </p:xfrm>
        <a:graphic>
          <a:graphicData uri="http://schemas.openxmlformats.org/drawingml/2006/table">
            <a:tbl>
              <a:tblPr>
                <a:noFill/>
                <a:tableStyleId>{AC3572A5-015D-4ECB-ADF0-79BC33798B2F}</a:tableStyleId>
              </a:tblPr>
              <a:tblGrid>
                <a:gridCol w="1789050"/>
                <a:gridCol w="1789050"/>
                <a:gridCol w="1789050"/>
                <a:gridCol w="1789050"/>
              </a:tblGrid>
              <a:tr h="861200">
                <a:tc>
                  <a:txBody>
                    <a:bodyPr/>
                    <a:lstStyle/>
                    <a:p>
                      <a:pPr indent="0" lvl="0" marL="0" marR="0" rtl="0" algn="l">
                        <a:lnSpc>
                          <a:spcPct val="100000"/>
                        </a:lnSpc>
                        <a:spcBef>
                          <a:spcPts val="0"/>
                        </a:spcBef>
                        <a:spcAft>
                          <a:spcPts val="0"/>
                        </a:spcAft>
                        <a:buClr>
                          <a:srgbClr val="FF9900"/>
                        </a:buClr>
                        <a:buSzPts val="1400"/>
                        <a:buFont typeface="Arial"/>
                        <a:buNone/>
                      </a:pPr>
                      <a:r>
                        <a:rPr lang="en-US" sz="1400" u="none" cap="none" strike="noStrike">
                          <a:solidFill>
                            <a:srgbClr val="FF9900"/>
                          </a:solidFill>
                        </a:rPr>
                        <a:t>Parameter</a:t>
                      </a:r>
                      <a:endParaRPr sz="1400" u="none" cap="none" strike="noStrike">
                        <a:solidFill>
                          <a:srgbClr val="FF9900"/>
                        </a:solidFill>
                      </a:endParaRPr>
                    </a:p>
                  </a:txBody>
                  <a:tcPr marT="91425" marB="91425" marR="91425" marL="91425"/>
                </a:tc>
                <a:tc>
                  <a:txBody>
                    <a:bodyPr/>
                    <a:lstStyle/>
                    <a:p>
                      <a:pPr indent="0" lvl="0" marL="0" marR="0" rtl="0" algn="l">
                        <a:lnSpc>
                          <a:spcPct val="100000"/>
                        </a:lnSpc>
                        <a:spcBef>
                          <a:spcPts val="0"/>
                        </a:spcBef>
                        <a:spcAft>
                          <a:spcPts val="0"/>
                        </a:spcAft>
                        <a:buClr>
                          <a:srgbClr val="FF9900"/>
                        </a:buClr>
                        <a:buSzPts val="1400"/>
                        <a:buFont typeface="Arial"/>
                        <a:buNone/>
                      </a:pPr>
                      <a:r>
                        <a:rPr lang="en-US" sz="1400" u="none" cap="none" strike="noStrike">
                          <a:solidFill>
                            <a:srgbClr val="FF9900"/>
                          </a:solidFill>
                        </a:rPr>
                        <a:t>Specified Measurement Accuracy (COD &gt; 1)</a:t>
                      </a:r>
                      <a:endParaRPr sz="1400" u="none" cap="none" strike="noStrike">
                        <a:solidFill>
                          <a:srgbClr val="FF9900"/>
                        </a:solidFill>
                      </a:endParaRPr>
                    </a:p>
                  </a:txBody>
                  <a:tcPr marT="91425" marB="91425" marR="91425" marL="91425"/>
                </a:tc>
                <a:tc>
                  <a:txBody>
                    <a:bodyPr/>
                    <a:lstStyle/>
                    <a:p>
                      <a:pPr indent="0" lvl="0" marL="0" marR="0" rtl="0" algn="l">
                        <a:lnSpc>
                          <a:spcPct val="100000"/>
                        </a:lnSpc>
                        <a:spcBef>
                          <a:spcPts val="0"/>
                        </a:spcBef>
                        <a:spcAft>
                          <a:spcPts val="0"/>
                        </a:spcAft>
                        <a:buClr>
                          <a:srgbClr val="FF9900"/>
                        </a:buClr>
                        <a:buSzPts val="1400"/>
                        <a:buFont typeface="Arial"/>
                        <a:buNone/>
                      </a:pPr>
                      <a:r>
                        <a:rPr lang="en-US" sz="1400" u="none" cap="none" strike="noStrike">
                          <a:solidFill>
                            <a:srgbClr val="FF9900"/>
                          </a:solidFill>
                        </a:rPr>
                        <a:t>Observed Accuracy</a:t>
                      </a:r>
                      <a:endParaRPr sz="1400" u="none" cap="none" strike="noStrike">
                        <a:solidFill>
                          <a:srgbClr val="FF9900"/>
                        </a:solidFill>
                      </a:endParaRPr>
                    </a:p>
                  </a:txBody>
                  <a:tcPr marT="91425" marB="91425" marR="91425" marL="91425"/>
                </a:tc>
                <a:tc>
                  <a:txBody>
                    <a:bodyPr/>
                    <a:lstStyle/>
                    <a:p>
                      <a:pPr indent="0" lvl="0" marL="0" marR="0" rtl="0" algn="l">
                        <a:lnSpc>
                          <a:spcPct val="100000"/>
                        </a:lnSpc>
                        <a:spcBef>
                          <a:spcPts val="0"/>
                        </a:spcBef>
                        <a:spcAft>
                          <a:spcPts val="0"/>
                        </a:spcAft>
                        <a:buClr>
                          <a:srgbClr val="FF9900"/>
                        </a:buClr>
                        <a:buSzPts val="1400"/>
                        <a:buFont typeface="Arial"/>
                        <a:buNone/>
                      </a:pPr>
                      <a:r>
                        <a:rPr lang="en-US" sz="1400" u="none" cap="none" strike="noStrike">
                          <a:solidFill>
                            <a:srgbClr val="FF9900"/>
                          </a:solidFill>
                        </a:rPr>
                        <a:t>% in Spec</a:t>
                      </a:r>
                      <a:endParaRPr sz="1400" u="none" cap="none" strike="noStrike">
                        <a:solidFill>
                          <a:srgbClr val="FF9900"/>
                        </a:solidFill>
                      </a:endParaRPr>
                    </a:p>
                  </a:txBody>
                  <a:tcPr marT="91425" marB="91425" marR="91425" marL="91425"/>
                </a:tc>
              </a:tr>
              <a:tr h="381000">
                <a:tc>
                  <a:txBody>
                    <a:bodyPr/>
                    <a:lstStyle/>
                    <a:p>
                      <a:pPr indent="0" lvl="0" marL="0" marR="0" rtl="0" algn="l">
                        <a:lnSpc>
                          <a:spcPct val="100000"/>
                        </a:lnSpc>
                        <a:spcBef>
                          <a:spcPts val="0"/>
                        </a:spcBef>
                        <a:spcAft>
                          <a:spcPts val="0"/>
                        </a:spcAft>
                        <a:buClr>
                          <a:srgbClr val="FFFFFF"/>
                        </a:buClr>
                        <a:buSzPts val="1400"/>
                        <a:buFont typeface="Arial"/>
                        <a:buNone/>
                      </a:pPr>
                      <a:r>
                        <a:rPr lang="en-US" sz="1400" u="none" cap="none" strike="noStrike">
                          <a:solidFill>
                            <a:srgbClr val="FFFFFF"/>
                          </a:solidFill>
                        </a:rPr>
                        <a:t>COD Water</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FFFFFF"/>
                        </a:buClr>
                        <a:buSzPts val="1400"/>
                        <a:buFont typeface="Arial"/>
                        <a:buNone/>
                      </a:pPr>
                      <a:r>
                        <a:rPr lang="en-US" sz="1400" u="none" cap="none" strike="noStrike">
                          <a:solidFill>
                            <a:srgbClr val="FFFFFF"/>
                          </a:solidFill>
                        </a:rPr>
                        <a:t>2 or 20%</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FFFFFF"/>
                        </a:buClr>
                        <a:buSzPts val="1400"/>
                        <a:buFont typeface="Arial"/>
                        <a:buNone/>
                      </a:pPr>
                      <a:r>
                        <a:rPr lang="en-US">
                          <a:solidFill>
                            <a:srgbClr val="FFFFFF"/>
                          </a:solidFill>
                        </a:rPr>
                        <a:t>2.1</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FFFFFF"/>
                        </a:buClr>
                        <a:buSzPts val="1400"/>
                        <a:buFont typeface="Arial"/>
                        <a:buNone/>
                      </a:pPr>
                      <a:r>
                        <a:rPr lang="en-US">
                          <a:solidFill>
                            <a:srgbClr val="FFFFFF"/>
                          </a:solidFill>
                        </a:rPr>
                        <a:t>66%</a:t>
                      </a:r>
                      <a:endParaRPr sz="1400" u="none" cap="none" strike="noStrike">
                        <a:solidFill>
                          <a:srgbClr val="FFFFFF"/>
                        </a:solidFill>
                      </a:endParaRPr>
                    </a:p>
                  </a:txBody>
                  <a:tcPr marT="91425" marB="91425" marR="91425" marL="91425"/>
                </a:tc>
              </a:tr>
              <a:tr h="381000">
                <a:tc>
                  <a:txBody>
                    <a:bodyPr/>
                    <a:lstStyle/>
                    <a:p>
                      <a:pPr indent="0" lvl="0" marL="0" marR="0" rtl="0" algn="l">
                        <a:lnSpc>
                          <a:spcPct val="100000"/>
                        </a:lnSpc>
                        <a:spcBef>
                          <a:spcPts val="0"/>
                        </a:spcBef>
                        <a:spcAft>
                          <a:spcPts val="0"/>
                        </a:spcAft>
                        <a:buClr>
                          <a:srgbClr val="FFFFFF"/>
                        </a:buClr>
                        <a:buSzPts val="1400"/>
                        <a:buFont typeface="Arial"/>
                        <a:buNone/>
                      </a:pPr>
                      <a:r>
                        <a:rPr lang="en-US" sz="1400" u="none" cap="none" strike="noStrike">
                          <a:solidFill>
                            <a:srgbClr val="FFFFFF"/>
                          </a:solidFill>
                        </a:rPr>
                        <a:t>COD Ice</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FFFFFF"/>
                        </a:buClr>
                        <a:buSzPts val="1400"/>
                        <a:buFont typeface="Arial"/>
                        <a:buNone/>
                      </a:pPr>
                      <a:r>
                        <a:rPr lang="en-US">
                          <a:solidFill>
                            <a:srgbClr val="FFFFFF"/>
                          </a:solidFill>
                        </a:rPr>
                        <a:t>3 or </a:t>
                      </a:r>
                      <a:r>
                        <a:rPr lang="en-US" sz="1400" u="none" cap="none" strike="noStrike">
                          <a:solidFill>
                            <a:srgbClr val="FFFFFF"/>
                          </a:solidFill>
                        </a:rPr>
                        <a:t>30%</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FFFFFF"/>
                        </a:buClr>
                        <a:buSzPts val="1400"/>
                        <a:buFont typeface="Arial"/>
                        <a:buNone/>
                      </a:pPr>
                      <a:r>
                        <a:rPr lang="en-US">
                          <a:solidFill>
                            <a:srgbClr val="FFFFFF"/>
                          </a:solidFill>
                        </a:rPr>
                        <a:t>4.16</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FFFFFF"/>
                        </a:buClr>
                        <a:buSzPts val="1400"/>
                        <a:buFont typeface="Arial"/>
                        <a:buNone/>
                      </a:pPr>
                      <a:r>
                        <a:rPr lang="en-US">
                          <a:solidFill>
                            <a:srgbClr val="FFFFFF"/>
                          </a:solidFill>
                        </a:rPr>
                        <a:t>76%</a:t>
                      </a:r>
                      <a:endParaRPr sz="1400" u="none" cap="none" strike="noStrike">
                        <a:solidFill>
                          <a:srgbClr val="FFFFFF"/>
                        </a:solidFill>
                      </a:endParaRPr>
                    </a:p>
                  </a:txBody>
                  <a:tcPr marT="91425" marB="91425" marR="91425" marL="91425"/>
                </a:tc>
              </a:tr>
              <a:tr h="381000">
                <a:tc>
                  <a:txBody>
                    <a:bodyPr/>
                    <a:lstStyle/>
                    <a:p>
                      <a:pPr indent="0" lvl="0" marL="0" marR="0" rtl="0" algn="l">
                        <a:lnSpc>
                          <a:spcPct val="100000"/>
                        </a:lnSpc>
                        <a:spcBef>
                          <a:spcPts val="0"/>
                        </a:spcBef>
                        <a:spcAft>
                          <a:spcPts val="0"/>
                        </a:spcAft>
                        <a:buClr>
                          <a:srgbClr val="FFFFFF"/>
                        </a:buClr>
                        <a:buSzPts val="1400"/>
                        <a:buFont typeface="Arial"/>
                        <a:buNone/>
                      </a:pPr>
                      <a:r>
                        <a:rPr lang="en-US" sz="1400" u="none" cap="none" strike="noStrike">
                          <a:solidFill>
                            <a:srgbClr val="FFFFFF"/>
                          </a:solidFill>
                        </a:rPr>
                        <a:t>CEPS Water</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FFFFFF"/>
                        </a:buClr>
                        <a:buSzPts val="1400"/>
                        <a:buFont typeface="Arial"/>
                        <a:buNone/>
                      </a:pPr>
                      <a:r>
                        <a:rPr lang="en-US" sz="1400" u="none" cap="none" strike="noStrike">
                          <a:solidFill>
                            <a:srgbClr val="FFFFFF"/>
                          </a:solidFill>
                        </a:rPr>
                        <a:t>4 micron</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FFFFFF"/>
                        </a:buClr>
                        <a:buSzPts val="1400"/>
                        <a:buFont typeface="Arial"/>
                        <a:buNone/>
                      </a:pPr>
                      <a:r>
                        <a:rPr lang="en-US">
                          <a:solidFill>
                            <a:srgbClr val="FFFFFF"/>
                          </a:solidFill>
                        </a:rPr>
                        <a:t>5.7</a:t>
                      </a:r>
                      <a:r>
                        <a:rPr lang="en-US" sz="1400" u="none" cap="none" strike="noStrike">
                          <a:solidFill>
                            <a:srgbClr val="FFFFFF"/>
                          </a:solidFill>
                          <a:extLst>
                            <a:ext uri="http://customooxmlschemas.google.com/">
                              <go:slidesCustomData xmlns:go="http://customooxmlschemas.google.com/" textRoundtripDataId="14"/>
                            </a:ext>
                          </a:extLst>
                        </a:rPr>
                        <a:t> micron</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FFFFFF"/>
                        </a:buClr>
                        <a:buSzPts val="1400"/>
                        <a:buFont typeface="Arial"/>
                        <a:buNone/>
                      </a:pPr>
                      <a:r>
                        <a:rPr lang="en-US">
                          <a:solidFill>
                            <a:srgbClr val="FFFFFF"/>
                          </a:solidFill>
                        </a:rPr>
                        <a:t>59%</a:t>
                      </a:r>
                      <a:endParaRPr sz="1400" u="none" cap="none" strike="noStrike">
                        <a:solidFill>
                          <a:srgbClr val="FFFFFF"/>
                        </a:solidFill>
                      </a:endParaRPr>
                    </a:p>
                  </a:txBody>
                  <a:tcPr marT="91425" marB="91425" marR="91425" marL="91425"/>
                </a:tc>
              </a:tr>
              <a:tr h="381000">
                <a:tc>
                  <a:txBody>
                    <a:bodyPr/>
                    <a:lstStyle/>
                    <a:p>
                      <a:pPr indent="0" lvl="0" marL="0" marR="0" rtl="0" algn="l">
                        <a:lnSpc>
                          <a:spcPct val="100000"/>
                        </a:lnSpc>
                        <a:spcBef>
                          <a:spcPts val="0"/>
                        </a:spcBef>
                        <a:spcAft>
                          <a:spcPts val="0"/>
                        </a:spcAft>
                        <a:buClr>
                          <a:srgbClr val="FFFFFF"/>
                        </a:buClr>
                        <a:buSzPts val="1400"/>
                        <a:buFont typeface="Arial"/>
                        <a:buNone/>
                      </a:pPr>
                      <a:r>
                        <a:rPr lang="en-US" sz="1400" u="none" cap="none" strike="noStrike">
                          <a:solidFill>
                            <a:srgbClr val="FFFFFF"/>
                          </a:solidFill>
                        </a:rPr>
                        <a:t>CEPS Ice</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FFFFFF"/>
                        </a:buClr>
                        <a:buSzPts val="1400"/>
                        <a:buFont typeface="Arial"/>
                        <a:buNone/>
                      </a:pPr>
                      <a:r>
                        <a:rPr lang="en-US" sz="1400" u="none" cap="none" strike="noStrike">
                          <a:solidFill>
                            <a:srgbClr val="FFFFFF"/>
                          </a:solidFill>
                        </a:rPr>
                        <a:t>10 micron</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FFFFFF"/>
                        </a:buClr>
                        <a:buSzPts val="1400"/>
                        <a:buFont typeface="Arial"/>
                        <a:buNone/>
                      </a:pPr>
                      <a:r>
                        <a:rPr lang="en-US" sz="1400" u="none" cap="none" strike="noStrike">
                          <a:solidFill>
                            <a:srgbClr val="FFFFFF"/>
                          </a:solidFill>
                          <a:extLst>
                            <a:ext uri="http://customooxmlschemas.google.com/">
                              <go:slidesCustomData xmlns:go="http://customooxmlschemas.google.com/" textRoundtripDataId="15"/>
                            </a:ext>
                          </a:extLst>
                        </a:rPr>
                        <a:t>1.02 micron</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FFFFFF"/>
                        </a:buClr>
                        <a:buSzPts val="1400"/>
                        <a:buFont typeface="Arial"/>
                        <a:buNone/>
                      </a:pPr>
                      <a:r>
                        <a:rPr lang="en-US">
                          <a:solidFill>
                            <a:srgbClr val="FFFFFF"/>
                          </a:solidFill>
                        </a:rPr>
                        <a:t>81%</a:t>
                      </a:r>
                      <a:endParaRPr sz="1400" u="none" cap="none" strike="noStrike">
                        <a:solidFill>
                          <a:srgbClr val="FFFFFF"/>
                        </a:solidFill>
                      </a:endParaRPr>
                    </a:p>
                  </a:txBody>
                  <a:tcPr marT="91425" marB="91425" marR="91425" marL="91425"/>
                </a:tc>
              </a:tr>
            </a:tbl>
          </a:graphicData>
        </a:graphic>
      </p:graphicFrame>
      <p:sp>
        <p:nvSpPr>
          <p:cNvPr id="557" name="Google Shape;557;p24"/>
          <p:cNvSpPr txBox="1"/>
          <p:nvPr/>
        </p:nvSpPr>
        <p:spPr>
          <a:xfrm>
            <a:off x="1068450" y="1096950"/>
            <a:ext cx="7156200" cy="14910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FFFFFF"/>
              </a:buClr>
              <a:buSzPts val="1400"/>
              <a:buFont typeface="Arial"/>
              <a:buChar char="●"/>
            </a:pPr>
            <a:r>
              <a:rPr b="0" i="0" lang="en-US" sz="1400" u="none" cap="none" strike="noStrike">
                <a:solidFill>
                  <a:srgbClr val="FFFFFF"/>
                </a:solidFill>
                <a:latin typeface="Arial"/>
                <a:ea typeface="Arial"/>
                <a:cs typeface="Arial"/>
                <a:sym typeface="Arial"/>
              </a:rPr>
              <a:t>Optical Depth</a:t>
            </a:r>
            <a:endParaRPr b="0" i="0" sz="1400" u="none" cap="none" strike="noStrike">
              <a:solidFill>
                <a:srgbClr val="FFFFFF"/>
              </a:solidFill>
              <a:latin typeface="Arial"/>
              <a:ea typeface="Arial"/>
              <a:cs typeface="Arial"/>
              <a:sym typeface="Arial"/>
            </a:endParaRPr>
          </a:p>
          <a:p>
            <a:pPr indent="-317500" lvl="1" marL="914400" marR="0" rtl="0" algn="l">
              <a:lnSpc>
                <a:spcPct val="100000"/>
              </a:lnSpc>
              <a:spcBef>
                <a:spcPts val="0"/>
              </a:spcBef>
              <a:spcAft>
                <a:spcPts val="0"/>
              </a:spcAft>
              <a:buClr>
                <a:srgbClr val="FFFFFF"/>
              </a:buClr>
              <a:buSzPts val="1400"/>
              <a:buFont typeface="Arial"/>
              <a:buChar char="○"/>
            </a:pPr>
            <a:r>
              <a:rPr b="0" i="0" lang="en-US" sz="1400" u="none" cap="none" strike="noStrike">
                <a:solidFill>
                  <a:srgbClr val="FFFFFF"/>
                </a:solidFill>
                <a:latin typeface="Arial"/>
                <a:ea typeface="Arial"/>
                <a:cs typeface="Arial"/>
                <a:sym typeface="Arial"/>
              </a:rPr>
              <a:t>mean accuracy = 100.0 * mean ( (</a:t>
            </a:r>
            <a:r>
              <a:rPr lang="en-US">
                <a:solidFill>
                  <a:srgbClr val="FFFFFF"/>
                </a:solidFill>
              </a:rPr>
              <a:t>G</a:t>
            </a:r>
            <a:r>
              <a:rPr b="0" i="0" lang="en-US" sz="1400" u="none" cap="none" strike="noStrike">
                <a:solidFill>
                  <a:srgbClr val="FFFFFF"/>
                </a:solidFill>
                <a:latin typeface="Arial"/>
                <a:ea typeface="Arial"/>
                <a:cs typeface="Arial"/>
                <a:sym typeface="Arial"/>
              </a:rPr>
              <a:t>18-</a:t>
            </a:r>
            <a:r>
              <a:rPr lang="en-US">
                <a:solidFill>
                  <a:srgbClr val="FFFFFF"/>
                </a:solidFill>
              </a:rPr>
              <a:t>MODIS</a:t>
            </a:r>
            <a:r>
              <a:rPr b="0" i="0" lang="en-US" sz="1400" u="none" cap="none" strike="noStrike">
                <a:solidFill>
                  <a:srgbClr val="FFFFFF"/>
                </a:solidFill>
                <a:latin typeface="Arial"/>
                <a:ea typeface="Arial"/>
                <a:cs typeface="Arial"/>
                <a:sym typeface="Arial"/>
              </a:rPr>
              <a:t>)/</a:t>
            </a:r>
            <a:r>
              <a:rPr lang="en-US">
                <a:solidFill>
                  <a:srgbClr val="FFFFFF"/>
                </a:solidFill>
              </a:rPr>
              <a:t>G</a:t>
            </a:r>
            <a:r>
              <a:rPr b="0" i="0" lang="en-US" sz="1400" u="none" cap="none" strike="noStrike">
                <a:solidFill>
                  <a:srgbClr val="FFFFFF"/>
                </a:solidFill>
                <a:latin typeface="Arial"/>
                <a:ea typeface="Arial"/>
                <a:cs typeface="Arial"/>
                <a:sym typeface="Arial"/>
              </a:rPr>
              <a:t>18))</a:t>
            </a:r>
            <a:endParaRPr b="0" i="0" sz="1400" u="none" cap="none" strike="noStrike">
              <a:solidFill>
                <a:srgbClr val="FFFFFF"/>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a:p>
            <a:pPr indent="-317500" lvl="0" marL="457200" marR="0" rtl="0" algn="l">
              <a:lnSpc>
                <a:spcPct val="100000"/>
              </a:lnSpc>
              <a:spcBef>
                <a:spcPts val="0"/>
              </a:spcBef>
              <a:spcAft>
                <a:spcPts val="0"/>
              </a:spcAft>
              <a:buClr>
                <a:srgbClr val="FFFFFF"/>
              </a:buClr>
              <a:buSzPts val="1400"/>
              <a:buFont typeface="Arial"/>
              <a:buChar char="●"/>
            </a:pPr>
            <a:r>
              <a:rPr b="0" i="0" lang="en-US" sz="1400" u="none" cap="none" strike="noStrike">
                <a:solidFill>
                  <a:srgbClr val="FFFFFF"/>
                </a:solidFill>
                <a:latin typeface="Arial"/>
                <a:ea typeface="Arial"/>
                <a:cs typeface="Arial"/>
                <a:sym typeface="Arial"/>
              </a:rPr>
              <a:t>Cloud Particle Size</a:t>
            </a:r>
            <a:endParaRPr b="0" i="0" sz="1400" u="none" cap="none" strike="noStrike">
              <a:solidFill>
                <a:srgbClr val="FFFFFF"/>
              </a:solidFill>
              <a:latin typeface="Arial"/>
              <a:ea typeface="Arial"/>
              <a:cs typeface="Arial"/>
              <a:sym typeface="Arial"/>
            </a:endParaRPr>
          </a:p>
          <a:p>
            <a:pPr indent="-317500" lvl="1" marL="914400" marR="0" rtl="0" algn="l">
              <a:lnSpc>
                <a:spcPct val="100000"/>
              </a:lnSpc>
              <a:spcBef>
                <a:spcPts val="0"/>
              </a:spcBef>
              <a:spcAft>
                <a:spcPts val="0"/>
              </a:spcAft>
              <a:buClr>
                <a:srgbClr val="FFFFFF"/>
              </a:buClr>
              <a:buSzPts val="1400"/>
              <a:buFont typeface="Arial"/>
              <a:buChar char="○"/>
            </a:pPr>
            <a:r>
              <a:rPr b="0" i="0" lang="en-US" sz="1400" u="none" cap="none" strike="noStrike">
                <a:solidFill>
                  <a:srgbClr val="FFFFFF"/>
                </a:solidFill>
                <a:latin typeface="Arial"/>
                <a:ea typeface="Arial"/>
                <a:cs typeface="Arial"/>
                <a:sym typeface="Arial"/>
              </a:rPr>
              <a:t>mean accuracy = mean (</a:t>
            </a:r>
            <a:r>
              <a:rPr lang="en-US">
                <a:solidFill>
                  <a:srgbClr val="FFFFFF"/>
                </a:solidFill>
              </a:rPr>
              <a:t>G</a:t>
            </a:r>
            <a:r>
              <a:rPr b="0" i="0" lang="en-US" sz="1400" u="none" cap="none" strike="noStrike">
                <a:solidFill>
                  <a:srgbClr val="FFFFFF"/>
                </a:solidFill>
                <a:latin typeface="Arial"/>
                <a:ea typeface="Arial"/>
                <a:cs typeface="Arial"/>
                <a:sym typeface="Arial"/>
              </a:rPr>
              <a:t>18</a:t>
            </a:r>
            <a:r>
              <a:rPr lang="en-US">
                <a:solidFill>
                  <a:srgbClr val="FFFFFF"/>
                </a:solidFill>
              </a:rPr>
              <a:t>-MODIS</a:t>
            </a:r>
            <a:r>
              <a:rPr b="0" i="0" lang="en-US" sz="1400" u="none" cap="none" strike="noStrike">
                <a:solidFill>
                  <a:srgbClr val="FFFFFF"/>
                </a:solidFill>
                <a:latin typeface="Arial"/>
                <a:ea typeface="Arial"/>
                <a:cs typeface="Arial"/>
                <a:sym typeface="Arial"/>
              </a:rPr>
              <a:t>)</a:t>
            </a:r>
            <a:endParaRPr b="0" i="0" sz="1400" u="none" cap="none" strike="noStrike">
              <a:solidFill>
                <a:srgbClr val="FFFFFF"/>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a:p>
            <a:pPr indent="-317500" lvl="0" marL="457200" marR="0" rtl="0" algn="l">
              <a:lnSpc>
                <a:spcPct val="100000"/>
              </a:lnSpc>
              <a:spcBef>
                <a:spcPts val="0"/>
              </a:spcBef>
              <a:spcAft>
                <a:spcPts val="0"/>
              </a:spcAft>
              <a:buClr>
                <a:srgbClr val="FFFFFF"/>
              </a:buClr>
              <a:buSzPts val="1400"/>
              <a:buFont typeface="Arial"/>
              <a:buChar char="●"/>
            </a:pPr>
            <a:r>
              <a:rPr b="0" i="0" lang="en-US" sz="1400" u="none" cap="none" strike="noStrike">
                <a:solidFill>
                  <a:srgbClr val="FFFFFF"/>
                </a:solidFill>
                <a:latin typeface="Arial"/>
                <a:ea typeface="Arial"/>
                <a:cs typeface="Arial"/>
                <a:sym typeface="Arial"/>
              </a:rPr>
              <a:t>% in spec = percentage of pixels falling within spec lines (previous figures) </a:t>
            </a:r>
            <a:endParaRPr b="0" i="0" sz="1400" u="none" cap="none" strike="noStrike">
              <a:solidFill>
                <a:srgbClr val="FFFFFF"/>
              </a:solidFill>
              <a:latin typeface="Arial"/>
              <a:ea typeface="Arial"/>
              <a:cs typeface="Arial"/>
              <a:sym typeface="Arial"/>
            </a:endParaRPr>
          </a:p>
        </p:txBody>
      </p:sp>
      <p:sp>
        <p:nvSpPr>
          <p:cNvPr id="558" name="Google Shape;558;p24"/>
          <p:cNvSpPr txBox="1"/>
          <p:nvPr/>
        </p:nvSpPr>
        <p:spPr>
          <a:xfrm>
            <a:off x="7702202" y="4272060"/>
            <a:ext cx="984600" cy="400200"/>
          </a:xfrm>
          <a:prstGeom prst="rect">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0" i="0" lang="en-US" sz="2000" u="none" cap="none" strike="noStrike">
                <a:solidFill>
                  <a:schemeClr val="lt1"/>
                </a:solidFill>
                <a:latin typeface="Calibri"/>
                <a:ea typeface="Calibri"/>
                <a:cs typeface="Calibri"/>
                <a:sym typeface="Calibri"/>
              </a:rPr>
              <a:t>PASSED</a:t>
            </a:r>
            <a:endParaRPr b="0" i="0" sz="1400" u="none" cap="none" strike="noStrike">
              <a:solidFill>
                <a:srgbClr val="000000"/>
              </a:solidFill>
              <a:latin typeface="Arial"/>
              <a:ea typeface="Arial"/>
              <a:cs typeface="Arial"/>
              <a:sym typeface="Arial"/>
            </a:endParaRPr>
          </a:p>
        </p:txBody>
      </p:sp>
      <p:sp>
        <p:nvSpPr>
          <p:cNvPr id="559" name="Google Shape;559;p24"/>
          <p:cNvSpPr txBox="1"/>
          <p:nvPr/>
        </p:nvSpPr>
        <p:spPr>
          <a:xfrm>
            <a:off x="7702199" y="4677575"/>
            <a:ext cx="1441800" cy="400200"/>
          </a:xfrm>
          <a:prstGeom prst="rect">
            <a:avLst/>
          </a:prstGeom>
          <a:solidFill>
            <a:srgbClr val="BF900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0" i="0" lang="en-US" sz="2000" u="none" cap="none" strike="noStrike">
                <a:solidFill>
                  <a:schemeClr val="lt1"/>
                </a:solidFill>
                <a:latin typeface="Calibri"/>
                <a:ea typeface="Calibri"/>
                <a:cs typeface="Calibri"/>
                <a:sym typeface="Calibri"/>
              </a:rPr>
              <a:t>PART. PASS</a:t>
            </a:r>
            <a:endParaRPr b="0" i="0" sz="1400" u="none" cap="none" strike="noStrike">
              <a:solidFill>
                <a:srgbClr val="000000"/>
              </a:solidFill>
              <a:latin typeface="Arial"/>
              <a:ea typeface="Arial"/>
              <a:cs typeface="Arial"/>
              <a:sym typeface="Arial"/>
            </a:endParaRPr>
          </a:p>
        </p:txBody>
      </p:sp>
      <p:sp>
        <p:nvSpPr>
          <p:cNvPr id="560" name="Google Shape;560;p24"/>
          <p:cNvSpPr txBox="1"/>
          <p:nvPr/>
        </p:nvSpPr>
        <p:spPr>
          <a:xfrm>
            <a:off x="7702202" y="5083110"/>
            <a:ext cx="984600" cy="400200"/>
          </a:xfrm>
          <a:prstGeom prst="rect">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0" i="0" lang="en-US" sz="2000" u="none" cap="none" strike="noStrike">
                <a:solidFill>
                  <a:schemeClr val="lt1"/>
                </a:solidFill>
                <a:latin typeface="Calibri"/>
                <a:ea typeface="Calibri"/>
                <a:cs typeface="Calibri"/>
                <a:sym typeface="Calibri"/>
              </a:rPr>
              <a:t>PASSED</a:t>
            </a:r>
            <a:endParaRPr b="0" i="0" sz="1400" u="none" cap="none" strike="noStrike">
              <a:solidFill>
                <a:srgbClr val="000000"/>
              </a:solidFill>
              <a:latin typeface="Arial"/>
              <a:ea typeface="Arial"/>
              <a:cs typeface="Arial"/>
              <a:sym typeface="Arial"/>
            </a:endParaRPr>
          </a:p>
        </p:txBody>
      </p:sp>
      <p:sp>
        <p:nvSpPr>
          <p:cNvPr id="561" name="Google Shape;561;p24"/>
          <p:cNvSpPr txBox="1"/>
          <p:nvPr/>
        </p:nvSpPr>
        <p:spPr>
          <a:xfrm>
            <a:off x="7702202" y="3866535"/>
            <a:ext cx="984600" cy="400200"/>
          </a:xfrm>
          <a:prstGeom prst="rect">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0" i="0" lang="en-US" sz="2000" u="none" cap="none" strike="noStrike">
                <a:solidFill>
                  <a:schemeClr val="lt1"/>
                </a:solidFill>
                <a:latin typeface="Calibri"/>
                <a:ea typeface="Calibri"/>
                <a:cs typeface="Calibri"/>
                <a:sym typeface="Calibri"/>
              </a:rPr>
              <a:t>PASSED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g19213b93bfc_0_17"/>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solidFill>
                  <a:srgbClr val="FF9900"/>
                </a:solidFill>
              </a:rPr>
              <a:t>Comparisons to MODIS</a:t>
            </a:r>
            <a:endParaRPr>
              <a:solidFill>
                <a:srgbClr val="FF9900"/>
              </a:solidFill>
            </a:endParaRPr>
          </a:p>
          <a:p>
            <a:pPr indent="0" lvl="0" marL="0" marR="0" rtl="0" algn="ctr">
              <a:lnSpc>
                <a:spcPct val="100000"/>
              </a:lnSpc>
              <a:spcBef>
                <a:spcPts val="0"/>
              </a:spcBef>
              <a:spcAft>
                <a:spcPts val="0"/>
              </a:spcAft>
              <a:buClr>
                <a:schemeClr val="lt1"/>
              </a:buClr>
              <a:buSzPts val="3600"/>
              <a:buFont typeface="Calibri"/>
              <a:buNone/>
            </a:pPr>
            <a:r>
              <a:rPr lang="en-US">
                <a:solidFill>
                  <a:srgbClr val="FF9900"/>
                </a:solidFill>
              </a:rPr>
              <a:t> Summary </a:t>
            </a:r>
            <a:endParaRPr b="0" i="0" sz="3600" u="none" cap="none" strike="noStrike">
              <a:solidFill>
                <a:srgbClr val="FF9900"/>
              </a:solidFill>
              <a:latin typeface="Calibri"/>
              <a:ea typeface="Calibri"/>
              <a:cs typeface="Calibri"/>
              <a:sym typeface="Calibri"/>
            </a:endParaRPr>
          </a:p>
        </p:txBody>
      </p:sp>
      <p:sp>
        <p:nvSpPr>
          <p:cNvPr id="568" name="Google Shape;568;g19213b93bfc_0_17"/>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sp>
        <p:nvSpPr>
          <p:cNvPr id="569" name="Google Shape;569;g19213b93bfc_0_17"/>
          <p:cNvSpPr txBox="1"/>
          <p:nvPr/>
        </p:nvSpPr>
        <p:spPr>
          <a:xfrm>
            <a:off x="993900" y="1244075"/>
            <a:ext cx="7383000" cy="52971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None/>
            </a:pPr>
            <a:r>
              <a:rPr lang="en-US">
                <a:solidFill>
                  <a:srgbClr val="FFFFFF"/>
                </a:solidFill>
              </a:rPr>
              <a:t>DCOMP/ABI on G18 to MODIS comparisons show close to the requirement specs results.</a:t>
            </a:r>
            <a:endParaRPr>
              <a:solidFill>
                <a:srgbClr val="FFFFFF"/>
              </a:solidFill>
            </a:endParaRPr>
          </a:p>
          <a:p>
            <a:pPr indent="0" lvl="0" marL="457200" marR="0" rtl="0" algn="l">
              <a:lnSpc>
                <a:spcPct val="100000"/>
              </a:lnSpc>
              <a:spcBef>
                <a:spcPts val="0"/>
              </a:spcBef>
              <a:spcAft>
                <a:spcPts val="0"/>
              </a:spcAft>
              <a:buNone/>
            </a:pPr>
            <a:r>
              <a:t/>
            </a:r>
            <a:endParaRPr>
              <a:solidFill>
                <a:srgbClr val="FFFFFF"/>
              </a:solidFill>
            </a:endParaRPr>
          </a:p>
          <a:p>
            <a:pPr indent="0" lvl="0" marL="457200" marR="0" rtl="0" algn="l">
              <a:lnSpc>
                <a:spcPct val="100000"/>
              </a:lnSpc>
              <a:spcBef>
                <a:spcPts val="0"/>
              </a:spcBef>
              <a:spcAft>
                <a:spcPts val="0"/>
              </a:spcAft>
              <a:buNone/>
            </a:pPr>
            <a:r>
              <a:rPr b="1" lang="en-US">
                <a:solidFill>
                  <a:srgbClr val="FFFFFF"/>
                </a:solidFill>
              </a:rPr>
              <a:t>CODF</a:t>
            </a:r>
            <a:r>
              <a:rPr lang="en-US">
                <a:solidFill>
                  <a:srgbClr val="FFFFFF"/>
                </a:solidFill>
              </a:rPr>
              <a:t> shows high </a:t>
            </a:r>
            <a:r>
              <a:rPr lang="en-US">
                <a:solidFill>
                  <a:srgbClr val="FFFFFF"/>
                </a:solidFill>
              </a:rPr>
              <a:t>correlation</a:t>
            </a:r>
            <a:r>
              <a:rPr lang="en-US">
                <a:solidFill>
                  <a:srgbClr val="FFFFFF"/>
                </a:solidFill>
              </a:rPr>
              <a:t> for all pixels, and also for phase-</a:t>
            </a:r>
            <a:r>
              <a:rPr lang="en-US">
                <a:solidFill>
                  <a:srgbClr val="FFFFFF"/>
                </a:solidFill>
              </a:rPr>
              <a:t>separated</a:t>
            </a:r>
            <a:r>
              <a:rPr lang="en-US">
                <a:solidFill>
                  <a:srgbClr val="FFFFFF"/>
                </a:solidFill>
              </a:rPr>
              <a:t> results. The bias and the precision specs are met partly.</a:t>
            </a:r>
            <a:endParaRPr>
              <a:solidFill>
                <a:srgbClr val="FFFFFF"/>
              </a:solidFill>
            </a:endParaRPr>
          </a:p>
          <a:p>
            <a:pPr indent="0" lvl="0" marL="457200" marR="0" rtl="0" algn="l">
              <a:lnSpc>
                <a:spcPct val="100000"/>
              </a:lnSpc>
              <a:spcBef>
                <a:spcPts val="0"/>
              </a:spcBef>
              <a:spcAft>
                <a:spcPts val="0"/>
              </a:spcAft>
              <a:buNone/>
            </a:pPr>
            <a:r>
              <a:t/>
            </a:r>
            <a:endParaRPr>
              <a:solidFill>
                <a:srgbClr val="FFFFFF"/>
              </a:solidFill>
            </a:endParaRPr>
          </a:p>
          <a:p>
            <a:pPr indent="0" lvl="0" marL="457200" marR="0" rtl="0" algn="l">
              <a:lnSpc>
                <a:spcPct val="100000"/>
              </a:lnSpc>
              <a:spcBef>
                <a:spcPts val="0"/>
              </a:spcBef>
              <a:spcAft>
                <a:spcPts val="0"/>
              </a:spcAft>
              <a:buNone/>
            </a:pPr>
            <a:r>
              <a:rPr b="1" lang="en-US">
                <a:solidFill>
                  <a:srgbClr val="FFFFFF"/>
                </a:solidFill>
              </a:rPr>
              <a:t>CPSF</a:t>
            </a:r>
            <a:r>
              <a:rPr lang="en-US">
                <a:solidFill>
                  <a:srgbClr val="FFFFFF"/>
                </a:solidFill>
              </a:rPr>
              <a:t> liquid phase clouds show high correlation for particle size up to 32 micron. DCOMP/ABI allows higher values in contrast to MODIS. CPSF ice clouds have more than 80% of clouds in the specs. </a:t>
            </a:r>
            <a:endParaRPr>
              <a:solidFill>
                <a:srgbClr val="FFFFFF"/>
              </a:solidFill>
            </a:endParaRPr>
          </a:p>
          <a:p>
            <a:pPr indent="0" lvl="0" marL="457200" marR="0" rtl="0" algn="l">
              <a:lnSpc>
                <a:spcPct val="100000"/>
              </a:lnSpc>
              <a:spcBef>
                <a:spcPts val="0"/>
              </a:spcBef>
              <a:spcAft>
                <a:spcPts val="0"/>
              </a:spcAft>
              <a:buNone/>
            </a:pPr>
            <a:r>
              <a:t/>
            </a:r>
            <a:endParaRPr>
              <a:solidFill>
                <a:srgbClr val="FFFFFF"/>
              </a:solidFill>
            </a:endParaRPr>
          </a:p>
          <a:p>
            <a:pPr indent="0" lvl="0" marL="457200" marR="0" rtl="0" algn="l">
              <a:lnSpc>
                <a:spcPct val="100000"/>
              </a:lnSpc>
              <a:spcBef>
                <a:spcPts val="0"/>
              </a:spcBef>
              <a:spcAft>
                <a:spcPts val="0"/>
              </a:spcAft>
              <a:buNone/>
            </a:pPr>
            <a:r>
              <a:t/>
            </a:r>
            <a:endParaRPr>
              <a:solidFill>
                <a:srgbClr val="FFFFFF"/>
              </a:solidFill>
            </a:endParaRPr>
          </a:p>
          <a:p>
            <a:pPr indent="0" lvl="0" marL="457200" marR="0" rtl="0" algn="l">
              <a:lnSpc>
                <a:spcPct val="100000"/>
              </a:lnSpc>
              <a:spcBef>
                <a:spcPts val="0"/>
              </a:spcBef>
              <a:spcAft>
                <a:spcPts val="0"/>
              </a:spcAft>
              <a:buNone/>
            </a:pPr>
            <a:r>
              <a:rPr lang="en-US">
                <a:solidFill>
                  <a:srgbClr val="FFFFFF"/>
                </a:solidFill>
              </a:rPr>
              <a:t>Justification that this is sufficient: </a:t>
            </a:r>
            <a:endParaRPr>
              <a:solidFill>
                <a:srgbClr val="FFFFFF"/>
              </a:solidFill>
            </a:endParaRPr>
          </a:p>
          <a:p>
            <a:pPr indent="0" lvl="0" marL="457200" marR="0" rtl="0" algn="l">
              <a:lnSpc>
                <a:spcPct val="100000"/>
              </a:lnSpc>
              <a:spcBef>
                <a:spcPts val="0"/>
              </a:spcBef>
              <a:spcAft>
                <a:spcPts val="0"/>
              </a:spcAft>
              <a:buNone/>
            </a:pPr>
            <a:r>
              <a:t/>
            </a:r>
            <a:endParaRPr>
              <a:solidFill>
                <a:srgbClr val="FFFFFF"/>
              </a:solidFill>
            </a:endParaRPr>
          </a:p>
          <a:p>
            <a:pPr indent="-317500" lvl="0" marL="457200" marR="0" rtl="0" algn="l">
              <a:lnSpc>
                <a:spcPct val="100000"/>
              </a:lnSpc>
              <a:spcBef>
                <a:spcPts val="0"/>
              </a:spcBef>
              <a:spcAft>
                <a:spcPts val="0"/>
              </a:spcAft>
              <a:buClr>
                <a:srgbClr val="FFFFFF"/>
              </a:buClr>
              <a:buSzPts val="1400"/>
              <a:buChar char="●"/>
            </a:pPr>
            <a:r>
              <a:rPr lang="en-US">
                <a:solidFill>
                  <a:srgbClr val="FFFFFF"/>
                </a:solidFill>
              </a:rPr>
              <a:t>The time window of 10 minutes is </a:t>
            </a:r>
            <a:r>
              <a:rPr lang="en-US">
                <a:solidFill>
                  <a:schemeClr val="lt1"/>
                </a:solidFill>
              </a:rPr>
              <a:t>too big to expect high </a:t>
            </a:r>
            <a:r>
              <a:rPr lang="en-US">
                <a:solidFill>
                  <a:schemeClr val="lt1"/>
                </a:solidFill>
              </a:rPr>
              <a:t>precision</a:t>
            </a:r>
            <a:r>
              <a:rPr lang="en-US">
                <a:solidFill>
                  <a:schemeClr val="lt1"/>
                </a:solidFill>
              </a:rPr>
              <a:t> and accuracy values </a:t>
            </a:r>
            <a:r>
              <a:rPr lang="en-US">
                <a:solidFill>
                  <a:srgbClr val="FFFFFF"/>
                </a:solidFill>
              </a:rPr>
              <a:t>for the often highly variable and inhomogenous cloud textures.</a:t>
            </a:r>
            <a:endParaRPr>
              <a:solidFill>
                <a:srgbClr val="FFFFFF"/>
              </a:solidFill>
            </a:endParaRPr>
          </a:p>
          <a:p>
            <a:pPr indent="0" lvl="0" marL="914400" marR="0" rtl="0" algn="l">
              <a:lnSpc>
                <a:spcPct val="100000"/>
              </a:lnSpc>
              <a:spcBef>
                <a:spcPts val="0"/>
              </a:spcBef>
              <a:spcAft>
                <a:spcPts val="0"/>
              </a:spcAft>
              <a:buNone/>
            </a:pPr>
            <a:r>
              <a:t/>
            </a:r>
            <a:endParaRPr>
              <a:solidFill>
                <a:srgbClr val="FFFFFF"/>
              </a:solidFill>
            </a:endParaRPr>
          </a:p>
          <a:p>
            <a:pPr indent="-317500" lvl="0" marL="457200" marR="0" rtl="0" algn="l">
              <a:lnSpc>
                <a:spcPct val="100000"/>
              </a:lnSpc>
              <a:spcBef>
                <a:spcPts val="0"/>
              </a:spcBef>
              <a:spcAft>
                <a:spcPts val="0"/>
              </a:spcAft>
              <a:buClr>
                <a:srgbClr val="FFFFFF"/>
              </a:buClr>
              <a:buSzPts val="1400"/>
              <a:buChar char="●"/>
            </a:pPr>
            <a:r>
              <a:rPr lang="en-US">
                <a:solidFill>
                  <a:srgbClr val="FFFFFF"/>
                </a:solidFill>
              </a:rPr>
              <a:t>The different spatial resolution of the ABI cloud phase algorithm (2km) and cloud optical depth algorithm (4km) leads to complicated filtering and may falsify the result.</a:t>
            </a:r>
            <a:endParaRPr>
              <a:solidFill>
                <a:srgbClr val="FFFFFF"/>
              </a:solidFill>
            </a:endParaRPr>
          </a:p>
          <a:p>
            <a:pPr indent="0" lvl="0" marL="914400" marR="0" rtl="0" algn="l">
              <a:lnSpc>
                <a:spcPct val="100000"/>
              </a:lnSpc>
              <a:spcBef>
                <a:spcPts val="0"/>
              </a:spcBef>
              <a:spcAft>
                <a:spcPts val="0"/>
              </a:spcAft>
              <a:buNone/>
            </a:pPr>
            <a:r>
              <a:t/>
            </a:r>
            <a:endParaRPr>
              <a:solidFill>
                <a:srgbClr val="FFFFFF"/>
              </a:solidFill>
            </a:endParaRPr>
          </a:p>
          <a:p>
            <a:pPr indent="-317500" lvl="0" marL="457200" marR="0" rtl="0" algn="l">
              <a:lnSpc>
                <a:spcPct val="100000"/>
              </a:lnSpc>
              <a:spcBef>
                <a:spcPts val="0"/>
              </a:spcBef>
              <a:spcAft>
                <a:spcPts val="0"/>
              </a:spcAft>
              <a:buClr>
                <a:srgbClr val="FFFFFF"/>
              </a:buClr>
              <a:buSzPts val="1400"/>
              <a:buChar char="●"/>
            </a:pPr>
            <a:r>
              <a:rPr lang="en-US">
                <a:solidFill>
                  <a:srgbClr val="FFFFFF"/>
                </a:solidFill>
              </a:rPr>
              <a:t>MODIS retrieval is very similar to DCOMP. The choice of the ice habits and the corresponding scattering phase function is arbitrary. No real statement can be made which product corresponds better to the truth.</a:t>
            </a:r>
            <a:endParaRPr>
              <a:solidFill>
                <a:srgbClr val="FFFFFF"/>
              </a:solidFill>
            </a:endParaRPr>
          </a:p>
          <a:p>
            <a:pPr indent="0" lvl="0" marL="914400" marR="0" rtl="0" algn="l">
              <a:lnSpc>
                <a:spcPct val="100000"/>
              </a:lnSpc>
              <a:spcBef>
                <a:spcPts val="0"/>
              </a:spcBef>
              <a:spcAft>
                <a:spcPts val="0"/>
              </a:spcAft>
              <a:buNone/>
            </a:pPr>
            <a:r>
              <a:t/>
            </a:r>
            <a:endParaRPr>
              <a:solidFill>
                <a:srgbClr val="FFFFFF"/>
              </a:solidFill>
            </a:endParaRPr>
          </a:p>
          <a:p>
            <a:pPr indent="-317500" lvl="0" marL="457200" marR="0" rtl="0" algn="l">
              <a:lnSpc>
                <a:spcPct val="100000"/>
              </a:lnSpc>
              <a:spcBef>
                <a:spcPts val="0"/>
              </a:spcBef>
              <a:spcAft>
                <a:spcPts val="0"/>
              </a:spcAft>
              <a:buClr>
                <a:srgbClr val="FFFFFF"/>
              </a:buClr>
              <a:buSzPts val="1400"/>
              <a:buChar char="●"/>
            </a:pPr>
            <a:r>
              <a:rPr lang="en-US">
                <a:solidFill>
                  <a:srgbClr val="FFFFFF"/>
                </a:solidFill>
              </a:rPr>
              <a:t>Observation geometry can have a big impact. ( 3D effects etc..)</a:t>
            </a:r>
            <a:endParaRPr>
              <a:solidFill>
                <a:srgbClr val="FFFF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25"/>
          <p:cNvSpPr txBox="1"/>
          <p:nvPr>
            <p:ph type="title"/>
          </p:nvPr>
        </p:nvSpPr>
        <p:spPr>
          <a:xfrm>
            <a:off x="722313" y="4406900"/>
            <a:ext cx="7772400" cy="136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4000"/>
              <a:buFont typeface="Calibri"/>
              <a:buNone/>
            </a:pPr>
            <a:r>
              <a:rPr b="1" i="0" lang="en-US" sz="4000" u="none" cap="none" strike="noStrike">
                <a:solidFill>
                  <a:schemeClr val="lt1"/>
                </a:solidFill>
                <a:latin typeface="Calibri"/>
                <a:ea typeface="Calibri"/>
                <a:cs typeface="Calibri"/>
                <a:sym typeface="Calibri"/>
              </a:rPr>
              <a:t>Comparison </a:t>
            </a:r>
            <a:r>
              <a:rPr lang="en-US"/>
              <a:t>Between</a:t>
            </a:r>
            <a:r>
              <a:rPr lang="en-US"/>
              <a:t> GOES-</a:t>
            </a:r>
            <a:r>
              <a:rPr lang="en-US">
                <a:extLst>
                  <a:ext uri="http://customooxmlschemas.google.com/">
                    <go:slidesCustomData xmlns:go="http://customooxmlschemas.google.com/" textRoundtripDataId="16"/>
                  </a:ext>
                </a:extLst>
              </a:rPr>
              <a:t>1</a:t>
            </a:r>
            <a:r>
              <a:rPr lang="en-US"/>
              <a:t>8</a:t>
            </a:r>
            <a:r>
              <a:rPr lang="en-US"/>
              <a:t> and GOES-17</a:t>
            </a:r>
            <a:r>
              <a:rPr b="1" i="0" lang="en-US" sz="4000" u="none" cap="none" strike="noStrike">
                <a:solidFill>
                  <a:schemeClr val="lt1"/>
                </a:solidFill>
                <a:latin typeface="Calibri"/>
                <a:ea typeface="Calibri"/>
                <a:cs typeface="Calibri"/>
                <a:sym typeface="Calibri"/>
              </a:rPr>
              <a:t> Daytime Cloud Optical and Microphysical Products</a:t>
            </a:r>
            <a:endParaRPr b="1" i="0" sz="4000" u="none" cap="none" strike="noStrike">
              <a:solidFill>
                <a:schemeClr val="lt1"/>
              </a:solidFill>
              <a:latin typeface="Calibri"/>
              <a:ea typeface="Calibri"/>
              <a:cs typeface="Calibri"/>
              <a:sym typeface="Calibri"/>
            </a:endParaRPr>
          </a:p>
        </p:txBody>
      </p:sp>
      <p:sp>
        <p:nvSpPr>
          <p:cNvPr id="576" name="Google Shape;576;p2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Arial"/>
              <a:buNone/>
            </a:pPr>
            <a:fld id="{00000000-1234-1234-1234-123412341234}" type="slidenum">
              <a:rPr b="0" i="0" lang="en-US" sz="1200" u="none" cap="none" strike="noStrike">
                <a:solidFill>
                  <a:schemeClr val="lt1"/>
                </a:solidFill>
                <a:latin typeface="Calibri"/>
                <a:ea typeface="Calibri"/>
                <a:cs typeface="Calibri"/>
                <a:sym typeface="Calibri"/>
              </a:rPr>
              <a:t>‹#›</a:t>
            </a:fld>
            <a:endParaRPr b="0" i="0" sz="1200" u="none" cap="none" strike="noStrike">
              <a:solidFill>
                <a:schemeClr val="lt1"/>
              </a:solidFill>
              <a:latin typeface="Calibri"/>
              <a:ea typeface="Calibri"/>
              <a:cs typeface="Calibri"/>
              <a:sym typeface="Calibri"/>
            </a:endParaRPr>
          </a:p>
        </p:txBody>
      </p:sp>
      <p:sp>
        <p:nvSpPr>
          <p:cNvPr id="577" name="Google Shape;577;p25"/>
          <p:cNvSpPr txBox="1"/>
          <p:nvPr>
            <p:ph idx="1" type="body"/>
          </p:nvPr>
        </p:nvSpPr>
        <p:spPr>
          <a:xfrm>
            <a:off x="722313" y="2906713"/>
            <a:ext cx="7772400" cy="15003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888888"/>
              </a:buClr>
              <a:buSzPts val="2000"/>
              <a:buFont typeface="Arial"/>
              <a:buNone/>
            </a:pPr>
            <a:r>
              <a:rPr b="0" i="0" lang="en-US" sz="2000" u="none" cap="none" strike="noStrike">
                <a:solidFill>
                  <a:srgbClr val="888888"/>
                </a:solidFill>
                <a:latin typeface="Calibri"/>
                <a:ea typeface="Calibri"/>
                <a:cs typeface="Calibri"/>
                <a:sym typeface="Calibri"/>
              </a:rPr>
              <a:t>GOES</a:t>
            </a:r>
            <a:r>
              <a:rPr b="0" i="0" lang="en-US" sz="2000" u="none" cap="none" strike="noStrike">
                <a:solidFill>
                  <a:srgbClr val="888888"/>
                </a:solidFill>
                <a:latin typeface="Calibri"/>
                <a:ea typeface="Calibri"/>
                <a:cs typeface="Calibri"/>
                <a:sym typeface="Calibri"/>
              </a:rPr>
              <a:t>-1</a:t>
            </a:r>
            <a:r>
              <a:rPr lang="en-US"/>
              <a:t>8</a:t>
            </a:r>
            <a:r>
              <a:rPr b="0" i="0" lang="en-US" sz="2000" u="none" cap="none" strike="noStrike">
                <a:solidFill>
                  <a:srgbClr val="888888"/>
                </a:solidFill>
                <a:latin typeface="Calibri"/>
                <a:ea typeface="Calibri"/>
                <a:cs typeface="Calibri"/>
                <a:sym typeface="Calibri"/>
              </a:rPr>
              <a:t> Day Cloud Opt/Micro Products  L2 Product Provisional PS-PVR</a:t>
            </a:r>
            <a:endParaRPr b="0" i="0" sz="2000" u="none" cap="none" strike="noStrike">
              <a:solidFill>
                <a:srgbClr val="888888"/>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26"/>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SzPts val="3600"/>
              <a:buNone/>
            </a:pPr>
            <a:r>
              <a:rPr lang="en-US" sz="2600">
                <a:solidFill>
                  <a:schemeClr val="accent6"/>
                </a:solidFill>
                <a:latin typeface="Arial"/>
                <a:ea typeface="Arial"/>
                <a:cs typeface="Arial"/>
                <a:sym typeface="Arial"/>
              </a:rPr>
              <a:t>PLPT ABI-FD_COP06</a:t>
            </a:r>
            <a:endParaRPr sz="2600">
              <a:solidFill>
                <a:schemeClr val="accent6"/>
              </a:solidFill>
            </a:endParaRPr>
          </a:p>
          <a:p>
            <a:pPr indent="0" lvl="0" marL="0" rtl="0" algn="ctr">
              <a:lnSpc>
                <a:spcPct val="100000"/>
              </a:lnSpc>
              <a:spcBef>
                <a:spcPts val="0"/>
              </a:spcBef>
              <a:spcAft>
                <a:spcPts val="0"/>
              </a:spcAft>
              <a:buSzPts val="3600"/>
              <a:buNone/>
            </a:pPr>
            <a:r>
              <a:rPr lang="en-US" sz="2600">
                <a:solidFill>
                  <a:schemeClr val="accent6"/>
                </a:solidFill>
              </a:rPr>
              <a:t>G17/G18 </a:t>
            </a:r>
            <a:r>
              <a:rPr lang="en-US" sz="2600">
                <a:solidFill>
                  <a:schemeClr val="accent6"/>
                </a:solidFill>
                <a:latin typeface="Arial"/>
                <a:ea typeface="Arial"/>
                <a:cs typeface="Arial"/>
                <a:sym typeface="Arial"/>
              </a:rPr>
              <a:t>Cloud Optical Depth</a:t>
            </a:r>
            <a:r>
              <a:rPr lang="en-US" sz="2600">
                <a:solidFill>
                  <a:schemeClr val="accent6"/>
                </a:solidFill>
              </a:rPr>
              <a:t> Comparison</a:t>
            </a:r>
            <a:endParaRPr sz="2600">
              <a:solidFill>
                <a:schemeClr val="accent6"/>
              </a:solidFill>
            </a:endParaRPr>
          </a:p>
        </p:txBody>
      </p:sp>
      <p:sp>
        <p:nvSpPr>
          <p:cNvPr id="584" name="Google Shape;584;p2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300"/>
              <a:buNone/>
            </a:pPr>
            <a:fld id="{00000000-1234-1234-1234-123412341234}" type="slidenum">
              <a:rPr lang="en-US"/>
              <a:t>‹#›</a:t>
            </a:fld>
            <a:endParaRPr/>
          </a:p>
        </p:txBody>
      </p:sp>
      <p:sp>
        <p:nvSpPr>
          <p:cNvPr id="585" name="Google Shape;585;p26"/>
          <p:cNvSpPr txBox="1"/>
          <p:nvPr/>
        </p:nvSpPr>
        <p:spPr>
          <a:xfrm>
            <a:off x="673700" y="1203563"/>
            <a:ext cx="7941000" cy="85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FFFFFF"/>
                </a:solidFill>
                <a:latin typeface="Calibri"/>
                <a:ea typeface="Calibri"/>
                <a:cs typeface="Calibri"/>
                <a:sym typeface="Calibri"/>
              </a:rPr>
              <a:t>B</a:t>
            </a:r>
            <a:r>
              <a:rPr b="0" i="0" lang="en-US" sz="1800" u="none" cap="none" strike="noStrike">
                <a:solidFill>
                  <a:srgbClr val="FFFFFF"/>
                </a:solidFill>
                <a:latin typeface="Calibri"/>
                <a:ea typeface="Calibri"/>
                <a:cs typeface="Calibri"/>
                <a:sym typeface="Calibri"/>
              </a:rPr>
              <a:t>ias plot (left) and </a:t>
            </a:r>
            <a:r>
              <a:rPr lang="en-US" sz="1800">
                <a:solidFill>
                  <a:schemeClr val="lt1"/>
                </a:solidFill>
                <a:latin typeface="Calibri"/>
                <a:ea typeface="Calibri"/>
                <a:cs typeface="Calibri"/>
                <a:sym typeface="Calibri"/>
              </a:rPr>
              <a:t>s</a:t>
            </a:r>
            <a:r>
              <a:rPr lang="en-US" sz="1800">
                <a:solidFill>
                  <a:schemeClr val="lt1"/>
                </a:solidFill>
                <a:latin typeface="Calibri"/>
                <a:ea typeface="Calibri"/>
                <a:cs typeface="Calibri"/>
                <a:sym typeface="Calibri"/>
              </a:rPr>
              <a:t>catterplot (right) of </a:t>
            </a:r>
            <a:r>
              <a:rPr b="0" i="0" lang="en-US" sz="1800" u="none" cap="none" strike="noStrike">
                <a:solidFill>
                  <a:srgbClr val="FFFFFF"/>
                </a:solidFill>
                <a:latin typeface="Calibri"/>
                <a:ea typeface="Calibri"/>
                <a:cs typeface="Calibri"/>
                <a:sym typeface="Calibri"/>
              </a:rPr>
              <a:t>the G17 and G18 clo</a:t>
            </a:r>
            <a:r>
              <a:rPr lang="en-US" sz="1800">
                <a:solidFill>
                  <a:srgbClr val="FFFFFF"/>
                </a:solidFill>
                <a:latin typeface="Calibri"/>
                <a:ea typeface="Calibri"/>
                <a:cs typeface="Calibri"/>
                <a:sym typeface="Calibri"/>
              </a:rPr>
              <a:t>ud optical depth (COD) </a:t>
            </a:r>
            <a:r>
              <a:rPr b="0" i="0" lang="en-US" sz="1800" u="none" cap="none" strike="noStrike">
                <a:solidFill>
                  <a:srgbClr val="FFFFFF"/>
                </a:solidFill>
                <a:latin typeface="Calibri"/>
                <a:ea typeface="Calibri"/>
                <a:cs typeface="Calibri"/>
                <a:sym typeface="Calibri"/>
              </a:rPr>
              <a:t>comparisons.  Data is from August 22, 2022 for Full</a:t>
            </a:r>
            <a:r>
              <a:rPr lang="en-US" sz="1800">
                <a:solidFill>
                  <a:srgbClr val="FFFFFF"/>
                </a:solidFill>
                <a:latin typeface="Calibri"/>
                <a:ea typeface="Calibri"/>
                <a:cs typeface="Calibri"/>
                <a:sym typeface="Calibri"/>
              </a:rPr>
              <a:t> D</a:t>
            </a:r>
            <a:r>
              <a:rPr b="0" i="0" lang="en-US" sz="1800" u="none" cap="none" strike="noStrike">
                <a:solidFill>
                  <a:srgbClr val="FFFFFF"/>
                </a:solidFill>
                <a:latin typeface="Calibri"/>
                <a:ea typeface="Calibri"/>
                <a:cs typeface="Calibri"/>
                <a:sym typeface="Calibri"/>
              </a:rPr>
              <a:t>isk every 10 minutes from 14 to 21 UTC (Mode 6).</a:t>
            </a:r>
            <a:endParaRPr b="0" i="0" sz="1800" u="none" cap="none" strike="noStrike">
              <a:solidFill>
                <a:srgbClr val="FFFFFF"/>
              </a:solidFill>
              <a:latin typeface="Calibri"/>
              <a:ea typeface="Calibri"/>
              <a:cs typeface="Calibri"/>
              <a:sym typeface="Calibri"/>
            </a:endParaRPr>
          </a:p>
        </p:txBody>
      </p:sp>
      <p:sp>
        <p:nvSpPr>
          <p:cNvPr id="586" name="Google Shape;586;p26"/>
          <p:cNvSpPr txBox="1"/>
          <p:nvPr/>
        </p:nvSpPr>
        <p:spPr>
          <a:xfrm>
            <a:off x="1764000" y="5741175"/>
            <a:ext cx="5616000" cy="51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2400" u="none" cap="none" strike="noStrike">
                <a:solidFill>
                  <a:srgbClr val="FFFFFF"/>
                </a:solidFill>
                <a:latin typeface="Calibri"/>
                <a:ea typeface="Calibri"/>
                <a:cs typeface="Calibri"/>
                <a:sym typeface="Calibri"/>
              </a:rPr>
              <a:t>If GOES-17 were truth, GOES-18 meets spec</a:t>
            </a:r>
            <a:endParaRPr b="0" i="0" sz="2400" u="none" cap="none" strike="noStrike">
              <a:solidFill>
                <a:srgbClr val="FFFFFF"/>
              </a:solidFill>
              <a:latin typeface="Calibri"/>
              <a:ea typeface="Calibri"/>
              <a:cs typeface="Calibri"/>
              <a:sym typeface="Calibri"/>
            </a:endParaRPr>
          </a:p>
        </p:txBody>
      </p:sp>
      <p:pic>
        <p:nvPicPr>
          <p:cNvPr descr="Chart, histogram&#10;&#10;Description automatically generated" id="587" name="Google Shape;587;p26"/>
          <p:cNvPicPr preferRelativeResize="0"/>
          <p:nvPr/>
        </p:nvPicPr>
        <p:blipFill rotWithShape="1">
          <a:blip r:embed="rId3">
            <a:alphaModFix/>
          </a:blip>
          <a:srcRect b="0" l="0" r="0" t="0"/>
          <a:stretch/>
        </p:blipFill>
        <p:spPr>
          <a:xfrm>
            <a:off x="4758525" y="2330738"/>
            <a:ext cx="3701274" cy="2965775"/>
          </a:xfrm>
          <a:prstGeom prst="rect">
            <a:avLst/>
          </a:prstGeom>
          <a:noFill/>
          <a:ln>
            <a:noFill/>
          </a:ln>
        </p:spPr>
      </p:pic>
      <p:pic>
        <p:nvPicPr>
          <p:cNvPr descr="Chart, histogram&#10;&#10;Description automatically generated" id="588" name="Google Shape;588;p26"/>
          <p:cNvPicPr preferRelativeResize="0"/>
          <p:nvPr/>
        </p:nvPicPr>
        <p:blipFill rotWithShape="1">
          <a:blip r:embed="rId4">
            <a:alphaModFix/>
          </a:blip>
          <a:srcRect b="0" l="0" r="0" t="0"/>
          <a:stretch/>
        </p:blipFill>
        <p:spPr>
          <a:xfrm>
            <a:off x="673700" y="2330750"/>
            <a:ext cx="3701274" cy="296575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2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595" name="Google Shape;595;p27"/>
          <p:cNvSpPr txBox="1"/>
          <p:nvPr/>
        </p:nvSpPr>
        <p:spPr>
          <a:xfrm>
            <a:off x="673700" y="1203563"/>
            <a:ext cx="7941000" cy="85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Bias plot (left) and scatterplot (right) of the G17 and G18 cloud effective particle size (CEPS) comparisons</a:t>
            </a:r>
            <a:r>
              <a:rPr b="0" i="0" lang="en-US" sz="1800" u="none" cap="none" strike="noStrike">
                <a:solidFill>
                  <a:srgbClr val="FFFFFF"/>
                </a:solidFill>
                <a:latin typeface="Calibri"/>
                <a:ea typeface="Calibri"/>
                <a:cs typeface="Calibri"/>
                <a:sym typeface="Calibri"/>
              </a:rPr>
              <a:t>.  Data is from </a:t>
            </a:r>
            <a:r>
              <a:rPr lang="en-US" sz="1800">
                <a:solidFill>
                  <a:srgbClr val="FFFFFF"/>
                </a:solidFill>
                <a:latin typeface="Calibri"/>
                <a:ea typeface="Calibri"/>
                <a:cs typeface="Calibri"/>
                <a:sym typeface="Calibri"/>
              </a:rPr>
              <a:t>August 22, </a:t>
            </a:r>
            <a:r>
              <a:rPr b="0" i="0" lang="en-US" sz="1800" u="none" cap="none" strike="noStrike">
                <a:solidFill>
                  <a:srgbClr val="FFFFFF"/>
                </a:solidFill>
                <a:latin typeface="Calibri"/>
                <a:ea typeface="Calibri"/>
                <a:cs typeface="Calibri"/>
                <a:sym typeface="Calibri"/>
              </a:rPr>
              <a:t>2022 for Full </a:t>
            </a:r>
            <a:r>
              <a:rPr lang="en-US" sz="1800">
                <a:solidFill>
                  <a:srgbClr val="FFFFFF"/>
                </a:solidFill>
                <a:latin typeface="Calibri"/>
                <a:ea typeface="Calibri"/>
                <a:cs typeface="Calibri"/>
                <a:sym typeface="Calibri"/>
              </a:rPr>
              <a:t>D</a:t>
            </a:r>
            <a:r>
              <a:rPr b="0" i="0" lang="en-US" sz="1800" u="none" cap="none" strike="noStrike">
                <a:solidFill>
                  <a:srgbClr val="FFFFFF"/>
                </a:solidFill>
                <a:latin typeface="Calibri"/>
                <a:ea typeface="Calibri"/>
                <a:cs typeface="Calibri"/>
                <a:sym typeface="Calibri"/>
              </a:rPr>
              <a:t>isk every 10 minutes from 14 to 21 UTC (Mode 6).</a:t>
            </a:r>
            <a:endParaRPr b="0" i="0" sz="1800" u="none" cap="none" strike="noStrike">
              <a:solidFill>
                <a:srgbClr val="FFFFFF"/>
              </a:solidFill>
              <a:latin typeface="Calibri"/>
              <a:ea typeface="Calibri"/>
              <a:cs typeface="Calibri"/>
              <a:sym typeface="Calibri"/>
            </a:endParaRPr>
          </a:p>
        </p:txBody>
      </p:sp>
      <p:sp>
        <p:nvSpPr>
          <p:cNvPr id="596" name="Google Shape;596;p27"/>
          <p:cNvSpPr txBox="1"/>
          <p:nvPr/>
        </p:nvSpPr>
        <p:spPr>
          <a:xfrm>
            <a:off x="1589175" y="5766425"/>
            <a:ext cx="5599800" cy="51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2400" u="none" cap="none" strike="noStrike">
                <a:solidFill>
                  <a:srgbClr val="FFFFFF"/>
                </a:solidFill>
                <a:latin typeface="Calibri"/>
                <a:ea typeface="Calibri"/>
                <a:cs typeface="Calibri"/>
                <a:sym typeface="Calibri"/>
              </a:rPr>
              <a:t>If GOES-17 were truth, GOES-18 meets spec</a:t>
            </a:r>
            <a:endParaRPr b="0" i="0" sz="2400" u="none" cap="none" strike="noStrike">
              <a:solidFill>
                <a:srgbClr val="FFFFFF"/>
              </a:solidFill>
              <a:latin typeface="Calibri"/>
              <a:ea typeface="Calibri"/>
              <a:cs typeface="Calibri"/>
              <a:sym typeface="Calibri"/>
            </a:endParaRPr>
          </a:p>
        </p:txBody>
      </p:sp>
      <p:pic>
        <p:nvPicPr>
          <p:cNvPr descr="Chart, line chart&#10;&#10;Description automatically generated" id="597" name="Google Shape;597;p27"/>
          <p:cNvPicPr preferRelativeResize="0"/>
          <p:nvPr/>
        </p:nvPicPr>
        <p:blipFill rotWithShape="1">
          <a:blip r:embed="rId3">
            <a:alphaModFix/>
          </a:blip>
          <a:srcRect b="0" l="0" r="0" t="0"/>
          <a:stretch/>
        </p:blipFill>
        <p:spPr>
          <a:xfrm>
            <a:off x="4695135" y="2463453"/>
            <a:ext cx="3867032" cy="3098582"/>
          </a:xfrm>
          <a:prstGeom prst="rect">
            <a:avLst/>
          </a:prstGeom>
          <a:noFill/>
          <a:ln>
            <a:noFill/>
          </a:ln>
        </p:spPr>
      </p:pic>
      <p:pic>
        <p:nvPicPr>
          <p:cNvPr descr="Chart, histogram&#10;&#10;Description automatically generated" id="598" name="Google Shape;598;p27"/>
          <p:cNvPicPr preferRelativeResize="0"/>
          <p:nvPr/>
        </p:nvPicPr>
        <p:blipFill rotWithShape="1">
          <a:blip r:embed="rId4">
            <a:alphaModFix/>
          </a:blip>
          <a:srcRect b="0" l="0" r="0" t="0"/>
          <a:stretch/>
        </p:blipFill>
        <p:spPr>
          <a:xfrm>
            <a:off x="457199" y="2463453"/>
            <a:ext cx="3867032" cy="3098582"/>
          </a:xfrm>
          <a:prstGeom prst="rect">
            <a:avLst/>
          </a:prstGeom>
          <a:noFill/>
          <a:ln>
            <a:noFill/>
          </a:ln>
        </p:spPr>
      </p:pic>
      <p:sp>
        <p:nvSpPr>
          <p:cNvPr id="599" name="Google Shape;599;p27"/>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SzPts val="3600"/>
              <a:buNone/>
            </a:pPr>
            <a:r>
              <a:rPr lang="en-US" sz="2600">
                <a:solidFill>
                  <a:schemeClr val="accent6"/>
                </a:solidFill>
                <a:latin typeface="Arial"/>
                <a:ea typeface="Arial"/>
                <a:cs typeface="Arial"/>
                <a:sym typeface="Arial"/>
              </a:rPr>
              <a:t>PLPT ABI-FD_COP06</a:t>
            </a:r>
            <a:endParaRPr sz="2600">
              <a:solidFill>
                <a:schemeClr val="accent6"/>
              </a:solidFill>
            </a:endParaRPr>
          </a:p>
          <a:p>
            <a:pPr indent="0" lvl="0" marL="0" rtl="0" algn="ctr">
              <a:lnSpc>
                <a:spcPct val="100000"/>
              </a:lnSpc>
              <a:spcBef>
                <a:spcPts val="0"/>
              </a:spcBef>
              <a:spcAft>
                <a:spcPts val="0"/>
              </a:spcAft>
              <a:buSzPts val="3600"/>
              <a:buNone/>
            </a:pPr>
            <a:r>
              <a:rPr lang="en-US" sz="2600">
                <a:solidFill>
                  <a:schemeClr val="accent6"/>
                </a:solidFill>
              </a:rPr>
              <a:t>G17/G18 </a:t>
            </a:r>
            <a:r>
              <a:rPr lang="en-US" sz="2600">
                <a:solidFill>
                  <a:schemeClr val="accent6"/>
                </a:solidFill>
                <a:latin typeface="Arial"/>
                <a:ea typeface="Arial"/>
                <a:cs typeface="Arial"/>
                <a:sym typeface="Arial"/>
              </a:rPr>
              <a:t>Cloud Particle Size</a:t>
            </a:r>
            <a:r>
              <a:rPr lang="en-US" sz="2600">
                <a:solidFill>
                  <a:schemeClr val="accent6"/>
                </a:solidFill>
              </a:rPr>
              <a:t> Comparison</a:t>
            </a:r>
            <a:endParaRPr sz="2600">
              <a:solidFill>
                <a:schemeClr val="accent6"/>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g194b81861c1_0_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606" name="Google Shape;606;g194b81861c1_0_14"/>
          <p:cNvSpPr txBox="1"/>
          <p:nvPr/>
        </p:nvSpPr>
        <p:spPr>
          <a:xfrm>
            <a:off x="759150" y="1203575"/>
            <a:ext cx="8097000" cy="85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COD CONUS (CODC) spatial </a:t>
            </a:r>
            <a:r>
              <a:rPr lang="en-US" sz="1800">
                <a:solidFill>
                  <a:schemeClr val="lt1"/>
                </a:solidFill>
                <a:latin typeface="Calibri"/>
                <a:ea typeface="Calibri"/>
                <a:cs typeface="Calibri"/>
                <a:sym typeface="Calibri"/>
              </a:rPr>
              <a:t>resolution</a:t>
            </a:r>
            <a:r>
              <a:rPr lang="en-US" sz="1800">
                <a:solidFill>
                  <a:schemeClr val="lt1"/>
                </a:solidFill>
                <a:latin typeface="Calibri"/>
                <a:ea typeface="Calibri"/>
                <a:cs typeface="Calibri"/>
                <a:sym typeface="Calibri"/>
              </a:rPr>
              <a:t> differs from COD FULL DISK (CODF) (2 vs 4km)</a:t>
            </a:r>
            <a:r>
              <a:rPr lang="en-US" sz="1800">
                <a:solidFill>
                  <a:srgbClr val="FFFFFF"/>
                </a:solidFill>
                <a:latin typeface="Calibri"/>
                <a:ea typeface="Calibri"/>
                <a:cs typeface="Calibri"/>
                <a:sym typeface="Calibri"/>
              </a:rPr>
              <a:t>.</a:t>
            </a:r>
            <a:endParaRPr b="0" i="0" sz="1800" u="none" cap="none" strike="noStrike">
              <a:solidFill>
                <a:srgbClr val="FFFFFF"/>
              </a:solidFill>
              <a:latin typeface="Calibri"/>
              <a:ea typeface="Calibri"/>
              <a:cs typeface="Calibri"/>
              <a:sym typeface="Calibri"/>
            </a:endParaRPr>
          </a:p>
        </p:txBody>
      </p:sp>
      <p:pic>
        <p:nvPicPr>
          <p:cNvPr id="607" name="Google Shape;607;g194b81861c1_0_14"/>
          <p:cNvPicPr preferRelativeResize="0"/>
          <p:nvPr/>
        </p:nvPicPr>
        <p:blipFill>
          <a:blip r:embed="rId3">
            <a:alphaModFix/>
          </a:blip>
          <a:stretch>
            <a:fillRect/>
          </a:stretch>
        </p:blipFill>
        <p:spPr>
          <a:xfrm>
            <a:off x="5262174" y="2165800"/>
            <a:ext cx="3593984" cy="4354877"/>
          </a:xfrm>
          <a:prstGeom prst="rect">
            <a:avLst/>
          </a:prstGeom>
          <a:noFill/>
          <a:ln>
            <a:noFill/>
          </a:ln>
        </p:spPr>
      </p:pic>
      <p:pic>
        <p:nvPicPr>
          <p:cNvPr id="608" name="Google Shape;608;g194b81861c1_0_14"/>
          <p:cNvPicPr preferRelativeResize="0"/>
          <p:nvPr/>
        </p:nvPicPr>
        <p:blipFill>
          <a:blip r:embed="rId4">
            <a:alphaModFix/>
          </a:blip>
          <a:stretch>
            <a:fillRect/>
          </a:stretch>
        </p:blipFill>
        <p:spPr>
          <a:xfrm>
            <a:off x="602525" y="2165800"/>
            <a:ext cx="3593974" cy="4248248"/>
          </a:xfrm>
          <a:prstGeom prst="rect">
            <a:avLst/>
          </a:prstGeom>
          <a:noFill/>
          <a:ln>
            <a:noFill/>
          </a:ln>
        </p:spPr>
      </p:pic>
      <p:sp>
        <p:nvSpPr>
          <p:cNvPr id="609" name="Google Shape;609;g194b81861c1_0_14"/>
          <p:cNvSpPr txBox="1"/>
          <p:nvPr>
            <p:ph type="title"/>
          </p:nvPr>
        </p:nvSpPr>
        <p:spPr>
          <a:xfrm>
            <a:off x="609600" y="106362"/>
            <a:ext cx="8229600" cy="114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SzPts val="3600"/>
              <a:buNone/>
            </a:pPr>
            <a:r>
              <a:rPr lang="en-US" sz="2600">
                <a:solidFill>
                  <a:schemeClr val="accent6"/>
                </a:solidFill>
                <a:latin typeface="Arial"/>
                <a:ea typeface="Arial"/>
                <a:cs typeface="Arial"/>
                <a:sym typeface="Arial"/>
              </a:rPr>
              <a:t>PLPT ABI-CONUS_COP02</a:t>
            </a:r>
            <a:endParaRPr sz="2600">
              <a:solidFill>
                <a:schemeClr val="accent6"/>
              </a:solidFill>
            </a:endParaRPr>
          </a:p>
          <a:p>
            <a:pPr indent="0" lvl="0" marL="0" rtl="0" algn="ctr">
              <a:lnSpc>
                <a:spcPct val="100000"/>
              </a:lnSpc>
              <a:spcBef>
                <a:spcPts val="0"/>
              </a:spcBef>
              <a:spcAft>
                <a:spcPts val="0"/>
              </a:spcAft>
              <a:buSzPts val="3600"/>
              <a:buNone/>
            </a:pPr>
            <a:r>
              <a:rPr lang="en-US" sz="2600">
                <a:solidFill>
                  <a:schemeClr val="accent6"/>
                </a:solidFill>
              </a:rPr>
              <a:t>G17/G18 </a:t>
            </a:r>
            <a:r>
              <a:rPr lang="en-US" sz="2600">
                <a:solidFill>
                  <a:schemeClr val="accent6"/>
                </a:solidFill>
                <a:latin typeface="Arial"/>
                <a:ea typeface="Arial"/>
                <a:cs typeface="Arial"/>
                <a:sym typeface="Arial"/>
              </a:rPr>
              <a:t>Cloud Optical Depth Visual</a:t>
            </a:r>
            <a:r>
              <a:rPr lang="en-US" sz="2600">
                <a:solidFill>
                  <a:schemeClr val="accent6"/>
                </a:solidFill>
              </a:rPr>
              <a:t> Comparison</a:t>
            </a:r>
            <a:endParaRPr sz="2600">
              <a:solidFill>
                <a:schemeClr val="accent6"/>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g194b81861c1_0_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616" name="Google Shape;616;g194b81861c1_0_0"/>
          <p:cNvSpPr txBox="1"/>
          <p:nvPr/>
        </p:nvSpPr>
        <p:spPr>
          <a:xfrm>
            <a:off x="673700" y="1203563"/>
            <a:ext cx="7941000" cy="85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617" name="Google Shape;617;g194b81861c1_0_0"/>
          <p:cNvPicPr preferRelativeResize="0"/>
          <p:nvPr/>
        </p:nvPicPr>
        <p:blipFill>
          <a:blip r:embed="rId3">
            <a:alphaModFix/>
          </a:blip>
          <a:stretch>
            <a:fillRect/>
          </a:stretch>
        </p:blipFill>
        <p:spPr>
          <a:xfrm>
            <a:off x="3122602" y="1917075"/>
            <a:ext cx="2621952" cy="2097037"/>
          </a:xfrm>
          <a:prstGeom prst="rect">
            <a:avLst/>
          </a:prstGeom>
          <a:noFill/>
          <a:ln>
            <a:noFill/>
          </a:ln>
        </p:spPr>
      </p:pic>
      <p:pic>
        <p:nvPicPr>
          <p:cNvPr id="618" name="Google Shape;618;g194b81861c1_0_0"/>
          <p:cNvPicPr preferRelativeResize="0"/>
          <p:nvPr/>
        </p:nvPicPr>
        <p:blipFill>
          <a:blip r:embed="rId4">
            <a:alphaModFix/>
          </a:blip>
          <a:stretch>
            <a:fillRect/>
          </a:stretch>
        </p:blipFill>
        <p:spPr>
          <a:xfrm>
            <a:off x="84000" y="1917075"/>
            <a:ext cx="2920402" cy="3538652"/>
          </a:xfrm>
          <a:prstGeom prst="rect">
            <a:avLst/>
          </a:prstGeom>
          <a:noFill/>
          <a:ln>
            <a:noFill/>
          </a:ln>
        </p:spPr>
      </p:pic>
      <p:pic>
        <p:nvPicPr>
          <p:cNvPr id="619" name="Google Shape;619;g194b81861c1_0_0"/>
          <p:cNvPicPr preferRelativeResize="0"/>
          <p:nvPr/>
        </p:nvPicPr>
        <p:blipFill>
          <a:blip r:embed="rId5">
            <a:alphaModFix/>
          </a:blip>
          <a:stretch>
            <a:fillRect/>
          </a:stretch>
        </p:blipFill>
        <p:spPr>
          <a:xfrm>
            <a:off x="3122612" y="4087175"/>
            <a:ext cx="2621932" cy="2097025"/>
          </a:xfrm>
          <a:prstGeom prst="rect">
            <a:avLst/>
          </a:prstGeom>
          <a:noFill/>
          <a:ln>
            <a:noFill/>
          </a:ln>
        </p:spPr>
      </p:pic>
      <p:pic>
        <p:nvPicPr>
          <p:cNvPr id="620" name="Google Shape;620;g194b81861c1_0_0"/>
          <p:cNvPicPr preferRelativeResize="0"/>
          <p:nvPr/>
        </p:nvPicPr>
        <p:blipFill>
          <a:blip r:embed="rId6">
            <a:alphaModFix/>
          </a:blip>
          <a:stretch>
            <a:fillRect/>
          </a:stretch>
        </p:blipFill>
        <p:spPr>
          <a:xfrm>
            <a:off x="5942075" y="4087174"/>
            <a:ext cx="2621926" cy="2097029"/>
          </a:xfrm>
          <a:prstGeom prst="rect">
            <a:avLst/>
          </a:prstGeom>
          <a:noFill/>
          <a:ln>
            <a:noFill/>
          </a:ln>
        </p:spPr>
      </p:pic>
      <p:sp>
        <p:nvSpPr>
          <p:cNvPr id="621" name="Google Shape;621;g194b81861c1_0_0"/>
          <p:cNvSpPr txBox="1"/>
          <p:nvPr/>
        </p:nvSpPr>
        <p:spPr>
          <a:xfrm>
            <a:off x="5795350" y="1950050"/>
            <a:ext cx="3144300" cy="2124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FFFFFF"/>
              </a:buClr>
              <a:buSzPts val="1800"/>
              <a:buFont typeface="Calibri"/>
              <a:buChar char="●"/>
            </a:pPr>
            <a:r>
              <a:rPr lang="en-US" sz="1800">
                <a:solidFill>
                  <a:srgbClr val="FFFFFF"/>
                </a:solidFill>
                <a:latin typeface="Calibri"/>
                <a:ea typeface="Calibri"/>
                <a:cs typeface="Calibri"/>
                <a:sym typeface="Calibri"/>
              </a:rPr>
              <a:t>Main differences are caused by different cloud phase classification.</a:t>
            </a:r>
            <a:endParaRPr sz="1800">
              <a:solidFill>
                <a:srgbClr val="FFFFFF"/>
              </a:solidFill>
              <a:latin typeface="Calibri"/>
              <a:ea typeface="Calibri"/>
              <a:cs typeface="Calibri"/>
              <a:sym typeface="Calibri"/>
            </a:endParaRPr>
          </a:p>
          <a:p>
            <a:pPr indent="-342900" lvl="0" marL="457200" rtl="0" algn="l">
              <a:spcBef>
                <a:spcPts val="0"/>
              </a:spcBef>
              <a:spcAft>
                <a:spcPts val="0"/>
              </a:spcAft>
              <a:buClr>
                <a:srgbClr val="FFFFFF"/>
              </a:buClr>
              <a:buSzPts val="1800"/>
              <a:buFont typeface="Calibri"/>
              <a:buChar char="●"/>
            </a:pPr>
            <a:r>
              <a:rPr lang="en-US" sz="1800">
                <a:solidFill>
                  <a:srgbClr val="FFFFFF"/>
                </a:solidFill>
                <a:latin typeface="Calibri"/>
                <a:ea typeface="Calibri"/>
                <a:cs typeface="Calibri"/>
                <a:sym typeface="Calibri"/>
              </a:rPr>
              <a:t>Liquid phase comparison shows a slight bias for thicker clouds</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p:txBody>
      </p:sp>
      <p:sp>
        <p:nvSpPr>
          <p:cNvPr id="622" name="Google Shape;622;g194b81861c1_0_0"/>
          <p:cNvSpPr txBox="1"/>
          <p:nvPr>
            <p:ph type="title"/>
          </p:nvPr>
        </p:nvSpPr>
        <p:spPr>
          <a:xfrm>
            <a:off x="609600" y="106362"/>
            <a:ext cx="8229600" cy="114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SzPts val="3600"/>
              <a:buNone/>
            </a:pPr>
            <a:r>
              <a:rPr lang="en-US" sz="2600">
                <a:solidFill>
                  <a:schemeClr val="accent6"/>
                </a:solidFill>
                <a:latin typeface="Arial"/>
                <a:ea typeface="Arial"/>
                <a:cs typeface="Arial"/>
                <a:sym typeface="Arial"/>
              </a:rPr>
              <a:t>PLPT ABI-CONUS_COP07</a:t>
            </a:r>
            <a:endParaRPr sz="2600">
              <a:solidFill>
                <a:schemeClr val="accent6"/>
              </a:solidFill>
            </a:endParaRPr>
          </a:p>
          <a:p>
            <a:pPr indent="0" lvl="0" marL="0" rtl="0" algn="ctr">
              <a:lnSpc>
                <a:spcPct val="100000"/>
              </a:lnSpc>
              <a:spcBef>
                <a:spcPts val="0"/>
              </a:spcBef>
              <a:spcAft>
                <a:spcPts val="0"/>
              </a:spcAft>
              <a:buSzPts val="3600"/>
              <a:buNone/>
            </a:pPr>
            <a:r>
              <a:rPr lang="en-US" sz="2600">
                <a:solidFill>
                  <a:schemeClr val="accent6"/>
                </a:solidFill>
              </a:rPr>
              <a:t>G17/G18 </a:t>
            </a:r>
            <a:r>
              <a:rPr lang="en-US" sz="2600">
                <a:solidFill>
                  <a:schemeClr val="accent6"/>
                </a:solidFill>
                <a:latin typeface="Arial"/>
                <a:ea typeface="Arial"/>
                <a:cs typeface="Arial"/>
                <a:sym typeface="Arial"/>
              </a:rPr>
              <a:t>Cloud Optical Depth </a:t>
            </a:r>
            <a:r>
              <a:rPr lang="en-US" sz="2600">
                <a:solidFill>
                  <a:schemeClr val="accent6"/>
                </a:solidFill>
              </a:rPr>
              <a:t>Comparison</a:t>
            </a:r>
            <a:endParaRPr sz="2600">
              <a:solidFill>
                <a:schemeClr val="accent6"/>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g1a0df554768_0_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629" name="Google Shape;629;g1a0df554768_0_0"/>
          <p:cNvSpPr txBox="1"/>
          <p:nvPr/>
        </p:nvSpPr>
        <p:spPr>
          <a:xfrm>
            <a:off x="759150" y="1203575"/>
            <a:ext cx="8097000" cy="85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lt1"/>
                </a:solidFill>
                <a:latin typeface="Calibri"/>
                <a:ea typeface="Calibri"/>
                <a:cs typeface="Calibri"/>
                <a:sym typeface="Calibri"/>
              </a:rPr>
              <a:t>CEPS CONUS (CPSC) spatial resolution is 2km.</a:t>
            </a:r>
            <a:endParaRPr b="0" i="0" sz="1800" u="none" cap="none" strike="noStrike">
              <a:solidFill>
                <a:srgbClr val="FFFFFF"/>
              </a:solidFill>
              <a:latin typeface="Calibri"/>
              <a:ea typeface="Calibri"/>
              <a:cs typeface="Calibri"/>
              <a:sym typeface="Calibri"/>
            </a:endParaRPr>
          </a:p>
        </p:txBody>
      </p:sp>
      <p:pic>
        <p:nvPicPr>
          <p:cNvPr id="630" name="Google Shape;630;g1a0df554768_0_0"/>
          <p:cNvPicPr preferRelativeResize="0"/>
          <p:nvPr/>
        </p:nvPicPr>
        <p:blipFill>
          <a:blip r:embed="rId3">
            <a:alphaModFix/>
          </a:blip>
          <a:stretch>
            <a:fillRect/>
          </a:stretch>
        </p:blipFill>
        <p:spPr>
          <a:xfrm>
            <a:off x="457200" y="2165800"/>
            <a:ext cx="3975450" cy="3547151"/>
          </a:xfrm>
          <a:prstGeom prst="rect">
            <a:avLst/>
          </a:prstGeom>
          <a:noFill/>
          <a:ln>
            <a:noFill/>
          </a:ln>
        </p:spPr>
      </p:pic>
      <p:pic>
        <p:nvPicPr>
          <p:cNvPr id="631" name="Google Shape;631;g1a0df554768_0_0"/>
          <p:cNvPicPr preferRelativeResize="0"/>
          <p:nvPr/>
        </p:nvPicPr>
        <p:blipFill>
          <a:blip r:embed="rId4">
            <a:alphaModFix/>
          </a:blip>
          <a:stretch>
            <a:fillRect/>
          </a:stretch>
        </p:blipFill>
        <p:spPr>
          <a:xfrm>
            <a:off x="4815750" y="2165779"/>
            <a:ext cx="3975450" cy="3547172"/>
          </a:xfrm>
          <a:prstGeom prst="rect">
            <a:avLst/>
          </a:prstGeom>
          <a:noFill/>
          <a:ln>
            <a:noFill/>
          </a:ln>
        </p:spPr>
      </p:pic>
      <p:sp>
        <p:nvSpPr>
          <p:cNvPr id="632" name="Google Shape;632;g1a0df554768_0_0"/>
          <p:cNvSpPr txBox="1"/>
          <p:nvPr>
            <p:ph type="title"/>
          </p:nvPr>
        </p:nvSpPr>
        <p:spPr>
          <a:xfrm>
            <a:off x="609600" y="106362"/>
            <a:ext cx="8229600" cy="114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SzPts val="3600"/>
              <a:buNone/>
            </a:pPr>
            <a:r>
              <a:rPr lang="en-US" sz="2600">
                <a:solidFill>
                  <a:schemeClr val="accent6"/>
                </a:solidFill>
                <a:latin typeface="Arial"/>
                <a:ea typeface="Arial"/>
                <a:cs typeface="Arial"/>
                <a:sym typeface="Arial"/>
              </a:rPr>
              <a:t>PLPT ABI-CONUS_COP02</a:t>
            </a:r>
            <a:endParaRPr sz="2600">
              <a:solidFill>
                <a:schemeClr val="accent6"/>
              </a:solidFill>
            </a:endParaRPr>
          </a:p>
          <a:p>
            <a:pPr indent="0" lvl="0" marL="0" rtl="0" algn="ctr">
              <a:lnSpc>
                <a:spcPct val="100000"/>
              </a:lnSpc>
              <a:spcBef>
                <a:spcPts val="0"/>
              </a:spcBef>
              <a:spcAft>
                <a:spcPts val="0"/>
              </a:spcAft>
              <a:buSzPts val="3600"/>
              <a:buNone/>
            </a:pPr>
            <a:r>
              <a:rPr lang="en-US" sz="2600">
                <a:solidFill>
                  <a:schemeClr val="accent6"/>
                </a:solidFill>
              </a:rPr>
              <a:t>G17/G18 </a:t>
            </a:r>
            <a:r>
              <a:rPr lang="en-US" sz="2600">
                <a:solidFill>
                  <a:schemeClr val="accent6"/>
                </a:solidFill>
                <a:latin typeface="Arial"/>
                <a:ea typeface="Arial"/>
                <a:cs typeface="Arial"/>
                <a:sym typeface="Arial"/>
              </a:rPr>
              <a:t>Cloud Particle Size </a:t>
            </a:r>
            <a:r>
              <a:rPr lang="en-US" sz="2600">
                <a:solidFill>
                  <a:schemeClr val="accent6"/>
                </a:solidFill>
              </a:rPr>
              <a:t>Comparison</a:t>
            </a:r>
            <a:endParaRPr sz="2600">
              <a:solidFill>
                <a:schemeClr val="accent6"/>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g1a0df554768_0_1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639" name="Google Shape;639;g1a0df554768_0_11"/>
          <p:cNvSpPr txBox="1"/>
          <p:nvPr/>
        </p:nvSpPr>
        <p:spPr>
          <a:xfrm>
            <a:off x="673700" y="1203563"/>
            <a:ext cx="7941000" cy="85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40" name="Google Shape;640;g1a0df554768_0_11"/>
          <p:cNvSpPr txBox="1"/>
          <p:nvPr/>
        </p:nvSpPr>
        <p:spPr>
          <a:xfrm>
            <a:off x="5795350" y="1950050"/>
            <a:ext cx="3144300" cy="15699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FFFFFF"/>
              </a:buClr>
              <a:buSzPts val="1800"/>
              <a:buFont typeface="Calibri"/>
              <a:buChar char="●"/>
            </a:pPr>
            <a:r>
              <a:rPr lang="en-US" sz="1800">
                <a:solidFill>
                  <a:srgbClr val="FFFFFF"/>
                </a:solidFill>
                <a:latin typeface="Calibri"/>
                <a:ea typeface="Calibri"/>
                <a:cs typeface="Calibri"/>
                <a:sym typeface="Calibri"/>
              </a:rPr>
              <a:t>Main differences are caused by different cloud phase classification.</a:t>
            </a:r>
            <a:endParaRPr sz="1800">
              <a:solidFill>
                <a:srgbClr val="FFFFFF"/>
              </a:solidFill>
              <a:latin typeface="Calibri"/>
              <a:ea typeface="Calibri"/>
              <a:cs typeface="Calibri"/>
              <a:sym typeface="Calibri"/>
            </a:endParaRPr>
          </a:p>
          <a:p>
            <a:pPr indent="0" lvl="0" marL="457200" rtl="0" algn="l">
              <a:spcBef>
                <a:spcPts val="0"/>
              </a:spcBef>
              <a:spcAft>
                <a:spcPts val="0"/>
              </a:spcAft>
              <a:buNone/>
            </a:pPr>
            <a:r>
              <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p:txBody>
      </p:sp>
      <p:pic>
        <p:nvPicPr>
          <p:cNvPr id="641" name="Google Shape;641;g1a0df554768_0_11"/>
          <p:cNvPicPr preferRelativeResize="0"/>
          <p:nvPr/>
        </p:nvPicPr>
        <p:blipFill>
          <a:blip r:embed="rId3">
            <a:alphaModFix/>
          </a:blip>
          <a:stretch>
            <a:fillRect/>
          </a:stretch>
        </p:blipFill>
        <p:spPr>
          <a:xfrm>
            <a:off x="93700" y="1837150"/>
            <a:ext cx="2922225" cy="2922225"/>
          </a:xfrm>
          <a:prstGeom prst="rect">
            <a:avLst/>
          </a:prstGeom>
          <a:noFill/>
          <a:ln>
            <a:noFill/>
          </a:ln>
        </p:spPr>
      </p:pic>
      <p:pic>
        <p:nvPicPr>
          <p:cNvPr id="642" name="Google Shape;642;g1a0df554768_0_11"/>
          <p:cNvPicPr preferRelativeResize="0"/>
          <p:nvPr/>
        </p:nvPicPr>
        <p:blipFill>
          <a:blip r:embed="rId4">
            <a:alphaModFix/>
          </a:blip>
          <a:stretch>
            <a:fillRect/>
          </a:stretch>
        </p:blipFill>
        <p:spPr>
          <a:xfrm>
            <a:off x="3162263" y="1757600"/>
            <a:ext cx="2819476" cy="2255035"/>
          </a:xfrm>
          <a:prstGeom prst="rect">
            <a:avLst/>
          </a:prstGeom>
          <a:noFill/>
          <a:ln>
            <a:noFill/>
          </a:ln>
        </p:spPr>
      </p:pic>
      <p:pic>
        <p:nvPicPr>
          <p:cNvPr id="643" name="Google Shape;643;g1a0df554768_0_11"/>
          <p:cNvPicPr preferRelativeResize="0"/>
          <p:nvPr/>
        </p:nvPicPr>
        <p:blipFill>
          <a:blip r:embed="rId5">
            <a:alphaModFix/>
          </a:blip>
          <a:stretch>
            <a:fillRect/>
          </a:stretch>
        </p:blipFill>
        <p:spPr>
          <a:xfrm>
            <a:off x="3162275" y="4040358"/>
            <a:ext cx="2819476" cy="2255018"/>
          </a:xfrm>
          <a:prstGeom prst="rect">
            <a:avLst/>
          </a:prstGeom>
          <a:noFill/>
          <a:ln>
            <a:noFill/>
          </a:ln>
        </p:spPr>
      </p:pic>
      <p:pic>
        <p:nvPicPr>
          <p:cNvPr id="644" name="Google Shape;644;g1a0df554768_0_11"/>
          <p:cNvPicPr preferRelativeResize="0"/>
          <p:nvPr/>
        </p:nvPicPr>
        <p:blipFill>
          <a:blip r:embed="rId6">
            <a:alphaModFix/>
          </a:blip>
          <a:stretch>
            <a:fillRect/>
          </a:stretch>
        </p:blipFill>
        <p:spPr>
          <a:xfrm>
            <a:off x="5995250" y="4055864"/>
            <a:ext cx="2777349" cy="2221337"/>
          </a:xfrm>
          <a:prstGeom prst="rect">
            <a:avLst/>
          </a:prstGeom>
          <a:noFill/>
          <a:ln>
            <a:noFill/>
          </a:ln>
        </p:spPr>
      </p:pic>
      <p:sp>
        <p:nvSpPr>
          <p:cNvPr id="645" name="Google Shape;645;g1a0df554768_0_11"/>
          <p:cNvSpPr txBox="1"/>
          <p:nvPr>
            <p:ph type="title"/>
          </p:nvPr>
        </p:nvSpPr>
        <p:spPr>
          <a:xfrm>
            <a:off x="609600" y="106362"/>
            <a:ext cx="8229600" cy="114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SzPts val="3600"/>
              <a:buNone/>
            </a:pPr>
            <a:r>
              <a:rPr lang="en-US" sz="2600">
                <a:solidFill>
                  <a:schemeClr val="accent6"/>
                </a:solidFill>
                <a:latin typeface="Arial"/>
                <a:ea typeface="Arial"/>
                <a:cs typeface="Arial"/>
                <a:sym typeface="Arial"/>
              </a:rPr>
              <a:t>PLPT ABI-CONUS_COP07</a:t>
            </a:r>
            <a:endParaRPr sz="2600">
              <a:solidFill>
                <a:schemeClr val="accent6"/>
              </a:solidFill>
            </a:endParaRPr>
          </a:p>
          <a:p>
            <a:pPr indent="0" lvl="0" marL="0" rtl="0" algn="ctr">
              <a:lnSpc>
                <a:spcPct val="100000"/>
              </a:lnSpc>
              <a:spcBef>
                <a:spcPts val="0"/>
              </a:spcBef>
              <a:spcAft>
                <a:spcPts val="0"/>
              </a:spcAft>
              <a:buSzPts val="3600"/>
              <a:buNone/>
            </a:pPr>
            <a:r>
              <a:rPr lang="en-US" sz="2600">
                <a:solidFill>
                  <a:schemeClr val="accent6"/>
                </a:solidFill>
              </a:rPr>
              <a:t>G17/G18 </a:t>
            </a:r>
            <a:r>
              <a:rPr lang="en-US" sz="2600">
                <a:solidFill>
                  <a:schemeClr val="accent6"/>
                </a:solidFill>
                <a:latin typeface="Arial"/>
                <a:ea typeface="Arial"/>
                <a:cs typeface="Arial"/>
                <a:sym typeface="Arial"/>
              </a:rPr>
              <a:t>Cloud Particle Size </a:t>
            </a:r>
            <a:r>
              <a:rPr lang="en-US" sz="2600">
                <a:solidFill>
                  <a:schemeClr val="accent6"/>
                </a:solidFill>
              </a:rPr>
              <a:t>Comparison</a:t>
            </a:r>
            <a:endParaRPr sz="2600">
              <a:solidFill>
                <a:schemeClr val="accent6"/>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28"/>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3600"/>
              <a:buFont typeface="Arial"/>
              <a:buNone/>
            </a:pPr>
            <a:r>
              <a:rPr lang="en-US" sz="2900">
                <a:solidFill>
                  <a:schemeClr val="accent6"/>
                </a:solidFill>
                <a:latin typeface="Arial"/>
                <a:ea typeface="Arial"/>
                <a:cs typeface="Arial"/>
                <a:sym typeface="Arial"/>
              </a:rPr>
              <a:t>PLPT ABI-CONUS_COP07</a:t>
            </a:r>
            <a:endParaRPr sz="2900">
              <a:solidFill>
                <a:srgbClr val="FF9900"/>
              </a:solidFill>
            </a:endParaRPr>
          </a:p>
          <a:p>
            <a:pPr indent="0" lvl="0" marL="0" marR="0" rtl="0" algn="ctr">
              <a:lnSpc>
                <a:spcPct val="100000"/>
              </a:lnSpc>
              <a:spcBef>
                <a:spcPts val="0"/>
              </a:spcBef>
              <a:spcAft>
                <a:spcPts val="0"/>
              </a:spcAft>
              <a:buClr>
                <a:schemeClr val="lt1"/>
              </a:buClr>
              <a:buSzPts val="3600"/>
              <a:buFont typeface="Calibri"/>
              <a:buNone/>
            </a:pPr>
            <a:r>
              <a:rPr b="0" i="0" lang="en-US" sz="2900" u="none" cap="none" strike="noStrike">
                <a:solidFill>
                  <a:srgbClr val="FF9900"/>
                </a:solidFill>
                <a:latin typeface="Calibri"/>
                <a:ea typeface="Calibri"/>
                <a:cs typeface="Calibri"/>
                <a:sym typeface="Calibri"/>
              </a:rPr>
              <a:t>Summary of Metrics G17/G18</a:t>
            </a:r>
            <a:endParaRPr b="0" i="0" sz="2900" u="none" cap="none" strike="noStrike">
              <a:solidFill>
                <a:srgbClr val="FF9900"/>
              </a:solidFill>
              <a:latin typeface="Calibri"/>
              <a:ea typeface="Calibri"/>
              <a:cs typeface="Calibri"/>
              <a:sym typeface="Calibri"/>
            </a:endParaRPr>
          </a:p>
        </p:txBody>
      </p:sp>
      <p:sp>
        <p:nvSpPr>
          <p:cNvPr id="652" name="Google Shape;652;p28"/>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graphicFrame>
        <p:nvGraphicFramePr>
          <p:cNvPr id="653" name="Google Shape;653;p28"/>
          <p:cNvGraphicFramePr/>
          <p:nvPr/>
        </p:nvGraphicFramePr>
        <p:xfrm>
          <a:off x="205225" y="3052500"/>
          <a:ext cx="3000000" cy="3000000"/>
        </p:xfrm>
        <a:graphic>
          <a:graphicData uri="http://schemas.openxmlformats.org/drawingml/2006/table">
            <a:tbl>
              <a:tblPr>
                <a:noFill/>
                <a:tableStyleId>{AC3572A5-015D-4ECB-ADF0-79BC33798B2F}</a:tableStyleId>
              </a:tblPr>
              <a:tblGrid>
                <a:gridCol w="1789050"/>
                <a:gridCol w="1789050"/>
                <a:gridCol w="1789050"/>
                <a:gridCol w="1789050"/>
              </a:tblGrid>
              <a:tr h="861200">
                <a:tc>
                  <a:txBody>
                    <a:bodyPr/>
                    <a:lstStyle/>
                    <a:p>
                      <a:pPr indent="0" lvl="0" marL="0" marR="0" rtl="0" algn="l">
                        <a:lnSpc>
                          <a:spcPct val="100000"/>
                        </a:lnSpc>
                        <a:spcBef>
                          <a:spcPts val="0"/>
                        </a:spcBef>
                        <a:spcAft>
                          <a:spcPts val="0"/>
                        </a:spcAft>
                        <a:buClr>
                          <a:srgbClr val="FF9900"/>
                        </a:buClr>
                        <a:buSzPts val="1400"/>
                        <a:buFont typeface="Arial"/>
                        <a:buNone/>
                      </a:pPr>
                      <a:r>
                        <a:rPr lang="en-US" sz="1400" u="none" cap="none" strike="noStrike">
                          <a:solidFill>
                            <a:srgbClr val="FF9900"/>
                          </a:solidFill>
                        </a:rPr>
                        <a:t>Parameter</a:t>
                      </a:r>
                      <a:endParaRPr sz="1400" u="none" cap="none" strike="noStrike">
                        <a:solidFill>
                          <a:srgbClr val="FF9900"/>
                        </a:solidFill>
                      </a:endParaRPr>
                    </a:p>
                  </a:txBody>
                  <a:tcPr marT="91425" marB="91425" marR="91425" marL="91425"/>
                </a:tc>
                <a:tc>
                  <a:txBody>
                    <a:bodyPr/>
                    <a:lstStyle/>
                    <a:p>
                      <a:pPr indent="0" lvl="0" marL="0" marR="0" rtl="0" algn="l">
                        <a:lnSpc>
                          <a:spcPct val="100000"/>
                        </a:lnSpc>
                        <a:spcBef>
                          <a:spcPts val="0"/>
                        </a:spcBef>
                        <a:spcAft>
                          <a:spcPts val="0"/>
                        </a:spcAft>
                        <a:buClr>
                          <a:srgbClr val="FF9900"/>
                        </a:buClr>
                        <a:buSzPts val="1400"/>
                        <a:buFont typeface="Arial"/>
                        <a:buNone/>
                      </a:pPr>
                      <a:r>
                        <a:rPr lang="en-US" sz="1400" u="none" cap="none" strike="noStrike">
                          <a:solidFill>
                            <a:srgbClr val="FF9900"/>
                          </a:solidFill>
                        </a:rPr>
                        <a:t>Specified Measurement Accuracy (COD &gt; 1)</a:t>
                      </a:r>
                      <a:endParaRPr sz="1400" u="none" cap="none" strike="noStrike">
                        <a:solidFill>
                          <a:srgbClr val="FF9900"/>
                        </a:solidFill>
                      </a:endParaRPr>
                    </a:p>
                  </a:txBody>
                  <a:tcPr marT="91425" marB="91425" marR="91425" marL="91425"/>
                </a:tc>
                <a:tc>
                  <a:txBody>
                    <a:bodyPr/>
                    <a:lstStyle/>
                    <a:p>
                      <a:pPr indent="0" lvl="0" marL="0" marR="0" rtl="0" algn="l">
                        <a:lnSpc>
                          <a:spcPct val="100000"/>
                        </a:lnSpc>
                        <a:spcBef>
                          <a:spcPts val="0"/>
                        </a:spcBef>
                        <a:spcAft>
                          <a:spcPts val="0"/>
                        </a:spcAft>
                        <a:buClr>
                          <a:srgbClr val="FF9900"/>
                        </a:buClr>
                        <a:buSzPts val="1400"/>
                        <a:buFont typeface="Arial"/>
                        <a:buNone/>
                      </a:pPr>
                      <a:r>
                        <a:rPr lang="en-US" sz="1400" u="none" cap="none" strike="noStrike">
                          <a:solidFill>
                            <a:srgbClr val="FF9900"/>
                          </a:solidFill>
                        </a:rPr>
                        <a:t>Observed Accuracy</a:t>
                      </a:r>
                      <a:endParaRPr sz="1400" u="none" cap="none" strike="noStrike">
                        <a:solidFill>
                          <a:srgbClr val="FF9900"/>
                        </a:solidFill>
                      </a:endParaRPr>
                    </a:p>
                  </a:txBody>
                  <a:tcPr marT="91425" marB="91425" marR="91425" marL="91425"/>
                </a:tc>
                <a:tc>
                  <a:txBody>
                    <a:bodyPr/>
                    <a:lstStyle/>
                    <a:p>
                      <a:pPr indent="0" lvl="0" marL="0" marR="0" rtl="0" algn="l">
                        <a:lnSpc>
                          <a:spcPct val="100000"/>
                        </a:lnSpc>
                        <a:spcBef>
                          <a:spcPts val="0"/>
                        </a:spcBef>
                        <a:spcAft>
                          <a:spcPts val="0"/>
                        </a:spcAft>
                        <a:buClr>
                          <a:srgbClr val="FF9900"/>
                        </a:buClr>
                        <a:buSzPts val="1400"/>
                        <a:buFont typeface="Arial"/>
                        <a:buNone/>
                      </a:pPr>
                      <a:r>
                        <a:rPr lang="en-US" sz="1400" u="none" cap="none" strike="noStrike">
                          <a:solidFill>
                            <a:srgbClr val="FF9900"/>
                          </a:solidFill>
                        </a:rPr>
                        <a:t>% in Spec</a:t>
                      </a:r>
                      <a:endParaRPr sz="1400" u="none" cap="none" strike="noStrike">
                        <a:solidFill>
                          <a:srgbClr val="FF9900"/>
                        </a:solidFill>
                      </a:endParaRPr>
                    </a:p>
                  </a:txBody>
                  <a:tcPr marT="91425" marB="91425" marR="91425" marL="91425"/>
                </a:tc>
              </a:tr>
              <a:tr h="381000">
                <a:tc>
                  <a:txBody>
                    <a:bodyPr/>
                    <a:lstStyle/>
                    <a:p>
                      <a:pPr indent="0" lvl="0" marL="0" marR="0" rtl="0" algn="l">
                        <a:lnSpc>
                          <a:spcPct val="100000"/>
                        </a:lnSpc>
                        <a:spcBef>
                          <a:spcPts val="0"/>
                        </a:spcBef>
                        <a:spcAft>
                          <a:spcPts val="0"/>
                        </a:spcAft>
                        <a:buClr>
                          <a:srgbClr val="FFFFFF"/>
                        </a:buClr>
                        <a:buSzPts val="1400"/>
                        <a:buFont typeface="Arial"/>
                        <a:buNone/>
                      </a:pPr>
                      <a:r>
                        <a:rPr lang="en-US" sz="1400" u="none" cap="none" strike="noStrike">
                          <a:solidFill>
                            <a:srgbClr val="FFFFFF"/>
                          </a:solidFill>
                        </a:rPr>
                        <a:t>COD Water</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FFFFFF"/>
                        </a:buClr>
                        <a:buSzPts val="1400"/>
                        <a:buFont typeface="Arial"/>
                        <a:buNone/>
                      </a:pPr>
                      <a:r>
                        <a:rPr lang="en-US" sz="1400" u="none" cap="none" strike="noStrike">
                          <a:solidFill>
                            <a:srgbClr val="FFFFFF"/>
                          </a:solidFill>
                        </a:rPr>
                        <a:t>2 or 20%</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FFFFFF"/>
                        </a:buClr>
                        <a:buSzPts val="1400"/>
                        <a:buFont typeface="Arial"/>
                        <a:buNone/>
                      </a:pPr>
                      <a:r>
                        <a:rPr lang="en-US">
                          <a:solidFill>
                            <a:srgbClr val="FFFFFF"/>
                          </a:solidFill>
                        </a:rPr>
                        <a:t>0.56</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FFFFFF"/>
                        </a:buClr>
                        <a:buSzPts val="1400"/>
                        <a:buFont typeface="Arial"/>
                        <a:buNone/>
                      </a:pPr>
                      <a:r>
                        <a:rPr lang="en-US">
                          <a:solidFill>
                            <a:srgbClr val="FFFFFF"/>
                          </a:solidFill>
                        </a:rPr>
                        <a:t>97%</a:t>
                      </a:r>
                      <a:endParaRPr sz="1400" u="none" cap="none" strike="noStrike">
                        <a:solidFill>
                          <a:srgbClr val="FFFFFF"/>
                        </a:solidFill>
                      </a:endParaRPr>
                    </a:p>
                  </a:txBody>
                  <a:tcPr marT="91425" marB="91425" marR="91425" marL="91425"/>
                </a:tc>
              </a:tr>
              <a:tr h="381000">
                <a:tc>
                  <a:txBody>
                    <a:bodyPr/>
                    <a:lstStyle/>
                    <a:p>
                      <a:pPr indent="0" lvl="0" marL="0" marR="0" rtl="0" algn="l">
                        <a:lnSpc>
                          <a:spcPct val="100000"/>
                        </a:lnSpc>
                        <a:spcBef>
                          <a:spcPts val="0"/>
                        </a:spcBef>
                        <a:spcAft>
                          <a:spcPts val="0"/>
                        </a:spcAft>
                        <a:buClr>
                          <a:srgbClr val="FFFFFF"/>
                        </a:buClr>
                        <a:buSzPts val="1400"/>
                        <a:buFont typeface="Arial"/>
                        <a:buNone/>
                      </a:pPr>
                      <a:r>
                        <a:rPr lang="en-US" sz="1400" u="none" cap="none" strike="noStrike">
                          <a:solidFill>
                            <a:srgbClr val="FFFFFF"/>
                          </a:solidFill>
                        </a:rPr>
                        <a:t>COD Ice</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FFFFFF"/>
                        </a:buClr>
                        <a:buSzPts val="1400"/>
                        <a:buFont typeface="Arial"/>
                        <a:buNone/>
                      </a:pPr>
                      <a:r>
                        <a:rPr lang="en-US" sz="1400" u="none" cap="none" strike="noStrike">
                          <a:solidFill>
                            <a:srgbClr val="FFFFFF"/>
                          </a:solidFill>
                        </a:rPr>
                        <a:t>30%</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FFFFFF"/>
                        </a:buClr>
                        <a:buSzPts val="1400"/>
                        <a:buFont typeface="Arial"/>
                        <a:buNone/>
                      </a:pPr>
                      <a:r>
                        <a:rPr lang="en-US">
                          <a:solidFill>
                            <a:srgbClr val="FFFFFF"/>
                          </a:solidFill>
                        </a:rPr>
                        <a:t>0.74</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FFFFFF"/>
                        </a:buClr>
                        <a:buSzPts val="1400"/>
                        <a:buFont typeface="Arial"/>
                        <a:buNone/>
                      </a:pPr>
                      <a:r>
                        <a:rPr lang="en-US">
                          <a:solidFill>
                            <a:srgbClr val="FFFFFF"/>
                          </a:solidFill>
                        </a:rPr>
                        <a:t>93%</a:t>
                      </a:r>
                      <a:endParaRPr sz="1400" u="none" cap="none" strike="noStrike">
                        <a:solidFill>
                          <a:srgbClr val="FFFFFF"/>
                        </a:solidFill>
                      </a:endParaRPr>
                    </a:p>
                  </a:txBody>
                  <a:tcPr marT="91425" marB="91425" marR="91425" marL="91425"/>
                </a:tc>
              </a:tr>
              <a:tr h="381000">
                <a:tc>
                  <a:txBody>
                    <a:bodyPr/>
                    <a:lstStyle/>
                    <a:p>
                      <a:pPr indent="0" lvl="0" marL="0" marR="0" rtl="0" algn="l">
                        <a:lnSpc>
                          <a:spcPct val="100000"/>
                        </a:lnSpc>
                        <a:spcBef>
                          <a:spcPts val="0"/>
                        </a:spcBef>
                        <a:spcAft>
                          <a:spcPts val="0"/>
                        </a:spcAft>
                        <a:buClr>
                          <a:srgbClr val="FFFFFF"/>
                        </a:buClr>
                        <a:buSzPts val="1400"/>
                        <a:buFont typeface="Arial"/>
                        <a:buNone/>
                      </a:pPr>
                      <a:r>
                        <a:rPr lang="en-US" sz="1400" u="none" cap="none" strike="noStrike">
                          <a:solidFill>
                            <a:srgbClr val="FFFFFF"/>
                          </a:solidFill>
                        </a:rPr>
                        <a:t>CEPS Water</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FFFFFF"/>
                        </a:buClr>
                        <a:buSzPts val="1400"/>
                        <a:buFont typeface="Arial"/>
                        <a:buNone/>
                      </a:pPr>
                      <a:r>
                        <a:rPr lang="en-US" sz="1400" u="none" cap="none" strike="noStrike">
                          <a:solidFill>
                            <a:srgbClr val="FFFFFF"/>
                          </a:solidFill>
                        </a:rPr>
                        <a:t>4 micron</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FFFFFF"/>
                        </a:buClr>
                        <a:buSzPts val="1400"/>
                        <a:buFont typeface="Arial"/>
                        <a:buNone/>
                      </a:pPr>
                      <a:r>
                        <a:rPr lang="en-US">
                          <a:solidFill>
                            <a:srgbClr val="FFFFFF"/>
                          </a:solidFill>
                        </a:rPr>
                        <a:t>0.51</a:t>
                      </a:r>
                      <a:r>
                        <a:rPr lang="en-US" sz="1400" u="none" cap="none" strike="noStrike">
                          <a:solidFill>
                            <a:srgbClr val="FFFFFF"/>
                          </a:solidFill>
                          <a:extLst>
                            <a:ext uri="http://customooxmlschemas.google.com/">
                              <go:slidesCustomData xmlns:go="http://customooxmlschemas.google.com/" textRoundtripDataId="17"/>
                            </a:ext>
                          </a:extLst>
                        </a:rPr>
                        <a:t> micron</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FFFFFF"/>
                        </a:buClr>
                        <a:buSzPts val="1400"/>
                        <a:buFont typeface="Arial"/>
                        <a:buNone/>
                      </a:pPr>
                      <a:r>
                        <a:rPr lang="en-US">
                          <a:solidFill>
                            <a:srgbClr val="FFFFFF"/>
                          </a:solidFill>
                        </a:rPr>
                        <a:t>87%</a:t>
                      </a:r>
                      <a:endParaRPr sz="1400" u="none" cap="none" strike="noStrike">
                        <a:solidFill>
                          <a:srgbClr val="FFFFFF"/>
                        </a:solidFill>
                      </a:endParaRPr>
                    </a:p>
                  </a:txBody>
                  <a:tcPr marT="91425" marB="91425" marR="91425" marL="91425"/>
                </a:tc>
              </a:tr>
              <a:tr h="381000">
                <a:tc>
                  <a:txBody>
                    <a:bodyPr/>
                    <a:lstStyle/>
                    <a:p>
                      <a:pPr indent="0" lvl="0" marL="0" marR="0" rtl="0" algn="l">
                        <a:lnSpc>
                          <a:spcPct val="100000"/>
                        </a:lnSpc>
                        <a:spcBef>
                          <a:spcPts val="0"/>
                        </a:spcBef>
                        <a:spcAft>
                          <a:spcPts val="0"/>
                        </a:spcAft>
                        <a:buClr>
                          <a:srgbClr val="FFFFFF"/>
                        </a:buClr>
                        <a:buSzPts val="1400"/>
                        <a:buFont typeface="Arial"/>
                        <a:buNone/>
                      </a:pPr>
                      <a:r>
                        <a:rPr lang="en-US" sz="1400" u="none" cap="none" strike="noStrike">
                          <a:solidFill>
                            <a:srgbClr val="FFFFFF"/>
                          </a:solidFill>
                        </a:rPr>
                        <a:t>CEPS Ice</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FFFFFF"/>
                        </a:buClr>
                        <a:buSzPts val="1400"/>
                        <a:buFont typeface="Arial"/>
                        <a:buNone/>
                      </a:pPr>
                      <a:r>
                        <a:rPr lang="en-US" sz="1400" u="none" cap="none" strike="noStrike">
                          <a:solidFill>
                            <a:srgbClr val="FFFFFF"/>
                          </a:solidFill>
                        </a:rPr>
                        <a:t>10 micron</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FFFFFF"/>
                        </a:buClr>
                        <a:buSzPts val="1400"/>
                        <a:buFont typeface="Arial"/>
                        <a:buNone/>
                      </a:pPr>
                      <a:r>
                        <a:rPr lang="en-US">
                          <a:solidFill>
                            <a:srgbClr val="FFFFFF"/>
                          </a:solidFill>
                        </a:rPr>
                        <a:t>0.38</a:t>
                      </a:r>
                      <a:r>
                        <a:rPr lang="en-US" sz="1400" u="none" cap="none" strike="noStrike">
                          <a:solidFill>
                            <a:srgbClr val="FFFFFF"/>
                          </a:solidFill>
                          <a:extLst>
                            <a:ext uri="http://customooxmlschemas.google.com/">
                              <go:slidesCustomData xmlns:go="http://customooxmlschemas.google.com/" textRoundtripDataId="18"/>
                            </a:ext>
                          </a:extLst>
                        </a:rPr>
                        <a:t> micron</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FFFFFF"/>
                        </a:buClr>
                        <a:buSzPts val="1400"/>
                        <a:buFont typeface="Arial"/>
                        <a:buNone/>
                      </a:pPr>
                      <a:r>
                        <a:rPr lang="en-US">
                          <a:solidFill>
                            <a:srgbClr val="FFFFFF"/>
                          </a:solidFill>
                        </a:rPr>
                        <a:t>85%</a:t>
                      </a:r>
                      <a:endParaRPr sz="1400" u="none" cap="none" strike="noStrike">
                        <a:solidFill>
                          <a:srgbClr val="FFFFFF"/>
                        </a:solidFill>
                      </a:endParaRPr>
                    </a:p>
                  </a:txBody>
                  <a:tcPr marT="91425" marB="91425" marR="91425" marL="91425"/>
                </a:tc>
              </a:tr>
            </a:tbl>
          </a:graphicData>
        </a:graphic>
      </p:graphicFrame>
      <p:sp>
        <p:nvSpPr>
          <p:cNvPr id="654" name="Google Shape;654;p28"/>
          <p:cNvSpPr txBox="1"/>
          <p:nvPr/>
        </p:nvSpPr>
        <p:spPr>
          <a:xfrm>
            <a:off x="1068450" y="1096950"/>
            <a:ext cx="7156200" cy="14910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FFFFFF"/>
              </a:buClr>
              <a:buSzPts val="1400"/>
              <a:buFont typeface="Arial"/>
              <a:buChar char="●"/>
            </a:pPr>
            <a:r>
              <a:rPr b="0" i="0" lang="en-US" sz="1400" u="none" cap="none" strike="noStrike">
                <a:solidFill>
                  <a:srgbClr val="FFFFFF"/>
                </a:solidFill>
                <a:latin typeface="Arial"/>
                <a:ea typeface="Arial"/>
                <a:cs typeface="Arial"/>
                <a:sym typeface="Arial"/>
              </a:rPr>
              <a:t>Optical Depth</a:t>
            </a:r>
            <a:endParaRPr b="0" i="0" sz="1400" u="none" cap="none" strike="noStrike">
              <a:solidFill>
                <a:srgbClr val="FFFFFF"/>
              </a:solidFill>
              <a:latin typeface="Arial"/>
              <a:ea typeface="Arial"/>
              <a:cs typeface="Arial"/>
              <a:sym typeface="Arial"/>
            </a:endParaRPr>
          </a:p>
          <a:p>
            <a:pPr indent="-317500" lvl="1" marL="914400" marR="0" rtl="0" algn="l">
              <a:lnSpc>
                <a:spcPct val="100000"/>
              </a:lnSpc>
              <a:spcBef>
                <a:spcPts val="0"/>
              </a:spcBef>
              <a:spcAft>
                <a:spcPts val="0"/>
              </a:spcAft>
              <a:buClr>
                <a:srgbClr val="FFFFFF"/>
              </a:buClr>
              <a:buSzPts val="1400"/>
              <a:buFont typeface="Arial"/>
              <a:buChar char="○"/>
            </a:pPr>
            <a:r>
              <a:rPr b="0" i="0" lang="en-US" sz="1400" u="none" cap="none" strike="noStrike">
                <a:solidFill>
                  <a:srgbClr val="FFFFFF"/>
                </a:solidFill>
                <a:latin typeface="Arial"/>
                <a:ea typeface="Arial"/>
                <a:cs typeface="Arial"/>
                <a:sym typeface="Arial"/>
              </a:rPr>
              <a:t>mean accuracy = 100.0 * mean ( (g18-modis)/g18))</a:t>
            </a:r>
            <a:endParaRPr b="0" i="0" sz="1400" u="none" cap="none" strike="noStrike">
              <a:solidFill>
                <a:srgbClr val="FFFFFF"/>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a:p>
            <a:pPr indent="-317500" lvl="0" marL="457200" marR="0" rtl="0" algn="l">
              <a:lnSpc>
                <a:spcPct val="100000"/>
              </a:lnSpc>
              <a:spcBef>
                <a:spcPts val="0"/>
              </a:spcBef>
              <a:spcAft>
                <a:spcPts val="0"/>
              </a:spcAft>
              <a:buClr>
                <a:srgbClr val="FFFFFF"/>
              </a:buClr>
              <a:buSzPts val="1400"/>
              <a:buFont typeface="Arial"/>
              <a:buChar char="●"/>
            </a:pPr>
            <a:r>
              <a:rPr b="0" i="0" lang="en-US" sz="1400" u="none" cap="none" strike="noStrike">
                <a:solidFill>
                  <a:srgbClr val="FFFFFF"/>
                </a:solidFill>
                <a:latin typeface="Arial"/>
                <a:ea typeface="Arial"/>
                <a:cs typeface="Arial"/>
                <a:sym typeface="Arial"/>
              </a:rPr>
              <a:t>Cloud Particle Size</a:t>
            </a:r>
            <a:endParaRPr b="0" i="0" sz="1400" u="none" cap="none" strike="noStrike">
              <a:solidFill>
                <a:srgbClr val="FFFFFF"/>
              </a:solidFill>
              <a:latin typeface="Arial"/>
              <a:ea typeface="Arial"/>
              <a:cs typeface="Arial"/>
              <a:sym typeface="Arial"/>
            </a:endParaRPr>
          </a:p>
          <a:p>
            <a:pPr indent="-317500" lvl="1" marL="914400" marR="0" rtl="0" algn="l">
              <a:lnSpc>
                <a:spcPct val="100000"/>
              </a:lnSpc>
              <a:spcBef>
                <a:spcPts val="0"/>
              </a:spcBef>
              <a:spcAft>
                <a:spcPts val="0"/>
              </a:spcAft>
              <a:buClr>
                <a:srgbClr val="FFFFFF"/>
              </a:buClr>
              <a:buSzPts val="1400"/>
              <a:buFont typeface="Arial"/>
              <a:buChar char="○"/>
            </a:pPr>
            <a:r>
              <a:rPr b="0" i="0" lang="en-US" sz="1400" u="none" cap="none" strike="noStrike">
                <a:solidFill>
                  <a:srgbClr val="FFFFFF"/>
                </a:solidFill>
                <a:latin typeface="Arial"/>
                <a:ea typeface="Arial"/>
                <a:cs typeface="Arial"/>
                <a:sym typeface="Arial"/>
              </a:rPr>
              <a:t>mean accuracy = mean (g18-modis)</a:t>
            </a:r>
            <a:endParaRPr b="0" i="0" sz="1400" u="none" cap="none" strike="noStrike">
              <a:solidFill>
                <a:srgbClr val="FFFFFF"/>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a:p>
            <a:pPr indent="-317500" lvl="0" marL="457200" marR="0" rtl="0" algn="l">
              <a:lnSpc>
                <a:spcPct val="100000"/>
              </a:lnSpc>
              <a:spcBef>
                <a:spcPts val="0"/>
              </a:spcBef>
              <a:spcAft>
                <a:spcPts val="0"/>
              </a:spcAft>
              <a:buClr>
                <a:srgbClr val="FFFFFF"/>
              </a:buClr>
              <a:buSzPts val="1400"/>
              <a:buFont typeface="Arial"/>
              <a:buChar char="●"/>
            </a:pPr>
            <a:r>
              <a:rPr b="0" i="0" lang="en-US" sz="1400" u="none" cap="none" strike="noStrike">
                <a:solidFill>
                  <a:srgbClr val="FFFFFF"/>
                </a:solidFill>
                <a:latin typeface="Arial"/>
                <a:ea typeface="Arial"/>
                <a:cs typeface="Arial"/>
                <a:sym typeface="Arial"/>
              </a:rPr>
              <a:t>% in spec = percentage of pixels falling with spec lines (previous figures) </a:t>
            </a:r>
            <a:endParaRPr b="0" i="0" sz="1400" u="none" cap="none" strike="noStrike">
              <a:solidFill>
                <a:srgbClr val="FFFFFF"/>
              </a:solidFill>
              <a:latin typeface="Arial"/>
              <a:ea typeface="Arial"/>
              <a:cs typeface="Arial"/>
              <a:sym typeface="Arial"/>
            </a:endParaRPr>
          </a:p>
        </p:txBody>
      </p:sp>
      <p:sp>
        <p:nvSpPr>
          <p:cNvPr id="655" name="Google Shape;655;p28"/>
          <p:cNvSpPr txBox="1"/>
          <p:nvPr/>
        </p:nvSpPr>
        <p:spPr>
          <a:xfrm>
            <a:off x="7702202" y="4272060"/>
            <a:ext cx="984600" cy="400200"/>
          </a:xfrm>
          <a:prstGeom prst="rect">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0" i="0" lang="en-US" sz="2000" u="none" cap="none" strike="noStrike">
                <a:solidFill>
                  <a:schemeClr val="lt1"/>
                </a:solidFill>
                <a:latin typeface="Calibri"/>
                <a:ea typeface="Calibri"/>
                <a:cs typeface="Calibri"/>
                <a:sym typeface="Calibri"/>
              </a:rPr>
              <a:t>PASSED</a:t>
            </a:r>
            <a:endParaRPr b="0" i="0" sz="1400" u="none" cap="none" strike="noStrike">
              <a:solidFill>
                <a:srgbClr val="000000"/>
              </a:solidFill>
              <a:latin typeface="Arial"/>
              <a:ea typeface="Arial"/>
              <a:cs typeface="Arial"/>
              <a:sym typeface="Arial"/>
            </a:endParaRPr>
          </a:p>
        </p:txBody>
      </p:sp>
      <p:sp>
        <p:nvSpPr>
          <p:cNvPr id="656" name="Google Shape;656;p28"/>
          <p:cNvSpPr txBox="1"/>
          <p:nvPr/>
        </p:nvSpPr>
        <p:spPr>
          <a:xfrm>
            <a:off x="7702202" y="5006910"/>
            <a:ext cx="984600" cy="400200"/>
          </a:xfrm>
          <a:prstGeom prst="rect">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0" i="0" lang="en-US" sz="2000" u="none" cap="none" strike="noStrike">
                <a:solidFill>
                  <a:schemeClr val="lt1"/>
                </a:solidFill>
                <a:latin typeface="Calibri"/>
                <a:ea typeface="Calibri"/>
                <a:cs typeface="Calibri"/>
                <a:sym typeface="Calibri"/>
              </a:rPr>
              <a:t>PASSED</a:t>
            </a:r>
            <a:endParaRPr b="0" i="0" sz="1400" u="none" cap="none" strike="noStrike">
              <a:solidFill>
                <a:srgbClr val="000000"/>
              </a:solidFill>
              <a:latin typeface="Arial"/>
              <a:ea typeface="Arial"/>
              <a:cs typeface="Arial"/>
              <a:sym typeface="Arial"/>
            </a:endParaRPr>
          </a:p>
        </p:txBody>
      </p:sp>
      <p:sp>
        <p:nvSpPr>
          <p:cNvPr id="657" name="Google Shape;657;p28"/>
          <p:cNvSpPr txBox="1"/>
          <p:nvPr/>
        </p:nvSpPr>
        <p:spPr>
          <a:xfrm>
            <a:off x="7702202" y="3942735"/>
            <a:ext cx="984600" cy="400200"/>
          </a:xfrm>
          <a:prstGeom prst="rect">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0" i="0" lang="en-US" sz="2000" u="none" cap="none" strike="noStrike">
                <a:solidFill>
                  <a:schemeClr val="lt1"/>
                </a:solidFill>
                <a:latin typeface="Calibri"/>
                <a:ea typeface="Calibri"/>
                <a:cs typeface="Calibri"/>
                <a:sym typeface="Calibri"/>
              </a:rPr>
              <a:t>PASSED</a:t>
            </a:r>
            <a:endParaRPr b="0" i="0" sz="1400" u="none" cap="none" strike="noStrike">
              <a:solidFill>
                <a:srgbClr val="000000"/>
              </a:solidFill>
              <a:latin typeface="Arial"/>
              <a:ea typeface="Arial"/>
              <a:cs typeface="Arial"/>
              <a:sym typeface="Arial"/>
            </a:endParaRPr>
          </a:p>
        </p:txBody>
      </p:sp>
      <p:sp>
        <p:nvSpPr>
          <p:cNvPr id="658" name="Google Shape;658;p28"/>
          <p:cNvSpPr txBox="1"/>
          <p:nvPr/>
        </p:nvSpPr>
        <p:spPr>
          <a:xfrm>
            <a:off x="7702200" y="4672262"/>
            <a:ext cx="984600" cy="400200"/>
          </a:xfrm>
          <a:prstGeom prst="rect">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0" i="0" lang="en-US" sz="2000" u="none" cap="none" strike="noStrike">
                <a:solidFill>
                  <a:schemeClr val="lt1"/>
                </a:solidFill>
                <a:latin typeface="Calibri"/>
                <a:ea typeface="Calibri"/>
                <a:cs typeface="Calibri"/>
                <a:sym typeface="Calibri"/>
              </a:rPr>
              <a:t>PASSED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900"/>
              <a:buFont typeface="Calibri"/>
              <a:buNone/>
            </a:pPr>
            <a:r>
              <a:rPr b="0" i="0" lang="en-US" sz="3600" u="none" cap="none" strike="noStrike">
                <a:solidFill>
                  <a:schemeClr val="lt1"/>
                </a:solidFill>
                <a:latin typeface="Calibri"/>
                <a:ea typeface="Calibri"/>
                <a:cs typeface="Calibri"/>
                <a:sym typeface="Calibri"/>
              </a:rPr>
              <a:t>Product Overview</a:t>
            </a:r>
            <a:endParaRPr/>
          </a:p>
        </p:txBody>
      </p:sp>
      <p:sp>
        <p:nvSpPr>
          <p:cNvPr id="273" name="Google Shape;273;p4"/>
          <p:cNvSpPr txBox="1"/>
          <p:nvPr>
            <p:ph idx="1" type="body"/>
          </p:nvPr>
        </p:nvSpPr>
        <p:spPr>
          <a:xfrm>
            <a:off x="457200" y="1465262"/>
            <a:ext cx="8229600" cy="45261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2000"/>
              </a:lnSpc>
              <a:spcBef>
                <a:spcPts val="0"/>
              </a:spcBef>
              <a:spcAft>
                <a:spcPts val="0"/>
              </a:spcAft>
              <a:buClr>
                <a:schemeClr val="lt1"/>
              </a:buClr>
              <a:buSzPts val="1800"/>
              <a:buFont typeface="Arial"/>
              <a:buChar char="•"/>
            </a:pPr>
            <a:r>
              <a:rPr b="0" i="0" lang="en-US" sz="1800" u="none" cap="none" strike="noStrike">
                <a:solidFill>
                  <a:schemeClr val="lt1"/>
                </a:solidFill>
                <a:latin typeface="Arial"/>
                <a:ea typeface="Arial"/>
                <a:cs typeface="Arial"/>
                <a:sym typeface="Arial"/>
              </a:rPr>
              <a:t>Baseline Products : </a:t>
            </a:r>
            <a:r>
              <a:rPr b="0" i="0" lang="en-US" sz="1800" u="none" cap="none" strike="noStrike">
                <a:solidFill>
                  <a:srgbClr val="E36C09"/>
                </a:solidFill>
                <a:latin typeface="Arial"/>
                <a:ea typeface="Arial"/>
                <a:cs typeface="Arial"/>
                <a:sym typeface="Arial"/>
              </a:rPr>
              <a:t>Cloud Optical Thickness </a:t>
            </a:r>
            <a:r>
              <a:rPr b="0" i="0" lang="en-US" sz="1800" u="none" cap="none" strike="noStrike">
                <a:solidFill>
                  <a:schemeClr val="lt1"/>
                </a:solidFill>
                <a:latin typeface="Arial"/>
                <a:ea typeface="Arial"/>
                <a:cs typeface="Arial"/>
                <a:sym typeface="Arial"/>
              </a:rPr>
              <a:t>(COD) and </a:t>
            </a:r>
            <a:r>
              <a:rPr b="0" i="0" lang="en-US" sz="1800" u="none" cap="none" strike="noStrike">
                <a:solidFill>
                  <a:srgbClr val="E36C09"/>
                </a:solidFill>
                <a:latin typeface="Arial"/>
                <a:ea typeface="Arial"/>
                <a:cs typeface="Arial"/>
                <a:sym typeface="Arial"/>
              </a:rPr>
              <a:t>Cloud Particle Size</a:t>
            </a:r>
            <a:r>
              <a:rPr b="0" i="0" lang="en-US" sz="1800" u="none" cap="none" strike="noStrike">
                <a:solidFill>
                  <a:schemeClr val="lt1"/>
                </a:solidFill>
                <a:latin typeface="Arial"/>
                <a:ea typeface="Arial"/>
                <a:cs typeface="Arial"/>
                <a:sym typeface="Arial"/>
              </a:rPr>
              <a:t> (CPS).</a:t>
            </a:r>
            <a:endParaRPr/>
          </a:p>
          <a:p>
            <a:pPr indent="0" lvl="0" marL="0" marR="0" rtl="0" algn="l">
              <a:lnSpc>
                <a:spcPct val="102000"/>
              </a:lnSpc>
              <a:spcBef>
                <a:spcPts val="0"/>
              </a:spcBef>
              <a:spcAft>
                <a:spcPts val="0"/>
              </a:spcAft>
              <a:buClr>
                <a:schemeClr val="lt1"/>
              </a:buClr>
              <a:buSzPts val="1800"/>
              <a:buFont typeface="Arial"/>
              <a:buNone/>
            </a:pPr>
            <a:r>
              <a:t/>
            </a:r>
            <a:endParaRPr b="0" i="0" sz="1800" u="none" cap="none" strike="noStrike">
              <a:solidFill>
                <a:schemeClr val="lt1"/>
              </a:solidFill>
              <a:latin typeface="Calibri"/>
              <a:ea typeface="Calibri"/>
              <a:cs typeface="Calibri"/>
              <a:sym typeface="Calibri"/>
            </a:endParaRPr>
          </a:p>
          <a:p>
            <a:pPr indent="-342900" lvl="0" marL="457200" marR="0" rtl="0" algn="l">
              <a:lnSpc>
                <a:spcPct val="102000"/>
              </a:lnSpc>
              <a:spcBef>
                <a:spcPts val="0"/>
              </a:spcBef>
              <a:spcAft>
                <a:spcPts val="0"/>
              </a:spcAft>
              <a:buClr>
                <a:schemeClr val="lt1"/>
              </a:buClr>
              <a:buSzPts val="1800"/>
              <a:buFont typeface="Arial"/>
              <a:buChar char="•"/>
            </a:pPr>
            <a:r>
              <a:rPr b="0" i="0" lang="en-US" sz="1800" u="none" cap="none" strike="noStrike">
                <a:solidFill>
                  <a:schemeClr val="lt1"/>
                </a:solidFill>
                <a:latin typeface="Arial"/>
                <a:ea typeface="Arial"/>
                <a:cs typeface="Arial"/>
                <a:sym typeface="Arial"/>
              </a:rPr>
              <a:t>CPS is represented by Cloud Effective Radius which is a measure of cloud droplet distribution.</a:t>
            </a:r>
            <a:endParaRPr/>
          </a:p>
          <a:p>
            <a:pPr indent="0" lvl="0" marL="0" marR="0" rtl="0" algn="l">
              <a:lnSpc>
                <a:spcPct val="102000"/>
              </a:lnSpc>
              <a:spcBef>
                <a:spcPts val="0"/>
              </a:spcBef>
              <a:spcAft>
                <a:spcPts val="0"/>
              </a:spcAft>
              <a:buClr>
                <a:schemeClr val="lt1"/>
              </a:buClr>
              <a:buSzPts val="1800"/>
              <a:buFont typeface="Arial"/>
              <a:buNone/>
            </a:pPr>
            <a:r>
              <a:t/>
            </a:r>
            <a:endParaRPr b="0" i="0" sz="1800" u="none" cap="none" strike="noStrike">
              <a:solidFill>
                <a:schemeClr val="lt1"/>
              </a:solidFill>
              <a:latin typeface="Arial"/>
              <a:ea typeface="Arial"/>
              <a:cs typeface="Arial"/>
              <a:sym typeface="Arial"/>
            </a:endParaRPr>
          </a:p>
          <a:p>
            <a:pPr indent="-342900" lvl="0" marL="457200" marR="0" rtl="0" algn="l">
              <a:lnSpc>
                <a:spcPct val="102000"/>
              </a:lnSpc>
              <a:spcBef>
                <a:spcPts val="0"/>
              </a:spcBef>
              <a:spcAft>
                <a:spcPts val="0"/>
              </a:spcAft>
              <a:buClr>
                <a:schemeClr val="lt1"/>
              </a:buClr>
              <a:buSzPts val="1800"/>
              <a:buFont typeface="Arial"/>
              <a:buChar char="•"/>
            </a:pPr>
            <a:r>
              <a:rPr b="0" i="0" lang="en-US" sz="1800" u="none" cap="none" strike="noStrike">
                <a:solidFill>
                  <a:schemeClr val="lt1"/>
                </a:solidFill>
                <a:latin typeface="Arial"/>
                <a:ea typeface="Arial"/>
                <a:cs typeface="Arial"/>
                <a:sym typeface="Arial"/>
              </a:rPr>
              <a:t>Liquid water path (LWP) and Ice Water Path (IWP) are future capabilities. They are calculated from COD and CPS and help to evaluate the provisional products above.</a:t>
            </a:r>
            <a:endParaRPr b="0" i="0" sz="1800" u="none" cap="none" strike="noStrike">
              <a:solidFill>
                <a:schemeClr val="lt1"/>
              </a:solidFill>
              <a:latin typeface="Arial"/>
              <a:ea typeface="Arial"/>
              <a:cs typeface="Arial"/>
              <a:sym typeface="Arial"/>
            </a:endParaRPr>
          </a:p>
          <a:p>
            <a:pPr indent="0" lvl="0" marL="0" marR="0" rtl="0" algn="l">
              <a:lnSpc>
                <a:spcPct val="102000"/>
              </a:lnSpc>
              <a:spcBef>
                <a:spcPts val="0"/>
              </a:spcBef>
              <a:spcAft>
                <a:spcPts val="0"/>
              </a:spcAft>
              <a:buSzPts val="3200"/>
              <a:buNone/>
            </a:pPr>
            <a:r>
              <a:t/>
            </a:r>
            <a:endParaRPr sz="1800">
              <a:latin typeface="Arial"/>
              <a:ea typeface="Arial"/>
              <a:cs typeface="Arial"/>
              <a:sym typeface="Arial"/>
            </a:endParaRPr>
          </a:p>
        </p:txBody>
      </p:sp>
      <p:sp>
        <p:nvSpPr>
          <p:cNvPr id="274" name="Google Shape;274;p4"/>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graphicFrame>
        <p:nvGraphicFramePr>
          <p:cNvPr id="275" name="Google Shape;275;p4"/>
          <p:cNvGraphicFramePr/>
          <p:nvPr/>
        </p:nvGraphicFramePr>
        <p:xfrm>
          <a:off x="250469" y="4518617"/>
          <a:ext cx="3000000" cy="3000000"/>
        </p:xfrm>
        <a:graphic>
          <a:graphicData uri="http://schemas.openxmlformats.org/drawingml/2006/table">
            <a:tbl>
              <a:tblPr bandRow="1" firstRow="1">
                <a:noFill/>
                <a:tableStyleId>{E865C2AE-96A0-4AA5-8BA2-58AEB636F652}</a:tableStyleId>
              </a:tblPr>
              <a:tblGrid>
                <a:gridCol w="1018375"/>
                <a:gridCol w="1340325"/>
                <a:gridCol w="1971050"/>
                <a:gridCol w="1898775"/>
                <a:gridCol w="2414525"/>
              </a:tblGrid>
              <a:tr h="370850">
                <a:tc>
                  <a:txBody>
                    <a:bodyPr/>
                    <a:lstStyle/>
                    <a:p>
                      <a:pPr indent="0" lvl="0" marL="0" marR="0" rtl="0" algn="l">
                        <a:lnSpc>
                          <a:spcPct val="100000"/>
                        </a:lnSpc>
                        <a:spcBef>
                          <a:spcPts val="0"/>
                        </a:spcBef>
                        <a:spcAft>
                          <a:spcPts val="0"/>
                        </a:spcAft>
                        <a:buClr>
                          <a:srgbClr val="000000"/>
                        </a:buClr>
                        <a:buSzPts val="350"/>
                        <a:buFont typeface="Arial"/>
                        <a:buNone/>
                      </a:pPr>
                      <a:r>
                        <a:t/>
                      </a:r>
                      <a:endParaRPr sz="1400" u="none" cap="none" strike="noStrike"/>
                    </a:p>
                  </a:txBody>
                  <a:tcPr marT="45725" marB="45725" marR="91450" marL="91450">
                    <a:lnL cap="flat" cmpd="sng" w="12700">
                      <a:solidFill>
                        <a:schemeClr val="dk1">
                          <a:alpha val="0"/>
                        </a:schemeClr>
                      </a:solidFill>
                      <a:prstDash val="solid"/>
                      <a:round/>
                      <a:headEnd len="sm" w="sm" type="none"/>
                      <a:tailEnd len="sm" w="sm" type="none"/>
                    </a:lnL>
                    <a:lnR cap="flat" cmpd="sng" w="12700">
                      <a:solidFill>
                        <a:schemeClr val="dk1">
                          <a:alpha val="0"/>
                        </a:schemeClr>
                      </a:solidFill>
                      <a:prstDash val="solid"/>
                      <a:round/>
                      <a:headEnd len="sm" w="sm" type="none"/>
                      <a:tailEnd len="sm" w="sm" type="none"/>
                    </a:lnR>
                    <a:lnT cap="flat" cmpd="sng" w="12700">
                      <a:solidFill>
                        <a:schemeClr val="dk1">
                          <a:alpha val="0"/>
                        </a:schemeClr>
                      </a:solidFill>
                      <a:prstDash val="solid"/>
                      <a:round/>
                      <a:headEnd len="sm" w="sm" type="none"/>
                      <a:tailEnd len="sm" w="sm" type="none"/>
                    </a:lnT>
                    <a:lnB cap="flat" cmpd="sng" w="12700">
                      <a:solidFill>
                        <a:srgbClr val="F3F3F3"/>
                      </a:solidFill>
                      <a:prstDash val="solid"/>
                      <a:round/>
                      <a:headEnd len="sm" w="sm" type="none"/>
                      <a:tailEnd len="sm" w="sm" type="none"/>
                    </a:lnB>
                    <a:solidFill>
                      <a:srgbClr val="8E7CC3"/>
                    </a:solidFill>
                  </a:tcPr>
                </a:tc>
                <a:tc gridSpan="2">
                  <a:txBody>
                    <a:bodyPr/>
                    <a:lstStyle/>
                    <a:p>
                      <a:pPr indent="0" lvl="0" marL="0" marR="0" rtl="0" algn="l">
                        <a:lnSpc>
                          <a:spcPct val="100000"/>
                        </a:lnSpc>
                        <a:spcBef>
                          <a:spcPts val="0"/>
                        </a:spcBef>
                        <a:spcAft>
                          <a:spcPts val="0"/>
                        </a:spcAft>
                        <a:buClr>
                          <a:srgbClr val="000000"/>
                        </a:buClr>
                        <a:buSzPts val="350"/>
                        <a:buFont typeface="Arial"/>
                        <a:buNone/>
                      </a:pPr>
                      <a:r>
                        <a:rPr lang="en-US" sz="1400" u="none" cap="none" strike="noStrike">
                          <a:solidFill>
                            <a:srgbClr val="FFFFFF"/>
                          </a:solidFill>
                          <a:latin typeface="Arial"/>
                          <a:ea typeface="Arial"/>
                          <a:cs typeface="Arial"/>
                          <a:sym typeface="Arial"/>
                        </a:rPr>
                        <a:t>Requirements for Full Validation</a:t>
                      </a:r>
                      <a:endParaRPr sz="1400" u="none" cap="none" strike="noStrike"/>
                    </a:p>
                  </a:txBody>
                  <a:tcPr marT="45725" marB="45725" marR="91450" marL="91450">
                    <a:lnL cap="flat" cmpd="sng" w="12700">
                      <a:solidFill>
                        <a:schemeClr val="dk1">
                          <a:alpha val="0"/>
                        </a:schemeClr>
                      </a:solidFill>
                      <a:prstDash val="solid"/>
                      <a:round/>
                      <a:headEnd len="sm" w="sm" type="none"/>
                      <a:tailEnd len="sm" w="sm" type="none"/>
                    </a:lnL>
                    <a:lnR cap="flat" cmpd="sng" w="12700">
                      <a:solidFill>
                        <a:schemeClr val="dk1">
                          <a:alpha val="0"/>
                        </a:schemeClr>
                      </a:solidFill>
                      <a:prstDash val="solid"/>
                      <a:round/>
                      <a:headEnd len="sm" w="sm" type="none"/>
                      <a:tailEnd len="sm" w="sm" type="none"/>
                    </a:lnR>
                    <a:lnT cap="flat" cmpd="sng" w="12700">
                      <a:solidFill>
                        <a:schemeClr val="dk1">
                          <a:alpha val="0"/>
                        </a:schemeClr>
                      </a:solidFill>
                      <a:prstDash val="solid"/>
                      <a:round/>
                      <a:headEnd len="sm" w="sm" type="none"/>
                      <a:tailEnd len="sm" w="sm" type="none"/>
                    </a:lnT>
                    <a:lnB cap="flat" cmpd="sng" w="12700">
                      <a:solidFill>
                        <a:srgbClr val="F3F3F3"/>
                      </a:solidFill>
                      <a:prstDash val="solid"/>
                      <a:round/>
                      <a:headEnd len="sm" w="sm" type="none"/>
                      <a:tailEnd len="sm" w="sm" type="none"/>
                    </a:lnB>
                    <a:solidFill>
                      <a:srgbClr val="8E7CC3"/>
                    </a:solidFill>
                  </a:tcPr>
                </a:tc>
                <a:tc hMerge="1"/>
                <a:tc gridSpan="2">
                  <a:txBody>
                    <a:bodyPr/>
                    <a:lstStyle/>
                    <a:p>
                      <a:pPr indent="0" lvl="0" marL="0" marR="0" rtl="0" algn="l">
                        <a:lnSpc>
                          <a:spcPct val="100000"/>
                        </a:lnSpc>
                        <a:spcBef>
                          <a:spcPts val="0"/>
                        </a:spcBef>
                        <a:spcAft>
                          <a:spcPts val="0"/>
                        </a:spcAft>
                        <a:buClr>
                          <a:srgbClr val="000000"/>
                        </a:buClr>
                        <a:buSzPts val="350"/>
                        <a:buFont typeface="Arial"/>
                        <a:buNone/>
                      </a:pPr>
                      <a:r>
                        <a:t/>
                      </a:r>
                      <a:endParaRPr sz="1400" u="none" cap="none" strike="noStrike"/>
                    </a:p>
                  </a:txBody>
                  <a:tcPr marT="45725" marB="45725" marR="91450" marL="91450">
                    <a:lnL cap="flat" cmpd="sng" w="12700">
                      <a:solidFill>
                        <a:schemeClr val="dk1">
                          <a:alpha val="0"/>
                        </a:schemeClr>
                      </a:solidFill>
                      <a:prstDash val="solid"/>
                      <a:round/>
                      <a:headEnd len="sm" w="sm" type="none"/>
                      <a:tailEnd len="sm" w="sm" type="none"/>
                    </a:lnL>
                    <a:lnR cap="flat" cmpd="sng" w="12700">
                      <a:solidFill>
                        <a:schemeClr val="dk1">
                          <a:alpha val="0"/>
                        </a:schemeClr>
                      </a:solidFill>
                      <a:prstDash val="solid"/>
                      <a:round/>
                      <a:headEnd len="sm" w="sm" type="none"/>
                      <a:tailEnd len="sm" w="sm" type="none"/>
                    </a:lnR>
                    <a:lnT cap="flat" cmpd="sng" w="12700">
                      <a:solidFill>
                        <a:schemeClr val="dk1">
                          <a:alpha val="0"/>
                        </a:schemeClr>
                      </a:solidFill>
                      <a:prstDash val="solid"/>
                      <a:round/>
                      <a:headEnd len="sm" w="sm" type="none"/>
                      <a:tailEnd len="sm" w="sm" type="none"/>
                    </a:lnT>
                    <a:lnB cap="flat" cmpd="sng" w="12700">
                      <a:solidFill>
                        <a:srgbClr val="F3F3F3"/>
                      </a:solidFill>
                      <a:prstDash val="solid"/>
                      <a:round/>
                      <a:headEnd len="sm" w="sm" type="none"/>
                      <a:tailEnd len="sm" w="sm" type="none"/>
                    </a:lnB>
                    <a:solidFill>
                      <a:srgbClr val="8E7CC3"/>
                    </a:solidFill>
                  </a:tcPr>
                </a:tc>
                <a:tc hMerge="1"/>
              </a:tr>
              <a:tr h="370850">
                <a:tc>
                  <a:txBody>
                    <a:bodyPr/>
                    <a:lstStyle/>
                    <a:p>
                      <a:pPr indent="0" lvl="0" marL="0" marR="0" rtl="0" algn="l">
                        <a:lnSpc>
                          <a:spcPct val="100000"/>
                        </a:lnSpc>
                        <a:spcBef>
                          <a:spcPts val="0"/>
                        </a:spcBef>
                        <a:spcAft>
                          <a:spcPts val="0"/>
                        </a:spcAft>
                        <a:buClr>
                          <a:srgbClr val="000000"/>
                        </a:buClr>
                        <a:buSzPts val="350"/>
                        <a:buFont typeface="Arial"/>
                        <a:buNone/>
                      </a:pPr>
                      <a:r>
                        <a:rPr lang="en-US" sz="1400" u="none" cap="none" strike="noStrike"/>
                        <a:t>Product</a:t>
                      </a:r>
                      <a:endParaRPr sz="1400" u="none" cap="none" strike="noStrike"/>
                    </a:p>
                  </a:txBody>
                  <a:tcPr marT="45725" marB="45725" marR="91450" marL="91450">
                    <a:lnL cap="flat" cmpd="sng" w="12700">
                      <a:solidFill>
                        <a:srgbClr val="F3F3F3"/>
                      </a:solidFill>
                      <a:prstDash val="solid"/>
                      <a:round/>
                      <a:headEnd len="sm" w="sm" type="none"/>
                      <a:tailEnd len="sm" w="sm" type="none"/>
                    </a:lnL>
                    <a:lnR cap="flat" cmpd="sng" w="12700">
                      <a:solidFill>
                        <a:srgbClr val="F3F3F3"/>
                      </a:solidFill>
                      <a:prstDash val="solid"/>
                      <a:round/>
                      <a:headEnd len="sm" w="sm" type="none"/>
                      <a:tailEnd len="sm" w="sm" type="none"/>
                    </a:lnR>
                    <a:lnT cap="flat" cmpd="sng" w="12700">
                      <a:solidFill>
                        <a:srgbClr val="F3F3F3"/>
                      </a:solidFill>
                      <a:prstDash val="solid"/>
                      <a:round/>
                      <a:headEnd len="sm" w="sm" type="none"/>
                      <a:tailEnd len="sm" w="sm" type="none"/>
                    </a:lnT>
                    <a:lnB cap="flat" cmpd="sng" w="12700">
                      <a:solidFill>
                        <a:srgbClr val="F3F3F3"/>
                      </a:solidFill>
                      <a:prstDash val="solid"/>
                      <a:round/>
                      <a:headEnd len="sm" w="sm" type="none"/>
                      <a:tailEnd len="sm" w="sm" type="none"/>
                    </a:lnB>
                    <a:solidFill>
                      <a:srgbClr val="F4F3EC"/>
                    </a:solidFill>
                  </a:tcPr>
                </a:tc>
                <a:tc>
                  <a:txBody>
                    <a:bodyPr/>
                    <a:lstStyle/>
                    <a:p>
                      <a:pPr indent="0" lvl="0" marL="0" marR="0" rtl="0" algn="l">
                        <a:lnSpc>
                          <a:spcPct val="100000"/>
                        </a:lnSpc>
                        <a:spcBef>
                          <a:spcPts val="0"/>
                        </a:spcBef>
                        <a:spcAft>
                          <a:spcPts val="0"/>
                        </a:spcAft>
                        <a:buClr>
                          <a:srgbClr val="000000"/>
                        </a:buClr>
                        <a:buSzPts val="350"/>
                        <a:buFont typeface="Arial"/>
                        <a:buNone/>
                      </a:pPr>
                      <a:r>
                        <a:rPr lang="en-US" sz="1400" u="none" cap="none" strike="noStrike"/>
                        <a:t>Range</a:t>
                      </a:r>
                      <a:endParaRPr sz="1400" u="none" cap="none" strike="noStrike"/>
                    </a:p>
                  </a:txBody>
                  <a:tcPr marT="45725" marB="45725" marR="91450" marL="91450">
                    <a:lnL cap="flat" cmpd="sng" w="12700">
                      <a:solidFill>
                        <a:srgbClr val="F3F3F3"/>
                      </a:solidFill>
                      <a:prstDash val="solid"/>
                      <a:round/>
                      <a:headEnd len="sm" w="sm" type="none"/>
                      <a:tailEnd len="sm" w="sm" type="none"/>
                    </a:lnL>
                    <a:lnR cap="flat" cmpd="sng" w="12700">
                      <a:solidFill>
                        <a:srgbClr val="F3F3F3"/>
                      </a:solidFill>
                      <a:prstDash val="solid"/>
                      <a:round/>
                      <a:headEnd len="sm" w="sm" type="none"/>
                      <a:tailEnd len="sm" w="sm" type="none"/>
                    </a:lnR>
                    <a:lnT cap="flat" cmpd="sng" w="12700">
                      <a:solidFill>
                        <a:srgbClr val="F3F3F3"/>
                      </a:solidFill>
                      <a:prstDash val="solid"/>
                      <a:round/>
                      <a:headEnd len="sm" w="sm" type="none"/>
                      <a:tailEnd len="sm" w="sm" type="none"/>
                    </a:lnT>
                    <a:lnB cap="flat" cmpd="sng" w="12700">
                      <a:solidFill>
                        <a:srgbClr val="F3F3F3"/>
                      </a:solidFill>
                      <a:prstDash val="solid"/>
                      <a:round/>
                      <a:headEnd len="sm" w="sm" type="none"/>
                      <a:tailEnd len="sm" w="sm" type="none"/>
                    </a:lnB>
                    <a:solidFill>
                      <a:srgbClr val="F4F3EC"/>
                    </a:solidFill>
                  </a:tcPr>
                </a:tc>
                <a:tc>
                  <a:txBody>
                    <a:bodyPr/>
                    <a:lstStyle/>
                    <a:p>
                      <a:pPr indent="0" lvl="0" marL="0" marR="0" rtl="0" algn="l">
                        <a:lnSpc>
                          <a:spcPct val="100000"/>
                        </a:lnSpc>
                        <a:spcBef>
                          <a:spcPts val="0"/>
                        </a:spcBef>
                        <a:spcAft>
                          <a:spcPts val="0"/>
                        </a:spcAft>
                        <a:buClr>
                          <a:srgbClr val="000000"/>
                        </a:buClr>
                        <a:buSzPts val="350"/>
                        <a:buFont typeface="Arial"/>
                        <a:buNone/>
                      </a:pPr>
                      <a:r>
                        <a:rPr lang="en-US" sz="1400" u="none" cap="none" strike="noStrike"/>
                        <a:t>Accuracy</a:t>
                      </a:r>
                      <a:endParaRPr sz="1400" u="none" cap="none" strike="noStrike"/>
                    </a:p>
                  </a:txBody>
                  <a:tcPr marT="45725" marB="45725" marR="91450" marL="91450">
                    <a:lnL cap="flat" cmpd="sng" w="12700">
                      <a:solidFill>
                        <a:srgbClr val="F3F3F3"/>
                      </a:solidFill>
                      <a:prstDash val="solid"/>
                      <a:round/>
                      <a:headEnd len="sm" w="sm" type="none"/>
                      <a:tailEnd len="sm" w="sm" type="none"/>
                    </a:lnL>
                    <a:lnR cap="flat" cmpd="sng" w="12700">
                      <a:solidFill>
                        <a:srgbClr val="F3F3F3"/>
                      </a:solidFill>
                      <a:prstDash val="solid"/>
                      <a:round/>
                      <a:headEnd len="sm" w="sm" type="none"/>
                      <a:tailEnd len="sm" w="sm" type="none"/>
                    </a:lnR>
                    <a:lnT cap="flat" cmpd="sng" w="12700">
                      <a:solidFill>
                        <a:srgbClr val="F3F3F3"/>
                      </a:solidFill>
                      <a:prstDash val="solid"/>
                      <a:round/>
                      <a:headEnd len="sm" w="sm" type="none"/>
                      <a:tailEnd len="sm" w="sm" type="none"/>
                    </a:lnT>
                    <a:lnB cap="flat" cmpd="sng" w="12700">
                      <a:solidFill>
                        <a:srgbClr val="F3F3F3"/>
                      </a:solidFill>
                      <a:prstDash val="solid"/>
                      <a:round/>
                      <a:headEnd len="sm" w="sm" type="none"/>
                      <a:tailEnd len="sm" w="sm" type="none"/>
                    </a:lnB>
                    <a:solidFill>
                      <a:srgbClr val="F4F3EC"/>
                    </a:solidFill>
                  </a:tcPr>
                </a:tc>
                <a:tc>
                  <a:txBody>
                    <a:bodyPr/>
                    <a:lstStyle/>
                    <a:p>
                      <a:pPr indent="0" lvl="0" marL="0" marR="0" rtl="0" algn="l">
                        <a:lnSpc>
                          <a:spcPct val="100000"/>
                        </a:lnSpc>
                        <a:spcBef>
                          <a:spcPts val="0"/>
                        </a:spcBef>
                        <a:spcAft>
                          <a:spcPts val="0"/>
                        </a:spcAft>
                        <a:buClr>
                          <a:srgbClr val="000000"/>
                        </a:buClr>
                        <a:buSzPts val="350"/>
                        <a:buFont typeface="Arial"/>
                        <a:buNone/>
                      </a:pPr>
                      <a:r>
                        <a:rPr lang="en-US" sz="1400" u="none" cap="none" strike="noStrike"/>
                        <a:t>Precision</a:t>
                      </a:r>
                      <a:endParaRPr sz="1400" u="none" cap="none" strike="noStrike"/>
                    </a:p>
                  </a:txBody>
                  <a:tcPr marT="45725" marB="45725" marR="91450" marL="91450">
                    <a:lnL cap="flat" cmpd="sng" w="12700">
                      <a:solidFill>
                        <a:srgbClr val="F3F3F3"/>
                      </a:solidFill>
                      <a:prstDash val="solid"/>
                      <a:round/>
                      <a:headEnd len="sm" w="sm" type="none"/>
                      <a:tailEnd len="sm" w="sm" type="none"/>
                    </a:lnL>
                    <a:lnR cap="flat" cmpd="sng" w="12700">
                      <a:solidFill>
                        <a:srgbClr val="F3F3F3"/>
                      </a:solidFill>
                      <a:prstDash val="solid"/>
                      <a:round/>
                      <a:headEnd len="sm" w="sm" type="none"/>
                      <a:tailEnd len="sm" w="sm" type="none"/>
                    </a:lnR>
                    <a:lnT cap="flat" cmpd="sng" w="12700">
                      <a:solidFill>
                        <a:srgbClr val="F3F3F3"/>
                      </a:solidFill>
                      <a:prstDash val="solid"/>
                      <a:round/>
                      <a:headEnd len="sm" w="sm" type="none"/>
                      <a:tailEnd len="sm" w="sm" type="none"/>
                    </a:lnT>
                    <a:lnB cap="flat" cmpd="sng" w="12700">
                      <a:solidFill>
                        <a:srgbClr val="F3F3F3"/>
                      </a:solidFill>
                      <a:prstDash val="solid"/>
                      <a:round/>
                      <a:headEnd len="sm" w="sm" type="none"/>
                      <a:tailEnd len="sm" w="sm" type="none"/>
                    </a:lnB>
                    <a:solidFill>
                      <a:srgbClr val="F4F3EC"/>
                    </a:solidFill>
                  </a:tcPr>
                </a:tc>
                <a:tc>
                  <a:txBody>
                    <a:bodyPr/>
                    <a:lstStyle/>
                    <a:p>
                      <a:pPr indent="0" lvl="0" marL="0" marR="0" rtl="0" algn="l">
                        <a:lnSpc>
                          <a:spcPct val="100000"/>
                        </a:lnSpc>
                        <a:spcBef>
                          <a:spcPts val="0"/>
                        </a:spcBef>
                        <a:spcAft>
                          <a:spcPts val="0"/>
                        </a:spcAft>
                        <a:buClr>
                          <a:srgbClr val="000000"/>
                        </a:buClr>
                        <a:buSzPts val="350"/>
                        <a:buFont typeface="Arial"/>
                        <a:buNone/>
                      </a:pPr>
                      <a:r>
                        <a:t/>
                      </a:r>
                      <a:endParaRPr sz="1400" u="none" cap="none" strike="noStrike"/>
                    </a:p>
                  </a:txBody>
                  <a:tcPr marT="45725" marB="45725" marR="91450" marL="91450">
                    <a:lnL cap="flat" cmpd="sng" w="12700">
                      <a:solidFill>
                        <a:srgbClr val="F3F3F3"/>
                      </a:solidFill>
                      <a:prstDash val="solid"/>
                      <a:round/>
                      <a:headEnd len="sm" w="sm" type="none"/>
                      <a:tailEnd len="sm" w="sm" type="none"/>
                    </a:lnL>
                    <a:lnR cap="flat" cmpd="sng" w="12700">
                      <a:solidFill>
                        <a:srgbClr val="F3F3F3"/>
                      </a:solidFill>
                      <a:prstDash val="solid"/>
                      <a:round/>
                      <a:headEnd len="sm" w="sm" type="none"/>
                      <a:tailEnd len="sm" w="sm" type="none"/>
                    </a:lnR>
                    <a:lnT cap="flat" cmpd="sng" w="12700">
                      <a:solidFill>
                        <a:srgbClr val="F3F3F3"/>
                      </a:solidFill>
                      <a:prstDash val="solid"/>
                      <a:round/>
                      <a:headEnd len="sm" w="sm" type="none"/>
                      <a:tailEnd len="sm" w="sm" type="none"/>
                    </a:lnT>
                    <a:lnB cap="flat" cmpd="sng" w="12700">
                      <a:solidFill>
                        <a:srgbClr val="F3F3F3"/>
                      </a:solidFill>
                      <a:prstDash val="solid"/>
                      <a:round/>
                      <a:headEnd len="sm" w="sm" type="none"/>
                      <a:tailEnd len="sm" w="sm" type="none"/>
                    </a:lnB>
                    <a:solidFill>
                      <a:srgbClr val="F4F3EC"/>
                    </a:solidFill>
                  </a:tcPr>
                </a:tc>
              </a:tr>
              <a:tr h="370850">
                <a:tc>
                  <a:txBody>
                    <a:bodyPr/>
                    <a:lstStyle/>
                    <a:p>
                      <a:pPr indent="0" lvl="0" marL="0" marR="0" rtl="0" algn="l">
                        <a:lnSpc>
                          <a:spcPct val="100000"/>
                        </a:lnSpc>
                        <a:spcBef>
                          <a:spcPts val="0"/>
                        </a:spcBef>
                        <a:spcAft>
                          <a:spcPts val="0"/>
                        </a:spcAft>
                        <a:buClr>
                          <a:srgbClr val="000000"/>
                        </a:buClr>
                        <a:buSzPts val="350"/>
                        <a:buFont typeface="Arial"/>
                        <a:buNone/>
                      </a:pPr>
                      <a:r>
                        <a:rPr lang="en-US" sz="1400" u="none" cap="none" strike="noStrike"/>
                        <a:t>COD</a:t>
                      </a:r>
                      <a:endParaRPr sz="1400" u="none" cap="none" strike="noStrike"/>
                    </a:p>
                  </a:txBody>
                  <a:tcPr marT="45725" marB="45725" marR="91450" marL="91450">
                    <a:lnL cap="flat" cmpd="sng" w="12700">
                      <a:solidFill>
                        <a:srgbClr val="F3F3F3"/>
                      </a:solidFill>
                      <a:prstDash val="solid"/>
                      <a:round/>
                      <a:headEnd len="sm" w="sm" type="none"/>
                      <a:tailEnd len="sm" w="sm" type="none"/>
                    </a:lnL>
                    <a:lnR cap="flat" cmpd="sng" w="12700">
                      <a:solidFill>
                        <a:srgbClr val="F3F3F3"/>
                      </a:solidFill>
                      <a:prstDash val="solid"/>
                      <a:round/>
                      <a:headEnd len="sm" w="sm" type="none"/>
                      <a:tailEnd len="sm" w="sm" type="none"/>
                    </a:lnR>
                    <a:lnT cap="flat" cmpd="sng" w="12700">
                      <a:solidFill>
                        <a:srgbClr val="F3F3F3"/>
                      </a:solidFill>
                      <a:prstDash val="solid"/>
                      <a:round/>
                      <a:headEnd len="sm" w="sm" type="none"/>
                      <a:tailEnd len="sm" w="sm" type="none"/>
                    </a:lnT>
                    <a:lnB cap="flat" cmpd="sng" w="12700">
                      <a:solidFill>
                        <a:srgbClr val="F3F3F3"/>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350"/>
                        <a:buFont typeface="Arial"/>
                        <a:buNone/>
                      </a:pPr>
                      <a:r>
                        <a:rPr lang="en-US" sz="1400" u="none" cap="none" strike="noStrike"/>
                        <a:t>0.5-50</a:t>
                      </a:r>
                      <a:endParaRPr sz="1400" u="none" cap="none" strike="noStrike"/>
                    </a:p>
                  </a:txBody>
                  <a:tcPr marT="45725" marB="45725" marR="91450" marL="91450">
                    <a:lnL cap="flat" cmpd="sng" w="12700">
                      <a:solidFill>
                        <a:srgbClr val="F3F3F3"/>
                      </a:solidFill>
                      <a:prstDash val="solid"/>
                      <a:round/>
                      <a:headEnd len="sm" w="sm" type="none"/>
                      <a:tailEnd len="sm" w="sm" type="none"/>
                    </a:lnL>
                    <a:lnR cap="flat" cmpd="sng" w="12700">
                      <a:solidFill>
                        <a:srgbClr val="F3F3F3"/>
                      </a:solidFill>
                      <a:prstDash val="solid"/>
                      <a:round/>
                      <a:headEnd len="sm" w="sm" type="none"/>
                      <a:tailEnd len="sm" w="sm" type="none"/>
                    </a:lnR>
                    <a:lnT cap="flat" cmpd="sng" w="12700">
                      <a:solidFill>
                        <a:srgbClr val="F3F3F3"/>
                      </a:solidFill>
                      <a:prstDash val="solid"/>
                      <a:round/>
                      <a:headEnd len="sm" w="sm" type="none"/>
                      <a:tailEnd len="sm" w="sm" type="none"/>
                    </a:lnT>
                    <a:lnB cap="flat" cmpd="sng" w="12700">
                      <a:solidFill>
                        <a:srgbClr val="F3F3F3"/>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350"/>
                        <a:buFont typeface="Arial"/>
                        <a:buNone/>
                      </a:pPr>
                      <a:r>
                        <a:rPr lang="en-US" sz="1400" u="none" cap="none" strike="noStrike"/>
                        <a:t>2 or 20% (liquid)</a:t>
                      </a:r>
                      <a:endParaRPr sz="1400" u="none" cap="none" strike="noStrike"/>
                    </a:p>
                    <a:p>
                      <a:pPr indent="0" lvl="0" marL="0" marR="0" rtl="0" algn="l">
                        <a:lnSpc>
                          <a:spcPct val="100000"/>
                        </a:lnSpc>
                        <a:spcBef>
                          <a:spcPts val="0"/>
                        </a:spcBef>
                        <a:spcAft>
                          <a:spcPts val="0"/>
                        </a:spcAft>
                        <a:buClr>
                          <a:srgbClr val="000000"/>
                        </a:buClr>
                        <a:buSzPts val="350"/>
                        <a:buFont typeface="Arial"/>
                        <a:buNone/>
                      </a:pPr>
                      <a:r>
                        <a:rPr lang="en-US" sz="1400" u="none" cap="none" strike="noStrike"/>
                        <a:t>3 or 30% (ice)</a:t>
                      </a:r>
                      <a:endParaRPr sz="1400" u="none" cap="none" strike="noStrike"/>
                    </a:p>
                  </a:txBody>
                  <a:tcPr marT="45725" marB="45725" marR="91450" marL="91450">
                    <a:lnL cap="flat" cmpd="sng" w="12700">
                      <a:solidFill>
                        <a:srgbClr val="F3F3F3"/>
                      </a:solidFill>
                      <a:prstDash val="solid"/>
                      <a:round/>
                      <a:headEnd len="sm" w="sm" type="none"/>
                      <a:tailEnd len="sm" w="sm" type="none"/>
                    </a:lnL>
                    <a:lnR cap="flat" cmpd="sng" w="12700">
                      <a:solidFill>
                        <a:srgbClr val="F3F3F3"/>
                      </a:solidFill>
                      <a:prstDash val="solid"/>
                      <a:round/>
                      <a:headEnd len="sm" w="sm" type="none"/>
                      <a:tailEnd len="sm" w="sm" type="none"/>
                    </a:lnR>
                    <a:lnT cap="flat" cmpd="sng" w="12700">
                      <a:solidFill>
                        <a:srgbClr val="F3F3F3"/>
                      </a:solidFill>
                      <a:prstDash val="solid"/>
                      <a:round/>
                      <a:headEnd len="sm" w="sm" type="none"/>
                      <a:tailEnd len="sm" w="sm" type="none"/>
                    </a:lnT>
                    <a:lnB cap="flat" cmpd="sng" w="12700">
                      <a:solidFill>
                        <a:srgbClr val="F3F3F3"/>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350"/>
                        <a:buFont typeface="Arial"/>
                        <a:buNone/>
                      </a:pPr>
                      <a:r>
                        <a:rPr lang="en-US" sz="1400" u="none" cap="none" strike="noStrike"/>
                        <a:t>2 or 20% (liquid)</a:t>
                      </a:r>
                      <a:endParaRPr sz="1400" u="none" cap="none" strike="noStrike"/>
                    </a:p>
                    <a:p>
                      <a:pPr indent="0" lvl="0" marL="0" marR="0" rtl="0" algn="l">
                        <a:lnSpc>
                          <a:spcPct val="100000"/>
                        </a:lnSpc>
                        <a:spcBef>
                          <a:spcPts val="0"/>
                        </a:spcBef>
                        <a:spcAft>
                          <a:spcPts val="0"/>
                        </a:spcAft>
                        <a:buClr>
                          <a:srgbClr val="000000"/>
                        </a:buClr>
                        <a:buSzPts val="350"/>
                        <a:buFont typeface="Arial"/>
                        <a:buNone/>
                      </a:pPr>
                      <a:r>
                        <a:rPr lang="en-US" sz="1400" u="none" cap="none" strike="noStrike"/>
                        <a:t>3 or 30% (ice)</a:t>
                      </a:r>
                      <a:endParaRPr sz="1400" u="none" cap="none" strike="noStrike"/>
                    </a:p>
                  </a:txBody>
                  <a:tcPr marT="45725" marB="45725" marR="91450" marL="91450">
                    <a:lnL cap="flat" cmpd="sng" w="12700">
                      <a:solidFill>
                        <a:srgbClr val="F3F3F3"/>
                      </a:solidFill>
                      <a:prstDash val="solid"/>
                      <a:round/>
                      <a:headEnd len="sm" w="sm" type="none"/>
                      <a:tailEnd len="sm" w="sm" type="none"/>
                    </a:lnL>
                    <a:lnR cap="flat" cmpd="sng" w="12700">
                      <a:solidFill>
                        <a:srgbClr val="F3F3F3"/>
                      </a:solidFill>
                      <a:prstDash val="solid"/>
                      <a:round/>
                      <a:headEnd len="sm" w="sm" type="none"/>
                      <a:tailEnd len="sm" w="sm" type="none"/>
                    </a:lnR>
                    <a:lnT cap="flat" cmpd="sng" w="12700">
                      <a:solidFill>
                        <a:srgbClr val="F3F3F3"/>
                      </a:solidFill>
                      <a:prstDash val="solid"/>
                      <a:round/>
                      <a:headEnd len="sm" w="sm" type="none"/>
                      <a:tailEnd len="sm" w="sm" type="none"/>
                    </a:lnT>
                    <a:lnB cap="flat" cmpd="sng" w="12700">
                      <a:solidFill>
                        <a:srgbClr val="F3F3F3"/>
                      </a:solidFill>
                      <a:prstDash val="solid"/>
                      <a:round/>
                      <a:headEnd len="sm" w="sm" type="none"/>
                      <a:tailEnd len="sm" w="sm" type="none"/>
                    </a:lnB>
                    <a:solidFill>
                      <a:schemeClr val="lt1"/>
                    </a:solidFill>
                  </a:tcPr>
                </a:tc>
                <a:tc>
                  <a:txBody>
                    <a:bodyPr/>
                    <a:lstStyle/>
                    <a:p>
                      <a:pPr indent="-285750" lvl="0" marL="285750" marR="0" rtl="0" algn="l">
                        <a:lnSpc>
                          <a:spcPct val="100000"/>
                        </a:lnSpc>
                        <a:spcBef>
                          <a:spcPts val="0"/>
                        </a:spcBef>
                        <a:spcAft>
                          <a:spcPts val="0"/>
                        </a:spcAft>
                        <a:buClr>
                          <a:srgbClr val="000000"/>
                        </a:buClr>
                        <a:buSzPts val="1400"/>
                        <a:buFont typeface="Noto Sans"/>
                        <a:buChar char="➢"/>
                      </a:pPr>
                      <a:r>
                        <a:rPr lang="en-US" sz="1400" u="none" cap="none" strike="noStrike"/>
                        <a:t>65 degree solar zenith</a:t>
                      </a:r>
                      <a:endParaRPr sz="1400" u="none" cap="none" strike="noStrike"/>
                    </a:p>
                    <a:p>
                      <a:pPr indent="-285750" lvl="0" marL="285750" marR="0" rtl="0" algn="l">
                        <a:lnSpc>
                          <a:spcPct val="100000"/>
                        </a:lnSpc>
                        <a:spcBef>
                          <a:spcPts val="0"/>
                        </a:spcBef>
                        <a:spcAft>
                          <a:spcPts val="0"/>
                        </a:spcAft>
                        <a:buClr>
                          <a:srgbClr val="000000"/>
                        </a:buClr>
                        <a:buSzPts val="1400"/>
                        <a:buFont typeface="Noto Sans"/>
                        <a:buChar char="➢"/>
                      </a:pPr>
                      <a:r>
                        <a:rPr lang="en-US" sz="1400" u="none" cap="none" strike="noStrike"/>
                        <a:t>FD 4km resolution  CONUS 2km</a:t>
                      </a:r>
                      <a:endParaRPr sz="1400" u="none" cap="none" strike="noStrike"/>
                    </a:p>
                  </a:txBody>
                  <a:tcPr marT="45725" marB="45725" marR="91450" marL="91450">
                    <a:lnL cap="flat" cmpd="sng" w="12700">
                      <a:solidFill>
                        <a:srgbClr val="F3F3F3"/>
                      </a:solidFill>
                      <a:prstDash val="solid"/>
                      <a:round/>
                      <a:headEnd len="sm" w="sm" type="none"/>
                      <a:tailEnd len="sm" w="sm" type="none"/>
                    </a:lnL>
                    <a:lnR cap="flat" cmpd="sng" w="12700">
                      <a:solidFill>
                        <a:srgbClr val="F3F3F3"/>
                      </a:solidFill>
                      <a:prstDash val="solid"/>
                      <a:round/>
                      <a:headEnd len="sm" w="sm" type="none"/>
                      <a:tailEnd len="sm" w="sm" type="none"/>
                    </a:lnR>
                    <a:lnT cap="flat" cmpd="sng" w="12700">
                      <a:solidFill>
                        <a:srgbClr val="F3F3F3"/>
                      </a:solidFill>
                      <a:prstDash val="solid"/>
                      <a:round/>
                      <a:headEnd len="sm" w="sm" type="none"/>
                      <a:tailEnd len="sm" w="sm" type="none"/>
                    </a:lnT>
                    <a:lnB cap="flat" cmpd="sng" w="12700">
                      <a:solidFill>
                        <a:srgbClr val="F3F3F3"/>
                      </a:solidFill>
                      <a:prstDash val="solid"/>
                      <a:round/>
                      <a:headEnd len="sm" w="sm" type="none"/>
                      <a:tailEnd len="sm" w="sm" type="none"/>
                    </a:lnB>
                    <a:solidFill>
                      <a:schemeClr val="lt1"/>
                    </a:solidFill>
                  </a:tcPr>
                </a:tc>
              </a:tr>
              <a:tr h="370850">
                <a:tc>
                  <a:txBody>
                    <a:bodyPr/>
                    <a:lstStyle/>
                    <a:p>
                      <a:pPr indent="0" lvl="0" marL="0" marR="0" rtl="0" algn="l">
                        <a:lnSpc>
                          <a:spcPct val="100000"/>
                        </a:lnSpc>
                        <a:spcBef>
                          <a:spcPts val="0"/>
                        </a:spcBef>
                        <a:spcAft>
                          <a:spcPts val="0"/>
                        </a:spcAft>
                        <a:buClr>
                          <a:srgbClr val="000000"/>
                        </a:buClr>
                        <a:buSzPts val="350"/>
                        <a:buFont typeface="Arial"/>
                        <a:buNone/>
                      </a:pPr>
                      <a:r>
                        <a:rPr lang="en-US" sz="1400" u="none" cap="none" strike="noStrike"/>
                        <a:t>CPS</a:t>
                      </a:r>
                      <a:endParaRPr sz="1400" u="none" cap="none" strike="noStrike"/>
                    </a:p>
                  </a:txBody>
                  <a:tcPr marT="45725" marB="45725" marR="91450" marL="91450">
                    <a:lnL cap="flat" cmpd="sng" w="12700">
                      <a:solidFill>
                        <a:srgbClr val="F3F3F3"/>
                      </a:solidFill>
                      <a:prstDash val="solid"/>
                      <a:round/>
                      <a:headEnd len="sm" w="sm" type="none"/>
                      <a:tailEnd len="sm" w="sm" type="none"/>
                    </a:lnL>
                    <a:lnR cap="flat" cmpd="sng" w="12700">
                      <a:solidFill>
                        <a:srgbClr val="F3F3F3"/>
                      </a:solidFill>
                      <a:prstDash val="solid"/>
                      <a:round/>
                      <a:headEnd len="sm" w="sm" type="none"/>
                      <a:tailEnd len="sm" w="sm" type="none"/>
                    </a:lnR>
                    <a:lnT cap="flat" cmpd="sng" w="12700">
                      <a:solidFill>
                        <a:srgbClr val="F3F3F3"/>
                      </a:solidFill>
                      <a:prstDash val="solid"/>
                      <a:round/>
                      <a:headEnd len="sm" w="sm" type="none"/>
                      <a:tailEnd len="sm" w="sm" type="none"/>
                    </a:lnT>
                    <a:lnB cap="flat" cmpd="sng" w="12700">
                      <a:solidFill>
                        <a:srgbClr val="F3F3F3"/>
                      </a:solidFill>
                      <a:prstDash val="solid"/>
                      <a:round/>
                      <a:headEnd len="sm" w="sm" type="none"/>
                      <a:tailEnd len="sm" w="sm" type="none"/>
                    </a:lnB>
                    <a:solidFill>
                      <a:srgbClr val="D9D2E9"/>
                    </a:solidFill>
                  </a:tcPr>
                </a:tc>
                <a:tc>
                  <a:txBody>
                    <a:bodyPr/>
                    <a:lstStyle/>
                    <a:p>
                      <a:pPr indent="0" lvl="0" marL="0" marR="0" rtl="0" algn="l">
                        <a:lnSpc>
                          <a:spcPct val="100000"/>
                        </a:lnSpc>
                        <a:spcBef>
                          <a:spcPts val="0"/>
                        </a:spcBef>
                        <a:spcAft>
                          <a:spcPts val="0"/>
                        </a:spcAft>
                        <a:buClr>
                          <a:srgbClr val="000000"/>
                        </a:buClr>
                        <a:buSzPts val="350"/>
                        <a:buFont typeface="Arial"/>
                        <a:buNone/>
                      </a:pPr>
                      <a:r>
                        <a:rPr lang="en-US" sz="1400" u="none" cap="none" strike="noStrike"/>
                        <a:t>0-50 μm</a:t>
                      </a:r>
                      <a:endParaRPr sz="1400" u="none" cap="none" strike="noStrike"/>
                    </a:p>
                  </a:txBody>
                  <a:tcPr marT="45725" marB="45725" marR="91450" marL="91450">
                    <a:lnL cap="flat" cmpd="sng" w="12700">
                      <a:solidFill>
                        <a:srgbClr val="F3F3F3"/>
                      </a:solidFill>
                      <a:prstDash val="solid"/>
                      <a:round/>
                      <a:headEnd len="sm" w="sm" type="none"/>
                      <a:tailEnd len="sm" w="sm" type="none"/>
                    </a:lnL>
                    <a:lnR cap="flat" cmpd="sng" w="12700">
                      <a:solidFill>
                        <a:srgbClr val="F3F3F3"/>
                      </a:solidFill>
                      <a:prstDash val="solid"/>
                      <a:round/>
                      <a:headEnd len="sm" w="sm" type="none"/>
                      <a:tailEnd len="sm" w="sm" type="none"/>
                    </a:lnR>
                    <a:lnT cap="flat" cmpd="sng" w="12700">
                      <a:solidFill>
                        <a:srgbClr val="F3F3F3"/>
                      </a:solidFill>
                      <a:prstDash val="solid"/>
                      <a:round/>
                      <a:headEnd len="sm" w="sm" type="none"/>
                      <a:tailEnd len="sm" w="sm" type="none"/>
                    </a:lnT>
                    <a:lnB cap="flat" cmpd="sng" w="12700">
                      <a:solidFill>
                        <a:srgbClr val="F3F3F3"/>
                      </a:solidFill>
                      <a:prstDash val="solid"/>
                      <a:round/>
                      <a:headEnd len="sm" w="sm" type="none"/>
                      <a:tailEnd len="sm" w="sm" type="none"/>
                    </a:lnB>
                    <a:solidFill>
                      <a:srgbClr val="D9D2E9"/>
                    </a:solidFill>
                  </a:tcPr>
                </a:tc>
                <a:tc>
                  <a:txBody>
                    <a:bodyPr/>
                    <a:lstStyle/>
                    <a:p>
                      <a:pPr indent="0" lvl="0" marL="0" marR="0" rtl="0" algn="l">
                        <a:lnSpc>
                          <a:spcPct val="100000"/>
                        </a:lnSpc>
                        <a:spcBef>
                          <a:spcPts val="0"/>
                        </a:spcBef>
                        <a:spcAft>
                          <a:spcPts val="0"/>
                        </a:spcAft>
                        <a:buClr>
                          <a:srgbClr val="000000"/>
                        </a:buClr>
                        <a:buSzPts val="350"/>
                        <a:buFont typeface="Arial"/>
                        <a:buNone/>
                      </a:pPr>
                      <a:r>
                        <a:rPr lang="en-US" sz="1400" u="none" cap="none" strike="noStrike"/>
                        <a:t>4μm /10μm (liquid/ice)</a:t>
                      </a:r>
                      <a:endParaRPr sz="1400" u="none" cap="none" strike="noStrike"/>
                    </a:p>
                  </a:txBody>
                  <a:tcPr marT="45725" marB="45725" marR="91450" marL="91450">
                    <a:lnL cap="flat" cmpd="sng" w="12700">
                      <a:solidFill>
                        <a:srgbClr val="F3F3F3"/>
                      </a:solidFill>
                      <a:prstDash val="solid"/>
                      <a:round/>
                      <a:headEnd len="sm" w="sm" type="none"/>
                      <a:tailEnd len="sm" w="sm" type="none"/>
                    </a:lnL>
                    <a:lnR cap="flat" cmpd="sng" w="12700">
                      <a:solidFill>
                        <a:srgbClr val="F3F3F3"/>
                      </a:solidFill>
                      <a:prstDash val="solid"/>
                      <a:round/>
                      <a:headEnd len="sm" w="sm" type="none"/>
                      <a:tailEnd len="sm" w="sm" type="none"/>
                    </a:lnR>
                    <a:lnT cap="flat" cmpd="sng" w="12700">
                      <a:solidFill>
                        <a:srgbClr val="F3F3F3"/>
                      </a:solidFill>
                      <a:prstDash val="solid"/>
                      <a:round/>
                      <a:headEnd len="sm" w="sm" type="none"/>
                      <a:tailEnd len="sm" w="sm" type="none"/>
                    </a:lnT>
                    <a:lnB cap="flat" cmpd="sng" w="12700">
                      <a:solidFill>
                        <a:srgbClr val="F3F3F3"/>
                      </a:solidFill>
                      <a:prstDash val="solid"/>
                      <a:round/>
                      <a:headEnd len="sm" w="sm" type="none"/>
                      <a:tailEnd len="sm" w="sm" type="none"/>
                    </a:lnB>
                    <a:solidFill>
                      <a:srgbClr val="D9D2E9"/>
                    </a:solidFill>
                  </a:tcPr>
                </a:tc>
                <a:tc>
                  <a:txBody>
                    <a:bodyPr/>
                    <a:lstStyle/>
                    <a:p>
                      <a:pPr indent="0" lvl="0" marL="0" marR="0" rtl="0" algn="l">
                        <a:lnSpc>
                          <a:spcPct val="100000"/>
                        </a:lnSpc>
                        <a:spcBef>
                          <a:spcPts val="0"/>
                        </a:spcBef>
                        <a:spcAft>
                          <a:spcPts val="0"/>
                        </a:spcAft>
                        <a:buClr>
                          <a:srgbClr val="000000"/>
                        </a:buClr>
                        <a:buSzPts val="350"/>
                        <a:buFont typeface="Arial"/>
                        <a:buNone/>
                      </a:pPr>
                      <a:r>
                        <a:rPr lang="en-US" sz="1400" u="none" cap="none" strike="noStrike"/>
                        <a:t>4μm /10μm </a:t>
                      </a:r>
                      <a:endParaRPr sz="1400" u="none" cap="none" strike="noStrike"/>
                    </a:p>
                  </a:txBody>
                  <a:tcPr marT="45725" marB="45725" marR="91450" marL="91450">
                    <a:lnL cap="flat" cmpd="sng" w="12700">
                      <a:solidFill>
                        <a:srgbClr val="F3F3F3"/>
                      </a:solidFill>
                      <a:prstDash val="solid"/>
                      <a:round/>
                      <a:headEnd len="sm" w="sm" type="none"/>
                      <a:tailEnd len="sm" w="sm" type="none"/>
                    </a:lnL>
                    <a:lnR cap="flat" cmpd="sng" w="12700">
                      <a:solidFill>
                        <a:srgbClr val="F3F3F3"/>
                      </a:solidFill>
                      <a:prstDash val="solid"/>
                      <a:round/>
                      <a:headEnd len="sm" w="sm" type="none"/>
                      <a:tailEnd len="sm" w="sm" type="none"/>
                    </a:lnR>
                    <a:lnT cap="flat" cmpd="sng" w="12700">
                      <a:solidFill>
                        <a:srgbClr val="F3F3F3"/>
                      </a:solidFill>
                      <a:prstDash val="solid"/>
                      <a:round/>
                      <a:headEnd len="sm" w="sm" type="none"/>
                      <a:tailEnd len="sm" w="sm" type="none"/>
                    </a:lnT>
                    <a:lnB cap="flat" cmpd="sng" w="12700">
                      <a:solidFill>
                        <a:srgbClr val="F3F3F3"/>
                      </a:solidFill>
                      <a:prstDash val="solid"/>
                      <a:round/>
                      <a:headEnd len="sm" w="sm" type="none"/>
                      <a:tailEnd len="sm" w="sm" type="none"/>
                    </a:lnB>
                    <a:solidFill>
                      <a:srgbClr val="D9D2E9"/>
                    </a:solidFill>
                  </a:tcPr>
                </a:tc>
                <a:tc>
                  <a:txBody>
                    <a:bodyPr/>
                    <a:lstStyle/>
                    <a:p>
                      <a:pPr indent="-285750" lvl="0" marL="285750" marR="0" rtl="0" algn="l">
                        <a:lnSpc>
                          <a:spcPct val="100000"/>
                        </a:lnSpc>
                        <a:spcBef>
                          <a:spcPts val="0"/>
                        </a:spcBef>
                        <a:spcAft>
                          <a:spcPts val="0"/>
                        </a:spcAft>
                        <a:buClr>
                          <a:srgbClr val="000000"/>
                        </a:buClr>
                        <a:buSzPts val="1400"/>
                        <a:buFont typeface="Noto Sans"/>
                        <a:buChar char="➢"/>
                      </a:pPr>
                      <a:r>
                        <a:rPr lang="en-US" sz="1400" u="none" cap="none" strike="noStrike"/>
                        <a:t>65 degree solar zenith</a:t>
                      </a:r>
                      <a:endParaRPr sz="1400" u="none" cap="none" strike="noStrike"/>
                    </a:p>
                    <a:p>
                      <a:pPr indent="-285750" lvl="0" marL="285750" marR="0" rtl="0" algn="l">
                        <a:lnSpc>
                          <a:spcPct val="100000"/>
                        </a:lnSpc>
                        <a:spcBef>
                          <a:spcPts val="0"/>
                        </a:spcBef>
                        <a:spcAft>
                          <a:spcPts val="0"/>
                        </a:spcAft>
                        <a:buClr>
                          <a:srgbClr val="000000"/>
                        </a:buClr>
                        <a:buSzPts val="1400"/>
                        <a:buFont typeface="Noto Sans"/>
                        <a:buChar char="➢"/>
                      </a:pPr>
                      <a:r>
                        <a:rPr lang="en-US" sz="1400" u="none" cap="none" strike="noStrike"/>
                        <a:t>FD and CONUS 2km </a:t>
                      </a:r>
                      <a:endParaRPr sz="1400" u="none" cap="none" strike="noStrike"/>
                    </a:p>
                  </a:txBody>
                  <a:tcPr marT="45725" marB="45725" marR="91450" marL="91450">
                    <a:lnL cap="flat" cmpd="sng" w="12700">
                      <a:solidFill>
                        <a:srgbClr val="F3F3F3"/>
                      </a:solidFill>
                      <a:prstDash val="solid"/>
                      <a:round/>
                      <a:headEnd len="sm" w="sm" type="none"/>
                      <a:tailEnd len="sm" w="sm" type="none"/>
                    </a:lnL>
                    <a:lnR cap="flat" cmpd="sng" w="12700">
                      <a:solidFill>
                        <a:srgbClr val="F3F3F3"/>
                      </a:solidFill>
                      <a:prstDash val="solid"/>
                      <a:round/>
                      <a:headEnd len="sm" w="sm" type="none"/>
                      <a:tailEnd len="sm" w="sm" type="none"/>
                    </a:lnR>
                    <a:lnT cap="flat" cmpd="sng" w="12700">
                      <a:solidFill>
                        <a:srgbClr val="F3F3F3"/>
                      </a:solidFill>
                      <a:prstDash val="solid"/>
                      <a:round/>
                      <a:headEnd len="sm" w="sm" type="none"/>
                      <a:tailEnd len="sm" w="sm" type="none"/>
                    </a:lnT>
                    <a:lnB cap="flat" cmpd="sng" w="12700">
                      <a:solidFill>
                        <a:srgbClr val="F3F3F3"/>
                      </a:solidFill>
                      <a:prstDash val="solid"/>
                      <a:round/>
                      <a:headEnd len="sm" w="sm" type="none"/>
                      <a:tailEnd len="sm" w="sm" type="none"/>
                    </a:lnB>
                    <a:solidFill>
                      <a:srgbClr val="D9D2E9"/>
                    </a:solidFill>
                  </a:tcPr>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29"/>
          <p:cNvSpPr txBox="1"/>
          <p:nvPr>
            <p:ph type="title"/>
          </p:nvPr>
        </p:nvSpPr>
        <p:spPr>
          <a:xfrm>
            <a:off x="722312" y="4406900"/>
            <a:ext cx="7772400" cy="136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1000"/>
              <a:buFont typeface="Calibri"/>
              <a:buNone/>
            </a:pPr>
            <a:r>
              <a:rPr b="1" i="0" lang="en-US" sz="4000" u="none" cap="none" strike="noStrike">
                <a:solidFill>
                  <a:schemeClr val="lt1"/>
                </a:solidFill>
                <a:latin typeface="Calibri"/>
                <a:ea typeface="Calibri"/>
                <a:cs typeface="Calibri"/>
                <a:sym typeface="Calibri"/>
              </a:rPr>
              <a:t>Evaluation of LWP/ DCOMP </a:t>
            </a:r>
            <a:endParaRPr/>
          </a:p>
        </p:txBody>
      </p:sp>
      <p:sp>
        <p:nvSpPr>
          <p:cNvPr id="665" name="Google Shape;665;p2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30"/>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sp>
        <p:nvSpPr>
          <p:cNvPr id="672" name="Google Shape;672;p30"/>
          <p:cNvSpPr txBox="1"/>
          <p:nvPr>
            <p:ph idx="1" type="body"/>
          </p:nvPr>
        </p:nvSpPr>
        <p:spPr>
          <a:xfrm>
            <a:off x="457200" y="1027873"/>
            <a:ext cx="8229600" cy="5262900"/>
          </a:xfrm>
          <a:prstGeom prst="rect">
            <a:avLst/>
          </a:prstGeom>
          <a:noFill/>
          <a:ln>
            <a:noFill/>
          </a:ln>
        </p:spPr>
        <p:txBody>
          <a:bodyPr anchorCtr="0" anchor="t" bIns="45700" lIns="91425" spcFirstLastPara="1" rIns="91425" wrap="square" tIns="45700">
            <a:noAutofit/>
          </a:bodyPr>
          <a:lstStyle/>
          <a:p>
            <a:pPr indent="-227011" lvl="0" marL="233361" marR="0" rtl="0" algn="l">
              <a:lnSpc>
                <a:spcPct val="100000"/>
              </a:lnSpc>
              <a:spcBef>
                <a:spcPts val="0"/>
              </a:spcBef>
              <a:spcAft>
                <a:spcPts val="0"/>
              </a:spcAft>
              <a:buClr>
                <a:schemeClr val="lt1"/>
              </a:buClr>
              <a:buSzPts val="2300"/>
              <a:buFont typeface="Arial"/>
              <a:buChar char="•"/>
            </a:pPr>
            <a:r>
              <a:rPr b="0" i="0" lang="en-US" sz="2300" u="none" cap="none" strike="noStrike">
                <a:solidFill>
                  <a:schemeClr val="lt1"/>
                </a:solidFill>
                <a:latin typeface="Calibri"/>
                <a:ea typeface="Calibri"/>
                <a:cs typeface="Calibri"/>
                <a:sym typeface="Calibri"/>
              </a:rPr>
              <a:t>Liquid Water Path (LWP) is a possible future ABI DCO</a:t>
            </a:r>
            <a:r>
              <a:rPr lang="en-US" sz="2300"/>
              <a:t>MP</a:t>
            </a:r>
            <a:r>
              <a:rPr b="0" i="0" lang="en-US" sz="2300" u="none" cap="none" strike="noStrike">
                <a:solidFill>
                  <a:schemeClr val="lt1"/>
                </a:solidFill>
                <a:latin typeface="Calibri"/>
                <a:ea typeface="Calibri"/>
                <a:cs typeface="Calibri"/>
                <a:sym typeface="Calibri"/>
              </a:rPr>
              <a:t> product.</a:t>
            </a:r>
            <a:endParaRPr sz="2300"/>
          </a:p>
          <a:p>
            <a:pPr indent="-227011" lvl="0" marL="233361" marR="0" rtl="0" algn="l">
              <a:lnSpc>
                <a:spcPct val="100000"/>
              </a:lnSpc>
              <a:spcBef>
                <a:spcPts val="0"/>
              </a:spcBef>
              <a:spcAft>
                <a:spcPts val="0"/>
              </a:spcAft>
              <a:buClr>
                <a:schemeClr val="lt1"/>
              </a:buClr>
              <a:buSzPts val="2300"/>
              <a:buFont typeface="Arial"/>
              <a:buChar char="•"/>
            </a:pPr>
            <a:r>
              <a:rPr lang="en-US" sz="2300"/>
              <a:t>LWP</a:t>
            </a:r>
            <a:r>
              <a:rPr b="0" i="0" lang="en-US" sz="2300" u="none" cap="none" strike="noStrike">
                <a:solidFill>
                  <a:schemeClr val="lt1"/>
                </a:solidFill>
                <a:latin typeface="Calibri"/>
                <a:ea typeface="Calibri"/>
                <a:cs typeface="Calibri"/>
                <a:sym typeface="Calibri"/>
              </a:rPr>
              <a:t> calculated from COD and CPS (LWP = 5/9*COD*CPS for adiabatically layered clouds).</a:t>
            </a:r>
            <a:endParaRPr sz="2300"/>
          </a:p>
          <a:p>
            <a:pPr indent="-227011" lvl="0" marL="233361" marR="0" rtl="0" algn="l">
              <a:lnSpc>
                <a:spcPct val="100000"/>
              </a:lnSpc>
              <a:spcBef>
                <a:spcPts val="0"/>
              </a:spcBef>
              <a:spcAft>
                <a:spcPts val="0"/>
              </a:spcAft>
              <a:buClr>
                <a:schemeClr val="lt1"/>
              </a:buClr>
              <a:buSzPts val="2300"/>
              <a:buFont typeface="Arial"/>
              <a:buChar char="•"/>
            </a:pPr>
            <a:r>
              <a:rPr b="0" i="0" lang="en-US" sz="2300" u="none" cap="none" strike="noStrike">
                <a:solidFill>
                  <a:schemeClr val="lt1"/>
                </a:solidFill>
                <a:latin typeface="Calibri"/>
                <a:ea typeface="Calibri"/>
                <a:cs typeface="Calibri"/>
                <a:sym typeface="Calibri"/>
              </a:rPr>
              <a:t>Microwave based sensors </a:t>
            </a:r>
            <a:r>
              <a:rPr lang="en-US" sz="2300"/>
              <a:t>can</a:t>
            </a:r>
            <a:r>
              <a:rPr b="0" i="0" lang="en-US" sz="2300" u="none" cap="none" strike="noStrike">
                <a:solidFill>
                  <a:schemeClr val="lt1"/>
                </a:solidFill>
                <a:latin typeface="Calibri"/>
                <a:ea typeface="Calibri"/>
                <a:cs typeface="Calibri"/>
                <a:sym typeface="Calibri"/>
              </a:rPr>
              <a:t> retrieve LWP</a:t>
            </a:r>
            <a:endParaRPr sz="2300"/>
          </a:p>
          <a:p>
            <a:pPr indent="0" lvl="0" marL="0" marR="0" rtl="0" algn="l">
              <a:lnSpc>
                <a:spcPct val="100000"/>
              </a:lnSpc>
              <a:spcBef>
                <a:spcPts val="0"/>
              </a:spcBef>
              <a:spcAft>
                <a:spcPts val="0"/>
              </a:spcAft>
              <a:buClr>
                <a:schemeClr val="lt1"/>
              </a:buClr>
              <a:buSzPts val="600"/>
              <a:buFont typeface="Arial"/>
              <a:buNone/>
            </a:pPr>
            <a:r>
              <a:rPr b="0" i="0" lang="en-US" sz="2400" u="none" cap="none" strike="noStrike">
                <a:solidFill>
                  <a:srgbClr val="00B050"/>
                </a:solidFill>
                <a:latin typeface="Calibri"/>
                <a:ea typeface="Calibri"/>
                <a:cs typeface="Calibri"/>
                <a:sym typeface="Calibri"/>
              </a:rPr>
              <a:t>Advantages if used as validation source:</a:t>
            </a:r>
            <a:endParaRPr/>
          </a:p>
          <a:p>
            <a:pPr indent="-336550" lvl="1" marL="742950" marR="0" rtl="0" algn="l">
              <a:lnSpc>
                <a:spcPct val="100000"/>
              </a:lnSpc>
              <a:spcBef>
                <a:spcPts val="0"/>
              </a:spcBef>
              <a:spcAft>
                <a:spcPts val="0"/>
              </a:spcAft>
              <a:buClr>
                <a:schemeClr val="lt1"/>
              </a:buClr>
              <a:buSzPts val="1800"/>
              <a:buFont typeface="Arial"/>
              <a:buChar char="–"/>
            </a:pPr>
            <a:r>
              <a:rPr b="0" i="0" lang="en-US" sz="1800" u="none" cap="none" strike="noStrike">
                <a:solidFill>
                  <a:schemeClr val="lt1"/>
                </a:solidFill>
                <a:latin typeface="Calibri"/>
                <a:ea typeface="Calibri"/>
                <a:cs typeface="Calibri"/>
                <a:sym typeface="Calibri"/>
              </a:rPr>
              <a:t>Different retrieval principles ➔ The only satellite-based independent validation source of DCOMP</a:t>
            </a:r>
            <a:endParaRPr sz="2600"/>
          </a:p>
          <a:p>
            <a:pPr indent="-336550" lvl="1" marL="742950" marR="0" rtl="0" algn="l">
              <a:lnSpc>
                <a:spcPct val="100000"/>
              </a:lnSpc>
              <a:spcBef>
                <a:spcPts val="0"/>
              </a:spcBef>
              <a:spcAft>
                <a:spcPts val="0"/>
              </a:spcAft>
              <a:buClr>
                <a:schemeClr val="lt1"/>
              </a:buClr>
              <a:buSzPts val="1800"/>
              <a:buFont typeface="Arial"/>
              <a:buChar char="–"/>
            </a:pPr>
            <a:r>
              <a:rPr b="0" i="0" lang="en-US" sz="1800" u="none" cap="none" strike="noStrike">
                <a:solidFill>
                  <a:schemeClr val="lt1"/>
                </a:solidFill>
                <a:latin typeface="Calibri"/>
                <a:ea typeface="Calibri"/>
                <a:cs typeface="Calibri"/>
                <a:sym typeface="Calibri"/>
              </a:rPr>
              <a:t>Link from radiative properties COD and (radiative) Effective Radius to macro-physical estimate of water mass in a cloud. </a:t>
            </a:r>
            <a:endParaRPr sz="2600"/>
          </a:p>
          <a:p>
            <a:pPr indent="-336550" lvl="1" marL="742950" marR="0" rtl="0" algn="l">
              <a:lnSpc>
                <a:spcPct val="100000"/>
              </a:lnSpc>
              <a:spcBef>
                <a:spcPts val="0"/>
              </a:spcBef>
              <a:spcAft>
                <a:spcPts val="0"/>
              </a:spcAft>
              <a:buClr>
                <a:schemeClr val="lt1"/>
              </a:buClr>
              <a:buSzPts val="1800"/>
              <a:buFont typeface="Arial"/>
              <a:buChar char="–"/>
            </a:pPr>
            <a:r>
              <a:rPr b="0" i="0" lang="en-US" sz="1800" u="none" cap="none" strike="noStrike">
                <a:solidFill>
                  <a:schemeClr val="lt1"/>
                </a:solidFill>
                <a:latin typeface="Calibri"/>
                <a:ea typeface="Calibri"/>
                <a:cs typeface="Calibri"/>
                <a:sym typeface="Calibri"/>
              </a:rPr>
              <a:t>Validation of LWP also validates COD and CPS.</a:t>
            </a:r>
            <a:endParaRPr sz="2600"/>
          </a:p>
          <a:p>
            <a:pPr indent="0" lvl="0" marL="0" marR="0" rtl="0" algn="l">
              <a:lnSpc>
                <a:spcPct val="100000"/>
              </a:lnSpc>
              <a:spcBef>
                <a:spcPts val="0"/>
              </a:spcBef>
              <a:spcAft>
                <a:spcPts val="0"/>
              </a:spcAft>
              <a:buClr>
                <a:schemeClr val="lt1"/>
              </a:buClr>
              <a:buSzPts val="600"/>
              <a:buFont typeface="Arial"/>
              <a:buNone/>
            </a:pPr>
            <a:r>
              <a:rPr b="0" i="0" lang="en-US" sz="2400" u="none" cap="none" strike="noStrike">
                <a:solidFill>
                  <a:srgbClr val="FF0000"/>
                </a:solidFill>
                <a:latin typeface="Calibri"/>
                <a:ea typeface="Calibri"/>
                <a:cs typeface="Calibri"/>
                <a:sym typeface="Calibri"/>
              </a:rPr>
              <a:t>Limitations:</a:t>
            </a:r>
            <a:endParaRPr/>
          </a:p>
          <a:p>
            <a:pPr indent="-336550" lvl="1" marL="742950" marR="0" rtl="0" algn="l">
              <a:lnSpc>
                <a:spcPct val="100000"/>
              </a:lnSpc>
              <a:spcBef>
                <a:spcPts val="0"/>
              </a:spcBef>
              <a:spcAft>
                <a:spcPts val="0"/>
              </a:spcAft>
              <a:buClr>
                <a:schemeClr val="lt1"/>
              </a:buClr>
              <a:buSzPts val="1800"/>
              <a:buFont typeface="Arial"/>
              <a:buChar char="–"/>
            </a:pPr>
            <a:r>
              <a:rPr b="0" i="0" lang="en-US" sz="1800" u="none" cap="none" strike="noStrike">
                <a:solidFill>
                  <a:schemeClr val="lt1"/>
                </a:solidFill>
                <a:latin typeface="Calibri"/>
                <a:ea typeface="Calibri"/>
                <a:cs typeface="Calibri"/>
                <a:sym typeface="Calibri"/>
              </a:rPr>
              <a:t>MW retrievals only see liquid particles.</a:t>
            </a:r>
            <a:endParaRPr sz="2600"/>
          </a:p>
          <a:p>
            <a:pPr indent="-336550" lvl="1" marL="742950" marR="0" rtl="0" algn="l">
              <a:lnSpc>
                <a:spcPct val="100000"/>
              </a:lnSpc>
              <a:spcBef>
                <a:spcPts val="0"/>
              </a:spcBef>
              <a:spcAft>
                <a:spcPts val="0"/>
              </a:spcAft>
              <a:buClr>
                <a:schemeClr val="lt1"/>
              </a:buClr>
              <a:buSzPts val="1800"/>
              <a:buFont typeface="Arial"/>
              <a:buChar char="–"/>
            </a:pPr>
            <a:r>
              <a:rPr b="0" i="0" lang="en-US" sz="1800" u="none" cap="none" strike="noStrike">
                <a:solidFill>
                  <a:schemeClr val="lt1"/>
                </a:solidFill>
                <a:latin typeface="Calibri"/>
                <a:ea typeface="Calibri"/>
                <a:cs typeface="Calibri"/>
                <a:sym typeface="Calibri"/>
              </a:rPr>
              <a:t>Coarser field of view (up to 40 ABI pixels in one GCOM pixel).</a:t>
            </a:r>
            <a:endParaRPr sz="2600"/>
          </a:p>
          <a:p>
            <a:pPr indent="-336550" lvl="1" marL="742950" marR="0" rtl="0" algn="l">
              <a:lnSpc>
                <a:spcPct val="100000"/>
              </a:lnSpc>
              <a:spcBef>
                <a:spcPts val="0"/>
              </a:spcBef>
              <a:spcAft>
                <a:spcPts val="0"/>
              </a:spcAft>
              <a:buClr>
                <a:schemeClr val="lt1"/>
              </a:buClr>
              <a:buSzPts val="1800"/>
              <a:buFont typeface="Arial"/>
              <a:buChar char="–"/>
            </a:pPr>
            <a:r>
              <a:rPr b="0" i="0" lang="en-US" sz="1800" u="none" cap="none" strike="noStrike">
                <a:solidFill>
                  <a:schemeClr val="lt1"/>
                </a:solidFill>
                <a:latin typeface="Calibri"/>
                <a:ea typeface="Calibri"/>
                <a:cs typeface="Calibri"/>
                <a:sym typeface="Calibri"/>
              </a:rPr>
              <a:t>Only over ocean.</a:t>
            </a:r>
            <a:endParaRPr sz="2600"/>
          </a:p>
          <a:p>
            <a:pPr indent="-336550" lvl="1" marL="742950" marR="0" rtl="0" algn="l">
              <a:lnSpc>
                <a:spcPct val="100000"/>
              </a:lnSpc>
              <a:spcBef>
                <a:spcPts val="0"/>
              </a:spcBef>
              <a:spcAft>
                <a:spcPts val="0"/>
              </a:spcAft>
              <a:buClr>
                <a:schemeClr val="lt1"/>
              </a:buClr>
              <a:buSzPts val="1800"/>
              <a:buFont typeface="Arial"/>
              <a:buChar char="–"/>
            </a:pPr>
            <a:r>
              <a:rPr b="0" i="0" lang="en-US" sz="1800" u="none" cap="none" strike="noStrike">
                <a:solidFill>
                  <a:schemeClr val="lt1"/>
                </a:solidFill>
                <a:latin typeface="Calibri"/>
                <a:ea typeface="Calibri"/>
                <a:cs typeface="Calibri"/>
                <a:sym typeface="Calibri"/>
              </a:rPr>
              <a:t>Several filtering and aggregation steps needed (cloud phase, etc.) homogeneity)</a:t>
            </a:r>
            <a:r>
              <a:rPr lang="en-US" sz="1800"/>
              <a:t>.</a:t>
            </a:r>
            <a:endParaRPr sz="2600"/>
          </a:p>
          <a:p>
            <a:pPr indent="-336550" lvl="1" marL="742950" marR="0" rtl="0" algn="l">
              <a:lnSpc>
                <a:spcPct val="100000"/>
              </a:lnSpc>
              <a:spcBef>
                <a:spcPts val="0"/>
              </a:spcBef>
              <a:spcAft>
                <a:spcPts val="0"/>
              </a:spcAft>
              <a:buClr>
                <a:schemeClr val="lt1"/>
              </a:buClr>
              <a:buSzPts val="1800"/>
              <a:buFont typeface="Arial"/>
              <a:buChar char="–"/>
            </a:pPr>
            <a:r>
              <a:rPr b="0" i="0" lang="en-US" sz="1800" u="none" cap="none" strike="noStrike">
                <a:solidFill>
                  <a:schemeClr val="lt1"/>
                </a:solidFill>
                <a:latin typeface="Calibri"/>
                <a:ea typeface="Calibri"/>
                <a:cs typeface="Calibri"/>
                <a:sym typeface="Calibri"/>
              </a:rPr>
              <a:t>Visualization is valuable tool,  but exact quantitative validation is difficult.</a:t>
            </a:r>
            <a:endParaRPr sz="2600"/>
          </a:p>
        </p:txBody>
      </p:sp>
      <p:sp>
        <p:nvSpPr>
          <p:cNvPr id="673" name="Google Shape;673;p30"/>
          <p:cNvSpPr txBox="1"/>
          <p:nvPr>
            <p:ph type="title"/>
          </p:nvPr>
        </p:nvSpPr>
        <p:spPr>
          <a:xfrm>
            <a:off x="457200" y="12"/>
            <a:ext cx="8229600" cy="114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3600"/>
              <a:buFont typeface="Arial"/>
              <a:buNone/>
            </a:pPr>
            <a:r>
              <a:rPr lang="en-US" sz="2400">
                <a:solidFill>
                  <a:schemeClr val="accent6"/>
                </a:solidFill>
                <a:latin typeface="Arial"/>
                <a:ea typeface="Arial"/>
                <a:cs typeface="Arial"/>
                <a:sym typeface="Arial"/>
              </a:rPr>
              <a:t>PLPT ABI-FD_COP06</a:t>
            </a:r>
            <a:endParaRPr sz="2400">
              <a:solidFill>
                <a:schemeClr val="accent6"/>
              </a:solidFill>
            </a:endParaRPr>
          </a:p>
          <a:p>
            <a:pPr indent="0" lvl="0" marL="0" marR="0" rtl="0" algn="ctr">
              <a:lnSpc>
                <a:spcPct val="100000"/>
              </a:lnSpc>
              <a:spcBef>
                <a:spcPts val="0"/>
              </a:spcBef>
              <a:spcAft>
                <a:spcPts val="0"/>
              </a:spcAft>
              <a:buClr>
                <a:schemeClr val="accent6"/>
              </a:buClr>
              <a:buSzPts val="700"/>
              <a:buFont typeface="Calibri"/>
              <a:buNone/>
            </a:pPr>
            <a:r>
              <a:rPr b="0" i="0" lang="en-US" sz="2400" u="none" cap="none" strike="noStrike">
                <a:solidFill>
                  <a:schemeClr val="accent6"/>
                </a:solidFill>
                <a:latin typeface="Calibri"/>
                <a:ea typeface="Calibri"/>
                <a:cs typeface="Calibri"/>
                <a:sym typeface="Calibri"/>
              </a:rPr>
              <a:t>AMSR-2 on GCOM-W1 /JAXA </a:t>
            </a:r>
            <a:r>
              <a:rPr b="0" i="0" lang="en-US" sz="2800" u="none" cap="none" strike="noStrike">
                <a:solidFill>
                  <a:schemeClr val="accent6"/>
                </a:solidFill>
                <a:latin typeface="Calibri"/>
                <a:ea typeface="Calibri"/>
                <a:cs typeface="Calibri"/>
                <a:sym typeface="Calibri"/>
              </a:rPr>
              <a:t>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31"/>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accent6"/>
              </a:buClr>
              <a:buSzPts val="700"/>
              <a:buFont typeface="Calibri"/>
              <a:buNone/>
            </a:pPr>
            <a:r>
              <a:rPr lang="en-US" sz="2700">
                <a:solidFill>
                  <a:schemeClr val="accent6"/>
                </a:solidFill>
                <a:latin typeface="Arial"/>
                <a:ea typeface="Arial"/>
                <a:cs typeface="Arial"/>
                <a:sym typeface="Arial"/>
              </a:rPr>
              <a:t>PLPT ABI-FD_COP06</a:t>
            </a:r>
            <a:endParaRPr sz="2700">
              <a:solidFill>
                <a:schemeClr val="accent6"/>
              </a:solidFill>
              <a:latin typeface="Arial"/>
              <a:ea typeface="Arial"/>
              <a:cs typeface="Arial"/>
              <a:sym typeface="Arial"/>
            </a:endParaRPr>
          </a:p>
          <a:p>
            <a:pPr indent="0" lvl="0" marL="0" marR="0" rtl="0" algn="ctr">
              <a:lnSpc>
                <a:spcPct val="100000"/>
              </a:lnSpc>
              <a:spcBef>
                <a:spcPts val="0"/>
              </a:spcBef>
              <a:spcAft>
                <a:spcPts val="0"/>
              </a:spcAft>
              <a:buClr>
                <a:schemeClr val="accent6"/>
              </a:buClr>
              <a:buSzPts val="700"/>
              <a:buFont typeface="Calibri"/>
              <a:buNone/>
            </a:pPr>
            <a:r>
              <a:rPr lang="en-US" sz="2700">
                <a:solidFill>
                  <a:schemeClr val="accent6"/>
                </a:solidFill>
              </a:rPr>
              <a:t>Liquid Water </a:t>
            </a:r>
            <a:r>
              <a:rPr lang="en-US" sz="2700">
                <a:solidFill>
                  <a:schemeClr val="accent6"/>
                </a:solidFill>
                <a:extLst>
                  <a:ext uri="http://customooxmlschemas.google.com/">
                    <go:slidesCustomData xmlns:go="http://customooxmlschemas.google.com/" textRoundtripDataId="19"/>
                  </a:ext>
                </a:extLst>
              </a:rPr>
              <a:t>Path </a:t>
            </a:r>
            <a:endParaRPr sz="2700"/>
          </a:p>
        </p:txBody>
      </p:sp>
      <p:sp>
        <p:nvSpPr>
          <p:cNvPr id="680" name="Google Shape;680;p31"/>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sp>
        <p:nvSpPr>
          <p:cNvPr id="681" name="Google Shape;681;p31"/>
          <p:cNvSpPr txBox="1"/>
          <p:nvPr/>
        </p:nvSpPr>
        <p:spPr>
          <a:xfrm>
            <a:off x="4029175" y="931349"/>
            <a:ext cx="4918200" cy="5537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Liquid Water Path FD  is computed with adiabatic assumption on grid for Cloud Particle Size </a:t>
            </a:r>
            <a:r>
              <a:rPr lang="en-US">
                <a:solidFill>
                  <a:schemeClr val="lt1"/>
                </a:solidFill>
              </a:rPr>
              <a:t>(</a:t>
            </a:r>
            <a:r>
              <a:rPr b="0" i="0" lang="en-US" sz="1400" u="none" cap="none" strike="noStrike">
                <a:solidFill>
                  <a:schemeClr val="lt1"/>
                </a:solidFill>
                <a:latin typeface="Arial"/>
                <a:ea typeface="Arial"/>
                <a:cs typeface="Arial"/>
                <a:sym typeface="Arial"/>
              </a:rPr>
              <a:t>Full disk: 27112 x 2712.)</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Microwave based algorithms are sensitive to Liquid  phase  clouds only.</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Liquid phase clouds only, but averaged over entire GCOM grid box</a:t>
            </a:r>
            <a:r>
              <a:rPr lang="en-US">
                <a:solidFill>
                  <a:schemeClr val="lt1"/>
                </a:solidFill>
              </a:rPr>
              <a:t>.</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ABI LWP for FD is computed from two different resolutions for COD and CPS. COD is averaged over valid pixels in 2x2 box of CPS grid.</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Cut off of thick saturated clouds  with COD greater than 50.</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MW is insensitive to thin clouds, we exclude all clouds optically thinner than COD=5</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We exclude all MW pixels with a rain flag.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350"/>
              <a:buFont typeface="Arial"/>
              <a:buNone/>
            </a:pPr>
            <a:r>
              <a:rPr b="0" i="0" lang="en-US" sz="14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descr="Diagram&#10;&#10;Description automatically generated" id="682" name="Google Shape;682;p31"/>
          <p:cNvPicPr preferRelativeResize="0"/>
          <p:nvPr/>
        </p:nvPicPr>
        <p:blipFill rotWithShape="1">
          <a:blip r:embed="rId3">
            <a:alphaModFix/>
          </a:blip>
          <a:srcRect b="0" l="0" r="0" t="0"/>
          <a:stretch/>
        </p:blipFill>
        <p:spPr>
          <a:xfrm>
            <a:off x="616150" y="1096950"/>
            <a:ext cx="2831601" cy="2831601"/>
          </a:xfrm>
          <a:prstGeom prst="rect">
            <a:avLst/>
          </a:prstGeom>
          <a:noFill/>
          <a:ln>
            <a:noFill/>
          </a:ln>
        </p:spPr>
      </p:pic>
      <p:pic>
        <p:nvPicPr>
          <p:cNvPr descr="Diagram&#10;&#10;Description automatically generated" id="683" name="Google Shape;683;p31"/>
          <p:cNvPicPr preferRelativeResize="0"/>
          <p:nvPr/>
        </p:nvPicPr>
        <p:blipFill rotWithShape="1">
          <a:blip r:embed="rId4">
            <a:alphaModFix/>
          </a:blip>
          <a:srcRect b="0" l="0" r="0" t="0"/>
          <a:stretch/>
        </p:blipFill>
        <p:spPr>
          <a:xfrm>
            <a:off x="616150" y="3928543"/>
            <a:ext cx="2831608" cy="2831608"/>
          </a:xfrm>
          <a:prstGeom prst="rect">
            <a:avLst/>
          </a:prstGeom>
          <a:noFill/>
          <a:ln>
            <a:noFill/>
          </a:ln>
        </p:spPr>
      </p:pic>
      <p:pic>
        <p:nvPicPr>
          <p:cNvPr descr="Diagram&#10;&#10;Description automatically generated" id="684" name="Google Shape;684;p31"/>
          <p:cNvPicPr preferRelativeResize="0"/>
          <p:nvPr/>
        </p:nvPicPr>
        <p:blipFill rotWithShape="1">
          <a:blip r:embed="rId5">
            <a:alphaModFix/>
          </a:blip>
          <a:srcRect b="0" l="0" r="0" t="0"/>
          <a:stretch/>
        </p:blipFill>
        <p:spPr>
          <a:xfrm>
            <a:off x="628679" y="1109467"/>
            <a:ext cx="2806555" cy="280655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1000"/>
                                        <p:tgtEl>
                                          <p:spTgt spid="6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32"/>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accent6"/>
              </a:buClr>
              <a:buSzPts val="700"/>
              <a:buFont typeface="Calibri"/>
              <a:buNone/>
            </a:pPr>
            <a:r>
              <a:rPr lang="en-US" sz="2800">
                <a:solidFill>
                  <a:schemeClr val="accent6"/>
                </a:solidFill>
                <a:latin typeface="Arial"/>
                <a:ea typeface="Arial"/>
                <a:cs typeface="Arial"/>
                <a:sym typeface="Arial"/>
              </a:rPr>
              <a:t>PLPT ABI-FD_COP06</a:t>
            </a:r>
            <a:endParaRPr sz="2800">
              <a:solidFill>
                <a:schemeClr val="accent6"/>
              </a:solidFill>
            </a:endParaRPr>
          </a:p>
          <a:p>
            <a:pPr indent="0" lvl="0" marL="0" marR="0" rtl="0" algn="ctr">
              <a:lnSpc>
                <a:spcPct val="100000"/>
              </a:lnSpc>
              <a:spcBef>
                <a:spcPts val="0"/>
              </a:spcBef>
              <a:spcAft>
                <a:spcPts val="0"/>
              </a:spcAft>
              <a:buClr>
                <a:schemeClr val="accent6"/>
              </a:buClr>
              <a:buSzPts val="700"/>
              <a:buFont typeface="Calibri"/>
              <a:buNone/>
            </a:pPr>
            <a:r>
              <a:rPr b="0" i="0" lang="en-US" sz="2800" u="none" cap="none" strike="noStrike">
                <a:solidFill>
                  <a:schemeClr val="accent6"/>
                </a:solidFill>
                <a:latin typeface="Calibri"/>
                <a:ea typeface="Calibri"/>
                <a:cs typeface="Calibri"/>
                <a:sym typeface="Calibri"/>
              </a:rPr>
              <a:t>AMSR-2 on GCOM-W1 /JAXA  </a:t>
            </a:r>
            <a:endParaRPr/>
          </a:p>
        </p:txBody>
      </p:sp>
      <p:sp>
        <p:nvSpPr>
          <p:cNvPr id="691" name="Google Shape;691;p32"/>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cxnSp>
        <p:nvCxnSpPr>
          <p:cNvPr id="692" name="Google Shape;692;p32"/>
          <p:cNvCxnSpPr/>
          <p:nvPr/>
        </p:nvCxnSpPr>
        <p:spPr>
          <a:xfrm flipH="1" rot="10800000">
            <a:off x="1314350" y="3932400"/>
            <a:ext cx="2363700" cy="2607600"/>
          </a:xfrm>
          <a:prstGeom prst="straightConnector1">
            <a:avLst/>
          </a:prstGeom>
          <a:noFill/>
          <a:ln cap="flat" cmpd="sng" w="9525">
            <a:solidFill>
              <a:schemeClr val="dk2"/>
            </a:solidFill>
            <a:prstDash val="solid"/>
            <a:round/>
            <a:headEnd len="sm" w="sm" type="none"/>
            <a:tailEnd len="sm" w="sm" type="none"/>
          </a:ln>
        </p:spPr>
      </p:cxnSp>
      <p:pic>
        <p:nvPicPr>
          <p:cNvPr id="693" name="Google Shape;693;p32"/>
          <p:cNvPicPr preferRelativeResize="0"/>
          <p:nvPr/>
        </p:nvPicPr>
        <p:blipFill>
          <a:blip r:embed="rId3">
            <a:alphaModFix/>
          </a:blip>
          <a:stretch>
            <a:fillRect/>
          </a:stretch>
        </p:blipFill>
        <p:spPr>
          <a:xfrm>
            <a:off x="117900" y="1178790"/>
            <a:ext cx="2840699" cy="2272012"/>
          </a:xfrm>
          <a:prstGeom prst="rect">
            <a:avLst/>
          </a:prstGeom>
          <a:noFill/>
          <a:ln>
            <a:noFill/>
          </a:ln>
        </p:spPr>
      </p:pic>
      <p:pic>
        <p:nvPicPr>
          <p:cNvPr id="694" name="Google Shape;694;p32"/>
          <p:cNvPicPr preferRelativeResize="0"/>
          <p:nvPr/>
        </p:nvPicPr>
        <p:blipFill>
          <a:blip r:embed="rId4">
            <a:alphaModFix/>
          </a:blip>
          <a:stretch>
            <a:fillRect/>
          </a:stretch>
        </p:blipFill>
        <p:spPr>
          <a:xfrm>
            <a:off x="3076150" y="1178802"/>
            <a:ext cx="2840689" cy="2271996"/>
          </a:xfrm>
          <a:prstGeom prst="rect">
            <a:avLst/>
          </a:prstGeom>
          <a:noFill/>
          <a:ln>
            <a:noFill/>
          </a:ln>
        </p:spPr>
      </p:pic>
      <p:pic>
        <p:nvPicPr>
          <p:cNvPr id="695" name="Google Shape;695;p32"/>
          <p:cNvPicPr preferRelativeResize="0"/>
          <p:nvPr/>
        </p:nvPicPr>
        <p:blipFill>
          <a:blip r:embed="rId5">
            <a:alphaModFix/>
          </a:blip>
          <a:stretch>
            <a:fillRect/>
          </a:stretch>
        </p:blipFill>
        <p:spPr>
          <a:xfrm>
            <a:off x="6096875" y="1178800"/>
            <a:ext cx="2840699" cy="2272000"/>
          </a:xfrm>
          <a:prstGeom prst="rect">
            <a:avLst/>
          </a:prstGeom>
          <a:noFill/>
          <a:ln>
            <a:noFill/>
          </a:ln>
        </p:spPr>
      </p:pic>
      <p:sp>
        <p:nvSpPr>
          <p:cNvPr id="696" name="Google Shape;696;p32"/>
          <p:cNvSpPr txBox="1"/>
          <p:nvPr/>
        </p:nvSpPr>
        <p:spPr>
          <a:xfrm>
            <a:off x="3972400" y="3810000"/>
            <a:ext cx="471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FFFFFF"/>
              </a:solidFill>
              <a:latin typeface="Calibri"/>
              <a:ea typeface="Calibri"/>
              <a:cs typeface="Calibri"/>
              <a:sym typeface="Calibri"/>
            </a:endParaRPr>
          </a:p>
        </p:txBody>
      </p:sp>
      <p:sp>
        <p:nvSpPr>
          <p:cNvPr id="697" name="Google Shape;697;p32"/>
          <p:cNvSpPr txBox="1"/>
          <p:nvPr/>
        </p:nvSpPr>
        <p:spPr>
          <a:xfrm>
            <a:off x="3972400" y="3766275"/>
            <a:ext cx="4984200" cy="306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rgbClr val="FFFFFF"/>
                </a:solidFill>
                <a:latin typeface="Calibri"/>
                <a:ea typeface="Calibri"/>
                <a:cs typeface="Calibri"/>
                <a:sym typeface="Calibri"/>
              </a:rPr>
              <a:t>Different spatial resolution and limitations on liquid phase clouds, non-rain and clouds between COD bigger than 5 requires special filtering:</a:t>
            </a:r>
            <a:endParaRPr sz="1700">
              <a:solidFill>
                <a:srgbClr val="FFFFFF"/>
              </a:solidFill>
              <a:latin typeface="Calibri"/>
              <a:ea typeface="Calibri"/>
              <a:cs typeface="Calibri"/>
              <a:sym typeface="Calibri"/>
            </a:endParaRPr>
          </a:p>
          <a:p>
            <a:pPr indent="-336550" lvl="0" marL="457200" rtl="0" algn="l">
              <a:spcBef>
                <a:spcPts val="0"/>
              </a:spcBef>
              <a:spcAft>
                <a:spcPts val="0"/>
              </a:spcAft>
              <a:buClr>
                <a:srgbClr val="FFFFFF"/>
              </a:buClr>
              <a:buSzPts val="1700"/>
              <a:buFont typeface="Calibri"/>
              <a:buChar char="●"/>
            </a:pPr>
            <a:r>
              <a:rPr lang="en-US" sz="1700">
                <a:solidFill>
                  <a:srgbClr val="FFFFFF"/>
                </a:solidFill>
                <a:latin typeface="Calibri"/>
                <a:ea typeface="Calibri"/>
                <a:cs typeface="Calibri"/>
                <a:sym typeface="Calibri"/>
              </a:rPr>
              <a:t>Left: AMSR-E on GCOM-W Liquid Water Path</a:t>
            </a:r>
            <a:endParaRPr sz="1700">
              <a:solidFill>
                <a:srgbClr val="FFFFFF"/>
              </a:solidFill>
              <a:latin typeface="Calibri"/>
              <a:ea typeface="Calibri"/>
              <a:cs typeface="Calibri"/>
              <a:sym typeface="Calibri"/>
            </a:endParaRPr>
          </a:p>
          <a:p>
            <a:pPr indent="-336550" lvl="0" marL="457200" rtl="0" algn="l">
              <a:spcBef>
                <a:spcPts val="0"/>
              </a:spcBef>
              <a:spcAft>
                <a:spcPts val="0"/>
              </a:spcAft>
              <a:buClr>
                <a:srgbClr val="FFFFFF"/>
              </a:buClr>
              <a:buSzPts val="1700"/>
              <a:buFont typeface="Calibri"/>
              <a:buChar char="●"/>
            </a:pPr>
            <a:r>
              <a:rPr lang="en-US" sz="1700">
                <a:solidFill>
                  <a:srgbClr val="FFFFFF"/>
                </a:solidFill>
                <a:latin typeface="Calibri"/>
                <a:ea typeface="Calibri"/>
                <a:cs typeface="Calibri"/>
                <a:sym typeface="Calibri"/>
              </a:rPr>
              <a:t>Middle: ABI/G18 Water clouds only in spatial resolution of CODF (4km)</a:t>
            </a:r>
            <a:endParaRPr sz="1700">
              <a:solidFill>
                <a:srgbClr val="FFFFFF"/>
              </a:solidFill>
              <a:latin typeface="Calibri"/>
              <a:ea typeface="Calibri"/>
              <a:cs typeface="Calibri"/>
              <a:sym typeface="Calibri"/>
            </a:endParaRPr>
          </a:p>
          <a:p>
            <a:pPr indent="-336550" lvl="0" marL="457200" rtl="0" algn="l">
              <a:spcBef>
                <a:spcPts val="0"/>
              </a:spcBef>
              <a:spcAft>
                <a:spcPts val="0"/>
              </a:spcAft>
              <a:buClr>
                <a:srgbClr val="FFFFFF"/>
              </a:buClr>
              <a:buSzPts val="1700"/>
              <a:buFont typeface="Calibri"/>
              <a:buChar char="●"/>
            </a:pPr>
            <a:r>
              <a:rPr lang="en-US" sz="1700">
                <a:solidFill>
                  <a:srgbClr val="FFFFFF"/>
                </a:solidFill>
                <a:latin typeface="Calibri"/>
                <a:ea typeface="Calibri"/>
                <a:cs typeface="Calibri"/>
                <a:sym typeface="Calibri"/>
              </a:rPr>
              <a:t>Right: </a:t>
            </a:r>
            <a:r>
              <a:rPr lang="en-US" sz="1700">
                <a:solidFill>
                  <a:srgbClr val="FFFFFF"/>
                </a:solidFill>
                <a:latin typeface="Calibri"/>
                <a:ea typeface="Calibri"/>
                <a:cs typeface="Calibri"/>
                <a:sym typeface="Calibri"/>
              </a:rPr>
              <a:t>ABI/G18 Water clouds s</a:t>
            </a:r>
            <a:r>
              <a:rPr lang="en-US" sz="1700">
                <a:solidFill>
                  <a:srgbClr val="FFFFFF"/>
                </a:solidFill>
                <a:latin typeface="Calibri"/>
                <a:ea typeface="Calibri"/>
                <a:cs typeface="Calibri"/>
                <a:sym typeface="Calibri"/>
              </a:rPr>
              <a:t>patially averaged to 20-km resolution</a:t>
            </a:r>
            <a:endParaRPr sz="1700">
              <a:solidFill>
                <a:srgbClr val="FFFFFF"/>
              </a:solidFill>
              <a:latin typeface="Calibri"/>
              <a:ea typeface="Calibri"/>
              <a:cs typeface="Calibri"/>
              <a:sym typeface="Calibri"/>
            </a:endParaRPr>
          </a:p>
          <a:p>
            <a:pPr indent="-336550" lvl="0" marL="457200" rtl="0" algn="l">
              <a:spcBef>
                <a:spcPts val="0"/>
              </a:spcBef>
              <a:spcAft>
                <a:spcPts val="0"/>
              </a:spcAft>
              <a:buClr>
                <a:srgbClr val="FFFFFF"/>
              </a:buClr>
              <a:buSzPts val="1700"/>
              <a:buFont typeface="Calibri"/>
              <a:buChar char="●"/>
            </a:pPr>
            <a:r>
              <a:rPr lang="en-US" sz="1700">
                <a:solidFill>
                  <a:srgbClr val="FFFFFF"/>
                </a:solidFill>
                <a:latin typeface="Calibri"/>
                <a:ea typeface="Calibri"/>
                <a:cs typeface="Calibri"/>
                <a:sym typeface="Calibri"/>
              </a:rPr>
              <a:t>Comparisons on left is with smoothed ABI values.</a:t>
            </a:r>
            <a:endParaRPr sz="1700">
              <a:solidFill>
                <a:srgbClr val="FFFFFF"/>
              </a:solidFill>
              <a:latin typeface="Calibri"/>
              <a:ea typeface="Calibri"/>
              <a:cs typeface="Calibri"/>
              <a:sym typeface="Calibri"/>
            </a:endParaRPr>
          </a:p>
          <a:p>
            <a:pPr indent="0" lvl="0" marL="0" rtl="0" algn="l">
              <a:spcBef>
                <a:spcPts val="0"/>
              </a:spcBef>
              <a:spcAft>
                <a:spcPts val="0"/>
              </a:spcAft>
              <a:buNone/>
            </a:pPr>
            <a:r>
              <a:t/>
            </a:r>
            <a:endParaRPr sz="1700">
              <a:solidFill>
                <a:srgbClr val="FFFFFF"/>
              </a:solidFill>
              <a:latin typeface="Calibri"/>
              <a:ea typeface="Calibri"/>
              <a:cs typeface="Calibri"/>
              <a:sym typeface="Calibri"/>
            </a:endParaRPr>
          </a:p>
          <a:p>
            <a:pPr indent="0" lvl="0" marL="0" rtl="0" algn="l">
              <a:spcBef>
                <a:spcPts val="0"/>
              </a:spcBef>
              <a:spcAft>
                <a:spcPts val="0"/>
              </a:spcAft>
              <a:buNone/>
            </a:pPr>
            <a:r>
              <a:t/>
            </a:r>
            <a:endParaRPr sz="1700">
              <a:solidFill>
                <a:srgbClr val="FFFFFF"/>
              </a:solidFill>
              <a:latin typeface="Calibri"/>
              <a:ea typeface="Calibri"/>
              <a:cs typeface="Calibri"/>
              <a:sym typeface="Calibri"/>
            </a:endParaRPr>
          </a:p>
        </p:txBody>
      </p:sp>
      <p:pic>
        <p:nvPicPr>
          <p:cNvPr id="698" name="Google Shape;698;p32"/>
          <p:cNvPicPr preferRelativeResize="0"/>
          <p:nvPr/>
        </p:nvPicPr>
        <p:blipFill>
          <a:blip r:embed="rId6">
            <a:alphaModFix/>
          </a:blip>
          <a:stretch>
            <a:fillRect/>
          </a:stretch>
        </p:blipFill>
        <p:spPr>
          <a:xfrm>
            <a:off x="117900" y="3560325"/>
            <a:ext cx="3760118" cy="3007352"/>
          </a:xfrm>
          <a:prstGeom prst="rect">
            <a:avLst/>
          </a:prstGeom>
          <a:noFill/>
          <a:ln>
            <a:noFill/>
          </a:ln>
        </p:spPr>
      </p:pic>
      <p:pic>
        <p:nvPicPr>
          <p:cNvPr id="699" name="Google Shape;699;p32"/>
          <p:cNvPicPr preferRelativeResize="0"/>
          <p:nvPr/>
        </p:nvPicPr>
        <p:blipFill>
          <a:blip r:embed="rId7">
            <a:alphaModFix/>
          </a:blip>
          <a:stretch>
            <a:fillRect/>
          </a:stretch>
        </p:blipFill>
        <p:spPr>
          <a:xfrm>
            <a:off x="183258" y="3612589"/>
            <a:ext cx="3629420" cy="2902827"/>
          </a:xfrm>
          <a:prstGeom prst="rect">
            <a:avLst/>
          </a:prstGeom>
          <a:noFill/>
          <a:ln>
            <a:noFill/>
          </a:ln>
        </p:spPr>
      </p:pic>
      <p:sp>
        <p:nvSpPr>
          <p:cNvPr id="700" name="Google Shape;700;p32"/>
          <p:cNvSpPr txBox="1"/>
          <p:nvPr/>
        </p:nvSpPr>
        <p:spPr>
          <a:xfrm>
            <a:off x="4409600" y="6170950"/>
            <a:ext cx="4714500" cy="8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FF"/>
                </a:solidFill>
                <a:latin typeface="Calibri"/>
                <a:ea typeface="Calibri"/>
                <a:cs typeface="Calibri"/>
                <a:sym typeface="Calibri"/>
              </a:rPr>
              <a:t>Bias:  15.7mm   Precision: 69mm   for </a:t>
            </a:r>
            <a:r>
              <a:rPr lang="en-US" sz="1250">
                <a:solidFill>
                  <a:srgbClr val="FFFFFF"/>
                </a:solidFill>
              </a:rPr>
              <a:t>GW1AM2_202208172357</a:t>
            </a:r>
            <a:endParaRPr sz="1250">
              <a:solidFill>
                <a:srgbClr val="FFFFFF"/>
              </a:solidFill>
            </a:endParaRPr>
          </a:p>
          <a:p>
            <a:pPr indent="0" lvl="0" marL="0" rtl="0" algn="l">
              <a:spcBef>
                <a:spcPts val="0"/>
              </a:spcBef>
              <a:spcAft>
                <a:spcPts val="0"/>
              </a:spcAft>
              <a:buNone/>
            </a:pPr>
            <a:r>
              <a:t/>
            </a:r>
            <a:endParaRPr>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1000"/>
                                        <p:tgtEl>
                                          <p:spTgt spid="6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33"/>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accent6"/>
              </a:buClr>
              <a:buSzPts val="700"/>
              <a:buFont typeface="Calibri"/>
              <a:buNone/>
            </a:pPr>
            <a:r>
              <a:rPr lang="en-US" sz="2800">
                <a:solidFill>
                  <a:schemeClr val="accent6"/>
                </a:solidFill>
                <a:latin typeface="Arial"/>
                <a:ea typeface="Arial"/>
                <a:cs typeface="Arial"/>
                <a:sym typeface="Arial"/>
              </a:rPr>
              <a:t>PLPT ABI-FD_COP06</a:t>
            </a:r>
            <a:endParaRPr sz="2800">
              <a:solidFill>
                <a:schemeClr val="accent6"/>
              </a:solidFill>
            </a:endParaRPr>
          </a:p>
          <a:p>
            <a:pPr indent="0" lvl="0" marL="0" marR="0" rtl="0" algn="ctr">
              <a:lnSpc>
                <a:spcPct val="100000"/>
              </a:lnSpc>
              <a:spcBef>
                <a:spcPts val="0"/>
              </a:spcBef>
              <a:spcAft>
                <a:spcPts val="0"/>
              </a:spcAft>
              <a:buClr>
                <a:schemeClr val="accent6"/>
              </a:buClr>
              <a:buSzPts val="700"/>
              <a:buFont typeface="Calibri"/>
              <a:buNone/>
            </a:pPr>
            <a:r>
              <a:rPr b="0" i="0" lang="en-US" sz="2800" u="none" cap="none" strike="noStrike">
                <a:solidFill>
                  <a:schemeClr val="accent6"/>
                </a:solidFill>
                <a:latin typeface="Calibri"/>
                <a:ea typeface="Calibri"/>
                <a:cs typeface="Calibri"/>
                <a:sym typeface="Calibri"/>
              </a:rPr>
              <a:t>AMSR-2 on GCOM-W1 /JAXA  </a:t>
            </a:r>
            <a:endParaRPr/>
          </a:p>
        </p:txBody>
      </p:sp>
      <p:sp>
        <p:nvSpPr>
          <p:cNvPr id="707" name="Google Shape;707;p33"/>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sp>
        <p:nvSpPr>
          <p:cNvPr id="708" name="Google Shape;708;p33"/>
          <p:cNvSpPr txBox="1"/>
          <p:nvPr/>
        </p:nvSpPr>
        <p:spPr>
          <a:xfrm>
            <a:off x="878775" y="1153650"/>
            <a:ext cx="7687200" cy="489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800"/>
              <a:buFont typeface="Arial"/>
              <a:buNone/>
            </a:pPr>
            <a:r>
              <a:rPr b="0" i="0" lang="en-US" sz="3200" u="none" cap="none" strike="noStrike">
                <a:solidFill>
                  <a:schemeClr val="lt1"/>
                </a:solidFill>
                <a:latin typeface="Arial"/>
                <a:ea typeface="Arial"/>
                <a:cs typeface="Arial"/>
                <a:sym typeface="Arial"/>
              </a:rPr>
              <a:t>Summary:</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lt1"/>
              </a:buClr>
              <a:buSzPts val="2000"/>
              <a:buFont typeface="Arial"/>
              <a:buChar char="•"/>
            </a:pPr>
            <a:r>
              <a:rPr b="0" i="0" lang="en-US" sz="2000" u="none" cap="none" strike="noStrike">
                <a:solidFill>
                  <a:schemeClr val="lt1"/>
                </a:solidFill>
                <a:latin typeface="Arial"/>
                <a:ea typeface="Arial"/>
                <a:cs typeface="Arial"/>
                <a:sym typeface="Arial"/>
              </a:rPr>
              <a:t>Visual comparison between AMSR-2/ GCOM  LWP and ABI LWP shows good agreement in spatial pattern. </a:t>
            </a:r>
            <a:endParaRPr b="0" i="0" sz="2000" u="none" cap="none" strike="noStrike">
              <a:solidFill>
                <a:schemeClr val="lt1"/>
              </a:solidFill>
              <a:latin typeface="Arial"/>
              <a:ea typeface="Arial"/>
              <a:cs typeface="Arial"/>
              <a:sym typeface="Arial"/>
            </a:endParaRPr>
          </a:p>
          <a:p>
            <a:pPr indent="0" lvl="0" marL="457200" marR="0" rtl="0" algn="l">
              <a:lnSpc>
                <a:spcPct val="100000"/>
              </a:lnSpc>
              <a:spcBef>
                <a:spcPts val="0"/>
              </a:spcBef>
              <a:spcAft>
                <a:spcPts val="0"/>
              </a:spcAft>
              <a:buNone/>
            </a:pPr>
            <a:r>
              <a:t/>
            </a:r>
            <a:endParaRPr sz="2000">
              <a:solidFill>
                <a:schemeClr val="lt1"/>
              </a:solidFill>
            </a:endParaRPr>
          </a:p>
          <a:p>
            <a:pPr indent="-285750" lvl="0" marL="285750" marR="0" rtl="0" algn="l">
              <a:lnSpc>
                <a:spcPct val="100000"/>
              </a:lnSpc>
              <a:spcBef>
                <a:spcPts val="0"/>
              </a:spcBef>
              <a:spcAft>
                <a:spcPts val="0"/>
              </a:spcAft>
              <a:buClr>
                <a:schemeClr val="lt1"/>
              </a:buClr>
              <a:buSzPts val="2000"/>
              <a:buFont typeface="Arial"/>
              <a:buChar char="•"/>
            </a:pPr>
            <a:r>
              <a:rPr b="0" i="0" lang="en-US" sz="2000" u="none" cap="none" strike="noStrike">
                <a:solidFill>
                  <a:schemeClr val="lt1"/>
                </a:solidFill>
                <a:latin typeface="Arial"/>
                <a:ea typeface="Arial"/>
                <a:cs typeface="Arial"/>
                <a:sym typeface="Arial"/>
              </a:rPr>
              <a:t>Challenges are the very different spatial resolutions and the limitation to only liquid clouds over ocean.</a:t>
            </a:r>
            <a:endParaRPr b="0" i="0" sz="2000" u="none" cap="none" strike="noStrike">
              <a:solidFill>
                <a:schemeClr val="lt1"/>
              </a:solidFill>
              <a:latin typeface="Arial"/>
              <a:ea typeface="Arial"/>
              <a:cs typeface="Arial"/>
              <a:sym typeface="Arial"/>
            </a:endParaRPr>
          </a:p>
          <a:p>
            <a:pPr indent="0" lvl="0" marL="457200" marR="0" rtl="0" algn="l">
              <a:lnSpc>
                <a:spcPct val="100000"/>
              </a:lnSpc>
              <a:spcBef>
                <a:spcPts val="0"/>
              </a:spcBef>
              <a:spcAft>
                <a:spcPts val="0"/>
              </a:spcAft>
              <a:buNone/>
            </a:pPr>
            <a:r>
              <a:t/>
            </a:r>
            <a:endParaRPr sz="2000">
              <a:solidFill>
                <a:schemeClr val="lt1"/>
              </a:solidFill>
            </a:endParaRPr>
          </a:p>
          <a:p>
            <a:pPr indent="-285750" lvl="0" marL="285750" marR="0" rtl="0" algn="l">
              <a:lnSpc>
                <a:spcPct val="100000"/>
              </a:lnSpc>
              <a:spcBef>
                <a:spcPts val="0"/>
              </a:spcBef>
              <a:spcAft>
                <a:spcPts val="0"/>
              </a:spcAft>
              <a:buClr>
                <a:schemeClr val="lt1"/>
              </a:buClr>
              <a:buSzPts val="2000"/>
              <a:buFont typeface="Arial"/>
              <a:buChar char="•"/>
            </a:pPr>
            <a:r>
              <a:rPr b="0" i="0" lang="en-US" sz="2000" u="none" cap="none" strike="noStrike">
                <a:solidFill>
                  <a:schemeClr val="lt1"/>
                </a:solidFill>
                <a:latin typeface="Arial"/>
                <a:ea typeface="Arial"/>
                <a:cs typeface="Arial"/>
                <a:sym typeface="Arial"/>
              </a:rPr>
              <a:t>Despite the last point, the  </a:t>
            </a:r>
            <a:r>
              <a:rPr b="0" i="0" lang="en-US" sz="2000" u="none" cap="none" strike="noStrike">
                <a:solidFill>
                  <a:schemeClr val="lt1"/>
                </a:solidFill>
                <a:latin typeface="Arial"/>
                <a:ea typeface="Arial"/>
                <a:cs typeface="Arial"/>
                <a:sym typeface="Arial"/>
                <a:extLst>
                  <a:ext uri="http://customooxmlschemas.google.com/">
                    <go:slidesCustomData xmlns:go="http://customooxmlschemas.google.com/" textRoundtripDataId="20"/>
                  </a:ext>
                </a:extLst>
              </a:rPr>
              <a:t>accuracy and precision show results within requirements or similar projects.</a:t>
            </a:r>
            <a:br>
              <a:rPr b="0" i="0" lang="en-US" sz="2000" u="none" cap="none" strike="noStrike">
                <a:solidFill>
                  <a:schemeClr val="lt1"/>
                </a:solidFill>
                <a:latin typeface="Arial"/>
                <a:ea typeface="Arial"/>
                <a:cs typeface="Arial"/>
                <a:sym typeface="Arial"/>
              </a:rPr>
            </a:br>
            <a:endParaRPr b="0" i="0" sz="2000" u="none" cap="none" strike="noStrike">
              <a:solidFill>
                <a:schemeClr val="lt1"/>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2000"/>
              <a:buChar char="•"/>
            </a:pPr>
            <a:r>
              <a:rPr lang="en-US" sz="2000">
                <a:solidFill>
                  <a:schemeClr val="lt1"/>
                </a:solidFill>
              </a:rPr>
              <a:t>It is important to note that LWP is not an official product. However it is a derived product from COD/CPS. This allows comparison.  It is an operational product on VIIRS from the Enterprise Algorithm.</a:t>
            </a:r>
            <a:endParaRPr sz="2000">
              <a:solidFill>
                <a:schemeClr val="lt1"/>
              </a:solidFill>
            </a:endParaRPr>
          </a:p>
          <a:p>
            <a:pPr indent="-285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34"/>
          <p:cNvSpPr txBox="1"/>
          <p:nvPr>
            <p:ph type="title"/>
          </p:nvPr>
        </p:nvSpPr>
        <p:spPr>
          <a:xfrm>
            <a:off x="722312" y="4406900"/>
            <a:ext cx="7772400" cy="1362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000"/>
              <a:buNone/>
            </a:pPr>
            <a:r>
              <a:rPr lang="en-US"/>
              <a:t>DCOMP - Conclusions</a:t>
            </a:r>
            <a:endParaRPr/>
          </a:p>
        </p:txBody>
      </p:sp>
      <p:sp>
        <p:nvSpPr>
          <p:cNvPr id="715" name="Google Shape;715;p3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sz="1400"/>
              <a:t>‹#›</a:t>
            </a:fld>
            <a:endParaRPr sz="14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35"/>
          <p:cNvSpPr txBox="1"/>
          <p:nvPr>
            <p:ph idx="1" type="body"/>
          </p:nvPr>
        </p:nvSpPr>
        <p:spPr>
          <a:xfrm>
            <a:off x="350400" y="1465250"/>
            <a:ext cx="8572200" cy="4526100"/>
          </a:xfrm>
          <a:prstGeom prst="rect">
            <a:avLst/>
          </a:prstGeom>
          <a:noFill/>
          <a:ln>
            <a:noFill/>
          </a:ln>
        </p:spPr>
        <p:txBody>
          <a:bodyPr anchorCtr="0" anchor="t" bIns="45700" lIns="91425" spcFirstLastPara="1" rIns="91425" wrap="square" tIns="45700">
            <a:normAutofit/>
          </a:bodyPr>
          <a:lstStyle/>
          <a:p>
            <a:pPr indent="-214311" lvl="0" marL="233361" marR="0" rtl="0" algn="l">
              <a:lnSpc>
                <a:spcPct val="90000"/>
              </a:lnSpc>
              <a:spcBef>
                <a:spcPts val="0"/>
              </a:spcBef>
              <a:spcAft>
                <a:spcPts val="0"/>
              </a:spcAft>
              <a:buClr>
                <a:schemeClr val="lt1"/>
              </a:buClr>
              <a:buSzPts val="2100"/>
              <a:buFont typeface="Arial"/>
              <a:buChar char="•"/>
            </a:pPr>
            <a:r>
              <a:rPr b="0" i="0" lang="en-US" sz="2100" u="none" cap="none" strike="noStrike">
                <a:solidFill>
                  <a:schemeClr val="lt1"/>
                </a:solidFill>
                <a:latin typeface="Calibri"/>
                <a:ea typeface="Calibri"/>
                <a:cs typeface="Calibri"/>
                <a:sym typeface="Calibri"/>
              </a:rPr>
              <a:t>All PLPT activities required to make </a:t>
            </a:r>
            <a:r>
              <a:rPr lang="en-US" sz="2100"/>
              <a:t>PROVISIONAL</a:t>
            </a:r>
            <a:r>
              <a:rPr b="0" i="0" lang="en-US" sz="2100" u="none" cap="none" strike="noStrike">
                <a:solidFill>
                  <a:schemeClr val="lt1"/>
                </a:solidFill>
                <a:latin typeface="Calibri"/>
                <a:ea typeface="Calibri"/>
                <a:cs typeface="Calibri"/>
                <a:sym typeface="Calibri"/>
              </a:rPr>
              <a:t> have been completed</a:t>
            </a:r>
            <a:r>
              <a:rPr lang="en-US" sz="2100"/>
              <a:t>. </a:t>
            </a:r>
            <a:endParaRPr sz="2100"/>
          </a:p>
          <a:p>
            <a:pPr indent="0" lvl="0" marL="457200" marR="0" rtl="0" algn="l">
              <a:lnSpc>
                <a:spcPct val="90000"/>
              </a:lnSpc>
              <a:spcBef>
                <a:spcPts val="0"/>
              </a:spcBef>
              <a:spcAft>
                <a:spcPts val="0"/>
              </a:spcAft>
              <a:buNone/>
            </a:pPr>
            <a:r>
              <a:t/>
            </a:r>
            <a:endParaRPr sz="2100"/>
          </a:p>
          <a:p>
            <a:pPr indent="-214311" lvl="0" marL="233361" marR="0" rtl="0" algn="l">
              <a:lnSpc>
                <a:spcPct val="90000"/>
              </a:lnSpc>
              <a:spcBef>
                <a:spcPts val="0"/>
              </a:spcBef>
              <a:spcAft>
                <a:spcPts val="0"/>
              </a:spcAft>
              <a:buClr>
                <a:schemeClr val="lt1"/>
              </a:buClr>
              <a:buSzPts val="2100"/>
              <a:buFont typeface="Arial"/>
              <a:buChar char="•"/>
            </a:pPr>
            <a:r>
              <a:rPr lang="en-US" sz="2100"/>
              <a:t>Visual inspection, </a:t>
            </a:r>
            <a:r>
              <a:rPr lang="en-US" sz="2100">
                <a:extLst>
                  <a:ext uri="http://customooxmlschemas.google.com/">
                    <go:slidesCustomData xmlns:go="http://customooxmlschemas.google.com/" textRoundtripDataId="21"/>
                  </a:ext>
                </a:extLst>
              </a:rPr>
              <a:t>MODIS comparisons and AMSR-2 comparisons</a:t>
            </a:r>
            <a:r>
              <a:rPr lang="en-US" sz="2100"/>
              <a:t> indicate the COD and CEPS are performing as expected.</a:t>
            </a:r>
            <a:br>
              <a:rPr lang="en-US" sz="2100"/>
            </a:br>
            <a:endParaRPr sz="2100"/>
          </a:p>
          <a:p>
            <a:pPr indent="-214311" lvl="0" marL="233361" marR="0" rtl="0" algn="l">
              <a:lnSpc>
                <a:spcPct val="90000"/>
              </a:lnSpc>
              <a:spcBef>
                <a:spcPts val="0"/>
              </a:spcBef>
              <a:spcAft>
                <a:spcPts val="0"/>
              </a:spcAft>
              <a:buClr>
                <a:schemeClr val="lt1"/>
              </a:buClr>
              <a:buSzPts val="2100"/>
              <a:buFont typeface="Arial"/>
              <a:buChar char="•"/>
            </a:pPr>
            <a:r>
              <a:rPr lang="en-US" sz="2100"/>
              <a:t>Comparisons between GOES-17 and GOES-18 show good agreement </a:t>
            </a:r>
            <a:br>
              <a:rPr lang="en-US" sz="2100"/>
            </a:br>
            <a:endParaRPr sz="2100"/>
          </a:p>
          <a:p>
            <a:pPr indent="-214311" lvl="0" marL="233361" marR="0" rtl="0" algn="l">
              <a:lnSpc>
                <a:spcPct val="90000"/>
              </a:lnSpc>
              <a:spcBef>
                <a:spcPts val="0"/>
              </a:spcBef>
              <a:spcAft>
                <a:spcPts val="0"/>
              </a:spcAft>
              <a:buClr>
                <a:schemeClr val="lt1"/>
              </a:buClr>
              <a:buSzPts val="2100"/>
              <a:buFont typeface="Arial"/>
              <a:buChar char="•"/>
            </a:pPr>
            <a:r>
              <a:rPr lang="en-US" sz="2100"/>
              <a:t>Visual inspection and MODIS comparisons indicate the ice phase COD is performing as expected.</a:t>
            </a:r>
            <a:br>
              <a:rPr lang="en-US" sz="2100"/>
            </a:br>
            <a:endParaRPr sz="2100"/>
          </a:p>
          <a:p>
            <a:pPr indent="-214311" lvl="0" marL="233361" marR="0" rtl="0" algn="l">
              <a:lnSpc>
                <a:spcPct val="90000"/>
              </a:lnSpc>
              <a:spcBef>
                <a:spcPts val="0"/>
              </a:spcBef>
              <a:spcAft>
                <a:spcPts val="0"/>
              </a:spcAft>
              <a:buClr>
                <a:schemeClr val="lt1"/>
              </a:buClr>
              <a:buSzPts val="2100"/>
              <a:buFont typeface="Arial"/>
              <a:buChar char="•"/>
            </a:pPr>
            <a:r>
              <a:rPr lang="en-US" sz="2100"/>
              <a:t> </a:t>
            </a:r>
            <a:r>
              <a:rPr b="1" lang="en-US" sz="2100"/>
              <a:t>We recommend PROVISIONAL Maturity for them</a:t>
            </a:r>
            <a:endParaRPr sz="2100"/>
          </a:p>
        </p:txBody>
      </p:sp>
      <p:sp>
        <p:nvSpPr>
          <p:cNvPr id="722" name="Google Shape;722;p35"/>
          <p:cNvSpPr txBox="1"/>
          <p:nvPr>
            <p:ph type="title"/>
          </p:nvPr>
        </p:nvSpPr>
        <p:spPr>
          <a:xfrm>
            <a:off x="457200" y="-460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775"/>
              <a:buFont typeface="Calibri"/>
              <a:buNone/>
            </a:pPr>
            <a:r>
              <a:rPr b="0" i="0" lang="en-US" sz="3100" u="none" cap="none" strike="noStrike">
                <a:solidFill>
                  <a:srgbClr val="FF9900"/>
                </a:solidFill>
                <a:latin typeface="Calibri"/>
                <a:ea typeface="Calibri"/>
                <a:cs typeface="Calibri"/>
                <a:sym typeface="Calibri"/>
              </a:rPr>
              <a:t>Daytime PLPT Outcomes: Summary</a:t>
            </a:r>
            <a:endParaRPr>
              <a:solidFill>
                <a:srgbClr val="FF9900"/>
              </a:solidFill>
            </a:endParaRPr>
          </a:p>
        </p:txBody>
      </p:sp>
      <p:sp>
        <p:nvSpPr>
          <p:cNvPr id="723" name="Google Shape;723;p35"/>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sp>
        <p:nvSpPr>
          <p:cNvPr id="724" name="Google Shape;724;p35"/>
          <p:cNvSpPr txBox="1"/>
          <p:nvPr/>
        </p:nvSpPr>
        <p:spPr>
          <a:xfrm>
            <a:off x="7846825" y="5157500"/>
            <a:ext cx="5225100" cy="60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36"/>
          <p:cNvSpPr txBox="1"/>
          <p:nvPr>
            <p:ph type="title"/>
          </p:nvPr>
        </p:nvSpPr>
        <p:spPr>
          <a:xfrm>
            <a:off x="722313" y="4406900"/>
            <a:ext cx="7772400" cy="136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4000"/>
              <a:buFont typeface="Calibri"/>
              <a:buNone/>
            </a:pPr>
            <a:r>
              <a:rPr b="1" i="0" lang="en-US" sz="4000" u="none" cap="none" strike="noStrike">
                <a:solidFill>
                  <a:schemeClr val="lt1"/>
                </a:solidFill>
                <a:latin typeface="Calibri"/>
                <a:ea typeface="Calibri"/>
                <a:cs typeface="Calibri"/>
                <a:sym typeface="Calibri"/>
              </a:rPr>
              <a:t>Provisional Maturity Assessment</a:t>
            </a:r>
            <a:endParaRPr/>
          </a:p>
        </p:txBody>
      </p:sp>
      <p:sp>
        <p:nvSpPr>
          <p:cNvPr id="730" name="Google Shape;730;p36"/>
          <p:cNvSpPr txBox="1"/>
          <p:nvPr>
            <p:ph idx="1" type="body"/>
          </p:nvPr>
        </p:nvSpPr>
        <p:spPr>
          <a:xfrm>
            <a:off x="722313" y="2906713"/>
            <a:ext cx="7772400" cy="15003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888888"/>
              </a:buClr>
              <a:buSzPts val="2000"/>
              <a:buFont typeface="Arial"/>
              <a:buNone/>
            </a:pPr>
            <a:r>
              <a:rPr b="0" i="0" lang="en-US" sz="2000" u="none" cap="none" strike="noStrike">
                <a:solidFill>
                  <a:srgbClr val="888888"/>
                </a:solidFill>
                <a:latin typeface="Calibri"/>
                <a:ea typeface="Calibri"/>
                <a:cs typeface="Calibri"/>
                <a:sym typeface="Calibri"/>
                <a:extLst>
                  <a:ext uri="http://customooxmlschemas.google.com/">
                    <go:slidesCustomData xmlns:go="http://customooxmlschemas.google.com/" textRoundtripDataId="22"/>
                  </a:ext>
                </a:extLst>
              </a:rPr>
              <a:t>GOES-1</a:t>
            </a:r>
            <a:r>
              <a:rPr lang="en-US">
                <a:extLst>
                  <a:ext uri="http://customooxmlschemas.google.com/">
                    <go:slidesCustomData xmlns:go="http://customooxmlschemas.google.com/" textRoundtripDataId="23"/>
                  </a:ext>
                </a:extLst>
              </a:rPr>
              <a:t>8</a:t>
            </a:r>
            <a:r>
              <a:rPr b="0" i="0" lang="en-US" sz="2000" u="none" cap="none" strike="noStrike">
                <a:solidFill>
                  <a:srgbClr val="888888"/>
                </a:solidFill>
                <a:latin typeface="Calibri"/>
                <a:ea typeface="Calibri"/>
                <a:cs typeface="Calibri"/>
                <a:sym typeface="Calibri"/>
                <a:extLst>
                  <a:ext uri="http://customooxmlschemas.google.com/">
                    <go:slidesCustomData xmlns:go="http://customooxmlschemas.google.com/" textRoundtripDataId="24"/>
                  </a:ext>
                </a:extLst>
              </a:rPr>
              <a:t> Cloud </a:t>
            </a:r>
            <a:r>
              <a:rPr lang="en-US">
                <a:extLst>
                  <a:ext uri="http://customooxmlschemas.google.com/">
                    <go:slidesCustomData xmlns:go="http://customooxmlschemas.google.com/" textRoundtripDataId="25"/>
                  </a:ext>
                </a:extLst>
              </a:rPr>
              <a:t>Optical</a:t>
            </a:r>
            <a:r>
              <a:rPr b="0" i="0" lang="en-US" sz="2000" u="none" cap="none" strike="noStrike">
                <a:solidFill>
                  <a:srgbClr val="888888"/>
                </a:solidFill>
                <a:latin typeface="Calibri"/>
                <a:ea typeface="Calibri"/>
                <a:cs typeface="Calibri"/>
                <a:sym typeface="Calibri"/>
                <a:extLst>
                  <a:ext uri="http://customooxmlschemas.google.com/">
                    <go:slidesCustomData xmlns:go="http://customooxmlschemas.google.com/" textRoundtripDataId="26"/>
                  </a:ext>
                </a:extLst>
              </a:rPr>
              <a:t> Parameters</a:t>
            </a:r>
            <a:r>
              <a:rPr b="0" i="0" lang="en-US" sz="2000" u="none" cap="none" strike="noStrike">
                <a:solidFill>
                  <a:srgbClr val="888888"/>
                </a:solidFill>
                <a:latin typeface="Calibri"/>
                <a:ea typeface="Calibri"/>
                <a:cs typeface="Calibri"/>
                <a:sym typeface="Calibri"/>
              </a:rPr>
              <a:t> L2 Product Provisional PS-PVR</a:t>
            </a:r>
            <a:endParaRPr/>
          </a:p>
        </p:txBody>
      </p:sp>
      <p:sp>
        <p:nvSpPr>
          <p:cNvPr id="731" name="Google Shape;731;p3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Calibri"/>
              <a:buNone/>
            </a:pPr>
            <a:fld id="{00000000-1234-1234-1234-123412341234}" type="slidenum">
              <a:rPr b="0" i="0" lang="en-US" sz="1200" u="none" cap="none" strike="noStrike">
                <a:solidFill>
                  <a:srgbClr val="FFFFFF"/>
                </a:solidFill>
                <a:latin typeface="Calibri"/>
                <a:ea typeface="Calibri"/>
                <a:cs typeface="Calibri"/>
                <a:sym typeface="Calibri"/>
              </a:rPr>
              <a:t>‹#›</a:t>
            </a:fld>
            <a:endParaRPr b="0" i="0" sz="1200" u="none" cap="none" strike="noStrike">
              <a:solidFill>
                <a:srgbClr val="FFFFFF"/>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g19dd3fc68be_3_0"/>
          <p:cNvSpPr txBox="1"/>
          <p:nvPr>
            <p:ph type="title"/>
          </p:nvPr>
        </p:nvSpPr>
        <p:spPr>
          <a:xfrm>
            <a:off x="1599862" y="226429"/>
            <a:ext cx="5961300" cy="85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700"/>
              <a:buFont typeface="Arial"/>
              <a:buNone/>
            </a:pPr>
            <a:r>
              <a:rPr b="0" i="0" lang="en-US" sz="2800" u="none" cap="none" strike="noStrike">
                <a:solidFill>
                  <a:srgbClr val="FFFFFF"/>
                </a:solidFill>
                <a:latin typeface="Arial"/>
                <a:ea typeface="Arial"/>
                <a:cs typeface="Arial"/>
                <a:sym typeface="Arial"/>
              </a:rPr>
              <a:t>Provisional Validation</a:t>
            </a:r>
            <a:endParaRPr/>
          </a:p>
        </p:txBody>
      </p:sp>
      <p:sp>
        <p:nvSpPr>
          <p:cNvPr id="737" name="Google Shape;737;g19dd3fc68be_3_0"/>
          <p:cNvSpPr txBox="1"/>
          <p:nvPr>
            <p:ph idx="12" type="sldNum"/>
          </p:nvPr>
        </p:nvSpPr>
        <p:spPr>
          <a:xfrm>
            <a:off x="8472457" y="6217621"/>
            <a:ext cx="548700" cy="52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350"/>
              <a:buFont typeface="Arial"/>
              <a:buNone/>
            </a:pPr>
            <a:fld id="{00000000-1234-1234-1234-123412341234}" type="slidenum">
              <a:rPr lang="en-US"/>
              <a:t>‹#›</a:t>
            </a:fld>
            <a:endParaRPr/>
          </a:p>
        </p:txBody>
      </p:sp>
      <p:graphicFrame>
        <p:nvGraphicFramePr>
          <p:cNvPr id="738" name="Google Shape;738;g19dd3fc68be_3_0"/>
          <p:cNvGraphicFramePr/>
          <p:nvPr/>
        </p:nvGraphicFramePr>
        <p:xfrm>
          <a:off x="457200" y="1022193"/>
          <a:ext cx="3000000" cy="3000000"/>
        </p:xfrm>
        <a:graphic>
          <a:graphicData uri="http://schemas.openxmlformats.org/drawingml/2006/table">
            <a:tbl>
              <a:tblPr>
                <a:noFill/>
                <a:tableStyleId>{460FA6F6-99C9-49DF-A2BF-1522AD956F67}</a:tableStyleId>
              </a:tblPr>
              <a:tblGrid>
                <a:gridCol w="4252825"/>
                <a:gridCol w="3976775"/>
              </a:tblGrid>
              <a:tr h="370850">
                <a:tc>
                  <a:txBody>
                    <a:bodyPr/>
                    <a:lstStyle/>
                    <a:p>
                      <a:pPr indent="0" lvl="0" marL="0" marR="0" rtl="0" algn="l">
                        <a:lnSpc>
                          <a:spcPct val="100000"/>
                        </a:lnSpc>
                        <a:spcBef>
                          <a:spcPts val="0"/>
                        </a:spcBef>
                        <a:spcAft>
                          <a:spcPts val="0"/>
                        </a:spcAft>
                        <a:buClr>
                          <a:srgbClr val="000000"/>
                        </a:buClr>
                        <a:buSzPts val="350"/>
                        <a:buFont typeface="Arial"/>
                        <a:buNone/>
                      </a:pPr>
                      <a:r>
                        <a:rPr b="1" lang="en-US" sz="1400" u="none" cap="none" strike="noStrike">
                          <a:solidFill>
                            <a:srgbClr val="FFFFFF"/>
                          </a:solidFill>
                        </a:rPr>
                        <a:t>Preparation Activities</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l">
                        <a:lnSpc>
                          <a:spcPct val="100000"/>
                        </a:lnSpc>
                        <a:spcBef>
                          <a:spcPts val="0"/>
                        </a:spcBef>
                        <a:spcAft>
                          <a:spcPts val="0"/>
                        </a:spcAft>
                        <a:buClr>
                          <a:srgbClr val="000000"/>
                        </a:buClr>
                        <a:buSzPts val="350"/>
                        <a:buFont typeface="Arial"/>
                        <a:buNone/>
                      </a:pPr>
                      <a:r>
                        <a:rPr b="1" lang="en-US" sz="1400" u="none" cap="none" strike="noStrike">
                          <a:solidFill>
                            <a:srgbClr val="FFFFFF"/>
                          </a:solidFill>
                          <a:extLst>
                            <a:ext uri="http://customooxmlschemas.google.com/">
                              <go:slidesCustomData xmlns:go="http://customooxmlschemas.google.com/" textRoundtripDataId="27"/>
                            </a:ext>
                          </a:extLst>
                        </a:rPr>
                        <a:t>Assessment</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r>
              <a:tr h="370850">
                <a:tc>
                  <a:txBody>
                    <a:bodyPr/>
                    <a:lstStyle/>
                    <a:p>
                      <a:pPr indent="0" lvl="0" marL="0" marR="0" rtl="0" algn="l">
                        <a:lnSpc>
                          <a:spcPct val="100000"/>
                        </a:lnSpc>
                        <a:spcBef>
                          <a:spcPts val="0"/>
                        </a:spcBef>
                        <a:spcAft>
                          <a:spcPts val="0"/>
                        </a:spcAft>
                        <a:buClr>
                          <a:srgbClr val="000000"/>
                        </a:buClr>
                        <a:buSzPts val="275"/>
                        <a:buFont typeface="Arial"/>
                        <a:buNone/>
                      </a:pPr>
                      <a:r>
                        <a:rPr b="0" i="0" lang="en-US" sz="1100" u="none" cap="none" strike="noStrike">
                          <a:solidFill>
                            <a:schemeClr val="dk1"/>
                          </a:solidFill>
                          <a:latin typeface="Arial"/>
                          <a:ea typeface="Arial"/>
                          <a:cs typeface="Arial"/>
                          <a:sym typeface="Arial"/>
                        </a:rPr>
                        <a:t>Validation activities are ongoing and the general research community is now encouraged to participate.</a:t>
                      </a:r>
                      <a:endParaRPr sz="1100" u="none" cap="none" strike="noStrike">
                        <a:solidFill>
                          <a:schemeClr val="dk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lnSpc>
                          <a:spcPct val="100000"/>
                        </a:lnSpc>
                        <a:spcBef>
                          <a:spcPts val="0"/>
                        </a:spcBef>
                        <a:spcAft>
                          <a:spcPts val="0"/>
                        </a:spcAft>
                        <a:buClr>
                          <a:srgbClr val="000000"/>
                        </a:buClr>
                        <a:buSzPts val="350"/>
                        <a:buFont typeface="Arial"/>
                        <a:buNone/>
                      </a:pPr>
                      <a:r>
                        <a:rPr lang="en-US" sz="1100"/>
                        <a:t>Yes. Ongoing monitoring and Feedback provided by AWIPS Users</a:t>
                      </a:r>
                      <a:endParaRPr sz="11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370850">
                <a:tc>
                  <a:txBody>
                    <a:bodyPr/>
                    <a:lstStyle/>
                    <a:p>
                      <a:pPr indent="0" lvl="0" marL="0" marR="0" rtl="0" algn="l">
                        <a:lnSpc>
                          <a:spcPct val="100000"/>
                        </a:lnSpc>
                        <a:spcBef>
                          <a:spcPts val="0"/>
                        </a:spcBef>
                        <a:spcAft>
                          <a:spcPts val="0"/>
                        </a:spcAft>
                        <a:buClr>
                          <a:srgbClr val="000000"/>
                        </a:buClr>
                        <a:buSzPts val="275"/>
                        <a:buFont typeface="Arial"/>
                        <a:buNone/>
                      </a:pPr>
                      <a:r>
                        <a:rPr b="0" i="0" lang="en-US" sz="1100" u="none" cap="none" strike="noStrike">
                          <a:solidFill>
                            <a:schemeClr val="dk1"/>
                          </a:solidFill>
                          <a:latin typeface="Arial"/>
                          <a:ea typeface="Arial"/>
                          <a:cs typeface="Arial"/>
                          <a:sym typeface="Arial"/>
                        </a:rPr>
                        <a:t>Severe algorithm anomalies are identified and under analysis. Solutions to anomalies are in development and testing.</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350"/>
                        <a:buFont typeface="Arial"/>
                        <a:buNone/>
                      </a:pPr>
                      <a:r>
                        <a:rPr lang="en-US" sz="1100"/>
                        <a:t>None noted in summary</a:t>
                      </a:r>
                      <a:endParaRPr sz="11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370850">
                <a:tc>
                  <a:txBody>
                    <a:bodyPr/>
                    <a:lstStyle/>
                    <a:p>
                      <a:pPr indent="0" lvl="0" marL="0" marR="0" rtl="0" algn="l">
                        <a:lnSpc>
                          <a:spcPct val="100000"/>
                        </a:lnSpc>
                        <a:spcBef>
                          <a:spcPts val="0"/>
                        </a:spcBef>
                        <a:spcAft>
                          <a:spcPts val="0"/>
                        </a:spcAft>
                        <a:buClr>
                          <a:srgbClr val="000000"/>
                        </a:buClr>
                        <a:buSzPts val="275"/>
                        <a:buFont typeface="Arial"/>
                        <a:buNone/>
                      </a:pPr>
                      <a:r>
                        <a:rPr b="0" i="0" lang="en-US" sz="1100" u="none" cap="none" strike="noStrike">
                          <a:solidFill>
                            <a:schemeClr val="dk1"/>
                          </a:solidFill>
                          <a:latin typeface="Arial"/>
                          <a:ea typeface="Arial"/>
                          <a:cs typeface="Arial"/>
                          <a:sym typeface="Arial"/>
                        </a:rPr>
                        <a:t>Incremental product improvements may still be occurring.</a:t>
                      </a:r>
                      <a:endParaRPr sz="1100" u="none" cap="none" strike="noStrike">
                        <a:solidFill>
                          <a:schemeClr val="dk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lnSpc>
                          <a:spcPct val="100000"/>
                        </a:lnSpc>
                        <a:spcBef>
                          <a:spcPts val="0"/>
                        </a:spcBef>
                        <a:spcAft>
                          <a:spcPts val="0"/>
                        </a:spcAft>
                        <a:buClr>
                          <a:srgbClr val="000000"/>
                        </a:buClr>
                        <a:buSzPts val="350"/>
                        <a:buFont typeface="Arial"/>
                        <a:buNone/>
                      </a:pPr>
                      <a:r>
                        <a:rPr lang="en-US" sz="1100"/>
                        <a:t>The transition to the enterprise algorithm is occurring.</a:t>
                      </a:r>
                      <a:endParaRPr sz="11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370850">
                <a:tc>
                  <a:txBody>
                    <a:bodyPr/>
                    <a:lstStyle/>
                    <a:p>
                      <a:pPr indent="0" lvl="0" marL="0" marR="0" rtl="0" algn="l">
                        <a:lnSpc>
                          <a:spcPct val="100000"/>
                        </a:lnSpc>
                        <a:spcBef>
                          <a:spcPts val="0"/>
                        </a:spcBef>
                        <a:spcAft>
                          <a:spcPts val="0"/>
                        </a:spcAft>
                        <a:buClr>
                          <a:srgbClr val="000000"/>
                        </a:buClr>
                        <a:buSzPts val="275"/>
                        <a:buFont typeface="Arial"/>
                        <a:buNone/>
                      </a:pPr>
                      <a:r>
                        <a:rPr b="0" i="0" lang="en-US" sz="1100" u="none" cap="none" strike="noStrike">
                          <a:solidFill>
                            <a:schemeClr val="dk1"/>
                          </a:solidFill>
                          <a:latin typeface="Arial"/>
                          <a:ea typeface="Arial"/>
                          <a:cs typeface="Arial"/>
                          <a:sym typeface="Arial"/>
                        </a:rPr>
                        <a:t>L2+ only: Users are engaged in the Product Feedback Forums and user feedback is assessed.</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350"/>
                        <a:buFont typeface="Arial"/>
                        <a:buNone/>
                      </a:pPr>
                      <a:r>
                        <a:rPr lang="en-US" sz="1100"/>
                        <a:t>Yes</a:t>
                      </a:r>
                      <a:endParaRPr sz="11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370850">
                <a:tc>
                  <a:txBody>
                    <a:bodyPr/>
                    <a:lstStyle/>
                    <a:p>
                      <a:pPr indent="0" lvl="0" marL="0" marR="0" rtl="0" algn="l">
                        <a:lnSpc>
                          <a:spcPct val="100000"/>
                        </a:lnSpc>
                        <a:spcBef>
                          <a:spcPts val="0"/>
                        </a:spcBef>
                        <a:spcAft>
                          <a:spcPts val="0"/>
                        </a:spcAft>
                        <a:buClr>
                          <a:schemeClr val="lt1"/>
                        </a:buClr>
                        <a:buSzPts val="350"/>
                        <a:buFont typeface="Arial"/>
                        <a:buNone/>
                      </a:pPr>
                      <a:r>
                        <a:rPr b="1" lang="en-US" sz="1400" u="none" cap="none" strike="noStrike">
                          <a:solidFill>
                            <a:schemeClr val="lt1"/>
                          </a:solidFill>
                        </a:rPr>
                        <a:t>End State</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4F81BD"/>
                    </a:solidFill>
                  </a:tcPr>
                </a:tc>
                <a:tc>
                  <a:txBody>
                    <a:bodyPr/>
                    <a:lstStyle/>
                    <a:p>
                      <a:pPr indent="0" lvl="0" marL="0" marR="0" rtl="0" algn="l">
                        <a:lnSpc>
                          <a:spcPct val="100000"/>
                        </a:lnSpc>
                        <a:spcBef>
                          <a:spcPts val="0"/>
                        </a:spcBef>
                        <a:spcAft>
                          <a:spcPts val="0"/>
                        </a:spcAft>
                        <a:buClr>
                          <a:schemeClr val="lt1"/>
                        </a:buClr>
                        <a:buSzPts val="350"/>
                        <a:buFont typeface="Arial"/>
                        <a:buNone/>
                      </a:pPr>
                      <a:r>
                        <a:rPr b="1" lang="en-US" sz="1400" u="none" cap="none" strike="noStrike">
                          <a:solidFill>
                            <a:schemeClr val="lt1"/>
                          </a:solidFill>
                        </a:rPr>
                        <a:t>Assessment</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4F81BD"/>
                    </a:solidFill>
                  </a:tcPr>
                </a:tc>
              </a:tr>
              <a:tr h="370850">
                <a:tc>
                  <a:txBody>
                    <a:bodyPr/>
                    <a:lstStyle/>
                    <a:p>
                      <a:pPr indent="0" lvl="0" marL="0" marR="0" rtl="0" algn="l">
                        <a:lnSpc>
                          <a:spcPct val="100000"/>
                        </a:lnSpc>
                        <a:spcBef>
                          <a:spcPts val="0"/>
                        </a:spcBef>
                        <a:spcAft>
                          <a:spcPts val="0"/>
                        </a:spcAft>
                        <a:buClr>
                          <a:schemeClr val="lt1"/>
                        </a:buClr>
                        <a:buSzPts val="1100"/>
                        <a:buFont typeface="Arial"/>
                        <a:buNone/>
                      </a:pPr>
                      <a:r>
                        <a:rPr b="0" i="0" lang="en-US" sz="1100" u="none" cap="none" strike="noStrike">
                          <a:solidFill>
                            <a:schemeClr val="dk1"/>
                          </a:solidFill>
                          <a:latin typeface="Arial"/>
                          <a:ea typeface="Arial"/>
                          <a:cs typeface="Arial"/>
                          <a:sym typeface="Arial"/>
                        </a:rPr>
                        <a:t>Product performance has been demonstrated through analysis of a small number of independent measurements obtained from select locations, periods, and associated ground truth or field campaign efforts.</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350"/>
                        <a:buFont typeface="Arial"/>
                        <a:buNone/>
                      </a:pPr>
                      <a:r>
                        <a:rPr lang="en-US" sz="1100"/>
                        <a:t>Both Day and nighttime optical properties are hampered by a lack of truth data. However, the team had provided an in depth assessment based on existing truth data</a:t>
                      </a:r>
                      <a:endParaRPr sz="11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370850">
                <a:tc>
                  <a:txBody>
                    <a:bodyPr/>
                    <a:lstStyle/>
                    <a:p>
                      <a:pPr indent="0" lvl="0" marL="0" marR="0" rtl="0" algn="l">
                        <a:lnSpc>
                          <a:spcPct val="100000"/>
                        </a:lnSpc>
                        <a:spcBef>
                          <a:spcPts val="0"/>
                        </a:spcBef>
                        <a:spcAft>
                          <a:spcPts val="0"/>
                        </a:spcAft>
                        <a:buClr>
                          <a:srgbClr val="000000"/>
                        </a:buClr>
                        <a:buSzPts val="275"/>
                        <a:buFont typeface="Arial"/>
                        <a:buNone/>
                      </a:pPr>
                      <a:r>
                        <a:rPr b="0" i="0" lang="en-US" sz="1100" u="none" cap="none" strike="noStrike">
                          <a:solidFill>
                            <a:schemeClr val="dk1"/>
                          </a:solidFill>
                          <a:latin typeface="Arial"/>
                          <a:ea typeface="Arial"/>
                          <a:cs typeface="Arial"/>
                          <a:sym typeface="Arial"/>
                        </a:rPr>
                        <a:t>Product analysis is sufficient to communicate product performance to users relative to expectations (Performance Baseline).</a:t>
                      </a:r>
                      <a:endParaRPr sz="1100" u="none" cap="none" strike="noStrike">
                        <a:solidFill>
                          <a:schemeClr val="dk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rtl="0" algn="l">
                        <a:spcBef>
                          <a:spcPts val="0"/>
                        </a:spcBef>
                        <a:spcAft>
                          <a:spcPts val="0"/>
                        </a:spcAft>
                        <a:buClr>
                          <a:schemeClr val="dk1"/>
                        </a:buClr>
                        <a:buSzPts val="350"/>
                        <a:buFont typeface="Arial"/>
                        <a:buNone/>
                      </a:pPr>
                      <a:r>
                        <a:rPr lang="en-US" sz="1100">
                          <a:solidFill>
                            <a:schemeClr val="dk1"/>
                          </a:solidFill>
                        </a:rPr>
                        <a:t>Yes, analysis of DCOMP has shown that it meets specifications.</a:t>
                      </a:r>
                      <a:endParaRPr sz="11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370850">
                <a:tc>
                  <a:txBody>
                    <a:bodyPr/>
                    <a:lstStyle/>
                    <a:p>
                      <a:pPr indent="0" lvl="0" marL="0" marR="0" rtl="0" algn="l">
                        <a:lnSpc>
                          <a:spcPct val="100000"/>
                        </a:lnSpc>
                        <a:spcBef>
                          <a:spcPts val="0"/>
                        </a:spcBef>
                        <a:spcAft>
                          <a:spcPts val="0"/>
                        </a:spcAft>
                        <a:buClr>
                          <a:srgbClr val="000000"/>
                        </a:buClr>
                        <a:buSzPts val="275"/>
                        <a:buFont typeface="Arial"/>
                        <a:buNone/>
                      </a:pPr>
                      <a:r>
                        <a:rPr b="0" i="0" lang="en-US" sz="1100" u="none" cap="none" strike="noStrike">
                          <a:solidFill>
                            <a:schemeClr val="dk1"/>
                          </a:solidFill>
                          <a:latin typeface="Arial"/>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350"/>
                        <a:buFont typeface="Arial"/>
                        <a:buNone/>
                      </a:pPr>
                      <a:r>
                        <a:rPr lang="en-US" sz="1100"/>
                        <a:t>Yes. See this GOES-18 review and the previous GOES-16 and GOES-17 Reviews</a:t>
                      </a:r>
                      <a:endParaRPr sz="11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370850">
                <a:tc>
                  <a:txBody>
                    <a:bodyPr/>
                    <a:lstStyle/>
                    <a:p>
                      <a:pPr indent="0" lvl="0" marL="0" marR="0" rtl="0" algn="l">
                        <a:lnSpc>
                          <a:spcPct val="100000"/>
                        </a:lnSpc>
                        <a:spcBef>
                          <a:spcPts val="0"/>
                        </a:spcBef>
                        <a:spcAft>
                          <a:spcPts val="0"/>
                        </a:spcAft>
                        <a:buClr>
                          <a:schemeClr val="lt1"/>
                        </a:buClr>
                        <a:buSzPts val="1100"/>
                        <a:buFont typeface="Arial"/>
                        <a:buNone/>
                      </a:pPr>
                      <a:r>
                        <a:rPr b="0" i="0" lang="en-US" sz="1100" u="none" cap="none" strike="noStrike">
                          <a:solidFill>
                            <a:schemeClr val="dk1"/>
                          </a:solidFill>
                          <a:latin typeface="Arial"/>
                          <a:ea typeface="Arial"/>
                          <a:cs typeface="Arial"/>
                          <a:sym typeface="Arial"/>
                        </a:rPr>
                        <a:t>Testing has been fully documented.</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rtl="0" algn="l">
                        <a:spcBef>
                          <a:spcPts val="0"/>
                        </a:spcBef>
                        <a:spcAft>
                          <a:spcPts val="0"/>
                        </a:spcAft>
                        <a:buClr>
                          <a:schemeClr val="dk1"/>
                        </a:buClr>
                        <a:buSzPts val="350"/>
                        <a:buFont typeface="Arial"/>
                        <a:buNone/>
                      </a:pPr>
                      <a:r>
                        <a:rPr lang="en-US" sz="1100">
                          <a:solidFill>
                            <a:schemeClr val="dk1"/>
                          </a:solidFill>
                        </a:rPr>
                        <a:t>Yes. See this GOES-18 review and the previous GOES-16 and GOES-17 Reviews</a:t>
                      </a:r>
                      <a:endParaRPr sz="1100"/>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370850">
                <a:tc>
                  <a:txBody>
                    <a:bodyPr/>
                    <a:lstStyle/>
                    <a:p>
                      <a:pPr indent="0" lvl="0" marL="0" marR="0" rtl="0" algn="l">
                        <a:lnSpc>
                          <a:spcPct val="100000"/>
                        </a:lnSpc>
                        <a:spcBef>
                          <a:spcPts val="0"/>
                        </a:spcBef>
                        <a:spcAft>
                          <a:spcPts val="0"/>
                        </a:spcAft>
                        <a:buClr>
                          <a:srgbClr val="000000"/>
                        </a:buClr>
                        <a:buSzPts val="275"/>
                        <a:buFont typeface="Arial"/>
                        <a:buNone/>
                      </a:pPr>
                      <a:r>
                        <a:rPr b="0" i="0" lang="en-US" sz="1100" u="none" cap="none" strike="noStrike">
                          <a:solidFill>
                            <a:schemeClr val="dk1"/>
                          </a:solidFill>
                          <a:latin typeface="Arial"/>
                          <a:ea typeface="Arial"/>
                          <a:cs typeface="Arial"/>
                          <a:sym typeface="Arial"/>
                        </a:rPr>
                        <a:t>Product is ready for operational use and for use in comprehensive cal/val activities and product optimization.</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chemeClr val="dk1"/>
                        </a:buClr>
                        <a:buSzPts val="1100"/>
                        <a:buFont typeface="Arial"/>
                        <a:buNone/>
                      </a:pPr>
                      <a:r>
                        <a:rPr lang="en-US" sz="1100"/>
                        <a:t>Yes. See this GOES-18 review and the previous GOES-16 and GOES-17 Reviews</a:t>
                      </a:r>
                      <a:endParaRPr sz="1100"/>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39"/>
          <p:cNvSpPr txBox="1"/>
          <p:nvPr>
            <p:ph type="title"/>
          </p:nvPr>
        </p:nvSpPr>
        <p:spPr>
          <a:xfrm>
            <a:off x="457200" y="-460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Calibri"/>
              <a:buNone/>
            </a:pPr>
            <a:r>
              <a:rPr b="0" i="0" lang="en-US" sz="3600" u="none" cap="none" strike="noStrike">
                <a:solidFill>
                  <a:srgbClr val="FF9900"/>
                </a:solidFill>
                <a:latin typeface="Calibri"/>
                <a:ea typeface="Calibri"/>
                <a:cs typeface="Calibri"/>
                <a:sym typeface="Calibri"/>
              </a:rPr>
              <a:t>Path to </a:t>
            </a:r>
            <a:r>
              <a:rPr lang="en-US">
                <a:solidFill>
                  <a:srgbClr val="FF9900"/>
                </a:solidFill>
              </a:rPr>
              <a:t>Full </a:t>
            </a:r>
            <a:r>
              <a:rPr b="0" i="0" lang="en-US" sz="3600" u="none" cap="none" strike="noStrike">
                <a:solidFill>
                  <a:srgbClr val="FF9900"/>
                </a:solidFill>
                <a:latin typeface="Calibri"/>
                <a:ea typeface="Calibri"/>
                <a:cs typeface="Calibri"/>
                <a:sym typeface="Calibri"/>
                <a:extLst>
                  <a:ext uri="http://customooxmlschemas.google.com/">
                    <go:slidesCustomData xmlns:go="http://customooxmlschemas.google.com/" textRoundtripDataId="28"/>
                  </a:ext>
                </a:extLst>
              </a:rPr>
              <a:t>Maturity</a:t>
            </a:r>
            <a:endParaRPr>
              <a:solidFill>
                <a:srgbClr val="FF9900"/>
              </a:solidFill>
            </a:endParaRPr>
          </a:p>
        </p:txBody>
      </p:sp>
      <p:sp>
        <p:nvSpPr>
          <p:cNvPr id="745" name="Google Shape;745;p39"/>
          <p:cNvSpPr txBox="1"/>
          <p:nvPr>
            <p:ph idx="1" type="body"/>
          </p:nvPr>
        </p:nvSpPr>
        <p:spPr>
          <a:xfrm>
            <a:off x="272750" y="1465250"/>
            <a:ext cx="8569800" cy="4526100"/>
          </a:xfrm>
          <a:prstGeom prst="rect">
            <a:avLst/>
          </a:prstGeom>
          <a:noFill/>
          <a:ln>
            <a:noFill/>
          </a:ln>
        </p:spPr>
        <p:txBody>
          <a:bodyPr anchorCtr="0" anchor="t" bIns="45700" lIns="91425" spcFirstLastPara="1" rIns="91425" wrap="square" tIns="45700">
            <a:normAutofit/>
          </a:bodyPr>
          <a:lstStyle/>
          <a:p>
            <a:pPr indent="-233361" lvl="0" marL="233361" marR="0" rtl="0" algn="l">
              <a:lnSpc>
                <a:spcPct val="100000"/>
              </a:lnSpc>
              <a:spcBef>
                <a:spcPts val="0"/>
              </a:spcBef>
              <a:spcAft>
                <a:spcPts val="0"/>
              </a:spcAft>
              <a:buClr>
                <a:schemeClr val="lt1"/>
              </a:buClr>
              <a:buSzPts val="2200"/>
              <a:buFont typeface="Arial"/>
              <a:buChar char="•"/>
            </a:pPr>
            <a:r>
              <a:rPr b="0" i="0" lang="en-US" sz="2200" u="none" cap="none" strike="noStrike">
                <a:solidFill>
                  <a:schemeClr val="lt1"/>
                </a:solidFill>
                <a:latin typeface="Calibri"/>
                <a:ea typeface="Calibri"/>
                <a:cs typeface="Calibri"/>
                <a:sym typeface="Calibri"/>
              </a:rPr>
              <a:t>We expect to apply the same </a:t>
            </a:r>
            <a:r>
              <a:rPr b="0" i="0" lang="en-US" sz="2200" u="none" cap="none" strike="noStrike">
                <a:solidFill>
                  <a:schemeClr val="lt1"/>
                </a:solidFill>
                <a:latin typeface="Calibri"/>
                <a:ea typeface="Calibri"/>
                <a:cs typeface="Calibri"/>
                <a:sym typeface="Calibri"/>
                <a:extLst>
                  <a:ext uri="http://customooxmlschemas.google.com/">
                    <go:slidesCustomData xmlns:go="http://customooxmlschemas.google.com/" textRoundtripDataId="29"/>
                  </a:ext>
                </a:extLst>
              </a:rPr>
              <a:t>PLPTs to be conducted for </a:t>
            </a:r>
            <a:r>
              <a:rPr lang="en-US" sz="2200">
                <a:extLst>
                  <a:ext uri="http://customooxmlschemas.google.com/">
                    <go:slidesCustomData xmlns:go="http://customooxmlschemas.google.com/" textRoundtripDataId="30"/>
                  </a:ext>
                </a:extLst>
              </a:rPr>
              <a:t>Full </a:t>
            </a:r>
            <a:r>
              <a:rPr b="0" i="0" lang="en-US" sz="2200" u="none" cap="none" strike="noStrike">
                <a:solidFill>
                  <a:schemeClr val="lt1"/>
                </a:solidFill>
                <a:latin typeface="Calibri"/>
                <a:ea typeface="Calibri"/>
                <a:cs typeface="Calibri"/>
                <a:sym typeface="Calibri"/>
                <a:extLst>
                  <a:ext uri="http://customooxmlschemas.google.com/">
                    <go:slidesCustomData xmlns:go="http://customooxmlschemas.google.com/" textRoundtripDataId="31"/>
                  </a:ext>
                </a:extLst>
              </a:rPr>
              <a:t>Maturity</a:t>
            </a:r>
            <a:r>
              <a:rPr b="0" i="0" lang="en-US" sz="2200" u="none" cap="none" strike="noStrike">
                <a:solidFill>
                  <a:schemeClr val="lt1"/>
                </a:solidFill>
                <a:latin typeface="Calibri"/>
                <a:ea typeface="Calibri"/>
                <a:cs typeface="Calibri"/>
                <a:sym typeface="Calibri"/>
              </a:rPr>
              <a:t> (see </a:t>
            </a:r>
            <a:r>
              <a:rPr b="0" i="0" lang="en-US" sz="2200" u="none" cap="none" strike="noStrike">
                <a:solidFill>
                  <a:schemeClr val="lt1"/>
                </a:solidFill>
                <a:latin typeface="Calibri"/>
                <a:ea typeface="Calibri"/>
                <a:cs typeface="Calibri"/>
                <a:sym typeface="Calibri"/>
                <a:extLst>
                  <a:ext uri="http://customooxmlschemas.google.com/">
                    <go:slidesCustomData xmlns:go="http://customooxmlschemas.google.com/" textRoundtripDataId="32"/>
                  </a:ext>
                </a:extLst>
              </a:rPr>
              <a:t>slide 5 for RIMP activi</a:t>
            </a:r>
            <a:r>
              <a:rPr lang="en-US" sz="2200">
                <a:extLst>
                  <a:ext uri="http://customooxmlschemas.google.com/">
                    <go:slidesCustomData xmlns:go="http://customooxmlschemas.google.com/" textRoundtripDataId="33"/>
                  </a:ext>
                </a:extLst>
              </a:rPr>
              <a:t>ties</a:t>
            </a:r>
            <a:r>
              <a:rPr b="0" i="0" lang="en-US" sz="2200" u="none" cap="none" strike="noStrike">
                <a:solidFill>
                  <a:schemeClr val="lt1"/>
                </a:solidFill>
                <a:latin typeface="Calibri"/>
                <a:ea typeface="Calibri"/>
                <a:cs typeface="Calibri"/>
                <a:sym typeface="Calibri"/>
              </a:rPr>
              <a:t>)</a:t>
            </a:r>
            <a:endParaRPr sz="2200"/>
          </a:p>
          <a:p>
            <a:pPr indent="-258762" lvl="1" marL="690562" marR="0" rtl="0" algn="l">
              <a:lnSpc>
                <a:spcPct val="100000"/>
              </a:lnSpc>
              <a:spcBef>
                <a:spcPts val="360"/>
              </a:spcBef>
              <a:spcAft>
                <a:spcPts val="0"/>
              </a:spcAft>
              <a:buClr>
                <a:schemeClr val="lt1"/>
              </a:buClr>
              <a:buSzPts val="2200"/>
              <a:buFont typeface="Arial"/>
              <a:buChar char="–"/>
            </a:pPr>
            <a:r>
              <a:rPr b="0" i="0" lang="en-US" sz="2200" u="none" cap="none" strike="noStrike">
                <a:solidFill>
                  <a:schemeClr val="lt1"/>
                </a:solidFill>
                <a:latin typeface="Calibri"/>
                <a:ea typeface="Calibri"/>
                <a:cs typeface="Calibri"/>
                <a:sym typeface="Calibri"/>
              </a:rPr>
              <a:t>We are gathering an archive of golden days where we save L1,L2 and IPs.</a:t>
            </a:r>
            <a:endParaRPr sz="2200"/>
          </a:p>
          <a:p>
            <a:pPr indent="-258761" lvl="1" marL="690562" marR="0" rtl="0" algn="l">
              <a:lnSpc>
                <a:spcPct val="100000"/>
              </a:lnSpc>
              <a:spcBef>
                <a:spcPts val="360"/>
              </a:spcBef>
              <a:spcAft>
                <a:spcPts val="0"/>
              </a:spcAft>
              <a:buClr>
                <a:schemeClr val="lt1"/>
              </a:buClr>
              <a:buSzPts val="2200"/>
              <a:buFont typeface="Arial"/>
              <a:buChar char="–"/>
            </a:pPr>
            <a:r>
              <a:rPr lang="en-US" sz="2200"/>
              <a:t>Goal: We will collect </a:t>
            </a:r>
            <a:r>
              <a:rPr lang="en-US" sz="2200">
                <a:extLst>
                  <a:ext uri="http://customooxmlschemas.google.com/">
                    <go:slidesCustomData xmlns:go="http://customooxmlschemas.google.com/" textRoundtripDataId="34"/>
                  </a:ext>
                </a:extLst>
              </a:rPr>
              <a:t>30 </a:t>
            </a:r>
            <a:r>
              <a:rPr b="0" i="0" lang="en-US" sz="2200" u="none" cap="none" strike="noStrike">
                <a:solidFill>
                  <a:schemeClr val="lt1"/>
                </a:solidFill>
                <a:latin typeface="Calibri"/>
                <a:ea typeface="Calibri"/>
                <a:cs typeface="Calibri"/>
                <a:sym typeface="Calibri"/>
                <a:extLst>
                  <a:ext uri="http://customooxmlschemas.google.com/">
                    <go:slidesCustomData xmlns:go="http://customooxmlschemas.google.com/" textRoundtripDataId="35"/>
                  </a:ext>
                </a:extLst>
              </a:rPr>
              <a:t>days </a:t>
            </a:r>
            <a:r>
              <a:rPr b="0" i="0" lang="en-US" sz="2200" u="none" cap="none" strike="noStrike">
                <a:solidFill>
                  <a:schemeClr val="lt1"/>
                </a:solidFill>
                <a:latin typeface="Calibri"/>
                <a:ea typeface="Calibri"/>
                <a:cs typeface="Calibri"/>
                <a:sym typeface="Calibri"/>
              </a:rPr>
              <a:t> spread throughout all seasons</a:t>
            </a:r>
            <a:r>
              <a:rPr lang="en-US" sz="2200"/>
              <a:t> (~1 week/season). This has been shown to be sufficient for seasonality assessments.</a:t>
            </a:r>
            <a:endParaRPr sz="2200"/>
          </a:p>
          <a:p>
            <a:pPr indent="-258762" lvl="1" marL="690562" marR="0" rtl="0" algn="l">
              <a:lnSpc>
                <a:spcPct val="100000"/>
              </a:lnSpc>
              <a:spcBef>
                <a:spcPts val="360"/>
              </a:spcBef>
              <a:spcAft>
                <a:spcPts val="0"/>
              </a:spcAft>
              <a:buClr>
                <a:schemeClr val="lt1"/>
              </a:buClr>
              <a:buSzPts val="2200"/>
              <a:buFont typeface="Arial"/>
              <a:buChar char="–"/>
            </a:pPr>
            <a:r>
              <a:rPr lang="en-US" sz="2200"/>
              <a:t>W</a:t>
            </a:r>
            <a:r>
              <a:rPr b="0" i="0" lang="en-US" sz="2200" u="none" cap="none" strike="noStrike">
                <a:solidFill>
                  <a:schemeClr val="lt1"/>
                </a:solidFill>
                <a:latin typeface="Calibri"/>
                <a:ea typeface="Calibri"/>
                <a:cs typeface="Calibri"/>
                <a:sym typeface="Calibri"/>
              </a:rPr>
              <a:t>e </a:t>
            </a:r>
            <a:r>
              <a:rPr lang="en-US" sz="2200"/>
              <a:t>will</a:t>
            </a:r>
            <a:r>
              <a:rPr b="0" i="0" lang="en-US" sz="2200" u="none" cap="none" strike="noStrike">
                <a:solidFill>
                  <a:schemeClr val="lt1"/>
                </a:solidFill>
                <a:latin typeface="Calibri"/>
                <a:ea typeface="Calibri"/>
                <a:cs typeface="Calibri"/>
                <a:sym typeface="Calibri"/>
              </a:rPr>
              <a:t> engage the teams</a:t>
            </a:r>
            <a:r>
              <a:rPr lang="en-US" sz="2200"/>
              <a:t> and obtain feedback from users to</a:t>
            </a:r>
            <a:r>
              <a:rPr b="0" i="0" lang="en-US" sz="2200" u="none" cap="none" strike="noStrike">
                <a:solidFill>
                  <a:schemeClr val="lt1"/>
                </a:solidFill>
                <a:latin typeface="Calibri"/>
                <a:ea typeface="Calibri"/>
                <a:cs typeface="Calibri"/>
                <a:sym typeface="Calibri"/>
              </a:rPr>
              <a:t> begin application-specific analysis.</a:t>
            </a:r>
            <a:endParaRPr sz="2200"/>
          </a:p>
          <a:p>
            <a:pPr indent="-258762" lvl="1" marL="690562" marR="0" rtl="0" algn="l">
              <a:lnSpc>
                <a:spcPct val="100000"/>
              </a:lnSpc>
              <a:spcBef>
                <a:spcPts val="360"/>
              </a:spcBef>
              <a:spcAft>
                <a:spcPts val="0"/>
              </a:spcAft>
              <a:buClr>
                <a:schemeClr val="lt1"/>
              </a:buClr>
              <a:buSzPts val="2200"/>
              <a:buFont typeface="Arial"/>
              <a:buChar char="–"/>
            </a:pPr>
            <a:r>
              <a:rPr b="0" i="0" lang="en-US" sz="2200" u="none" cap="none" strike="noStrike">
                <a:solidFill>
                  <a:schemeClr val="lt1"/>
                </a:solidFill>
                <a:latin typeface="Calibri"/>
                <a:ea typeface="Calibri"/>
                <a:cs typeface="Calibri"/>
                <a:sym typeface="Calibri"/>
              </a:rPr>
              <a:t>We will take advantage of opportunities for threshold adjustments.</a:t>
            </a:r>
            <a:endParaRPr b="0" i="0" sz="2200" u="none" cap="none" strike="noStrike">
              <a:solidFill>
                <a:schemeClr val="lt1"/>
              </a:solidFill>
              <a:latin typeface="Calibri"/>
              <a:ea typeface="Calibri"/>
              <a:cs typeface="Calibri"/>
              <a:sym typeface="Calibri"/>
            </a:endParaRPr>
          </a:p>
          <a:p>
            <a:pPr indent="-342900" lvl="0" marL="342900" marR="0" rtl="0" algn="l">
              <a:lnSpc>
                <a:spcPct val="100000"/>
              </a:lnSpc>
              <a:spcBef>
                <a:spcPts val="400"/>
              </a:spcBef>
              <a:spcAft>
                <a:spcPts val="0"/>
              </a:spcAft>
              <a:buClr>
                <a:schemeClr val="lt1"/>
              </a:buClr>
              <a:buSzPts val="2000"/>
              <a:buFont typeface="Arial"/>
              <a:buNone/>
            </a:pPr>
            <a:r>
              <a:t/>
            </a:r>
            <a:endParaRPr b="0" i="0" sz="2200" u="none" cap="none" strike="noStrike">
              <a:solidFill>
                <a:schemeClr val="lt1"/>
              </a:solidFill>
              <a:latin typeface="Calibri"/>
              <a:ea typeface="Calibri"/>
              <a:cs typeface="Calibri"/>
              <a:sym typeface="Calibri"/>
            </a:endParaRPr>
          </a:p>
        </p:txBody>
      </p:sp>
      <p:sp>
        <p:nvSpPr>
          <p:cNvPr id="746" name="Google Shape;746;p39"/>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19c505d7892_0_0"/>
          <p:cNvSpPr txBox="1"/>
          <p:nvPr>
            <p:ph idx="12" type="sldNum"/>
          </p:nvPr>
        </p:nvSpPr>
        <p:spPr>
          <a:xfrm>
            <a:off x="6943575" y="6359650"/>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graphicFrame>
        <p:nvGraphicFramePr>
          <p:cNvPr id="282" name="Google Shape;282;g19c505d7892_0_0"/>
          <p:cNvGraphicFramePr/>
          <p:nvPr/>
        </p:nvGraphicFramePr>
        <p:xfrm>
          <a:off x="304800" y="1149825"/>
          <a:ext cx="3000000" cy="3000000"/>
        </p:xfrm>
        <a:graphic>
          <a:graphicData uri="http://schemas.openxmlformats.org/drawingml/2006/table">
            <a:tbl>
              <a:tblPr bandRow="1">
                <a:noFill/>
                <a:tableStyleId>{4BDFACC7-1D34-4795-972B-6EAEDFBEC49E}</a:tableStyleId>
              </a:tblPr>
              <a:tblGrid>
                <a:gridCol w="2817650"/>
                <a:gridCol w="5773975"/>
              </a:tblGrid>
              <a:tr h="334925">
                <a:tc>
                  <a:txBody>
                    <a:bodyPr/>
                    <a:lstStyle/>
                    <a:p>
                      <a:pPr indent="0" lvl="0" marL="0" rtl="0" algn="ctr">
                        <a:spcBef>
                          <a:spcPts val="0"/>
                        </a:spcBef>
                        <a:spcAft>
                          <a:spcPts val="0"/>
                        </a:spcAft>
                        <a:buNone/>
                      </a:pPr>
                      <a:r>
                        <a:rPr b="1" lang="en-US" sz="1100">
                          <a:solidFill>
                            <a:schemeClr val="dk1"/>
                          </a:solidFill>
                          <a:latin typeface="Times New Roman"/>
                          <a:ea typeface="Times New Roman"/>
                          <a:cs typeface="Times New Roman"/>
                          <a:sym typeface="Times New Roman"/>
                        </a:rPr>
                        <a:t>RIMP Activity</a:t>
                      </a:r>
                      <a:endParaRPr b="1" sz="11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b="1" lang="en-US" sz="1100">
                          <a:solidFill>
                            <a:schemeClr val="dk1"/>
                          </a:solidFill>
                          <a:latin typeface="Times New Roman"/>
                          <a:ea typeface="Times New Roman"/>
                          <a:cs typeface="Times New Roman"/>
                          <a:sym typeface="Times New Roman"/>
                        </a:rPr>
                        <a:t>410-R-RIMP-0336 version 2, Table 1</a:t>
                      </a:r>
                      <a:endParaRPr b="1" sz="1100">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US" sz="1100">
                          <a:solidFill>
                            <a:schemeClr val="dk1"/>
                          </a:solidFill>
                          <a:latin typeface="Times New Roman"/>
                          <a:ea typeface="Times New Roman"/>
                          <a:cs typeface="Times New Roman"/>
                          <a:sym typeface="Times New Roman"/>
                        </a:rPr>
                        <a:t>Short description</a:t>
                      </a:r>
                      <a:endParaRPr b="1" sz="1100">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08950">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ABI-FD_COP01</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Verify that COP product generated at the required cadence for FD in ABI Mode 6</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08950">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ABI-CONUS_COP02</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Verify that COP product generated at the required cadence for CONUS in ABI Mode 6</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08950">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ABI-MESO_COP03</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Verify that COP product generated at the required cadence for mesoscale in ABI Mode 6</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08950">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ABI-FD_COP04</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Verify that COP product generated at the required cadence for FD in ABI Mode 4</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08950">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ABI-CONUS_COP05</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Verify that COP product generated at the required cadence for CONUS in ABI Mode 4</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08950">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ABI-FD_COP06</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Assess the accuracy and precision of COP product generated for FD in ABI Mode 6</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08950">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ABI-CONUS_COP07</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Assess the accuracy and precision of COP product generated for CONUS in ABI Mode 6</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08950">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ABI-MESO_COP08</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Assess the accuracy and precision of COP product generated for mesoscale in ABI Mode 6</a:t>
                      </a:r>
                      <a:endParaRPr>
                        <a:solidFill>
                          <a:schemeClr val="dk1"/>
                        </a:solidFill>
                        <a:latin typeface="Times New Roman"/>
                        <a:ea typeface="Times New Roman"/>
                        <a:cs typeface="Times New Roman"/>
                        <a:sym typeface="Times New Roman"/>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bl>
          </a:graphicData>
        </a:graphic>
      </p:graphicFrame>
      <p:sp>
        <p:nvSpPr>
          <p:cNvPr id="283" name="Google Shape;283;g19c505d7892_0_0"/>
          <p:cNvSpPr txBox="1"/>
          <p:nvPr/>
        </p:nvSpPr>
        <p:spPr>
          <a:xfrm>
            <a:off x="1490875" y="76325"/>
            <a:ext cx="61185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lang="en-US" sz="2000">
                <a:solidFill>
                  <a:srgbClr val="F79646"/>
                </a:solidFill>
                <a:latin typeface="Calibri"/>
                <a:ea typeface="Calibri"/>
                <a:cs typeface="Calibri"/>
                <a:sym typeface="Calibri"/>
              </a:rPr>
              <a:t>Cloud Optical Parameters (COP) Readiness, Implementation, and Management Plan (</a:t>
            </a:r>
            <a:r>
              <a:rPr lang="en-US" sz="2000">
                <a:solidFill>
                  <a:srgbClr val="F79646"/>
                </a:solidFill>
                <a:latin typeface="Calibri"/>
                <a:ea typeface="Calibri"/>
                <a:cs typeface="Calibri"/>
                <a:sym typeface="Calibri"/>
              </a:rPr>
              <a:t>RIMP) Activities</a:t>
            </a:r>
            <a:endParaRPr b="0" i="0" sz="2400" u="none" cap="none" strike="noStrike">
              <a:solidFill>
                <a:srgbClr val="FFFFFF"/>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40"/>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400">
                <a:solidFill>
                  <a:schemeClr val="accent6"/>
                </a:solidFill>
              </a:rPr>
              <a:t>Other Issues</a:t>
            </a:r>
            <a:endParaRPr sz="2400">
              <a:solidFill>
                <a:schemeClr val="accent6"/>
              </a:solidFill>
            </a:endParaRPr>
          </a:p>
          <a:p>
            <a:pPr indent="0" lvl="0" marL="0" rtl="0" algn="ctr">
              <a:lnSpc>
                <a:spcPct val="100000"/>
              </a:lnSpc>
              <a:spcBef>
                <a:spcPts val="0"/>
              </a:spcBef>
              <a:spcAft>
                <a:spcPts val="0"/>
              </a:spcAft>
              <a:buSzPts val="3600"/>
              <a:buNone/>
            </a:pPr>
            <a:r>
              <a:rPr lang="en-US" sz="2400">
                <a:solidFill>
                  <a:schemeClr val="accent6"/>
                </a:solidFill>
              </a:rPr>
              <a:t>(Potential changes after Enterprise integration)</a:t>
            </a:r>
            <a:endParaRPr sz="2400">
              <a:solidFill>
                <a:schemeClr val="accent6"/>
              </a:solidFill>
            </a:endParaRPr>
          </a:p>
        </p:txBody>
      </p:sp>
      <p:sp>
        <p:nvSpPr>
          <p:cNvPr id="753" name="Google Shape;753;p40"/>
          <p:cNvSpPr txBox="1"/>
          <p:nvPr>
            <p:ph idx="1" type="body"/>
          </p:nvPr>
        </p:nvSpPr>
        <p:spPr>
          <a:xfrm>
            <a:off x="457200" y="1465262"/>
            <a:ext cx="8229600" cy="4526100"/>
          </a:xfrm>
          <a:prstGeom prst="rect">
            <a:avLst/>
          </a:prstGeom>
          <a:noFill/>
          <a:ln>
            <a:noFill/>
          </a:ln>
        </p:spPr>
        <p:txBody>
          <a:bodyPr anchorCtr="0" anchor="t" bIns="91425" lIns="91425" spcFirstLastPara="1" rIns="91425" wrap="square" tIns="91425">
            <a:normAutofit lnSpcReduction="20000"/>
          </a:bodyPr>
          <a:lstStyle/>
          <a:p>
            <a:pPr indent="-381000" lvl="0" marL="457200" rtl="0" algn="l">
              <a:lnSpc>
                <a:spcPct val="100000"/>
              </a:lnSpc>
              <a:spcBef>
                <a:spcPts val="640"/>
              </a:spcBef>
              <a:spcAft>
                <a:spcPts val="0"/>
              </a:spcAft>
              <a:buSzPts val="2400"/>
              <a:buChar char="•"/>
            </a:pPr>
            <a:r>
              <a:rPr lang="en-US" sz="2400"/>
              <a:t>Interlacing DQF for Day and Night products is still confusing. Separating the products and/or DQFs into separate files/variables should be revisited during Enterprise algorithm integration.</a:t>
            </a:r>
            <a:br>
              <a:rPr lang="en-US" sz="2400"/>
            </a:br>
            <a:endParaRPr sz="2400"/>
          </a:p>
          <a:p>
            <a:pPr indent="-381000" lvl="0" marL="457200" rtl="0" algn="l">
              <a:lnSpc>
                <a:spcPct val="100000"/>
              </a:lnSpc>
              <a:spcBef>
                <a:spcPts val="0"/>
              </a:spcBef>
              <a:spcAft>
                <a:spcPts val="0"/>
              </a:spcAft>
              <a:buSzPts val="2400"/>
              <a:buChar char="•"/>
            </a:pPr>
            <a:r>
              <a:rPr lang="en-US" sz="2400"/>
              <a:t>COD and CPS are often used together in many applications.  COD (FD) is 4 km while CPS is 2 km.  COD (CONUS) is 2 km. </a:t>
            </a:r>
            <a:r>
              <a:rPr lang="en-US" sz="2400"/>
              <a:t>This makes it particularly difficult to interpret in the context of cloud phase. (Cloud Top Phase is 2km)</a:t>
            </a:r>
            <a:br>
              <a:rPr lang="en-US" sz="2400"/>
            </a:br>
            <a:endParaRPr sz="2400"/>
          </a:p>
          <a:p>
            <a:pPr indent="-381000" lvl="0" marL="457200" rtl="0" algn="l">
              <a:lnSpc>
                <a:spcPct val="100000"/>
              </a:lnSpc>
              <a:spcBef>
                <a:spcPts val="0"/>
              </a:spcBef>
              <a:spcAft>
                <a:spcPts val="0"/>
              </a:spcAft>
              <a:buSzPts val="2400"/>
              <a:buChar char="•"/>
            </a:pPr>
            <a:r>
              <a:rPr lang="en-US" sz="2400"/>
              <a:t>LWP and IWP, while intermediate products, are used more often than COD/CPS. We suggest that these be output as well.</a:t>
            </a:r>
            <a:br>
              <a:rPr lang="en-US" sz="2400"/>
            </a:br>
            <a:endParaRPr sz="2400"/>
          </a:p>
        </p:txBody>
      </p:sp>
      <p:sp>
        <p:nvSpPr>
          <p:cNvPr id="754" name="Google Shape;754;p40"/>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41"/>
          <p:cNvSpPr txBox="1"/>
          <p:nvPr>
            <p:ph type="title"/>
          </p:nvPr>
        </p:nvSpPr>
        <p:spPr>
          <a:xfrm>
            <a:off x="457200" y="-460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Calibri"/>
              <a:buNone/>
            </a:pPr>
            <a:r>
              <a:rPr b="0" i="0" lang="en-US" sz="3000" u="none" cap="none" strike="noStrike">
                <a:solidFill>
                  <a:schemeClr val="lt1"/>
                </a:solidFill>
                <a:latin typeface="Calibri"/>
                <a:ea typeface="Calibri"/>
                <a:cs typeface="Calibri"/>
                <a:sym typeface="Calibri"/>
              </a:rPr>
              <a:t>Recommendation </a:t>
            </a:r>
            <a:br>
              <a:rPr b="0" i="0" lang="en-US" sz="3000" u="none" cap="none" strike="noStrike">
                <a:solidFill>
                  <a:schemeClr val="lt1"/>
                </a:solidFill>
                <a:latin typeface="Calibri"/>
                <a:ea typeface="Calibri"/>
                <a:cs typeface="Calibri"/>
                <a:sym typeface="Calibri"/>
              </a:rPr>
            </a:br>
            <a:r>
              <a:rPr b="0" i="0" lang="en-US" sz="3000" u="none" cap="none" strike="noStrike">
                <a:solidFill>
                  <a:schemeClr val="lt1"/>
                </a:solidFill>
                <a:latin typeface="Calibri"/>
                <a:ea typeface="Calibri"/>
                <a:cs typeface="Calibri"/>
                <a:sym typeface="Calibri"/>
              </a:rPr>
              <a:t>for </a:t>
            </a:r>
            <a:r>
              <a:rPr lang="en-US" sz="3000"/>
              <a:t>Provisional </a:t>
            </a:r>
            <a:r>
              <a:rPr b="0" i="0" lang="en-US" sz="3000" u="none" cap="none" strike="noStrike">
                <a:solidFill>
                  <a:schemeClr val="lt1"/>
                </a:solidFill>
                <a:latin typeface="Calibri"/>
                <a:ea typeface="Calibri"/>
                <a:cs typeface="Calibri"/>
                <a:sym typeface="Calibri"/>
              </a:rPr>
              <a:t>Maturity</a:t>
            </a:r>
            <a:endParaRPr sz="3000"/>
          </a:p>
        </p:txBody>
      </p:sp>
      <p:sp>
        <p:nvSpPr>
          <p:cNvPr id="760" name="Google Shape;760;p41"/>
          <p:cNvSpPr txBox="1"/>
          <p:nvPr>
            <p:ph idx="1" type="body"/>
          </p:nvPr>
        </p:nvSpPr>
        <p:spPr>
          <a:xfrm>
            <a:off x="457200" y="1465262"/>
            <a:ext cx="8229600" cy="452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lang="en-US" sz="2000">
                <a:solidFill>
                  <a:srgbClr val="FF9900"/>
                </a:solidFill>
              </a:rPr>
              <a:t>Provisional: product performance has been demonstrated through a large, but still (seasonally or otherwise) limited, number of independent measurements. The analysis is sufficient for limited qualitative determinations of product fitness-for-purpose, and the product is potentially ready for testing and operational use.</a:t>
            </a:r>
            <a:endParaRPr sz="2000">
              <a:solidFill>
                <a:srgbClr val="FF9900"/>
              </a:solidFill>
            </a:endParaRPr>
          </a:p>
          <a:p>
            <a:pPr indent="0" lvl="0" marL="0" marR="0" rtl="0" algn="l">
              <a:lnSpc>
                <a:spcPct val="100000"/>
              </a:lnSpc>
              <a:spcBef>
                <a:spcPts val="0"/>
              </a:spcBef>
              <a:spcAft>
                <a:spcPts val="0"/>
              </a:spcAft>
              <a:buClr>
                <a:schemeClr val="lt1"/>
              </a:buClr>
              <a:buSzPts val="2400"/>
              <a:buFont typeface="Arial"/>
              <a:buNone/>
            </a:pPr>
            <a:r>
              <a:t/>
            </a:r>
            <a:endParaRPr b="0" i="0" sz="2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2400"/>
              <a:buFont typeface="Arial"/>
              <a:buNone/>
            </a:pPr>
            <a:r>
              <a:rPr b="0" i="0" lang="en-US" sz="2000" u="none" cap="none" strike="noStrike">
                <a:solidFill>
                  <a:schemeClr val="lt1"/>
                </a:solidFill>
                <a:latin typeface="Calibri"/>
                <a:ea typeface="Calibri"/>
                <a:cs typeface="Calibri"/>
                <a:sym typeface="Calibri"/>
              </a:rPr>
              <a:t>Cloud AWG Team, therefore, </a:t>
            </a:r>
            <a:r>
              <a:rPr b="0" i="0" lang="en-US" sz="2000" u="sng" cap="none" strike="noStrike">
                <a:solidFill>
                  <a:schemeClr val="lt1"/>
                </a:solidFill>
                <a:latin typeface="Calibri"/>
                <a:ea typeface="Calibri"/>
                <a:cs typeface="Calibri"/>
                <a:sym typeface="Calibri"/>
              </a:rPr>
              <a:t>recommends</a:t>
            </a:r>
            <a:r>
              <a:rPr b="0" i="0" lang="en-US" sz="2000" u="none" cap="none" strike="noStrike">
                <a:solidFill>
                  <a:schemeClr val="lt1"/>
                </a:solidFill>
                <a:latin typeface="Calibri"/>
                <a:ea typeface="Calibri"/>
                <a:cs typeface="Calibri"/>
                <a:sym typeface="Calibri"/>
              </a:rPr>
              <a:t> that the </a:t>
            </a:r>
            <a:r>
              <a:rPr b="1" lang="en-US" sz="2000"/>
              <a:t>Daytime</a:t>
            </a:r>
            <a:r>
              <a:rPr b="0" i="0" lang="en-US" sz="2000" u="none" cap="none" strike="noStrike">
                <a:solidFill>
                  <a:schemeClr val="lt1"/>
                </a:solidFill>
                <a:latin typeface="Calibri"/>
                <a:ea typeface="Calibri"/>
                <a:cs typeface="Calibri"/>
                <a:sym typeface="Calibri"/>
              </a:rPr>
              <a:t> Optical Properties data be </a:t>
            </a:r>
            <a:r>
              <a:rPr b="0" i="0" lang="en-US" sz="2000" u="sng" cap="none" strike="noStrike">
                <a:solidFill>
                  <a:schemeClr val="lt1"/>
                </a:solidFill>
                <a:latin typeface="Calibri"/>
                <a:ea typeface="Calibri"/>
                <a:cs typeface="Calibri"/>
                <a:sym typeface="Calibri"/>
              </a:rPr>
              <a:t>transitioned to </a:t>
            </a:r>
            <a:r>
              <a:rPr lang="en-US" sz="2000" u="sng"/>
              <a:t>Provisional</a:t>
            </a:r>
            <a:r>
              <a:rPr b="0" i="0" lang="en-US" sz="2000" u="none" cap="none" strike="noStrike">
                <a:solidFill>
                  <a:schemeClr val="lt1"/>
                </a:solidFill>
                <a:latin typeface="Calibri"/>
                <a:ea typeface="Calibri"/>
                <a:cs typeface="Calibri"/>
                <a:sym typeface="Calibri"/>
              </a:rPr>
              <a:t> status.</a:t>
            </a:r>
            <a:endParaRPr sz="2000"/>
          </a:p>
        </p:txBody>
      </p:sp>
      <p:sp>
        <p:nvSpPr>
          <p:cNvPr id="761" name="Google Shape;761;p41"/>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5"/>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750"/>
              <a:buFont typeface="Calibri"/>
              <a:buNone/>
            </a:pPr>
            <a:r>
              <a:rPr b="0" i="0" lang="en-US" sz="3000" u="none" cap="none" strike="noStrike">
                <a:solidFill>
                  <a:schemeClr val="accent6"/>
                </a:solidFill>
                <a:latin typeface="Calibri"/>
                <a:ea typeface="Calibri"/>
                <a:cs typeface="Calibri"/>
                <a:sym typeface="Calibri"/>
              </a:rPr>
              <a:t>GOES-18 and </a:t>
            </a:r>
            <a:r>
              <a:rPr b="0" i="0" lang="en-US" sz="3000" u="none" cap="none" strike="noStrike">
                <a:solidFill>
                  <a:schemeClr val="accent6"/>
                </a:solidFill>
                <a:latin typeface="Calibri"/>
                <a:ea typeface="Calibri"/>
                <a:cs typeface="Calibri"/>
                <a:sym typeface="Calibri"/>
                <a:extLst>
                  <a:ext uri="http://customooxmlschemas.google.com/">
                    <go:slidesCustomData xmlns:go="http://customooxmlschemas.google.com/" textRoundtripDataId="1"/>
                  </a:ext>
                </a:extLst>
              </a:rPr>
              <a:t>Validation </a:t>
            </a:r>
            <a:br>
              <a:rPr b="0" i="0" lang="en-US" sz="3000" u="none" cap="none" strike="noStrike">
                <a:solidFill>
                  <a:schemeClr val="accent6"/>
                </a:solidFill>
                <a:latin typeface="Calibri"/>
                <a:ea typeface="Calibri"/>
                <a:cs typeface="Calibri"/>
                <a:sym typeface="Calibri"/>
                <a:extLst>
                  <a:ext uri="http://customooxmlschemas.google.com/">
                    <go:slidesCustomData xmlns:go="http://customooxmlschemas.google.com/" textRoundtripDataId="1"/>
                  </a:ext>
                </a:extLst>
              </a:rPr>
            </a:br>
            <a:r>
              <a:rPr b="0" i="0" lang="en-US" sz="3000" u="none" cap="none" strike="noStrike">
                <a:solidFill>
                  <a:schemeClr val="accent6"/>
                </a:solidFill>
                <a:latin typeface="Calibri"/>
                <a:ea typeface="Calibri"/>
                <a:cs typeface="Calibri"/>
                <a:sym typeface="Calibri"/>
                <a:extLst>
                  <a:ext uri="http://customooxmlschemas.google.com/">
                    <go:slidesCustomData xmlns:go="http://customooxmlschemas.google.com/" textRoundtripDataId="1"/>
                  </a:ext>
                </a:extLst>
              </a:rPr>
              <a:t>Data</a:t>
            </a:r>
            <a:r>
              <a:rPr b="0" i="0" lang="en-US" sz="3000" u="none" cap="none" strike="noStrike">
                <a:solidFill>
                  <a:schemeClr val="accent6"/>
                </a:solidFill>
                <a:latin typeface="Calibri"/>
                <a:ea typeface="Calibri"/>
                <a:cs typeface="Calibri"/>
                <a:sym typeface="Calibri"/>
              </a:rPr>
              <a:t> Used in this Review</a:t>
            </a:r>
            <a:endParaRPr>
              <a:solidFill>
                <a:schemeClr val="accent6"/>
              </a:solidFill>
            </a:endParaRPr>
          </a:p>
        </p:txBody>
      </p:sp>
      <p:sp>
        <p:nvSpPr>
          <p:cNvPr id="290" name="Google Shape;290;p5"/>
          <p:cNvSpPr txBox="1"/>
          <p:nvPr>
            <p:ph idx="1" type="body"/>
          </p:nvPr>
        </p:nvSpPr>
        <p:spPr>
          <a:xfrm>
            <a:off x="250100" y="1521250"/>
            <a:ext cx="8436600" cy="46464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GOES-</a:t>
            </a:r>
            <a:r>
              <a:rPr lang="en-US" sz="2400"/>
              <a:t>18</a:t>
            </a:r>
            <a:r>
              <a:rPr b="0" i="0" lang="en-US" sz="2400" u="none" cap="none" strike="noStrike">
                <a:solidFill>
                  <a:schemeClr val="lt1"/>
                </a:solidFill>
                <a:latin typeface="Calibri"/>
                <a:ea typeface="Calibri"/>
                <a:cs typeface="Calibri"/>
                <a:sym typeface="Calibri"/>
              </a:rPr>
              <a:t> data: </a:t>
            </a:r>
            <a:endParaRPr/>
          </a:p>
          <a:p>
            <a:pPr indent="-234950" lvl="1" marL="857250" marR="0" rtl="0" algn="l">
              <a:lnSpc>
                <a:spcPct val="100000"/>
              </a:lnSpc>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August 2022: </a:t>
            </a:r>
            <a:r>
              <a:rPr lang="en-US" sz="2400"/>
              <a:t>2</a:t>
            </a:r>
            <a:r>
              <a:rPr b="0" i="0" lang="en-US" sz="2400" u="none" cap="none" strike="noStrike">
                <a:solidFill>
                  <a:schemeClr val="lt1"/>
                </a:solidFill>
                <a:latin typeface="Calibri"/>
                <a:ea typeface="Calibri"/>
                <a:cs typeface="Calibri"/>
                <a:sym typeface="Calibri"/>
              </a:rPr>
              <a:t> weeks for quantitative evaluation</a:t>
            </a:r>
            <a:endParaRPr b="0" i="0" sz="2400" u="none" cap="none" strike="noStrike">
              <a:solidFill>
                <a:schemeClr val="lt1"/>
              </a:solidFill>
              <a:latin typeface="Calibri"/>
              <a:ea typeface="Calibri"/>
              <a:cs typeface="Calibri"/>
              <a:sym typeface="Calibri"/>
            </a:endParaRPr>
          </a:p>
          <a:p>
            <a:pPr indent="-234950" lvl="1" marL="857250" marR="0" rtl="0" algn="l">
              <a:lnSpc>
                <a:spcPct val="100000"/>
              </a:lnSpc>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Several Days of GOE</a:t>
            </a:r>
            <a:r>
              <a:rPr lang="en-US" sz="2400"/>
              <a:t>S</a:t>
            </a:r>
            <a:r>
              <a:rPr b="0" i="0" lang="en-US" sz="2400" u="none" cap="none" strike="noStrike">
                <a:solidFill>
                  <a:schemeClr val="lt1"/>
                </a:solidFill>
                <a:latin typeface="Calibri"/>
                <a:ea typeface="Calibri"/>
                <a:cs typeface="Calibri"/>
                <a:sym typeface="Calibri"/>
              </a:rPr>
              <a:t>-18 were used for extended visual inspection. </a:t>
            </a:r>
            <a:endParaRPr b="0" i="0" sz="2400" u="none" cap="none" strike="noStrike">
              <a:solidFill>
                <a:schemeClr val="lt1"/>
              </a:solidFill>
              <a:latin typeface="Calibri"/>
              <a:ea typeface="Calibri"/>
              <a:cs typeface="Calibri"/>
              <a:sym typeface="Calibri"/>
            </a:endParaRPr>
          </a:p>
          <a:p>
            <a:pPr indent="-234950" lvl="1" marL="857250" marR="0" rtl="0" algn="l">
              <a:lnSpc>
                <a:spcPct val="100000"/>
              </a:lnSpc>
              <a:spcBef>
                <a:spcPts val="0"/>
              </a:spcBef>
              <a:spcAft>
                <a:spcPts val="0"/>
              </a:spcAft>
              <a:buSzPts val="2400"/>
              <a:buChar char="–"/>
            </a:pPr>
            <a:r>
              <a:rPr lang="en-US" sz="2400"/>
              <a:t>Comparisons to MODIS and GOES-18 were done for  August 2022 </a:t>
            </a:r>
            <a:r>
              <a:rPr b="0" i="0" lang="en-US" sz="2400" u="none" cap="none" strike="noStrike">
                <a:solidFill>
                  <a:schemeClr val="lt1"/>
                </a:solidFill>
                <a:latin typeface="Calibri"/>
                <a:ea typeface="Calibri"/>
                <a:cs typeface="Calibri"/>
                <a:sym typeface="Calibri"/>
              </a:rPr>
              <a:t>MODIS-AQUA MYD06 collection 6.1 downloaded from </a:t>
            </a:r>
            <a:r>
              <a:rPr b="0" i="1" lang="en-US" sz="2400" u="none" cap="none" strike="noStrike">
                <a:solidFill>
                  <a:schemeClr val="lt1"/>
                </a:solidFill>
                <a:latin typeface="Calibri"/>
                <a:ea typeface="Calibri"/>
                <a:cs typeface="Calibri"/>
                <a:sym typeface="Calibri"/>
              </a:rPr>
              <a:t>ladsweb.modaps.eosdis.nasa.gov</a:t>
            </a:r>
            <a:r>
              <a:rPr b="0" i="0" lang="en-US"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a:p>
            <a:pPr indent="-234950" lvl="1" marL="857250" marR="0" rtl="0" algn="l">
              <a:lnSpc>
                <a:spcPct val="100000"/>
              </a:lnSpc>
              <a:spcBef>
                <a:spcPts val="0"/>
              </a:spcBef>
              <a:spcAft>
                <a:spcPts val="0"/>
              </a:spcAft>
              <a:buSzPts val="2400"/>
              <a:buChar char="–"/>
            </a:pPr>
            <a:r>
              <a:rPr lang="en-US" sz="2400"/>
              <a:t>Comparisons with GOES-17</a:t>
            </a:r>
            <a:endParaRPr sz="2400"/>
          </a:p>
          <a:p>
            <a:pPr indent="-228600" lvl="0" marL="457200" marR="0" rtl="0" algn="l">
              <a:lnSpc>
                <a:spcPct val="100000"/>
              </a:lnSpc>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AMSR-2/GCOM JAXA downloaded from </a:t>
            </a:r>
            <a:r>
              <a:rPr b="0" i="1" lang="en-US" sz="2400" u="none" cap="none" strike="noStrike">
                <a:solidFill>
                  <a:schemeClr val="lt1"/>
                </a:solidFill>
                <a:latin typeface="Calibri"/>
                <a:ea typeface="Calibri"/>
                <a:cs typeface="Calibri"/>
                <a:sym typeface="Calibri"/>
              </a:rPr>
              <a:t>gcom-w1.jaxa.jp. </a:t>
            </a:r>
            <a:r>
              <a:rPr b="0" lang="en-US" sz="2400" u="none" cap="none" strike="noStrike">
                <a:solidFill>
                  <a:schemeClr val="lt1"/>
                </a:solidFill>
                <a:latin typeface="Calibri"/>
                <a:ea typeface="Calibri"/>
                <a:cs typeface="Calibri"/>
                <a:sym typeface="Calibri"/>
              </a:rPr>
              <a:t>$ days of analysis </a:t>
            </a:r>
            <a:r>
              <a:rPr lang="en-US" sz="2400"/>
              <a:t>were done for August 2022.</a:t>
            </a:r>
            <a:endParaRPr/>
          </a:p>
        </p:txBody>
      </p:sp>
      <p:sp>
        <p:nvSpPr>
          <p:cNvPr id="291" name="Google Shape;291;p5"/>
          <p:cNvSpPr txBox="1"/>
          <p:nvPr>
            <p:ph idx="12" type="sldNum"/>
          </p:nvPr>
        </p:nvSpPr>
        <p:spPr>
          <a:xfrm>
            <a:off x="43375" y="6359650"/>
            <a:ext cx="2133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latin typeface="Arial"/>
                <a:ea typeface="Arial"/>
                <a:cs typeface="Arial"/>
                <a:sym typeface="Arial"/>
              </a:rPr>
              <a:t>‹#›</a:t>
            </a:fld>
            <a:endParaRPr b="0" i="0" sz="1400" u="none" cap="none" strike="noStrike">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6"/>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750"/>
              <a:buFont typeface="Calibri"/>
              <a:buNone/>
            </a:pPr>
            <a:r>
              <a:rPr b="0" i="0" lang="en-US" sz="2900" u="none" cap="none" strike="noStrike">
                <a:solidFill>
                  <a:schemeClr val="lt1"/>
                </a:solidFill>
                <a:latin typeface="Calibri"/>
                <a:ea typeface="Calibri"/>
                <a:cs typeface="Calibri"/>
                <a:sym typeface="Calibri"/>
              </a:rPr>
              <a:t>Application of PLPT Quantitative </a:t>
            </a:r>
            <a:endParaRPr b="0" i="0" sz="29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750"/>
              <a:buFont typeface="Calibri"/>
              <a:buNone/>
            </a:pPr>
            <a:r>
              <a:rPr b="0" i="0" lang="en-US" sz="2900" u="none" cap="none" strike="noStrike">
                <a:solidFill>
                  <a:schemeClr val="lt1"/>
                </a:solidFill>
                <a:latin typeface="Calibri"/>
                <a:ea typeface="Calibri"/>
                <a:cs typeface="Calibri"/>
                <a:sym typeface="Calibri"/>
              </a:rPr>
              <a:t>Analysis Tests </a:t>
            </a:r>
            <a:endParaRPr sz="3500"/>
          </a:p>
        </p:txBody>
      </p:sp>
      <p:sp>
        <p:nvSpPr>
          <p:cNvPr id="298" name="Google Shape;298;p6"/>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graphicFrame>
        <p:nvGraphicFramePr>
          <p:cNvPr id="299" name="Google Shape;299;p6"/>
          <p:cNvGraphicFramePr/>
          <p:nvPr/>
        </p:nvGraphicFramePr>
        <p:xfrm>
          <a:off x="553875" y="3371075"/>
          <a:ext cx="3000000" cy="3000000"/>
        </p:xfrm>
        <a:graphic>
          <a:graphicData uri="http://schemas.openxmlformats.org/drawingml/2006/table">
            <a:tbl>
              <a:tblPr>
                <a:noFill/>
                <a:tableStyleId>{D90F0953-8D98-4ECC-B2BA-1B5AB73A3514}</a:tableStyleId>
              </a:tblPr>
              <a:tblGrid>
                <a:gridCol w="2350775"/>
                <a:gridCol w="1809750"/>
                <a:gridCol w="1809750"/>
                <a:gridCol w="1809750"/>
              </a:tblGrid>
              <a:tr h="276350">
                <a:tc>
                  <a:txBody>
                    <a:bodyPr/>
                    <a:lstStyle/>
                    <a:p>
                      <a:pPr indent="0" lvl="0" marL="0" marR="0" rtl="0" algn="ctr">
                        <a:lnSpc>
                          <a:spcPct val="100000"/>
                        </a:lnSpc>
                        <a:spcBef>
                          <a:spcPts val="0"/>
                        </a:spcBef>
                        <a:spcAft>
                          <a:spcPts val="0"/>
                        </a:spcAft>
                        <a:buClr>
                          <a:srgbClr val="FFFFFF"/>
                        </a:buClr>
                        <a:buSzPts val="450"/>
                        <a:buFont typeface="Arial"/>
                        <a:buNone/>
                      </a:pPr>
                      <a:r>
                        <a:rPr i="1" lang="en-US" sz="1800" u="none" cap="none" strike="noStrike">
                          <a:solidFill>
                            <a:srgbClr val="FFFFFF"/>
                          </a:solidFill>
                        </a:rPr>
                        <a:t>Analysis Method</a:t>
                      </a:r>
                      <a:endParaRPr sz="14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FF"/>
                        </a:buClr>
                        <a:buSzPts val="450"/>
                        <a:buFont typeface="Arial"/>
                        <a:buNone/>
                      </a:pPr>
                      <a:r>
                        <a:rPr i="1" lang="en-US" sz="1800" u="none" cap="none" strike="noStrike">
                          <a:solidFill>
                            <a:srgbClr val="FFFFFF"/>
                          </a:solidFill>
                        </a:rPr>
                        <a:t>FD</a:t>
                      </a:r>
                      <a:endParaRPr sz="14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FF"/>
                        </a:buClr>
                        <a:buSzPts val="450"/>
                        <a:buFont typeface="Arial"/>
                        <a:buNone/>
                      </a:pPr>
                      <a:r>
                        <a:rPr i="1" lang="en-US" sz="1800" u="none" cap="none" strike="noStrike">
                          <a:solidFill>
                            <a:srgbClr val="FFFFFF"/>
                          </a:solidFill>
                        </a:rPr>
                        <a:t>CONUS</a:t>
                      </a:r>
                      <a:endParaRPr sz="14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FF"/>
                        </a:buClr>
                        <a:buSzPts val="450"/>
                        <a:buFont typeface="Arial"/>
                        <a:buNone/>
                      </a:pPr>
                      <a:r>
                        <a:rPr i="1" lang="en-US" sz="1800" u="none" cap="none" strike="noStrike">
                          <a:solidFill>
                            <a:srgbClr val="FFFFFF"/>
                          </a:solidFill>
                        </a:rPr>
                        <a:t>MESO </a:t>
                      </a:r>
                      <a:endParaRPr sz="14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r>
              <a:tr h="504000">
                <a:tc>
                  <a:txBody>
                    <a:bodyPr/>
                    <a:lstStyle/>
                    <a:p>
                      <a:pPr indent="0" lvl="0" marL="0" marR="0" rtl="0" algn="l">
                        <a:lnSpc>
                          <a:spcPct val="100000"/>
                        </a:lnSpc>
                        <a:spcBef>
                          <a:spcPts val="0"/>
                        </a:spcBef>
                        <a:spcAft>
                          <a:spcPts val="0"/>
                        </a:spcAft>
                        <a:buClr>
                          <a:srgbClr val="FFFFFF"/>
                        </a:buClr>
                        <a:buSzPts val="450"/>
                        <a:buFont typeface="Arial"/>
                        <a:buNone/>
                      </a:pPr>
                      <a:r>
                        <a:rPr lang="en-US" sz="1800" u="none" cap="none" strike="noStrike">
                          <a:solidFill>
                            <a:srgbClr val="FFFFFF"/>
                          </a:solidFill>
                        </a:rPr>
                        <a:t>Visual Inspection</a:t>
                      </a:r>
                      <a:endParaRPr sz="14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450"/>
                        <a:buFont typeface="Arial"/>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solidFill>
                      <a:srgbClr val="00B050"/>
                    </a:solidFill>
                  </a:tcPr>
                </a:tc>
                <a:tc>
                  <a:txBody>
                    <a:bodyPr/>
                    <a:lstStyle/>
                    <a:p>
                      <a:pPr indent="0" lvl="0" marL="0" rtl="0" algn="l">
                        <a:spcBef>
                          <a:spcPts val="0"/>
                        </a:spcBef>
                        <a:spcAft>
                          <a:spcPts val="0"/>
                        </a:spcAft>
                        <a:buClr>
                          <a:schemeClr val="dk1"/>
                        </a:buClr>
                        <a:buSzPts val="450"/>
                        <a:buFont typeface="Arial"/>
                        <a:buNone/>
                      </a:pPr>
                      <a:r>
                        <a:t/>
                      </a:r>
                      <a:endParaRPr sz="1800"/>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solidFill>
                      <a:srgbClr val="00B050"/>
                    </a:solidFill>
                  </a:tcPr>
                </a:tc>
                <a:tc>
                  <a:txBody>
                    <a:bodyPr/>
                    <a:lstStyle/>
                    <a:p>
                      <a:pPr indent="0" lvl="0" marL="0" marR="0" rtl="0" algn="l">
                        <a:lnSpc>
                          <a:spcPct val="100000"/>
                        </a:lnSpc>
                        <a:spcBef>
                          <a:spcPts val="0"/>
                        </a:spcBef>
                        <a:spcAft>
                          <a:spcPts val="0"/>
                        </a:spcAft>
                        <a:buClr>
                          <a:srgbClr val="000000"/>
                        </a:buClr>
                        <a:buSzPts val="450"/>
                        <a:buFont typeface="Arial"/>
                        <a:buNone/>
                      </a:pPr>
                      <a:r>
                        <a:t/>
                      </a:r>
                      <a:endParaRPr sz="1800" u="none" cap="none" strike="noStrike">
                        <a:highlight>
                          <a:srgbClr val="00B050"/>
                        </a:highlight>
                      </a:endParaRPr>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solidFill>
                      <a:srgbClr val="00B050"/>
                    </a:solidFill>
                  </a:tcPr>
                </a:tc>
              </a:tr>
              <a:tr h="765700">
                <a:tc>
                  <a:txBody>
                    <a:bodyPr/>
                    <a:lstStyle/>
                    <a:p>
                      <a:pPr indent="0" lvl="0" marL="0" marR="0" rtl="0" algn="l">
                        <a:lnSpc>
                          <a:spcPct val="100000"/>
                        </a:lnSpc>
                        <a:spcBef>
                          <a:spcPts val="0"/>
                        </a:spcBef>
                        <a:spcAft>
                          <a:spcPts val="0"/>
                        </a:spcAft>
                        <a:buClr>
                          <a:srgbClr val="FFFFFF"/>
                        </a:buClr>
                        <a:buSzPts val="450"/>
                        <a:buFont typeface="Arial"/>
                        <a:buNone/>
                      </a:pPr>
                      <a:r>
                        <a:rPr lang="en-US" sz="1800" u="none" cap="none" strike="noStrike">
                          <a:solidFill>
                            <a:srgbClr val="FFFFFF"/>
                          </a:solidFill>
                        </a:rPr>
                        <a:t>Comparison to  MODIS MYD06  (all Products)</a:t>
                      </a:r>
                      <a:endParaRPr sz="14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450"/>
                        <a:buFont typeface="Arial"/>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solidFill>
                      <a:srgbClr val="00B050"/>
                    </a:solidFill>
                  </a:tcPr>
                </a:tc>
                <a:tc>
                  <a:txBody>
                    <a:bodyPr/>
                    <a:lstStyle/>
                    <a:p>
                      <a:pPr indent="0" lvl="0" marL="0" marR="0" rtl="0" algn="l">
                        <a:lnSpc>
                          <a:spcPct val="100000"/>
                        </a:lnSpc>
                        <a:spcBef>
                          <a:spcPts val="0"/>
                        </a:spcBef>
                        <a:spcAft>
                          <a:spcPts val="0"/>
                        </a:spcAft>
                        <a:buClr>
                          <a:srgbClr val="000000"/>
                        </a:buClr>
                        <a:buSzPts val="450"/>
                        <a:buFont typeface="Arial"/>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450"/>
                        <a:buFont typeface="Arial"/>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r>
              <a:tr h="504000">
                <a:tc>
                  <a:txBody>
                    <a:bodyPr/>
                    <a:lstStyle/>
                    <a:p>
                      <a:pPr indent="0" lvl="0" marL="0" marR="0" rtl="0" algn="l">
                        <a:lnSpc>
                          <a:spcPct val="100000"/>
                        </a:lnSpc>
                        <a:spcBef>
                          <a:spcPts val="0"/>
                        </a:spcBef>
                        <a:spcAft>
                          <a:spcPts val="0"/>
                        </a:spcAft>
                        <a:buClr>
                          <a:schemeClr val="lt1"/>
                        </a:buClr>
                        <a:buSzPts val="450"/>
                        <a:buFont typeface="Arial"/>
                        <a:buNone/>
                      </a:pPr>
                      <a:r>
                        <a:rPr lang="en-US" sz="1800" u="none" cap="none" strike="noStrike">
                          <a:solidFill>
                            <a:schemeClr val="lt1"/>
                          </a:solidFill>
                        </a:rPr>
                        <a:t>Comparison to G1</a:t>
                      </a:r>
                      <a:r>
                        <a:rPr lang="en-US" sz="1800">
                          <a:solidFill>
                            <a:schemeClr val="lt1"/>
                          </a:solidFill>
                        </a:rPr>
                        <a:t>7</a:t>
                      </a:r>
                      <a:endParaRPr sz="14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450"/>
                        <a:buFont typeface="Arial"/>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solidFill>
                      <a:srgbClr val="00B050"/>
                    </a:solidFill>
                  </a:tcPr>
                </a:tc>
                <a:tc>
                  <a:txBody>
                    <a:bodyPr/>
                    <a:lstStyle/>
                    <a:p>
                      <a:pPr indent="0" lvl="0" marL="0" marR="0" rtl="0" algn="l">
                        <a:lnSpc>
                          <a:spcPct val="100000"/>
                        </a:lnSpc>
                        <a:spcBef>
                          <a:spcPts val="0"/>
                        </a:spcBef>
                        <a:spcAft>
                          <a:spcPts val="0"/>
                        </a:spcAft>
                        <a:buClr>
                          <a:srgbClr val="000000"/>
                        </a:buClr>
                        <a:buSzPts val="450"/>
                        <a:buFont typeface="Arial"/>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solidFill>
                      <a:srgbClr val="00B050"/>
                    </a:solidFill>
                  </a:tcPr>
                </a:tc>
                <a:tc>
                  <a:txBody>
                    <a:bodyPr/>
                    <a:lstStyle/>
                    <a:p>
                      <a:pPr indent="0" lvl="0" marL="0" marR="0" rtl="0" algn="l">
                        <a:lnSpc>
                          <a:spcPct val="100000"/>
                        </a:lnSpc>
                        <a:spcBef>
                          <a:spcPts val="0"/>
                        </a:spcBef>
                        <a:spcAft>
                          <a:spcPts val="0"/>
                        </a:spcAft>
                        <a:buClr>
                          <a:srgbClr val="000000"/>
                        </a:buClr>
                        <a:buSzPts val="450"/>
                        <a:buFont typeface="Arial"/>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r>
              <a:tr h="499150">
                <a:tc>
                  <a:txBody>
                    <a:bodyPr/>
                    <a:lstStyle/>
                    <a:p>
                      <a:pPr indent="0" lvl="0" marL="0" marR="0" rtl="0" algn="l">
                        <a:lnSpc>
                          <a:spcPct val="100000"/>
                        </a:lnSpc>
                        <a:spcBef>
                          <a:spcPts val="0"/>
                        </a:spcBef>
                        <a:spcAft>
                          <a:spcPts val="0"/>
                        </a:spcAft>
                        <a:buClr>
                          <a:srgbClr val="FFFFFF"/>
                        </a:buClr>
                        <a:buSzPts val="450"/>
                        <a:buFont typeface="Arial"/>
                        <a:buNone/>
                      </a:pPr>
                      <a:r>
                        <a:rPr lang="en-US" sz="1800" u="none" cap="none" strike="noStrike">
                          <a:solidFill>
                            <a:srgbClr val="FFFFFF"/>
                          </a:solidFill>
                        </a:rPr>
                        <a:t>AMSR-E (REF and COD via LWP)</a:t>
                      </a:r>
                      <a:endParaRPr sz="14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450"/>
                        <a:buFont typeface="Arial"/>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solidFill>
                      <a:srgbClr val="00B050"/>
                    </a:solidFill>
                  </a:tcPr>
                </a:tc>
                <a:tc>
                  <a:txBody>
                    <a:bodyPr/>
                    <a:lstStyle/>
                    <a:p>
                      <a:pPr indent="0" lvl="0" marL="0" marR="0" rtl="0" algn="l">
                        <a:lnSpc>
                          <a:spcPct val="100000"/>
                        </a:lnSpc>
                        <a:spcBef>
                          <a:spcPts val="0"/>
                        </a:spcBef>
                        <a:spcAft>
                          <a:spcPts val="0"/>
                        </a:spcAft>
                        <a:buClr>
                          <a:srgbClr val="000000"/>
                        </a:buClr>
                        <a:buSzPts val="450"/>
                        <a:buFont typeface="Arial"/>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450"/>
                        <a:buFont typeface="Arial"/>
                        <a:buNone/>
                      </a:pPr>
                      <a:r>
                        <a:t/>
                      </a:r>
                      <a:endParaRPr sz="1800" u="none" cap="none" strike="noStrike"/>
                    </a:p>
                  </a:txBody>
                  <a:tcPr marT="91425" marB="91425" marR="91425" marL="91425">
                    <a:lnL cap="flat" cmpd="sng" w="76200">
                      <a:solidFill>
                        <a:srgbClr val="BFBFBF"/>
                      </a:solidFill>
                      <a:prstDash val="solid"/>
                      <a:round/>
                      <a:headEnd len="sm" w="sm" type="none"/>
                      <a:tailEnd len="sm" w="sm" type="none"/>
                    </a:lnL>
                    <a:lnR cap="flat" cmpd="sng" w="76200">
                      <a:solidFill>
                        <a:srgbClr val="BFBFBF"/>
                      </a:solidFill>
                      <a:prstDash val="solid"/>
                      <a:round/>
                      <a:headEnd len="sm" w="sm" type="none"/>
                      <a:tailEnd len="sm" w="sm" type="none"/>
                    </a:lnR>
                    <a:lnT cap="flat" cmpd="sng" w="76200">
                      <a:solidFill>
                        <a:srgbClr val="BFBFBF"/>
                      </a:solidFill>
                      <a:prstDash val="solid"/>
                      <a:round/>
                      <a:headEnd len="sm" w="sm" type="none"/>
                      <a:tailEnd len="sm" w="sm" type="none"/>
                    </a:lnT>
                    <a:lnB cap="flat" cmpd="sng" w="76200">
                      <a:solidFill>
                        <a:srgbClr val="BFBFBF"/>
                      </a:solidFill>
                      <a:prstDash val="solid"/>
                      <a:round/>
                      <a:headEnd len="sm" w="sm" type="none"/>
                      <a:tailEnd len="sm" w="sm" type="none"/>
                    </a:lnB>
                  </a:tcPr>
                </a:tc>
              </a:tr>
            </a:tbl>
          </a:graphicData>
        </a:graphic>
      </p:graphicFrame>
      <p:sp>
        <p:nvSpPr>
          <p:cNvPr id="300" name="Google Shape;300;p6"/>
          <p:cNvSpPr txBox="1"/>
          <p:nvPr/>
        </p:nvSpPr>
        <p:spPr>
          <a:xfrm>
            <a:off x="553875" y="925725"/>
            <a:ext cx="8229600" cy="2343600"/>
          </a:xfrm>
          <a:prstGeom prst="rect">
            <a:avLst/>
          </a:prstGeom>
          <a:noFill/>
          <a:ln>
            <a:noFill/>
          </a:ln>
        </p:spPr>
        <p:txBody>
          <a:bodyPr anchorCtr="0" anchor="t" bIns="91425" lIns="91425" spcFirstLastPara="1" rIns="91425" wrap="square" tIns="91425">
            <a:normAutofit fontScale="85000" lnSpcReduction="20000"/>
          </a:bodyPr>
          <a:lstStyle/>
          <a:p>
            <a:pPr indent="-325755" lvl="0" marL="457200" marR="0" rtl="0" algn="l">
              <a:lnSpc>
                <a:spcPct val="100000"/>
              </a:lnSpc>
              <a:spcBef>
                <a:spcPts val="0"/>
              </a:spcBef>
              <a:spcAft>
                <a:spcPts val="0"/>
              </a:spcAft>
              <a:buClr>
                <a:srgbClr val="FFFFFF"/>
              </a:buClr>
              <a:buSzPct val="100000"/>
              <a:buFont typeface="Arial"/>
              <a:buChar char="●"/>
            </a:pPr>
            <a:r>
              <a:rPr lang="en-US" sz="1800">
                <a:solidFill>
                  <a:srgbClr val="FFFFFF"/>
                </a:solidFill>
              </a:rPr>
              <a:t>DCOMP has </a:t>
            </a:r>
            <a:r>
              <a:rPr b="0" i="0" lang="en-US" sz="1800" u="none" cap="none" strike="noStrike">
                <a:solidFill>
                  <a:srgbClr val="FFFFFF"/>
                </a:solidFill>
                <a:latin typeface="Arial"/>
                <a:ea typeface="Arial"/>
                <a:cs typeface="Arial"/>
                <a:sym typeface="Arial"/>
                <a:extLst>
                  <a:ext uri="http://customooxmlschemas.google.com/">
                    <go:slidesCustomData xmlns:go="http://customooxmlschemas.google.com/" textRoundtripDataId="2"/>
                  </a:ext>
                </a:extLst>
              </a:rPr>
              <a:t>3 Post La</a:t>
            </a:r>
            <a:r>
              <a:rPr lang="en-US" sz="1800">
                <a:solidFill>
                  <a:srgbClr val="FFFFFF"/>
                </a:solidFill>
                <a:extLst>
                  <a:ext uri="http://customooxmlschemas.google.com/">
                    <go:slidesCustomData xmlns:go="http://customooxmlschemas.google.com/" textRoundtripDataId="3"/>
                  </a:ext>
                </a:extLst>
              </a:rPr>
              <a:t>unch Product Tests (</a:t>
            </a:r>
            <a:r>
              <a:rPr b="0" i="0" lang="en-US" sz="1800" u="none" cap="none" strike="noStrike">
                <a:solidFill>
                  <a:srgbClr val="FFFFFF"/>
                </a:solidFill>
                <a:latin typeface="Arial"/>
                <a:ea typeface="Arial"/>
                <a:cs typeface="Arial"/>
                <a:sym typeface="Arial"/>
                <a:extLst>
                  <a:ext uri="http://customooxmlschemas.google.com/">
                    <go:slidesCustomData xmlns:go="http://customooxmlschemas.google.com/" textRoundtripDataId="4"/>
                  </a:ext>
                </a:extLst>
              </a:rPr>
              <a:t>PLPTs</a:t>
            </a:r>
            <a:r>
              <a:rPr b="0" i="0" lang="en-US" sz="1800" u="none" cap="none" strike="noStrike">
                <a:solidFill>
                  <a:srgbClr val="FFFFFF"/>
                </a:solidFill>
                <a:latin typeface="Arial"/>
                <a:ea typeface="Arial"/>
                <a:cs typeface="Arial"/>
                <a:sym typeface="Arial"/>
              </a:rPr>
              <a:t>)</a:t>
            </a:r>
            <a:r>
              <a:rPr b="0" i="0" lang="en-US" sz="1800" u="none" cap="none" strike="noStrike">
                <a:solidFill>
                  <a:srgbClr val="FFFFFF"/>
                </a:solidFill>
                <a:latin typeface="Arial"/>
                <a:ea typeface="Arial"/>
                <a:cs typeface="Arial"/>
                <a:sym typeface="Arial"/>
              </a:rPr>
              <a:t> qualitative (visual) analys</a:t>
            </a:r>
            <a:r>
              <a:rPr lang="en-US" sz="1800">
                <a:solidFill>
                  <a:srgbClr val="FFFFFF"/>
                </a:solidFill>
              </a:rPr>
              <a:t>e</a:t>
            </a:r>
            <a:r>
              <a:rPr b="0" i="0" lang="en-US" sz="1800" u="none" cap="none" strike="noStrike">
                <a:solidFill>
                  <a:srgbClr val="FFFFFF"/>
                </a:solidFill>
                <a:latin typeface="Arial"/>
                <a:ea typeface="Arial"/>
                <a:cs typeface="Arial"/>
                <a:sym typeface="Arial"/>
              </a:rPr>
              <a:t>s (ABI-FD_COP01, ABI-CONUS_COP02, ABI-MESO_COP03) and 3 quantitative (accuracy and precision) analys</a:t>
            </a:r>
            <a:r>
              <a:rPr lang="en-US" sz="1800">
                <a:solidFill>
                  <a:srgbClr val="FFFFFF"/>
                </a:solidFill>
              </a:rPr>
              <a:t>e</a:t>
            </a:r>
            <a:r>
              <a:rPr b="0" i="0" lang="en-US" sz="1800" u="none" cap="none" strike="noStrike">
                <a:solidFill>
                  <a:srgbClr val="FFFFFF"/>
                </a:solidFill>
                <a:latin typeface="Arial"/>
                <a:ea typeface="Arial"/>
                <a:cs typeface="Arial"/>
                <a:sym typeface="Arial"/>
              </a:rPr>
              <a:t>s (ABI-FD_COP06, ABI-CONUS_COP07, ABI-MESO_COP08)</a:t>
            </a:r>
            <a:br>
              <a:rPr b="0" i="0" lang="en-US" sz="1800" u="none" cap="none" strike="noStrike">
                <a:solidFill>
                  <a:srgbClr val="FFFFFF"/>
                </a:solidFill>
                <a:latin typeface="Arial"/>
                <a:ea typeface="Arial"/>
                <a:cs typeface="Arial"/>
                <a:sym typeface="Arial"/>
              </a:rPr>
            </a:br>
            <a:endParaRPr b="0" i="0" sz="1800" u="none" cap="none" strike="noStrike">
              <a:solidFill>
                <a:srgbClr val="FFFFFF"/>
              </a:solidFill>
              <a:latin typeface="Arial"/>
              <a:ea typeface="Arial"/>
              <a:cs typeface="Arial"/>
              <a:sym typeface="Arial"/>
            </a:endParaRPr>
          </a:p>
          <a:p>
            <a:pPr indent="-325755" lvl="0" marL="457200" marR="0" rtl="0" algn="l">
              <a:lnSpc>
                <a:spcPct val="100000"/>
              </a:lnSpc>
              <a:spcBef>
                <a:spcPts val="0"/>
              </a:spcBef>
              <a:spcAft>
                <a:spcPts val="0"/>
              </a:spcAft>
              <a:buClr>
                <a:srgbClr val="FFFFFF"/>
              </a:buClr>
              <a:buSzPct val="100000"/>
              <a:buChar char="●"/>
            </a:pPr>
            <a:r>
              <a:rPr lang="en-US" sz="1800">
                <a:solidFill>
                  <a:srgbClr val="FFFFFF"/>
                </a:solidFill>
              </a:rPr>
              <a:t>ABI-FD_COP01, ABI-CONUS_COP02) visual analyses and quantitative analyses </a:t>
            </a:r>
            <a:r>
              <a:rPr lang="en-US" sz="1800">
                <a:solidFill>
                  <a:schemeClr val="lt1"/>
                </a:solidFill>
              </a:rPr>
              <a:t>(ABI-FD_COP06, ABI-CONUS_COP07) were performed. Full Disk for all 4 methods was used.  </a:t>
            </a:r>
            <a:r>
              <a:rPr lang="en-US" sz="1800">
                <a:solidFill>
                  <a:schemeClr val="lt1"/>
                </a:solidFill>
                <a:extLst>
                  <a:ext uri="http://customooxmlschemas.google.com/">
                    <go:slidesCustomData xmlns:go="http://customooxmlschemas.google.com/" textRoundtripDataId="5"/>
                  </a:ext>
                </a:extLst>
              </a:rPr>
              <a:t>CONUS domain visual and G17-G18 comparisons were also performed as well as a visual analysis of Meso products.. </a:t>
            </a:r>
            <a:br>
              <a:rPr lang="en-US" sz="1800">
                <a:solidFill>
                  <a:schemeClr val="lt1"/>
                </a:solidFill>
              </a:rPr>
            </a:br>
            <a:endParaRPr sz="1800">
              <a:solidFill>
                <a:srgbClr val="FFFFFF"/>
              </a:solidFill>
            </a:endParaRPr>
          </a:p>
          <a:p>
            <a:pPr indent="-325755" lvl="0" marL="457200" marR="0" rtl="0" algn="l">
              <a:lnSpc>
                <a:spcPct val="100000"/>
              </a:lnSpc>
              <a:spcBef>
                <a:spcPts val="0"/>
              </a:spcBef>
              <a:spcAft>
                <a:spcPts val="0"/>
              </a:spcAft>
              <a:buClr>
                <a:srgbClr val="FFFFFF"/>
              </a:buClr>
              <a:buSzPct val="100000"/>
              <a:buFont typeface="Arial"/>
              <a:buChar char="●"/>
            </a:pPr>
            <a:r>
              <a:rPr b="0" i="0" lang="en-US" sz="1800" u="none" cap="none" strike="noStrike">
                <a:solidFill>
                  <a:srgbClr val="FFFFFF"/>
                </a:solidFill>
                <a:latin typeface="Arial"/>
                <a:ea typeface="Arial"/>
                <a:cs typeface="Arial"/>
                <a:sym typeface="Arial"/>
              </a:rPr>
              <a:t>The applications of each method to each domain is summarized below.</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7"/>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9900"/>
              </a:buClr>
              <a:buSzPts val="3600"/>
              <a:buFont typeface="Calibri"/>
              <a:buNone/>
            </a:pPr>
            <a:r>
              <a:rPr b="0" i="0" lang="en-US" sz="3600" u="none" cap="none" strike="noStrike">
                <a:solidFill>
                  <a:srgbClr val="FF9900"/>
                </a:solidFill>
                <a:latin typeface="Calibri"/>
                <a:ea typeface="Calibri"/>
                <a:cs typeface="Calibri"/>
                <a:sym typeface="Calibri"/>
              </a:rPr>
              <a:t>Qualitative Success Definitions</a:t>
            </a:r>
            <a:endParaRPr/>
          </a:p>
        </p:txBody>
      </p:sp>
      <p:sp>
        <p:nvSpPr>
          <p:cNvPr id="307" name="Google Shape;307;p7"/>
          <p:cNvSpPr txBox="1"/>
          <p:nvPr>
            <p:ph idx="12" type="sldNum"/>
          </p:nvPr>
        </p:nvSpPr>
        <p:spPr>
          <a:xfrm>
            <a:off x="43375" y="6359650"/>
            <a:ext cx="2133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latin typeface="Arial"/>
                <a:ea typeface="Arial"/>
                <a:cs typeface="Arial"/>
                <a:sym typeface="Arial"/>
              </a:rPr>
              <a:t>‹#›</a:t>
            </a:fld>
            <a:endParaRPr b="0" i="0" sz="1400" u="none" cap="none" strike="noStrike">
              <a:latin typeface="Arial"/>
              <a:ea typeface="Arial"/>
              <a:cs typeface="Arial"/>
              <a:sym typeface="Arial"/>
            </a:endParaRPr>
          </a:p>
        </p:txBody>
      </p:sp>
      <p:sp>
        <p:nvSpPr>
          <p:cNvPr id="308" name="Google Shape;308;p7"/>
          <p:cNvSpPr txBox="1"/>
          <p:nvPr/>
        </p:nvSpPr>
        <p:spPr>
          <a:xfrm>
            <a:off x="969225" y="1818050"/>
            <a:ext cx="1905900" cy="558300"/>
          </a:xfrm>
          <a:prstGeom prst="rect">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750"/>
              <a:buFont typeface="Calibri"/>
              <a:buNone/>
            </a:pPr>
            <a:r>
              <a:rPr b="0" i="0" lang="en-US" sz="3000" u="none" cap="none" strike="noStrike">
                <a:solidFill>
                  <a:schemeClr val="lt1"/>
                </a:solidFill>
                <a:latin typeface="Calibri"/>
                <a:ea typeface="Calibri"/>
                <a:cs typeface="Calibri"/>
                <a:sym typeface="Calibri"/>
              </a:rPr>
              <a:t>PASSED</a:t>
            </a:r>
            <a:endParaRPr b="0" i="0" sz="1400" u="none" cap="none" strike="noStrike">
              <a:solidFill>
                <a:srgbClr val="000000"/>
              </a:solidFill>
              <a:latin typeface="Arial"/>
              <a:ea typeface="Arial"/>
              <a:cs typeface="Arial"/>
              <a:sym typeface="Arial"/>
            </a:endParaRPr>
          </a:p>
        </p:txBody>
      </p:sp>
      <p:sp>
        <p:nvSpPr>
          <p:cNvPr id="309" name="Google Shape;309;p7"/>
          <p:cNvSpPr txBox="1"/>
          <p:nvPr/>
        </p:nvSpPr>
        <p:spPr>
          <a:xfrm>
            <a:off x="969225" y="4956675"/>
            <a:ext cx="1905900" cy="558300"/>
          </a:xfrm>
          <a:prstGeom prst="rect">
            <a:avLst/>
          </a:prstGeom>
          <a:solidFill>
            <a:srgbClr val="FF000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2F2F2"/>
              </a:buClr>
              <a:buSzPts val="750"/>
              <a:buFont typeface="Calibri"/>
              <a:buNone/>
            </a:pPr>
            <a:r>
              <a:rPr b="0" i="0" lang="en-US" sz="3000" u="none" cap="none" strike="noStrike">
                <a:solidFill>
                  <a:srgbClr val="F2F2F2"/>
                </a:solidFill>
                <a:latin typeface="Calibri"/>
                <a:ea typeface="Calibri"/>
                <a:cs typeface="Calibri"/>
                <a:sym typeface="Calibri"/>
              </a:rPr>
              <a:t>FAILED</a:t>
            </a:r>
            <a:endParaRPr b="0" i="0" sz="1400" u="none" cap="none" strike="noStrike">
              <a:solidFill>
                <a:srgbClr val="000000"/>
              </a:solidFill>
              <a:latin typeface="Arial"/>
              <a:ea typeface="Arial"/>
              <a:cs typeface="Arial"/>
              <a:sym typeface="Arial"/>
            </a:endParaRPr>
          </a:p>
        </p:txBody>
      </p:sp>
      <p:sp>
        <p:nvSpPr>
          <p:cNvPr id="310" name="Google Shape;310;p7"/>
          <p:cNvSpPr txBox="1"/>
          <p:nvPr/>
        </p:nvSpPr>
        <p:spPr>
          <a:xfrm>
            <a:off x="969225" y="3398937"/>
            <a:ext cx="2941500" cy="558300"/>
          </a:xfrm>
          <a:prstGeom prst="rect">
            <a:avLst/>
          </a:prstGeom>
          <a:solidFill>
            <a:srgbClr val="F1C23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2F2F2"/>
              </a:buClr>
              <a:buSzPts val="750"/>
              <a:buFont typeface="Calibri"/>
              <a:buNone/>
            </a:pPr>
            <a:r>
              <a:rPr b="0" i="0" lang="en-US" sz="3000" u="none" cap="none" strike="noStrike">
                <a:solidFill>
                  <a:srgbClr val="F2F2F2"/>
                </a:solidFill>
                <a:latin typeface="Calibri"/>
                <a:ea typeface="Calibri"/>
                <a:cs typeface="Calibri"/>
                <a:sym typeface="Calibri"/>
              </a:rPr>
              <a:t>PARTIAL-PASSED</a:t>
            </a:r>
            <a:endParaRPr b="0" i="0" sz="1400" u="none" cap="none" strike="noStrike">
              <a:solidFill>
                <a:srgbClr val="000000"/>
              </a:solidFill>
              <a:latin typeface="Arial"/>
              <a:ea typeface="Arial"/>
              <a:cs typeface="Arial"/>
              <a:sym typeface="Arial"/>
            </a:endParaRPr>
          </a:p>
        </p:txBody>
      </p:sp>
      <p:sp>
        <p:nvSpPr>
          <p:cNvPr id="311" name="Google Shape;311;p7"/>
          <p:cNvSpPr txBox="1"/>
          <p:nvPr/>
        </p:nvSpPr>
        <p:spPr>
          <a:xfrm>
            <a:off x="3062900" y="1717400"/>
            <a:ext cx="5940300" cy="89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FF"/>
              </a:buClr>
              <a:buSzPts val="1800"/>
              <a:buFont typeface="Arial"/>
              <a:buNone/>
            </a:pPr>
            <a:r>
              <a:rPr b="0" i="0" lang="en-US" sz="1800" u="sng" cap="none" strike="noStrike">
                <a:solidFill>
                  <a:srgbClr val="FFFFFF"/>
                </a:solidFill>
                <a:latin typeface="Arial"/>
                <a:ea typeface="Arial"/>
                <a:cs typeface="Arial"/>
                <a:sym typeface="Arial"/>
              </a:rPr>
              <a:t>Specifications are met</a:t>
            </a:r>
            <a:r>
              <a:rPr b="0" i="0" lang="en-US" sz="1800" u="none" cap="none" strike="noStrike">
                <a:solidFill>
                  <a:srgbClr val="FFFFFF"/>
                </a:solidFill>
                <a:latin typeface="Arial"/>
                <a:ea typeface="Arial"/>
                <a:cs typeface="Arial"/>
                <a:sym typeface="Arial"/>
              </a:rPr>
              <a:t> for product cadence and creation (No Visual artifacts).</a:t>
            </a:r>
            <a:endParaRPr b="0" i="0" sz="1400" u="none" cap="none" strike="noStrike">
              <a:solidFill>
                <a:srgbClr val="000000"/>
              </a:solidFill>
              <a:latin typeface="Arial"/>
              <a:ea typeface="Arial"/>
              <a:cs typeface="Arial"/>
              <a:sym typeface="Arial"/>
            </a:endParaRPr>
          </a:p>
        </p:txBody>
      </p:sp>
      <p:sp>
        <p:nvSpPr>
          <p:cNvPr id="312" name="Google Shape;312;p7"/>
          <p:cNvSpPr txBox="1"/>
          <p:nvPr/>
        </p:nvSpPr>
        <p:spPr>
          <a:xfrm>
            <a:off x="2937000" y="4874175"/>
            <a:ext cx="5940300" cy="89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FF"/>
              </a:buClr>
              <a:buSzPts val="1800"/>
              <a:buFont typeface="Arial"/>
              <a:buNone/>
            </a:pPr>
            <a:r>
              <a:rPr b="0" i="0" lang="en-US" sz="1800" u="sng" cap="none" strike="noStrike">
                <a:solidFill>
                  <a:srgbClr val="FFFFFF"/>
                </a:solidFill>
                <a:latin typeface="Arial"/>
                <a:ea typeface="Arial"/>
                <a:cs typeface="Arial"/>
                <a:sym typeface="Arial"/>
              </a:rPr>
              <a:t>Specifications are far from being met</a:t>
            </a:r>
            <a:r>
              <a:rPr b="0" i="0" lang="en-US" sz="1800" u="none" cap="none" strike="noStrike">
                <a:solidFill>
                  <a:srgbClr val="FFFFFF"/>
                </a:solidFill>
                <a:latin typeface="Arial"/>
                <a:ea typeface="Arial"/>
                <a:cs typeface="Arial"/>
                <a:sym typeface="Arial"/>
              </a:rPr>
              <a:t> </a:t>
            </a:r>
            <a:r>
              <a:rPr b="0" i="0" lang="en-US" sz="1800" u="none" cap="none" strike="noStrike">
                <a:solidFill>
                  <a:schemeClr val="lt1"/>
                </a:solidFill>
                <a:latin typeface="Arial"/>
                <a:ea typeface="Arial"/>
                <a:cs typeface="Arial"/>
                <a:sym typeface="Arial"/>
              </a:rPr>
              <a:t>for product cadence and creation and cause of performance degradation is unknown</a:t>
            </a:r>
            <a:endParaRPr b="0" i="0" sz="1400" u="none" cap="none" strike="noStrike">
              <a:solidFill>
                <a:srgbClr val="000000"/>
              </a:solidFill>
              <a:latin typeface="Arial"/>
              <a:ea typeface="Arial"/>
              <a:cs typeface="Arial"/>
              <a:sym typeface="Arial"/>
            </a:endParaRPr>
          </a:p>
        </p:txBody>
      </p:sp>
      <p:sp>
        <p:nvSpPr>
          <p:cNvPr id="313" name="Google Shape;313;p7"/>
          <p:cNvSpPr txBox="1"/>
          <p:nvPr/>
        </p:nvSpPr>
        <p:spPr>
          <a:xfrm>
            <a:off x="3999200" y="3337037"/>
            <a:ext cx="5004000" cy="89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1800"/>
              <a:buFont typeface="Arial"/>
              <a:buNone/>
            </a:pPr>
            <a:r>
              <a:rPr b="0" i="0" lang="en-US" sz="1800" u="sng" cap="none" strike="noStrike">
                <a:solidFill>
                  <a:srgbClr val="FFFFFF"/>
                </a:solidFill>
                <a:latin typeface="Arial"/>
                <a:ea typeface="Arial"/>
                <a:cs typeface="Arial"/>
                <a:sym typeface="Arial"/>
              </a:rPr>
              <a:t>Specifications are close to being met </a:t>
            </a:r>
            <a:r>
              <a:rPr b="0" i="0" lang="en-US" sz="1800" u="none" cap="none" strike="noStrike">
                <a:solidFill>
                  <a:schemeClr val="lt1"/>
                </a:solidFill>
                <a:latin typeface="Arial"/>
                <a:ea typeface="Arial"/>
                <a:cs typeface="Arial"/>
                <a:sym typeface="Arial"/>
              </a:rPr>
              <a:t>for product cadence and creation.</a:t>
            </a:r>
            <a:r>
              <a:rPr b="0" i="0" lang="en-US" sz="1800" u="none" cap="none" strike="noStrike">
                <a:solidFill>
                  <a:srgbClr val="FFFFFF"/>
                </a:solidFill>
                <a:latin typeface="Arial"/>
                <a:ea typeface="Arial"/>
                <a:cs typeface="Arial"/>
                <a:sym typeface="Arial"/>
              </a:rPr>
              <a:t> Example:  Products created with missing blocks or striping.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8"/>
          <p:cNvSpPr txBox="1"/>
          <p:nvPr>
            <p:ph type="title"/>
          </p:nvPr>
        </p:nvSpPr>
        <p:spPr>
          <a:xfrm>
            <a:off x="457200" y="-46038"/>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900"/>
              <a:buFont typeface="Calibri"/>
              <a:buNone/>
            </a:pPr>
            <a:r>
              <a:rPr b="0" i="0" lang="en-US" sz="3600" u="none" cap="none" strike="noStrike">
                <a:solidFill>
                  <a:srgbClr val="FF9900"/>
                </a:solidFill>
                <a:latin typeface="Calibri"/>
                <a:ea typeface="Calibri"/>
                <a:cs typeface="Calibri"/>
                <a:sym typeface="Calibri"/>
              </a:rPr>
              <a:t>Quantitative Success Definitions</a:t>
            </a:r>
            <a:br>
              <a:rPr b="0" i="0" lang="en-US" sz="3600" u="none" cap="none" strike="noStrike">
                <a:solidFill>
                  <a:srgbClr val="FF9900"/>
                </a:solidFill>
                <a:latin typeface="Calibri"/>
                <a:ea typeface="Calibri"/>
                <a:cs typeface="Calibri"/>
                <a:sym typeface="Calibri"/>
              </a:rPr>
            </a:br>
            <a:r>
              <a:rPr b="0" i="0" lang="en-US" sz="3600" u="none" cap="none" strike="noStrike">
                <a:solidFill>
                  <a:srgbClr val="FF9900"/>
                </a:solidFill>
                <a:latin typeface="Calibri"/>
                <a:ea typeface="Calibri"/>
                <a:cs typeface="Calibri"/>
                <a:sym typeface="Calibri"/>
              </a:rPr>
              <a:t>DCOMP </a:t>
            </a:r>
            <a:endParaRPr/>
          </a:p>
        </p:txBody>
      </p:sp>
      <p:sp>
        <p:nvSpPr>
          <p:cNvPr id="320" name="Google Shape;320;p8"/>
          <p:cNvSpPr txBox="1"/>
          <p:nvPr>
            <p:ph idx="12" type="sldNum"/>
          </p:nvPr>
        </p:nvSpPr>
        <p:spPr>
          <a:xfrm>
            <a:off x="6943575" y="6359650"/>
            <a:ext cx="2133600" cy="3651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Clr>
                <a:schemeClr val="lt1"/>
              </a:buClr>
              <a:buSzPts val="300"/>
              <a:buFont typeface="Calibri"/>
              <a:buNone/>
            </a:pPr>
            <a:fld id="{00000000-1234-1234-1234-123412341234}" type="slidenum">
              <a:rPr lang="en-US"/>
              <a:t>‹#›</a:t>
            </a:fld>
            <a:endParaRPr/>
          </a:p>
        </p:txBody>
      </p:sp>
      <p:sp>
        <p:nvSpPr>
          <p:cNvPr id="321" name="Google Shape;321;p8"/>
          <p:cNvSpPr txBox="1"/>
          <p:nvPr/>
        </p:nvSpPr>
        <p:spPr>
          <a:xfrm>
            <a:off x="969225" y="1818050"/>
            <a:ext cx="1905900" cy="558300"/>
          </a:xfrm>
          <a:prstGeom prst="rect">
            <a:avLst/>
          </a:prstGeom>
          <a:solidFill>
            <a:srgbClr val="00B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750"/>
              <a:buFont typeface="Calibri"/>
              <a:buNone/>
            </a:pPr>
            <a:r>
              <a:rPr b="0" i="0" lang="en-US" sz="3000" u="none" cap="none" strike="noStrike">
                <a:solidFill>
                  <a:schemeClr val="lt1"/>
                </a:solidFill>
                <a:latin typeface="Calibri"/>
                <a:ea typeface="Calibri"/>
                <a:cs typeface="Calibri"/>
                <a:sym typeface="Calibri"/>
              </a:rPr>
              <a:t>PASSED</a:t>
            </a:r>
            <a:endParaRPr b="0" i="0" sz="1400" u="none" cap="none" strike="noStrike">
              <a:solidFill>
                <a:srgbClr val="000000"/>
              </a:solidFill>
              <a:latin typeface="Arial"/>
              <a:ea typeface="Arial"/>
              <a:cs typeface="Arial"/>
              <a:sym typeface="Arial"/>
            </a:endParaRPr>
          </a:p>
        </p:txBody>
      </p:sp>
      <p:sp>
        <p:nvSpPr>
          <p:cNvPr id="322" name="Google Shape;322;p8"/>
          <p:cNvSpPr txBox="1"/>
          <p:nvPr/>
        </p:nvSpPr>
        <p:spPr>
          <a:xfrm>
            <a:off x="969225" y="4956675"/>
            <a:ext cx="1905900" cy="558300"/>
          </a:xfrm>
          <a:prstGeom prst="rect">
            <a:avLst/>
          </a:prstGeom>
          <a:solidFill>
            <a:srgbClr val="FF000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2F2F2"/>
              </a:buClr>
              <a:buSzPts val="750"/>
              <a:buFont typeface="Calibri"/>
              <a:buNone/>
            </a:pPr>
            <a:r>
              <a:rPr b="0" i="0" lang="en-US" sz="3000" u="none" cap="none" strike="noStrike">
                <a:solidFill>
                  <a:srgbClr val="F2F2F2"/>
                </a:solidFill>
                <a:latin typeface="Calibri"/>
                <a:ea typeface="Calibri"/>
                <a:cs typeface="Calibri"/>
                <a:sym typeface="Calibri"/>
              </a:rPr>
              <a:t>FAILED</a:t>
            </a:r>
            <a:endParaRPr b="0" i="0" sz="1400" u="none" cap="none" strike="noStrike">
              <a:solidFill>
                <a:srgbClr val="000000"/>
              </a:solidFill>
              <a:latin typeface="Arial"/>
              <a:ea typeface="Arial"/>
              <a:cs typeface="Arial"/>
              <a:sym typeface="Arial"/>
            </a:endParaRPr>
          </a:p>
        </p:txBody>
      </p:sp>
      <p:sp>
        <p:nvSpPr>
          <p:cNvPr id="323" name="Google Shape;323;p8"/>
          <p:cNvSpPr txBox="1"/>
          <p:nvPr/>
        </p:nvSpPr>
        <p:spPr>
          <a:xfrm>
            <a:off x="969225" y="3398937"/>
            <a:ext cx="2941500" cy="558300"/>
          </a:xfrm>
          <a:prstGeom prst="rect">
            <a:avLst/>
          </a:prstGeom>
          <a:solidFill>
            <a:srgbClr val="F1C23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2F2F2"/>
              </a:buClr>
              <a:buSzPts val="750"/>
              <a:buFont typeface="Calibri"/>
              <a:buNone/>
            </a:pPr>
            <a:r>
              <a:rPr b="0" i="0" lang="en-US" sz="3000" u="none" cap="none" strike="noStrike">
                <a:solidFill>
                  <a:srgbClr val="F2F2F2"/>
                </a:solidFill>
                <a:latin typeface="Calibri"/>
                <a:ea typeface="Calibri"/>
                <a:cs typeface="Calibri"/>
                <a:sym typeface="Calibri"/>
              </a:rPr>
              <a:t>PARTIAL-PASSED</a:t>
            </a:r>
            <a:endParaRPr b="0" i="0" sz="1400" u="none" cap="none" strike="noStrike">
              <a:solidFill>
                <a:srgbClr val="000000"/>
              </a:solidFill>
              <a:latin typeface="Arial"/>
              <a:ea typeface="Arial"/>
              <a:cs typeface="Arial"/>
              <a:sym typeface="Arial"/>
            </a:endParaRPr>
          </a:p>
        </p:txBody>
      </p:sp>
      <p:sp>
        <p:nvSpPr>
          <p:cNvPr id="324" name="Google Shape;324;p8"/>
          <p:cNvSpPr txBox="1"/>
          <p:nvPr/>
        </p:nvSpPr>
        <p:spPr>
          <a:xfrm>
            <a:off x="3062900" y="1717400"/>
            <a:ext cx="5940300" cy="89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FF"/>
              </a:buClr>
              <a:buSzPts val="450"/>
              <a:buFont typeface="Arial"/>
              <a:buNone/>
            </a:pPr>
            <a:r>
              <a:rPr b="0" i="0" lang="en-US" sz="1800" u="sng" cap="none" strike="noStrike">
                <a:solidFill>
                  <a:srgbClr val="FFFFFF"/>
                </a:solidFill>
                <a:latin typeface="Arial"/>
                <a:ea typeface="Arial"/>
                <a:cs typeface="Arial"/>
                <a:sym typeface="Arial"/>
              </a:rPr>
              <a:t>Specifications are met</a:t>
            </a:r>
            <a:r>
              <a:rPr b="0" i="0" lang="en-US" sz="1800" u="none" cap="none" strike="noStrike">
                <a:solidFill>
                  <a:srgbClr val="FFFFFF"/>
                </a:solidFill>
                <a:latin typeface="Arial"/>
                <a:ea typeface="Arial"/>
                <a:cs typeface="Arial"/>
                <a:sym typeface="Arial"/>
              </a:rPr>
              <a:t> for clouds with COD between 1 and 50. and where the phase matches that of the “truth” data and over non-snow or sea-ice surfaces  </a:t>
            </a:r>
            <a:endParaRPr b="0" i="0" sz="1400" u="none" cap="none" strike="noStrike">
              <a:solidFill>
                <a:srgbClr val="000000"/>
              </a:solidFill>
              <a:latin typeface="Arial"/>
              <a:ea typeface="Arial"/>
              <a:cs typeface="Arial"/>
              <a:sym typeface="Arial"/>
            </a:endParaRPr>
          </a:p>
        </p:txBody>
      </p:sp>
      <p:sp>
        <p:nvSpPr>
          <p:cNvPr id="325" name="Google Shape;325;p8"/>
          <p:cNvSpPr txBox="1"/>
          <p:nvPr/>
        </p:nvSpPr>
        <p:spPr>
          <a:xfrm>
            <a:off x="2937000" y="4874175"/>
            <a:ext cx="5940300" cy="89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FF"/>
              </a:buClr>
              <a:buSzPts val="450"/>
              <a:buFont typeface="Arial"/>
              <a:buNone/>
            </a:pPr>
            <a:r>
              <a:rPr b="0" i="0" lang="en-US" sz="1800" u="sng" cap="none" strike="noStrike">
                <a:solidFill>
                  <a:srgbClr val="FFFFFF"/>
                </a:solidFill>
                <a:latin typeface="Arial"/>
                <a:ea typeface="Arial"/>
                <a:cs typeface="Arial"/>
                <a:sym typeface="Arial"/>
              </a:rPr>
              <a:t>Specifications are far from being met</a:t>
            </a:r>
            <a:r>
              <a:rPr b="0" i="0" lang="en-US" sz="1800" u="none" cap="none" strike="noStrike">
                <a:solidFill>
                  <a:srgbClr val="FFFFFF"/>
                </a:solidFill>
                <a:latin typeface="Arial"/>
                <a:ea typeface="Arial"/>
                <a:cs typeface="Arial"/>
                <a:sym typeface="Arial"/>
              </a:rPr>
              <a:t> for clouds with COD between 1 and 50 and where the phase matches that of the “truth” data and over non-snow or sea-ice surfaces </a:t>
            </a:r>
            <a:endParaRPr b="0" i="0" sz="1400" u="none" cap="none" strike="noStrike">
              <a:solidFill>
                <a:srgbClr val="000000"/>
              </a:solidFill>
              <a:latin typeface="Arial"/>
              <a:ea typeface="Arial"/>
              <a:cs typeface="Arial"/>
              <a:sym typeface="Arial"/>
            </a:endParaRPr>
          </a:p>
        </p:txBody>
      </p:sp>
      <p:sp>
        <p:nvSpPr>
          <p:cNvPr id="326" name="Google Shape;326;p8"/>
          <p:cNvSpPr txBox="1"/>
          <p:nvPr/>
        </p:nvSpPr>
        <p:spPr>
          <a:xfrm>
            <a:off x="3999200" y="3337037"/>
            <a:ext cx="5004000" cy="89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450"/>
              <a:buFont typeface="Arial"/>
              <a:buNone/>
            </a:pPr>
            <a:r>
              <a:rPr b="0" i="0" lang="en-US" sz="1800" u="sng" cap="none" strike="noStrike">
                <a:solidFill>
                  <a:srgbClr val="FFFFFF"/>
                </a:solidFill>
                <a:latin typeface="Arial"/>
                <a:ea typeface="Arial"/>
                <a:cs typeface="Arial"/>
                <a:sym typeface="Arial"/>
              </a:rPr>
              <a:t>Specifications are close to being met</a:t>
            </a:r>
            <a:r>
              <a:rPr b="0" i="0" lang="en-US" sz="1800" u="none" cap="none" strike="noStrike">
                <a:solidFill>
                  <a:srgbClr val="FFFFFF"/>
                </a:solidFill>
                <a:latin typeface="Arial"/>
                <a:ea typeface="Arial"/>
                <a:cs typeface="Arial"/>
                <a:sym typeface="Arial"/>
              </a:rPr>
              <a:t> for with COD between 1 and 50 and where the phase matches that of the “truth” data and over non-snow or sea-ice surfaces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