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1"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5" roundtripDataSignature="AMtx7mhLFIC1gSqdOs1dc9XsX6V/8sqn+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04078B6-EE20-408F-91A0-99263BA3E933}">
  <a:tblStyle styleId="{004078B6-EE20-408F-91A0-99263BA3E933}"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1D02E61E-AB42-48B2-88F1-25D699B999D4}" styleName="Table_1">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D4848F0-F951-4EA3-8B30-6D91152BC047}" styleName="Table_2">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DABCF9CB-4970-44E3-9EC5-3D442D381BF4}" styleName="Table_3">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b="off" i="off"/>
      <a:tcStyle>
        <a:fill>
          <a:solidFill>
            <a:srgbClr val="CFD7E7"/>
          </a:solidFill>
        </a:fill>
      </a:tcStyle>
    </a:band1H>
    <a:band2H>
      <a:tcTxStyle b="off" i="off"/>
    </a:band2H>
    <a:band1V>
      <a:tcTxStyle b="off" i="off"/>
      <a:tcStyle>
        <a:fill>
          <a:solidFill>
            <a:srgbClr val="CFD7E7"/>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976DAF5B-7794-4CB4-B2A0-50DD85809187}" styleName="Table_4">
    <a:wholeTbl>
      <a:tcTxStyle>
        <a:font>
          <a:latin typeface="Arial"/>
          <a:ea typeface="Arial"/>
          <a:cs typeface="Arial"/>
        </a:font>
        <a:schemeClr val="tx1"/>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customschemas.google.com/relationships/presentationmetadata" Target="metadata"/><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8788"/>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2" y="0"/>
            <a:ext cx="2971799" cy="458788"/>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09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799" cy="458785"/>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250" name="Google Shape;250;p1: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10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38" name="Google Shape;338;p106: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0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10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51" name="Google Shape;351;p107: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a0ef010443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g1a0ef010443_0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66" name="Google Shape;366;g1a0ef010443_0_0: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a0ef010443_0_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1a0ef010443_0_3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80" name="Google Shape;380;g1a0ef010443_0_30: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a0ef010443_0_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g1a0ef010443_0_4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94" name="Google Shape;394;g1a0ef010443_0_46: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a0ef010443_0_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g1a0ef010443_0_6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409" name="Google Shape;409;g1a0ef010443_0_67: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p1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Arial"/>
              <a:buNone/>
            </a:pPr>
            <a:r>
              <a:rPr b="0" i="0" lang="en-US" sz="1200" u="none" cap="none" strike="noStrike">
                <a:solidFill>
                  <a:schemeClr val="dk1"/>
                </a:solidFill>
                <a:latin typeface="Calibri"/>
                <a:ea typeface="Calibri"/>
                <a:cs typeface="Calibri"/>
                <a:sym typeface="Calibri"/>
              </a:rPr>
              <a:t>Beta: the product is minimally validated and may still contain significant errors; based on product quick</a:t>
            </a:r>
            <a:endParaRPr/>
          </a:p>
          <a:p>
            <a:pPr indent="0" lvl="0" marL="0" marR="0" rtl="0" algn="l">
              <a:lnSpc>
                <a:spcPct val="100000"/>
              </a:lnSpc>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looks using the initial calibration parameters.</a:t>
            </a:r>
            <a:endParaRPr/>
          </a:p>
        </p:txBody>
      </p:sp>
      <p:sp>
        <p:nvSpPr>
          <p:cNvPr id="424" name="Google Shape;424;p17: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1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433" name="Google Shape;433;p18: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10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10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40" name="Google Shape;440;p108: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0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10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48" name="Google Shape;448;p109: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59" name="Google Shape;259;p2: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11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59" name="Google Shape;459;p110: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11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70" name="Google Shape;470;p111: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11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84" name="Google Shape;484;p112: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1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p11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95" name="Google Shape;495;p113: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p11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06" name="Google Shape;506;p114: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p11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20" name="Google Shape;520;p115: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1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p11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32" name="Google Shape;532;p116: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1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11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43" name="Google Shape;543;p117: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1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11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57" name="Google Shape;557;p118: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1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p11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68" name="Google Shape;568;p119: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994b8cb325_1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994b8cb325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1994b8cb325_1_0:notes"/>
          <p:cNvSpPr txBox="1"/>
          <p:nvPr>
            <p:ph idx="12" type="sldNum"/>
          </p:nvPr>
        </p:nvSpPr>
        <p:spPr>
          <a:xfrm>
            <a:off x="3884612"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1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p12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79" name="Google Shape;579;p120: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1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p12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93" name="Google Shape;593;p121: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1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p12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604" name="Google Shape;604;p122: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1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p12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615" name="Google Shape;615;p123: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1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12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629" name="Google Shape;629;p124: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1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p12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641" name="Google Shape;641;p125: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1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p12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652" name="Google Shape;652;p126: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1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p12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666" name="Google Shape;666;p127: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1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p12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678" name="Google Shape;678;p128: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1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p12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685" name="Google Shape;685;p129: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76" name="Google Shape;276;p3: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1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p13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698" name="Google Shape;698;p130: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1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p13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711" name="Google Shape;711;p131: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p2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Arial"/>
              <a:buNone/>
            </a:pPr>
            <a:r>
              <a:t/>
            </a:r>
            <a:endParaRPr/>
          </a:p>
        </p:txBody>
      </p:sp>
      <p:sp>
        <p:nvSpPr>
          <p:cNvPr id="723" name="Google Shape;723;p29: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p3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732" name="Google Shape;732;p38: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9" name="Google Shape;739;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740" name="Google Shape;740;p40: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p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300"/>
              <a:buNone/>
            </a:pPr>
            <a:r>
              <a:rPr lang="en-US"/>
              <a:t>PRO Fills In</a:t>
            </a:r>
            <a:endParaRPr/>
          </a:p>
        </p:txBody>
      </p:sp>
      <p:sp>
        <p:nvSpPr>
          <p:cNvPr id="748" name="Google Shape;748;p41: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19309bdd11d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755" name="Google Shape;755;g19309bdd11d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2" name="Google Shape;762;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can add as many slides as needed.    Large importance</a:t>
            </a:r>
            <a:endParaRPr/>
          </a:p>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763" name="Google Shape;763;p43: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86" name="Google Shape;286;p4: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95" name="Google Shape;295;p5: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03" name="Google Shape;303;p6: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10" name="Google Shape;310;p7: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10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23" name="Google Shape;323;p105: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Title Slide" type="title">
  <p:cSld name="TITLE">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45"/>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8" name="Google Shape;18;p45"/>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9" name="Google Shape;19;p4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0" name="Google Shape;20;p4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 name="Google Shape;21;p4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64"/>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75" name="Google Shape;75;p64"/>
          <p:cNvSpPr txBox="1"/>
          <p:nvPr>
            <p:ph idx="1" type="body"/>
          </p:nvPr>
        </p:nvSpPr>
        <p:spPr>
          <a:xfrm rot="5400000">
            <a:off x="2308950" y="-386487"/>
            <a:ext cx="4526100" cy="82296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6" name="Google Shape;76;p6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7" name="Google Shape;77;p6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8" name="Google Shape;78;p6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65"/>
          <p:cNvSpPr txBox="1"/>
          <p:nvPr>
            <p:ph type="title"/>
          </p:nvPr>
        </p:nvSpPr>
        <p:spPr>
          <a:xfrm rot="5400000">
            <a:off x="4732350" y="2171687"/>
            <a:ext cx="5851500" cy="20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81" name="Google Shape;81;p65"/>
          <p:cNvSpPr txBox="1"/>
          <p:nvPr>
            <p:ph idx="1" type="body"/>
          </p:nvPr>
        </p:nvSpPr>
        <p:spPr>
          <a:xfrm rot="5400000">
            <a:off x="541350" y="190487"/>
            <a:ext cx="5851500" cy="60198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2" name="Google Shape;82;p6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3" name="Google Shape;83;p6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4" name="Google Shape;84;p6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5" name="Shape 85"/>
        <p:cNvGrpSpPr/>
        <p:nvPr/>
      </p:nvGrpSpPr>
      <p:grpSpPr>
        <a:xfrm>
          <a:off x="0" y="0"/>
          <a:ext cx="0" cy="0"/>
          <a:chOff x="0" y="0"/>
          <a:chExt cx="0" cy="0"/>
        </a:xfrm>
      </p:grpSpPr>
      <p:sp>
        <p:nvSpPr>
          <p:cNvPr id="86" name="Google Shape;86;p66"/>
          <p:cNvSpPr txBox="1"/>
          <p:nvPr>
            <p:ph type="title"/>
          </p:nvPr>
        </p:nvSpPr>
        <p:spPr>
          <a:xfrm>
            <a:off x="722312" y="4406900"/>
            <a:ext cx="7772400" cy="1362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4000"/>
              <a:buFont typeface="Calibri"/>
              <a:buNone/>
              <a:defRPr b="1" i="0" sz="4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87" name="Google Shape;87;p66"/>
          <p:cNvSpPr txBox="1"/>
          <p:nvPr>
            <p:ph idx="1" type="body"/>
          </p:nvPr>
        </p:nvSpPr>
        <p:spPr>
          <a:xfrm>
            <a:off x="722312" y="2906713"/>
            <a:ext cx="7772400" cy="15003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88" name="Google Shape;88;p6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9" name="Google Shape;89;p6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90" name="Google Shape;90;p6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8" name="Shape 98"/>
        <p:cNvGrpSpPr/>
        <p:nvPr/>
      </p:nvGrpSpPr>
      <p:grpSpPr>
        <a:xfrm>
          <a:off x="0" y="0"/>
          <a:ext cx="0" cy="0"/>
          <a:chOff x="0" y="0"/>
          <a:chExt cx="0" cy="0"/>
        </a:xfrm>
      </p:grpSpPr>
      <p:sp>
        <p:nvSpPr>
          <p:cNvPr id="99" name="Google Shape;99;p53"/>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00" name="Google Shape;100;p53"/>
          <p:cNvSpPr txBox="1"/>
          <p:nvPr>
            <p:ph idx="1" type="body"/>
          </p:nvPr>
        </p:nvSpPr>
        <p:spPr>
          <a:xfrm>
            <a:off x="457200" y="1465262"/>
            <a:ext cx="8229600" cy="45261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1" name="Google Shape;101;p5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02" name="Google Shape;102;p5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03" name="Google Shape;103;p5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4" name="Shape 104"/>
        <p:cNvGrpSpPr/>
        <p:nvPr/>
      </p:nvGrpSpPr>
      <p:grpSpPr>
        <a:xfrm>
          <a:off x="0" y="0"/>
          <a:ext cx="0" cy="0"/>
          <a:chOff x="0" y="0"/>
          <a:chExt cx="0" cy="0"/>
        </a:xfrm>
      </p:grpSpPr>
      <p:sp>
        <p:nvSpPr>
          <p:cNvPr id="105" name="Google Shape;105;p95"/>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06" name="Google Shape;106;p95"/>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07" name="Google Shape;107;p9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08" name="Google Shape;108;p9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09" name="Google Shape;109;p9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0" name="Shape 110"/>
        <p:cNvGrpSpPr/>
        <p:nvPr/>
      </p:nvGrpSpPr>
      <p:grpSpPr>
        <a:xfrm>
          <a:off x="0" y="0"/>
          <a:ext cx="0" cy="0"/>
          <a:chOff x="0" y="0"/>
          <a:chExt cx="0" cy="0"/>
        </a:xfrm>
      </p:grpSpPr>
      <p:sp>
        <p:nvSpPr>
          <p:cNvPr id="111" name="Google Shape;111;p96"/>
          <p:cNvSpPr txBox="1"/>
          <p:nvPr>
            <p:ph type="title"/>
          </p:nvPr>
        </p:nvSpPr>
        <p:spPr>
          <a:xfrm>
            <a:off x="722312" y="4406900"/>
            <a:ext cx="7772400" cy="1362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4000"/>
              <a:buFont typeface="Calibri"/>
              <a:buNone/>
              <a:defRPr b="1" i="0" sz="4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12" name="Google Shape;112;p96"/>
          <p:cNvSpPr txBox="1"/>
          <p:nvPr>
            <p:ph idx="1" type="body"/>
          </p:nvPr>
        </p:nvSpPr>
        <p:spPr>
          <a:xfrm>
            <a:off x="722312" y="2906713"/>
            <a:ext cx="7772400" cy="15003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113" name="Google Shape;113;p9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14" name="Google Shape;114;p9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15" name="Google Shape;115;p9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6" name="Shape 116"/>
        <p:cNvGrpSpPr/>
        <p:nvPr/>
      </p:nvGrpSpPr>
      <p:grpSpPr>
        <a:xfrm>
          <a:off x="0" y="0"/>
          <a:ext cx="0" cy="0"/>
          <a:chOff x="0" y="0"/>
          <a:chExt cx="0" cy="0"/>
        </a:xfrm>
      </p:grpSpPr>
      <p:sp>
        <p:nvSpPr>
          <p:cNvPr id="117" name="Google Shape;117;p97"/>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18" name="Google Shape;118;p97"/>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 name="Google Shape;119;p97"/>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 name="Google Shape;120;p9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21" name="Google Shape;121;p9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22" name="Google Shape;122;p9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3" name="Shape 123"/>
        <p:cNvGrpSpPr/>
        <p:nvPr/>
      </p:nvGrpSpPr>
      <p:grpSpPr>
        <a:xfrm>
          <a:off x="0" y="0"/>
          <a:ext cx="0" cy="0"/>
          <a:chOff x="0" y="0"/>
          <a:chExt cx="0" cy="0"/>
        </a:xfrm>
      </p:grpSpPr>
      <p:sp>
        <p:nvSpPr>
          <p:cNvPr id="124" name="Google Shape;124;p98"/>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25" name="Google Shape;125;p98"/>
          <p:cNvSpPr txBox="1"/>
          <p:nvPr>
            <p:ph idx="1" type="body"/>
          </p:nvPr>
        </p:nvSpPr>
        <p:spPr>
          <a:xfrm>
            <a:off x="457200" y="1535112"/>
            <a:ext cx="4040100" cy="6399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100000"/>
              </a:lnSpc>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2pPr>
            <a:lvl3pPr indent="-228600" lvl="2" marL="1371600" marR="0" algn="l">
              <a:lnSpc>
                <a:spcPct val="100000"/>
              </a:lnSpc>
              <a:spcBef>
                <a:spcPts val="36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3pPr>
            <a:lvl4pPr indent="-228600" lvl="3" marL="18288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4pPr>
            <a:lvl5pPr indent="-228600" lvl="4" marL="22860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26" name="Google Shape;126;p98"/>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27" name="Google Shape;127;p98"/>
          <p:cNvSpPr txBox="1"/>
          <p:nvPr>
            <p:ph idx="3" type="body"/>
          </p:nvPr>
        </p:nvSpPr>
        <p:spPr>
          <a:xfrm>
            <a:off x="4645025" y="1535112"/>
            <a:ext cx="4041900" cy="6399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100000"/>
              </a:lnSpc>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2pPr>
            <a:lvl3pPr indent="-228600" lvl="2" marL="1371600" marR="0" algn="l">
              <a:lnSpc>
                <a:spcPct val="100000"/>
              </a:lnSpc>
              <a:spcBef>
                <a:spcPts val="36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3pPr>
            <a:lvl4pPr indent="-228600" lvl="3" marL="18288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4pPr>
            <a:lvl5pPr indent="-228600" lvl="4" marL="22860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28" name="Google Shape;128;p98"/>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29" name="Google Shape;129;p9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30" name="Google Shape;130;p9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31" name="Google Shape;131;p9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2" name="Shape 132"/>
        <p:cNvGrpSpPr/>
        <p:nvPr/>
      </p:nvGrpSpPr>
      <p:grpSpPr>
        <a:xfrm>
          <a:off x="0" y="0"/>
          <a:ext cx="0" cy="0"/>
          <a:chOff x="0" y="0"/>
          <a:chExt cx="0" cy="0"/>
        </a:xfrm>
      </p:grpSpPr>
      <p:sp>
        <p:nvSpPr>
          <p:cNvPr id="133" name="Google Shape;133;p99"/>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34" name="Google Shape;134;p9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35" name="Google Shape;135;p9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36" name="Google Shape;136;p9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7" name="Shape 137"/>
        <p:cNvGrpSpPr/>
        <p:nvPr/>
      </p:nvGrpSpPr>
      <p:grpSpPr>
        <a:xfrm>
          <a:off x="0" y="0"/>
          <a:ext cx="0" cy="0"/>
          <a:chOff x="0" y="0"/>
          <a:chExt cx="0" cy="0"/>
        </a:xfrm>
      </p:grpSpPr>
      <p:sp>
        <p:nvSpPr>
          <p:cNvPr id="138" name="Google Shape;138;p10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39" name="Google Shape;139;p10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0" name="Google Shape;140;p10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56"/>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4" name="Google Shape;24;p56"/>
          <p:cNvSpPr txBox="1"/>
          <p:nvPr>
            <p:ph idx="1" type="body"/>
          </p:nvPr>
        </p:nvSpPr>
        <p:spPr>
          <a:xfrm>
            <a:off x="457200" y="1465262"/>
            <a:ext cx="8229600" cy="45261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 name="Google Shape;25;p5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6" name="Google Shape;26;p5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7" name="Google Shape;27;p5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1" name="Shape 141"/>
        <p:cNvGrpSpPr/>
        <p:nvPr/>
      </p:nvGrpSpPr>
      <p:grpSpPr>
        <a:xfrm>
          <a:off x="0" y="0"/>
          <a:ext cx="0" cy="0"/>
          <a:chOff x="0" y="0"/>
          <a:chExt cx="0" cy="0"/>
        </a:xfrm>
      </p:grpSpPr>
      <p:sp>
        <p:nvSpPr>
          <p:cNvPr id="142" name="Google Shape;142;p101"/>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000"/>
              <a:buFont typeface="Calibri"/>
              <a:buNone/>
              <a:defRPr b="1" i="0" sz="2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43" name="Google Shape;143;p101"/>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4" name="Google Shape;144;p101"/>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algn="l">
              <a:lnSpc>
                <a:spcPct val="100000"/>
              </a:lnSpc>
              <a:spcBef>
                <a:spcPts val="24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2pPr>
            <a:lvl3pPr indent="-228600" lvl="2" marL="1371600" marR="0" algn="l">
              <a:lnSpc>
                <a:spcPct val="100000"/>
              </a:lnSpc>
              <a:spcBef>
                <a:spcPts val="2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3pPr>
            <a:lvl4pPr indent="-228600" lvl="3" marL="18288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45" name="Google Shape;145;p10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6" name="Google Shape;146;p10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7" name="Google Shape;147;p10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8" name="Shape 148"/>
        <p:cNvGrpSpPr/>
        <p:nvPr/>
      </p:nvGrpSpPr>
      <p:grpSpPr>
        <a:xfrm>
          <a:off x="0" y="0"/>
          <a:ext cx="0" cy="0"/>
          <a:chOff x="0" y="0"/>
          <a:chExt cx="0" cy="0"/>
        </a:xfrm>
      </p:grpSpPr>
      <p:sp>
        <p:nvSpPr>
          <p:cNvPr id="149" name="Google Shape;149;p102"/>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000"/>
              <a:buFont typeface="Calibri"/>
              <a:buNone/>
              <a:defRPr b="1" i="0" sz="2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50" name="Google Shape;150;p102"/>
          <p:cNvSpPr/>
          <p:nvPr>
            <p:ph idx="2" type="pic"/>
          </p:nvPr>
        </p:nvSpPr>
        <p:spPr>
          <a:xfrm>
            <a:off x="1792288" y="612775"/>
            <a:ext cx="5486400" cy="4114800"/>
          </a:xfrm>
          <a:prstGeom prst="rect">
            <a:avLst/>
          </a:prstGeom>
          <a:noFill/>
          <a:ln>
            <a:noFill/>
          </a:ln>
        </p:spPr>
      </p:sp>
      <p:sp>
        <p:nvSpPr>
          <p:cNvPr id="151" name="Google Shape;151;p102"/>
          <p:cNvSpPr txBox="1"/>
          <p:nvPr>
            <p:ph idx="1" type="body"/>
          </p:nvPr>
        </p:nvSpPr>
        <p:spPr>
          <a:xfrm>
            <a:off x="1792288" y="5367337"/>
            <a:ext cx="5486400" cy="8049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algn="l">
              <a:lnSpc>
                <a:spcPct val="100000"/>
              </a:lnSpc>
              <a:spcBef>
                <a:spcPts val="24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2pPr>
            <a:lvl3pPr indent="-228600" lvl="2" marL="1371600" marR="0" algn="l">
              <a:lnSpc>
                <a:spcPct val="100000"/>
              </a:lnSpc>
              <a:spcBef>
                <a:spcPts val="2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3pPr>
            <a:lvl4pPr indent="-228600" lvl="3" marL="18288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52" name="Google Shape;152;p10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53" name="Google Shape;153;p10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54" name="Google Shape;154;p10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5" name="Shape 155"/>
        <p:cNvGrpSpPr/>
        <p:nvPr/>
      </p:nvGrpSpPr>
      <p:grpSpPr>
        <a:xfrm>
          <a:off x="0" y="0"/>
          <a:ext cx="0" cy="0"/>
          <a:chOff x="0" y="0"/>
          <a:chExt cx="0" cy="0"/>
        </a:xfrm>
      </p:grpSpPr>
      <p:sp>
        <p:nvSpPr>
          <p:cNvPr id="156" name="Google Shape;156;p103"/>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57" name="Google Shape;157;p103"/>
          <p:cNvSpPr txBox="1"/>
          <p:nvPr>
            <p:ph idx="1" type="body"/>
          </p:nvPr>
        </p:nvSpPr>
        <p:spPr>
          <a:xfrm rot="5400000">
            <a:off x="2308950" y="-386487"/>
            <a:ext cx="4526100" cy="82296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8" name="Google Shape;158;p10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59" name="Google Shape;159;p10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60" name="Google Shape;160;p10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1" name="Shape 161"/>
        <p:cNvGrpSpPr/>
        <p:nvPr/>
      </p:nvGrpSpPr>
      <p:grpSpPr>
        <a:xfrm>
          <a:off x="0" y="0"/>
          <a:ext cx="0" cy="0"/>
          <a:chOff x="0" y="0"/>
          <a:chExt cx="0" cy="0"/>
        </a:xfrm>
      </p:grpSpPr>
      <p:sp>
        <p:nvSpPr>
          <p:cNvPr id="162" name="Google Shape;162;p104"/>
          <p:cNvSpPr txBox="1"/>
          <p:nvPr>
            <p:ph type="title"/>
          </p:nvPr>
        </p:nvSpPr>
        <p:spPr>
          <a:xfrm rot="5400000">
            <a:off x="4732350" y="2171687"/>
            <a:ext cx="5851500" cy="20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63" name="Google Shape;163;p104"/>
          <p:cNvSpPr txBox="1"/>
          <p:nvPr>
            <p:ph idx="1" type="body"/>
          </p:nvPr>
        </p:nvSpPr>
        <p:spPr>
          <a:xfrm rot="5400000">
            <a:off x="541350" y="190487"/>
            <a:ext cx="5851500" cy="60198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4" name="Google Shape;164;p10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65" name="Google Shape;165;p10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66" name="Google Shape;166;p10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4" name="Shape 174"/>
        <p:cNvGrpSpPr/>
        <p:nvPr/>
      </p:nvGrpSpPr>
      <p:grpSpPr>
        <a:xfrm>
          <a:off x="0" y="0"/>
          <a:ext cx="0" cy="0"/>
          <a:chOff x="0" y="0"/>
          <a:chExt cx="0" cy="0"/>
        </a:xfrm>
      </p:grpSpPr>
      <p:sp>
        <p:nvSpPr>
          <p:cNvPr id="175" name="Google Shape;175;p55"/>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76" name="Google Shape;176;p55"/>
          <p:cNvSpPr txBox="1"/>
          <p:nvPr>
            <p:ph idx="1" type="body"/>
          </p:nvPr>
        </p:nvSpPr>
        <p:spPr>
          <a:xfrm>
            <a:off x="457200" y="1465262"/>
            <a:ext cx="8229600" cy="45261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7" name="Google Shape;177;p5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78" name="Google Shape;178;p5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79" name="Google Shape;179;p5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0" name="Shape 180"/>
        <p:cNvGrpSpPr/>
        <p:nvPr/>
      </p:nvGrpSpPr>
      <p:grpSpPr>
        <a:xfrm>
          <a:off x="0" y="0"/>
          <a:ext cx="0" cy="0"/>
          <a:chOff x="0" y="0"/>
          <a:chExt cx="0" cy="0"/>
        </a:xfrm>
      </p:grpSpPr>
      <p:sp>
        <p:nvSpPr>
          <p:cNvPr id="181" name="Google Shape;181;p76"/>
          <p:cNvSpPr txBox="1"/>
          <p:nvPr>
            <p:ph type="title"/>
          </p:nvPr>
        </p:nvSpPr>
        <p:spPr>
          <a:xfrm>
            <a:off x="722312" y="4406900"/>
            <a:ext cx="7772400" cy="1362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4000"/>
              <a:buFont typeface="Calibri"/>
              <a:buNone/>
              <a:defRPr b="1" i="0" sz="4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82" name="Google Shape;182;p76"/>
          <p:cNvSpPr txBox="1"/>
          <p:nvPr>
            <p:ph idx="1" type="body"/>
          </p:nvPr>
        </p:nvSpPr>
        <p:spPr>
          <a:xfrm>
            <a:off x="722312" y="2906713"/>
            <a:ext cx="7772400" cy="15003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183" name="Google Shape;183;p7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84" name="Google Shape;184;p7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85" name="Google Shape;185;p7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6" name="Shape 186"/>
        <p:cNvGrpSpPr/>
        <p:nvPr/>
      </p:nvGrpSpPr>
      <p:grpSpPr>
        <a:xfrm>
          <a:off x="0" y="0"/>
          <a:ext cx="0" cy="0"/>
          <a:chOff x="0" y="0"/>
          <a:chExt cx="0" cy="0"/>
        </a:xfrm>
      </p:grpSpPr>
      <p:sp>
        <p:nvSpPr>
          <p:cNvPr id="187" name="Google Shape;187;p77"/>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88" name="Google Shape;188;p77"/>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89" name="Google Shape;189;p7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90" name="Google Shape;190;p7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91" name="Google Shape;191;p7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2" name="Shape 192"/>
        <p:cNvGrpSpPr/>
        <p:nvPr/>
      </p:nvGrpSpPr>
      <p:grpSpPr>
        <a:xfrm>
          <a:off x="0" y="0"/>
          <a:ext cx="0" cy="0"/>
          <a:chOff x="0" y="0"/>
          <a:chExt cx="0" cy="0"/>
        </a:xfrm>
      </p:grpSpPr>
      <p:sp>
        <p:nvSpPr>
          <p:cNvPr id="193" name="Google Shape;193;p78"/>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94" name="Google Shape;194;p78"/>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5" name="Google Shape;195;p78"/>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6" name="Google Shape;196;p7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97" name="Google Shape;197;p7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98" name="Google Shape;198;p7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9" name="Shape 199"/>
        <p:cNvGrpSpPr/>
        <p:nvPr/>
      </p:nvGrpSpPr>
      <p:grpSpPr>
        <a:xfrm>
          <a:off x="0" y="0"/>
          <a:ext cx="0" cy="0"/>
          <a:chOff x="0" y="0"/>
          <a:chExt cx="0" cy="0"/>
        </a:xfrm>
      </p:grpSpPr>
      <p:sp>
        <p:nvSpPr>
          <p:cNvPr id="200" name="Google Shape;200;p79"/>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01" name="Google Shape;201;p79"/>
          <p:cNvSpPr txBox="1"/>
          <p:nvPr>
            <p:ph idx="1" type="body"/>
          </p:nvPr>
        </p:nvSpPr>
        <p:spPr>
          <a:xfrm>
            <a:off x="457200" y="1535112"/>
            <a:ext cx="4040100" cy="6399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100000"/>
              </a:lnSpc>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2pPr>
            <a:lvl3pPr indent="-228600" lvl="2" marL="1371600" marR="0" algn="l">
              <a:lnSpc>
                <a:spcPct val="100000"/>
              </a:lnSpc>
              <a:spcBef>
                <a:spcPts val="36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3pPr>
            <a:lvl4pPr indent="-228600" lvl="3" marL="18288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4pPr>
            <a:lvl5pPr indent="-228600" lvl="4" marL="22860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02" name="Google Shape;202;p79"/>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03" name="Google Shape;203;p79"/>
          <p:cNvSpPr txBox="1"/>
          <p:nvPr>
            <p:ph idx="3" type="body"/>
          </p:nvPr>
        </p:nvSpPr>
        <p:spPr>
          <a:xfrm>
            <a:off x="4645025" y="1535112"/>
            <a:ext cx="4041900" cy="6399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100000"/>
              </a:lnSpc>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2pPr>
            <a:lvl3pPr indent="-228600" lvl="2" marL="1371600" marR="0" algn="l">
              <a:lnSpc>
                <a:spcPct val="100000"/>
              </a:lnSpc>
              <a:spcBef>
                <a:spcPts val="36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3pPr>
            <a:lvl4pPr indent="-228600" lvl="3" marL="18288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4pPr>
            <a:lvl5pPr indent="-228600" lvl="4" marL="22860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04" name="Google Shape;204;p79"/>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05" name="Google Shape;205;p7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06" name="Google Shape;206;p7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07" name="Google Shape;207;p7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8" name="Shape 208"/>
        <p:cNvGrpSpPr/>
        <p:nvPr/>
      </p:nvGrpSpPr>
      <p:grpSpPr>
        <a:xfrm>
          <a:off x="0" y="0"/>
          <a:ext cx="0" cy="0"/>
          <a:chOff x="0" y="0"/>
          <a:chExt cx="0" cy="0"/>
        </a:xfrm>
      </p:grpSpPr>
      <p:sp>
        <p:nvSpPr>
          <p:cNvPr id="209" name="Google Shape;209;p80"/>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10" name="Google Shape;210;p8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1" name="Google Shape;211;p8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2" name="Google Shape;212;p8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spTree>
      <p:nvGrpSpPr>
        <p:cNvPr id="28" name="Shape 28"/>
        <p:cNvGrpSpPr/>
        <p:nvPr/>
      </p:nvGrpSpPr>
      <p:grpSpPr>
        <a:xfrm>
          <a:off x="0" y="0"/>
          <a:ext cx="0" cy="0"/>
          <a:chOff x="0" y="0"/>
          <a:chExt cx="0" cy="0"/>
        </a:xfrm>
      </p:grpSpPr>
      <p:sp>
        <p:nvSpPr>
          <p:cNvPr id="29" name="Google Shape;29;p57"/>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30" name="Google Shape;30;p57"/>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31" name="Google Shape;31;p5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2" name="Google Shape;32;p5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3" name="Google Shape;33;p5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3" name="Shape 213"/>
        <p:cNvGrpSpPr/>
        <p:nvPr/>
      </p:nvGrpSpPr>
      <p:grpSpPr>
        <a:xfrm>
          <a:off x="0" y="0"/>
          <a:ext cx="0" cy="0"/>
          <a:chOff x="0" y="0"/>
          <a:chExt cx="0" cy="0"/>
        </a:xfrm>
      </p:grpSpPr>
      <p:sp>
        <p:nvSpPr>
          <p:cNvPr id="214" name="Google Shape;214;p8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5" name="Google Shape;215;p8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6" name="Google Shape;216;p8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7" name="Shape 217"/>
        <p:cNvGrpSpPr/>
        <p:nvPr/>
      </p:nvGrpSpPr>
      <p:grpSpPr>
        <a:xfrm>
          <a:off x="0" y="0"/>
          <a:ext cx="0" cy="0"/>
          <a:chOff x="0" y="0"/>
          <a:chExt cx="0" cy="0"/>
        </a:xfrm>
      </p:grpSpPr>
      <p:sp>
        <p:nvSpPr>
          <p:cNvPr id="218" name="Google Shape;218;p82"/>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000"/>
              <a:buFont typeface="Calibri"/>
              <a:buNone/>
              <a:defRPr b="1" i="0" sz="2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19" name="Google Shape;219;p82"/>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0" name="Google Shape;220;p82"/>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algn="l">
              <a:lnSpc>
                <a:spcPct val="100000"/>
              </a:lnSpc>
              <a:spcBef>
                <a:spcPts val="24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2pPr>
            <a:lvl3pPr indent="-228600" lvl="2" marL="1371600" marR="0" algn="l">
              <a:lnSpc>
                <a:spcPct val="100000"/>
              </a:lnSpc>
              <a:spcBef>
                <a:spcPts val="2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3pPr>
            <a:lvl4pPr indent="-228600" lvl="3" marL="18288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21" name="Google Shape;221;p8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22" name="Google Shape;222;p8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23" name="Google Shape;223;p8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4" name="Shape 224"/>
        <p:cNvGrpSpPr/>
        <p:nvPr/>
      </p:nvGrpSpPr>
      <p:grpSpPr>
        <a:xfrm>
          <a:off x="0" y="0"/>
          <a:ext cx="0" cy="0"/>
          <a:chOff x="0" y="0"/>
          <a:chExt cx="0" cy="0"/>
        </a:xfrm>
      </p:grpSpPr>
      <p:sp>
        <p:nvSpPr>
          <p:cNvPr id="225" name="Google Shape;225;p83"/>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000"/>
              <a:buFont typeface="Calibri"/>
              <a:buNone/>
              <a:defRPr b="1" i="0" sz="2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26" name="Google Shape;226;p83"/>
          <p:cNvSpPr/>
          <p:nvPr>
            <p:ph idx="2" type="pic"/>
          </p:nvPr>
        </p:nvSpPr>
        <p:spPr>
          <a:xfrm>
            <a:off x="1792288" y="612775"/>
            <a:ext cx="5486400" cy="4114800"/>
          </a:xfrm>
          <a:prstGeom prst="rect">
            <a:avLst/>
          </a:prstGeom>
          <a:noFill/>
          <a:ln>
            <a:noFill/>
          </a:ln>
        </p:spPr>
      </p:sp>
      <p:sp>
        <p:nvSpPr>
          <p:cNvPr id="227" name="Google Shape;227;p83"/>
          <p:cNvSpPr txBox="1"/>
          <p:nvPr>
            <p:ph idx="1" type="body"/>
          </p:nvPr>
        </p:nvSpPr>
        <p:spPr>
          <a:xfrm>
            <a:off x="1792288" y="5367337"/>
            <a:ext cx="5486400" cy="8049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algn="l">
              <a:lnSpc>
                <a:spcPct val="100000"/>
              </a:lnSpc>
              <a:spcBef>
                <a:spcPts val="24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2pPr>
            <a:lvl3pPr indent="-228600" lvl="2" marL="1371600" marR="0" algn="l">
              <a:lnSpc>
                <a:spcPct val="100000"/>
              </a:lnSpc>
              <a:spcBef>
                <a:spcPts val="2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3pPr>
            <a:lvl4pPr indent="-228600" lvl="3" marL="18288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28" name="Google Shape;228;p8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29" name="Google Shape;229;p8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30" name="Google Shape;230;p8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31" name="Shape 231"/>
        <p:cNvGrpSpPr/>
        <p:nvPr/>
      </p:nvGrpSpPr>
      <p:grpSpPr>
        <a:xfrm>
          <a:off x="0" y="0"/>
          <a:ext cx="0" cy="0"/>
          <a:chOff x="0" y="0"/>
          <a:chExt cx="0" cy="0"/>
        </a:xfrm>
      </p:grpSpPr>
      <p:sp>
        <p:nvSpPr>
          <p:cNvPr id="232" name="Google Shape;232;p84"/>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33" name="Google Shape;233;p84"/>
          <p:cNvSpPr txBox="1"/>
          <p:nvPr>
            <p:ph idx="1" type="body"/>
          </p:nvPr>
        </p:nvSpPr>
        <p:spPr>
          <a:xfrm rot="5400000">
            <a:off x="2308947" y="-386486"/>
            <a:ext cx="4526100" cy="82296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4" name="Google Shape;234;p8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35" name="Google Shape;235;p8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36" name="Google Shape;236;p8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7" name="Shape 237"/>
        <p:cNvGrpSpPr/>
        <p:nvPr/>
      </p:nvGrpSpPr>
      <p:grpSpPr>
        <a:xfrm>
          <a:off x="0" y="0"/>
          <a:ext cx="0" cy="0"/>
          <a:chOff x="0" y="0"/>
          <a:chExt cx="0" cy="0"/>
        </a:xfrm>
      </p:grpSpPr>
      <p:sp>
        <p:nvSpPr>
          <p:cNvPr id="238" name="Google Shape;238;p85"/>
          <p:cNvSpPr txBox="1"/>
          <p:nvPr>
            <p:ph type="title"/>
          </p:nvPr>
        </p:nvSpPr>
        <p:spPr>
          <a:xfrm rot="5400000">
            <a:off x="4732348" y="2171688"/>
            <a:ext cx="5851500" cy="20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39" name="Google Shape;239;p85"/>
          <p:cNvSpPr txBox="1"/>
          <p:nvPr>
            <p:ph idx="1" type="body"/>
          </p:nvPr>
        </p:nvSpPr>
        <p:spPr>
          <a:xfrm rot="5400000">
            <a:off x="541348" y="190486"/>
            <a:ext cx="5851500" cy="60198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0" name="Google Shape;240;p8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41" name="Google Shape;241;p8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42" name="Google Shape;242;p8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3" name="Shape 243"/>
        <p:cNvGrpSpPr/>
        <p:nvPr/>
      </p:nvGrpSpPr>
      <p:grpSpPr>
        <a:xfrm>
          <a:off x="0" y="0"/>
          <a:ext cx="0" cy="0"/>
          <a:chOff x="0" y="0"/>
          <a:chExt cx="0" cy="0"/>
        </a:xfrm>
      </p:grpSpPr>
      <p:sp>
        <p:nvSpPr>
          <p:cNvPr id="244" name="Google Shape;244;g19309bdd11d_1_47"/>
          <p:cNvSpPr txBox="1"/>
          <p:nvPr>
            <p:ph type="title"/>
          </p:nvPr>
        </p:nvSpPr>
        <p:spPr>
          <a:xfrm>
            <a:off x="1564350" y="288575"/>
            <a:ext cx="5961300" cy="853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1pPr>
            <a:lvl2pPr lvl="1" rtl="0">
              <a:spcBef>
                <a:spcPts val="0"/>
              </a:spcBef>
              <a:spcAft>
                <a:spcPts val="0"/>
              </a:spcAft>
              <a:buClr>
                <a:srgbClr val="FFFFFF"/>
              </a:buClr>
              <a:buSzPts val="2800"/>
              <a:buFont typeface="Arial"/>
              <a:buNone/>
              <a:defRPr sz="2800">
                <a:solidFill>
                  <a:srgbClr val="FFFFFF"/>
                </a:solidFill>
              </a:defRPr>
            </a:lvl2pPr>
            <a:lvl3pPr lvl="2" rtl="0">
              <a:spcBef>
                <a:spcPts val="0"/>
              </a:spcBef>
              <a:spcAft>
                <a:spcPts val="0"/>
              </a:spcAft>
              <a:buClr>
                <a:srgbClr val="FFFFFF"/>
              </a:buClr>
              <a:buSzPts val="2800"/>
              <a:buFont typeface="Arial"/>
              <a:buNone/>
              <a:defRPr sz="2800">
                <a:solidFill>
                  <a:srgbClr val="FFFFFF"/>
                </a:solidFill>
              </a:defRPr>
            </a:lvl3pPr>
            <a:lvl4pPr lvl="3" rtl="0">
              <a:spcBef>
                <a:spcPts val="0"/>
              </a:spcBef>
              <a:spcAft>
                <a:spcPts val="0"/>
              </a:spcAft>
              <a:buClr>
                <a:srgbClr val="FFFFFF"/>
              </a:buClr>
              <a:buSzPts val="2800"/>
              <a:buFont typeface="Arial"/>
              <a:buNone/>
              <a:defRPr sz="2800">
                <a:solidFill>
                  <a:srgbClr val="FFFFFF"/>
                </a:solidFill>
              </a:defRPr>
            </a:lvl4pPr>
            <a:lvl5pPr lvl="4" rtl="0">
              <a:spcBef>
                <a:spcPts val="0"/>
              </a:spcBef>
              <a:spcAft>
                <a:spcPts val="0"/>
              </a:spcAft>
              <a:buClr>
                <a:srgbClr val="FFFFFF"/>
              </a:buClr>
              <a:buSzPts val="2800"/>
              <a:buFont typeface="Arial"/>
              <a:buNone/>
              <a:defRPr sz="2800">
                <a:solidFill>
                  <a:srgbClr val="FFFFFF"/>
                </a:solidFill>
              </a:defRPr>
            </a:lvl5pPr>
            <a:lvl6pPr lvl="5" rtl="0">
              <a:spcBef>
                <a:spcPts val="0"/>
              </a:spcBef>
              <a:spcAft>
                <a:spcPts val="0"/>
              </a:spcAft>
              <a:buClr>
                <a:srgbClr val="FFFFFF"/>
              </a:buClr>
              <a:buSzPts val="2800"/>
              <a:buFont typeface="Arial"/>
              <a:buNone/>
              <a:defRPr sz="2800">
                <a:solidFill>
                  <a:srgbClr val="FFFFFF"/>
                </a:solidFill>
              </a:defRPr>
            </a:lvl6pPr>
            <a:lvl7pPr lvl="6" rtl="0">
              <a:spcBef>
                <a:spcPts val="0"/>
              </a:spcBef>
              <a:spcAft>
                <a:spcPts val="0"/>
              </a:spcAft>
              <a:buClr>
                <a:srgbClr val="FFFFFF"/>
              </a:buClr>
              <a:buSzPts val="2800"/>
              <a:buFont typeface="Arial"/>
              <a:buNone/>
              <a:defRPr sz="2800">
                <a:solidFill>
                  <a:srgbClr val="FFFFFF"/>
                </a:solidFill>
              </a:defRPr>
            </a:lvl7pPr>
            <a:lvl8pPr lvl="7" rtl="0">
              <a:spcBef>
                <a:spcPts val="0"/>
              </a:spcBef>
              <a:spcAft>
                <a:spcPts val="0"/>
              </a:spcAft>
              <a:buClr>
                <a:srgbClr val="FFFFFF"/>
              </a:buClr>
              <a:buSzPts val="2800"/>
              <a:buFont typeface="Arial"/>
              <a:buNone/>
              <a:defRPr sz="2800">
                <a:solidFill>
                  <a:srgbClr val="FFFFFF"/>
                </a:solidFill>
              </a:defRPr>
            </a:lvl8pPr>
            <a:lvl9pPr lvl="8" rtl="0">
              <a:spcBef>
                <a:spcPts val="0"/>
              </a:spcBef>
              <a:spcAft>
                <a:spcPts val="0"/>
              </a:spcAft>
              <a:buClr>
                <a:srgbClr val="FFFFFF"/>
              </a:buClr>
              <a:buSzPts val="2800"/>
              <a:buFont typeface="Arial"/>
              <a:buNone/>
              <a:defRPr sz="2800">
                <a:solidFill>
                  <a:srgbClr val="FFFFFF"/>
                </a:solidFill>
              </a:defRPr>
            </a:lvl9pPr>
          </a:lstStyle>
          <a:p/>
        </p:txBody>
      </p:sp>
      <p:sp>
        <p:nvSpPr>
          <p:cNvPr id="245" name="Google Shape;245;g19309bdd11d_1_47"/>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1pPr>
            <a:lvl2pPr indent="-228600" lvl="1" marL="914400" marR="0" rtl="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indent="-228600" lvl="2" marL="1371600" marR="0" rtl="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indent="-228600" lvl="3" marL="1828800" marR="0" rtl="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indent="-228600" lvl="4" marL="2286000" marR="0" rtl="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indent="-228600" lvl="5" marL="2743200" marR="0" rtl="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6pPr>
            <a:lvl7pPr indent="-228600" lvl="6" marL="3200400" marR="0" rtl="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7pPr>
            <a:lvl8pPr indent="-228600" lvl="7" marL="3657600" marR="0" rtl="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8pPr>
            <a:lvl9pPr indent="-228600" lvl="8" marL="4114800" marR="0" rtl="0" algn="l">
              <a:lnSpc>
                <a:spcPct val="115000"/>
              </a:lnSpc>
              <a:spcBef>
                <a:spcPts val="1600"/>
              </a:spcBef>
              <a:spcAft>
                <a:spcPts val="1600"/>
              </a:spcAft>
              <a:buClr>
                <a:srgbClr val="FFFFFF"/>
              </a:buClr>
              <a:buSzPts val="1400"/>
              <a:buFont typeface="Arial"/>
              <a:buNone/>
              <a:defRPr b="0" i="0" sz="1400" u="none" cap="none" strike="noStrike">
                <a:solidFill>
                  <a:srgbClr val="FFFFFF"/>
                </a:solidFill>
                <a:latin typeface="Arial"/>
                <a:ea typeface="Arial"/>
                <a:cs typeface="Arial"/>
                <a:sym typeface="Arial"/>
              </a:defRPr>
            </a:lvl9pPr>
          </a:lstStyle>
          <a:p/>
        </p:txBody>
      </p:sp>
      <p:sp>
        <p:nvSpPr>
          <p:cNvPr id="246" name="Google Shape;246;g19309bdd11d_1_47"/>
          <p:cNvSpPr txBox="1"/>
          <p:nvPr>
            <p:ph idx="12" type="sldNum"/>
          </p:nvPr>
        </p:nvSpPr>
        <p:spPr>
          <a:xfrm>
            <a:off x="8472457" y="6217621"/>
            <a:ext cx="548700" cy="52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58"/>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36" name="Google Shape;36;p58"/>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58"/>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5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9" name="Google Shape;39;p5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0" name="Google Shape;40;p5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59"/>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43" name="Google Shape;43;p59"/>
          <p:cNvSpPr txBox="1"/>
          <p:nvPr>
            <p:ph idx="1" type="body"/>
          </p:nvPr>
        </p:nvSpPr>
        <p:spPr>
          <a:xfrm>
            <a:off x="457200" y="1535112"/>
            <a:ext cx="4040100" cy="639899"/>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100000"/>
              </a:lnSpc>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2pPr>
            <a:lvl3pPr indent="-228600" lvl="2" marL="1371600" marR="0" algn="l">
              <a:lnSpc>
                <a:spcPct val="100000"/>
              </a:lnSpc>
              <a:spcBef>
                <a:spcPts val="36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3pPr>
            <a:lvl4pPr indent="-228600" lvl="3" marL="18288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4pPr>
            <a:lvl5pPr indent="-228600" lvl="4" marL="22860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4" name="Google Shape;44;p59"/>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5" name="Google Shape;45;p59"/>
          <p:cNvSpPr txBox="1"/>
          <p:nvPr>
            <p:ph idx="3" type="body"/>
          </p:nvPr>
        </p:nvSpPr>
        <p:spPr>
          <a:xfrm>
            <a:off x="4645025" y="1535112"/>
            <a:ext cx="4041900" cy="639899"/>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100000"/>
              </a:lnSpc>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2pPr>
            <a:lvl3pPr indent="-228600" lvl="2" marL="1371600" marR="0" algn="l">
              <a:lnSpc>
                <a:spcPct val="100000"/>
              </a:lnSpc>
              <a:spcBef>
                <a:spcPts val="36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3pPr>
            <a:lvl4pPr indent="-228600" lvl="3" marL="18288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4pPr>
            <a:lvl5pPr indent="-228600" lvl="4" marL="22860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6" name="Google Shape;46;p59"/>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7" name="Google Shape;47;p5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8" name="Google Shape;48;p5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9" name="Google Shape;49;p5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60"/>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52" name="Google Shape;52;p6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3" name="Google Shape;53;p6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4" name="Google Shape;54;p6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6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7" name="Google Shape;57;p6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8" name="Google Shape;58;p6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62"/>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000"/>
              <a:buFont typeface="Calibri"/>
              <a:buNone/>
              <a:defRPr b="1" i="0" sz="2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61" name="Google Shape;61;p62"/>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 name="Google Shape;62;p62"/>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algn="l">
              <a:lnSpc>
                <a:spcPct val="100000"/>
              </a:lnSpc>
              <a:spcBef>
                <a:spcPts val="24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2pPr>
            <a:lvl3pPr indent="-228600" lvl="2" marL="1371600" marR="0" algn="l">
              <a:lnSpc>
                <a:spcPct val="100000"/>
              </a:lnSpc>
              <a:spcBef>
                <a:spcPts val="2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3pPr>
            <a:lvl4pPr indent="-228600" lvl="3" marL="18288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3" name="Google Shape;63;p6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4" name="Google Shape;64;p6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5" name="Google Shape;65;p6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63"/>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000"/>
              <a:buFont typeface="Calibri"/>
              <a:buNone/>
              <a:defRPr b="1" i="0" sz="2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68" name="Google Shape;68;p63"/>
          <p:cNvSpPr/>
          <p:nvPr>
            <p:ph idx="2" type="pic"/>
          </p:nvPr>
        </p:nvSpPr>
        <p:spPr>
          <a:xfrm>
            <a:off x="1792288" y="612775"/>
            <a:ext cx="5486400" cy="4114800"/>
          </a:xfrm>
          <a:prstGeom prst="rect">
            <a:avLst/>
          </a:prstGeom>
          <a:noFill/>
          <a:ln>
            <a:noFill/>
          </a:ln>
        </p:spPr>
      </p:sp>
      <p:sp>
        <p:nvSpPr>
          <p:cNvPr id="69" name="Google Shape;69;p63"/>
          <p:cNvSpPr txBox="1"/>
          <p:nvPr>
            <p:ph idx="1" type="body"/>
          </p:nvPr>
        </p:nvSpPr>
        <p:spPr>
          <a:xfrm>
            <a:off x="1792288" y="5367337"/>
            <a:ext cx="5486400" cy="8049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algn="l">
              <a:lnSpc>
                <a:spcPct val="100000"/>
              </a:lnSpc>
              <a:spcBef>
                <a:spcPts val="24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2pPr>
            <a:lvl3pPr indent="-228600" lvl="2" marL="1371600" marR="0" algn="l">
              <a:lnSpc>
                <a:spcPct val="100000"/>
              </a:lnSpc>
              <a:spcBef>
                <a:spcPts val="2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3pPr>
            <a:lvl4pPr indent="-228600" lvl="3" marL="18288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70" name="Google Shape;70;p6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1" name="Google Shape;71;p6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2" name="Google Shape;72;p6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4.jpg"/><Relationship Id="rId2" Type="http://schemas.openxmlformats.org/officeDocument/2006/relationships/image" Target="../media/image2.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theme" Target="../theme/theme2.xml"/><Relationship Id="rId14" Type="http://schemas.openxmlformats.org/officeDocument/2006/relationships/slideLayout" Target="../slideLayouts/slideLayout1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4.xml"/><Relationship Id="rId12" Type="http://schemas.openxmlformats.org/officeDocument/2006/relationships/slideLayout" Target="../slideLayouts/slideLayout23.xml"/><Relationship Id="rId1" Type="http://schemas.openxmlformats.org/officeDocument/2006/relationships/image" Target="../media/image2.jp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image" Target="../media/image2.jp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pic>
        <p:nvPicPr>
          <p:cNvPr descr="Mandt_SOO-DOH-Presentation_NO-TEXT_5.jpg" id="10" name="Google Shape;10;p44"/>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1" name="Google Shape;11;p44"/>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2" name="Google Shape;12;p44"/>
          <p:cNvSpPr txBox="1"/>
          <p:nvPr>
            <p:ph idx="1" type="body"/>
          </p:nvPr>
        </p:nvSpPr>
        <p:spPr>
          <a:xfrm>
            <a:off x="457200" y="1465262"/>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 name="Google Shape;13;p4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 name="Google Shape;14;p4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5" name="Google Shape;15;p4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 name="Shape 91"/>
        <p:cNvGrpSpPr/>
        <p:nvPr/>
      </p:nvGrpSpPr>
      <p:grpSpPr>
        <a:xfrm>
          <a:off x="0" y="0"/>
          <a:ext cx="0" cy="0"/>
          <a:chOff x="0" y="0"/>
          <a:chExt cx="0" cy="0"/>
        </a:xfrm>
      </p:grpSpPr>
      <p:pic>
        <p:nvPicPr>
          <p:cNvPr descr="Mandt_SOO-DOH-Presentation_NO-TEXT_5.jpg" id="92" name="Google Shape;92;p52"/>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93" name="Google Shape;93;p52"/>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94" name="Google Shape;94;p52"/>
          <p:cNvSpPr txBox="1"/>
          <p:nvPr>
            <p:ph idx="1" type="body"/>
          </p:nvPr>
        </p:nvSpPr>
        <p:spPr>
          <a:xfrm>
            <a:off x="457200" y="1465262"/>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5" name="Google Shape;95;p5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96" name="Google Shape;96;p5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97" name="Google Shape;97;p5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pic>
        <p:nvPicPr>
          <p:cNvPr descr="Mandt_SOO-DOH-Presentation_NO-TEXT_5.jpg" id="168" name="Google Shape;168;p54"/>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169" name="Google Shape;169;p54"/>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70" name="Google Shape;170;p54"/>
          <p:cNvSpPr txBox="1"/>
          <p:nvPr>
            <p:ph idx="1" type="body"/>
          </p:nvPr>
        </p:nvSpPr>
        <p:spPr>
          <a:xfrm>
            <a:off x="457200" y="1465262"/>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1" name="Google Shape;171;p5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72" name="Google Shape;172;p5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73" name="Google Shape;173;p5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5.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xml"/><Relationship Id="rId3" Type="http://schemas.openxmlformats.org/officeDocument/2006/relationships/image" Target="../media/image29.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5.xml"/><Relationship Id="rId3" Type="http://schemas.openxmlformats.org/officeDocument/2006/relationships/image" Target="../media/image33.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6.xml"/><Relationship Id="rId3" Type="http://schemas.openxmlformats.org/officeDocument/2006/relationships/image" Target="../media/image39.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7.xml"/><Relationship Id="rId3"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8.xml"/><Relationship Id="rId3" Type="http://schemas.openxmlformats.org/officeDocument/2006/relationships/image" Target="../media/image4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9.xml"/><Relationship Id="rId3" Type="http://schemas.openxmlformats.org/officeDocument/2006/relationships/image" Target="../media/image4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0.xml"/><Relationship Id="rId3" Type="http://schemas.openxmlformats.org/officeDocument/2006/relationships/image" Target="../media/image44.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1.xml"/><Relationship Id="rId3" Type="http://schemas.openxmlformats.org/officeDocument/2006/relationships/image" Target="../media/image41.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2.xml"/><Relationship Id="rId3" Type="http://schemas.openxmlformats.org/officeDocument/2006/relationships/image" Target="../media/image63.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3.xml"/><Relationship Id="rId3" Type="http://schemas.openxmlformats.org/officeDocument/2006/relationships/image" Target="../media/image52.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4.xml"/><Relationship Id="rId3" Type="http://schemas.openxmlformats.org/officeDocument/2006/relationships/image" Target="../media/image45.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5.xml"/><Relationship Id="rId3" Type="http://schemas.openxmlformats.org/officeDocument/2006/relationships/image" Target="../media/image59.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6.xml"/><Relationship Id="rId3" Type="http://schemas.openxmlformats.org/officeDocument/2006/relationships/image" Target="../media/image53.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9.xml"/><Relationship Id="rId3" Type="http://schemas.openxmlformats.org/officeDocument/2006/relationships/image" Target="../media/image23.png"/><Relationship Id="rId4" Type="http://schemas.openxmlformats.org/officeDocument/2006/relationships/image" Target="../media/image5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0.xml"/><Relationship Id="rId3" Type="http://schemas.openxmlformats.org/officeDocument/2006/relationships/image" Target="../media/image41.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1.xml"/><Relationship Id="rId3" Type="http://schemas.openxmlformats.org/officeDocument/2006/relationships/image" Target="../media/image45.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1" name="Shape 251"/>
        <p:cNvGrpSpPr/>
        <p:nvPr/>
      </p:nvGrpSpPr>
      <p:grpSpPr>
        <a:xfrm>
          <a:off x="0" y="0"/>
          <a:ext cx="0" cy="0"/>
          <a:chOff x="0" y="0"/>
          <a:chExt cx="0" cy="0"/>
        </a:xfrm>
      </p:grpSpPr>
      <p:sp>
        <p:nvSpPr>
          <p:cNvPr id="252" name="Google Shape;252;p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descr="Picture1.jpg" id="253" name="Google Shape;253;p1"/>
          <p:cNvPicPr preferRelativeResize="0"/>
          <p:nvPr/>
        </p:nvPicPr>
        <p:blipFill rotWithShape="1">
          <a:blip r:embed="rId3">
            <a:alphaModFix/>
          </a:blip>
          <a:srcRect b="0" l="0" r="0" t="0"/>
          <a:stretch/>
        </p:blipFill>
        <p:spPr>
          <a:xfrm>
            <a:off x="12" y="15850"/>
            <a:ext cx="9143985" cy="6858000"/>
          </a:xfrm>
          <a:prstGeom prst="rect">
            <a:avLst/>
          </a:prstGeom>
          <a:noFill/>
          <a:ln>
            <a:noFill/>
          </a:ln>
        </p:spPr>
      </p:pic>
      <p:sp>
        <p:nvSpPr>
          <p:cNvPr id="254" name="Google Shape;254;p1"/>
          <p:cNvSpPr txBox="1"/>
          <p:nvPr/>
        </p:nvSpPr>
        <p:spPr>
          <a:xfrm>
            <a:off x="5878275" y="1672950"/>
            <a:ext cx="2706600" cy="228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GOES-18 ABI L2+ Nighttime Cloud Optical and Microphysical properties</a:t>
            </a:r>
            <a:br>
              <a:rPr b="0" i="0" lang="en-US" sz="2000" u="none" cap="none" strike="noStrike">
                <a:solidFill>
                  <a:schemeClr val="lt1"/>
                </a:solidFill>
                <a:latin typeface="Calibri"/>
                <a:ea typeface="Calibri"/>
                <a:cs typeface="Calibri"/>
                <a:sym typeface="Calibri"/>
              </a:rPr>
            </a:br>
            <a:r>
              <a:rPr b="0" i="0" lang="en-US" sz="2000" u="none" cap="none" strike="noStrike">
                <a:solidFill>
                  <a:schemeClr val="lt1"/>
                </a:solidFill>
                <a:latin typeface="Calibri"/>
                <a:ea typeface="Calibri"/>
                <a:cs typeface="Calibri"/>
                <a:sym typeface="Calibri"/>
              </a:rPr>
              <a:t>Provisional PS-PVR</a:t>
            </a:r>
            <a:endParaRPr b="0" i="0" sz="1400" u="none" cap="none" strike="noStrike">
              <a:solidFill>
                <a:srgbClr val="000000"/>
              </a:solidFill>
              <a:latin typeface="Arial"/>
              <a:ea typeface="Arial"/>
              <a:cs typeface="Arial"/>
              <a:sym typeface="Arial"/>
            </a:endParaRPr>
          </a:p>
        </p:txBody>
      </p:sp>
      <p:sp>
        <p:nvSpPr>
          <p:cNvPr id="255" name="Google Shape;255;p1"/>
          <p:cNvSpPr txBox="1"/>
          <p:nvPr/>
        </p:nvSpPr>
        <p:spPr>
          <a:xfrm>
            <a:off x="5969925" y="3634350"/>
            <a:ext cx="2523300" cy="242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888888"/>
              </a:buClr>
              <a:buSzPts val="450"/>
              <a:buFont typeface="Arial"/>
              <a:buNone/>
            </a:pPr>
            <a:r>
              <a:rPr b="0" i="0" lang="en-US" sz="1800" u="none" cap="none" strike="noStrike">
                <a:solidFill>
                  <a:srgbClr val="888888"/>
                </a:solidFill>
                <a:latin typeface="Calibri"/>
                <a:ea typeface="Calibri"/>
                <a:cs typeface="Calibri"/>
                <a:sym typeface="Calibri"/>
              </a:rPr>
              <a:t>Nov. 21, 2022</a:t>
            </a:r>
            <a:endParaRPr b="0" i="0" sz="1800" u="none" cap="none" strike="noStrike">
              <a:solidFill>
                <a:srgbClr val="888888"/>
              </a:solidFill>
              <a:latin typeface="Calibri"/>
              <a:ea typeface="Calibri"/>
              <a:cs typeface="Calibri"/>
              <a:sym typeface="Calibri"/>
            </a:endParaRPr>
          </a:p>
          <a:p>
            <a:pPr indent="0" lvl="0" marL="0" marR="0" rtl="0" algn="ctr">
              <a:lnSpc>
                <a:spcPct val="100000"/>
              </a:lnSpc>
              <a:spcBef>
                <a:spcPts val="640"/>
              </a:spcBef>
              <a:spcAft>
                <a:spcPts val="0"/>
              </a:spcAft>
              <a:buClr>
                <a:srgbClr val="888888"/>
              </a:buClr>
              <a:buSzPts val="450"/>
              <a:buFont typeface="Arial"/>
              <a:buNone/>
            </a:pPr>
            <a:r>
              <a:rPr b="0" i="0" lang="en-US" sz="1800" u="none" cap="none" strike="noStrike">
                <a:solidFill>
                  <a:srgbClr val="888888"/>
                </a:solidFill>
                <a:latin typeface="Calibri"/>
                <a:ea typeface="Calibri"/>
                <a:cs typeface="Calibri"/>
                <a:sym typeface="Calibri"/>
              </a:rPr>
              <a:t>Pat Heck,  Andi Walther, William  Straka III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40"/>
              </a:spcBef>
              <a:spcAft>
                <a:spcPts val="0"/>
              </a:spcAft>
              <a:buClr>
                <a:srgbClr val="888888"/>
              </a:buClr>
              <a:buSzPts val="450"/>
              <a:buFont typeface="Arial"/>
              <a:buNone/>
            </a:pPr>
            <a:r>
              <a:rPr b="0" i="0" lang="en-US" sz="1800" u="none" cap="none" strike="noStrike">
                <a:solidFill>
                  <a:srgbClr val="888888"/>
                </a:solidFill>
                <a:latin typeface="Calibri"/>
                <a:ea typeface="Calibri"/>
                <a:cs typeface="Calibri"/>
                <a:sym typeface="Calibri"/>
              </a:rPr>
              <a:t>(CIMSS)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40"/>
              </a:spcBef>
              <a:spcAft>
                <a:spcPts val="0"/>
              </a:spcAft>
              <a:buClr>
                <a:srgbClr val="888888"/>
              </a:buClr>
              <a:buSzPts val="450"/>
              <a:buFont typeface="Arial"/>
              <a:buNone/>
            </a:pPr>
            <a:r>
              <a:rPr b="0" i="0" lang="en-US" sz="1800" u="none" cap="none" strike="noStrike">
                <a:solidFill>
                  <a:srgbClr val="888888"/>
                </a:solidFill>
                <a:latin typeface="Calibri"/>
                <a:ea typeface="Calibri"/>
                <a:cs typeface="Calibri"/>
                <a:sym typeface="Calibri"/>
              </a:rPr>
              <a:t>Team Lead: Mark Kulie (NOAA/NESDIS/STAR)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40"/>
              </a:spcBef>
              <a:spcAft>
                <a:spcPts val="0"/>
              </a:spcAft>
              <a:buClr>
                <a:srgbClr val="888888"/>
              </a:buClr>
              <a:buSzPts val="450"/>
              <a:buFont typeface="Arial"/>
              <a:buNone/>
            </a:pPr>
            <a:r>
              <a:rPr b="0" i="0" lang="en-US" sz="1800" u="none" cap="none" strike="noStrike">
                <a:solidFill>
                  <a:srgbClr val="888888"/>
                </a:solidFill>
                <a:latin typeface="Calibri"/>
                <a:ea typeface="Calibri"/>
                <a:cs typeface="Calibri"/>
                <a:sym typeface="Calibri"/>
              </a:rPr>
              <a:t>GOES-</a:t>
            </a:r>
            <a:r>
              <a:rPr lang="en-US" sz="1800">
                <a:solidFill>
                  <a:srgbClr val="888888"/>
                </a:solidFill>
                <a:latin typeface="Calibri"/>
                <a:ea typeface="Calibri"/>
                <a:cs typeface="Calibri"/>
                <a:sym typeface="Calibri"/>
              </a:rPr>
              <a:t>R</a:t>
            </a:r>
            <a:r>
              <a:rPr b="0" i="0" lang="en-US" sz="1800" u="none" cap="none" strike="noStrike">
                <a:solidFill>
                  <a:srgbClr val="888888"/>
                </a:solidFill>
                <a:latin typeface="Calibri"/>
                <a:ea typeface="Calibri"/>
                <a:cs typeface="Calibri"/>
                <a:sym typeface="Calibri"/>
              </a:rPr>
              <a:t> AWG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40"/>
              </a:spcBef>
              <a:spcAft>
                <a:spcPts val="0"/>
              </a:spcAft>
              <a:buClr>
                <a:srgbClr val="888888"/>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10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341" name="Google Shape;341;p106"/>
          <p:cNvSpPr txBox="1"/>
          <p:nvPr>
            <p:ph type="title"/>
          </p:nvPr>
        </p:nvSpPr>
        <p:spPr>
          <a:xfrm>
            <a:off x="457200" y="41514"/>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Calibri"/>
              <a:buNone/>
            </a:pPr>
            <a:r>
              <a:rPr b="0" i="0" lang="en-US" sz="3600" u="none" cap="none" strike="noStrike">
                <a:solidFill>
                  <a:schemeClr val="lt1"/>
                </a:solidFill>
                <a:latin typeface="Calibri"/>
                <a:ea typeface="Calibri"/>
                <a:cs typeface="Calibri"/>
                <a:sym typeface="Calibri"/>
              </a:rPr>
              <a:t>PLPT </a:t>
            </a:r>
            <a:r>
              <a:rPr lang="en-US"/>
              <a:t>ABI-FD_COP01</a:t>
            </a:r>
            <a:r>
              <a:rPr b="0" i="0" lang="en-US" sz="3600" u="none" cap="none" strike="noStrike">
                <a:solidFill>
                  <a:schemeClr val="lt1"/>
                </a:solidFill>
                <a:latin typeface="Calibri"/>
                <a:ea typeface="Calibri"/>
                <a:cs typeface="Calibri"/>
                <a:sym typeface="Calibri"/>
              </a:rPr>
              <a:t>:</a:t>
            </a:r>
            <a:endParaRPr/>
          </a:p>
        </p:txBody>
      </p:sp>
      <p:sp>
        <p:nvSpPr>
          <p:cNvPr id="342" name="Google Shape;342;p106"/>
          <p:cNvSpPr txBox="1"/>
          <p:nvPr/>
        </p:nvSpPr>
        <p:spPr>
          <a:xfrm>
            <a:off x="548221" y="5956150"/>
            <a:ext cx="1334100" cy="4002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a:t>
            </a:r>
            <a:endParaRPr b="0" i="0" sz="1400" u="none" cap="none" strike="noStrike">
              <a:solidFill>
                <a:srgbClr val="000000"/>
              </a:solidFill>
              <a:latin typeface="Arial"/>
              <a:ea typeface="Arial"/>
              <a:cs typeface="Arial"/>
              <a:sym typeface="Arial"/>
            </a:endParaRPr>
          </a:p>
        </p:txBody>
      </p:sp>
      <p:pic>
        <p:nvPicPr>
          <p:cNvPr id="343" name="Google Shape;343;p106"/>
          <p:cNvPicPr preferRelativeResize="0"/>
          <p:nvPr/>
        </p:nvPicPr>
        <p:blipFill rotWithShape="1">
          <a:blip r:embed="rId3">
            <a:alphaModFix/>
          </a:blip>
          <a:srcRect b="0" l="0" r="0" t="0"/>
          <a:stretch/>
        </p:blipFill>
        <p:spPr>
          <a:xfrm>
            <a:off x="3965092" y="1658191"/>
            <a:ext cx="5080000" cy="5080000"/>
          </a:xfrm>
          <a:prstGeom prst="rect">
            <a:avLst/>
          </a:prstGeom>
          <a:noFill/>
          <a:ln>
            <a:noFill/>
          </a:ln>
        </p:spPr>
      </p:pic>
      <p:pic>
        <p:nvPicPr>
          <p:cNvPr id="344" name="Google Shape;344;p106"/>
          <p:cNvPicPr preferRelativeResize="0"/>
          <p:nvPr/>
        </p:nvPicPr>
        <p:blipFill rotWithShape="1">
          <a:blip r:embed="rId4">
            <a:alphaModFix/>
          </a:blip>
          <a:srcRect b="0" l="0" r="0" t="0"/>
          <a:stretch/>
        </p:blipFill>
        <p:spPr>
          <a:xfrm>
            <a:off x="457200" y="2579079"/>
            <a:ext cx="3140041" cy="2896382"/>
          </a:xfrm>
          <a:prstGeom prst="rect">
            <a:avLst/>
          </a:prstGeom>
          <a:noFill/>
          <a:ln>
            <a:noFill/>
          </a:ln>
        </p:spPr>
      </p:pic>
      <p:sp>
        <p:nvSpPr>
          <p:cNvPr id="345" name="Google Shape;345;p106"/>
          <p:cNvSpPr txBox="1"/>
          <p:nvPr/>
        </p:nvSpPr>
        <p:spPr>
          <a:xfrm>
            <a:off x="5392614" y="1658191"/>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CPS Full Disk</a:t>
            </a:r>
            <a:endParaRPr b="0" i="0" sz="2000" u="none" cap="none" strike="noStrike">
              <a:solidFill>
                <a:schemeClr val="dk1"/>
              </a:solidFill>
              <a:latin typeface="Arial"/>
              <a:ea typeface="Arial"/>
              <a:cs typeface="Arial"/>
              <a:sym typeface="Arial"/>
            </a:endParaRPr>
          </a:p>
        </p:txBody>
      </p:sp>
      <p:sp>
        <p:nvSpPr>
          <p:cNvPr id="346" name="Google Shape;346;p106"/>
          <p:cNvSpPr txBox="1"/>
          <p:nvPr/>
        </p:nvSpPr>
        <p:spPr>
          <a:xfrm>
            <a:off x="457200" y="2320386"/>
            <a:ext cx="3140042"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RGB</a:t>
            </a:r>
            <a:endParaRPr b="0" i="0" sz="2000" u="none" cap="none" strike="noStrike">
              <a:solidFill>
                <a:schemeClr val="dk1"/>
              </a:solidFill>
              <a:latin typeface="Arial"/>
              <a:ea typeface="Arial"/>
              <a:cs typeface="Arial"/>
              <a:sym typeface="Arial"/>
            </a:endParaRPr>
          </a:p>
        </p:txBody>
      </p:sp>
      <p:sp>
        <p:nvSpPr>
          <p:cNvPr id="347" name="Google Shape;347;p106"/>
          <p:cNvSpPr txBox="1"/>
          <p:nvPr/>
        </p:nvSpPr>
        <p:spPr>
          <a:xfrm>
            <a:off x="737681" y="1049072"/>
            <a:ext cx="7234010" cy="616131"/>
          </a:xfrm>
          <a:prstGeom prst="rect">
            <a:avLst/>
          </a:prstGeom>
          <a:noFill/>
          <a:ln>
            <a:noFill/>
          </a:ln>
        </p:spPr>
        <p:txBody>
          <a:bodyPr anchorCtr="0" anchor="t" bIns="91425" lIns="91425" spcFirstLastPara="1" rIns="91425" wrap="square" tIns="91425">
            <a:noAutofit/>
          </a:bodyPr>
          <a:lstStyle/>
          <a:p>
            <a:pPr indent="-139700" lvl="0" marL="342900" marR="0" rtl="0" algn="ctr">
              <a:lnSpc>
                <a:spcPct val="100000"/>
              </a:lnSpc>
              <a:spcBef>
                <a:spcPts val="0"/>
              </a:spcBef>
              <a:spcAft>
                <a:spcPts val="0"/>
              </a:spcAft>
              <a:buClr>
                <a:schemeClr val="lt1"/>
              </a:buClr>
              <a:buSzPts val="800"/>
              <a:buFont typeface="Arial"/>
              <a:buNone/>
            </a:pPr>
            <a:r>
              <a:rPr b="0" i="0" lang="en-US" sz="3200" u="none" cap="none" strike="noStrike">
                <a:solidFill>
                  <a:schemeClr val="lt1"/>
                </a:solidFill>
                <a:latin typeface="Calibri"/>
                <a:ea typeface="Calibri"/>
                <a:cs typeface="Calibri"/>
                <a:sym typeface="Calibri"/>
              </a:rPr>
              <a:t>CPS Full Disk    Aug. 22, 2022     0700 UTC</a:t>
            </a:r>
            <a:endParaRPr/>
          </a:p>
          <a:p>
            <a:pPr indent="-139700" lvl="0" marL="342900" marR="0" rtl="0" algn="ctr">
              <a:lnSpc>
                <a:spcPct val="100000"/>
              </a:lnSpc>
              <a:spcBef>
                <a:spcPts val="0"/>
              </a:spcBef>
              <a:spcAft>
                <a:spcPts val="0"/>
              </a:spcAft>
              <a:buClr>
                <a:schemeClr val="lt1"/>
              </a:buClr>
              <a:buSzPts val="600"/>
              <a:buFont typeface="Arial"/>
              <a:buNone/>
            </a:pPr>
            <a:r>
              <a:t/>
            </a:r>
            <a:endParaRPr b="0" i="0" sz="2400" u="none" cap="none" strike="noStrike">
              <a:solidFill>
                <a:schemeClr val="lt1"/>
              </a:solidFill>
              <a:latin typeface="Calibri"/>
              <a:ea typeface="Calibri"/>
              <a:cs typeface="Calibri"/>
              <a:sym typeface="Calibri"/>
            </a:endParaRPr>
          </a:p>
          <a:p>
            <a:pPr indent="-139700" lvl="0" marL="342900" marR="0" rtl="0" algn="r">
              <a:lnSpc>
                <a:spcPct val="100000"/>
              </a:lnSpc>
              <a:spcBef>
                <a:spcPts val="0"/>
              </a:spcBef>
              <a:spcAft>
                <a:spcPts val="0"/>
              </a:spcAft>
              <a:buClr>
                <a:schemeClr val="lt1"/>
              </a:buClr>
              <a:buSzPts val="600"/>
              <a:buFont typeface="Arial"/>
              <a:buNone/>
            </a:pPr>
            <a:r>
              <a:t/>
            </a:r>
            <a:endParaRPr b="0" i="0" sz="2400" u="none" cap="none" strike="noStrike">
              <a:solidFill>
                <a:schemeClr val="lt1"/>
              </a:solidFill>
              <a:latin typeface="Calibri"/>
              <a:ea typeface="Calibri"/>
              <a:cs typeface="Calibri"/>
              <a:sym typeface="Calibri"/>
            </a:endParaRPr>
          </a:p>
          <a:p>
            <a:pPr indent="-139700" lvl="0" marL="342900" marR="0" rtl="0" algn="r">
              <a:lnSpc>
                <a:spcPct val="100000"/>
              </a:lnSpc>
              <a:spcBef>
                <a:spcPts val="0"/>
              </a:spcBef>
              <a:spcAft>
                <a:spcPts val="0"/>
              </a:spcAft>
              <a:buClr>
                <a:schemeClr val="lt1"/>
              </a:buClr>
              <a:buSzPts val="600"/>
              <a:buFont typeface="Arial"/>
              <a:buNone/>
            </a:pPr>
            <a:r>
              <a:t/>
            </a:r>
            <a:endParaRPr b="0" i="0" sz="2400" u="none" cap="none" strike="noStrike">
              <a:solidFill>
                <a:schemeClr val="lt1"/>
              </a:solidFill>
              <a:latin typeface="Calibri"/>
              <a:ea typeface="Calibri"/>
              <a:cs typeface="Calibri"/>
              <a:sym typeface="Calibri"/>
            </a:endParaRPr>
          </a:p>
          <a:p>
            <a:pPr indent="-139700" lvl="0" marL="342900" marR="0" rtl="0" algn="ctr">
              <a:lnSpc>
                <a:spcPct val="100000"/>
              </a:lnSpc>
              <a:spcBef>
                <a:spcPts val="0"/>
              </a:spcBef>
              <a:spcAft>
                <a:spcPts val="0"/>
              </a:spcAft>
              <a:buClr>
                <a:schemeClr val="lt1"/>
              </a:buClr>
              <a:buSzPts val="800"/>
              <a:buFont typeface="Arial"/>
              <a:buNone/>
            </a:pPr>
            <a:r>
              <a:t/>
            </a:r>
            <a:endParaRPr b="0" i="0" sz="3200" u="none" cap="none" strike="noStrike">
              <a:solidFill>
                <a:schemeClr val="lt1"/>
              </a:solidFill>
              <a:latin typeface="Calibri"/>
              <a:ea typeface="Calibri"/>
              <a:cs typeface="Calibri"/>
              <a:sym typeface="Calibri"/>
            </a:endParaRPr>
          </a:p>
          <a:p>
            <a:pPr indent="-139700" lvl="0" marL="342900" marR="0" rtl="0" algn="ctr">
              <a:lnSpc>
                <a:spcPct val="100000"/>
              </a:lnSpc>
              <a:spcBef>
                <a:spcPts val="0"/>
              </a:spcBef>
              <a:spcAft>
                <a:spcPts val="0"/>
              </a:spcAft>
              <a:buClr>
                <a:schemeClr val="lt1"/>
              </a:buClr>
              <a:buSzPts val="800"/>
              <a:buFont typeface="Arial"/>
              <a:buNone/>
            </a:pPr>
            <a:r>
              <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grpSp>
        <p:nvGrpSpPr>
          <p:cNvPr id="353" name="Google Shape;353;p107"/>
          <p:cNvGrpSpPr/>
          <p:nvPr/>
        </p:nvGrpSpPr>
        <p:grpSpPr>
          <a:xfrm>
            <a:off x="466160" y="2670095"/>
            <a:ext cx="3136392" cy="2898648"/>
            <a:chOff x="466160" y="2670095"/>
            <a:chExt cx="3136392" cy="2898648"/>
          </a:xfrm>
        </p:grpSpPr>
        <p:pic>
          <p:nvPicPr>
            <p:cNvPr id="354" name="Google Shape;354;p107"/>
            <p:cNvPicPr preferRelativeResize="0"/>
            <p:nvPr/>
          </p:nvPicPr>
          <p:blipFill rotWithShape="1">
            <a:blip r:embed="rId3">
              <a:alphaModFix/>
            </a:blip>
            <a:srcRect b="0" l="0" r="0" t="0"/>
            <a:stretch/>
          </p:blipFill>
          <p:spPr>
            <a:xfrm>
              <a:off x="466160" y="2670095"/>
              <a:ext cx="3136392" cy="2898648"/>
            </a:xfrm>
            <a:prstGeom prst="rect">
              <a:avLst/>
            </a:prstGeom>
            <a:noFill/>
            <a:ln>
              <a:noFill/>
            </a:ln>
          </p:spPr>
        </p:pic>
        <p:sp>
          <p:nvSpPr>
            <p:cNvPr id="355" name="Google Shape;355;p107"/>
            <p:cNvSpPr txBox="1"/>
            <p:nvPr/>
          </p:nvSpPr>
          <p:spPr>
            <a:xfrm>
              <a:off x="466160" y="5449659"/>
              <a:ext cx="3136391" cy="107722"/>
            </a:xfrm>
            <a:prstGeom prst="rect">
              <a:avLst/>
            </a:prstGeom>
            <a:solidFill>
              <a:schemeClr val="dk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0" u="none" cap="none" strike="noStrike">
                  <a:solidFill>
                    <a:schemeClr val="dk1"/>
                  </a:solidFill>
                  <a:highlight>
                    <a:srgbClr val="000000"/>
                  </a:highlight>
                  <a:latin typeface="Calibri"/>
                  <a:ea typeface="Calibri"/>
                  <a:cs typeface="Calibri"/>
                  <a:sym typeface="Calibri"/>
                </a:rPr>
                <a:t>1</a:t>
              </a:r>
              <a:endParaRPr b="0" i="0" sz="100" u="none" cap="none" strike="noStrike">
                <a:solidFill>
                  <a:schemeClr val="dk1"/>
                </a:solidFill>
                <a:highlight>
                  <a:srgbClr val="000000"/>
                </a:highlight>
                <a:latin typeface="Arial"/>
                <a:ea typeface="Arial"/>
                <a:cs typeface="Arial"/>
                <a:sym typeface="Arial"/>
              </a:endParaRPr>
            </a:p>
          </p:txBody>
        </p:sp>
      </p:grpSp>
      <p:sp>
        <p:nvSpPr>
          <p:cNvPr id="356" name="Google Shape;356;p10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357" name="Google Shape;357;p107"/>
          <p:cNvSpPr txBox="1"/>
          <p:nvPr>
            <p:ph type="title"/>
          </p:nvPr>
        </p:nvSpPr>
        <p:spPr>
          <a:xfrm>
            <a:off x="457200" y="41514"/>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Calibri"/>
              <a:buNone/>
            </a:pPr>
            <a:r>
              <a:rPr b="0" i="0" lang="en-US" sz="3600" u="none" cap="none" strike="noStrike">
                <a:solidFill>
                  <a:schemeClr val="lt1"/>
                </a:solidFill>
                <a:latin typeface="Calibri"/>
                <a:ea typeface="Calibri"/>
                <a:cs typeface="Calibri"/>
                <a:sym typeface="Calibri"/>
              </a:rPr>
              <a:t>PLPT ABI-FD_</a:t>
            </a:r>
            <a:r>
              <a:rPr b="0" i="0" lang="en-US" sz="36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7"/>
                  </a:ext>
                </a:extLst>
              </a:rPr>
              <a:t>COP</a:t>
            </a:r>
            <a:r>
              <a:rPr b="0" i="0" lang="en-US" sz="3600" u="none" cap="none" strike="noStrike">
                <a:solidFill>
                  <a:schemeClr val="lt1"/>
                </a:solidFill>
                <a:latin typeface="Calibri"/>
                <a:ea typeface="Calibri"/>
                <a:cs typeface="Calibri"/>
                <a:sym typeface="Calibri"/>
              </a:rPr>
              <a:t>0</a:t>
            </a:r>
            <a:r>
              <a:rPr lang="en-US"/>
              <a:t>1</a:t>
            </a:r>
            <a:r>
              <a:rPr b="0" i="0" lang="en-US" sz="3600" u="none" cap="none" strike="noStrike">
                <a:solidFill>
                  <a:schemeClr val="lt1"/>
                </a:solidFill>
                <a:latin typeface="Calibri"/>
                <a:ea typeface="Calibri"/>
                <a:cs typeface="Calibri"/>
                <a:sym typeface="Calibri"/>
              </a:rPr>
              <a:t>:</a:t>
            </a:r>
            <a:endParaRPr/>
          </a:p>
        </p:txBody>
      </p:sp>
      <p:sp>
        <p:nvSpPr>
          <p:cNvPr id="358" name="Google Shape;358;p107"/>
          <p:cNvSpPr txBox="1"/>
          <p:nvPr/>
        </p:nvSpPr>
        <p:spPr>
          <a:xfrm>
            <a:off x="548221" y="5956150"/>
            <a:ext cx="1334100" cy="4002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a:t>
            </a:r>
            <a:endParaRPr b="0" i="0" sz="1400" u="none" cap="none" strike="noStrike">
              <a:solidFill>
                <a:srgbClr val="000000"/>
              </a:solidFill>
              <a:latin typeface="Arial"/>
              <a:ea typeface="Arial"/>
              <a:cs typeface="Arial"/>
              <a:sym typeface="Arial"/>
            </a:endParaRPr>
          </a:p>
        </p:txBody>
      </p:sp>
      <p:pic>
        <p:nvPicPr>
          <p:cNvPr id="359" name="Google Shape;359;p107"/>
          <p:cNvPicPr preferRelativeResize="0"/>
          <p:nvPr/>
        </p:nvPicPr>
        <p:blipFill rotWithShape="1">
          <a:blip r:embed="rId4">
            <a:alphaModFix/>
          </a:blip>
          <a:srcRect b="0" l="0" r="0" t="0"/>
          <a:stretch/>
        </p:blipFill>
        <p:spPr>
          <a:xfrm>
            <a:off x="3965092" y="1658191"/>
            <a:ext cx="5080000" cy="5080000"/>
          </a:xfrm>
          <a:prstGeom prst="rect">
            <a:avLst/>
          </a:prstGeom>
          <a:noFill/>
          <a:ln>
            <a:noFill/>
          </a:ln>
        </p:spPr>
      </p:pic>
      <p:sp>
        <p:nvSpPr>
          <p:cNvPr id="360" name="Google Shape;360;p107"/>
          <p:cNvSpPr txBox="1"/>
          <p:nvPr/>
        </p:nvSpPr>
        <p:spPr>
          <a:xfrm>
            <a:off x="5392614" y="1658191"/>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CPS Full Disk</a:t>
            </a:r>
            <a:endParaRPr b="0" i="0" sz="2000" u="none" cap="none" strike="noStrike">
              <a:solidFill>
                <a:schemeClr val="dk1"/>
              </a:solidFill>
              <a:latin typeface="Arial"/>
              <a:ea typeface="Arial"/>
              <a:cs typeface="Arial"/>
              <a:sym typeface="Arial"/>
            </a:endParaRPr>
          </a:p>
        </p:txBody>
      </p:sp>
      <p:sp>
        <p:nvSpPr>
          <p:cNvPr id="361" name="Google Shape;361;p107"/>
          <p:cNvSpPr txBox="1"/>
          <p:nvPr/>
        </p:nvSpPr>
        <p:spPr>
          <a:xfrm>
            <a:off x="548220" y="2402447"/>
            <a:ext cx="3054331"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3.9 – 11.2µm</a:t>
            </a:r>
            <a:endParaRPr b="0" i="0" sz="2000" u="none" cap="none" strike="noStrike">
              <a:solidFill>
                <a:schemeClr val="dk1"/>
              </a:solidFill>
              <a:latin typeface="Arial"/>
              <a:ea typeface="Arial"/>
              <a:cs typeface="Arial"/>
              <a:sym typeface="Arial"/>
            </a:endParaRPr>
          </a:p>
        </p:txBody>
      </p:sp>
      <p:sp>
        <p:nvSpPr>
          <p:cNvPr id="362" name="Google Shape;362;p107"/>
          <p:cNvSpPr txBox="1"/>
          <p:nvPr/>
        </p:nvSpPr>
        <p:spPr>
          <a:xfrm>
            <a:off x="737681" y="1049072"/>
            <a:ext cx="7234010" cy="616131"/>
          </a:xfrm>
          <a:prstGeom prst="rect">
            <a:avLst/>
          </a:prstGeom>
          <a:noFill/>
          <a:ln>
            <a:noFill/>
          </a:ln>
        </p:spPr>
        <p:txBody>
          <a:bodyPr anchorCtr="0" anchor="t" bIns="91425" lIns="91425" spcFirstLastPara="1" rIns="91425" wrap="square" tIns="91425">
            <a:noAutofit/>
          </a:bodyPr>
          <a:lstStyle/>
          <a:p>
            <a:pPr indent="-139700" lvl="0" marL="342900" marR="0" rtl="0" algn="ctr">
              <a:lnSpc>
                <a:spcPct val="100000"/>
              </a:lnSpc>
              <a:spcBef>
                <a:spcPts val="0"/>
              </a:spcBef>
              <a:spcAft>
                <a:spcPts val="0"/>
              </a:spcAft>
              <a:buClr>
                <a:schemeClr val="lt1"/>
              </a:buClr>
              <a:buSzPts val="800"/>
              <a:buFont typeface="Arial"/>
              <a:buNone/>
            </a:pPr>
            <a:r>
              <a:rPr b="0" i="0" lang="en-US" sz="3200" u="none" cap="none" strike="noStrike">
                <a:solidFill>
                  <a:schemeClr val="lt1"/>
                </a:solidFill>
                <a:latin typeface="Calibri"/>
                <a:ea typeface="Calibri"/>
                <a:cs typeface="Calibri"/>
                <a:sym typeface="Calibri"/>
              </a:rPr>
              <a:t>CPS Full Disk    Aug. 22, 2022     0700 UTC</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g1a0ef010443_0_0"/>
          <p:cNvPicPr preferRelativeResize="0"/>
          <p:nvPr/>
        </p:nvPicPr>
        <p:blipFill rotWithShape="1">
          <a:blip r:embed="rId3">
            <a:alphaModFix/>
          </a:blip>
          <a:srcRect b="2987" l="0" r="2987" t="0"/>
          <a:stretch/>
        </p:blipFill>
        <p:spPr>
          <a:xfrm>
            <a:off x="3780625" y="2219924"/>
            <a:ext cx="5241950" cy="2900949"/>
          </a:xfrm>
          <a:prstGeom prst="rect">
            <a:avLst/>
          </a:prstGeom>
          <a:noFill/>
          <a:ln>
            <a:noFill/>
          </a:ln>
        </p:spPr>
      </p:pic>
      <p:sp>
        <p:nvSpPr>
          <p:cNvPr id="369" name="Google Shape;369;g1a0ef010443_0_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370" name="Google Shape;370;g1a0ef010443_0_0"/>
          <p:cNvSpPr txBox="1"/>
          <p:nvPr>
            <p:ph type="title"/>
          </p:nvPr>
        </p:nvSpPr>
        <p:spPr>
          <a:xfrm>
            <a:off x="457200" y="41514"/>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Calibri"/>
              <a:buNone/>
            </a:pPr>
            <a:r>
              <a:rPr b="0" i="0" lang="en-US" sz="3600" u="none" cap="none" strike="noStrike">
                <a:solidFill>
                  <a:schemeClr val="lt1"/>
                </a:solidFill>
                <a:latin typeface="Calibri"/>
                <a:ea typeface="Calibri"/>
                <a:cs typeface="Calibri"/>
                <a:sym typeface="Calibri"/>
              </a:rPr>
              <a:t>PLPT </a:t>
            </a:r>
            <a:r>
              <a:rPr lang="en-US"/>
              <a:t>ABI-CONUS_COP02</a:t>
            </a:r>
            <a:r>
              <a:rPr b="0" i="0" lang="en-US" sz="3600" u="none" cap="none" strike="noStrike">
                <a:solidFill>
                  <a:schemeClr val="lt1"/>
                </a:solidFill>
                <a:latin typeface="Calibri"/>
                <a:ea typeface="Calibri"/>
                <a:cs typeface="Calibri"/>
                <a:sym typeface="Calibri"/>
              </a:rPr>
              <a:t>:</a:t>
            </a:r>
            <a:endParaRPr/>
          </a:p>
        </p:txBody>
      </p:sp>
      <p:sp>
        <p:nvSpPr>
          <p:cNvPr id="371" name="Google Shape;371;g1a0ef010443_0_0"/>
          <p:cNvSpPr txBox="1"/>
          <p:nvPr/>
        </p:nvSpPr>
        <p:spPr>
          <a:xfrm>
            <a:off x="548221" y="5956150"/>
            <a:ext cx="1334100" cy="4002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a:t>
            </a:r>
            <a:endParaRPr b="0" i="0" sz="1400" u="none" cap="none" strike="noStrike">
              <a:solidFill>
                <a:srgbClr val="000000"/>
              </a:solidFill>
              <a:latin typeface="Arial"/>
              <a:ea typeface="Arial"/>
              <a:cs typeface="Arial"/>
              <a:sym typeface="Arial"/>
            </a:endParaRPr>
          </a:p>
        </p:txBody>
      </p:sp>
      <p:sp>
        <p:nvSpPr>
          <p:cNvPr id="372" name="Google Shape;372;g1a0ef010443_0_0"/>
          <p:cNvSpPr txBox="1"/>
          <p:nvPr/>
        </p:nvSpPr>
        <p:spPr>
          <a:xfrm>
            <a:off x="214200" y="2244175"/>
            <a:ext cx="3473700" cy="400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RGB</a:t>
            </a:r>
            <a:endParaRPr b="0" i="0" sz="2000" u="none" cap="none" strike="noStrike">
              <a:solidFill>
                <a:schemeClr val="dk1"/>
              </a:solidFill>
              <a:latin typeface="Arial"/>
              <a:ea typeface="Arial"/>
              <a:cs typeface="Arial"/>
              <a:sym typeface="Arial"/>
            </a:endParaRPr>
          </a:p>
        </p:txBody>
      </p:sp>
      <p:sp>
        <p:nvSpPr>
          <p:cNvPr id="373" name="Google Shape;373;g1a0ef010443_0_0"/>
          <p:cNvSpPr txBox="1"/>
          <p:nvPr/>
        </p:nvSpPr>
        <p:spPr>
          <a:xfrm>
            <a:off x="737681" y="1049072"/>
            <a:ext cx="7233900" cy="616200"/>
          </a:xfrm>
          <a:prstGeom prst="rect">
            <a:avLst/>
          </a:prstGeom>
          <a:noFill/>
          <a:ln>
            <a:noFill/>
          </a:ln>
        </p:spPr>
        <p:txBody>
          <a:bodyPr anchorCtr="0" anchor="t" bIns="91425" lIns="91425" spcFirstLastPara="1" rIns="91425" wrap="square" tIns="91425">
            <a:noAutofit/>
          </a:bodyPr>
          <a:lstStyle/>
          <a:p>
            <a:pPr indent="-139700" lvl="0" marL="342900" marR="0" rtl="0" algn="ctr">
              <a:lnSpc>
                <a:spcPct val="100000"/>
              </a:lnSpc>
              <a:spcBef>
                <a:spcPts val="0"/>
              </a:spcBef>
              <a:spcAft>
                <a:spcPts val="0"/>
              </a:spcAft>
              <a:buClr>
                <a:schemeClr val="lt1"/>
              </a:buClr>
              <a:buSzPts val="800"/>
              <a:buFont typeface="Arial"/>
              <a:buNone/>
            </a:pPr>
            <a:r>
              <a:rPr b="0" i="0" lang="en-US" sz="3200" u="none" cap="none" strike="noStrike">
                <a:solidFill>
                  <a:schemeClr val="lt1"/>
                </a:solidFill>
                <a:latin typeface="Calibri"/>
                <a:ea typeface="Calibri"/>
                <a:cs typeface="Calibri"/>
                <a:sym typeface="Calibri"/>
              </a:rPr>
              <a:t>C</a:t>
            </a:r>
            <a:r>
              <a:rPr lang="en-US" sz="3200">
                <a:solidFill>
                  <a:schemeClr val="lt1"/>
                </a:solidFill>
                <a:latin typeface="Calibri"/>
                <a:ea typeface="Calibri"/>
                <a:cs typeface="Calibri"/>
                <a:sym typeface="Calibri"/>
              </a:rPr>
              <a:t>OD</a:t>
            </a:r>
            <a:r>
              <a:rPr b="0" i="0" lang="en-US" sz="3200" u="none" cap="none" strike="noStrike">
                <a:solidFill>
                  <a:schemeClr val="lt1"/>
                </a:solidFill>
                <a:latin typeface="Calibri"/>
                <a:ea typeface="Calibri"/>
                <a:cs typeface="Calibri"/>
                <a:sym typeface="Calibri"/>
              </a:rPr>
              <a:t> </a:t>
            </a:r>
            <a:r>
              <a:rPr lang="en-US" sz="3200">
                <a:solidFill>
                  <a:schemeClr val="lt1"/>
                </a:solidFill>
                <a:latin typeface="Calibri"/>
                <a:ea typeface="Calibri"/>
                <a:cs typeface="Calibri"/>
                <a:sym typeface="Calibri"/>
              </a:rPr>
              <a:t>CONUS</a:t>
            </a:r>
            <a:r>
              <a:rPr b="0" i="0" lang="en-US" sz="3200" u="none" cap="none" strike="noStrike">
                <a:solidFill>
                  <a:schemeClr val="lt1"/>
                </a:solidFill>
                <a:latin typeface="Calibri"/>
                <a:ea typeface="Calibri"/>
                <a:cs typeface="Calibri"/>
                <a:sym typeface="Calibri"/>
              </a:rPr>
              <a:t>    </a:t>
            </a:r>
            <a:r>
              <a:rPr lang="en-US" sz="3200">
                <a:solidFill>
                  <a:schemeClr val="lt1"/>
                </a:solidFill>
                <a:latin typeface="Calibri"/>
                <a:ea typeface="Calibri"/>
                <a:cs typeface="Calibri"/>
                <a:sym typeface="Calibri"/>
              </a:rPr>
              <a:t>Nov</a:t>
            </a:r>
            <a:r>
              <a:rPr b="0" i="0" lang="en-US" sz="3200" u="none" cap="none" strike="noStrike">
                <a:solidFill>
                  <a:schemeClr val="lt1"/>
                </a:solidFill>
                <a:latin typeface="Calibri"/>
                <a:ea typeface="Calibri"/>
                <a:cs typeface="Calibri"/>
                <a:sym typeface="Calibri"/>
              </a:rPr>
              <a:t>. 2</a:t>
            </a:r>
            <a:r>
              <a:rPr lang="en-US" sz="3200">
                <a:solidFill>
                  <a:schemeClr val="lt1"/>
                </a:solidFill>
                <a:latin typeface="Calibri"/>
                <a:ea typeface="Calibri"/>
                <a:cs typeface="Calibri"/>
                <a:sym typeface="Calibri"/>
              </a:rPr>
              <a:t>8</a:t>
            </a:r>
            <a:r>
              <a:rPr b="0" i="0" lang="en-US" sz="3200" u="none" cap="none" strike="noStrike">
                <a:solidFill>
                  <a:schemeClr val="lt1"/>
                </a:solidFill>
                <a:latin typeface="Calibri"/>
                <a:ea typeface="Calibri"/>
                <a:cs typeface="Calibri"/>
                <a:sym typeface="Calibri"/>
              </a:rPr>
              <a:t>, 2022     0</a:t>
            </a:r>
            <a:r>
              <a:rPr lang="en-US" sz="3200">
                <a:solidFill>
                  <a:schemeClr val="lt1"/>
                </a:solidFill>
                <a:latin typeface="Calibri"/>
                <a:ea typeface="Calibri"/>
                <a:cs typeface="Calibri"/>
                <a:sym typeface="Calibri"/>
              </a:rPr>
              <a:t>231</a:t>
            </a:r>
            <a:r>
              <a:rPr b="0" i="0" lang="en-US" sz="3200" u="none" cap="none" strike="noStrike">
                <a:solidFill>
                  <a:schemeClr val="lt1"/>
                </a:solidFill>
                <a:latin typeface="Calibri"/>
                <a:ea typeface="Calibri"/>
                <a:cs typeface="Calibri"/>
                <a:sym typeface="Calibri"/>
              </a:rPr>
              <a:t> UT</a:t>
            </a:r>
            <a:r>
              <a:rPr lang="en-US" sz="3200">
                <a:solidFill>
                  <a:schemeClr val="lt1"/>
                </a:solidFill>
                <a:latin typeface="Calibri"/>
                <a:ea typeface="Calibri"/>
                <a:cs typeface="Calibri"/>
                <a:sym typeface="Calibri"/>
              </a:rPr>
              <a:t>C</a:t>
            </a:r>
            <a:endParaRPr b="0" i="0" sz="3200" u="none" cap="none" strike="noStrike">
              <a:solidFill>
                <a:schemeClr val="lt1"/>
              </a:solidFill>
              <a:latin typeface="Calibri"/>
              <a:ea typeface="Calibri"/>
              <a:cs typeface="Calibri"/>
              <a:sym typeface="Calibri"/>
            </a:endParaRPr>
          </a:p>
        </p:txBody>
      </p:sp>
      <p:pic>
        <p:nvPicPr>
          <p:cNvPr id="374" name="Google Shape;374;g1a0ef010443_0_0"/>
          <p:cNvPicPr preferRelativeResize="0"/>
          <p:nvPr/>
        </p:nvPicPr>
        <p:blipFill>
          <a:blip r:embed="rId4">
            <a:alphaModFix/>
          </a:blip>
          <a:stretch>
            <a:fillRect/>
          </a:stretch>
        </p:blipFill>
        <p:spPr>
          <a:xfrm>
            <a:off x="214188" y="2597774"/>
            <a:ext cx="3473716" cy="2273495"/>
          </a:xfrm>
          <a:prstGeom prst="rect">
            <a:avLst/>
          </a:prstGeom>
          <a:noFill/>
          <a:ln>
            <a:noFill/>
          </a:ln>
        </p:spPr>
      </p:pic>
      <p:sp>
        <p:nvSpPr>
          <p:cNvPr id="375" name="Google Shape;375;g1a0ef010443_0_0"/>
          <p:cNvSpPr txBox="1"/>
          <p:nvPr/>
        </p:nvSpPr>
        <p:spPr>
          <a:xfrm>
            <a:off x="5033739" y="2219916"/>
            <a:ext cx="2579100" cy="400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a:t>
            </a:r>
            <a:r>
              <a:rPr lang="en-US" sz="2000">
                <a:solidFill>
                  <a:schemeClr val="dk1"/>
                </a:solidFill>
                <a:latin typeface="Calibri"/>
                <a:ea typeface="Calibri"/>
                <a:cs typeface="Calibri"/>
                <a:sym typeface="Calibri"/>
              </a:rPr>
              <a:t>OD</a:t>
            </a:r>
            <a:r>
              <a:rPr b="0" i="0" lang="en-US" sz="2000" u="none" cap="none" strike="noStrik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CONUS</a:t>
            </a:r>
            <a:endParaRPr b="0" i="0" sz="2000" u="none" cap="none" strike="noStrike">
              <a:solidFill>
                <a:schemeClr val="dk1"/>
              </a:solidFill>
              <a:latin typeface="Arial"/>
              <a:ea typeface="Arial"/>
              <a:cs typeface="Arial"/>
              <a:sym typeface="Arial"/>
            </a:endParaRPr>
          </a:p>
        </p:txBody>
      </p:sp>
      <p:pic>
        <p:nvPicPr>
          <p:cNvPr id="376" name="Google Shape;376;g1a0ef010443_0_0"/>
          <p:cNvPicPr preferRelativeResize="0"/>
          <p:nvPr/>
        </p:nvPicPr>
        <p:blipFill>
          <a:blip r:embed="rId5">
            <a:alphaModFix/>
          </a:blip>
          <a:stretch>
            <a:fillRect/>
          </a:stretch>
        </p:blipFill>
        <p:spPr>
          <a:xfrm>
            <a:off x="3780625" y="5120875"/>
            <a:ext cx="5241950" cy="480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g1a0ef010443_0_30"/>
          <p:cNvPicPr preferRelativeResize="0"/>
          <p:nvPr/>
        </p:nvPicPr>
        <p:blipFill>
          <a:blip r:embed="rId3">
            <a:alphaModFix/>
          </a:blip>
          <a:stretch>
            <a:fillRect/>
          </a:stretch>
        </p:blipFill>
        <p:spPr>
          <a:xfrm>
            <a:off x="3778525" y="2219925"/>
            <a:ext cx="5241950" cy="2895975"/>
          </a:xfrm>
          <a:prstGeom prst="rect">
            <a:avLst/>
          </a:prstGeom>
          <a:noFill/>
          <a:ln>
            <a:noFill/>
          </a:ln>
        </p:spPr>
      </p:pic>
      <p:sp>
        <p:nvSpPr>
          <p:cNvPr id="383" name="Google Shape;383;g1a0ef010443_0_3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384" name="Google Shape;384;g1a0ef010443_0_30"/>
          <p:cNvSpPr txBox="1"/>
          <p:nvPr>
            <p:ph type="title"/>
          </p:nvPr>
        </p:nvSpPr>
        <p:spPr>
          <a:xfrm>
            <a:off x="457200" y="41514"/>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Calibri"/>
              <a:buNone/>
            </a:pPr>
            <a:r>
              <a:rPr b="0" i="0" lang="en-US" sz="3600" u="none" cap="none" strike="noStrike">
                <a:solidFill>
                  <a:schemeClr val="lt1"/>
                </a:solidFill>
                <a:latin typeface="Calibri"/>
                <a:ea typeface="Calibri"/>
                <a:cs typeface="Calibri"/>
                <a:sym typeface="Calibri"/>
              </a:rPr>
              <a:t>PLPT </a:t>
            </a:r>
            <a:r>
              <a:rPr lang="en-US"/>
              <a:t>ABI-CONUS_COP02</a:t>
            </a:r>
            <a:r>
              <a:rPr b="0" i="0" lang="en-US" sz="3600" u="none" cap="none" strike="noStrike">
                <a:solidFill>
                  <a:schemeClr val="lt1"/>
                </a:solidFill>
                <a:latin typeface="Calibri"/>
                <a:ea typeface="Calibri"/>
                <a:cs typeface="Calibri"/>
                <a:sym typeface="Calibri"/>
              </a:rPr>
              <a:t>:</a:t>
            </a:r>
            <a:endParaRPr/>
          </a:p>
        </p:txBody>
      </p:sp>
      <p:sp>
        <p:nvSpPr>
          <p:cNvPr id="385" name="Google Shape;385;g1a0ef010443_0_30"/>
          <p:cNvSpPr txBox="1"/>
          <p:nvPr/>
        </p:nvSpPr>
        <p:spPr>
          <a:xfrm>
            <a:off x="548221" y="5956150"/>
            <a:ext cx="1334100" cy="4002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a:t>
            </a:r>
            <a:endParaRPr b="0" i="0" sz="1400" u="none" cap="none" strike="noStrike">
              <a:solidFill>
                <a:srgbClr val="000000"/>
              </a:solidFill>
              <a:latin typeface="Arial"/>
              <a:ea typeface="Arial"/>
              <a:cs typeface="Arial"/>
              <a:sym typeface="Arial"/>
            </a:endParaRPr>
          </a:p>
        </p:txBody>
      </p:sp>
      <p:sp>
        <p:nvSpPr>
          <p:cNvPr id="386" name="Google Shape;386;g1a0ef010443_0_30"/>
          <p:cNvSpPr txBox="1"/>
          <p:nvPr/>
        </p:nvSpPr>
        <p:spPr>
          <a:xfrm>
            <a:off x="214200" y="2244175"/>
            <a:ext cx="3473700" cy="400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RGB</a:t>
            </a:r>
            <a:endParaRPr b="0" i="0" sz="2000" u="none" cap="none" strike="noStrike">
              <a:solidFill>
                <a:schemeClr val="dk1"/>
              </a:solidFill>
              <a:latin typeface="Arial"/>
              <a:ea typeface="Arial"/>
              <a:cs typeface="Arial"/>
              <a:sym typeface="Arial"/>
            </a:endParaRPr>
          </a:p>
        </p:txBody>
      </p:sp>
      <p:sp>
        <p:nvSpPr>
          <p:cNvPr id="387" name="Google Shape;387;g1a0ef010443_0_30"/>
          <p:cNvSpPr txBox="1"/>
          <p:nvPr/>
        </p:nvSpPr>
        <p:spPr>
          <a:xfrm>
            <a:off x="737681" y="1049072"/>
            <a:ext cx="7233900" cy="616200"/>
          </a:xfrm>
          <a:prstGeom prst="rect">
            <a:avLst/>
          </a:prstGeom>
          <a:noFill/>
          <a:ln>
            <a:noFill/>
          </a:ln>
        </p:spPr>
        <p:txBody>
          <a:bodyPr anchorCtr="0" anchor="t" bIns="91425" lIns="91425" spcFirstLastPara="1" rIns="91425" wrap="square" tIns="91425">
            <a:noAutofit/>
          </a:bodyPr>
          <a:lstStyle/>
          <a:p>
            <a:pPr indent="-139700" lvl="0" marL="342900" marR="0" rtl="0" algn="ctr">
              <a:lnSpc>
                <a:spcPct val="100000"/>
              </a:lnSpc>
              <a:spcBef>
                <a:spcPts val="0"/>
              </a:spcBef>
              <a:spcAft>
                <a:spcPts val="0"/>
              </a:spcAft>
              <a:buClr>
                <a:schemeClr val="lt1"/>
              </a:buClr>
              <a:buSzPts val="800"/>
              <a:buFont typeface="Arial"/>
              <a:buNone/>
            </a:pPr>
            <a:r>
              <a:rPr b="0" i="0" lang="en-US" sz="3200" u="none" cap="none" strike="noStrike">
                <a:solidFill>
                  <a:schemeClr val="lt1"/>
                </a:solidFill>
                <a:latin typeface="Calibri"/>
                <a:ea typeface="Calibri"/>
                <a:cs typeface="Calibri"/>
                <a:sym typeface="Calibri"/>
              </a:rPr>
              <a:t>C</a:t>
            </a:r>
            <a:r>
              <a:rPr lang="en-US" sz="3200">
                <a:solidFill>
                  <a:schemeClr val="lt1"/>
                </a:solidFill>
                <a:latin typeface="Calibri"/>
                <a:ea typeface="Calibri"/>
                <a:cs typeface="Calibri"/>
                <a:sym typeface="Calibri"/>
              </a:rPr>
              <a:t>PS</a:t>
            </a:r>
            <a:r>
              <a:rPr b="0" i="0" lang="en-US" sz="3200" u="none" cap="none" strike="noStrike">
                <a:solidFill>
                  <a:schemeClr val="lt1"/>
                </a:solidFill>
                <a:latin typeface="Calibri"/>
                <a:ea typeface="Calibri"/>
                <a:cs typeface="Calibri"/>
                <a:sym typeface="Calibri"/>
              </a:rPr>
              <a:t> </a:t>
            </a:r>
            <a:r>
              <a:rPr lang="en-US" sz="3200">
                <a:solidFill>
                  <a:schemeClr val="lt1"/>
                </a:solidFill>
                <a:latin typeface="Calibri"/>
                <a:ea typeface="Calibri"/>
                <a:cs typeface="Calibri"/>
                <a:sym typeface="Calibri"/>
              </a:rPr>
              <a:t>CONUS</a:t>
            </a:r>
            <a:r>
              <a:rPr b="0" i="0" lang="en-US" sz="3200" u="none" cap="none" strike="noStrike">
                <a:solidFill>
                  <a:schemeClr val="lt1"/>
                </a:solidFill>
                <a:latin typeface="Calibri"/>
                <a:ea typeface="Calibri"/>
                <a:cs typeface="Calibri"/>
                <a:sym typeface="Calibri"/>
              </a:rPr>
              <a:t>    </a:t>
            </a:r>
            <a:r>
              <a:rPr lang="en-US" sz="3200">
                <a:solidFill>
                  <a:schemeClr val="lt1"/>
                </a:solidFill>
                <a:latin typeface="Calibri"/>
                <a:ea typeface="Calibri"/>
                <a:cs typeface="Calibri"/>
                <a:sym typeface="Calibri"/>
              </a:rPr>
              <a:t>Nov</a:t>
            </a:r>
            <a:r>
              <a:rPr b="0" i="0" lang="en-US" sz="3200" u="none" cap="none" strike="noStrike">
                <a:solidFill>
                  <a:schemeClr val="lt1"/>
                </a:solidFill>
                <a:latin typeface="Calibri"/>
                <a:ea typeface="Calibri"/>
                <a:cs typeface="Calibri"/>
                <a:sym typeface="Calibri"/>
              </a:rPr>
              <a:t>. 2</a:t>
            </a:r>
            <a:r>
              <a:rPr lang="en-US" sz="3200">
                <a:solidFill>
                  <a:schemeClr val="lt1"/>
                </a:solidFill>
                <a:latin typeface="Calibri"/>
                <a:ea typeface="Calibri"/>
                <a:cs typeface="Calibri"/>
                <a:sym typeface="Calibri"/>
              </a:rPr>
              <a:t>8</a:t>
            </a:r>
            <a:r>
              <a:rPr b="0" i="0" lang="en-US" sz="3200" u="none" cap="none" strike="noStrike">
                <a:solidFill>
                  <a:schemeClr val="lt1"/>
                </a:solidFill>
                <a:latin typeface="Calibri"/>
                <a:ea typeface="Calibri"/>
                <a:cs typeface="Calibri"/>
                <a:sym typeface="Calibri"/>
              </a:rPr>
              <a:t>, 2022     0</a:t>
            </a:r>
            <a:r>
              <a:rPr lang="en-US" sz="3200">
                <a:solidFill>
                  <a:schemeClr val="lt1"/>
                </a:solidFill>
                <a:latin typeface="Calibri"/>
                <a:ea typeface="Calibri"/>
                <a:cs typeface="Calibri"/>
                <a:sym typeface="Calibri"/>
              </a:rPr>
              <a:t>231</a:t>
            </a:r>
            <a:r>
              <a:rPr b="0" i="0" lang="en-US" sz="3200" u="none" cap="none" strike="noStrike">
                <a:solidFill>
                  <a:schemeClr val="lt1"/>
                </a:solidFill>
                <a:latin typeface="Calibri"/>
                <a:ea typeface="Calibri"/>
                <a:cs typeface="Calibri"/>
                <a:sym typeface="Calibri"/>
              </a:rPr>
              <a:t> UT</a:t>
            </a:r>
            <a:r>
              <a:rPr lang="en-US" sz="3200">
                <a:solidFill>
                  <a:schemeClr val="lt1"/>
                </a:solidFill>
                <a:latin typeface="Calibri"/>
                <a:ea typeface="Calibri"/>
                <a:cs typeface="Calibri"/>
                <a:sym typeface="Calibri"/>
              </a:rPr>
              <a:t>C</a:t>
            </a:r>
            <a:endParaRPr b="0" i="0" sz="3200" u="none" cap="none" strike="noStrike">
              <a:solidFill>
                <a:schemeClr val="lt1"/>
              </a:solidFill>
              <a:latin typeface="Calibri"/>
              <a:ea typeface="Calibri"/>
              <a:cs typeface="Calibri"/>
              <a:sym typeface="Calibri"/>
            </a:endParaRPr>
          </a:p>
        </p:txBody>
      </p:sp>
      <p:pic>
        <p:nvPicPr>
          <p:cNvPr id="388" name="Google Shape;388;g1a0ef010443_0_30"/>
          <p:cNvPicPr preferRelativeResize="0"/>
          <p:nvPr/>
        </p:nvPicPr>
        <p:blipFill>
          <a:blip r:embed="rId4">
            <a:alphaModFix/>
          </a:blip>
          <a:stretch>
            <a:fillRect/>
          </a:stretch>
        </p:blipFill>
        <p:spPr>
          <a:xfrm>
            <a:off x="214188" y="2597774"/>
            <a:ext cx="3473716" cy="2273495"/>
          </a:xfrm>
          <a:prstGeom prst="rect">
            <a:avLst/>
          </a:prstGeom>
          <a:noFill/>
          <a:ln>
            <a:noFill/>
          </a:ln>
        </p:spPr>
      </p:pic>
      <p:sp>
        <p:nvSpPr>
          <p:cNvPr id="389" name="Google Shape;389;g1a0ef010443_0_30"/>
          <p:cNvSpPr txBox="1"/>
          <p:nvPr/>
        </p:nvSpPr>
        <p:spPr>
          <a:xfrm>
            <a:off x="5033739" y="2219916"/>
            <a:ext cx="2579100" cy="400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CPS </a:t>
            </a:r>
            <a:r>
              <a:rPr lang="en-US" sz="2000">
                <a:solidFill>
                  <a:schemeClr val="dk1"/>
                </a:solidFill>
                <a:latin typeface="Calibri"/>
                <a:ea typeface="Calibri"/>
                <a:cs typeface="Calibri"/>
                <a:sym typeface="Calibri"/>
              </a:rPr>
              <a:t>CONUS</a:t>
            </a:r>
            <a:endParaRPr b="0" i="0" sz="2000" u="none" cap="none" strike="noStrike">
              <a:solidFill>
                <a:schemeClr val="dk1"/>
              </a:solidFill>
              <a:latin typeface="Arial"/>
              <a:ea typeface="Arial"/>
              <a:cs typeface="Arial"/>
              <a:sym typeface="Arial"/>
            </a:endParaRPr>
          </a:p>
        </p:txBody>
      </p:sp>
      <p:pic>
        <p:nvPicPr>
          <p:cNvPr id="390" name="Google Shape;390;g1a0ef010443_0_30"/>
          <p:cNvPicPr preferRelativeResize="0"/>
          <p:nvPr/>
        </p:nvPicPr>
        <p:blipFill>
          <a:blip r:embed="rId5">
            <a:alphaModFix/>
          </a:blip>
          <a:stretch>
            <a:fillRect/>
          </a:stretch>
        </p:blipFill>
        <p:spPr>
          <a:xfrm>
            <a:off x="3778525" y="5094450"/>
            <a:ext cx="5241950" cy="480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1a0ef010443_0_4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397" name="Google Shape;397;g1a0ef010443_0_46"/>
          <p:cNvSpPr txBox="1"/>
          <p:nvPr>
            <p:ph type="title"/>
          </p:nvPr>
        </p:nvSpPr>
        <p:spPr>
          <a:xfrm>
            <a:off x="457200" y="41514"/>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Calibri"/>
              <a:buNone/>
            </a:pPr>
            <a:r>
              <a:rPr b="0" i="0" lang="en-US" sz="3600" u="none" cap="none" strike="noStrike">
                <a:solidFill>
                  <a:schemeClr val="lt1"/>
                </a:solidFill>
                <a:latin typeface="Calibri"/>
                <a:ea typeface="Calibri"/>
                <a:cs typeface="Calibri"/>
                <a:sym typeface="Calibri"/>
              </a:rPr>
              <a:t>PLPT </a:t>
            </a:r>
            <a:r>
              <a:rPr lang="en-US"/>
              <a:t>ABI-MESO_COP03</a:t>
            </a:r>
            <a:r>
              <a:rPr b="0" i="0" lang="en-US" sz="3600" u="none" cap="none" strike="noStrike">
                <a:solidFill>
                  <a:schemeClr val="lt1"/>
                </a:solidFill>
                <a:latin typeface="Calibri"/>
                <a:ea typeface="Calibri"/>
                <a:cs typeface="Calibri"/>
                <a:sym typeface="Calibri"/>
              </a:rPr>
              <a:t>:</a:t>
            </a:r>
            <a:endParaRPr/>
          </a:p>
        </p:txBody>
      </p:sp>
      <p:sp>
        <p:nvSpPr>
          <p:cNvPr id="398" name="Google Shape;398;g1a0ef010443_0_46"/>
          <p:cNvSpPr txBox="1"/>
          <p:nvPr/>
        </p:nvSpPr>
        <p:spPr>
          <a:xfrm>
            <a:off x="548221" y="5956150"/>
            <a:ext cx="1334100" cy="4002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a:t>
            </a:r>
            <a:endParaRPr b="0" i="0" sz="1400" u="none" cap="none" strike="noStrike">
              <a:solidFill>
                <a:srgbClr val="000000"/>
              </a:solidFill>
              <a:latin typeface="Arial"/>
              <a:ea typeface="Arial"/>
              <a:cs typeface="Arial"/>
              <a:sym typeface="Arial"/>
            </a:endParaRPr>
          </a:p>
        </p:txBody>
      </p:sp>
      <p:sp>
        <p:nvSpPr>
          <p:cNvPr id="399" name="Google Shape;399;g1a0ef010443_0_46"/>
          <p:cNvSpPr txBox="1"/>
          <p:nvPr/>
        </p:nvSpPr>
        <p:spPr>
          <a:xfrm>
            <a:off x="214200" y="2244175"/>
            <a:ext cx="3473700" cy="400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RGB</a:t>
            </a:r>
            <a:endParaRPr b="0" i="0" sz="2000" u="none" cap="none" strike="noStrike">
              <a:solidFill>
                <a:schemeClr val="dk1"/>
              </a:solidFill>
              <a:latin typeface="Arial"/>
              <a:ea typeface="Arial"/>
              <a:cs typeface="Arial"/>
              <a:sym typeface="Arial"/>
            </a:endParaRPr>
          </a:p>
        </p:txBody>
      </p:sp>
      <p:sp>
        <p:nvSpPr>
          <p:cNvPr id="400" name="Google Shape;400;g1a0ef010443_0_46"/>
          <p:cNvSpPr txBox="1"/>
          <p:nvPr/>
        </p:nvSpPr>
        <p:spPr>
          <a:xfrm>
            <a:off x="737681" y="1049072"/>
            <a:ext cx="7233900" cy="616200"/>
          </a:xfrm>
          <a:prstGeom prst="rect">
            <a:avLst/>
          </a:prstGeom>
          <a:noFill/>
          <a:ln>
            <a:noFill/>
          </a:ln>
        </p:spPr>
        <p:txBody>
          <a:bodyPr anchorCtr="0" anchor="t" bIns="91425" lIns="91425" spcFirstLastPara="1" rIns="91425" wrap="square" tIns="91425">
            <a:noAutofit/>
          </a:bodyPr>
          <a:lstStyle/>
          <a:p>
            <a:pPr indent="-139700" lvl="0" marL="342900" marR="0" rtl="0" algn="ctr">
              <a:lnSpc>
                <a:spcPct val="100000"/>
              </a:lnSpc>
              <a:spcBef>
                <a:spcPts val="0"/>
              </a:spcBef>
              <a:spcAft>
                <a:spcPts val="0"/>
              </a:spcAft>
              <a:buClr>
                <a:schemeClr val="lt1"/>
              </a:buClr>
              <a:buSzPts val="800"/>
              <a:buFont typeface="Arial"/>
              <a:buNone/>
            </a:pPr>
            <a:r>
              <a:rPr b="0" i="0" lang="en-US" sz="3200" u="none" cap="none" strike="noStrike">
                <a:solidFill>
                  <a:schemeClr val="lt1"/>
                </a:solidFill>
                <a:latin typeface="Calibri"/>
                <a:ea typeface="Calibri"/>
                <a:cs typeface="Calibri"/>
                <a:sym typeface="Calibri"/>
              </a:rPr>
              <a:t>C</a:t>
            </a:r>
            <a:r>
              <a:rPr lang="en-US" sz="3200">
                <a:solidFill>
                  <a:schemeClr val="lt1"/>
                </a:solidFill>
                <a:latin typeface="Calibri"/>
                <a:ea typeface="Calibri"/>
                <a:cs typeface="Calibri"/>
                <a:sym typeface="Calibri"/>
              </a:rPr>
              <a:t>PS</a:t>
            </a:r>
            <a:r>
              <a:rPr b="0" i="0" lang="en-US" sz="3200" u="none" cap="none" strike="noStrike">
                <a:solidFill>
                  <a:schemeClr val="lt1"/>
                </a:solidFill>
                <a:latin typeface="Calibri"/>
                <a:ea typeface="Calibri"/>
                <a:cs typeface="Calibri"/>
                <a:sym typeface="Calibri"/>
              </a:rPr>
              <a:t> </a:t>
            </a:r>
            <a:r>
              <a:rPr lang="en-US" sz="3200">
                <a:solidFill>
                  <a:schemeClr val="lt1"/>
                </a:solidFill>
                <a:latin typeface="Calibri"/>
                <a:ea typeface="Calibri"/>
                <a:cs typeface="Calibri"/>
                <a:sym typeface="Calibri"/>
              </a:rPr>
              <a:t>MESO1</a:t>
            </a:r>
            <a:r>
              <a:rPr b="0" i="0" lang="en-US" sz="3200" u="none" cap="none" strike="noStrike">
                <a:solidFill>
                  <a:schemeClr val="lt1"/>
                </a:solidFill>
                <a:latin typeface="Calibri"/>
                <a:ea typeface="Calibri"/>
                <a:cs typeface="Calibri"/>
                <a:sym typeface="Calibri"/>
              </a:rPr>
              <a:t>    </a:t>
            </a:r>
            <a:r>
              <a:rPr lang="en-US" sz="3200">
                <a:solidFill>
                  <a:schemeClr val="lt1"/>
                </a:solidFill>
                <a:latin typeface="Calibri"/>
                <a:ea typeface="Calibri"/>
                <a:cs typeface="Calibri"/>
                <a:sym typeface="Calibri"/>
              </a:rPr>
              <a:t>Nov</a:t>
            </a:r>
            <a:r>
              <a:rPr b="0" i="0" lang="en-US" sz="3200" u="none" cap="none" strike="noStrike">
                <a:solidFill>
                  <a:schemeClr val="lt1"/>
                </a:solidFill>
                <a:latin typeface="Calibri"/>
                <a:ea typeface="Calibri"/>
                <a:cs typeface="Calibri"/>
                <a:sym typeface="Calibri"/>
              </a:rPr>
              <a:t>. 2</a:t>
            </a:r>
            <a:r>
              <a:rPr lang="en-US" sz="3200">
                <a:solidFill>
                  <a:schemeClr val="lt1"/>
                </a:solidFill>
                <a:latin typeface="Calibri"/>
                <a:ea typeface="Calibri"/>
                <a:cs typeface="Calibri"/>
                <a:sym typeface="Calibri"/>
              </a:rPr>
              <a:t>8</a:t>
            </a:r>
            <a:r>
              <a:rPr b="0" i="0" lang="en-US" sz="3200" u="none" cap="none" strike="noStrike">
                <a:solidFill>
                  <a:schemeClr val="lt1"/>
                </a:solidFill>
                <a:latin typeface="Calibri"/>
                <a:ea typeface="Calibri"/>
                <a:cs typeface="Calibri"/>
                <a:sym typeface="Calibri"/>
              </a:rPr>
              <a:t>, 2022     0</a:t>
            </a:r>
            <a:r>
              <a:rPr lang="en-US" sz="3200">
                <a:solidFill>
                  <a:schemeClr val="lt1"/>
                </a:solidFill>
                <a:latin typeface="Calibri"/>
                <a:ea typeface="Calibri"/>
                <a:cs typeface="Calibri"/>
                <a:sym typeface="Calibri"/>
              </a:rPr>
              <a:t>231</a:t>
            </a:r>
            <a:r>
              <a:rPr b="0" i="0" lang="en-US" sz="3200" u="none" cap="none" strike="noStrike">
                <a:solidFill>
                  <a:schemeClr val="lt1"/>
                </a:solidFill>
                <a:latin typeface="Calibri"/>
                <a:ea typeface="Calibri"/>
                <a:cs typeface="Calibri"/>
                <a:sym typeface="Calibri"/>
              </a:rPr>
              <a:t> UT</a:t>
            </a:r>
            <a:r>
              <a:rPr lang="en-US" sz="3200">
                <a:solidFill>
                  <a:schemeClr val="lt1"/>
                </a:solidFill>
                <a:latin typeface="Calibri"/>
                <a:ea typeface="Calibri"/>
                <a:cs typeface="Calibri"/>
                <a:sym typeface="Calibri"/>
              </a:rPr>
              <a:t>C</a:t>
            </a:r>
            <a:endParaRPr b="0" i="0" sz="3200" u="none" cap="none" strike="noStrike">
              <a:solidFill>
                <a:schemeClr val="lt1"/>
              </a:solidFill>
              <a:latin typeface="Calibri"/>
              <a:ea typeface="Calibri"/>
              <a:cs typeface="Calibri"/>
              <a:sym typeface="Calibri"/>
            </a:endParaRPr>
          </a:p>
        </p:txBody>
      </p:sp>
      <p:pic>
        <p:nvPicPr>
          <p:cNvPr id="401" name="Google Shape;401;g1a0ef010443_0_46"/>
          <p:cNvPicPr preferRelativeResize="0"/>
          <p:nvPr/>
        </p:nvPicPr>
        <p:blipFill>
          <a:blip r:embed="rId3">
            <a:alphaModFix/>
          </a:blip>
          <a:stretch>
            <a:fillRect/>
          </a:stretch>
        </p:blipFill>
        <p:spPr>
          <a:xfrm>
            <a:off x="214188" y="2597774"/>
            <a:ext cx="3473716" cy="2273495"/>
          </a:xfrm>
          <a:prstGeom prst="rect">
            <a:avLst/>
          </a:prstGeom>
          <a:noFill/>
          <a:ln>
            <a:noFill/>
          </a:ln>
        </p:spPr>
      </p:pic>
      <p:pic>
        <p:nvPicPr>
          <p:cNvPr id="402" name="Google Shape;402;g1a0ef010443_0_46"/>
          <p:cNvPicPr preferRelativeResize="0"/>
          <p:nvPr/>
        </p:nvPicPr>
        <p:blipFill>
          <a:blip r:embed="rId4">
            <a:alphaModFix/>
          </a:blip>
          <a:stretch>
            <a:fillRect/>
          </a:stretch>
        </p:blipFill>
        <p:spPr>
          <a:xfrm>
            <a:off x="3778525" y="2219925"/>
            <a:ext cx="5241949" cy="2874526"/>
          </a:xfrm>
          <a:prstGeom prst="rect">
            <a:avLst/>
          </a:prstGeom>
          <a:noFill/>
          <a:ln>
            <a:noFill/>
          </a:ln>
        </p:spPr>
      </p:pic>
      <p:sp>
        <p:nvSpPr>
          <p:cNvPr id="403" name="Google Shape;403;g1a0ef010443_0_46"/>
          <p:cNvSpPr txBox="1"/>
          <p:nvPr/>
        </p:nvSpPr>
        <p:spPr>
          <a:xfrm>
            <a:off x="5033739" y="2219916"/>
            <a:ext cx="2579100" cy="400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CPS </a:t>
            </a:r>
            <a:r>
              <a:rPr lang="en-US" sz="2000">
                <a:solidFill>
                  <a:schemeClr val="dk1"/>
                </a:solidFill>
                <a:latin typeface="Calibri"/>
                <a:ea typeface="Calibri"/>
                <a:cs typeface="Calibri"/>
                <a:sym typeface="Calibri"/>
              </a:rPr>
              <a:t>MESO1</a:t>
            </a:r>
            <a:endParaRPr b="0" i="0" sz="2000" u="none" cap="none" strike="noStrike">
              <a:solidFill>
                <a:schemeClr val="dk1"/>
              </a:solidFill>
              <a:latin typeface="Arial"/>
              <a:ea typeface="Arial"/>
              <a:cs typeface="Arial"/>
              <a:sym typeface="Arial"/>
            </a:endParaRPr>
          </a:p>
        </p:txBody>
      </p:sp>
      <p:pic>
        <p:nvPicPr>
          <p:cNvPr id="404" name="Google Shape;404;g1a0ef010443_0_46"/>
          <p:cNvPicPr preferRelativeResize="0"/>
          <p:nvPr/>
        </p:nvPicPr>
        <p:blipFill>
          <a:blip r:embed="rId5">
            <a:alphaModFix/>
          </a:blip>
          <a:stretch>
            <a:fillRect/>
          </a:stretch>
        </p:blipFill>
        <p:spPr>
          <a:xfrm>
            <a:off x="3778525" y="5094450"/>
            <a:ext cx="5241950" cy="480700"/>
          </a:xfrm>
          <a:prstGeom prst="rect">
            <a:avLst/>
          </a:prstGeom>
          <a:noFill/>
          <a:ln>
            <a:noFill/>
          </a:ln>
        </p:spPr>
      </p:pic>
      <p:sp>
        <p:nvSpPr>
          <p:cNvPr id="405" name="Google Shape;405;g1a0ef010443_0_46"/>
          <p:cNvSpPr/>
          <p:nvPr/>
        </p:nvSpPr>
        <p:spPr>
          <a:xfrm>
            <a:off x="2286000" y="2857500"/>
            <a:ext cx="871500" cy="700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g1a0ef010443_0_67"/>
          <p:cNvPicPr preferRelativeResize="0"/>
          <p:nvPr/>
        </p:nvPicPr>
        <p:blipFill>
          <a:blip r:embed="rId3">
            <a:alphaModFix/>
          </a:blip>
          <a:stretch>
            <a:fillRect/>
          </a:stretch>
        </p:blipFill>
        <p:spPr>
          <a:xfrm>
            <a:off x="3778525" y="2219925"/>
            <a:ext cx="5241950" cy="2874524"/>
          </a:xfrm>
          <a:prstGeom prst="rect">
            <a:avLst/>
          </a:prstGeom>
          <a:noFill/>
          <a:ln>
            <a:noFill/>
          </a:ln>
        </p:spPr>
      </p:pic>
      <p:sp>
        <p:nvSpPr>
          <p:cNvPr id="412" name="Google Shape;412;g1a0ef010443_0_67"/>
          <p:cNvSpPr txBox="1"/>
          <p:nvPr>
            <p:ph idx="12" type="sldNum"/>
          </p:nvPr>
        </p:nvSpPr>
        <p:spPr>
          <a:xfrm>
            <a:off x="5595925" y="52100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413" name="Google Shape;413;g1a0ef010443_0_67"/>
          <p:cNvSpPr txBox="1"/>
          <p:nvPr>
            <p:ph type="title"/>
          </p:nvPr>
        </p:nvSpPr>
        <p:spPr>
          <a:xfrm>
            <a:off x="457200" y="41514"/>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Calibri"/>
              <a:buNone/>
            </a:pPr>
            <a:r>
              <a:rPr b="0" i="0" lang="en-US" sz="3600" u="none" cap="none" strike="noStrike">
                <a:solidFill>
                  <a:schemeClr val="lt1"/>
                </a:solidFill>
                <a:latin typeface="Calibri"/>
                <a:ea typeface="Calibri"/>
                <a:cs typeface="Calibri"/>
                <a:sym typeface="Calibri"/>
              </a:rPr>
              <a:t>PLPT </a:t>
            </a:r>
            <a:r>
              <a:rPr lang="en-US"/>
              <a:t>ABI-MESO_COP03</a:t>
            </a:r>
            <a:r>
              <a:rPr b="0" i="0" lang="en-US" sz="3600" u="none" cap="none" strike="noStrike">
                <a:solidFill>
                  <a:schemeClr val="lt1"/>
                </a:solidFill>
                <a:latin typeface="Calibri"/>
                <a:ea typeface="Calibri"/>
                <a:cs typeface="Calibri"/>
                <a:sym typeface="Calibri"/>
              </a:rPr>
              <a:t>:</a:t>
            </a:r>
            <a:endParaRPr/>
          </a:p>
        </p:txBody>
      </p:sp>
      <p:sp>
        <p:nvSpPr>
          <p:cNvPr id="414" name="Google Shape;414;g1a0ef010443_0_67"/>
          <p:cNvSpPr txBox="1"/>
          <p:nvPr/>
        </p:nvSpPr>
        <p:spPr>
          <a:xfrm>
            <a:off x="548221" y="5956150"/>
            <a:ext cx="1334100" cy="4002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a:t>
            </a:r>
            <a:endParaRPr b="0" i="0" sz="1400" u="none" cap="none" strike="noStrike">
              <a:solidFill>
                <a:srgbClr val="000000"/>
              </a:solidFill>
              <a:latin typeface="Arial"/>
              <a:ea typeface="Arial"/>
              <a:cs typeface="Arial"/>
              <a:sym typeface="Arial"/>
            </a:endParaRPr>
          </a:p>
        </p:txBody>
      </p:sp>
      <p:sp>
        <p:nvSpPr>
          <p:cNvPr id="415" name="Google Shape;415;g1a0ef010443_0_67"/>
          <p:cNvSpPr txBox="1"/>
          <p:nvPr/>
        </p:nvSpPr>
        <p:spPr>
          <a:xfrm>
            <a:off x="214200" y="2244175"/>
            <a:ext cx="3473700" cy="400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RGB</a:t>
            </a:r>
            <a:endParaRPr b="0" i="0" sz="2000" u="none" cap="none" strike="noStrike">
              <a:solidFill>
                <a:schemeClr val="dk1"/>
              </a:solidFill>
              <a:latin typeface="Arial"/>
              <a:ea typeface="Arial"/>
              <a:cs typeface="Arial"/>
              <a:sym typeface="Arial"/>
            </a:endParaRPr>
          </a:p>
        </p:txBody>
      </p:sp>
      <p:sp>
        <p:nvSpPr>
          <p:cNvPr id="416" name="Google Shape;416;g1a0ef010443_0_67"/>
          <p:cNvSpPr txBox="1"/>
          <p:nvPr/>
        </p:nvSpPr>
        <p:spPr>
          <a:xfrm>
            <a:off x="737681" y="1049072"/>
            <a:ext cx="7233900" cy="616200"/>
          </a:xfrm>
          <a:prstGeom prst="rect">
            <a:avLst/>
          </a:prstGeom>
          <a:noFill/>
          <a:ln>
            <a:noFill/>
          </a:ln>
        </p:spPr>
        <p:txBody>
          <a:bodyPr anchorCtr="0" anchor="t" bIns="91425" lIns="91425" spcFirstLastPara="1" rIns="91425" wrap="square" tIns="91425">
            <a:noAutofit/>
          </a:bodyPr>
          <a:lstStyle/>
          <a:p>
            <a:pPr indent="-139700" lvl="0" marL="342900" marR="0" rtl="0" algn="ctr">
              <a:lnSpc>
                <a:spcPct val="100000"/>
              </a:lnSpc>
              <a:spcBef>
                <a:spcPts val="0"/>
              </a:spcBef>
              <a:spcAft>
                <a:spcPts val="0"/>
              </a:spcAft>
              <a:buClr>
                <a:schemeClr val="lt1"/>
              </a:buClr>
              <a:buSzPts val="800"/>
              <a:buFont typeface="Arial"/>
              <a:buNone/>
            </a:pPr>
            <a:r>
              <a:rPr b="0" i="0" lang="en-US" sz="3200" u="none" cap="none" strike="noStrike">
                <a:solidFill>
                  <a:schemeClr val="lt1"/>
                </a:solidFill>
                <a:latin typeface="Calibri"/>
                <a:ea typeface="Calibri"/>
                <a:cs typeface="Calibri"/>
                <a:sym typeface="Calibri"/>
              </a:rPr>
              <a:t>C</a:t>
            </a:r>
            <a:r>
              <a:rPr lang="en-US" sz="3200">
                <a:solidFill>
                  <a:schemeClr val="lt1"/>
                </a:solidFill>
                <a:latin typeface="Calibri"/>
                <a:ea typeface="Calibri"/>
                <a:cs typeface="Calibri"/>
                <a:sym typeface="Calibri"/>
              </a:rPr>
              <a:t>PS</a:t>
            </a:r>
            <a:r>
              <a:rPr b="0" i="0" lang="en-US" sz="3200" u="none" cap="none" strike="noStrike">
                <a:solidFill>
                  <a:schemeClr val="lt1"/>
                </a:solidFill>
                <a:latin typeface="Calibri"/>
                <a:ea typeface="Calibri"/>
                <a:cs typeface="Calibri"/>
                <a:sym typeface="Calibri"/>
              </a:rPr>
              <a:t> </a:t>
            </a:r>
            <a:r>
              <a:rPr lang="en-US" sz="3200">
                <a:solidFill>
                  <a:schemeClr val="lt1"/>
                </a:solidFill>
                <a:latin typeface="Calibri"/>
                <a:ea typeface="Calibri"/>
                <a:cs typeface="Calibri"/>
                <a:sym typeface="Calibri"/>
              </a:rPr>
              <a:t>MESO2</a:t>
            </a:r>
            <a:r>
              <a:rPr b="0" i="0" lang="en-US" sz="3200" u="none" cap="none" strike="noStrike">
                <a:solidFill>
                  <a:schemeClr val="lt1"/>
                </a:solidFill>
                <a:latin typeface="Calibri"/>
                <a:ea typeface="Calibri"/>
                <a:cs typeface="Calibri"/>
                <a:sym typeface="Calibri"/>
              </a:rPr>
              <a:t>    </a:t>
            </a:r>
            <a:r>
              <a:rPr lang="en-US" sz="3200">
                <a:solidFill>
                  <a:schemeClr val="lt1"/>
                </a:solidFill>
                <a:latin typeface="Calibri"/>
                <a:ea typeface="Calibri"/>
                <a:cs typeface="Calibri"/>
                <a:sym typeface="Calibri"/>
              </a:rPr>
              <a:t>Nov</a:t>
            </a:r>
            <a:r>
              <a:rPr b="0" i="0" lang="en-US" sz="3200" u="none" cap="none" strike="noStrike">
                <a:solidFill>
                  <a:schemeClr val="lt1"/>
                </a:solidFill>
                <a:latin typeface="Calibri"/>
                <a:ea typeface="Calibri"/>
                <a:cs typeface="Calibri"/>
                <a:sym typeface="Calibri"/>
              </a:rPr>
              <a:t>. 2</a:t>
            </a:r>
            <a:r>
              <a:rPr lang="en-US" sz="3200">
                <a:solidFill>
                  <a:schemeClr val="lt1"/>
                </a:solidFill>
                <a:latin typeface="Calibri"/>
                <a:ea typeface="Calibri"/>
                <a:cs typeface="Calibri"/>
                <a:sym typeface="Calibri"/>
              </a:rPr>
              <a:t>8</a:t>
            </a:r>
            <a:r>
              <a:rPr b="0" i="0" lang="en-US" sz="3200" u="none" cap="none" strike="noStrike">
                <a:solidFill>
                  <a:schemeClr val="lt1"/>
                </a:solidFill>
                <a:latin typeface="Calibri"/>
                <a:ea typeface="Calibri"/>
                <a:cs typeface="Calibri"/>
                <a:sym typeface="Calibri"/>
              </a:rPr>
              <a:t>, 2022     0</a:t>
            </a:r>
            <a:r>
              <a:rPr lang="en-US" sz="3200">
                <a:solidFill>
                  <a:schemeClr val="lt1"/>
                </a:solidFill>
                <a:latin typeface="Calibri"/>
                <a:ea typeface="Calibri"/>
                <a:cs typeface="Calibri"/>
                <a:sym typeface="Calibri"/>
              </a:rPr>
              <a:t>231</a:t>
            </a:r>
            <a:r>
              <a:rPr b="0" i="0" lang="en-US" sz="3200" u="none" cap="none" strike="noStrike">
                <a:solidFill>
                  <a:schemeClr val="lt1"/>
                </a:solidFill>
                <a:latin typeface="Calibri"/>
                <a:ea typeface="Calibri"/>
                <a:cs typeface="Calibri"/>
                <a:sym typeface="Calibri"/>
              </a:rPr>
              <a:t> UT</a:t>
            </a:r>
            <a:r>
              <a:rPr lang="en-US" sz="3200">
                <a:solidFill>
                  <a:schemeClr val="lt1"/>
                </a:solidFill>
                <a:latin typeface="Calibri"/>
                <a:ea typeface="Calibri"/>
                <a:cs typeface="Calibri"/>
                <a:sym typeface="Calibri"/>
              </a:rPr>
              <a:t>C</a:t>
            </a:r>
            <a:endParaRPr b="0" i="0" sz="3200" u="none" cap="none" strike="noStrike">
              <a:solidFill>
                <a:schemeClr val="lt1"/>
              </a:solidFill>
              <a:latin typeface="Calibri"/>
              <a:ea typeface="Calibri"/>
              <a:cs typeface="Calibri"/>
              <a:sym typeface="Calibri"/>
            </a:endParaRPr>
          </a:p>
        </p:txBody>
      </p:sp>
      <p:sp>
        <p:nvSpPr>
          <p:cNvPr id="417" name="Google Shape;417;g1a0ef010443_0_67"/>
          <p:cNvSpPr txBox="1"/>
          <p:nvPr/>
        </p:nvSpPr>
        <p:spPr>
          <a:xfrm>
            <a:off x="5033739" y="2219916"/>
            <a:ext cx="2579100" cy="400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CPS </a:t>
            </a:r>
            <a:r>
              <a:rPr lang="en-US" sz="2000">
                <a:solidFill>
                  <a:schemeClr val="dk1"/>
                </a:solidFill>
                <a:latin typeface="Calibri"/>
                <a:ea typeface="Calibri"/>
                <a:cs typeface="Calibri"/>
                <a:sym typeface="Calibri"/>
              </a:rPr>
              <a:t>MESO2</a:t>
            </a:r>
            <a:endParaRPr b="0" i="0" sz="2000" u="none" cap="none" strike="noStrike">
              <a:solidFill>
                <a:schemeClr val="dk1"/>
              </a:solidFill>
              <a:latin typeface="Arial"/>
              <a:ea typeface="Arial"/>
              <a:cs typeface="Arial"/>
              <a:sym typeface="Arial"/>
            </a:endParaRPr>
          </a:p>
        </p:txBody>
      </p:sp>
      <p:pic>
        <p:nvPicPr>
          <p:cNvPr id="418" name="Google Shape;418;g1a0ef010443_0_67"/>
          <p:cNvPicPr preferRelativeResize="0"/>
          <p:nvPr/>
        </p:nvPicPr>
        <p:blipFill>
          <a:blip r:embed="rId4">
            <a:alphaModFix/>
          </a:blip>
          <a:stretch>
            <a:fillRect/>
          </a:stretch>
        </p:blipFill>
        <p:spPr>
          <a:xfrm>
            <a:off x="3778525" y="5094450"/>
            <a:ext cx="5241950" cy="480700"/>
          </a:xfrm>
          <a:prstGeom prst="rect">
            <a:avLst/>
          </a:prstGeom>
          <a:noFill/>
          <a:ln>
            <a:noFill/>
          </a:ln>
        </p:spPr>
      </p:pic>
      <p:sp>
        <p:nvSpPr>
          <p:cNvPr id="419" name="Google Shape;419;g1a0ef010443_0_67"/>
          <p:cNvSpPr/>
          <p:nvPr/>
        </p:nvSpPr>
        <p:spPr>
          <a:xfrm>
            <a:off x="2614600" y="6356350"/>
            <a:ext cx="871500" cy="700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0" name="Google Shape;420;g1a0ef010443_0_67"/>
          <p:cNvPicPr preferRelativeResize="0"/>
          <p:nvPr/>
        </p:nvPicPr>
        <p:blipFill>
          <a:blip r:embed="rId5">
            <a:alphaModFix/>
          </a:blip>
          <a:stretch>
            <a:fillRect/>
          </a:stretch>
        </p:blipFill>
        <p:spPr>
          <a:xfrm>
            <a:off x="214200" y="2620125"/>
            <a:ext cx="3473700" cy="2251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17"/>
          <p:cNvSpPr txBox="1"/>
          <p:nvPr>
            <p:ph type="title"/>
          </p:nvPr>
        </p:nvSpPr>
        <p:spPr>
          <a:xfrm>
            <a:off x="457200" y="-18738"/>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6"/>
              </a:buClr>
              <a:buSzPts val="800"/>
              <a:buFont typeface="Calibri"/>
              <a:buNone/>
            </a:pPr>
            <a:r>
              <a:rPr b="0" i="0" lang="en-US" sz="3200" u="none" cap="none" strike="noStrike">
                <a:solidFill>
                  <a:schemeClr val="accent6"/>
                </a:solidFill>
                <a:latin typeface="Calibri"/>
                <a:ea typeface="Calibri"/>
                <a:cs typeface="Calibri"/>
                <a:sym typeface="Calibri"/>
              </a:rPr>
              <a:t>Visual Inspection Summary</a:t>
            </a:r>
            <a:endParaRPr/>
          </a:p>
        </p:txBody>
      </p:sp>
      <p:sp>
        <p:nvSpPr>
          <p:cNvPr id="427" name="Google Shape;427;p17"/>
          <p:cNvSpPr txBox="1"/>
          <p:nvPr>
            <p:ph idx="1" type="body"/>
          </p:nvPr>
        </p:nvSpPr>
        <p:spPr>
          <a:xfrm>
            <a:off x="457200" y="1308100"/>
            <a:ext cx="8229600" cy="5128200"/>
          </a:xfrm>
          <a:prstGeom prst="rect">
            <a:avLst/>
          </a:prstGeom>
          <a:noFill/>
          <a:ln>
            <a:noFill/>
          </a:ln>
        </p:spPr>
        <p:txBody>
          <a:bodyPr anchorCtr="0" anchor="t" bIns="91425" lIns="91425" spcFirstLastPara="1" rIns="91425" wrap="square" tIns="91425">
            <a:noAutofit/>
          </a:bodyPr>
          <a:lstStyle/>
          <a:p>
            <a:pPr indent="-228600" lvl="0" marL="457200" rtl="0" algn="l">
              <a:spcBef>
                <a:spcPts val="0"/>
              </a:spcBef>
              <a:spcAft>
                <a:spcPts val="0"/>
              </a:spcAft>
              <a:buNone/>
            </a:pPr>
            <a:r>
              <a:t/>
            </a:r>
            <a:endParaRPr sz="2400"/>
          </a:p>
          <a:p>
            <a:pPr indent="-381000" lvl="0" marL="457200" marR="0" rtl="0" algn="l">
              <a:lnSpc>
                <a:spcPct val="10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Full Disk</a:t>
            </a:r>
            <a:r>
              <a:rPr lang="en-US" sz="2400"/>
              <a:t> </a:t>
            </a:r>
            <a:r>
              <a:rPr b="0" i="0" lang="en-US" sz="2400" u="none" cap="none" strike="noStrike">
                <a:solidFill>
                  <a:schemeClr val="lt1"/>
                </a:solidFill>
                <a:latin typeface="Calibri"/>
                <a:ea typeface="Calibri"/>
                <a:cs typeface="Calibri"/>
                <a:sym typeface="Calibri"/>
              </a:rPr>
              <a:t>COD and CPS inspections indicates </a:t>
            </a:r>
            <a:r>
              <a:rPr lang="en-US" sz="2400"/>
              <a:t>both</a:t>
            </a:r>
            <a:r>
              <a:rPr b="0" i="0" lang="en-US" sz="2400" u="none" cap="none" strike="noStrike">
                <a:solidFill>
                  <a:schemeClr val="lt1"/>
                </a:solidFill>
                <a:latin typeface="Calibri"/>
                <a:ea typeface="Calibri"/>
                <a:cs typeface="Calibri"/>
                <a:sym typeface="Calibri"/>
              </a:rPr>
              <a:t> </a:t>
            </a:r>
            <a:r>
              <a:rPr lang="en-US" sz="2400"/>
              <a:t>are</a:t>
            </a:r>
            <a:r>
              <a:rPr b="0" i="0" lang="en-US" sz="2400" u="none" cap="none" strike="noStrike">
                <a:solidFill>
                  <a:schemeClr val="lt1"/>
                </a:solidFill>
                <a:latin typeface="Calibri"/>
                <a:ea typeface="Calibri"/>
                <a:cs typeface="Calibri"/>
                <a:sym typeface="Calibri"/>
              </a:rPr>
              <a:t> reasonable and as expected. </a:t>
            </a:r>
            <a:endParaRPr sz="2400"/>
          </a:p>
          <a:p>
            <a:pPr indent="-228600" lvl="0" marL="457200" marR="0" rtl="0" algn="l">
              <a:lnSpc>
                <a:spcPct val="100000"/>
              </a:lnSpc>
              <a:spcBef>
                <a:spcPts val="0"/>
              </a:spcBef>
              <a:spcAft>
                <a:spcPts val="0"/>
              </a:spcAft>
              <a:buClr>
                <a:schemeClr val="lt1"/>
              </a:buClr>
              <a:buSzPts val="2400"/>
              <a:buFont typeface="Arial"/>
              <a:buNone/>
            </a:pPr>
            <a:r>
              <a:t/>
            </a:r>
            <a:endParaRPr sz="2400"/>
          </a:p>
          <a:p>
            <a:pPr indent="-381000" lvl="0" marL="457200" marR="0" rtl="0" algn="l">
              <a:lnSpc>
                <a:spcPct val="100000"/>
              </a:lnSpc>
              <a:spcBef>
                <a:spcPts val="0"/>
              </a:spcBef>
              <a:spcAft>
                <a:spcPts val="0"/>
              </a:spcAft>
              <a:buClr>
                <a:schemeClr val="lt1"/>
              </a:buClr>
              <a:buSzPts val="2400"/>
              <a:buFont typeface="Arial"/>
              <a:buChar char="•"/>
            </a:pPr>
            <a:r>
              <a:rPr lang="en-US" sz="2400"/>
              <a:t>CONUS COD and </a:t>
            </a:r>
            <a:r>
              <a:rPr b="0" i="0" lang="en-US" sz="2400" u="none" cap="none" strike="noStrike">
                <a:solidFill>
                  <a:schemeClr val="lt1"/>
                </a:solidFill>
                <a:latin typeface="Calibri"/>
                <a:ea typeface="Calibri"/>
                <a:cs typeface="Calibri"/>
                <a:sym typeface="Calibri"/>
              </a:rPr>
              <a:t>CPS inspections </a:t>
            </a:r>
            <a:r>
              <a:rPr lang="en-US" sz="2400"/>
              <a:t>shows similar results.</a:t>
            </a:r>
            <a:endParaRPr sz="2400"/>
          </a:p>
          <a:p>
            <a:pPr indent="0" lvl="0" marL="0" marR="0" rtl="0" algn="l">
              <a:lnSpc>
                <a:spcPct val="100000"/>
              </a:lnSpc>
              <a:spcBef>
                <a:spcPts val="0"/>
              </a:spcBef>
              <a:spcAft>
                <a:spcPts val="0"/>
              </a:spcAft>
              <a:buNone/>
            </a:pPr>
            <a:r>
              <a:t/>
            </a:r>
            <a:endParaRPr sz="2400"/>
          </a:p>
          <a:p>
            <a:pPr indent="-381000" lvl="0" marL="457200" rtl="0" algn="l">
              <a:spcBef>
                <a:spcPts val="0"/>
              </a:spcBef>
              <a:spcAft>
                <a:spcPts val="0"/>
              </a:spcAft>
              <a:buSzPts val="2400"/>
              <a:buChar char="•"/>
            </a:pPr>
            <a:r>
              <a:rPr lang="en-US" sz="2400"/>
              <a:t>MESO1 and MESO2</a:t>
            </a:r>
            <a:r>
              <a:rPr lang="en-US" sz="2400"/>
              <a:t> CPS inspections also show results.</a:t>
            </a:r>
            <a:endParaRPr sz="2400"/>
          </a:p>
          <a:p>
            <a:pPr indent="0" lvl="0" marL="0" rtl="0" algn="l">
              <a:spcBef>
                <a:spcPts val="0"/>
              </a:spcBef>
              <a:spcAft>
                <a:spcPts val="0"/>
              </a:spcAft>
              <a:buNone/>
            </a:pPr>
            <a:r>
              <a:t/>
            </a:r>
            <a:endParaRPr sz="2400"/>
          </a:p>
          <a:p>
            <a:pPr indent="-381000" lvl="0" marL="457200" marR="0" rtl="0" algn="l">
              <a:lnSpc>
                <a:spcPct val="100000"/>
              </a:lnSpc>
              <a:spcBef>
                <a:spcPts val="0"/>
              </a:spcBef>
              <a:spcAft>
                <a:spcPts val="0"/>
              </a:spcAft>
              <a:buClr>
                <a:schemeClr val="lt1"/>
              </a:buClr>
              <a:buSzPts val="2400"/>
              <a:buFont typeface="Arial"/>
              <a:buChar char="•"/>
            </a:pPr>
            <a:r>
              <a:rPr lang="en-US" sz="2400"/>
              <a:t>The algorithm is performing as expected and satisfies ABI-FD_COP01, ABI-CONUS_COP02, and ABI-MESO_COP03</a:t>
            </a:r>
            <a:endParaRPr sz="2400"/>
          </a:p>
          <a:p>
            <a:pPr indent="0" lvl="0" marL="0" marR="0" rtl="0" algn="l">
              <a:lnSpc>
                <a:spcPct val="100000"/>
              </a:lnSpc>
              <a:spcBef>
                <a:spcPts val="0"/>
              </a:spcBef>
              <a:spcAft>
                <a:spcPts val="0"/>
              </a:spcAft>
              <a:buSzPts val="3200"/>
              <a:buNone/>
            </a:pPr>
            <a:r>
              <a:t/>
            </a:r>
            <a:endParaRPr sz="2400"/>
          </a:p>
          <a:p>
            <a:pPr indent="0" lvl="0" marL="0" marR="0" rtl="0" algn="l">
              <a:lnSpc>
                <a:spcPct val="100000"/>
              </a:lnSpc>
              <a:spcBef>
                <a:spcPts val="0"/>
              </a:spcBef>
              <a:spcAft>
                <a:spcPts val="0"/>
              </a:spcAft>
              <a:buSzPts val="3200"/>
              <a:buNone/>
            </a:pPr>
            <a:r>
              <a:t/>
            </a:r>
            <a:endParaRPr sz="2400"/>
          </a:p>
          <a:p>
            <a:pPr indent="0" lvl="0" marL="0" marR="0" rtl="0" algn="l">
              <a:lnSpc>
                <a:spcPct val="100000"/>
              </a:lnSpc>
              <a:spcBef>
                <a:spcPts val="0"/>
              </a:spcBef>
              <a:spcAft>
                <a:spcPts val="0"/>
              </a:spcAft>
              <a:buSzPts val="3200"/>
              <a:buNone/>
            </a:pPr>
            <a:r>
              <a:t/>
            </a:r>
            <a:endParaRPr sz="2400"/>
          </a:p>
          <a:p>
            <a:pPr indent="0" lvl="0" marL="76200" marR="0" rtl="0" algn="l">
              <a:lnSpc>
                <a:spcPct val="100000"/>
              </a:lnSpc>
              <a:spcBef>
                <a:spcPts val="0"/>
              </a:spcBef>
              <a:spcAft>
                <a:spcPts val="0"/>
              </a:spcAft>
              <a:buClr>
                <a:schemeClr val="lt1"/>
              </a:buClr>
              <a:buSzPts val="6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600"/>
              <a:buFont typeface="Arial"/>
              <a:buNone/>
            </a:pPr>
            <a:r>
              <a:t/>
            </a:r>
            <a:endParaRPr b="0" i="0" sz="2400" u="none" cap="none" strike="noStrike">
              <a:solidFill>
                <a:schemeClr val="lt1"/>
              </a:solidFill>
              <a:latin typeface="Calibri"/>
              <a:ea typeface="Calibri"/>
              <a:cs typeface="Calibri"/>
              <a:sym typeface="Calibri"/>
            </a:endParaRPr>
          </a:p>
        </p:txBody>
      </p:sp>
      <p:sp>
        <p:nvSpPr>
          <p:cNvPr id="428" name="Google Shape;428;p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429" name="Google Shape;429;p17"/>
          <p:cNvSpPr txBox="1"/>
          <p:nvPr/>
        </p:nvSpPr>
        <p:spPr>
          <a:xfrm>
            <a:off x="7620000" y="5844050"/>
            <a:ext cx="1326600" cy="4053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18"/>
          <p:cNvSpPr txBox="1"/>
          <p:nvPr>
            <p:ph type="title"/>
          </p:nvPr>
        </p:nvSpPr>
        <p:spPr>
          <a:xfrm>
            <a:off x="722312" y="4406900"/>
            <a:ext cx="7772400" cy="136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1000"/>
              <a:buFont typeface="Calibri"/>
              <a:buNone/>
            </a:pPr>
            <a:r>
              <a:rPr b="1" i="0" lang="en-US" sz="4000" u="none" cap="none" strike="noStrike">
                <a:solidFill>
                  <a:schemeClr val="lt1"/>
                </a:solidFill>
                <a:latin typeface="Calibri"/>
                <a:ea typeface="Calibri"/>
                <a:cs typeface="Calibri"/>
                <a:sym typeface="Calibri"/>
              </a:rPr>
              <a:t>Comparison </a:t>
            </a:r>
            <a:r>
              <a:rPr lang="en-US"/>
              <a:t>of G-17 and </a:t>
            </a:r>
            <a:r>
              <a:rPr b="1" i="0" lang="en-US" sz="4000" u="none" cap="none" strike="noStrike">
                <a:solidFill>
                  <a:schemeClr val="lt1"/>
                </a:solidFill>
                <a:latin typeface="Calibri"/>
                <a:ea typeface="Calibri"/>
                <a:cs typeface="Calibri"/>
                <a:sym typeface="Calibri"/>
              </a:rPr>
              <a:t>G-18</a:t>
            </a:r>
            <a:r>
              <a:rPr lang="en-US"/>
              <a:t> NCOMP Results</a:t>
            </a:r>
            <a:endParaRPr/>
          </a:p>
        </p:txBody>
      </p:sp>
      <p:sp>
        <p:nvSpPr>
          <p:cNvPr id="436" name="Google Shape;436;p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108"/>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COD and CPS Comparisons</a:t>
            </a:r>
            <a:br>
              <a:rPr lang="en-US" sz="3000">
                <a:solidFill>
                  <a:srgbClr val="FFC000"/>
                </a:solidFill>
              </a:rPr>
            </a:br>
            <a:r>
              <a:rPr lang="en-US" sz="3000">
                <a:solidFill>
                  <a:srgbClr val="FFC000"/>
                </a:solidFill>
              </a:rPr>
              <a:t>Aug. 22, 2022     0800 UTC</a:t>
            </a:r>
            <a:endParaRPr sz="3000">
              <a:solidFill>
                <a:srgbClr val="FFC000"/>
              </a:solidFill>
            </a:endParaRPr>
          </a:p>
        </p:txBody>
      </p:sp>
      <p:sp>
        <p:nvSpPr>
          <p:cNvPr id="443" name="Google Shape;443;p10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444" name="Google Shape;444;p108"/>
          <p:cNvSpPr txBox="1"/>
          <p:nvPr/>
        </p:nvSpPr>
        <p:spPr>
          <a:xfrm>
            <a:off x="457200" y="2373841"/>
            <a:ext cx="8460300" cy="3786600"/>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Comparison hour</a:t>
            </a:r>
            <a:r>
              <a:rPr lang="en-US" sz="2400">
                <a:solidFill>
                  <a:schemeClr val="lt1"/>
                </a:solidFill>
                <a:latin typeface="Calibri"/>
                <a:ea typeface="Calibri"/>
                <a:cs typeface="Calibri"/>
                <a:sym typeface="Calibri"/>
              </a:rPr>
              <a:t> of </a:t>
            </a:r>
            <a:r>
              <a:rPr b="0" i="0" lang="en-US" sz="2400" u="none" cap="none" strike="noStrike">
                <a:solidFill>
                  <a:schemeClr val="lt1"/>
                </a:solidFill>
                <a:latin typeface="Calibri"/>
                <a:ea typeface="Calibri"/>
                <a:cs typeface="Calibri"/>
                <a:sym typeface="Calibri"/>
              </a:rPr>
              <a:t>0800 UTC chosen to avoid </a:t>
            </a:r>
            <a:r>
              <a:rPr b="0" i="0" lang="en-US" sz="24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8"/>
                  </a:ext>
                </a:extLst>
              </a:rPr>
              <a:t>saturation of both channels 14 and 15 due to Heat Loop Pipe issue (peaks 1030 to 1630 UTC in August)</a:t>
            </a:r>
            <a:r>
              <a:rPr b="0" i="0" lang="en-US" sz="2400" u="none" cap="none" strike="noStrike">
                <a:solidFill>
                  <a:schemeClr val="lt1"/>
                </a:solidFill>
                <a:latin typeface="Calibri"/>
                <a:ea typeface="Calibri"/>
                <a:cs typeface="Calibri"/>
                <a:sym typeface="Calibri"/>
              </a:rPr>
              <a:t> for GOES-17</a:t>
            </a:r>
            <a:endParaRPr/>
          </a:p>
          <a:p>
            <a:pPr indent="-228600" lvl="0" marL="457200" marR="0" rtl="0" algn="l">
              <a:lnSpc>
                <a:spcPct val="100000"/>
              </a:lnSpc>
              <a:spcBef>
                <a:spcPts val="0"/>
              </a:spcBef>
              <a:spcAft>
                <a:spcPts val="0"/>
              </a:spcAft>
              <a:buClr>
                <a:schemeClr val="lt1"/>
              </a:buClr>
              <a:buSzPts val="2400"/>
              <a:buFont typeface="Arial"/>
              <a:buNone/>
            </a:pPr>
            <a:r>
              <a:t/>
            </a:r>
            <a:endParaRPr b="0" i="0" sz="2400" u="none" cap="none" strike="noStrike">
              <a:solidFill>
                <a:schemeClr val="lt1"/>
              </a:solidFill>
              <a:latin typeface="Calibri"/>
              <a:ea typeface="Calibri"/>
              <a:cs typeface="Calibri"/>
              <a:sym typeface="Calibri"/>
            </a:endParaRPr>
          </a:p>
          <a:p>
            <a:pPr indent="-381000" lvl="0" marL="457200" marR="0" rtl="0" algn="l">
              <a:lnSpc>
                <a:spcPct val="10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Compared COD and CPS for F</a:t>
            </a:r>
            <a:r>
              <a:rPr lang="en-US" sz="2400">
                <a:solidFill>
                  <a:schemeClr val="lt1"/>
                </a:solidFill>
                <a:latin typeface="Calibri"/>
                <a:ea typeface="Calibri"/>
                <a:cs typeface="Calibri"/>
                <a:sym typeface="Calibri"/>
              </a:rPr>
              <a:t>ull Disk</a:t>
            </a:r>
            <a:endParaRPr/>
          </a:p>
          <a:p>
            <a:pPr indent="-228600" lvl="0" marL="457200" marR="0" rtl="0" algn="l">
              <a:lnSpc>
                <a:spcPct val="100000"/>
              </a:lnSpc>
              <a:spcBef>
                <a:spcPts val="0"/>
              </a:spcBef>
              <a:spcAft>
                <a:spcPts val="0"/>
              </a:spcAft>
              <a:buClr>
                <a:schemeClr val="lt1"/>
              </a:buClr>
              <a:buSzPts val="2400"/>
              <a:buFont typeface="Arial"/>
              <a:buNone/>
            </a:pPr>
            <a:r>
              <a:t/>
            </a:r>
            <a:endParaRPr b="0" i="0" sz="2400" u="none" cap="none" strike="noStrike">
              <a:solidFill>
                <a:schemeClr val="lt1"/>
              </a:solidFill>
              <a:latin typeface="Calibri"/>
              <a:ea typeface="Calibri"/>
              <a:cs typeface="Calibri"/>
              <a:sym typeface="Calibri"/>
            </a:endParaRPr>
          </a:p>
          <a:p>
            <a:pPr indent="-381000" lvl="0" marL="457200" marR="0" rtl="0" algn="l">
              <a:lnSpc>
                <a:spcPct val="10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Showing combined phase retrievals followed by phase matched</a:t>
            </a:r>
            <a:endParaRPr/>
          </a:p>
          <a:p>
            <a:pPr indent="-228600" lvl="0" marL="457200" marR="0" rtl="0" algn="l">
              <a:lnSpc>
                <a:spcPct val="100000"/>
              </a:lnSpc>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a:p>
            <a:pPr indent="0" lvl="0" marL="609600" marR="0" rtl="0" algn="l">
              <a:lnSpc>
                <a:spcPct val="100000"/>
              </a:lnSpc>
              <a:spcBef>
                <a:spcPts val="0"/>
              </a:spcBef>
              <a:spcAft>
                <a:spcPts val="0"/>
              </a:spcAft>
              <a:buClr>
                <a:srgbClr val="000000"/>
              </a:buClr>
              <a:buSzPts val="3200"/>
              <a:buFont typeface="Arial"/>
              <a:buNone/>
            </a:pPr>
            <a:r>
              <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109"/>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COD Aug. 22, 2022 0800 UTC</a:t>
            </a:r>
            <a:endParaRPr sz="3000">
              <a:solidFill>
                <a:srgbClr val="FFC000"/>
              </a:solidFill>
            </a:endParaRPr>
          </a:p>
        </p:txBody>
      </p:sp>
      <p:sp>
        <p:nvSpPr>
          <p:cNvPr id="451" name="Google Shape;451;p10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pic>
        <p:nvPicPr>
          <p:cNvPr id="452" name="Google Shape;452;p109"/>
          <p:cNvPicPr preferRelativeResize="0"/>
          <p:nvPr/>
        </p:nvPicPr>
        <p:blipFill rotWithShape="1">
          <a:blip r:embed="rId3">
            <a:alphaModFix/>
          </a:blip>
          <a:srcRect b="0" l="0" r="0" t="0"/>
          <a:stretch/>
        </p:blipFill>
        <p:spPr>
          <a:xfrm>
            <a:off x="132863" y="1750342"/>
            <a:ext cx="4389120" cy="4389120"/>
          </a:xfrm>
          <a:prstGeom prst="rect">
            <a:avLst/>
          </a:prstGeom>
          <a:noFill/>
          <a:ln>
            <a:noFill/>
          </a:ln>
        </p:spPr>
      </p:pic>
      <p:pic>
        <p:nvPicPr>
          <p:cNvPr id="453" name="Google Shape;453;p109"/>
          <p:cNvPicPr preferRelativeResize="0"/>
          <p:nvPr/>
        </p:nvPicPr>
        <p:blipFill rotWithShape="1">
          <a:blip r:embed="rId4">
            <a:alphaModFix/>
          </a:blip>
          <a:srcRect b="0" l="0" r="0" t="0"/>
          <a:stretch/>
        </p:blipFill>
        <p:spPr>
          <a:xfrm>
            <a:off x="4639590" y="1750342"/>
            <a:ext cx="4389120" cy="4389120"/>
          </a:xfrm>
          <a:prstGeom prst="rect">
            <a:avLst/>
          </a:prstGeom>
          <a:noFill/>
          <a:ln>
            <a:noFill/>
          </a:ln>
        </p:spPr>
      </p:pic>
      <p:sp>
        <p:nvSpPr>
          <p:cNvPr id="454" name="Google Shape;454;p109"/>
          <p:cNvSpPr txBox="1"/>
          <p:nvPr/>
        </p:nvSpPr>
        <p:spPr>
          <a:xfrm>
            <a:off x="1195751" y="1750342"/>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GOES-17 COD Full Disk</a:t>
            </a:r>
            <a:endParaRPr b="0" i="0" sz="2000" u="none" cap="none" strike="noStrike">
              <a:solidFill>
                <a:schemeClr val="dk1"/>
              </a:solidFill>
              <a:latin typeface="Arial"/>
              <a:ea typeface="Arial"/>
              <a:cs typeface="Arial"/>
              <a:sym typeface="Arial"/>
            </a:endParaRPr>
          </a:p>
        </p:txBody>
      </p:sp>
      <p:sp>
        <p:nvSpPr>
          <p:cNvPr id="455" name="Google Shape;455;p109"/>
          <p:cNvSpPr txBox="1"/>
          <p:nvPr/>
        </p:nvSpPr>
        <p:spPr>
          <a:xfrm>
            <a:off x="5685690" y="1766430"/>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COD Full Disk</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262" name="Google Shape;262;p2"/>
          <p:cNvSpPr txBox="1"/>
          <p:nvPr/>
        </p:nvSpPr>
        <p:spPr>
          <a:xfrm>
            <a:off x="623275" y="76337"/>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F79646"/>
                </a:solidFill>
                <a:latin typeface="Calibri"/>
                <a:ea typeface="Calibri"/>
                <a:cs typeface="Calibri"/>
                <a:sym typeface="Calibri"/>
              </a:rPr>
              <a:t>NCOMP Requirements</a:t>
            </a:r>
            <a:endParaRPr b="0" i="0" sz="3600" u="none" cap="none" strike="noStrike">
              <a:solidFill>
                <a:srgbClr val="FFFFFF"/>
              </a:solidFill>
              <a:latin typeface="Calibri"/>
              <a:ea typeface="Calibri"/>
              <a:cs typeface="Calibri"/>
              <a:sym typeface="Calibri"/>
            </a:endParaRPr>
          </a:p>
        </p:txBody>
      </p:sp>
      <p:sp>
        <p:nvSpPr>
          <p:cNvPr id="263" name="Google Shape;263;p2"/>
          <p:cNvSpPr/>
          <p:nvPr/>
        </p:nvSpPr>
        <p:spPr>
          <a:xfrm>
            <a:off x="727800" y="4484074"/>
            <a:ext cx="7688400" cy="20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NCOMP generated for Solar Zenith angles greater than 82</a:t>
            </a:r>
            <a:r>
              <a:rPr b="0" baseline="30000" i="0" lang="en-US" sz="1800" u="none" cap="none" strike="noStrike">
                <a:solidFill>
                  <a:srgbClr val="FFFFFF"/>
                </a:solidFill>
                <a:latin typeface="Arial"/>
                <a:ea typeface="Arial"/>
                <a:cs typeface="Arial"/>
                <a:sym typeface="Arial"/>
              </a:rPr>
              <a:t>o</a:t>
            </a:r>
            <a:r>
              <a:rPr b="0" i="0" lang="en-US" sz="1800" u="none" cap="none" strike="noStrike">
                <a:solidFill>
                  <a:srgbClr val="FFFFFF"/>
                </a:solidFill>
                <a:latin typeface="Arial"/>
                <a:ea typeface="Arial"/>
                <a:cs typeface="Arial"/>
                <a:sym typeface="Arial"/>
              </a:rPr>
              <a:t> but accuracy and precision requirements only apply to SZA greater than 90</a:t>
            </a:r>
            <a:r>
              <a:rPr b="0" baseline="30000" i="0" lang="en-US" sz="1800" u="none" cap="none" strike="noStrike">
                <a:solidFill>
                  <a:srgbClr val="FFFFFF"/>
                </a:solidFill>
                <a:latin typeface="Arial"/>
                <a:ea typeface="Arial"/>
                <a:cs typeface="Arial"/>
                <a:sym typeface="Arial"/>
              </a:rPr>
              <a: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baseline="30000" i="0" sz="18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Liquid water path (LWP) and Ice Water Path (IWP) are future capabilities. They are calculated from COD and CPS and LWP, in particular, can help to evaluate the products above.</a:t>
            </a:r>
            <a:endParaRPr b="0" baseline="30000" i="0" sz="1800" u="none" cap="none" strike="noStrike">
              <a:solidFill>
                <a:srgbClr val="FFFFFF"/>
              </a:solidFill>
              <a:latin typeface="Arial"/>
              <a:ea typeface="Arial"/>
              <a:cs typeface="Arial"/>
              <a:sym typeface="Arial"/>
            </a:endParaRPr>
          </a:p>
        </p:txBody>
      </p:sp>
      <p:graphicFrame>
        <p:nvGraphicFramePr>
          <p:cNvPr id="264" name="Google Shape;264;p2"/>
          <p:cNvGraphicFramePr/>
          <p:nvPr/>
        </p:nvGraphicFramePr>
        <p:xfrm>
          <a:off x="236775" y="1428325"/>
          <a:ext cx="3000000" cy="3000000"/>
        </p:xfrm>
        <a:graphic>
          <a:graphicData uri="http://schemas.openxmlformats.org/drawingml/2006/table">
            <a:tbl>
              <a:tblPr>
                <a:noFill/>
                <a:tableStyleId>{004078B6-EE20-408F-91A0-99263BA3E933}</a:tableStyleId>
              </a:tblPr>
              <a:tblGrid>
                <a:gridCol w="1185050"/>
                <a:gridCol w="1540700"/>
                <a:gridCol w="1564400"/>
                <a:gridCol w="1799050"/>
                <a:gridCol w="1251525"/>
                <a:gridCol w="1329725"/>
              </a:tblGrid>
              <a:tr h="228600">
                <a:tc>
                  <a:txBody>
                    <a:bodyPr/>
                    <a:lstStyle/>
                    <a:p>
                      <a:pPr indent="0" lvl="0" marL="0" marR="0" rtl="0" algn="ctr">
                        <a:lnSpc>
                          <a:spcPct val="100000"/>
                        </a:lnSpc>
                        <a:spcBef>
                          <a:spcPts val="0"/>
                        </a:spcBef>
                        <a:spcAft>
                          <a:spcPts val="0"/>
                        </a:spcAft>
                        <a:buClr>
                          <a:srgbClr val="063DE8"/>
                        </a:buClr>
                        <a:buSzPts val="450"/>
                        <a:buFont typeface="Arial"/>
                        <a:buNone/>
                      </a:pPr>
                      <a:r>
                        <a:rPr b="1" i="0" lang="en-US" sz="1800" u="none" cap="none" strike="noStrike">
                          <a:solidFill>
                            <a:srgbClr val="063DE8"/>
                          </a:solidFill>
                          <a:latin typeface="Arial"/>
                          <a:ea typeface="Arial"/>
                          <a:cs typeface="Arial"/>
                          <a:sym typeface="Arial"/>
                        </a:rPr>
                        <a:t>Product</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rgbClr val="063DE8"/>
                        </a:buClr>
                        <a:buSzPts val="450"/>
                        <a:buFont typeface="Arial"/>
                        <a:buNone/>
                      </a:pPr>
                      <a:r>
                        <a:rPr b="1" i="0" lang="en-US" sz="1800" u="none" cap="none" strike="noStrike">
                          <a:solidFill>
                            <a:srgbClr val="063DE8"/>
                          </a:solidFill>
                          <a:latin typeface="Arial"/>
                          <a:ea typeface="Arial"/>
                          <a:cs typeface="Arial"/>
                          <a:sym typeface="Arial"/>
                        </a:rPr>
                        <a:t>Range</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rgbClr val="063DE8"/>
                        </a:buClr>
                        <a:buSzPts val="450"/>
                        <a:buFont typeface="Arial"/>
                        <a:buNone/>
                      </a:pPr>
                      <a:r>
                        <a:rPr b="1" i="0" lang="en-US" sz="1800" u="none" cap="none" strike="noStrike">
                          <a:solidFill>
                            <a:srgbClr val="063DE8"/>
                          </a:solidFill>
                          <a:latin typeface="Arial"/>
                          <a:ea typeface="Arial"/>
                          <a:cs typeface="Arial"/>
                          <a:sym typeface="Arial"/>
                        </a:rPr>
                        <a:t>Accuracy</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rgbClr val="063DE8"/>
                        </a:buClr>
                        <a:buSzPts val="450"/>
                        <a:buFont typeface="Arial"/>
                        <a:buNone/>
                      </a:pPr>
                      <a:r>
                        <a:rPr b="1" i="0" lang="en-US" sz="1800" u="none" cap="none" strike="noStrike">
                          <a:solidFill>
                            <a:srgbClr val="063DE8"/>
                          </a:solidFill>
                          <a:latin typeface="Arial"/>
                          <a:ea typeface="Arial"/>
                          <a:cs typeface="Arial"/>
                          <a:sym typeface="Arial"/>
                        </a:rPr>
                        <a:t>Precision</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rgbClr val="063DE8"/>
                        </a:buClr>
                        <a:buSzPts val="450"/>
                        <a:buFont typeface="Arial"/>
                        <a:buNone/>
                      </a:pPr>
                      <a:r>
                        <a:rPr b="1" i="0" lang="en-US" sz="1800" u="none" cap="none" strike="noStrike">
                          <a:solidFill>
                            <a:srgbClr val="063DE8"/>
                          </a:solidFill>
                          <a:latin typeface="Arial"/>
                          <a:ea typeface="Arial"/>
                          <a:cs typeface="Arial"/>
                          <a:sym typeface="Arial"/>
                        </a:rPr>
                        <a:t>Latency</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rgbClr val="063DE8"/>
                        </a:buClr>
                        <a:buSzPts val="450"/>
                        <a:buFont typeface="Arial"/>
                        <a:buNone/>
                      </a:pPr>
                      <a:r>
                        <a:rPr b="1" i="0" lang="en-US" sz="1800" u="none" cap="none" strike="noStrike">
                          <a:solidFill>
                            <a:srgbClr val="063DE8"/>
                          </a:solidFill>
                          <a:latin typeface="Arial"/>
                          <a:ea typeface="Arial"/>
                          <a:cs typeface="Arial"/>
                          <a:sym typeface="Arial"/>
                        </a:rPr>
                        <a:t>Horizontal resolution</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r>
              <a:tr h="371475">
                <a:tc>
                  <a:txBody>
                    <a:bodyPr/>
                    <a:lstStyle/>
                    <a:p>
                      <a:pPr indent="0" lvl="0" marL="0" marR="0" rtl="0" algn="l">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Cloud Optical Depth</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6D7A8"/>
                    </a:solidFill>
                  </a:tcPr>
                </a:tc>
                <a:tc>
                  <a:txBody>
                    <a:bodyPr/>
                    <a:lstStyle/>
                    <a:p>
                      <a:pPr indent="0" lvl="0" marL="0" marR="0" rtl="0" algn="l">
                        <a:lnSpc>
                          <a:spcPct val="100000"/>
                        </a:lnSpc>
                        <a:spcBef>
                          <a:spcPts val="0"/>
                        </a:spcBef>
                        <a:spcAft>
                          <a:spcPts val="0"/>
                        </a:spcAft>
                        <a:buClr>
                          <a:srgbClr val="000000"/>
                        </a:buClr>
                        <a:buSzPts val="35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1 &lt; COD &lt; 8</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35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 20% (liquid)</a:t>
                      </a:r>
                      <a:endParaRPr sz="1400" u="none" cap="none" strike="noStrike"/>
                    </a:p>
                    <a:p>
                      <a:pPr indent="0" lvl="0" marL="0" marR="0" rtl="0" algn="ct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30% (ice)</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35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max of</a:t>
                      </a:r>
                      <a:endParaRPr sz="1400" u="none" cap="none" strike="noStrike"/>
                    </a:p>
                    <a:p>
                      <a:pPr indent="0" lvl="0" marL="0" marR="0" rtl="0" algn="ct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0.8 or 35%</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35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5min</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35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2km</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6D7A8"/>
                    </a:solidFill>
                  </a:tcPr>
                </a:tc>
              </a:tr>
              <a:tr h="371475">
                <a:tc>
                  <a:txBody>
                    <a:bodyPr/>
                    <a:lstStyle/>
                    <a:p>
                      <a:pPr indent="0" lvl="0" marL="0" marR="0" rtl="0" algn="l">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Cloud Particle Size</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5D8F1"/>
                    </a:solidFill>
                  </a:tcPr>
                </a:tc>
                <a:tc>
                  <a:txBody>
                    <a:bodyPr/>
                    <a:lstStyle/>
                    <a:p>
                      <a:pPr indent="0" lvl="0" marL="0" marR="0" rtl="0" algn="l">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liquid:</a:t>
                      </a:r>
                      <a:endParaRPr sz="1400" u="none" cap="none" strike="noStrike"/>
                    </a:p>
                    <a:p>
                      <a:pPr indent="0" lvl="0" marL="0" marR="0" rtl="0" algn="l">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2 &lt; CPS &lt; 32μm</a:t>
                      </a:r>
                      <a:endParaRPr sz="1400" u="none" cap="none" strike="noStrike"/>
                    </a:p>
                    <a:p>
                      <a:pPr indent="0" lvl="0" marL="0" marR="0" rtl="0" algn="l">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ice:</a:t>
                      </a:r>
                      <a:endParaRPr sz="1400" u="none" cap="none" strike="noStrike"/>
                    </a:p>
                    <a:p>
                      <a:pPr indent="0" lvl="0" marL="0" marR="0" rtl="0" algn="l">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2 &lt; CPS &lt; 50μm</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5D8F1"/>
                    </a:solidFill>
                  </a:tcPr>
                </a:tc>
                <a:tc>
                  <a:txBody>
                    <a:bodyPr/>
                    <a:lstStyle/>
                    <a:p>
                      <a:pPr indent="0" lvl="0" marL="0" marR="0" rtl="0" algn="ctr">
                        <a:lnSpc>
                          <a:spcPct val="100000"/>
                        </a:lnSpc>
                        <a:spcBef>
                          <a:spcPts val="0"/>
                        </a:spcBef>
                        <a:spcAft>
                          <a:spcPts val="0"/>
                        </a:spcAft>
                        <a:buClr>
                          <a:srgbClr val="000000"/>
                        </a:buClr>
                        <a:buSzPts val="35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4μm (liquid)</a:t>
                      </a:r>
                      <a:endParaRPr sz="1400" u="none" cap="none" strike="noStrike"/>
                    </a:p>
                    <a:p>
                      <a:pPr indent="0" lvl="0" marL="0" marR="0" rtl="0" algn="ct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10μm (ice)</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5D8F1"/>
                    </a:solidFill>
                  </a:tcPr>
                </a:tc>
                <a:tc>
                  <a:txBody>
                    <a:bodyPr/>
                    <a:lstStyle/>
                    <a:p>
                      <a:pPr indent="0" lvl="0" marL="0" marR="0" rtl="0" algn="ctr">
                        <a:lnSpc>
                          <a:spcPct val="100000"/>
                        </a:lnSpc>
                        <a:spcBef>
                          <a:spcPts val="0"/>
                        </a:spcBef>
                        <a:spcAft>
                          <a:spcPts val="0"/>
                        </a:spcAft>
                        <a:buClr>
                          <a:srgbClr val="000000"/>
                        </a:buClr>
                        <a:buSzPts val="35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100% (liquid)</a:t>
                      </a:r>
                      <a:endParaRPr sz="1400" u="none" cap="none" strike="noStrike"/>
                    </a:p>
                    <a:p>
                      <a:pPr indent="0" lvl="0" marL="0" marR="0" rtl="0" algn="ct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45% (ice)</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5D8F1"/>
                    </a:solidFill>
                  </a:tcPr>
                </a:tc>
                <a:tc>
                  <a:txBody>
                    <a:bodyPr/>
                    <a:lstStyle/>
                    <a:p>
                      <a:pPr indent="0" lvl="0" marL="0" marR="0" rtl="0" algn="ctr">
                        <a:lnSpc>
                          <a:spcPct val="100000"/>
                        </a:lnSpc>
                        <a:spcBef>
                          <a:spcPts val="0"/>
                        </a:spcBef>
                        <a:spcAft>
                          <a:spcPts val="0"/>
                        </a:spcAft>
                        <a:buClr>
                          <a:srgbClr val="000000"/>
                        </a:buClr>
                        <a:buSzPts val="35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5min</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5D8F1"/>
                    </a:solidFill>
                  </a:tcPr>
                </a:tc>
                <a:tc>
                  <a:txBody>
                    <a:bodyPr/>
                    <a:lstStyle/>
                    <a:p>
                      <a:pPr indent="0" lvl="0" marL="0" marR="0" rtl="0" algn="ctr">
                        <a:lnSpc>
                          <a:spcPct val="100000"/>
                        </a:lnSpc>
                        <a:spcBef>
                          <a:spcPts val="0"/>
                        </a:spcBef>
                        <a:spcAft>
                          <a:spcPts val="0"/>
                        </a:spcAft>
                        <a:buClr>
                          <a:srgbClr val="000000"/>
                        </a:buClr>
                        <a:buSzPts val="35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2km</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5D8F1"/>
                    </a:solidFill>
                  </a:tcPr>
                </a:tc>
              </a:tr>
              <a:tr h="371475">
                <a:tc>
                  <a:txBody>
                    <a:bodyPr/>
                    <a:lstStyle/>
                    <a:p>
                      <a:pPr indent="0" lvl="0" marL="0" marR="0" rtl="0" algn="l">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Liquid Water Path</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6D7A8"/>
                    </a:solidFill>
                  </a:tcPr>
                </a:tc>
                <a:tc>
                  <a:txBody>
                    <a:bodyPr/>
                    <a:lstStyle/>
                    <a:p>
                      <a:pPr indent="0" lvl="0" marL="0" marR="0" rtl="0" algn="l">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25 &lt; LWP &lt; 100</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max of </a:t>
                      </a:r>
                      <a:endParaRPr sz="1400" u="none" cap="none" strike="noStrike"/>
                    </a:p>
                    <a:p>
                      <a:pPr indent="0" lvl="0" marL="0" marR="0" rtl="0" algn="ct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25 gm-2 or 15%</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max of</a:t>
                      </a:r>
                      <a:endParaRPr sz="1400" u="none" cap="none" strike="noStrike"/>
                    </a:p>
                    <a:p>
                      <a:pPr indent="0" lvl="0" marL="0" marR="0" rtl="0" algn="ct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25 gm-2 or 40%</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5min</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2km</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6D7A8"/>
                    </a:solidFill>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id="461" name="Google Shape;461;p110"/>
          <p:cNvPicPr preferRelativeResize="0"/>
          <p:nvPr/>
        </p:nvPicPr>
        <p:blipFill rotWithShape="1">
          <a:blip r:embed="rId3">
            <a:alphaModFix/>
          </a:blip>
          <a:srcRect b="0" l="0" r="0" t="0"/>
          <a:stretch/>
        </p:blipFill>
        <p:spPr>
          <a:xfrm>
            <a:off x="147708" y="1754707"/>
            <a:ext cx="4389120" cy="4389120"/>
          </a:xfrm>
          <a:prstGeom prst="rect">
            <a:avLst/>
          </a:prstGeom>
          <a:noFill/>
          <a:ln>
            <a:noFill/>
          </a:ln>
        </p:spPr>
      </p:pic>
      <p:sp>
        <p:nvSpPr>
          <p:cNvPr id="462" name="Google Shape;462;p110"/>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COD Aug. 22, 2022 0800 UTC</a:t>
            </a:r>
            <a:endParaRPr sz="3000">
              <a:solidFill>
                <a:srgbClr val="FFC000"/>
              </a:solidFill>
            </a:endParaRPr>
          </a:p>
        </p:txBody>
      </p:sp>
      <p:sp>
        <p:nvSpPr>
          <p:cNvPr id="463" name="Google Shape;463;p11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pic>
        <p:nvPicPr>
          <p:cNvPr id="464" name="Google Shape;464;p110"/>
          <p:cNvPicPr preferRelativeResize="0"/>
          <p:nvPr/>
        </p:nvPicPr>
        <p:blipFill rotWithShape="1">
          <a:blip r:embed="rId4">
            <a:alphaModFix/>
          </a:blip>
          <a:srcRect b="0" l="0" r="0" t="0"/>
          <a:stretch/>
        </p:blipFill>
        <p:spPr>
          <a:xfrm>
            <a:off x="4639590" y="1750342"/>
            <a:ext cx="4389120" cy="4389120"/>
          </a:xfrm>
          <a:prstGeom prst="rect">
            <a:avLst/>
          </a:prstGeom>
          <a:noFill/>
          <a:ln>
            <a:noFill/>
          </a:ln>
        </p:spPr>
      </p:pic>
      <p:sp>
        <p:nvSpPr>
          <p:cNvPr id="465" name="Google Shape;465;p110"/>
          <p:cNvSpPr txBox="1"/>
          <p:nvPr/>
        </p:nvSpPr>
        <p:spPr>
          <a:xfrm>
            <a:off x="147708" y="1750342"/>
            <a:ext cx="4356703"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GOES17 – GOES18 COD Full Disk</a:t>
            </a:r>
            <a:endParaRPr b="0" i="0" sz="2000" u="none" cap="none" strike="noStrike">
              <a:solidFill>
                <a:schemeClr val="dk1"/>
              </a:solidFill>
              <a:latin typeface="Arial"/>
              <a:ea typeface="Arial"/>
              <a:cs typeface="Arial"/>
              <a:sym typeface="Arial"/>
            </a:endParaRPr>
          </a:p>
        </p:txBody>
      </p:sp>
      <p:sp>
        <p:nvSpPr>
          <p:cNvPr id="466" name="Google Shape;466;p110"/>
          <p:cNvSpPr txBox="1"/>
          <p:nvPr/>
        </p:nvSpPr>
        <p:spPr>
          <a:xfrm>
            <a:off x="5212077" y="1778917"/>
            <a:ext cx="3474723"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COD Full Disk</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111"/>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COD Aug. 22, 2022 0800 UTC</a:t>
            </a:r>
            <a:endParaRPr sz="3000">
              <a:solidFill>
                <a:srgbClr val="FFC000"/>
              </a:solidFill>
            </a:endParaRPr>
          </a:p>
        </p:txBody>
      </p:sp>
      <p:sp>
        <p:nvSpPr>
          <p:cNvPr id="473" name="Google Shape;473;p11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pic>
        <p:nvPicPr>
          <p:cNvPr id="474" name="Google Shape;474;p111"/>
          <p:cNvPicPr preferRelativeResize="0"/>
          <p:nvPr/>
        </p:nvPicPr>
        <p:blipFill rotWithShape="1">
          <a:blip r:embed="rId3">
            <a:alphaModFix/>
          </a:blip>
          <a:srcRect b="0" l="0" r="0" t="0"/>
          <a:stretch/>
        </p:blipFill>
        <p:spPr>
          <a:xfrm>
            <a:off x="144585" y="1294671"/>
            <a:ext cx="4735979" cy="3788783"/>
          </a:xfrm>
          <a:prstGeom prst="rect">
            <a:avLst/>
          </a:prstGeom>
          <a:noFill/>
          <a:ln>
            <a:noFill/>
          </a:ln>
        </p:spPr>
      </p:pic>
      <p:sp>
        <p:nvSpPr>
          <p:cNvPr id="475" name="Google Shape;475;p111"/>
          <p:cNvSpPr txBox="1"/>
          <p:nvPr/>
        </p:nvSpPr>
        <p:spPr>
          <a:xfrm>
            <a:off x="578202" y="1299036"/>
            <a:ext cx="4302362" cy="35394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700" u="none" cap="none" strike="noStrike">
                <a:solidFill>
                  <a:schemeClr val="dk1"/>
                </a:solidFill>
                <a:latin typeface="Calibri"/>
                <a:ea typeface="Calibri"/>
                <a:cs typeface="Calibri"/>
                <a:sym typeface="Calibri"/>
              </a:rPr>
              <a:t>GOES-17 vs GOES-18 COD Full Disk</a:t>
            </a:r>
            <a:endParaRPr b="0" i="0" sz="1700" u="none" cap="none" strike="noStrike">
              <a:solidFill>
                <a:schemeClr val="dk1"/>
              </a:solidFill>
              <a:latin typeface="Arial"/>
              <a:ea typeface="Arial"/>
              <a:cs typeface="Arial"/>
              <a:sym typeface="Arial"/>
            </a:endParaRPr>
          </a:p>
        </p:txBody>
      </p:sp>
      <p:sp>
        <p:nvSpPr>
          <p:cNvPr id="476" name="Google Shape;476;p111"/>
          <p:cNvSpPr txBox="1"/>
          <p:nvPr/>
        </p:nvSpPr>
        <p:spPr>
          <a:xfrm>
            <a:off x="144585" y="4788740"/>
            <a:ext cx="2516553"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Calibri"/>
                <a:ea typeface="Calibri"/>
                <a:cs typeface="Calibri"/>
                <a:sym typeface="Calibri"/>
              </a:rPr>
              <a:t>bias = 0.636   precision = 3.950</a:t>
            </a:r>
            <a:endParaRPr b="0" i="0" sz="1400" u="none" cap="none" strike="noStrike">
              <a:solidFill>
                <a:schemeClr val="dk1"/>
              </a:solidFill>
              <a:latin typeface="Arial"/>
              <a:ea typeface="Arial"/>
              <a:cs typeface="Arial"/>
              <a:sym typeface="Arial"/>
            </a:endParaRPr>
          </a:p>
        </p:txBody>
      </p:sp>
      <p:pic>
        <p:nvPicPr>
          <p:cNvPr id="477" name="Google Shape;477;p111"/>
          <p:cNvPicPr preferRelativeResize="0"/>
          <p:nvPr/>
        </p:nvPicPr>
        <p:blipFill rotWithShape="1">
          <a:blip r:embed="rId4">
            <a:alphaModFix/>
          </a:blip>
          <a:srcRect b="0" l="0" r="0" t="0"/>
          <a:stretch/>
        </p:blipFill>
        <p:spPr>
          <a:xfrm>
            <a:off x="4998915" y="1883054"/>
            <a:ext cx="4000500" cy="3200400"/>
          </a:xfrm>
          <a:prstGeom prst="rect">
            <a:avLst/>
          </a:prstGeom>
          <a:noFill/>
          <a:ln>
            <a:noFill/>
          </a:ln>
        </p:spPr>
      </p:pic>
      <p:sp>
        <p:nvSpPr>
          <p:cNvPr id="478" name="Google Shape;478;p111"/>
          <p:cNvSpPr txBox="1"/>
          <p:nvPr/>
        </p:nvSpPr>
        <p:spPr>
          <a:xfrm>
            <a:off x="5182424" y="1884384"/>
            <a:ext cx="3816991" cy="35394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700" u="none" cap="none" strike="noStrike">
                <a:solidFill>
                  <a:schemeClr val="dk1"/>
                </a:solidFill>
                <a:latin typeface="Calibri"/>
                <a:ea typeface="Calibri"/>
                <a:cs typeface="Calibri"/>
                <a:sym typeface="Calibri"/>
              </a:rPr>
              <a:t>GOES-17 vs GOES-18 COD Full Disk</a:t>
            </a:r>
            <a:endParaRPr b="0" i="0" sz="1700" u="none" cap="none" strike="noStrike">
              <a:solidFill>
                <a:schemeClr val="dk1"/>
              </a:solidFill>
              <a:latin typeface="Arial"/>
              <a:ea typeface="Arial"/>
              <a:cs typeface="Arial"/>
              <a:sym typeface="Arial"/>
            </a:endParaRPr>
          </a:p>
        </p:txBody>
      </p:sp>
      <p:sp>
        <p:nvSpPr>
          <p:cNvPr id="479" name="Google Shape;479;p111"/>
          <p:cNvSpPr txBox="1"/>
          <p:nvPr/>
        </p:nvSpPr>
        <p:spPr>
          <a:xfrm>
            <a:off x="4998915" y="4775676"/>
            <a:ext cx="2516553"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Calibri"/>
                <a:ea typeface="Calibri"/>
                <a:cs typeface="Calibri"/>
                <a:sym typeface="Calibri"/>
              </a:rPr>
              <a:t>bias = 0.636   precision = 3.950</a:t>
            </a:r>
            <a:endParaRPr b="0" i="0" sz="1400" u="none" cap="none" strike="noStrike">
              <a:solidFill>
                <a:schemeClr val="dk1"/>
              </a:solidFill>
              <a:latin typeface="Arial"/>
              <a:ea typeface="Arial"/>
              <a:cs typeface="Arial"/>
              <a:sym typeface="Arial"/>
            </a:endParaRPr>
          </a:p>
        </p:txBody>
      </p:sp>
      <p:sp>
        <p:nvSpPr>
          <p:cNvPr id="480" name="Google Shape;480;p111"/>
          <p:cNvSpPr txBox="1"/>
          <p:nvPr/>
        </p:nvSpPr>
        <p:spPr>
          <a:xfrm>
            <a:off x="226574" y="5163933"/>
            <a:ext cx="8460226" cy="2031325"/>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chemeClr val="lt1"/>
              </a:buClr>
              <a:buSzPts val="2400"/>
              <a:buFont typeface="Arial"/>
              <a:buChar char="•"/>
            </a:pPr>
            <a:r>
              <a:rPr b="0" i="0" lang="en-US" sz="1800" u="none" cap="none" strike="noStrike">
                <a:solidFill>
                  <a:schemeClr val="lt1"/>
                </a:solidFill>
                <a:latin typeface="Calibri"/>
                <a:ea typeface="Calibri"/>
                <a:cs typeface="Calibri"/>
                <a:sym typeface="Calibri"/>
              </a:rPr>
              <a:t>Combined phase comparison is sufficient</a:t>
            </a:r>
            <a:endParaRPr/>
          </a:p>
          <a:p>
            <a:pPr indent="-228600" lvl="0" marL="457200" marR="0" rtl="0" algn="l">
              <a:lnSpc>
                <a:spcPct val="100000"/>
              </a:lnSpc>
              <a:spcBef>
                <a:spcPts val="0"/>
              </a:spcBef>
              <a:spcAft>
                <a:spcPts val="0"/>
              </a:spcAft>
              <a:buClr>
                <a:schemeClr val="lt1"/>
              </a:buClr>
              <a:buSzPts val="2400"/>
              <a:buFont typeface="Arial"/>
              <a:buNone/>
            </a:pPr>
            <a:r>
              <a:t/>
            </a:r>
            <a:endParaRPr b="0" i="0" sz="1800" u="none" cap="none" strike="noStrike">
              <a:solidFill>
                <a:schemeClr val="lt1"/>
              </a:solidFill>
              <a:latin typeface="Calibri"/>
              <a:ea typeface="Calibri"/>
              <a:cs typeface="Calibri"/>
              <a:sym typeface="Calibri"/>
            </a:endParaRPr>
          </a:p>
          <a:p>
            <a:pPr indent="-381000" lvl="0" marL="457200" marR="0" rtl="0" algn="l">
              <a:lnSpc>
                <a:spcPct val="100000"/>
              </a:lnSpc>
              <a:spcBef>
                <a:spcPts val="0"/>
              </a:spcBef>
              <a:spcAft>
                <a:spcPts val="0"/>
              </a:spcAft>
              <a:buClr>
                <a:schemeClr val="lt1"/>
              </a:buClr>
              <a:buSzPts val="2400"/>
              <a:buFont typeface="Arial"/>
              <a:buChar char="•"/>
            </a:pPr>
            <a:r>
              <a:rPr b="0" i="0" lang="en-US" sz="1800" u="none" cap="none" strike="noStrike">
                <a:solidFill>
                  <a:schemeClr val="lt1"/>
                </a:solidFill>
                <a:latin typeface="Calibri"/>
                <a:ea typeface="Calibri"/>
                <a:cs typeface="Calibri"/>
                <a:sym typeface="Calibri"/>
              </a:rPr>
              <a:t>Includes G-18 cloud edge pixels with improper ice phase, lower GOES-18 COD area.</a:t>
            </a:r>
            <a:endParaRPr/>
          </a:p>
          <a:p>
            <a:pPr indent="-228600" lvl="0" marL="457200" marR="0" rtl="0" algn="l">
              <a:lnSpc>
                <a:spcPct val="100000"/>
              </a:lnSpc>
              <a:spcBef>
                <a:spcPts val="0"/>
              </a:spcBef>
              <a:spcAft>
                <a:spcPts val="0"/>
              </a:spcAft>
              <a:buClr>
                <a:schemeClr val="lt1"/>
              </a:buClr>
              <a:buSzPts val="2400"/>
              <a:buFont typeface="Arial"/>
              <a:buNone/>
            </a:pPr>
            <a:r>
              <a:t/>
            </a:r>
            <a:endParaRPr b="0" i="0" sz="1800" u="none" cap="none" strike="noStrike">
              <a:solidFill>
                <a:schemeClr val="lt1"/>
              </a:solidFill>
              <a:latin typeface="Calibri"/>
              <a:ea typeface="Calibri"/>
              <a:cs typeface="Calibri"/>
              <a:sym typeface="Calibri"/>
            </a:endParaRPr>
          </a:p>
          <a:p>
            <a:pPr indent="-381000" lvl="0" marL="457200" marR="0" rtl="0" algn="l">
              <a:lnSpc>
                <a:spcPct val="100000"/>
              </a:lnSpc>
              <a:spcBef>
                <a:spcPts val="0"/>
              </a:spcBef>
              <a:spcAft>
                <a:spcPts val="0"/>
              </a:spcAft>
              <a:buClr>
                <a:schemeClr val="lt1"/>
              </a:buClr>
              <a:buSzPts val="2400"/>
              <a:buFont typeface="Arial"/>
              <a:buChar char="•"/>
            </a:pPr>
            <a:r>
              <a:rPr b="0" i="0" lang="en-US" sz="1800" u="none" cap="none" strike="noStrike">
                <a:solidFill>
                  <a:schemeClr val="lt1"/>
                </a:solidFill>
                <a:latin typeface="Calibri"/>
                <a:ea typeface="Calibri"/>
                <a:cs typeface="Calibri"/>
                <a:sym typeface="Calibri"/>
              </a:rPr>
              <a:t>Tails of distribution are mostly phase mismatches – not in scatter plot</a:t>
            </a:r>
            <a:endParaRPr/>
          </a:p>
          <a:p>
            <a:pPr indent="-228600" lvl="0" marL="457200" marR="0" rtl="0" algn="l">
              <a:lnSpc>
                <a:spcPct val="100000"/>
              </a:lnSpc>
              <a:spcBef>
                <a:spcPts val="0"/>
              </a:spcBef>
              <a:spcAft>
                <a:spcPts val="0"/>
              </a:spcAft>
              <a:buClr>
                <a:schemeClr val="lt1"/>
              </a:buClr>
              <a:buSzPts val="2400"/>
              <a:buFont typeface="Arial"/>
              <a:buNone/>
            </a:pPr>
            <a:r>
              <a:t/>
            </a:r>
            <a:endParaRPr b="0" i="0" sz="1800" u="none" cap="none" strike="noStrike">
              <a:solidFill>
                <a:schemeClr val="lt1"/>
              </a:solidFill>
              <a:latin typeface="Arial"/>
              <a:ea typeface="Arial"/>
              <a:cs typeface="Arial"/>
              <a:sym typeface="Arial"/>
            </a:endParaRPr>
          </a:p>
          <a:p>
            <a:pPr indent="0" lvl="0" marL="609600" marR="0" rtl="0" algn="l">
              <a:lnSpc>
                <a:spcPct val="100000"/>
              </a:lnSpc>
              <a:spcBef>
                <a:spcPts val="0"/>
              </a:spcBef>
              <a:spcAft>
                <a:spcPts val="0"/>
              </a:spcAft>
              <a:buClr>
                <a:srgbClr val="000000"/>
              </a:buClr>
              <a:buSzPts val="32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112"/>
          <p:cNvPicPr preferRelativeResize="0"/>
          <p:nvPr/>
        </p:nvPicPr>
        <p:blipFill rotWithShape="1">
          <a:blip r:embed="rId3">
            <a:alphaModFix/>
          </a:blip>
          <a:srcRect b="0" l="0" r="0" t="0"/>
          <a:stretch/>
        </p:blipFill>
        <p:spPr>
          <a:xfrm>
            <a:off x="4611856" y="1754707"/>
            <a:ext cx="4389120" cy="4389120"/>
          </a:xfrm>
          <a:prstGeom prst="rect">
            <a:avLst/>
          </a:prstGeom>
          <a:noFill/>
          <a:ln>
            <a:noFill/>
          </a:ln>
        </p:spPr>
      </p:pic>
      <p:pic>
        <p:nvPicPr>
          <p:cNvPr descr="Diagram&#10;&#10;Description automatically generated" id="487" name="Google Shape;487;p112"/>
          <p:cNvPicPr preferRelativeResize="0"/>
          <p:nvPr/>
        </p:nvPicPr>
        <p:blipFill rotWithShape="1">
          <a:blip r:embed="rId4">
            <a:alphaModFix/>
          </a:blip>
          <a:srcRect b="0" l="0" r="0" t="0"/>
          <a:stretch/>
        </p:blipFill>
        <p:spPr>
          <a:xfrm>
            <a:off x="124265" y="1754707"/>
            <a:ext cx="4389120" cy="4389120"/>
          </a:xfrm>
          <a:prstGeom prst="rect">
            <a:avLst/>
          </a:prstGeom>
          <a:noFill/>
          <a:ln>
            <a:noFill/>
          </a:ln>
        </p:spPr>
      </p:pic>
      <p:sp>
        <p:nvSpPr>
          <p:cNvPr id="488" name="Google Shape;488;p112"/>
          <p:cNvSpPr txBox="1"/>
          <p:nvPr>
            <p:ph type="title"/>
          </p:nvPr>
        </p:nvSpPr>
        <p:spPr>
          <a:xfrm>
            <a:off x="457200" y="59469"/>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COD Aug. 22, 2022 0800 UTC</a:t>
            </a:r>
            <a:br>
              <a:rPr lang="en-US" sz="3000">
                <a:solidFill>
                  <a:srgbClr val="FFC000"/>
                </a:solidFill>
              </a:rPr>
            </a:br>
            <a:r>
              <a:rPr lang="en-US" sz="3000">
                <a:solidFill>
                  <a:srgbClr val="FFC000"/>
                </a:solidFill>
              </a:rPr>
              <a:t>Matched Cloud Phase: Ice</a:t>
            </a:r>
            <a:endParaRPr sz="3000">
              <a:solidFill>
                <a:srgbClr val="FFC000"/>
              </a:solidFill>
            </a:endParaRPr>
          </a:p>
        </p:txBody>
      </p:sp>
      <p:sp>
        <p:nvSpPr>
          <p:cNvPr id="489" name="Google Shape;489;p11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490" name="Google Shape;490;p112"/>
          <p:cNvSpPr txBox="1"/>
          <p:nvPr/>
        </p:nvSpPr>
        <p:spPr>
          <a:xfrm>
            <a:off x="1172305" y="1750342"/>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GOES-17 COD Full Disk</a:t>
            </a:r>
            <a:endParaRPr b="0" i="0" sz="2000" u="none" cap="none" strike="noStrike">
              <a:solidFill>
                <a:schemeClr val="dk1"/>
              </a:solidFill>
              <a:latin typeface="Arial"/>
              <a:ea typeface="Arial"/>
              <a:cs typeface="Arial"/>
              <a:sym typeface="Arial"/>
            </a:endParaRPr>
          </a:p>
        </p:txBody>
      </p:sp>
      <p:sp>
        <p:nvSpPr>
          <p:cNvPr id="491" name="Google Shape;491;p112"/>
          <p:cNvSpPr txBox="1"/>
          <p:nvPr/>
        </p:nvSpPr>
        <p:spPr>
          <a:xfrm>
            <a:off x="5685690" y="1766430"/>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COD Full Disk</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p113"/>
          <p:cNvPicPr preferRelativeResize="0"/>
          <p:nvPr/>
        </p:nvPicPr>
        <p:blipFill rotWithShape="1">
          <a:blip r:embed="rId3">
            <a:alphaModFix/>
          </a:blip>
          <a:srcRect b="0" l="0" r="0" t="0"/>
          <a:stretch/>
        </p:blipFill>
        <p:spPr>
          <a:xfrm>
            <a:off x="4611856" y="1754707"/>
            <a:ext cx="4389120" cy="4389120"/>
          </a:xfrm>
          <a:prstGeom prst="rect">
            <a:avLst/>
          </a:prstGeom>
          <a:noFill/>
          <a:ln>
            <a:noFill/>
          </a:ln>
        </p:spPr>
      </p:pic>
      <p:pic>
        <p:nvPicPr>
          <p:cNvPr id="498" name="Google Shape;498;p113"/>
          <p:cNvPicPr preferRelativeResize="0"/>
          <p:nvPr/>
        </p:nvPicPr>
        <p:blipFill rotWithShape="1">
          <a:blip r:embed="rId4">
            <a:alphaModFix/>
          </a:blip>
          <a:srcRect b="0" l="0" r="0" t="0"/>
          <a:stretch/>
        </p:blipFill>
        <p:spPr>
          <a:xfrm>
            <a:off x="127014" y="1766430"/>
            <a:ext cx="4389120" cy="4389120"/>
          </a:xfrm>
          <a:prstGeom prst="rect">
            <a:avLst/>
          </a:prstGeom>
          <a:noFill/>
          <a:ln>
            <a:noFill/>
          </a:ln>
        </p:spPr>
      </p:pic>
      <p:sp>
        <p:nvSpPr>
          <p:cNvPr id="499" name="Google Shape;499;p1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500" name="Google Shape;500;p113"/>
          <p:cNvSpPr txBox="1"/>
          <p:nvPr/>
        </p:nvSpPr>
        <p:spPr>
          <a:xfrm>
            <a:off x="159431" y="1766430"/>
            <a:ext cx="4295338"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GOES17 – GOES18 COD Full Disk</a:t>
            </a:r>
            <a:endParaRPr b="0" i="0" sz="2000" u="none" cap="none" strike="noStrike">
              <a:solidFill>
                <a:schemeClr val="dk1"/>
              </a:solidFill>
              <a:latin typeface="Arial"/>
              <a:ea typeface="Arial"/>
              <a:cs typeface="Arial"/>
              <a:sym typeface="Arial"/>
            </a:endParaRPr>
          </a:p>
        </p:txBody>
      </p:sp>
      <p:sp>
        <p:nvSpPr>
          <p:cNvPr id="501" name="Google Shape;501;p113"/>
          <p:cNvSpPr txBox="1"/>
          <p:nvPr/>
        </p:nvSpPr>
        <p:spPr>
          <a:xfrm>
            <a:off x="5685690" y="1766430"/>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COD Full Disk</a:t>
            </a:r>
            <a:endParaRPr b="0" i="0" sz="2000" u="none" cap="none" strike="noStrike">
              <a:solidFill>
                <a:schemeClr val="dk1"/>
              </a:solidFill>
              <a:latin typeface="Arial"/>
              <a:ea typeface="Arial"/>
              <a:cs typeface="Arial"/>
              <a:sym typeface="Arial"/>
            </a:endParaRPr>
          </a:p>
        </p:txBody>
      </p:sp>
      <p:sp>
        <p:nvSpPr>
          <p:cNvPr id="502" name="Google Shape;502;p113"/>
          <p:cNvSpPr txBox="1"/>
          <p:nvPr>
            <p:ph type="title"/>
          </p:nvPr>
        </p:nvSpPr>
        <p:spPr>
          <a:xfrm>
            <a:off x="457200" y="59469"/>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COD Aug. 22, 2022 0800 UTC</a:t>
            </a:r>
            <a:br>
              <a:rPr lang="en-US" sz="3000">
                <a:solidFill>
                  <a:srgbClr val="FFC000"/>
                </a:solidFill>
              </a:rPr>
            </a:br>
            <a:r>
              <a:rPr lang="en-US" sz="3000">
                <a:solidFill>
                  <a:srgbClr val="FFC000"/>
                </a:solidFill>
              </a:rPr>
              <a:t>Matched Cloud Phase: Ice</a:t>
            </a:r>
            <a:endParaRPr sz="3000">
              <a:solidFill>
                <a:srgbClr val="FFC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114"/>
          <p:cNvPicPr preferRelativeResize="0"/>
          <p:nvPr/>
        </p:nvPicPr>
        <p:blipFill rotWithShape="1">
          <a:blip r:embed="rId3">
            <a:alphaModFix/>
          </a:blip>
          <a:srcRect b="0" l="0" r="0" t="0"/>
          <a:stretch/>
        </p:blipFill>
        <p:spPr>
          <a:xfrm>
            <a:off x="4998915" y="1883053"/>
            <a:ext cx="4000500" cy="3200400"/>
          </a:xfrm>
          <a:prstGeom prst="rect">
            <a:avLst/>
          </a:prstGeom>
          <a:noFill/>
          <a:ln>
            <a:noFill/>
          </a:ln>
        </p:spPr>
      </p:pic>
      <p:pic>
        <p:nvPicPr>
          <p:cNvPr id="509" name="Google Shape;509;p114"/>
          <p:cNvPicPr preferRelativeResize="0"/>
          <p:nvPr/>
        </p:nvPicPr>
        <p:blipFill rotWithShape="1">
          <a:blip r:embed="rId4">
            <a:alphaModFix/>
          </a:blip>
          <a:srcRect b="0" l="0" r="0" t="0"/>
          <a:stretch/>
        </p:blipFill>
        <p:spPr>
          <a:xfrm>
            <a:off x="144585" y="1306394"/>
            <a:ext cx="4732020" cy="3785616"/>
          </a:xfrm>
          <a:prstGeom prst="rect">
            <a:avLst/>
          </a:prstGeom>
          <a:noFill/>
          <a:ln>
            <a:noFill/>
          </a:ln>
        </p:spPr>
      </p:pic>
      <p:sp>
        <p:nvSpPr>
          <p:cNvPr id="510" name="Google Shape;510;p1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511" name="Google Shape;511;p114"/>
          <p:cNvSpPr txBox="1"/>
          <p:nvPr/>
        </p:nvSpPr>
        <p:spPr>
          <a:xfrm>
            <a:off x="578202" y="1299036"/>
            <a:ext cx="4302362" cy="35394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700" u="none" cap="none" strike="noStrike">
                <a:solidFill>
                  <a:schemeClr val="dk1"/>
                </a:solidFill>
                <a:latin typeface="Calibri"/>
                <a:ea typeface="Calibri"/>
                <a:cs typeface="Calibri"/>
                <a:sym typeface="Calibri"/>
              </a:rPr>
              <a:t>GOES-17 vs GOES-18 COD Full Disk</a:t>
            </a:r>
            <a:endParaRPr b="0" i="0" sz="1700" u="none" cap="none" strike="noStrike">
              <a:solidFill>
                <a:schemeClr val="dk1"/>
              </a:solidFill>
              <a:latin typeface="Arial"/>
              <a:ea typeface="Arial"/>
              <a:cs typeface="Arial"/>
              <a:sym typeface="Arial"/>
            </a:endParaRPr>
          </a:p>
        </p:txBody>
      </p:sp>
      <p:sp>
        <p:nvSpPr>
          <p:cNvPr id="512" name="Google Shape;512;p114"/>
          <p:cNvSpPr txBox="1"/>
          <p:nvPr/>
        </p:nvSpPr>
        <p:spPr>
          <a:xfrm>
            <a:off x="144585" y="4788740"/>
            <a:ext cx="2516553"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Calibri"/>
                <a:ea typeface="Calibri"/>
                <a:cs typeface="Calibri"/>
                <a:sym typeface="Calibri"/>
              </a:rPr>
              <a:t>bias = 0.466   precision = 1.987</a:t>
            </a:r>
            <a:endParaRPr b="0" i="0" sz="1400" u="none" cap="none" strike="noStrike">
              <a:solidFill>
                <a:schemeClr val="dk1"/>
              </a:solidFill>
              <a:latin typeface="Arial"/>
              <a:ea typeface="Arial"/>
              <a:cs typeface="Arial"/>
              <a:sym typeface="Arial"/>
            </a:endParaRPr>
          </a:p>
        </p:txBody>
      </p:sp>
      <p:sp>
        <p:nvSpPr>
          <p:cNvPr id="513" name="Google Shape;513;p114"/>
          <p:cNvSpPr txBox="1"/>
          <p:nvPr/>
        </p:nvSpPr>
        <p:spPr>
          <a:xfrm>
            <a:off x="5182424" y="1884384"/>
            <a:ext cx="3816991" cy="35394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700" u="none" cap="none" strike="noStrike">
                <a:solidFill>
                  <a:schemeClr val="dk1"/>
                </a:solidFill>
                <a:latin typeface="Calibri"/>
                <a:ea typeface="Calibri"/>
                <a:cs typeface="Calibri"/>
                <a:sym typeface="Calibri"/>
              </a:rPr>
              <a:t>GOES-17 vs GOES-18 COD Full Disk</a:t>
            </a:r>
            <a:endParaRPr b="0" i="0" sz="1700" u="none" cap="none" strike="noStrike">
              <a:solidFill>
                <a:schemeClr val="dk1"/>
              </a:solidFill>
              <a:latin typeface="Arial"/>
              <a:ea typeface="Arial"/>
              <a:cs typeface="Arial"/>
              <a:sym typeface="Arial"/>
            </a:endParaRPr>
          </a:p>
        </p:txBody>
      </p:sp>
      <p:sp>
        <p:nvSpPr>
          <p:cNvPr id="514" name="Google Shape;514;p114"/>
          <p:cNvSpPr txBox="1"/>
          <p:nvPr/>
        </p:nvSpPr>
        <p:spPr>
          <a:xfrm>
            <a:off x="4998915" y="4775676"/>
            <a:ext cx="2516553"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Calibri"/>
                <a:ea typeface="Calibri"/>
                <a:cs typeface="Calibri"/>
                <a:sym typeface="Calibri"/>
              </a:rPr>
              <a:t>bias = 0.466   precision = 1.987</a:t>
            </a:r>
            <a:endParaRPr b="0" i="0" sz="1400" u="none" cap="none" strike="noStrike">
              <a:solidFill>
                <a:schemeClr val="dk1"/>
              </a:solidFill>
              <a:latin typeface="Arial"/>
              <a:ea typeface="Arial"/>
              <a:cs typeface="Arial"/>
              <a:sym typeface="Arial"/>
            </a:endParaRPr>
          </a:p>
        </p:txBody>
      </p:sp>
      <p:sp>
        <p:nvSpPr>
          <p:cNvPr id="515" name="Google Shape;515;p114"/>
          <p:cNvSpPr txBox="1"/>
          <p:nvPr/>
        </p:nvSpPr>
        <p:spPr>
          <a:xfrm>
            <a:off x="226574" y="5229249"/>
            <a:ext cx="8460226" cy="1754326"/>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chemeClr val="lt1"/>
              </a:buClr>
              <a:buSzPts val="2400"/>
              <a:buFont typeface="Arial"/>
              <a:buChar char="•"/>
            </a:pPr>
            <a:r>
              <a:rPr b="0" i="0" lang="en-US" sz="1800" u="none" cap="none" strike="noStrike">
                <a:solidFill>
                  <a:schemeClr val="lt1"/>
                </a:solidFill>
                <a:latin typeface="Calibri"/>
                <a:ea typeface="Calibri"/>
                <a:cs typeface="Calibri"/>
                <a:sym typeface="Calibri"/>
              </a:rPr>
              <a:t>Ice cloud-only bias and precision improved compared to combined phase plots</a:t>
            </a:r>
            <a:endParaRPr/>
          </a:p>
          <a:p>
            <a:pPr indent="-228600" lvl="0" marL="457200" marR="0" rtl="0" algn="l">
              <a:lnSpc>
                <a:spcPct val="100000"/>
              </a:lnSpc>
              <a:spcBef>
                <a:spcPts val="0"/>
              </a:spcBef>
              <a:spcAft>
                <a:spcPts val="0"/>
              </a:spcAft>
              <a:buClr>
                <a:schemeClr val="lt1"/>
              </a:buClr>
              <a:buSzPts val="2400"/>
              <a:buFont typeface="Arial"/>
              <a:buNone/>
            </a:pPr>
            <a:r>
              <a:t/>
            </a:r>
            <a:endParaRPr b="0" i="0" sz="1800" u="none" cap="none" strike="noStrike">
              <a:solidFill>
                <a:schemeClr val="lt1"/>
              </a:solidFill>
              <a:latin typeface="Calibri"/>
              <a:ea typeface="Calibri"/>
              <a:cs typeface="Calibri"/>
              <a:sym typeface="Calibri"/>
            </a:endParaRPr>
          </a:p>
          <a:p>
            <a:pPr indent="-381000" lvl="0" marL="457200" marR="0" rtl="0" algn="l">
              <a:lnSpc>
                <a:spcPct val="100000"/>
              </a:lnSpc>
              <a:spcBef>
                <a:spcPts val="0"/>
              </a:spcBef>
              <a:spcAft>
                <a:spcPts val="0"/>
              </a:spcAft>
              <a:buClr>
                <a:schemeClr val="lt1"/>
              </a:buClr>
              <a:buSzPts val="2400"/>
              <a:buFont typeface="Arial"/>
              <a:buChar char="•"/>
            </a:pPr>
            <a:r>
              <a:rPr b="0" i="0" lang="en-US" sz="1800" u="none" cap="none" strike="noStrike">
                <a:solidFill>
                  <a:schemeClr val="lt1"/>
                </a:solidFill>
                <a:latin typeface="Calibri"/>
                <a:ea typeface="Calibri"/>
                <a:cs typeface="Calibri"/>
                <a:sym typeface="Calibri"/>
              </a:rPr>
              <a:t>Small numbers of pixels with lower GOES-18 COD, but overall bias acceptable</a:t>
            </a:r>
            <a:endParaRPr/>
          </a:p>
          <a:p>
            <a:pPr indent="-228600" lvl="0" marL="457200" marR="0" rtl="0" algn="l">
              <a:lnSpc>
                <a:spcPct val="100000"/>
              </a:lnSpc>
              <a:spcBef>
                <a:spcPts val="0"/>
              </a:spcBef>
              <a:spcAft>
                <a:spcPts val="0"/>
              </a:spcAft>
              <a:buClr>
                <a:schemeClr val="lt1"/>
              </a:buClr>
              <a:buSzPts val="2400"/>
              <a:buFont typeface="Arial"/>
              <a:buNone/>
            </a:pPr>
            <a:r>
              <a:t/>
            </a:r>
            <a:endParaRPr b="0" i="0" sz="1800" u="none" cap="none" strike="noStrike">
              <a:solidFill>
                <a:schemeClr val="lt1"/>
              </a:solidFill>
              <a:latin typeface="Calibri"/>
              <a:ea typeface="Calibri"/>
              <a:cs typeface="Calibri"/>
              <a:sym typeface="Calibri"/>
            </a:endParaRPr>
          </a:p>
          <a:p>
            <a:pPr indent="-381000" lvl="0" marL="457200" marR="0" rtl="0" algn="l">
              <a:lnSpc>
                <a:spcPct val="100000"/>
              </a:lnSpc>
              <a:spcBef>
                <a:spcPts val="0"/>
              </a:spcBef>
              <a:spcAft>
                <a:spcPts val="0"/>
              </a:spcAft>
              <a:buClr>
                <a:schemeClr val="lt1"/>
              </a:buClr>
              <a:buSzPts val="2400"/>
              <a:buFont typeface="Arial"/>
              <a:buChar char="•"/>
            </a:pPr>
            <a:r>
              <a:rPr b="0" i="0" lang="en-US" sz="1800" u="none" cap="none" strike="noStrike">
                <a:solidFill>
                  <a:schemeClr val="lt1"/>
                </a:solidFill>
                <a:latin typeface="Calibri"/>
                <a:ea typeface="Calibri"/>
                <a:cs typeface="Calibri"/>
                <a:sym typeface="Calibri"/>
              </a:rPr>
              <a:t>Note that the vast majority of these clouds are thin cirrus</a:t>
            </a:r>
            <a:endParaRPr b="0" i="0" sz="1800" u="none" cap="none" strike="noStrike">
              <a:solidFill>
                <a:schemeClr val="lt1"/>
              </a:solidFill>
              <a:latin typeface="Arial"/>
              <a:ea typeface="Arial"/>
              <a:cs typeface="Arial"/>
              <a:sym typeface="Arial"/>
            </a:endParaRPr>
          </a:p>
          <a:p>
            <a:pPr indent="0" lvl="0" marL="609600" marR="0" rtl="0" algn="l">
              <a:lnSpc>
                <a:spcPct val="100000"/>
              </a:lnSpc>
              <a:spcBef>
                <a:spcPts val="0"/>
              </a:spcBef>
              <a:spcAft>
                <a:spcPts val="0"/>
              </a:spcAft>
              <a:buClr>
                <a:srgbClr val="000000"/>
              </a:buClr>
              <a:buSzPts val="3200"/>
              <a:buFont typeface="Arial"/>
              <a:buNone/>
            </a:pPr>
            <a:r>
              <a:t/>
            </a:r>
            <a:endParaRPr b="0" i="0" sz="1800" u="none" cap="none" strike="noStrike">
              <a:solidFill>
                <a:schemeClr val="lt1"/>
              </a:solidFill>
              <a:latin typeface="Arial"/>
              <a:ea typeface="Arial"/>
              <a:cs typeface="Arial"/>
              <a:sym typeface="Arial"/>
            </a:endParaRPr>
          </a:p>
        </p:txBody>
      </p:sp>
      <p:sp>
        <p:nvSpPr>
          <p:cNvPr id="516" name="Google Shape;516;p114"/>
          <p:cNvSpPr txBox="1"/>
          <p:nvPr>
            <p:ph type="title"/>
          </p:nvPr>
        </p:nvSpPr>
        <p:spPr>
          <a:xfrm>
            <a:off x="457200" y="59469"/>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COD Aug. 22, 2022 0800 UTC</a:t>
            </a:r>
            <a:br>
              <a:rPr lang="en-US" sz="3000">
                <a:solidFill>
                  <a:srgbClr val="FFC000"/>
                </a:solidFill>
              </a:rPr>
            </a:br>
            <a:r>
              <a:rPr lang="en-US" sz="3000">
                <a:solidFill>
                  <a:srgbClr val="FFC000"/>
                </a:solidFill>
              </a:rPr>
              <a:t>Matched Cloud Phase: Ice</a:t>
            </a:r>
            <a:endParaRPr sz="3000">
              <a:solidFill>
                <a:srgbClr val="FFC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id="522" name="Google Shape;522;p115"/>
          <p:cNvPicPr preferRelativeResize="0"/>
          <p:nvPr/>
        </p:nvPicPr>
        <p:blipFill rotWithShape="1">
          <a:blip r:embed="rId3">
            <a:alphaModFix/>
          </a:blip>
          <a:srcRect b="0" l="0" r="0" t="0"/>
          <a:stretch/>
        </p:blipFill>
        <p:spPr>
          <a:xfrm>
            <a:off x="147711" y="1750342"/>
            <a:ext cx="4389120" cy="4389120"/>
          </a:xfrm>
          <a:prstGeom prst="rect">
            <a:avLst/>
          </a:prstGeom>
          <a:noFill/>
          <a:ln>
            <a:noFill/>
          </a:ln>
        </p:spPr>
      </p:pic>
      <p:sp>
        <p:nvSpPr>
          <p:cNvPr id="523" name="Google Shape;523;p115"/>
          <p:cNvSpPr txBox="1"/>
          <p:nvPr>
            <p:ph type="title"/>
          </p:nvPr>
        </p:nvSpPr>
        <p:spPr>
          <a:xfrm>
            <a:off x="457200" y="59469"/>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COD Aug. 22, 2022 0800 UTC</a:t>
            </a:r>
            <a:br>
              <a:rPr lang="en-US" sz="3000">
                <a:solidFill>
                  <a:srgbClr val="FFC000"/>
                </a:solidFill>
              </a:rPr>
            </a:br>
            <a:r>
              <a:rPr lang="en-US" sz="3000">
                <a:solidFill>
                  <a:srgbClr val="FFC000"/>
                </a:solidFill>
              </a:rPr>
              <a:t>Matched Cloud Phase: Liquid</a:t>
            </a:r>
            <a:endParaRPr sz="3000">
              <a:solidFill>
                <a:srgbClr val="FFC000"/>
              </a:solidFill>
            </a:endParaRPr>
          </a:p>
        </p:txBody>
      </p:sp>
      <p:sp>
        <p:nvSpPr>
          <p:cNvPr id="524" name="Google Shape;524;p11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525" name="Google Shape;525;p115"/>
          <p:cNvSpPr txBox="1"/>
          <p:nvPr/>
        </p:nvSpPr>
        <p:spPr>
          <a:xfrm>
            <a:off x="1172305" y="1750342"/>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GOES-17 COD Full Disk</a:t>
            </a:r>
            <a:endParaRPr b="0" i="0" sz="2000" u="none" cap="none" strike="noStrike">
              <a:solidFill>
                <a:schemeClr val="dk1"/>
              </a:solidFill>
              <a:latin typeface="Arial"/>
              <a:ea typeface="Arial"/>
              <a:cs typeface="Arial"/>
              <a:sym typeface="Arial"/>
            </a:endParaRPr>
          </a:p>
        </p:txBody>
      </p:sp>
      <p:sp>
        <p:nvSpPr>
          <p:cNvPr id="526" name="Google Shape;526;p115"/>
          <p:cNvSpPr txBox="1"/>
          <p:nvPr/>
        </p:nvSpPr>
        <p:spPr>
          <a:xfrm>
            <a:off x="5685690" y="1766430"/>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COD Full Disk</a:t>
            </a:r>
            <a:endParaRPr b="0" i="0" sz="2000" u="none" cap="none" strike="noStrike">
              <a:solidFill>
                <a:schemeClr val="dk1"/>
              </a:solidFill>
              <a:latin typeface="Arial"/>
              <a:ea typeface="Arial"/>
              <a:cs typeface="Arial"/>
              <a:sym typeface="Arial"/>
            </a:endParaRPr>
          </a:p>
        </p:txBody>
      </p:sp>
      <p:pic>
        <p:nvPicPr>
          <p:cNvPr id="527" name="Google Shape;527;p115"/>
          <p:cNvPicPr preferRelativeResize="0"/>
          <p:nvPr/>
        </p:nvPicPr>
        <p:blipFill rotWithShape="1">
          <a:blip r:embed="rId4">
            <a:alphaModFix/>
          </a:blip>
          <a:srcRect b="0" l="0" r="0" t="0"/>
          <a:stretch/>
        </p:blipFill>
        <p:spPr>
          <a:xfrm>
            <a:off x="4642333" y="1754707"/>
            <a:ext cx="4389120" cy="4389120"/>
          </a:xfrm>
          <a:prstGeom prst="rect">
            <a:avLst/>
          </a:prstGeom>
          <a:noFill/>
          <a:ln>
            <a:noFill/>
          </a:ln>
        </p:spPr>
      </p:pic>
      <p:sp>
        <p:nvSpPr>
          <p:cNvPr id="528" name="Google Shape;528;p115"/>
          <p:cNvSpPr txBox="1"/>
          <p:nvPr/>
        </p:nvSpPr>
        <p:spPr>
          <a:xfrm>
            <a:off x="5685689" y="1750342"/>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COD Full Disk</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id="534" name="Google Shape;534;p116"/>
          <p:cNvPicPr preferRelativeResize="0"/>
          <p:nvPr/>
        </p:nvPicPr>
        <p:blipFill rotWithShape="1">
          <a:blip r:embed="rId3">
            <a:alphaModFix/>
          </a:blip>
          <a:srcRect b="0" l="0" r="0" t="0"/>
          <a:stretch/>
        </p:blipFill>
        <p:spPr>
          <a:xfrm>
            <a:off x="4642333" y="1754707"/>
            <a:ext cx="4389120" cy="4389120"/>
          </a:xfrm>
          <a:prstGeom prst="rect">
            <a:avLst/>
          </a:prstGeom>
          <a:noFill/>
          <a:ln>
            <a:noFill/>
          </a:ln>
        </p:spPr>
      </p:pic>
      <p:pic>
        <p:nvPicPr>
          <p:cNvPr id="535" name="Google Shape;535;p116"/>
          <p:cNvPicPr preferRelativeResize="0"/>
          <p:nvPr/>
        </p:nvPicPr>
        <p:blipFill rotWithShape="1">
          <a:blip r:embed="rId4">
            <a:alphaModFix/>
          </a:blip>
          <a:srcRect b="0" l="0" r="0" t="0"/>
          <a:stretch/>
        </p:blipFill>
        <p:spPr>
          <a:xfrm>
            <a:off x="147711" y="1754707"/>
            <a:ext cx="4389120" cy="4389120"/>
          </a:xfrm>
          <a:prstGeom prst="rect">
            <a:avLst/>
          </a:prstGeom>
          <a:noFill/>
          <a:ln>
            <a:noFill/>
          </a:ln>
        </p:spPr>
      </p:pic>
      <p:sp>
        <p:nvSpPr>
          <p:cNvPr id="536" name="Google Shape;536;p1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537" name="Google Shape;537;p116"/>
          <p:cNvSpPr txBox="1"/>
          <p:nvPr/>
        </p:nvSpPr>
        <p:spPr>
          <a:xfrm>
            <a:off x="182879" y="1766430"/>
            <a:ext cx="4271890"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GOES17 – GOES18 COD Full Disk</a:t>
            </a:r>
            <a:endParaRPr b="0" i="0" sz="2000" u="none" cap="none" strike="noStrike">
              <a:solidFill>
                <a:schemeClr val="dk1"/>
              </a:solidFill>
              <a:latin typeface="Arial"/>
              <a:ea typeface="Arial"/>
              <a:cs typeface="Arial"/>
              <a:sym typeface="Arial"/>
            </a:endParaRPr>
          </a:p>
        </p:txBody>
      </p:sp>
      <p:sp>
        <p:nvSpPr>
          <p:cNvPr id="538" name="Google Shape;538;p116"/>
          <p:cNvSpPr txBox="1"/>
          <p:nvPr/>
        </p:nvSpPr>
        <p:spPr>
          <a:xfrm>
            <a:off x="5685690" y="1766430"/>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COD Full Disk</a:t>
            </a:r>
            <a:endParaRPr b="0" i="0" sz="2000" u="none" cap="none" strike="noStrike">
              <a:solidFill>
                <a:schemeClr val="dk1"/>
              </a:solidFill>
              <a:latin typeface="Arial"/>
              <a:ea typeface="Arial"/>
              <a:cs typeface="Arial"/>
              <a:sym typeface="Arial"/>
            </a:endParaRPr>
          </a:p>
        </p:txBody>
      </p:sp>
      <p:sp>
        <p:nvSpPr>
          <p:cNvPr id="539" name="Google Shape;539;p116"/>
          <p:cNvSpPr txBox="1"/>
          <p:nvPr>
            <p:ph type="title"/>
          </p:nvPr>
        </p:nvSpPr>
        <p:spPr>
          <a:xfrm>
            <a:off x="457200" y="59469"/>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COD Aug. 22, 2022 0800 UTC</a:t>
            </a:r>
            <a:br>
              <a:rPr lang="en-US" sz="3000">
                <a:solidFill>
                  <a:srgbClr val="FFC000"/>
                </a:solidFill>
              </a:rPr>
            </a:br>
            <a:r>
              <a:rPr lang="en-US" sz="3000">
                <a:solidFill>
                  <a:srgbClr val="FFC000"/>
                </a:solidFill>
              </a:rPr>
              <a:t>Matched Cloud Phase: Liquid</a:t>
            </a:r>
            <a:endParaRPr sz="3000">
              <a:solidFill>
                <a:srgbClr val="FFC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117"/>
          <p:cNvPicPr preferRelativeResize="0"/>
          <p:nvPr/>
        </p:nvPicPr>
        <p:blipFill rotWithShape="1">
          <a:blip r:embed="rId3">
            <a:alphaModFix/>
          </a:blip>
          <a:srcRect b="0" l="0" r="0" t="0"/>
          <a:stretch/>
        </p:blipFill>
        <p:spPr>
          <a:xfrm>
            <a:off x="4991805" y="1884384"/>
            <a:ext cx="4000500" cy="3200400"/>
          </a:xfrm>
          <a:prstGeom prst="rect">
            <a:avLst/>
          </a:prstGeom>
          <a:noFill/>
          <a:ln>
            <a:noFill/>
          </a:ln>
        </p:spPr>
      </p:pic>
      <p:pic>
        <p:nvPicPr>
          <p:cNvPr id="546" name="Google Shape;546;p117"/>
          <p:cNvPicPr preferRelativeResize="0"/>
          <p:nvPr/>
        </p:nvPicPr>
        <p:blipFill rotWithShape="1">
          <a:blip r:embed="rId4">
            <a:alphaModFix/>
          </a:blip>
          <a:srcRect b="0" l="0" r="0" t="0"/>
          <a:stretch/>
        </p:blipFill>
        <p:spPr>
          <a:xfrm>
            <a:off x="151695" y="1303935"/>
            <a:ext cx="4732020" cy="3785616"/>
          </a:xfrm>
          <a:prstGeom prst="rect">
            <a:avLst/>
          </a:prstGeom>
          <a:noFill/>
          <a:ln>
            <a:noFill/>
          </a:ln>
        </p:spPr>
      </p:pic>
      <p:sp>
        <p:nvSpPr>
          <p:cNvPr id="547" name="Google Shape;547;p1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548" name="Google Shape;548;p117"/>
          <p:cNvSpPr txBox="1"/>
          <p:nvPr/>
        </p:nvSpPr>
        <p:spPr>
          <a:xfrm>
            <a:off x="578202" y="1299036"/>
            <a:ext cx="4302362" cy="35394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700" u="none" cap="none" strike="noStrike">
                <a:solidFill>
                  <a:schemeClr val="dk1"/>
                </a:solidFill>
                <a:latin typeface="Calibri"/>
                <a:ea typeface="Calibri"/>
                <a:cs typeface="Calibri"/>
                <a:sym typeface="Calibri"/>
              </a:rPr>
              <a:t>GOES-17 vs GOES-18 COD Full Disk</a:t>
            </a:r>
            <a:endParaRPr b="0" i="0" sz="1700" u="none" cap="none" strike="noStrike">
              <a:solidFill>
                <a:schemeClr val="dk1"/>
              </a:solidFill>
              <a:latin typeface="Arial"/>
              <a:ea typeface="Arial"/>
              <a:cs typeface="Arial"/>
              <a:sym typeface="Arial"/>
            </a:endParaRPr>
          </a:p>
        </p:txBody>
      </p:sp>
      <p:sp>
        <p:nvSpPr>
          <p:cNvPr id="549" name="Google Shape;549;p117"/>
          <p:cNvSpPr txBox="1"/>
          <p:nvPr/>
        </p:nvSpPr>
        <p:spPr>
          <a:xfrm>
            <a:off x="144585" y="4788740"/>
            <a:ext cx="2516553"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Calibri"/>
                <a:ea typeface="Calibri"/>
                <a:cs typeface="Calibri"/>
                <a:sym typeface="Calibri"/>
              </a:rPr>
              <a:t>bias = 0.468   precision = 4.618</a:t>
            </a:r>
            <a:endParaRPr b="0" i="0" sz="1400" u="none" cap="none" strike="noStrike">
              <a:solidFill>
                <a:schemeClr val="dk1"/>
              </a:solidFill>
              <a:latin typeface="Arial"/>
              <a:ea typeface="Arial"/>
              <a:cs typeface="Arial"/>
              <a:sym typeface="Arial"/>
            </a:endParaRPr>
          </a:p>
        </p:txBody>
      </p:sp>
      <p:sp>
        <p:nvSpPr>
          <p:cNvPr id="550" name="Google Shape;550;p117"/>
          <p:cNvSpPr txBox="1"/>
          <p:nvPr/>
        </p:nvSpPr>
        <p:spPr>
          <a:xfrm>
            <a:off x="5182424" y="1884384"/>
            <a:ext cx="3816991" cy="35394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700" u="none" cap="none" strike="noStrike">
                <a:solidFill>
                  <a:schemeClr val="dk1"/>
                </a:solidFill>
                <a:latin typeface="Calibri"/>
                <a:ea typeface="Calibri"/>
                <a:cs typeface="Calibri"/>
                <a:sym typeface="Calibri"/>
              </a:rPr>
              <a:t>GOES-17 vs GOES-18 COD Full Disk</a:t>
            </a:r>
            <a:endParaRPr b="0" i="0" sz="1700" u="none" cap="none" strike="noStrike">
              <a:solidFill>
                <a:schemeClr val="dk1"/>
              </a:solidFill>
              <a:latin typeface="Arial"/>
              <a:ea typeface="Arial"/>
              <a:cs typeface="Arial"/>
              <a:sym typeface="Arial"/>
            </a:endParaRPr>
          </a:p>
        </p:txBody>
      </p:sp>
      <p:sp>
        <p:nvSpPr>
          <p:cNvPr id="551" name="Google Shape;551;p117"/>
          <p:cNvSpPr txBox="1"/>
          <p:nvPr/>
        </p:nvSpPr>
        <p:spPr>
          <a:xfrm>
            <a:off x="4998915" y="4775676"/>
            <a:ext cx="2516553"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Calibri"/>
                <a:ea typeface="Calibri"/>
                <a:cs typeface="Calibri"/>
                <a:sym typeface="Calibri"/>
              </a:rPr>
              <a:t>bias = 0.468   precision = 4.618</a:t>
            </a:r>
            <a:endParaRPr b="0" i="0" sz="1400" u="none" cap="none" strike="noStrike">
              <a:solidFill>
                <a:schemeClr val="dk1"/>
              </a:solidFill>
              <a:latin typeface="Arial"/>
              <a:ea typeface="Arial"/>
              <a:cs typeface="Arial"/>
              <a:sym typeface="Arial"/>
            </a:endParaRPr>
          </a:p>
        </p:txBody>
      </p:sp>
      <p:sp>
        <p:nvSpPr>
          <p:cNvPr id="552" name="Google Shape;552;p117"/>
          <p:cNvSpPr txBox="1"/>
          <p:nvPr/>
        </p:nvSpPr>
        <p:spPr>
          <a:xfrm>
            <a:off x="226574" y="5176996"/>
            <a:ext cx="8460226" cy="1477328"/>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chemeClr val="lt1"/>
              </a:buClr>
              <a:buSzPts val="2400"/>
              <a:buFont typeface="Arial"/>
              <a:buChar char="•"/>
            </a:pPr>
            <a:r>
              <a:rPr b="0" i="0" lang="en-US" sz="1800" u="none" cap="none" strike="noStrike">
                <a:solidFill>
                  <a:schemeClr val="lt1"/>
                </a:solidFill>
                <a:latin typeface="Calibri"/>
                <a:ea typeface="Calibri"/>
                <a:cs typeface="Calibri"/>
                <a:sym typeface="Calibri"/>
              </a:rPr>
              <a:t>Bias is acceptable, precision is highest for liquid clouds, but not unexpected.</a:t>
            </a:r>
            <a:endParaRPr/>
          </a:p>
          <a:p>
            <a:pPr indent="-228600" lvl="0" marL="457200" marR="0" rtl="0" algn="l">
              <a:lnSpc>
                <a:spcPct val="100000"/>
              </a:lnSpc>
              <a:spcBef>
                <a:spcPts val="0"/>
              </a:spcBef>
              <a:spcAft>
                <a:spcPts val="0"/>
              </a:spcAft>
              <a:buClr>
                <a:schemeClr val="lt1"/>
              </a:buClr>
              <a:buSzPts val="2400"/>
              <a:buFont typeface="Arial"/>
              <a:buNone/>
            </a:pPr>
            <a:r>
              <a:t/>
            </a:r>
            <a:endParaRPr b="0" i="0" sz="1800" u="none" cap="none" strike="noStrike">
              <a:solidFill>
                <a:schemeClr val="lt1"/>
              </a:solidFill>
              <a:latin typeface="Calibri"/>
              <a:ea typeface="Calibri"/>
              <a:cs typeface="Calibri"/>
              <a:sym typeface="Calibri"/>
            </a:endParaRPr>
          </a:p>
          <a:p>
            <a:pPr indent="-381000" lvl="0" marL="457200" marR="0" rtl="0" algn="l">
              <a:lnSpc>
                <a:spcPct val="100000"/>
              </a:lnSpc>
              <a:spcBef>
                <a:spcPts val="0"/>
              </a:spcBef>
              <a:spcAft>
                <a:spcPts val="0"/>
              </a:spcAft>
              <a:buClr>
                <a:schemeClr val="lt1"/>
              </a:buClr>
              <a:buSzPts val="2400"/>
              <a:buFont typeface="Arial"/>
              <a:buChar char="•"/>
            </a:pPr>
            <a:r>
              <a:rPr b="0" i="0" lang="en-US" sz="1800" u="none" cap="none" strike="noStrike">
                <a:solidFill>
                  <a:schemeClr val="lt1"/>
                </a:solidFill>
                <a:latin typeface="Calibri"/>
                <a:ea typeface="Calibri"/>
                <a:cs typeface="Calibri"/>
                <a:sym typeface="Calibri"/>
              </a:rPr>
              <a:t>thin water clouds, so can include highly variable optical depths in stratocumulus</a:t>
            </a:r>
            <a:endParaRPr/>
          </a:p>
          <a:p>
            <a:pPr indent="-228600" lvl="0" marL="457200" marR="0" rtl="0" algn="l">
              <a:lnSpc>
                <a:spcPct val="100000"/>
              </a:lnSpc>
              <a:spcBef>
                <a:spcPts val="0"/>
              </a:spcBef>
              <a:spcAft>
                <a:spcPts val="0"/>
              </a:spcAft>
              <a:buClr>
                <a:schemeClr val="lt1"/>
              </a:buClr>
              <a:buSzPts val="2400"/>
              <a:buFont typeface="Arial"/>
              <a:buNone/>
            </a:pPr>
            <a:r>
              <a:t/>
            </a:r>
            <a:endParaRPr b="0" i="0" sz="1800" u="none" cap="none" strike="noStrike">
              <a:solidFill>
                <a:schemeClr val="lt1"/>
              </a:solidFill>
              <a:latin typeface="Calibri"/>
              <a:ea typeface="Calibri"/>
              <a:cs typeface="Calibri"/>
              <a:sym typeface="Calibri"/>
            </a:endParaRPr>
          </a:p>
          <a:p>
            <a:pPr indent="-381000" lvl="0" marL="457200" marR="0" rtl="0" algn="l">
              <a:lnSpc>
                <a:spcPct val="100000"/>
              </a:lnSpc>
              <a:spcBef>
                <a:spcPts val="0"/>
              </a:spcBef>
              <a:spcAft>
                <a:spcPts val="0"/>
              </a:spcAft>
              <a:buClr>
                <a:schemeClr val="lt1"/>
              </a:buClr>
              <a:buSzPts val="2400"/>
              <a:buFont typeface="Arial"/>
              <a:buChar char="•"/>
            </a:pPr>
            <a:r>
              <a:rPr b="0" i="0" lang="en-US" sz="1800" u="none" cap="none" strike="noStrike">
                <a:solidFill>
                  <a:schemeClr val="lt1"/>
                </a:solidFill>
                <a:latin typeface="Calibri"/>
                <a:ea typeface="Calibri"/>
                <a:cs typeface="Calibri"/>
                <a:sym typeface="Calibri"/>
              </a:rPr>
              <a:t>Tales of distribution are not in scatter plot</a:t>
            </a:r>
            <a:endParaRPr/>
          </a:p>
        </p:txBody>
      </p:sp>
      <p:sp>
        <p:nvSpPr>
          <p:cNvPr id="553" name="Google Shape;553;p117"/>
          <p:cNvSpPr txBox="1"/>
          <p:nvPr>
            <p:ph type="title"/>
          </p:nvPr>
        </p:nvSpPr>
        <p:spPr>
          <a:xfrm>
            <a:off x="457200" y="59469"/>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COD Aug. 22, 2022 0800 UTC</a:t>
            </a:r>
            <a:br>
              <a:rPr lang="en-US" sz="3000">
                <a:solidFill>
                  <a:srgbClr val="FFC000"/>
                </a:solidFill>
              </a:rPr>
            </a:br>
            <a:r>
              <a:rPr lang="en-US" sz="3000">
                <a:solidFill>
                  <a:srgbClr val="FFC000"/>
                </a:solidFill>
              </a:rPr>
              <a:t>Matched Cloud Phase: Liquid</a:t>
            </a:r>
            <a:endParaRPr sz="3000">
              <a:solidFill>
                <a:srgbClr val="FFC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id="559" name="Google Shape;559;p118"/>
          <p:cNvPicPr preferRelativeResize="0"/>
          <p:nvPr/>
        </p:nvPicPr>
        <p:blipFill rotWithShape="1">
          <a:blip r:embed="rId3">
            <a:alphaModFix/>
          </a:blip>
          <a:srcRect b="0" l="0" r="0" t="0"/>
          <a:stretch/>
        </p:blipFill>
        <p:spPr>
          <a:xfrm>
            <a:off x="4627868" y="1750342"/>
            <a:ext cx="4389120" cy="4389120"/>
          </a:xfrm>
          <a:prstGeom prst="rect">
            <a:avLst/>
          </a:prstGeom>
          <a:noFill/>
          <a:ln>
            <a:noFill/>
          </a:ln>
        </p:spPr>
      </p:pic>
      <p:pic>
        <p:nvPicPr>
          <p:cNvPr id="560" name="Google Shape;560;p118"/>
          <p:cNvPicPr preferRelativeResize="0"/>
          <p:nvPr/>
        </p:nvPicPr>
        <p:blipFill rotWithShape="1">
          <a:blip r:embed="rId4">
            <a:alphaModFix/>
          </a:blip>
          <a:srcRect b="0" l="0" r="0" t="0"/>
          <a:stretch/>
        </p:blipFill>
        <p:spPr>
          <a:xfrm>
            <a:off x="150460" y="1750342"/>
            <a:ext cx="4389120" cy="4389120"/>
          </a:xfrm>
          <a:prstGeom prst="rect">
            <a:avLst/>
          </a:prstGeom>
          <a:noFill/>
          <a:ln>
            <a:noFill/>
          </a:ln>
        </p:spPr>
      </p:pic>
      <p:sp>
        <p:nvSpPr>
          <p:cNvPr id="561" name="Google Shape;561;p118"/>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CPS Aug. 22, 2022 0800 UTC</a:t>
            </a:r>
            <a:endParaRPr sz="3000">
              <a:solidFill>
                <a:srgbClr val="FFC000"/>
              </a:solidFill>
            </a:endParaRPr>
          </a:p>
        </p:txBody>
      </p:sp>
      <p:sp>
        <p:nvSpPr>
          <p:cNvPr id="562" name="Google Shape;562;p1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563" name="Google Shape;563;p118"/>
          <p:cNvSpPr txBox="1"/>
          <p:nvPr/>
        </p:nvSpPr>
        <p:spPr>
          <a:xfrm>
            <a:off x="1195751" y="1750342"/>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GOES-17 CPS Full Disk</a:t>
            </a:r>
            <a:endParaRPr b="0" i="0" sz="2000" u="none" cap="none" strike="noStrike">
              <a:solidFill>
                <a:schemeClr val="dk1"/>
              </a:solidFill>
              <a:latin typeface="Arial"/>
              <a:ea typeface="Arial"/>
              <a:cs typeface="Arial"/>
              <a:sym typeface="Arial"/>
            </a:endParaRPr>
          </a:p>
        </p:txBody>
      </p:sp>
      <p:sp>
        <p:nvSpPr>
          <p:cNvPr id="564" name="Google Shape;564;p118"/>
          <p:cNvSpPr txBox="1"/>
          <p:nvPr/>
        </p:nvSpPr>
        <p:spPr>
          <a:xfrm>
            <a:off x="5685690" y="1766430"/>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CPS Full Disk</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id="570" name="Google Shape;570;p119"/>
          <p:cNvPicPr preferRelativeResize="0"/>
          <p:nvPr/>
        </p:nvPicPr>
        <p:blipFill rotWithShape="1">
          <a:blip r:embed="rId3">
            <a:alphaModFix/>
          </a:blip>
          <a:srcRect b="0" l="0" r="0" t="0"/>
          <a:stretch/>
        </p:blipFill>
        <p:spPr>
          <a:xfrm>
            <a:off x="4627868" y="1750342"/>
            <a:ext cx="4389120" cy="4389120"/>
          </a:xfrm>
          <a:prstGeom prst="rect">
            <a:avLst/>
          </a:prstGeom>
          <a:noFill/>
          <a:ln>
            <a:noFill/>
          </a:ln>
        </p:spPr>
      </p:pic>
      <p:pic>
        <p:nvPicPr>
          <p:cNvPr id="571" name="Google Shape;571;p119"/>
          <p:cNvPicPr preferRelativeResize="0"/>
          <p:nvPr/>
        </p:nvPicPr>
        <p:blipFill rotWithShape="1">
          <a:blip r:embed="rId4">
            <a:alphaModFix/>
          </a:blip>
          <a:srcRect b="0" l="0" r="0" t="0"/>
          <a:stretch/>
        </p:blipFill>
        <p:spPr>
          <a:xfrm>
            <a:off x="151993" y="1750342"/>
            <a:ext cx="4389120" cy="4389120"/>
          </a:xfrm>
          <a:prstGeom prst="rect">
            <a:avLst/>
          </a:prstGeom>
          <a:noFill/>
          <a:ln>
            <a:noFill/>
          </a:ln>
        </p:spPr>
      </p:pic>
      <p:sp>
        <p:nvSpPr>
          <p:cNvPr id="572" name="Google Shape;572;p119"/>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CPS Aug. 22, 2022 0800 UTC</a:t>
            </a:r>
            <a:endParaRPr sz="3000">
              <a:solidFill>
                <a:srgbClr val="FFC000"/>
              </a:solidFill>
            </a:endParaRPr>
          </a:p>
        </p:txBody>
      </p:sp>
      <p:sp>
        <p:nvSpPr>
          <p:cNvPr id="573" name="Google Shape;573;p1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574" name="Google Shape;574;p119"/>
          <p:cNvSpPr txBox="1"/>
          <p:nvPr/>
        </p:nvSpPr>
        <p:spPr>
          <a:xfrm>
            <a:off x="147708" y="1750342"/>
            <a:ext cx="4356703"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GOES17 – GOES18 CPS Full Disk</a:t>
            </a:r>
            <a:endParaRPr b="0" i="0" sz="2000" u="none" cap="none" strike="noStrike">
              <a:solidFill>
                <a:schemeClr val="dk1"/>
              </a:solidFill>
              <a:latin typeface="Arial"/>
              <a:ea typeface="Arial"/>
              <a:cs typeface="Arial"/>
              <a:sym typeface="Arial"/>
            </a:endParaRPr>
          </a:p>
        </p:txBody>
      </p:sp>
      <p:sp>
        <p:nvSpPr>
          <p:cNvPr id="575" name="Google Shape;575;p119"/>
          <p:cNvSpPr txBox="1"/>
          <p:nvPr/>
        </p:nvSpPr>
        <p:spPr>
          <a:xfrm>
            <a:off x="5212077" y="1778917"/>
            <a:ext cx="3474723"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CPS Full Disk</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1994b8cb325_1_0"/>
          <p:cNvSpPr txBox="1"/>
          <p:nvPr>
            <p:ph idx="12" type="sldNum"/>
          </p:nvPr>
        </p:nvSpPr>
        <p:spPr>
          <a:xfrm>
            <a:off x="6553200" y="63563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graphicFrame>
        <p:nvGraphicFramePr>
          <p:cNvPr id="271" name="Google Shape;271;g1994b8cb325_1_0"/>
          <p:cNvGraphicFramePr/>
          <p:nvPr/>
        </p:nvGraphicFramePr>
        <p:xfrm>
          <a:off x="304800" y="1149825"/>
          <a:ext cx="3000000" cy="3000000"/>
        </p:xfrm>
        <a:graphic>
          <a:graphicData uri="http://schemas.openxmlformats.org/drawingml/2006/table">
            <a:tbl>
              <a:tblPr bandRow="1">
                <a:noFill/>
                <a:tableStyleId>{1D02E61E-AB42-48B2-88F1-25D699B999D4}</a:tableStyleId>
              </a:tblPr>
              <a:tblGrid>
                <a:gridCol w="2817650"/>
                <a:gridCol w="5773975"/>
              </a:tblGrid>
              <a:tr h="334925">
                <a:tc>
                  <a:txBody>
                    <a:bodyPr/>
                    <a:lstStyle/>
                    <a:p>
                      <a:pPr indent="0" lvl="0" marL="0" rtl="0" algn="ctr">
                        <a:spcBef>
                          <a:spcPts val="0"/>
                        </a:spcBef>
                        <a:spcAft>
                          <a:spcPts val="0"/>
                        </a:spcAft>
                        <a:buNone/>
                      </a:pPr>
                      <a:r>
                        <a:rPr b="1" lang="en-US" sz="1100">
                          <a:solidFill>
                            <a:schemeClr val="dk1"/>
                          </a:solidFill>
                          <a:latin typeface="Times New Roman"/>
                          <a:ea typeface="Times New Roman"/>
                          <a:cs typeface="Times New Roman"/>
                          <a:sym typeface="Times New Roman"/>
                        </a:rPr>
                        <a:t>RIMP Activity</a:t>
                      </a:r>
                      <a:endParaRPr b="1" sz="11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b="1" lang="en-US" sz="1100">
                          <a:solidFill>
                            <a:schemeClr val="dk1"/>
                          </a:solidFill>
                          <a:latin typeface="Times New Roman"/>
                          <a:ea typeface="Times New Roman"/>
                          <a:cs typeface="Times New Roman"/>
                          <a:sym typeface="Times New Roman"/>
                        </a:rPr>
                        <a:t>410-R-RIMP-0336 version 2, Table 1</a:t>
                      </a:r>
                      <a:endParaRPr b="1" sz="1100">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US" sz="1100">
                          <a:solidFill>
                            <a:schemeClr val="dk1"/>
                          </a:solidFill>
                          <a:latin typeface="Times New Roman"/>
                          <a:ea typeface="Times New Roman"/>
                          <a:cs typeface="Times New Roman"/>
                          <a:sym typeface="Times New Roman"/>
                        </a:rPr>
                        <a:t>Short description</a:t>
                      </a:r>
                      <a:endParaRPr b="1" sz="1100">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08950">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ABI-FD_COP01</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Verify that COP product generated at the required cadence for FD in ABI Mode 6</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08950">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ABI-CONUS_COP02</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Verify that COP product generated at the required cadence for CONUS in ABI Mode 6</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08950">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ABI-MESO_COP03</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Verify that COP product generated at the required cadence for mesoscale in ABI Mode 6</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08950">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ABI-FD_COP04</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Verify that COP product generated at the required cadence for FD in ABI Mode 4</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08950">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ABI-CONUS_COP05</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Verify that COP product generated at the required cadence for CONUS in ABI Mode 4</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08950">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ABI-FD_COP06</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Assess the accuracy and precision of COP product generated for FD in ABI Mode 6</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08950">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ABI-CONUS_COP07</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Assess the accuracy and precision of COP product generated for CONUS in ABI Mode 6</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08950">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ABI-MESO_COP08</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Assess the accuracy and precision of COP product generated for mesoscale in ABI Mode 6</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sp>
        <p:nvSpPr>
          <p:cNvPr id="272" name="Google Shape;272;g1994b8cb325_1_0"/>
          <p:cNvSpPr txBox="1"/>
          <p:nvPr/>
        </p:nvSpPr>
        <p:spPr>
          <a:xfrm>
            <a:off x="623275" y="76337"/>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lang="en-US" sz="3200">
                <a:solidFill>
                  <a:srgbClr val="F79646"/>
                </a:solidFill>
                <a:latin typeface="Calibri"/>
                <a:ea typeface="Calibri"/>
                <a:cs typeface="Calibri"/>
                <a:sym typeface="Calibri"/>
              </a:rPr>
              <a:t>RIMP Activities</a:t>
            </a:r>
            <a:endParaRPr b="0" i="0" sz="3600" u="none" cap="none" strike="noStrike">
              <a:solidFill>
                <a:srgbClr val="FFFFF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id="581" name="Google Shape;581;p120"/>
          <p:cNvPicPr preferRelativeResize="0"/>
          <p:nvPr/>
        </p:nvPicPr>
        <p:blipFill rotWithShape="1">
          <a:blip r:embed="rId3">
            <a:alphaModFix/>
          </a:blip>
          <a:srcRect b="0" l="0" r="0" t="0"/>
          <a:stretch/>
        </p:blipFill>
        <p:spPr>
          <a:xfrm>
            <a:off x="4987192" y="1883053"/>
            <a:ext cx="4000500" cy="3200400"/>
          </a:xfrm>
          <a:prstGeom prst="rect">
            <a:avLst/>
          </a:prstGeom>
          <a:noFill/>
          <a:ln>
            <a:noFill/>
          </a:ln>
        </p:spPr>
      </p:pic>
      <p:pic>
        <p:nvPicPr>
          <p:cNvPr id="582" name="Google Shape;582;p120"/>
          <p:cNvPicPr preferRelativeResize="0"/>
          <p:nvPr/>
        </p:nvPicPr>
        <p:blipFill rotWithShape="1">
          <a:blip r:embed="rId4">
            <a:alphaModFix/>
          </a:blip>
          <a:srcRect b="0" l="0" r="0" t="0"/>
          <a:stretch/>
        </p:blipFill>
        <p:spPr>
          <a:xfrm>
            <a:off x="156308" y="1309560"/>
            <a:ext cx="4732020" cy="3785616"/>
          </a:xfrm>
          <a:prstGeom prst="rect">
            <a:avLst/>
          </a:prstGeom>
          <a:noFill/>
          <a:ln>
            <a:noFill/>
          </a:ln>
        </p:spPr>
      </p:pic>
      <p:sp>
        <p:nvSpPr>
          <p:cNvPr id="583" name="Google Shape;583;p120"/>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CPS Aug. 22, 2022 0800 UTC</a:t>
            </a:r>
            <a:endParaRPr sz="3000">
              <a:solidFill>
                <a:srgbClr val="FFC000"/>
              </a:solidFill>
            </a:endParaRPr>
          </a:p>
        </p:txBody>
      </p:sp>
      <p:sp>
        <p:nvSpPr>
          <p:cNvPr id="584" name="Google Shape;584;p1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585" name="Google Shape;585;p120"/>
          <p:cNvSpPr txBox="1"/>
          <p:nvPr/>
        </p:nvSpPr>
        <p:spPr>
          <a:xfrm>
            <a:off x="578202" y="1299036"/>
            <a:ext cx="4302362" cy="35394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700" u="none" cap="none" strike="noStrike">
                <a:solidFill>
                  <a:schemeClr val="dk1"/>
                </a:solidFill>
                <a:latin typeface="Calibri"/>
                <a:ea typeface="Calibri"/>
                <a:cs typeface="Calibri"/>
                <a:sym typeface="Calibri"/>
              </a:rPr>
              <a:t>GOES-17 vs GOES-18 COD Full Disk</a:t>
            </a:r>
            <a:endParaRPr b="0" i="0" sz="1700" u="none" cap="none" strike="noStrike">
              <a:solidFill>
                <a:schemeClr val="dk1"/>
              </a:solidFill>
              <a:latin typeface="Arial"/>
              <a:ea typeface="Arial"/>
              <a:cs typeface="Arial"/>
              <a:sym typeface="Arial"/>
            </a:endParaRPr>
          </a:p>
        </p:txBody>
      </p:sp>
      <p:sp>
        <p:nvSpPr>
          <p:cNvPr id="586" name="Google Shape;586;p120"/>
          <p:cNvSpPr txBox="1"/>
          <p:nvPr/>
        </p:nvSpPr>
        <p:spPr>
          <a:xfrm>
            <a:off x="144585" y="4775677"/>
            <a:ext cx="2516553"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Calibri"/>
                <a:ea typeface="Calibri"/>
                <a:cs typeface="Calibri"/>
                <a:sym typeface="Calibri"/>
              </a:rPr>
              <a:t>bias = -3.914  precision = 19.284</a:t>
            </a:r>
            <a:endParaRPr b="0" i="0" sz="1400" u="none" cap="none" strike="noStrike">
              <a:solidFill>
                <a:schemeClr val="dk1"/>
              </a:solidFill>
              <a:latin typeface="Arial"/>
              <a:ea typeface="Arial"/>
              <a:cs typeface="Arial"/>
              <a:sym typeface="Arial"/>
            </a:endParaRPr>
          </a:p>
        </p:txBody>
      </p:sp>
      <p:sp>
        <p:nvSpPr>
          <p:cNvPr id="587" name="Google Shape;587;p120"/>
          <p:cNvSpPr txBox="1"/>
          <p:nvPr/>
        </p:nvSpPr>
        <p:spPr>
          <a:xfrm>
            <a:off x="5182424" y="1884384"/>
            <a:ext cx="3816991" cy="35394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700" u="none" cap="none" strike="noStrike">
                <a:solidFill>
                  <a:schemeClr val="dk1"/>
                </a:solidFill>
                <a:latin typeface="Calibri"/>
                <a:ea typeface="Calibri"/>
                <a:cs typeface="Calibri"/>
                <a:sym typeface="Calibri"/>
              </a:rPr>
              <a:t>GOES-17 vs GOES-18 COD Full Disk</a:t>
            </a:r>
            <a:endParaRPr b="0" i="0" sz="1700" u="none" cap="none" strike="noStrike">
              <a:solidFill>
                <a:schemeClr val="dk1"/>
              </a:solidFill>
              <a:latin typeface="Arial"/>
              <a:ea typeface="Arial"/>
              <a:cs typeface="Arial"/>
              <a:sym typeface="Arial"/>
            </a:endParaRPr>
          </a:p>
        </p:txBody>
      </p:sp>
      <p:sp>
        <p:nvSpPr>
          <p:cNvPr id="588" name="Google Shape;588;p120"/>
          <p:cNvSpPr txBox="1"/>
          <p:nvPr/>
        </p:nvSpPr>
        <p:spPr>
          <a:xfrm>
            <a:off x="4998915" y="4775676"/>
            <a:ext cx="2516553"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Calibri"/>
                <a:ea typeface="Calibri"/>
                <a:cs typeface="Calibri"/>
                <a:sym typeface="Calibri"/>
              </a:rPr>
              <a:t>bias = -3.914  precision = 19.284</a:t>
            </a:r>
            <a:endParaRPr b="0" i="0" sz="1400" u="none" cap="none" strike="noStrike">
              <a:solidFill>
                <a:schemeClr val="dk1"/>
              </a:solidFill>
              <a:latin typeface="Arial"/>
              <a:ea typeface="Arial"/>
              <a:cs typeface="Arial"/>
              <a:sym typeface="Arial"/>
            </a:endParaRPr>
          </a:p>
        </p:txBody>
      </p:sp>
      <p:sp>
        <p:nvSpPr>
          <p:cNvPr id="589" name="Google Shape;589;p120"/>
          <p:cNvSpPr txBox="1"/>
          <p:nvPr/>
        </p:nvSpPr>
        <p:spPr>
          <a:xfrm>
            <a:off x="226574" y="5163933"/>
            <a:ext cx="8460226" cy="1200329"/>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chemeClr val="lt1"/>
              </a:buClr>
              <a:buSzPts val="2400"/>
              <a:buFont typeface="Arial"/>
              <a:buChar char="•"/>
            </a:pPr>
            <a:r>
              <a:rPr b="0" i="0" lang="en-US" sz="1800" u="none" cap="none" strike="noStrike">
                <a:solidFill>
                  <a:schemeClr val="lt1"/>
                </a:solidFill>
                <a:latin typeface="Calibri"/>
                <a:ea typeface="Calibri"/>
                <a:cs typeface="Calibri"/>
                <a:sym typeface="Calibri"/>
              </a:rPr>
              <a:t>Large differences, particularly for water clouds (from imagery)</a:t>
            </a:r>
            <a:endParaRPr/>
          </a:p>
          <a:p>
            <a:pPr indent="-228600" lvl="0" marL="457200" marR="0" rtl="0" algn="l">
              <a:lnSpc>
                <a:spcPct val="100000"/>
              </a:lnSpc>
              <a:spcBef>
                <a:spcPts val="0"/>
              </a:spcBef>
              <a:spcAft>
                <a:spcPts val="0"/>
              </a:spcAft>
              <a:buClr>
                <a:schemeClr val="lt1"/>
              </a:buClr>
              <a:buSzPts val="2400"/>
              <a:buFont typeface="Arial"/>
              <a:buNone/>
            </a:pPr>
            <a:r>
              <a:t/>
            </a:r>
            <a:endParaRPr b="0" i="0" sz="1800" u="none" cap="none" strike="noStrike">
              <a:solidFill>
                <a:schemeClr val="lt1"/>
              </a:solidFill>
              <a:latin typeface="Calibri"/>
              <a:ea typeface="Calibri"/>
              <a:cs typeface="Calibri"/>
              <a:sym typeface="Calibri"/>
            </a:endParaRPr>
          </a:p>
          <a:p>
            <a:pPr indent="-381000" lvl="0" marL="457200" marR="0" rtl="0" algn="l">
              <a:lnSpc>
                <a:spcPct val="100000"/>
              </a:lnSpc>
              <a:spcBef>
                <a:spcPts val="0"/>
              </a:spcBef>
              <a:spcAft>
                <a:spcPts val="0"/>
              </a:spcAft>
              <a:buClr>
                <a:schemeClr val="lt1"/>
              </a:buClr>
              <a:buSzPts val="2400"/>
              <a:buFont typeface="Arial"/>
              <a:buChar char="•"/>
            </a:pPr>
            <a:r>
              <a:rPr b="0" i="0" lang="en-US" sz="1800" u="none" cap="none" strike="noStrike">
                <a:solidFill>
                  <a:schemeClr val="lt1"/>
                </a:solidFill>
                <a:latin typeface="Calibri"/>
                <a:ea typeface="Calibri"/>
                <a:cs typeface="Calibri"/>
                <a:sym typeface="Calibri"/>
              </a:rPr>
              <a:t>Water cloud and ice cloud need to be examined separately</a:t>
            </a:r>
            <a:endParaRPr/>
          </a:p>
          <a:p>
            <a:pPr indent="0" lvl="0" marL="76200" marR="0" rtl="0" algn="l">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p121"/>
          <p:cNvPicPr preferRelativeResize="0"/>
          <p:nvPr/>
        </p:nvPicPr>
        <p:blipFill rotWithShape="1">
          <a:blip r:embed="rId3">
            <a:alphaModFix/>
          </a:blip>
          <a:srcRect b="0" l="0" r="0" t="0"/>
          <a:stretch/>
        </p:blipFill>
        <p:spPr>
          <a:xfrm>
            <a:off x="4635301" y="1750342"/>
            <a:ext cx="4389120" cy="4389120"/>
          </a:xfrm>
          <a:prstGeom prst="rect">
            <a:avLst/>
          </a:prstGeom>
          <a:noFill/>
          <a:ln>
            <a:noFill/>
          </a:ln>
        </p:spPr>
      </p:pic>
      <p:pic>
        <p:nvPicPr>
          <p:cNvPr id="596" name="Google Shape;596;p121"/>
          <p:cNvPicPr preferRelativeResize="0"/>
          <p:nvPr/>
        </p:nvPicPr>
        <p:blipFill rotWithShape="1">
          <a:blip r:embed="rId4">
            <a:alphaModFix/>
          </a:blip>
          <a:srcRect b="0" l="0" r="0" t="0"/>
          <a:stretch/>
        </p:blipFill>
        <p:spPr>
          <a:xfrm>
            <a:off x="131302" y="1750342"/>
            <a:ext cx="4389120" cy="4389120"/>
          </a:xfrm>
          <a:prstGeom prst="rect">
            <a:avLst/>
          </a:prstGeom>
          <a:noFill/>
          <a:ln>
            <a:noFill/>
          </a:ln>
        </p:spPr>
      </p:pic>
      <p:sp>
        <p:nvSpPr>
          <p:cNvPr id="597" name="Google Shape;597;p121"/>
          <p:cNvSpPr txBox="1"/>
          <p:nvPr>
            <p:ph type="title"/>
          </p:nvPr>
        </p:nvSpPr>
        <p:spPr>
          <a:xfrm>
            <a:off x="457200" y="59469"/>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CPS Aug. 22, 2022 0800 UTC</a:t>
            </a:r>
            <a:br>
              <a:rPr lang="en-US" sz="3000">
                <a:solidFill>
                  <a:srgbClr val="FFC000"/>
                </a:solidFill>
              </a:rPr>
            </a:br>
            <a:r>
              <a:rPr lang="en-US" sz="3000">
                <a:solidFill>
                  <a:srgbClr val="FFC000"/>
                </a:solidFill>
              </a:rPr>
              <a:t>Matched Cloud Phase: Ice</a:t>
            </a:r>
            <a:endParaRPr sz="3000">
              <a:solidFill>
                <a:srgbClr val="FFC000"/>
              </a:solidFill>
            </a:endParaRPr>
          </a:p>
        </p:txBody>
      </p:sp>
      <p:sp>
        <p:nvSpPr>
          <p:cNvPr id="598" name="Google Shape;598;p1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599" name="Google Shape;599;p121"/>
          <p:cNvSpPr txBox="1"/>
          <p:nvPr/>
        </p:nvSpPr>
        <p:spPr>
          <a:xfrm>
            <a:off x="1172305" y="1750342"/>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GOES-17 CPS Full Disk</a:t>
            </a:r>
            <a:endParaRPr b="0" i="0" sz="2000" u="none" cap="none" strike="noStrike">
              <a:solidFill>
                <a:schemeClr val="dk1"/>
              </a:solidFill>
              <a:latin typeface="Arial"/>
              <a:ea typeface="Arial"/>
              <a:cs typeface="Arial"/>
              <a:sym typeface="Arial"/>
            </a:endParaRPr>
          </a:p>
        </p:txBody>
      </p:sp>
      <p:sp>
        <p:nvSpPr>
          <p:cNvPr id="600" name="Google Shape;600;p121"/>
          <p:cNvSpPr txBox="1"/>
          <p:nvPr/>
        </p:nvSpPr>
        <p:spPr>
          <a:xfrm>
            <a:off x="5685690" y="1766430"/>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CPS Full Disk</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id="606" name="Google Shape;606;p122"/>
          <p:cNvPicPr preferRelativeResize="0"/>
          <p:nvPr/>
        </p:nvPicPr>
        <p:blipFill rotWithShape="1">
          <a:blip r:embed="rId3">
            <a:alphaModFix/>
          </a:blip>
          <a:srcRect b="0" l="0" r="0" t="0"/>
          <a:stretch/>
        </p:blipFill>
        <p:spPr>
          <a:xfrm>
            <a:off x="135985" y="1750342"/>
            <a:ext cx="4389120" cy="4389120"/>
          </a:xfrm>
          <a:prstGeom prst="rect">
            <a:avLst/>
          </a:prstGeom>
          <a:noFill/>
          <a:ln>
            <a:noFill/>
          </a:ln>
        </p:spPr>
      </p:pic>
      <p:pic>
        <p:nvPicPr>
          <p:cNvPr id="607" name="Google Shape;607;p122"/>
          <p:cNvPicPr preferRelativeResize="0"/>
          <p:nvPr/>
        </p:nvPicPr>
        <p:blipFill rotWithShape="1">
          <a:blip r:embed="rId4">
            <a:alphaModFix/>
          </a:blip>
          <a:srcRect b="0" l="0" r="0" t="0"/>
          <a:stretch/>
        </p:blipFill>
        <p:spPr>
          <a:xfrm>
            <a:off x="4635301" y="1750342"/>
            <a:ext cx="4389120" cy="4389120"/>
          </a:xfrm>
          <a:prstGeom prst="rect">
            <a:avLst/>
          </a:prstGeom>
          <a:noFill/>
          <a:ln>
            <a:noFill/>
          </a:ln>
        </p:spPr>
      </p:pic>
      <p:sp>
        <p:nvSpPr>
          <p:cNvPr id="608" name="Google Shape;608;p1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609" name="Google Shape;609;p122"/>
          <p:cNvSpPr txBox="1"/>
          <p:nvPr/>
        </p:nvSpPr>
        <p:spPr>
          <a:xfrm>
            <a:off x="159431" y="1766430"/>
            <a:ext cx="4295338"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GOES17 – GOES18 CPS Full Disk</a:t>
            </a:r>
            <a:endParaRPr b="0" i="0" sz="2000" u="none" cap="none" strike="noStrike">
              <a:solidFill>
                <a:schemeClr val="dk1"/>
              </a:solidFill>
              <a:latin typeface="Arial"/>
              <a:ea typeface="Arial"/>
              <a:cs typeface="Arial"/>
              <a:sym typeface="Arial"/>
            </a:endParaRPr>
          </a:p>
        </p:txBody>
      </p:sp>
      <p:sp>
        <p:nvSpPr>
          <p:cNvPr id="610" name="Google Shape;610;p122"/>
          <p:cNvSpPr txBox="1"/>
          <p:nvPr/>
        </p:nvSpPr>
        <p:spPr>
          <a:xfrm>
            <a:off x="5685690" y="1766430"/>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CPS Full Disk</a:t>
            </a:r>
            <a:endParaRPr b="0" i="0" sz="2000" u="none" cap="none" strike="noStrike">
              <a:solidFill>
                <a:schemeClr val="dk1"/>
              </a:solidFill>
              <a:latin typeface="Arial"/>
              <a:ea typeface="Arial"/>
              <a:cs typeface="Arial"/>
              <a:sym typeface="Arial"/>
            </a:endParaRPr>
          </a:p>
        </p:txBody>
      </p:sp>
      <p:sp>
        <p:nvSpPr>
          <p:cNvPr id="611" name="Google Shape;611;p122"/>
          <p:cNvSpPr txBox="1"/>
          <p:nvPr>
            <p:ph type="title"/>
          </p:nvPr>
        </p:nvSpPr>
        <p:spPr>
          <a:xfrm>
            <a:off x="457200" y="59469"/>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CPS Aug. 22, 2022 0800 UTC</a:t>
            </a:r>
            <a:br>
              <a:rPr lang="en-US" sz="3000">
                <a:solidFill>
                  <a:srgbClr val="FFC000"/>
                </a:solidFill>
              </a:rPr>
            </a:br>
            <a:r>
              <a:rPr lang="en-US" sz="3000">
                <a:solidFill>
                  <a:srgbClr val="FFC000"/>
                </a:solidFill>
              </a:rPr>
              <a:t>Matched Cloud Phase: Ice</a:t>
            </a:r>
            <a:endParaRPr sz="3000">
              <a:solidFill>
                <a:srgbClr val="FFC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id="617" name="Google Shape;617;p123"/>
          <p:cNvPicPr preferRelativeResize="0"/>
          <p:nvPr/>
        </p:nvPicPr>
        <p:blipFill rotWithShape="1">
          <a:blip r:embed="rId3">
            <a:alphaModFix/>
          </a:blip>
          <a:srcRect b="0" l="0" r="0" t="0"/>
          <a:stretch/>
        </p:blipFill>
        <p:spPr>
          <a:xfrm>
            <a:off x="4987192" y="1883053"/>
            <a:ext cx="4000500" cy="3200400"/>
          </a:xfrm>
          <a:prstGeom prst="rect">
            <a:avLst/>
          </a:prstGeom>
          <a:noFill/>
          <a:ln>
            <a:noFill/>
          </a:ln>
        </p:spPr>
      </p:pic>
      <p:pic>
        <p:nvPicPr>
          <p:cNvPr id="618" name="Google Shape;618;p123"/>
          <p:cNvPicPr preferRelativeResize="0"/>
          <p:nvPr/>
        </p:nvPicPr>
        <p:blipFill rotWithShape="1">
          <a:blip r:embed="rId4">
            <a:alphaModFix/>
          </a:blip>
          <a:srcRect b="0" l="0" r="0" t="0"/>
          <a:stretch/>
        </p:blipFill>
        <p:spPr>
          <a:xfrm>
            <a:off x="156308" y="1299036"/>
            <a:ext cx="4732020" cy="3785616"/>
          </a:xfrm>
          <a:prstGeom prst="rect">
            <a:avLst/>
          </a:prstGeom>
          <a:noFill/>
          <a:ln>
            <a:noFill/>
          </a:ln>
        </p:spPr>
      </p:pic>
      <p:sp>
        <p:nvSpPr>
          <p:cNvPr id="619" name="Google Shape;619;p1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620" name="Google Shape;620;p123"/>
          <p:cNvSpPr txBox="1"/>
          <p:nvPr/>
        </p:nvSpPr>
        <p:spPr>
          <a:xfrm>
            <a:off x="578202" y="1299036"/>
            <a:ext cx="4302362" cy="35394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700" u="none" cap="none" strike="noStrike">
                <a:solidFill>
                  <a:schemeClr val="dk1"/>
                </a:solidFill>
                <a:latin typeface="Calibri"/>
                <a:ea typeface="Calibri"/>
                <a:cs typeface="Calibri"/>
                <a:sym typeface="Calibri"/>
              </a:rPr>
              <a:t>GOES-17 vs GOES-18 CPS Full Disk</a:t>
            </a:r>
            <a:endParaRPr b="0" i="0" sz="1700" u="none" cap="none" strike="noStrike">
              <a:solidFill>
                <a:schemeClr val="dk1"/>
              </a:solidFill>
              <a:latin typeface="Arial"/>
              <a:ea typeface="Arial"/>
              <a:cs typeface="Arial"/>
              <a:sym typeface="Arial"/>
            </a:endParaRPr>
          </a:p>
        </p:txBody>
      </p:sp>
      <p:sp>
        <p:nvSpPr>
          <p:cNvPr id="621" name="Google Shape;621;p123"/>
          <p:cNvSpPr txBox="1"/>
          <p:nvPr/>
        </p:nvSpPr>
        <p:spPr>
          <a:xfrm>
            <a:off x="144585" y="4775677"/>
            <a:ext cx="2516553"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Calibri"/>
                <a:ea typeface="Calibri"/>
                <a:cs typeface="Calibri"/>
                <a:sym typeface="Calibri"/>
              </a:rPr>
              <a:t>bias = -6.103  precision = 20.348</a:t>
            </a:r>
            <a:endParaRPr b="0" i="0" sz="1400" u="none" cap="none" strike="noStrike">
              <a:solidFill>
                <a:schemeClr val="dk1"/>
              </a:solidFill>
              <a:latin typeface="Arial"/>
              <a:ea typeface="Arial"/>
              <a:cs typeface="Arial"/>
              <a:sym typeface="Arial"/>
            </a:endParaRPr>
          </a:p>
        </p:txBody>
      </p:sp>
      <p:sp>
        <p:nvSpPr>
          <p:cNvPr id="622" name="Google Shape;622;p123"/>
          <p:cNvSpPr txBox="1"/>
          <p:nvPr/>
        </p:nvSpPr>
        <p:spPr>
          <a:xfrm>
            <a:off x="5182424" y="1884384"/>
            <a:ext cx="3816991" cy="35394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700" u="none" cap="none" strike="noStrike">
                <a:solidFill>
                  <a:schemeClr val="dk1"/>
                </a:solidFill>
                <a:latin typeface="Calibri"/>
                <a:ea typeface="Calibri"/>
                <a:cs typeface="Calibri"/>
                <a:sym typeface="Calibri"/>
              </a:rPr>
              <a:t>GOES-17 vs GOES-18 CPS Full Disk</a:t>
            </a:r>
            <a:endParaRPr b="0" i="0" sz="1700" u="none" cap="none" strike="noStrike">
              <a:solidFill>
                <a:schemeClr val="dk1"/>
              </a:solidFill>
              <a:latin typeface="Arial"/>
              <a:ea typeface="Arial"/>
              <a:cs typeface="Arial"/>
              <a:sym typeface="Arial"/>
            </a:endParaRPr>
          </a:p>
        </p:txBody>
      </p:sp>
      <p:sp>
        <p:nvSpPr>
          <p:cNvPr id="623" name="Google Shape;623;p123"/>
          <p:cNvSpPr txBox="1"/>
          <p:nvPr/>
        </p:nvSpPr>
        <p:spPr>
          <a:xfrm>
            <a:off x="4998915" y="4775676"/>
            <a:ext cx="2516553"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Calibri"/>
                <a:ea typeface="Calibri"/>
                <a:cs typeface="Calibri"/>
                <a:sym typeface="Calibri"/>
              </a:rPr>
              <a:t>bias = -6.103  precision = 20.348</a:t>
            </a:r>
            <a:endParaRPr b="0" i="0" sz="1400" u="none" cap="none" strike="noStrike">
              <a:solidFill>
                <a:schemeClr val="dk1"/>
              </a:solidFill>
              <a:latin typeface="Arial"/>
              <a:ea typeface="Arial"/>
              <a:cs typeface="Arial"/>
              <a:sym typeface="Arial"/>
            </a:endParaRPr>
          </a:p>
        </p:txBody>
      </p:sp>
      <p:sp>
        <p:nvSpPr>
          <p:cNvPr id="624" name="Google Shape;624;p123"/>
          <p:cNvSpPr txBox="1"/>
          <p:nvPr/>
        </p:nvSpPr>
        <p:spPr>
          <a:xfrm>
            <a:off x="144585" y="5083453"/>
            <a:ext cx="8854830" cy="1785104"/>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chemeClr val="lt1"/>
              </a:buClr>
              <a:buSzPts val="2400"/>
              <a:buFont typeface="Arial"/>
              <a:buChar char="•"/>
            </a:pPr>
            <a:r>
              <a:rPr b="0" i="0" lang="en-US" sz="1800" u="none" cap="none" strike="noStrike">
                <a:solidFill>
                  <a:schemeClr val="lt1"/>
                </a:solidFill>
                <a:latin typeface="Calibri"/>
                <a:ea typeface="Calibri"/>
                <a:cs typeface="Calibri"/>
                <a:sym typeface="Calibri"/>
              </a:rPr>
              <a:t>Histogram shows that most results agree, but those are primarily ice clouds with diameters at the  model nodes.</a:t>
            </a:r>
            <a:endParaRPr/>
          </a:p>
          <a:p>
            <a:pPr indent="-228600" lvl="0" marL="457200" marR="0" rtl="0" algn="l">
              <a:lnSpc>
                <a:spcPct val="100000"/>
              </a:lnSpc>
              <a:spcBef>
                <a:spcPts val="0"/>
              </a:spcBef>
              <a:spcAft>
                <a:spcPts val="0"/>
              </a:spcAft>
              <a:buClr>
                <a:schemeClr val="lt1"/>
              </a:buClr>
              <a:buSzPts val="2400"/>
              <a:buFont typeface="Arial"/>
              <a:buNone/>
            </a:pPr>
            <a:r>
              <a:t/>
            </a:r>
            <a:endParaRPr b="0" i="0" sz="1000" u="none" cap="none" strike="noStrike">
              <a:solidFill>
                <a:schemeClr val="lt1"/>
              </a:solidFill>
              <a:latin typeface="Calibri"/>
              <a:ea typeface="Calibri"/>
              <a:cs typeface="Calibri"/>
              <a:sym typeface="Calibri"/>
            </a:endParaRPr>
          </a:p>
          <a:p>
            <a:pPr indent="-381000" lvl="0" marL="457200" marR="0" rtl="0" algn="l">
              <a:lnSpc>
                <a:spcPct val="100000"/>
              </a:lnSpc>
              <a:spcBef>
                <a:spcPts val="0"/>
              </a:spcBef>
              <a:spcAft>
                <a:spcPts val="0"/>
              </a:spcAft>
              <a:buClr>
                <a:schemeClr val="lt1"/>
              </a:buClr>
              <a:buSzPts val="2400"/>
              <a:buFont typeface="Arial"/>
              <a:buChar char="•"/>
            </a:pPr>
            <a:r>
              <a:rPr b="0" i="0" lang="en-US" sz="1800" u="none" cap="none" strike="noStrike">
                <a:solidFill>
                  <a:schemeClr val="lt1"/>
                </a:solidFill>
                <a:latin typeface="Calibri"/>
                <a:ea typeface="Calibri"/>
                <a:cs typeface="Calibri"/>
                <a:sym typeface="Calibri"/>
              </a:rPr>
              <a:t>While this is not ideal, the retrievals from GOES-17 and GOES-18 do agree.</a:t>
            </a:r>
            <a:endParaRPr/>
          </a:p>
          <a:p>
            <a:pPr indent="-228600" lvl="0" marL="457200" marR="0" rtl="0" algn="l">
              <a:lnSpc>
                <a:spcPct val="100000"/>
              </a:lnSpc>
              <a:spcBef>
                <a:spcPts val="0"/>
              </a:spcBef>
              <a:spcAft>
                <a:spcPts val="0"/>
              </a:spcAft>
              <a:buClr>
                <a:schemeClr val="lt1"/>
              </a:buClr>
              <a:buSzPts val="2400"/>
              <a:buFont typeface="Arial"/>
              <a:buNone/>
            </a:pPr>
            <a:r>
              <a:t/>
            </a:r>
            <a:endParaRPr b="0" i="0" sz="1000" u="none" cap="none" strike="noStrike">
              <a:solidFill>
                <a:schemeClr val="lt1"/>
              </a:solidFill>
              <a:latin typeface="Calibri"/>
              <a:ea typeface="Calibri"/>
              <a:cs typeface="Calibri"/>
              <a:sym typeface="Calibri"/>
            </a:endParaRPr>
          </a:p>
          <a:p>
            <a:pPr indent="-381000" lvl="0" marL="457200" marR="0" rtl="0" algn="l">
              <a:lnSpc>
                <a:spcPct val="100000"/>
              </a:lnSpc>
              <a:spcBef>
                <a:spcPts val="0"/>
              </a:spcBef>
              <a:spcAft>
                <a:spcPts val="0"/>
              </a:spcAft>
              <a:buClr>
                <a:schemeClr val="lt1"/>
              </a:buClr>
              <a:buSzPts val="2400"/>
              <a:buFont typeface="Arial"/>
              <a:buChar char="•"/>
            </a:pPr>
            <a:r>
              <a:rPr b="0" i="0" lang="en-US" sz="1800" u="none" cap="none" strike="noStrike">
                <a:solidFill>
                  <a:schemeClr val="lt1"/>
                </a:solidFill>
                <a:latin typeface="Calibri"/>
                <a:ea typeface="Calibri"/>
                <a:cs typeface="Calibri"/>
                <a:sym typeface="Calibri"/>
              </a:rPr>
              <a:t>NCOMP particle size retrievals are very sensitive to  small differences in RTM calculations </a:t>
            </a:r>
            <a:endParaRPr/>
          </a:p>
        </p:txBody>
      </p:sp>
      <p:sp>
        <p:nvSpPr>
          <p:cNvPr id="625" name="Google Shape;625;p123"/>
          <p:cNvSpPr txBox="1"/>
          <p:nvPr>
            <p:ph type="title"/>
          </p:nvPr>
        </p:nvSpPr>
        <p:spPr>
          <a:xfrm>
            <a:off x="457200" y="59469"/>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CPS Aug. 22, 2022 0800 UTC</a:t>
            </a:r>
            <a:br>
              <a:rPr lang="en-US" sz="3000">
                <a:solidFill>
                  <a:srgbClr val="FFC000"/>
                </a:solidFill>
              </a:rPr>
            </a:br>
            <a:r>
              <a:rPr lang="en-US" sz="3000">
                <a:solidFill>
                  <a:srgbClr val="FFC000"/>
                </a:solidFill>
              </a:rPr>
              <a:t>Matched Cloud Phase: Ice</a:t>
            </a:r>
            <a:endParaRPr sz="3000">
              <a:solidFill>
                <a:srgbClr val="FFC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id="631" name="Google Shape;631;p124"/>
          <p:cNvPicPr preferRelativeResize="0"/>
          <p:nvPr/>
        </p:nvPicPr>
        <p:blipFill rotWithShape="1">
          <a:blip r:embed="rId3">
            <a:alphaModFix/>
          </a:blip>
          <a:srcRect b="0" l="0" r="0" t="0"/>
          <a:stretch/>
        </p:blipFill>
        <p:spPr>
          <a:xfrm>
            <a:off x="4642351" y="1750342"/>
            <a:ext cx="4389120" cy="4389120"/>
          </a:xfrm>
          <a:prstGeom prst="rect">
            <a:avLst/>
          </a:prstGeom>
          <a:noFill/>
          <a:ln>
            <a:noFill/>
          </a:ln>
        </p:spPr>
      </p:pic>
      <p:pic>
        <p:nvPicPr>
          <p:cNvPr id="632" name="Google Shape;632;p124"/>
          <p:cNvPicPr preferRelativeResize="0"/>
          <p:nvPr/>
        </p:nvPicPr>
        <p:blipFill rotWithShape="1">
          <a:blip r:embed="rId4">
            <a:alphaModFix/>
          </a:blip>
          <a:srcRect b="0" l="0" r="0" t="0"/>
          <a:stretch/>
        </p:blipFill>
        <p:spPr>
          <a:xfrm>
            <a:off x="147724" y="1750342"/>
            <a:ext cx="4389120" cy="4389120"/>
          </a:xfrm>
          <a:prstGeom prst="rect">
            <a:avLst/>
          </a:prstGeom>
          <a:noFill/>
          <a:ln>
            <a:noFill/>
          </a:ln>
        </p:spPr>
      </p:pic>
      <p:sp>
        <p:nvSpPr>
          <p:cNvPr id="633" name="Google Shape;633;p124"/>
          <p:cNvSpPr txBox="1"/>
          <p:nvPr>
            <p:ph type="title"/>
          </p:nvPr>
        </p:nvSpPr>
        <p:spPr>
          <a:xfrm>
            <a:off x="457200" y="59469"/>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CPS Aug. 22, 2022 0800 UTC</a:t>
            </a:r>
            <a:br>
              <a:rPr lang="en-US" sz="3000">
                <a:solidFill>
                  <a:srgbClr val="FFC000"/>
                </a:solidFill>
              </a:rPr>
            </a:br>
            <a:r>
              <a:rPr lang="en-US" sz="3000">
                <a:solidFill>
                  <a:srgbClr val="FFC000"/>
                </a:solidFill>
              </a:rPr>
              <a:t>Matched Cloud Phase: Liquid</a:t>
            </a:r>
            <a:endParaRPr sz="3000">
              <a:solidFill>
                <a:srgbClr val="FFC000"/>
              </a:solidFill>
            </a:endParaRPr>
          </a:p>
        </p:txBody>
      </p:sp>
      <p:sp>
        <p:nvSpPr>
          <p:cNvPr id="634" name="Google Shape;634;p1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635" name="Google Shape;635;p124"/>
          <p:cNvSpPr txBox="1"/>
          <p:nvPr/>
        </p:nvSpPr>
        <p:spPr>
          <a:xfrm>
            <a:off x="1172305" y="1750342"/>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GOES-17 CPS Full Disk</a:t>
            </a:r>
            <a:endParaRPr b="0" i="0" sz="2000" u="none" cap="none" strike="noStrike">
              <a:solidFill>
                <a:schemeClr val="dk1"/>
              </a:solidFill>
              <a:latin typeface="Arial"/>
              <a:ea typeface="Arial"/>
              <a:cs typeface="Arial"/>
              <a:sym typeface="Arial"/>
            </a:endParaRPr>
          </a:p>
        </p:txBody>
      </p:sp>
      <p:sp>
        <p:nvSpPr>
          <p:cNvPr id="636" name="Google Shape;636;p124"/>
          <p:cNvSpPr txBox="1"/>
          <p:nvPr/>
        </p:nvSpPr>
        <p:spPr>
          <a:xfrm>
            <a:off x="5685690" y="1766430"/>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COD Full Disk</a:t>
            </a:r>
            <a:endParaRPr b="0" i="0" sz="2000" u="none" cap="none" strike="noStrike">
              <a:solidFill>
                <a:schemeClr val="dk1"/>
              </a:solidFill>
              <a:latin typeface="Arial"/>
              <a:ea typeface="Arial"/>
              <a:cs typeface="Arial"/>
              <a:sym typeface="Arial"/>
            </a:endParaRPr>
          </a:p>
        </p:txBody>
      </p:sp>
      <p:sp>
        <p:nvSpPr>
          <p:cNvPr id="637" name="Google Shape;637;p124"/>
          <p:cNvSpPr txBox="1"/>
          <p:nvPr/>
        </p:nvSpPr>
        <p:spPr>
          <a:xfrm>
            <a:off x="5685689" y="1750342"/>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CPS Full Disk</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id="643" name="Google Shape;643;p125"/>
          <p:cNvPicPr preferRelativeResize="0"/>
          <p:nvPr/>
        </p:nvPicPr>
        <p:blipFill rotWithShape="1">
          <a:blip r:embed="rId3">
            <a:alphaModFix/>
          </a:blip>
          <a:srcRect b="0" l="0" r="0" t="0"/>
          <a:stretch/>
        </p:blipFill>
        <p:spPr>
          <a:xfrm>
            <a:off x="147717" y="1750342"/>
            <a:ext cx="4389120" cy="4389120"/>
          </a:xfrm>
          <a:prstGeom prst="rect">
            <a:avLst/>
          </a:prstGeom>
          <a:noFill/>
          <a:ln>
            <a:noFill/>
          </a:ln>
        </p:spPr>
      </p:pic>
      <p:pic>
        <p:nvPicPr>
          <p:cNvPr id="644" name="Google Shape;644;p125"/>
          <p:cNvPicPr preferRelativeResize="0"/>
          <p:nvPr/>
        </p:nvPicPr>
        <p:blipFill rotWithShape="1">
          <a:blip r:embed="rId4">
            <a:alphaModFix/>
          </a:blip>
          <a:srcRect b="0" l="0" r="0" t="0"/>
          <a:stretch/>
        </p:blipFill>
        <p:spPr>
          <a:xfrm>
            <a:off x="4642351" y="1750342"/>
            <a:ext cx="4389120" cy="4389120"/>
          </a:xfrm>
          <a:prstGeom prst="rect">
            <a:avLst/>
          </a:prstGeom>
          <a:noFill/>
          <a:ln>
            <a:noFill/>
          </a:ln>
        </p:spPr>
      </p:pic>
      <p:sp>
        <p:nvSpPr>
          <p:cNvPr id="645" name="Google Shape;645;p12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646" name="Google Shape;646;p125"/>
          <p:cNvSpPr txBox="1"/>
          <p:nvPr/>
        </p:nvSpPr>
        <p:spPr>
          <a:xfrm>
            <a:off x="182879" y="1766430"/>
            <a:ext cx="4271890"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GOES17 – GOES18 CPS Full Disk</a:t>
            </a:r>
            <a:endParaRPr b="0" i="0" sz="2000" u="none" cap="none" strike="noStrike">
              <a:solidFill>
                <a:schemeClr val="dk1"/>
              </a:solidFill>
              <a:latin typeface="Arial"/>
              <a:ea typeface="Arial"/>
              <a:cs typeface="Arial"/>
              <a:sym typeface="Arial"/>
            </a:endParaRPr>
          </a:p>
        </p:txBody>
      </p:sp>
      <p:sp>
        <p:nvSpPr>
          <p:cNvPr id="647" name="Google Shape;647;p125"/>
          <p:cNvSpPr txBox="1"/>
          <p:nvPr/>
        </p:nvSpPr>
        <p:spPr>
          <a:xfrm>
            <a:off x="5685690" y="1766430"/>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CPS Full Disk</a:t>
            </a:r>
            <a:endParaRPr b="0" i="0" sz="2000" u="none" cap="none" strike="noStrike">
              <a:solidFill>
                <a:schemeClr val="dk1"/>
              </a:solidFill>
              <a:latin typeface="Arial"/>
              <a:ea typeface="Arial"/>
              <a:cs typeface="Arial"/>
              <a:sym typeface="Arial"/>
            </a:endParaRPr>
          </a:p>
        </p:txBody>
      </p:sp>
      <p:sp>
        <p:nvSpPr>
          <p:cNvPr id="648" name="Google Shape;648;p125"/>
          <p:cNvSpPr txBox="1"/>
          <p:nvPr>
            <p:ph type="title"/>
          </p:nvPr>
        </p:nvSpPr>
        <p:spPr>
          <a:xfrm>
            <a:off x="457200" y="59469"/>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CPS Aug. 22, 2022 0800 UTC</a:t>
            </a:r>
            <a:br>
              <a:rPr lang="en-US" sz="3000">
                <a:solidFill>
                  <a:srgbClr val="FFC000"/>
                </a:solidFill>
              </a:rPr>
            </a:br>
            <a:r>
              <a:rPr lang="en-US" sz="3000">
                <a:solidFill>
                  <a:srgbClr val="FFC000"/>
                </a:solidFill>
              </a:rPr>
              <a:t>Matched Cloud Phase: Liquid</a:t>
            </a:r>
            <a:endParaRPr sz="3000">
              <a:solidFill>
                <a:srgbClr val="FFC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id="654" name="Google Shape;654;p126"/>
          <p:cNvPicPr preferRelativeResize="0"/>
          <p:nvPr/>
        </p:nvPicPr>
        <p:blipFill rotWithShape="1">
          <a:blip r:embed="rId3">
            <a:alphaModFix/>
          </a:blip>
          <a:srcRect b="0" l="0" r="0" t="0"/>
          <a:stretch/>
        </p:blipFill>
        <p:spPr>
          <a:xfrm>
            <a:off x="4980353" y="1884384"/>
            <a:ext cx="4000500" cy="3200400"/>
          </a:xfrm>
          <a:prstGeom prst="rect">
            <a:avLst/>
          </a:prstGeom>
          <a:noFill/>
          <a:ln>
            <a:noFill/>
          </a:ln>
        </p:spPr>
      </p:pic>
      <p:pic>
        <p:nvPicPr>
          <p:cNvPr id="655" name="Google Shape;655;p126"/>
          <p:cNvPicPr preferRelativeResize="0"/>
          <p:nvPr/>
        </p:nvPicPr>
        <p:blipFill rotWithShape="1">
          <a:blip r:embed="rId4">
            <a:alphaModFix/>
          </a:blip>
          <a:srcRect b="0" l="0" r="0" t="0"/>
          <a:stretch/>
        </p:blipFill>
        <p:spPr>
          <a:xfrm>
            <a:off x="155654" y="1302909"/>
            <a:ext cx="4732020" cy="3785616"/>
          </a:xfrm>
          <a:prstGeom prst="rect">
            <a:avLst/>
          </a:prstGeom>
          <a:noFill/>
          <a:ln>
            <a:noFill/>
          </a:ln>
        </p:spPr>
      </p:pic>
      <p:sp>
        <p:nvSpPr>
          <p:cNvPr id="656" name="Google Shape;656;p12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657" name="Google Shape;657;p126"/>
          <p:cNvSpPr txBox="1"/>
          <p:nvPr/>
        </p:nvSpPr>
        <p:spPr>
          <a:xfrm>
            <a:off x="578202" y="1299036"/>
            <a:ext cx="4302362" cy="35394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700" u="none" cap="none" strike="noStrike">
                <a:solidFill>
                  <a:schemeClr val="dk1"/>
                </a:solidFill>
                <a:latin typeface="Calibri"/>
                <a:ea typeface="Calibri"/>
                <a:cs typeface="Calibri"/>
                <a:sym typeface="Calibri"/>
              </a:rPr>
              <a:t>GOES-17 vs GOES-18 CPS Full Disk</a:t>
            </a:r>
            <a:endParaRPr b="0" i="0" sz="1700" u="none" cap="none" strike="noStrike">
              <a:solidFill>
                <a:schemeClr val="dk1"/>
              </a:solidFill>
              <a:latin typeface="Arial"/>
              <a:ea typeface="Arial"/>
              <a:cs typeface="Arial"/>
              <a:sym typeface="Arial"/>
            </a:endParaRPr>
          </a:p>
        </p:txBody>
      </p:sp>
      <p:sp>
        <p:nvSpPr>
          <p:cNvPr id="658" name="Google Shape;658;p126"/>
          <p:cNvSpPr txBox="1"/>
          <p:nvPr/>
        </p:nvSpPr>
        <p:spPr>
          <a:xfrm>
            <a:off x="144585" y="4775677"/>
            <a:ext cx="2516553"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Calibri"/>
                <a:ea typeface="Calibri"/>
                <a:cs typeface="Calibri"/>
                <a:sym typeface="Calibri"/>
              </a:rPr>
              <a:t>bias = -0.341   precision = 8.606</a:t>
            </a:r>
            <a:endParaRPr b="0" i="0" sz="1400" u="none" cap="none" strike="noStrike">
              <a:solidFill>
                <a:schemeClr val="dk1"/>
              </a:solidFill>
              <a:latin typeface="Arial"/>
              <a:ea typeface="Arial"/>
              <a:cs typeface="Arial"/>
              <a:sym typeface="Arial"/>
            </a:endParaRPr>
          </a:p>
        </p:txBody>
      </p:sp>
      <p:sp>
        <p:nvSpPr>
          <p:cNvPr id="659" name="Google Shape;659;p126"/>
          <p:cNvSpPr txBox="1"/>
          <p:nvPr/>
        </p:nvSpPr>
        <p:spPr>
          <a:xfrm>
            <a:off x="5182424" y="1884384"/>
            <a:ext cx="3816991" cy="35394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700" u="none" cap="none" strike="noStrike">
                <a:solidFill>
                  <a:schemeClr val="dk1"/>
                </a:solidFill>
                <a:latin typeface="Calibri"/>
                <a:ea typeface="Calibri"/>
                <a:cs typeface="Calibri"/>
                <a:sym typeface="Calibri"/>
              </a:rPr>
              <a:t>GOES-17 vs GOES-18 CPS Full Disk</a:t>
            </a:r>
            <a:endParaRPr b="0" i="0" sz="1700" u="none" cap="none" strike="noStrike">
              <a:solidFill>
                <a:schemeClr val="dk1"/>
              </a:solidFill>
              <a:latin typeface="Arial"/>
              <a:ea typeface="Arial"/>
              <a:cs typeface="Arial"/>
              <a:sym typeface="Arial"/>
            </a:endParaRPr>
          </a:p>
        </p:txBody>
      </p:sp>
      <p:sp>
        <p:nvSpPr>
          <p:cNvPr id="660" name="Google Shape;660;p126"/>
          <p:cNvSpPr txBox="1"/>
          <p:nvPr/>
        </p:nvSpPr>
        <p:spPr>
          <a:xfrm>
            <a:off x="4998915" y="4775676"/>
            <a:ext cx="2516553"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Calibri"/>
                <a:ea typeface="Calibri"/>
                <a:cs typeface="Calibri"/>
                <a:sym typeface="Calibri"/>
              </a:rPr>
              <a:t>bias = -0.341   precision = 8.606</a:t>
            </a:r>
            <a:endParaRPr b="0" i="0" sz="1400" u="none" cap="none" strike="noStrike">
              <a:solidFill>
                <a:schemeClr val="dk1"/>
              </a:solidFill>
              <a:latin typeface="Arial"/>
              <a:ea typeface="Arial"/>
              <a:cs typeface="Arial"/>
              <a:sym typeface="Arial"/>
            </a:endParaRPr>
          </a:p>
        </p:txBody>
      </p:sp>
      <p:sp>
        <p:nvSpPr>
          <p:cNvPr id="661" name="Google Shape;661;p126"/>
          <p:cNvSpPr txBox="1"/>
          <p:nvPr>
            <p:ph type="title"/>
          </p:nvPr>
        </p:nvSpPr>
        <p:spPr>
          <a:xfrm>
            <a:off x="457200" y="59469"/>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CPS Aug. 22, 2022 0800 UTC</a:t>
            </a:r>
            <a:br>
              <a:rPr lang="en-US" sz="3000">
                <a:solidFill>
                  <a:srgbClr val="FFC000"/>
                </a:solidFill>
              </a:rPr>
            </a:br>
            <a:r>
              <a:rPr lang="en-US" sz="3000">
                <a:solidFill>
                  <a:srgbClr val="FFC000"/>
                </a:solidFill>
              </a:rPr>
              <a:t>Matched Cloud Phase: Liquid</a:t>
            </a:r>
            <a:endParaRPr sz="3000">
              <a:solidFill>
                <a:srgbClr val="FFC000"/>
              </a:solidFill>
            </a:endParaRPr>
          </a:p>
        </p:txBody>
      </p:sp>
      <p:sp>
        <p:nvSpPr>
          <p:cNvPr id="662" name="Google Shape;662;p126"/>
          <p:cNvSpPr txBox="1"/>
          <p:nvPr/>
        </p:nvSpPr>
        <p:spPr>
          <a:xfrm>
            <a:off x="144585" y="5083453"/>
            <a:ext cx="8854830" cy="1508105"/>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chemeClr val="lt1"/>
              </a:buClr>
              <a:buSzPts val="2400"/>
              <a:buFont typeface="Arial"/>
              <a:buChar char="•"/>
            </a:pPr>
            <a:r>
              <a:rPr b="0" i="0" lang="en-US" sz="1800" u="none" cap="none" strike="noStrike">
                <a:solidFill>
                  <a:schemeClr val="lt1"/>
                </a:solidFill>
                <a:latin typeface="Calibri"/>
                <a:ea typeface="Calibri"/>
                <a:cs typeface="Calibri"/>
                <a:sym typeface="Calibri"/>
              </a:rPr>
              <a:t>Histogram again shows that most results agree, but some model nodes appearing.</a:t>
            </a:r>
            <a:endParaRPr/>
          </a:p>
          <a:p>
            <a:pPr indent="-228600" lvl="0" marL="457200" marR="0" rtl="0" algn="l">
              <a:lnSpc>
                <a:spcPct val="100000"/>
              </a:lnSpc>
              <a:spcBef>
                <a:spcPts val="0"/>
              </a:spcBef>
              <a:spcAft>
                <a:spcPts val="0"/>
              </a:spcAft>
              <a:buClr>
                <a:schemeClr val="lt1"/>
              </a:buClr>
              <a:buSzPts val="2400"/>
              <a:buFont typeface="Arial"/>
              <a:buNone/>
            </a:pPr>
            <a:r>
              <a:t/>
            </a:r>
            <a:endParaRPr b="0" i="0" sz="1000" u="none" cap="none" strike="noStrike">
              <a:solidFill>
                <a:schemeClr val="lt1"/>
              </a:solidFill>
              <a:latin typeface="Calibri"/>
              <a:ea typeface="Calibri"/>
              <a:cs typeface="Calibri"/>
              <a:sym typeface="Calibri"/>
            </a:endParaRPr>
          </a:p>
          <a:p>
            <a:pPr indent="-381000" lvl="0" marL="457200" marR="0" rtl="0" algn="l">
              <a:lnSpc>
                <a:spcPct val="100000"/>
              </a:lnSpc>
              <a:spcBef>
                <a:spcPts val="0"/>
              </a:spcBef>
              <a:spcAft>
                <a:spcPts val="0"/>
              </a:spcAft>
              <a:buClr>
                <a:schemeClr val="lt1"/>
              </a:buClr>
              <a:buSzPts val="2400"/>
              <a:buFont typeface="Arial"/>
              <a:buChar char="•"/>
            </a:pPr>
            <a:r>
              <a:rPr b="0" i="0" lang="en-US" sz="1800" u="none" cap="none" strike="noStrike">
                <a:solidFill>
                  <a:schemeClr val="lt1"/>
                </a:solidFill>
                <a:latin typeface="Calibri"/>
                <a:ea typeface="Calibri"/>
                <a:cs typeface="Calibri"/>
                <a:sym typeface="Calibri"/>
              </a:rPr>
              <a:t>While this is not ideal, the retrievals from GOES-17 and GOES-18 do agree.</a:t>
            </a:r>
            <a:endParaRPr/>
          </a:p>
          <a:p>
            <a:pPr indent="-228600" lvl="0" marL="457200" marR="0" rtl="0" algn="l">
              <a:lnSpc>
                <a:spcPct val="100000"/>
              </a:lnSpc>
              <a:spcBef>
                <a:spcPts val="0"/>
              </a:spcBef>
              <a:spcAft>
                <a:spcPts val="0"/>
              </a:spcAft>
              <a:buClr>
                <a:schemeClr val="lt1"/>
              </a:buClr>
              <a:buSzPts val="2400"/>
              <a:buFont typeface="Arial"/>
              <a:buNone/>
            </a:pPr>
            <a:r>
              <a:t/>
            </a:r>
            <a:endParaRPr b="0" i="0" sz="1000" u="none" cap="none" strike="noStrike">
              <a:solidFill>
                <a:schemeClr val="lt1"/>
              </a:solidFill>
              <a:latin typeface="Calibri"/>
              <a:ea typeface="Calibri"/>
              <a:cs typeface="Calibri"/>
              <a:sym typeface="Calibri"/>
            </a:endParaRPr>
          </a:p>
          <a:p>
            <a:pPr indent="-381000" lvl="0" marL="457200" marR="0" rtl="0" algn="l">
              <a:lnSpc>
                <a:spcPct val="100000"/>
              </a:lnSpc>
              <a:spcBef>
                <a:spcPts val="0"/>
              </a:spcBef>
              <a:spcAft>
                <a:spcPts val="0"/>
              </a:spcAft>
              <a:buClr>
                <a:schemeClr val="lt1"/>
              </a:buClr>
              <a:buSzPts val="2400"/>
              <a:buFont typeface="Arial"/>
              <a:buChar char="•"/>
            </a:pPr>
            <a:r>
              <a:rPr b="0" i="0" lang="en-US" sz="1800" u="none" cap="none" strike="noStrike">
                <a:solidFill>
                  <a:schemeClr val="lt1"/>
                </a:solidFill>
                <a:latin typeface="Calibri"/>
                <a:ea typeface="Calibri"/>
                <a:cs typeface="Calibri"/>
                <a:sym typeface="Calibri"/>
              </a:rPr>
              <a:t>NCOMP particle size retrievals are very sensitive to  small differences in RTM calculations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12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669" name="Google Shape;669;p127"/>
          <p:cNvSpPr txBox="1"/>
          <p:nvPr/>
        </p:nvSpPr>
        <p:spPr>
          <a:xfrm>
            <a:off x="7713300" y="5542502"/>
            <a:ext cx="973500" cy="658200"/>
          </a:xfrm>
          <a:prstGeom prst="rect">
            <a:avLst/>
          </a:prstGeom>
          <a:solidFill>
            <a:srgbClr val="FFE81F"/>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Partial PASS</a:t>
            </a:r>
            <a:endParaRPr b="0" i="0" sz="1400" u="none" cap="none" strike="noStrike">
              <a:solidFill>
                <a:srgbClr val="000000"/>
              </a:solidFill>
              <a:latin typeface="Arial"/>
              <a:ea typeface="Arial"/>
              <a:cs typeface="Arial"/>
              <a:sym typeface="Arial"/>
            </a:endParaRPr>
          </a:p>
        </p:txBody>
      </p:sp>
      <p:sp>
        <p:nvSpPr>
          <p:cNvPr id="670" name="Google Shape;670;p127"/>
          <p:cNvSpPr txBox="1"/>
          <p:nvPr/>
        </p:nvSpPr>
        <p:spPr>
          <a:xfrm>
            <a:off x="289170" y="2194654"/>
            <a:ext cx="8854830" cy="2862322"/>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chemeClr val="lt1"/>
              </a:buClr>
              <a:buSzPts val="2400"/>
              <a:buFont typeface="Arial"/>
              <a:buChar char="•"/>
            </a:pPr>
            <a:r>
              <a:rPr b="0" i="0" lang="en-US" sz="2000" u="none" cap="none" strike="noStrike">
                <a:solidFill>
                  <a:schemeClr val="lt1"/>
                </a:solidFill>
                <a:latin typeface="Calibri"/>
                <a:ea typeface="Calibri"/>
                <a:cs typeface="Calibri"/>
                <a:sym typeface="Calibri"/>
              </a:rPr>
              <a:t>COD from both satellites compare well.</a:t>
            </a:r>
            <a:endParaRPr/>
          </a:p>
          <a:p>
            <a:pPr indent="-228600" lvl="0" marL="457200" marR="0" rtl="0" algn="l">
              <a:lnSpc>
                <a:spcPct val="100000"/>
              </a:lnSpc>
              <a:spcBef>
                <a:spcPts val="0"/>
              </a:spcBef>
              <a:spcAft>
                <a:spcPts val="0"/>
              </a:spcAft>
              <a:buClr>
                <a:schemeClr val="lt1"/>
              </a:buClr>
              <a:buSzPts val="2400"/>
              <a:buFont typeface="Arial"/>
              <a:buNone/>
            </a:pPr>
            <a:r>
              <a:t/>
            </a:r>
            <a:endParaRPr b="0" i="0" sz="2000" u="none" cap="none" strike="noStrike">
              <a:solidFill>
                <a:schemeClr val="lt1"/>
              </a:solidFill>
              <a:latin typeface="Calibri"/>
              <a:ea typeface="Calibri"/>
              <a:cs typeface="Calibri"/>
              <a:sym typeface="Calibri"/>
            </a:endParaRPr>
          </a:p>
          <a:p>
            <a:pPr indent="-381000" lvl="0" marL="457200" marR="0" rtl="0" algn="l">
              <a:lnSpc>
                <a:spcPct val="100000"/>
              </a:lnSpc>
              <a:spcBef>
                <a:spcPts val="0"/>
              </a:spcBef>
              <a:spcAft>
                <a:spcPts val="0"/>
              </a:spcAft>
              <a:buClr>
                <a:schemeClr val="lt1"/>
              </a:buClr>
              <a:buSzPts val="2400"/>
              <a:buFont typeface="Arial"/>
              <a:buChar char="•"/>
            </a:pPr>
            <a:r>
              <a:rPr b="0" i="0" lang="en-US" sz="2000" u="none" cap="none" strike="noStrike">
                <a:solidFill>
                  <a:schemeClr val="lt1"/>
                </a:solidFill>
                <a:latin typeface="Calibri"/>
                <a:ea typeface="Calibri"/>
                <a:cs typeface="Calibri"/>
                <a:sym typeface="Calibri"/>
              </a:rPr>
              <a:t>CPS shows much, much greater variability, but generally agrees.</a:t>
            </a:r>
            <a:endParaRPr/>
          </a:p>
          <a:p>
            <a:pPr indent="-228600" lvl="0" marL="457200" marR="0" rtl="0" algn="l">
              <a:lnSpc>
                <a:spcPct val="100000"/>
              </a:lnSpc>
              <a:spcBef>
                <a:spcPts val="0"/>
              </a:spcBef>
              <a:spcAft>
                <a:spcPts val="0"/>
              </a:spcAft>
              <a:buClr>
                <a:schemeClr val="lt1"/>
              </a:buClr>
              <a:buSzPts val="2400"/>
              <a:buFont typeface="Arial"/>
              <a:buNone/>
            </a:pPr>
            <a:r>
              <a:t/>
            </a:r>
            <a:endParaRPr b="0" i="0" sz="2000" u="none" cap="none" strike="noStrike">
              <a:solidFill>
                <a:schemeClr val="lt1"/>
              </a:solidFill>
              <a:latin typeface="Calibri"/>
              <a:ea typeface="Calibri"/>
              <a:cs typeface="Calibri"/>
              <a:sym typeface="Calibri"/>
            </a:endParaRPr>
          </a:p>
          <a:p>
            <a:pPr indent="-381000" lvl="0" marL="457200" marR="0" rtl="0" algn="l">
              <a:lnSpc>
                <a:spcPct val="100000"/>
              </a:lnSpc>
              <a:spcBef>
                <a:spcPts val="0"/>
              </a:spcBef>
              <a:spcAft>
                <a:spcPts val="0"/>
              </a:spcAft>
              <a:buClr>
                <a:schemeClr val="lt1"/>
              </a:buClr>
              <a:buSzPts val="2400"/>
              <a:buFont typeface="Arial"/>
              <a:buChar char="•"/>
            </a:pPr>
            <a:r>
              <a:rPr b="0" i="0" lang="en-US" sz="2000" u="none" cap="none" strike="noStrike">
                <a:solidFill>
                  <a:schemeClr val="lt1"/>
                </a:solidFill>
                <a:latin typeface="Calibri"/>
                <a:ea typeface="Calibri"/>
                <a:cs typeface="Calibri"/>
                <a:sym typeface="Calibri"/>
              </a:rPr>
              <a:t>NCOMP particle size retrievals are very sensitive to small differences in RTM calculations and other inputs.</a:t>
            </a:r>
            <a:endParaRPr/>
          </a:p>
          <a:p>
            <a:pPr indent="-228600" lvl="0" marL="457200" marR="0" rtl="0" algn="l">
              <a:lnSpc>
                <a:spcPct val="100000"/>
              </a:lnSpc>
              <a:spcBef>
                <a:spcPts val="0"/>
              </a:spcBef>
              <a:spcAft>
                <a:spcPts val="0"/>
              </a:spcAft>
              <a:buClr>
                <a:schemeClr val="lt1"/>
              </a:buClr>
              <a:buSzPts val="2400"/>
              <a:buFont typeface="Arial"/>
              <a:buNone/>
            </a:pPr>
            <a:r>
              <a:t/>
            </a:r>
            <a:endParaRPr b="0" i="0" sz="2000" u="none" cap="none" strike="noStrike">
              <a:solidFill>
                <a:schemeClr val="lt1"/>
              </a:solidFill>
              <a:latin typeface="Calibri"/>
              <a:ea typeface="Calibri"/>
              <a:cs typeface="Calibri"/>
              <a:sym typeface="Calibri"/>
            </a:endParaRPr>
          </a:p>
          <a:p>
            <a:pPr indent="-381000" lvl="0" marL="457200" marR="0" rtl="0" algn="l">
              <a:lnSpc>
                <a:spcPct val="100000"/>
              </a:lnSpc>
              <a:spcBef>
                <a:spcPts val="0"/>
              </a:spcBef>
              <a:spcAft>
                <a:spcPts val="0"/>
              </a:spcAft>
              <a:buClr>
                <a:schemeClr val="lt1"/>
              </a:buClr>
              <a:buSzPts val="2400"/>
              <a:buFont typeface="Arial"/>
              <a:buChar char="•"/>
            </a:pPr>
            <a:r>
              <a:rPr b="0" i="0" lang="en-US" sz="2000" u="none" cap="none" strike="noStrike">
                <a:solidFill>
                  <a:schemeClr val="lt1"/>
                </a:solidFill>
                <a:latin typeface="Calibri"/>
                <a:ea typeface="Calibri"/>
                <a:cs typeface="Calibri"/>
                <a:sym typeface="Calibri"/>
              </a:rPr>
              <a:t>GOES-18 edge pixel phase mismatch is likely to accentuate both COD and CPS differences</a:t>
            </a:r>
            <a:endParaRPr/>
          </a:p>
        </p:txBody>
      </p:sp>
      <p:sp>
        <p:nvSpPr>
          <p:cNvPr id="671" name="Google Shape;671;p127"/>
          <p:cNvSpPr txBox="1"/>
          <p:nvPr/>
        </p:nvSpPr>
        <p:spPr>
          <a:xfrm>
            <a:off x="4625708" y="5542502"/>
            <a:ext cx="1326600" cy="4053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a:t>
            </a:r>
            <a:endParaRPr b="0" i="0" sz="1400" u="none" cap="none" strike="noStrike">
              <a:solidFill>
                <a:srgbClr val="000000"/>
              </a:solidFill>
              <a:latin typeface="Arial"/>
              <a:ea typeface="Arial"/>
              <a:cs typeface="Arial"/>
              <a:sym typeface="Arial"/>
            </a:endParaRPr>
          </a:p>
        </p:txBody>
      </p:sp>
      <p:sp>
        <p:nvSpPr>
          <p:cNvPr id="672" name="Google Shape;672;p127"/>
          <p:cNvSpPr txBox="1"/>
          <p:nvPr/>
        </p:nvSpPr>
        <p:spPr>
          <a:xfrm>
            <a:off x="3991951" y="5547692"/>
            <a:ext cx="65459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lt1"/>
                </a:solidFill>
                <a:latin typeface="Calibri"/>
                <a:ea typeface="Calibri"/>
                <a:cs typeface="Calibri"/>
                <a:sym typeface="Calibri"/>
              </a:rPr>
              <a:t>COD</a:t>
            </a:r>
            <a:endParaRPr b="0" i="0" sz="2000" u="none" cap="none" strike="noStrike">
              <a:solidFill>
                <a:srgbClr val="000000"/>
              </a:solidFill>
              <a:latin typeface="Arial"/>
              <a:ea typeface="Arial"/>
              <a:cs typeface="Arial"/>
              <a:sym typeface="Arial"/>
            </a:endParaRPr>
          </a:p>
        </p:txBody>
      </p:sp>
      <p:sp>
        <p:nvSpPr>
          <p:cNvPr id="673" name="Google Shape;673;p127"/>
          <p:cNvSpPr txBox="1"/>
          <p:nvPr/>
        </p:nvSpPr>
        <p:spPr>
          <a:xfrm>
            <a:off x="7109094" y="5610501"/>
            <a:ext cx="65459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lt1"/>
                </a:solidFill>
                <a:latin typeface="Calibri"/>
                <a:ea typeface="Calibri"/>
                <a:cs typeface="Calibri"/>
                <a:sym typeface="Calibri"/>
              </a:rPr>
              <a:t>CPS</a:t>
            </a:r>
            <a:endParaRPr b="0" i="0" sz="2000" u="none" cap="none" strike="noStrike">
              <a:solidFill>
                <a:srgbClr val="000000"/>
              </a:solidFill>
              <a:latin typeface="Arial"/>
              <a:ea typeface="Arial"/>
              <a:cs typeface="Arial"/>
              <a:sym typeface="Arial"/>
            </a:endParaRPr>
          </a:p>
        </p:txBody>
      </p:sp>
      <p:sp>
        <p:nvSpPr>
          <p:cNvPr id="674" name="Google Shape;674;p127"/>
          <p:cNvSpPr txBox="1"/>
          <p:nvPr/>
        </p:nvSpPr>
        <p:spPr>
          <a:xfrm>
            <a:off x="457200" y="111892"/>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6"/>
              </a:buClr>
              <a:buSzPts val="800"/>
              <a:buFont typeface="Calibri"/>
              <a:buNone/>
            </a:pPr>
            <a:r>
              <a:rPr b="0" i="0" lang="en-US" sz="3200" u="none" cap="none" strike="noStrike">
                <a:solidFill>
                  <a:schemeClr val="accent6"/>
                </a:solidFill>
                <a:latin typeface="Calibri"/>
                <a:ea typeface="Calibri"/>
                <a:cs typeface="Calibri"/>
                <a:sym typeface="Calibri"/>
              </a:rPr>
              <a:t>Summary of Comparison</a:t>
            </a:r>
            <a:endParaRPr/>
          </a:p>
          <a:p>
            <a:pPr indent="0" lvl="0" marL="0" marR="0" rtl="0" algn="ctr">
              <a:lnSpc>
                <a:spcPct val="100000"/>
              </a:lnSpc>
              <a:spcBef>
                <a:spcPts val="0"/>
              </a:spcBef>
              <a:spcAft>
                <a:spcPts val="0"/>
              </a:spcAft>
              <a:buClr>
                <a:schemeClr val="accent6"/>
              </a:buClr>
              <a:buSzPts val="800"/>
              <a:buFont typeface="Calibri"/>
              <a:buNone/>
            </a:pPr>
            <a:r>
              <a:rPr b="0" i="0" lang="en-US" sz="3200" u="none" cap="none" strike="noStrike">
                <a:solidFill>
                  <a:schemeClr val="accent6"/>
                </a:solidFill>
                <a:latin typeface="Calibri"/>
                <a:ea typeface="Calibri"/>
                <a:cs typeface="Calibri"/>
                <a:sym typeface="Calibri"/>
              </a:rPr>
              <a:t>of G-17 and G-18</a:t>
            </a:r>
            <a:endParaRPr b="0" i="0" sz="3600" u="none" cap="none" strike="noStrike">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128"/>
          <p:cNvSpPr txBox="1"/>
          <p:nvPr>
            <p:ph type="title"/>
          </p:nvPr>
        </p:nvSpPr>
        <p:spPr>
          <a:xfrm>
            <a:off x="722312" y="4406900"/>
            <a:ext cx="7772400" cy="136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1000"/>
              <a:buFont typeface="Calibri"/>
              <a:buNone/>
            </a:pPr>
            <a:r>
              <a:rPr b="1" i="0" lang="en-US" sz="4000" u="none" cap="none" strike="noStrike">
                <a:solidFill>
                  <a:schemeClr val="lt1"/>
                </a:solidFill>
                <a:latin typeface="Calibri"/>
                <a:ea typeface="Calibri"/>
                <a:cs typeface="Calibri"/>
                <a:sym typeface="Calibri"/>
              </a:rPr>
              <a:t>Qualitative Comparison </a:t>
            </a:r>
            <a:r>
              <a:rPr lang="en-US"/>
              <a:t>of G-18 NCOMP and Langley SatCORPS products</a:t>
            </a:r>
            <a:endParaRPr/>
          </a:p>
        </p:txBody>
      </p:sp>
      <p:sp>
        <p:nvSpPr>
          <p:cNvPr id="681" name="Google Shape;681;p12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129"/>
          <p:cNvSpPr txBox="1"/>
          <p:nvPr>
            <p:ph type="title"/>
          </p:nvPr>
        </p:nvSpPr>
        <p:spPr>
          <a:xfrm>
            <a:off x="457200" y="12577"/>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and SatCORPS COD</a:t>
            </a:r>
            <a:br>
              <a:rPr lang="en-US" sz="3000">
                <a:solidFill>
                  <a:srgbClr val="FFC000"/>
                </a:solidFill>
              </a:rPr>
            </a:br>
            <a:r>
              <a:rPr lang="en-US" sz="3000">
                <a:solidFill>
                  <a:srgbClr val="FFC000"/>
                </a:solidFill>
              </a:rPr>
              <a:t>Aug. 22, 2022    0800 UTC</a:t>
            </a:r>
            <a:endParaRPr sz="3000">
              <a:solidFill>
                <a:srgbClr val="FFC000"/>
              </a:solidFill>
            </a:endParaRPr>
          </a:p>
        </p:txBody>
      </p:sp>
      <p:sp>
        <p:nvSpPr>
          <p:cNvPr id="688" name="Google Shape;688;p12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pic>
        <p:nvPicPr>
          <p:cNvPr id="689" name="Google Shape;689;p129"/>
          <p:cNvPicPr preferRelativeResize="0"/>
          <p:nvPr/>
        </p:nvPicPr>
        <p:blipFill rotWithShape="1">
          <a:blip r:embed="rId3">
            <a:alphaModFix/>
          </a:blip>
          <a:srcRect b="0" l="0" r="0" t="0"/>
          <a:stretch/>
        </p:blipFill>
        <p:spPr>
          <a:xfrm>
            <a:off x="4639590" y="1750342"/>
            <a:ext cx="4389120" cy="4389120"/>
          </a:xfrm>
          <a:prstGeom prst="rect">
            <a:avLst/>
          </a:prstGeom>
          <a:noFill/>
          <a:ln>
            <a:noFill/>
          </a:ln>
        </p:spPr>
      </p:pic>
      <p:sp>
        <p:nvSpPr>
          <p:cNvPr id="690" name="Google Shape;690;p129"/>
          <p:cNvSpPr txBox="1"/>
          <p:nvPr/>
        </p:nvSpPr>
        <p:spPr>
          <a:xfrm>
            <a:off x="4639590" y="1766430"/>
            <a:ext cx="4389120"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NCOMP GOES-18 COD Full Disk</a:t>
            </a:r>
            <a:endParaRPr b="0" i="0" sz="2000" u="none" cap="none" strike="noStrike">
              <a:solidFill>
                <a:schemeClr val="dk1"/>
              </a:solidFill>
              <a:latin typeface="Arial"/>
              <a:ea typeface="Arial"/>
              <a:cs typeface="Arial"/>
              <a:sym typeface="Arial"/>
            </a:endParaRPr>
          </a:p>
        </p:txBody>
      </p:sp>
      <p:grpSp>
        <p:nvGrpSpPr>
          <p:cNvPr id="691" name="Google Shape;691;p129"/>
          <p:cNvGrpSpPr/>
          <p:nvPr/>
        </p:nvGrpSpPr>
        <p:grpSpPr>
          <a:xfrm>
            <a:off x="548639" y="2303670"/>
            <a:ext cx="4023361" cy="3657600"/>
            <a:chOff x="548639" y="2303670"/>
            <a:chExt cx="4023361" cy="3657600"/>
          </a:xfrm>
        </p:grpSpPr>
        <p:pic>
          <p:nvPicPr>
            <p:cNvPr descr="A picture containing star, outdoor object&#10;&#10;Description automatically generated" id="692" name="Google Shape;692;p129"/>
            <p:cNvPicPr preferRelativeResize="0"/>
            <p:nvPr/>
          </p:nvPicPr>
          <p:blipFill rotWithShape="1">
            <a:blip r:embed="rId4">
              <a:alphaModFix/>
            </a:blip>
            <a:srcRect b="0" l="0" r="0" t="0"/>
            <a:stretch/>
          </p:blipFill>
          <p:spPr>
            <a:xfrm>
              <a:off x="548640" y="2303670"/>
              <a:ext cx="4023360" cy="3657600"/>
            </a:xfrm>
            <a:prstGeom prst="rect">
              <a:avLst/>
            </a:prstGeom>
            <a:noFill/>
            <a:ln>
              <a:noFill/>
            </a:ln>
          </p:spPr>
        </p:pic>
        <p:sp>
          <p:nvSpPr>
            <p:cNvPr id="693" name="Google Shape;693;p129"/>
            <p:cNvSpPr txBox="1"/>
            <p:nvPr/>
          </p:nvSpPr>
          <p:spPr>
            <a:xfrm>
              <a:off x="548639" y="5853548"/>
              <a:ext cx="4023359" cy="107722"/>
            </a:xfrm>
            <a:prstGeom prst="rect">
              <a:avLst/>
            </a:prstGeom>
            <a:solidFill>
              <a:schemeClr val="dk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0" u="none" cap="none" strike="noStrike">
                  <a:solidFill>
                    <a:schemeClr val="dk1"/>
                  </a:solidFill>
                  <a:highlight>
                    <a:srgbClr val="000000"/>
                  </a:highlight>
                  <a:latin typeface="Calibri"/>
                  <a:ea typeface="Calibri"/>
                  <a:cs typeface="Calibri"/>
                  <a:sym typeface="Calibri"/>
                </a:rPr>
                <a:t>1</a:t>
              </a:r>
              <a:endParaRPr b="0" i="0" sz="100" u="none" cap="none" strike="noStrike">
                <a:solidFill>
                  <a:schemeClr val="dk1"/>
                </a:solidFill>
                <a:highlight>
                  <a:srgbClr val="000000"/>
                </a:highlight>
                <a:latin typeface="Arial"/>
                <a:ea typeface="Arial"/>
                <a:cs typeface="Arial"/>
                <a:sym typeface="Arial"/>
              </a:endParaRPr>
            </a:p>
          </p:txBody>
        </p:sp>
      </p:grpSp>
      <p:sp>
        <p:nvSpPr>
          <p:cNvPr id="694" name="Google Shape;694;p129"/>
          <p:cNvSpPr txBox="1"/>
          <p:nvPr/>
        </p:nvSpPr>
        <p:spPr>
          <a:xfrm>
            <a:off x="548641" y="1750342"/>
            <a:ext cx="4023359"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NASA Langley SatCORPS</a:t>
            </a:r>
            <a:endParaRPr b="0"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COD Full Disk</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279" name="Google Shape;279;p3"/>
          <p:cNvSpPr txBox="1"/>
          <p:nvPr/>
        </p:nvSpPr>
        <p:spPr>
          <a:xfrm>
            <a:off x="1618975" y="-46050"/>
            <a:ext cx="5892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FFFFFF"/>
                </a:solidFill>
                <a:latin typeface="Calibri"/>
                <a:ea typeface="Calibri"/>
                <a:cs typeface="Calibri"/>
                <a:sym typeface="Calibri"/>
              </a:rPr>
              <a:t>Application of PLPT Quantitative Analysis Tests to each Domain</a:t>
            </a:r>
            <a:endParaRPr b="0" i="0" sz="3600" u="none" cap="none" strike="noStrike">
              <a:solidFill>
                <a:srgbClr val="FFFFFF"/>
              </a:solidFill>
              <a:latin typeface="Calibri"/>
              <a:ea typeface="Calibri"/>
              <a:cs typeface="Calibri"/>
              <a:sym typeface="Calibri"/>
            </a:endParaRPr>
          </a:p>
        </p:txBody>
      </p:sp>
      <p:sp>
        <p:nvSpPr>
          <p:cNvPr id="280" name="Google Shape;280;p3"/>
          <p:cNvSpPr txBox="1"/>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graphicFrame>
        <p:nvGraphicFramePr>
          <p:cNvPr id="281" name="Google Shape;281;p3"/>
          <p:cNvGraphicFramePr/>
          <p:nvPr/>
        </p:nvGraphicFramePr>
        <p:xfrm>
          <a:off x="553875" y="4038600"/>
          <a:ext cx="3000000" cy="3000000"/>
        </p:xfrm>
        <a:graphic>
          <a:graphicData uri="http://schemas.openxmlformats.org/drawingml/2006/table">
            <a:tbl>
              <a:tblPr>
                <a:noFill/>
                <a:tableStyleId>{3D4848F0-F951-4EA3-8B30-6D91152BC047}</a:tableStyleId>
              </a:tblPr>
              <a:tblGrid>
                <a:gridCol w="2350775"/>
                <a:gridCol w="1809750"/>
                <a:gridCol w="1809750"/>
                <a:gridCol w="1809750"/>
              </a:tblGrid>
              <a:tr h="276350">
                <a:tc>
                  <a:txBody>
                    <a:bodyPr/>
                    <a:lstStyle/>
                    <a:p>
                      <a:pPr indent="0" lvl="0" marL="0" marR="0" rtl="0" algn="ctr">
                        <a:lnSpc>
                          <a:spcPct val="100000"/>
                        </a:lnSpc>
                        <a:spcBef>
                          <a:spcPts val="0"/>
                        </a:spcBef>
                        <a:spcAft>
                          <a:spcPts val="0"/>
                        </a:spcAft>
                        <a:buClr>
                          <a:srgbClr val="FFFFFF"/>
                        </a:buClr>
                        <a:buSzPts val="450"/>
                        <a:buFont typeface="Arial"/>
                        <a:buNone/>
                      </a:pPr>
                      <a:r>
                        <a:rPr i="1" lang="en-US" sz="1800" u="none" cap="none" strike="noStrike">
                          <a:solidFill>
                            <a:srgbClr val="FFFFFF"/>
                          </a:solidFill>
                        </a:rPr>
                        <a:t>Analysis Method</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FF"/>
                        </a:buClr>
                        <a:buSzPts val="450"/>
                        <a:buFont typeface="Arial"/>
                        <a:buNone/>
                      </a:pPr>
                      <a:r>
                        <a:rPr i="1" lang="en-US" sz="1800" u="none" cap="none" strike="noStrike">
                          <a:solidFill>
                            <a:srgbClr val="FFFFFF"/>
                          </a:solidFill>
                        </a:rPr>
                        <a:t>FD</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FF"/>
                        </a:buClr>
                        <a:buSzPts val="450"/>
                        <a:buFont typeface="Arial"/>
                        <a:buNone/>
                      </a:pPr>
                      <a:r>
                        <a:rPr i="1" lang="en-US" sz="1800" u="none" cap="none" strike="noStrike">
                          <a:solidFill>
                            <a:srgbClr val="FFFFFF"/>
                          </a:solidFill>
                        </a:rPr>
                        <a:t>CONUS</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FF"/>
                        </a:buClr>
                        <a:buSzPts val="450"/>
                        <a:buFont typeface="Arial"/>
                        <a:buNone/>
                      </a:pPr>
                      <a:r>
                        <a:rPr i="1" lang="en-US" sz="1800" u="none" cap="none" strike="noStrike">
                          <a:solidFill>
                            <a:srgbClr val="FFFFFF"/>
                          </a:solidFill>
                        </a:rPr>
                        <a:t>MESO</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r>
              <a:tr h="504000">
                <a:tc>
                  <a:txBody>
                    <a:bodyPr/>
                    <a:lstStyle/>
                    <a:p>
                      <a:pPr indent="0" lvl="0" marL="0" marR="0" rtl="0" algn="l">
                        <a:lnSpc>
                          <a:spcPct val="100000"/>
                        </a:lnSpc>
                        <a:spcBef>
                          <a:spcPts val="0"/>
                        </a:spcBef>
                        <a:spcAft>
                          <a:spcPts val="0"/>
                        </a:spcAft>
                        <a:buClr>
                          <a:srgbClr val="FFFFFF"/>
                        </a:buClr>
                        <a:buSzPts val="450"/>
                        <a:buFont typeface="Arial"/>
                        <a:buNone/>
                      </a:pPr>
                      <a:r>
                        <a:rPr lang="en-US" sz="1800" u="none" cap="none" strike="noStrike">
                          <a:solidFill>
                            <a:srgbClr val="FFFFFF"/>
                          </a:solidFill>
                        </a:rPr>
                        <a:t>Visual Inspection</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450"/>
                        <a:buFont typeface="Arial"/>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c>
                  <a:txBody>
                    <a:bodyPr/>
                    <a:lstStyle/>
                    <a:p>
                      <a:pPr indent="0" lvl="0" marL="0" marR="0" rtl="0" algn="l">
                        <a:lnSpc>
                          <a:spcPct val="100000"/>
                        </a:lnSpc>
                        <a:spcBef>
                          <a:spcPts val="0"/>
                        </a:spcBef>
                        <a:spcAft>
                          <a:spcPts val="0"/>
                        </a:spcAft>
                        <a:buClr>
                          <a:srgbClr val="000000"/>
                        </a:buClr>
                        <a:buSzPts val="450"/>
                        <a:buFont typeface="Arial"/>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c>
                  <a:txBody>
                    <a:bodyPr/>
                    <a:lstStyle/>
                    <a:p>
                      <a:pPr indent="0" lvl="0" marL="0" marR="0" rtl="0" algn="l">
                        <a:lnSpc>
                          <a:spcPct val="100000"/>
                        </a:lnSpc>
                        <a:spcBef>
                          <a:spcPts val="0"/>
                        </a:spcBef>
                        <a:spcAft>
                          <a:spcPts val="0"/>
                        </a:spcAft>
                        <a:buClr>
                          <a:srgbClr val="000000"/>
                        </a:buClr>
                        <a:buSzPts val="450"/>
                        <a:buFont typeface="Arial"/>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r>
              <a:tr h="765700">
                <a:tc>
                  <a:txBody>
                    <a:bodyPr/>
                    <a:lstStyle/>
                    <a:p>
                      <a:pPr indent="0" lvl="0" marL="0" marR="0" rtl="0" algn="l">
                        <a:lnSpc>
                          <a:spcPct val="100000"/>
                        </a:lnSpc>
                        <a:spcBef>
                          <a:spcPts val="0"/>
                        </a:spcBef>
                        <a:spcAft>
                          <a:spcPts val="0"/>
                        </a:spcAft>
                        <a:buClr>
                          <a:srgbClr val="FFFFFF"/>
                        </a:buClr>
                        <a:buSzPts val="450"/>
                        <a:buFont typeface="Arial"/>
                        <a:buNone/>
                      </a:pPr>
                      <a:r>
                        <a:rPr lang="en-US" sz="1800" u="none" cap="none" strike="noStrike">
                          <a:solidFill>
                            <a:srgbClr val="FFFFFF"/>
                          </a:solidFill>
                        </a:rPr>
                        <a:t>Comparison to other COP algorithms</a:t>
                      </a:r>
                      <a:endParaRPr sz="1800" u="none" cap="none" strike="noStrike">
                        <a:solidFill>
                          <a:srgbClr val="FFFFFF"/>
                        </a:solidFill>
                      </a:endParaRPr>
                    </a:p>
                    <a:p>
                      <a:pPr indent="0" lvl="0" marL="0" marR="0" rtl="0" algn="l">
                        <a:lnSpc>
                          <a:spcPct val="100000"/>
                        </a:lnSpc>
                        <a:spcBef>
                          <a:spcPts val="0"/>
                        </a:spcBef>
                        <a:spcAft>
                          <a:spcPts val="0"/>
                        </a:spcAft>
                        <a:buClr>
                          <a:srgbClr val="FFFFFF"/>
                        </a:buClr>
                        <a:buSzPts val="450"/>
                        <a:buFont typeface="Arial"/>
                        <a:buNone/>
                      </a:pPr>
                      <a:r>
                        <a:rPr lang="en-US" sz="1800">
                          <a:solidFill>
                            <a:srgbClr val="FFFFFF"/>
                          </a:solidFill>
                        </a:rPr>
                        <a:t>(accuracy and precision </a:t>
                      </a:r>
                      <a:endParaRPr sz="1800">
                        <a:solidFill>
                          <a:srgbClr val="FFFFFF"/>
                        </a:solidFill>
                      </a:endParaRPr>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450"/>
                        <a:buFont typeface="Arial"/>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c>
                  <a:txBody>
                    <a:bodyPr/>
                    <a:lstStyle/>
                    <a:p>
                      <a:pPr indent="0" lvl="0" marL="0" marR="0" rtl="0" algn="l">
                        <a:lnSpc>
                          <a:spcPct val="100000"/>
                        </a:lnSpc>
                        <a:spcBef>
                          <a:spcPts val="0"/>
                        </a:spcBef>
                        <a:spcAft>
                          <a:spcPts val="0"/>
                        </a:spcAft>
                        <a:buClr>
                          <a:srgbClr val="000000"/>
                        </a:buClr>
                        <a:buSzPts val="450"/>
                        <a:buFont typeface="Arial"/>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450"/>
                        <a:buFont typeface="Arial"/>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r>
            </a:tbl>
          </a:graphicData>
        </a:graphic>
      </p:graphicFrame>
      <p:sp>
        <p:nvSpPr>
          <p:cNvPr id="282" name="Google Shape;282;p3"/>
          <p:cNvSpPr txBox="1"/>
          <p:nvPr/>
        </p:nvSpPr>
        <p:spPr>
          <a:xfrm>
            <a:off x="448425" y="1096950"/>
            <a:ext cx="8335200" cy="2701500"/>
          </a:xfrm>
          <a:prstGeom prst="rect">
            <a:avLst/>
          </a:prstGeom>
          <a:noFill/>
          <a:ln>
            <a:noFill/>
          </a:ln>
        </p:spPr>
        <p:txBody>
          <a:bodyPr anchorCtr="0" anchor="t" bIns="91425" lIns="91425" spcFirstLastPara="1" rIns="91425" wrap="square" tIns="91425">
            <a:normAutofit/>
          </a:bodyPr>
          <a:lstStyle/>
          <a:p>
            <a:pPr indent="-304800" lvl="0" marL="457200" rtl="0" algn="l">
              <a:spcBef>
                <a:spcPts val="0"/>
              </a:spcBef>
              <a:spcAft>
                <a:spcPts val="0"/>
              </a:spcAft>
              <a:buClr>
                <a:schemeClr val="lt1"/>
              </a:buClr>
              <a:buSzPts val="1200"/>
              <a:buChar char="●"/>
            </a:pPr>
            <a:r>
              <a:rPr lang="en-US" sz="1200">
                <a:solidFill>
                  <a:schemeClr val="lt1"/>
                </a:solidFill>
              </a:rPr>
              <a:t>The analyses are comprised of 2 methods - Visual Inspection and Comparisons to other COP algorithms. Each of these were applied to the FD and CONUS domains during Mode 6 for validation.</a:t>
            </a:r>
            <a:endParaRPr sz="1200">
              <a:solidFill>
                <a:schemeClr val="dk1"/>
              </a:solidFill>
            </a:endParaRPr>
          </a:p>
          <a:p>
            <a:pPr indent="0" lvl="0" marL="0" marR="0" rtl="0" algn="l">
              <a:lnSpc>
                <a:spcPct val="100000"/>
              </a:lnSpc>
              <a:spcBef>
                <a:spcPts val="0"/>
              </a:spcBef>
              <a:spcAft>
                <a:spcPts val="0"/>
              </a:spcAft>
              <a:buNone/>
            </a:pPr>
            <a:r>
              <a:t/>
            </a:r>
            <a:endParaRPr sz="1200">
              <a:solidFill>
                <a:srgbClr val="FFFFFF"/>
              </a:solidFill>
            </a:endParaRPr>
          </a:p>
          <a:p>
            <a:pPr indent="-304800" lvl="0" marL="457200" marR="0" rtl="0" algn="l">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Arial"/>
                <a:ea typeface="Arial"/>
                <a:cs typeface="Arial"/>
                <a:sym typeface="Arial"/>
                <a:extLst>
                  <a:ext uri="http://customooxmlschemas.google.com/">
                    <go:slidesCustomData xmlns:go="http://customooxmlschemas.google.com/" textRoundtripDataId="0"/>
                  </a:ext>
                </a:extLst>
              </a:rPr>
              <a:t>3 PLPTs</a:t>
            </a:r>
            <a:r>
              <a:rPr b="0" i="0" lang="en-US" sz="1200" u="none" cap="none" strike="noStrike">
                <a:solidFill>
                  <a:srgbClr val="FFFFFF"/>
                </a:solidFill>
                <a:latin typeface="Arial"/>
                <a:ea typeface="Arial"/>
                <a:cs typeface="Arial"/>
                <a:sym typeface="Arial"/>
              </a:rPr>
              <a:t> </a:t>
            </a:r>
            <a:r>
              <a:rPr lang="en-US" sz="1200">
                <a:solidFill>
                  <a:srgbClr val="FFFFFF"/>
                </a:solidFill>
              </a:rPr>
              <a:t>have qualitative (visual) analysis </a:t>
            </a:r>
            <a:r>
              <a:rPr lang="en-US" sz="1200">
                <a:solidFill>
                  <a:schemeClr val="lt1"/>
                </a:solidFill>
              </a:rPr>
              <a:t>(ABI-FD_COP01, ABI-CONUS_COP02, ABI-MESO_COP03) and 2 deal with quantitative (accuracy and precision) analysis</a:t>
            </a:r>
            <a:r>
              <a:rPr lang="en-US" sz="1200">
                <a:solidFill>
                  <a:srgbClr val="FFFFFF"/>
                </a:solidFill>
              </a:rPr>
              <a:t> (ABI-FD_COP06 and  </a:t>
            </a:r>
            <a:r>
              <a:rPr lang="en-US" sz="1200">
                <a:solidFill>
                  <a:srgbClr val="FFFFFF"/>
                </a:solidFill>
                <a:extLst>
                  <a:ext uri="http://customooxmlschemas.google.com/">
                    <go:slidesCustomData xmlns:go="http://customooxmlschemas.google.com/" textRoundtripDataId="1"/>
                  </a:ext>
                </a:extLst>
              </a:rPr>
              <a:t>ABI-CONUS_COP07</a:t>
            </a:r>
            <a:r>
              <a:rPr lang="en-US" sz="1200">
                <a:solidFill>
                  <a:srgbClr val="FFFFFF"/>
                </a:solidFill>
              </a:rPr>
              <a:t>)</a:t>
            </a:r>
            <a:endParaRPr sz="1200">
              <a:solidFill>
                <a:srgbClr val="FFFFFF"/>
              </a:solidFill>
            </a:endParaRPr>
          </a:p>
          <a:p>
            <a:pPr indent="0" lvl="0" marL="457200" marR="0" rtl="0" algn="l">
              <a:lnSpc>
                <a:spcPct val="100000"/>
              </a:lnSpc>
              <a:spcBef>
                <a:spcPts val="0"/>
              </a:spcBef>
              <a:spcAft>
                <a:spcPts val="0"/>
              </a:spcAft>
              <a:buNone/>
            </a:pPr>
            <a:r>
              <a:t/>
            </a:r>
            <a:endParaRPr sz="1200">
              <a:solidFill>
                <a:srgbClr val="FFFFFF"/>
              </a:solidFill>
            </a:endParaRPr>
          </a:p>
          <a:p>
            <a:pPr indent="-304800" lvl="0" marL="457200" marR="0" rtl="0" algn="l">
              <a:lnSpc>
                <a:spcPct val="100000"/>
              </a:lnSpc>
              <a:spcBef>
                <a:spcPts val="0"/>
              </a:spcBef>
              <a:spcAft>
                <a:spcPts val="0"/>
              </a:spcAft>
              <a:buClr>
                <a:srgbClr val="FFFFFF"/>
              </a:buClr>
              <a:buSzPts val="1200"/>
              <a:buChar char="●"/>
            </a:pPr>
            <a:r>
              <a:rPr lang="en-US" sz="1200">
                <a:solidFill>
                  <a:srgbClr val="FFFFFF"/>
                </a:solidFill>
              </a:rPr>
              <a:t>ABI-FD_COP04 and A</a:t>
            </a:r>
            <a:r>
              <a:rPr lang="en-US" sz="1200">
                <a:solidFill>
                  <a:schemeClr val="lt1"/>
                </a:solidFill>
              </a:rPr>
              <a:t>BI-CONUS_COP05</a:t>
            </a:r>
            <a:r>
              <a:rPr lang="en-US" sz="1200">
                <a:solidFill>
                  <a:srgbClr val="FFFFFF"/>
                </a:solidFill>
              </a:rPr>
              <a:t> </a:t>
            </a:r>
            <a:r>
              <a:rPr lang="en-US" sz="1200">
                <a:solidFill>
                  <a:srgbClr val="FFFFFF"/>
                </a:solidFill>
              </a:rPr>
              <a:t>verified</a:t>
            </a:r>
            <a:r>
              <a:rPr lang="en-US" sz="1200">
                <a:solidFill>
                  <a:srgbClr val="FFFFFF"/>
                </a:solidFill>
              </a:rPr>
              <a:t> by GOES-R PRO that all products were being made during Mode 4</a:t>
            </a:r>
            <a:endParaRPr sz="1200">
              <a:solidFill>
                <a:srgbClr val="FFFFFF"/>
              </a:solidFill>
            </a:endParaRPr>
          </a:p>
          <a:p>
            <a:pPr indent="0" lvl="0" marL="0" marR="0" rtl="0" algn="l">
              <a:lnSpc>
                <a:spcPct val="100000"/>
              </a:lnSpc>
              <a:spcBef>
                <a:spcPts val="0"/>
              </a:spcBef>
              <a:spcAft>
                <a:spcPts val="0"/>
              </a:spcAft>
              <a:buNone/>
            </a:pPr>
            <a:r>
              <a:t/>
            </a:r>
            <a:endParaRPr sz="1200">
              <a:solidFill>
                <a:srgbClr val="FFFFFF"/>
              </a:solidFill>
            </a:endParaRPr>
          </a:p>
          <a:p>
            <a:pPr indent="-304800" lvl="0" marL="457200" marR="0" rtl="0" algn="l">
              <a:lnSpc>
                <a:spcPct val="100000"/>
              </a:lnSpc>
              <a:spcBef>
                <a:spcPts val="0"/>
              </a:spcBef>
              <a:spcAft>
                <a:spcPts val="0"/>
              </a:spcAft>
              <a:buClr>
                <a:srgbClr val="FFFFFF"/>
              </a:buClr>
              <a:buSzPts val="1200"/>
              <a:buFont typeface="Arial"/>
              <a:buChar char="●"/>
            </a:pPr>
            <a:r>
              <a:rPr lang="en-US" sz="1200">
                <a:solidFill>
                  <a:srgbClr val="FFFFFF"/>
                </a:solidFill>
                <a:extLst>
                  <a:ext uri="http://customooxmlschemas.google.com/">
                    <go:slidesCustomData xmlns:go="http://customooxmlschemas.google.com/" textRoundtripDataId="2"/>
                  </a:ext>
                </a:extLst>
              </a:rPr>
              <a:t>Quantitative comparisons of </a:t>
            </a:r>
            <a:r>
              <a:rPr b="0" i="0" lang="en-US" sz="1200" u="none" cap="none" strike="noStrike">
                <a:solidFill>
                  <a:srgbClr val="FFFFFF"/>
                </a:solidFill>
                <a:latin typeface="Arial"/>
                <a:ea typeface="Arial"/>
                <a:cs typeface="Arial"/>
                <a:sym typeface="Arial"/>
                <a:extLst>
                  <a:ext uri="http://customooxmlschemas.google.com/">
                    <go:slidesCustomData xmlns:go="http://customooxmlschemas.google.com/" textRoundtripDataId="3"/>
                  </a:ext>
                </a:extLst>
              </a:rPr>
              <a:t>MESO ans CONUS domains were </a:t>
            </a:r>
            <a:r>
              <a:rPr lang="en-US" sz="1200">
                <a:solidFill>
                  <a:srgbClr val="FFFFFF"/>
                </a:solidFill>
                <a:extLst>
                  <a:ext uri="http://customooxmlschemas.google.com/">
                    <go:slidesCustomData xmlns:go="http://customooxmlschemas.google.com/" textRoundtripDataId="4"/>
                  </a:ext>
                </a:extLst>
              </a:rPr>
              <a:t>not conducted</a:t>
            </a:r>
            <a:r>
              <a:rPr b="0" i="0" lang="en-US" sz="1200" u="none" cap="none" strike="noStrike">
                <a:solidFill>
                  <a:srgbClr val="FFFFFF"/>
                </a:solidFill>
                <a:latin typeface="Arial"/>
                <a:ea typeface="Arial"/>
                <a:cs typeface="Arial"/>
                <a:sym typeface="Arial"/>
                <a:extLst>
                  <a:ext uri="http://customooxmlschemas.google.com/">
                    <go:slidesCustomData xmlns:go="http://customooxmlschemas.google.com/" textRoundtripDataId="5"/>
                  </a:ext>
                </a:extLst>
              </a:rPr>
              <a:t>, bu</a:t>
            </a:r>
            <a:r>
              <a:rPr lang="en-US" sz="1200">
                <a:solidFill>
                  <a:srgbClr val="FFFFFF"/>
                </a:solidFill>
              </a:rPr>
              <a:t>t qualitative comparisons of Meso domains combined with qualitative results from the CONUS domain indicates there is no reason to expect any issues.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pic>
        <p:nvPicPr>
          <p:cNvPr id="700" name="Google Shape;700;p130"/>
          <p:cNvPicPr preferRelativeResize="0"/>
          <p:nvPr/>
        </p:nvPicPr>
        <p:blipFill rotWithShape="1">
          <a:blip r:embed="rId3">
            <a:alphaModFix/>
          </a:blip>
          <a:srcRect b="0" l="0" r="0" t="0"/>
          <a:stretch/>
        </p:blipFill>
        <p:spPr>
          <a:xfrm>
            <a:off x="4635301" y="1750342"/>
            <a:ext cx="4389120" cy="4389120"/>
          </a:xfrm>
          <a:prstGeom prst="rect">
            <a:avLst/>
          </a:prstGeom>
          <a:noFill/>
          <a:ln>
            <a:noFill/>
          </a:ln>
        </p:spPr>
      </p:pic>
      <p:sp>
        <p:nvSpPr>
          <p:cNvPr id="701" name="Google Shape;701;p130"/>
          <p:cNvSpPr txBox="1"/>
          <p:nvPr>
            <p:ph type="title"/>
          </p:nvPr>
        </p:nvSpPr>
        <p:spPr>
          <a:xfrm>
            <a:off x="457200" y="12577"/>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and SatCORPS CPS</a:t>
            </a:r>
            <a:br>
              <a:rPr lang="en-US" sz="3000">
                <a:solidFill>
                  <a:srgbClr val="FFC000"/>
                </a:solidFill>
              </a:rPr>
            </a:br>
            <a:r>
              <a:rPr lang="en-US" sz="3000">
                <a:solidFill>
                  <a:srgbClr val="FFC000"/>
                </a:solidFill>
              </a:rPr>
              <a:t>Ice Cloud    Aug. 22, 2022    0800 UTC</a:t>
            </a:r>
            <a:endParaRPr sz="3000">
              <a:solidFill>
                <a:srgbClr val="FFC000"/>
              </a:solidFill>
            </a:endParaRPr>
          </a:p>
        </p:txBody>
      </p:sp>
      <p:sp>
        <p:nvSpPr>
          <p:cNvPr id="702" name="Google Shape;702;p13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703" name="Google Shape;703;p130"/>
          <p:cNvSpPr txBox="1"/>
          <p:nvPr/>
        </p:nvSpPr>
        <p:spPr>
          <a:xfrm>
            <a:off x="4639590" y="1766430"/>
            <a:ext cx="4389120"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NCOMP GOES-18    Ice  CPS Full Disk</a:t>
            </a:r>
            <a:endParaRPr b="0" i="0" sz="2000" u="none" cap="none" strike="noStrike">
              <a:solidFill>
                <a:schemeClr val="dk1"/>
              </a:solidFill>
              <a:latin typeface="Arial"/>
              <a:ea typeface="Arial"/>
              <a:cs typeface="Arial"/>
              <a:sym typeface="Arial"/>
            </a:endParaRPr>
          </a:p>
        </p:txBody>
      </p:sp>
      <p:grpSp>
        <p:nvGrpSpPr>
          <p:cNvPr id="704" name="Google Shape;704;p130"/>
          <p:cNvGrpSpPr/>
          <p:nvPr/>
        </p:nvGrpSpPr>
        <p:grpSpPr>
          <a:xfrm>
            <a:off x="555675" y="2286098"/>
            <a:ext cx="4028046" cy="3663449"/>
            <a:chOff x="555675" y="2286098"/>
            <a:chExt cx="4028046" cy="3663449"/>
          </a:xfrm>
        </p:grpSpPr>
        <p:pic>
          <p:nvPicPr>
            <p:cNvPr id="705" name="Google Shape;705;p130"/>
            <p:cNvPicPr preferRelativeResize="0"/>
            <p:nvPr/>
          </p:nvPicPr>
          <p:blipFill rotWithShape="1">
            <a:blip r:embed="rId4">
              <a:alphaModFix/>
            </a:blip>
            <a:srcRect b="0" l="0" r="0" t="0"/>
            <a:stretch/>
          </p:blipFill>
          <p:spPr>
            <a:xfrm>
              <a:off x="555675" y="2286098"/>
              <a:ext cx="4023360" cy="3657600"/>
            </a:xfrm>
            <a:prstGeom prst="rect">
              <a:avLst/>
            </a:prstGeom>
            <a:noFill/>
            <a:ln>
              <a:noFill/>
            </a:ln>
          </p:spPr>
        </p:pic>
        <p:sp>
          <p:nvSpPr>
            <p:cNvPr id="706" name="Google Shape;706;p130"/>
            <p:cNvSpPr txBox="1"/>
            <p:nvPr/>
          </p:nvSpPr>
          <p:spPr>
            <a:xfrm>
              <a:off x="560362" y="5841825"/>
              <a:ext cx="4023359" cy="107722"/>
            </a:xfrm>
            <a:prstGeom prst="rect">
              <a:avLst/>
            </a:prstGeom>
            <a:solidFill>
              <a:schemeClr val="dk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0" u="none" cap="none" strike="noStrike">
                  <a:solidFill>
                    <a:schemeClr val="dk1"/>
                  </a:solidFill>
                  <a:highlight>
                    <a:srgbClr val="000000"/>
                  </a:highlight>
                  <a:latin typeface="Calibri"/>
                  <a:ea typeface="Calibri"/>
                  <a:cs typeface="Calibri"/>
                  <a:sym typeface="Calibri"/>
                </a:rPr>
                <a:t>1</a:t>
              </a:r>
              <a:endParaRPr b="0" i="0" sz="100" u="none" cap="none" strike="noStrike">
                <a:solidFill>
                  <a:schemeClr val="dk1"/>
                </a:solidFill>
                <a:highlight>
                  <a:srgbClr val="000000"/>
                </a:highlight>
                <a:latin typeface="Arial"/>
                <a:ea typeface="Arial"/>
                <a:cs typeface="Arial"/>
                <a:sym typeface="Arial"/>
              </a:endParaRPr>
            </a:p>
          </p:txBody>
        </p:sp>
      </p:grpSp>
      <p:sp>
        <p:nvSpPr>
          <p:cNvPr id="707" name="Google Shape;707;p130"/>
          <p:cNvSpPr txBox="1"/>
          <p:nvPr/>
        </p:nvSpPr>
        <p:spPr>
          <a:xfrm>
            <a:off x="536918" y="1750342"/>
            <a:ext cx="4023359"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NASA Langley SatCORPS</a:t>
            </a:r>
            <a:endParaRPr b="0"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Ice     CPS Full Disk</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pic>
        <p:nvPicPr>
          <p:cNvPr id="713" name="Google Shape;713;p131"/>
          <p:cNvPicPr preferRelativeResize="0"/>
          <p:nvPr/>
        </p:nvPicPr>
        <p:blipFill rotWithShape="1">
          <a:blip r:embed="rId3">
            <a:alphaModFix/>
          </a:blip>
          <a:srcRect b="0" l="0" r="0" t="0"/>
          <a:stretch/>
        </p:blipFill>
        <p:spPr>
          <a:xfrm>
            <a:off x="4642351" y="1750342"/>
            <a:ext cx="4389120" cy="4389120"/>
          </a:xfrm>
          <a:prstGeom prst="rect">
            <a:avLst/>
          </a:prstGeom>
          <a:noFill/>
          <a:ln>
            <a:noFill/>
          </a:ln>
        </p:spPr>
      </p:pic>
      <p:pic>
        <p:nvPicPr>
          <p:cNvPr id="714" name="Google Shape;714;p131"/>
          <p:cNvPicPr preferRelativeResize="0"/>
          <p:nvPr/>
        </p:nvPicPr>
        <p:blipFill rotWithShape="1">
          <a:blip r:embed="rId4">
            <a:alphaModFix/>
          </a:blip>
          <a:srcRect b="0" l="0" r="0" t="0"/>
          <a:stretch/>
        </p:blipFill>
        <p:spPr>
          <a:xfrm>
            <a:off x="536917" y="2303670"/>
            <a:ext cx="4023360" cy="3657600"/>
          </a:xfrm>
          <a:prstGeom prst="rect">
            <a:avLst/>
          </a:prstGeom>
          <a:noFill/>
          <a:ln>
            <a:noFill/>
          </a:ln>
        </p:spPr>
      </p:pic>
      <p:sp>
        <p:nvSpPr>
          <p:cNvPr id="715" name="Google Shape;715;p131"/>
          <p:cNvSpPr txBox="1"/>
          <p:nvPr>
            <p:ph type="title"/>
          </p:nvPr>
        </p:nvSpPr>
        <p:spPr>
          <a:xfrm>
            <a:off x="457200" y="12577"/>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000">
                <a:solidFill>
                  <a:srgbClr val="FFC000"/>
                </a:solidFill>
              </a:rPr>
              <a:t>NCOMP and SatCORPS CPS</a:t>
            </a:r>
            <a:br>
              <a:rPr lang="en-US" sz="3000">
                <a:solidFill>
                  <a:srgbClr val="FFC000"/>
                </a:solidFill>
              </a:rPr>
            </a:br>
            <a:r>
              <a:rPr lang="en-US" sz="3000">
                <a:solidFill>
                  <a:srgbClr val="FFC000"/>
                </a:solidFill>
              </a:rPr>
              <a:t>Liquid Cloud   Aug. 22, 2022    0800 UTC</a:t>
            </a:r>
            <a:endParaRPr sz="3000">
              <a:solidFill>
                <a:srgbClr val="FFC000"/>
              </a:solidFill>
            </a:endParaRPr>
          </a:p>
        </p:txBody>
      </p:sp>
      <p:sp>
        <p:nvSpPr>
          <p:cNvPr id="716" name="Google Shape;716;p13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717" name="Google Shape;717;p131"/>
          <p:cNvSpPr txBox="1"/>
          <p:nvPr/>
        </p:nvSpPr>
        <p:spPr>
          <a:xfrm>
            <a:off x="4639590" y="1766430"/>
            <a:ext cx="4389120"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NCOMP GOES-18    Liquid  CPS Full Disk</a:t>
            </a:r>
            <a:endParaRPr b="0" i="0" sz="2000" u="none" cap="none" strike="noStrike">
              <a:solidFill>
                <a:schemeClr val="dk1"/>
              </a:solidFill>
              <a:latin typeface="Arial"/>
              <a:ea typeface="Arial"/>
              <a:cs typeface="Arial"/>
              <a:sym typeface="Arial"/>
            </a:endParaRPr>
          </a:p>
        </p:txBody>
      </p:sp>
      <p:sp>
        <p:nvSpPr>
          <p:cNvPr id="718" name="Google Shape;718;p131"/>
          <p:cNvSpPr txBox="1"/>
          <p:nvPr/>
        </p:nvSpPr>
        <p:spPr>
          <a:xfrm>
            <a:off x="548639" y="5853548"/>
            <a:ext cx="4023359" cy="107722"/>
          </a:xfrm>
          <a:prstGeom prst="rect">
            <a:avLst/>
          </a:prstGeom>
          <a:solidFill>
            <a:schemeClr val="dk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0" u="none" cap="none" strike="noStrike">
                <a:solidFill>
                  <a:schemeClr val="dk1"/>
                </a:solidFill>
                <a:highlight>
                  <a:srgbClr val="000000"/>
                </a:highlight>
                <a:latin typeface="Calibri"/>
                <a:ea typeface="Calibri"/>
                <a:cs typeface="Calibri"/>
                <a:sym typeface="Calibri"/>
              </a:rPr>
              <a:t>1</a:t>
            </a:r>
            <a:endParaRPr b="0" i="0" sz="100" u="none" cap="none" strike="noStrike">
              <a:solidFill>
                <a:schemeClr val="dk1"/>
              </a:solidFill>
              <a:highlight>
                <a:srgbClr val="000000"/>
              </a:highlight>
              <a:latin typeface="Arial"/>
              <a:ea typeface="Arial"/>
              <a:cs typeface="Arial"/>
              <a:sym typeface="Arial"/>
            </a:endParaRPr>
          </a:p>
        </p:txBody>
      </p:sp>
      <p:sp>
        <p:nvSpPr>
          <p:cNvPr id="719" name="Google Shape;719;p131"/>
          <p:cNvSpPr txBox="1"/>
          <p:nvPr/>
        </p:nvSpPr>
        <p:spPr>
          <a:xfrm>
            <a:off x="548641" y="1750342"/>
            <a:ext cx="4023359"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NASA Langley SatCORPS</a:t>
            </a:r>
            <a:endParaRPr b="0"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Liquid     CPS Full Disk</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29"/>
          <p:cNvSpPr txBox="1"/>
          <p:nvPr>
            <p:ph type="title"/>
          </p:nvPr>
        </p:nvSpPr>
        <p:spPr>
          <a:xfrm>
            <a:off x="457200" y="-18738"/>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6"/>
              </a:buClr>
              <a:buSzPts val="800"/>
              <a:buFont typeface="Calibri"/>
              <a:buNone/>
            </a:pPr>
            <a:r>
              <a:rPr b="0" i="0" lang="en-US" sz="3200" u="none" cap="none" strike="noStrike">
                <a:solidFill>
                  <a:schemeClr val="accent6"/>
                </a:solidFill>
                <a:latin typeface="Calibri"/>
                <a:ea typeface="Calibri"/>
                <a:cs typeface="Calibri"/>
                <a:sym typeface="Calibri"/>
              </a:rPr>
              <a:t>Summary of NCOMP and SatCORPS</a:t>
            </a:r>
            <a:br>
              <a:rPr lang="en-US" sz="3200">
                <a:solidFill>
                  <a:schemeClr val="accent6"/>
                </a:solidFill>
              </a:rPr>
            </a:br>
            <a:r>
              <a:rPr b="0" i="0" lang="en-US" sz="3200" u="none" cap="none" strike="noStrike">
                <a:solidFill>
                  <a:schemeClr val="accent6"/>
                </a:solidFill>
                <a:latin typeface="Calibri"/>
                <a:ea typeface="Calibri"/>
                <a:cs typeface="Calibri"/>
                <a:sym typeface="Calibri"/>
              </a:rPr>
              <a:t>Comparison</a:t>
            </a:r>
            <a:endParaRPr/>
          </a:p>
        </p:txBody>
      </p:sp>
      <p:sp>
        <p:nvSpPr>
          <p:cNvPr id="726" name="Google Shape;726;p29"/>
          <p:cNvSpPr txBox="1"/>
          <p:nvPr>
            <p:ph idx="1" type="body"/>
          </p:nvPr>
        </p:nvSpPr>
        <p:spPr>
          <a:xfrm>
            <a:off x="281525" y="1228150"/>
            <a:ext cx="8229600" cy="51282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chemeClr val="lt1"/>
              </a:buClr>
              <a:buSzPts val="2400"/>
              <a:buFont typeface="Arial"/>
              <a:buChar char="•"/>
            </a:pPr>
            <a:r>
              <a:rPr lang="en-US" sz="2400"/>
              <a:t>Some d</a:t>
            </a:r>
            <a:r>
              <a:rPr b="0" i="0" lang="en-US" sz="2400" u="none" cap="none" strike="noStrike">
                <a:solidFill>
                  <a:schemeClr val="lt1"/>
                </a:solidFill>
                <a:latin typeface="Calibri"/>
                <a:ea typeface="Calibri"/>
                <a:cs typeface="Calibri"/>
                <a:sym typeface="Calibri"/>
              </a:rPr>
              <a:t>ifficulties in visually comparing disparate, yet related, algorithms with different inputs, RTMs, phase and Cloud Height inputs/schemes.</a:t>
            </a:r>
            <a:endParaRPr/>
          </a:p>
          <a:p>
            <a:pPr indent="-228600" lvl="0" marL="457200" marR="0" rtl="0" algn="l">
              <a:lnSpc>
                <a:spcPct val="100000"/>
              </a:lnSpc>
              <a:spcBef>
                <a:spcPts val="0"/>
              </a:spcBef>
              <a:spcAft>
                <a:spcPts val="0"/>
              </a:spcAft>
              <a:buClr>
                <a:schemeClr val="lt1"/>
              </a:buClr>
              <a:buSzPts val="2400"/>
              <a:buFont typeface="Arial"/>
              <a:buNone/>
            </a:pPr>
            <a:r>
              <a:t/>
            </a:r>
            <a:endParaRPr sz="2400"/>
          </a:p>
          <a:p>
            <a:pPr indent="-381000" lvl="0" marL="457200" marR="0" rtl="0" algn="l">
              <a:lnSpc>
                <a:spcPct val="100000"/>
              </a:lnSpc>
              <a:spcBef>
                <a:spcPts val="0"/>
              </a:spcBef>
              <a:spcAft>
                <a:spcPts val="0"/>
              </a:spcAft>
              <a:buClr>
                <a:schemeClr val="lt1"/>
              </a:buClr>
              <a:buSzPts val="2400"/>
              <a:buFont typeface="Arial"/>
              <a:buChar char="•"/>
            </a:pPr>
            <a:r>
              <a:rPr lang="en-US" sz="2400"/>
              <a:t>Generally, COD compares well despite retrievals range differences. </a:t>
            </a:r>
            <a:endParaRPr/>
          </a:p>
          <a:p>
            <a:pPr indent="-228600" lvl="0" marL="457200" marR="0" rtl="0" algn="l">
              <a:lnSpc>
                <a:spcPct val="100000"/>
              </a:lnSpc>
              <a:spcBef>
                <a:spcPts val="0"/>
              </a:spcBef>
              <a:spcAft>
                <a:spcPts val="0"/>
              </a:spcAft>
              <a:buClr>
                <a:schemeClr val="lt1"/>
              </a:buClr>
              <a:buSzPts val="2400"/>
              <a:buFont typeface="Arial"/>
              <a:buNone/>
            </a:pPr>
            <a:r>
              <a:t/>
            </a:r>
            <a:endParaRPr sz="2400"/>
          </a:p>
          <a:p>
            <a:pPr indent="-381000" lvl="0" marL="457200" marR="0" rtl="0" algn="l">
              <a:lnSpc>
                <a:spcPct val="100000"/>
              </a:lnSpc>
              <a:spcBef>
                <a:spcPts val="0"/>
              </a:spcBef>
              <a:spcAft>
                <a:spcPts val="0"/>
              </a:spcAft>
              <a:buClr>
                <a:schemeClr val="lt1"/>
              </a:buClr>
              <a:buSzPts val="2400"/>
              <a:buFont typeface="Arial"/>
              <a:buChar char="•"/>
            </a:pPr>
            <a:r>
              <a:rPr lang="en-US" sz="2400"/>
              <a:t>CPS  shows more variability, as expected, but generally agrees.</a:t>
            </a:r>
            <a:endParaRPr/>
          </a:p>
        </p:txBody>
      </p:sp>
      <p:sp>
        <p:nvSpPr>
          <p:cNvPr id="727" name="Google Shape;727;p2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728" name="Google Shape;728;p29"/>
          <p:cNvSpPr txBox="1"/>
          <p:nvPr/>
        </p:nvSpPr>
        <p:spPr>
          <a:xfrm>
            <a:off x="7590826" y="5951050"/>
            <a:ext cx="1326600" cy="4053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38"/>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6"/>
              </a:buClr>
              <a:buSzPts val="700"/>
              <a:buFont typeface="Calibri"/>
              <a:buNone/>
            </a:pPr>
            <a:r>
              <a:rPr b="0" i="0" lang="en-US" sz="2800" u="none" cap="none" strike="noStrike">
                <a:solidFill>
                  <a:schemeClr val="accent6"/>
                </a:solidFill>
                <a:latin typeface="Calibri"/>
                <a:ea typeface="Calibri"/>
                <a:cs typeface="Calibri"/>
                <a:sym typeface="Calibri"/>
              </a:rPr>
              <a:t>CPS and COD Validation Limitations</a:t>
            </a:r>
            <a:endParaRPr/>
          </a:p>
        </p:txBody>
      </p:sp>
      <p:sp>
        <p:nvSpPr>
          <p:cNvPr id="735" name="Google Shape;735;p38"/>
          <p:cNvSpPr txBox="1"/>
          <p:nvPr>
            <p:ph idx="1" type="body"/>
          </p:nvPr>
        </p:nvSpPr>
        <p:spPr>
          <a:xfrm>
            <a:off x="323921" y="1425049"/>
            <a:ext cx="8093100" cy="3564962"/>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FFFFFF"/>
              </a:buClr>
              <a:buSzPts val="1800"/>
              <a:buFont typeface="Arial"/>
              <a:buChar char="•"/>
            </a:pPr>
            <a:r>
              <a:rPr b="0" i="0" lang="en-US" sz="2000" u="none" cap="none" strike="noStrike">
                <a:solidFill>
                  <a:srgbClr val="FFFFFF"/>
                </a:solidFill>
                <a:latin typeface="Calibri"/>
                <a:ea typeface="Calibri"/>
                <a:cs typeface="Calibri"/>
                <a:sym typeface="Calibri"/>
              </a:rPr>
              <a:t>“Truth” datasets are difficult or impossible to find for CPS.</a:t>
            </a:r>
            <a:endParaRPr sz="2000"/>
          </a:p>
          <a:p>
            <a:pPr indent="-342900" lvl="0" marL="457200" marR="0" rtl="0" algn="l">
              <a:lnSpc>
                <a:spcPct val="100000"/>
              </a:lnSpc>
              <a:spcBef>
                <a:spcPts val="0"/>
              </a:spcBef>
              <a:spcAft>
                <a:spcPts val="0"/>
              </a:spcAft>
              <a:buClr>
                <a:srgbClr val="FFFFFF"/>
              </a:buClr>
              <a:buSzPts val="1800"/>
              <a:buFont typeface="Arial"/>
              <a:buNone/>
            </a:pPr>
            <a:r>
              <a:t/>
            </a:r>
            <a:endParaRPr b="0" i="0" sz="2000" u="none" cap="none" strike="noStrike">
              <a:solidFill>
                <a:srgbClr val="FFFFFF"/>
              </a:solidFill>
              <a:latin typeface="Calibri"/>
              <a:ea typeface="Calibri"/>
              <a:cs typeface="Calibri"/>
              <a:sym typeface="Calibri"/>
            </a:endParaRPr>
          </a:p>
          <a:p>
            <a:pPr indent="-342900" lvl="0" marL="457200" marR="0" rtl="0" algn="l">
              <a:lnSpc>
                <a:spcPct val="100000"/>
              </a:lnSpc>
              <a:spcBef>
                <a:spcPts val="0"/>
              </a:spcBef>
              <a:spcAft>
                <a:spcPts val="0"/>
              </a:spcAft>
              <a:buClr>
                <a:srgbClr val="FFFFFF"/>
              </a:buClr>
              <a:buSzPts val="1800"/>
              <a:buFont typeface="Arial"/>
              <a:buChar char="•"/>
            </a:pPr>
            <a:r>
              <a:rPr b="0" i="0" lang="en-US" sz="2000" u="none" cap="none" strike="noStrike">
                <a:solidFill>
                  <a:srgbClr val="FFFFFF"/>
                </a:solidFill>
                <a:latin typeface="Calibri"/>
                <a:ea typeface="Calibri"/>
                <a:cs typeface="Calibri"/>
                <a:sym typeface="Calibri"/>
              </a:rPr>
              <a:t>Field experiment data may provide some opportunities for CPS validation, but the inherent differences between FOVs, full column vs partial column or point-specific measurements are difficult to overcome.</a:t>
            </a:r>
            <a:endParaRPr sz="2000"/>
          </a:p>
          <a:p>
            <a:pPr indent="-342900" lvl="0" marL="457200" marR="0" rtl="0" algn="l">
              <a:lnSpc>
                <a:spcPct val="100000"/>
              </a:lnSpc>
              <a:spcBef>
                <a:spcPts val="0"/>
              </a:spcBef>
              <a:spcAft>
                <a:spcPts val="0"/>
              </a:spcAft>
              <a:buClr>
                <a:srgbClr val="FFFFFF"/>
              </a:buClr>
              <a:buSzPts val="1800"/>
              <a:buFont typeface="Arial"/>
              <a:buNone/>
            </a:pPr>
            <a:r>
              <a:t/>
            </a:r>
            <a:endParaRPr b="0" i="0" sz="2000" u="none" cap="none" strike="noStrike">
              <a:solidFill>
                <a:srgbClr val="FFFFFF"/>
              </a:solidFill>
              <a:latin typeface="Calibri"/>
              <a:ea typeface="Calibri"/>
              <a:cs typeface="Calibri"/>
              <a:sym typeface="Calibri"/>
            </a:endParaRPr>
          </a:p>
          <a:p>
            <a:pPr indent="-342900" lvl="0" marL="457200" marR="0" rtl="0" algn="l">
              <a:lnSpc>
                <a:spcPct val="100000"/>
              </a:lnSpc>
              <a:spcBef>
                <a:spcPts val="0"/>
              </a:spcBef>
              <a:spcAft>
                <a:spcPts val="0"/>
              </a:spcAft>
              <a:buClr>
                <a:srgbClr val="FFFFFF"/>
              </a:buClr>
              <a:buSzPts val="1800"/>
              <a:buFont typeface="Arial"/>
              <a:buChar char="•"/>
            </a:pPr>
            <a:r>
              <a:rPr lang="en-US" sz="2000">
                <a:solidFill>
                  <a:srgbClr val="FFFFFF"/>
                </a:solidFill>
              </a:rPr>
              <a:t>F</a:t>
            </a:r>
            <a:r>
              <a:rPr b="0" i="0" lang="en-US" sz="2000" u="none" cap="none" strike="noStrike">
                <a:solidFill>
                  <a:srgbClr val="FFFFFF"/>
                </a:solidFill>
                <a:latin typeface="Calibri"/>
                <a:ea typeface="Calibri"/>
                <a:cs typeface="Calibri"/>
                <a:sym typeface="Calibri"/>
              </a:rPr>
              <a:t>or earlier GOES </a:t>
            </a:r>
            <a:r>
              <a:rPr lang="en-US" sz="2000">
                <a:solidFill>
                  <a:srgbClr val="FFFFFF"/>
                </a:solidFill>
              </a:rPr>
              <a:t>satellites</a:t>
            </a:r>
            <a:r>
              <a:rPr b="0" i="0" lang="en-US" sz="2000" u="none" cap="none" strike="noStrike">
                <a:solidFill>
                  <a:srgbClr val="FFFFFF"/>
                </a:solidFill>
                <a:latin typeface="Calibri"/>
                <a:ea typeface="Calibri"/>
                <a:cs typeface="Calibri"/>
                <a:sym typeface="Calibri"/>
              </a:rPr>
              <a:t> comparisons to both CALIOP and CloudSat results have proven to difficult due to those products being not well understood, but for those earlier satellites, NCOMP did meet specifications.</a:t>
            </a:r>
            <a:endParaRPr sz="2000"/>
          </a:p>
        </p:txBody>
      </p:sp>
      <p:sp>
        <p:nvSpPr>
          <p:cNvPr id="736" name="Google Shape;736;p3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40"/>
          <p:cNvSpPr txBox="1"/>
          <p:nvPr>
            <p:ph type="title"/>
          </p:nvPr>
        </p:nvSpPr>
        <p:spPr>
          <a:xfrm>
            <a:off x="457200" y="4151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75"/>
              <a:buFont typeface="Calibri"/>
              <a:buNone/>
            </a:pPr>
            <a:r>
              <a:rPr b="0" i="0" lang="en-US" sz="3100" u="none" cap="none" strike="noStrike">
                <a:solidFill>
                  <a:schemeClr val="lt1"/>
                </a:solidFill>
                <a:latin typeface="Calibri"/>
                <a:ea typeface="Calibri"/>
                <a:cs typeface="Calibri"/>
                <a:sym typeface="Calibri"/>
              </a:rPr>
              <a:t>Nighttime PLPT Outcomes: Summary</a:t>
            </a:r>
            <a:endParaRPr/>
          </a:p>
        </p:txBody>
      </p:sp>
      <p:sp>
        <p:nvSpPr>
          <p:cNvPr id="743" name="Google Shape;743;p40"/>
          <p:cNvSpPr txBox="1"/>
          <p:nvPr>
            <p:ph idx="1" type="body"/>
          </p:nvPr>
        </p:nvSpPr>
        <p:spPr>
          <a:xfrm>
            <a:off x="280851" y="1276214"/>
            <a:ext cx="8582297" cy="5693429"/>
          </a:xfrm>
          <a:prstGeom prst="rect">
            <a:avLst/>
          </a:prstGeom>
          <a:noFill/>
          <a:ln>
            <a:noFill/>
          </a:ln>
        </p:spPr>
        <p:txBody>
          <a:bodyPr anchorCtr="0" anchor="t" bIns="45700" lIns="91425" spcFirstLastPara="1" rIns="91425" wrap="square" tIns="45700">
            <a:noAutofit/>
          </a:bodyPr>
          <a:lstStyle/>
          <a:p>
            <a:pPr indent="-233361" lvl="0" marL="233361" marR="0" rtl="0" algn="l">
              <a:lnSpc>
                <a:spcPct val="100000"/>
              </a:lnSpc>
              <a:spcBef>
                <a:spcPts val="0"/>
              </a:spcBef>
              <a:spcAft>
                <a:spcPts val="0"/>
              </a:spcAft>
              <a:buClr>
                <a:schemeClr val="lt1"/>
              </a:buClr>
              <a:buSzPts val="2400"/>
              <a:buFont typeface="Arial"/>
              <a:buChar char="•"/>
            </a:pPr>
            <a:r>
              <a:rPr lang="en-US" sz="1800"/>
              <a:t>All</a:t>
            </a:r>
            <a:r>
              <a:rPr b="0" i="0" lang="en-US" sz="1800" u="none" cap="none" strike="noStrike">
                <a:solidFill>
                  <a:schemeClr val="lt1"/>
                </a:solidFill>
                <a:latin typeface="Calibri"/>
                <a:ea typeface="Calibri"/>
                <a:cs typeface="Calibri"/>
                <a:sym typeface="Calibri"/>
              </a:rPr>
              <a:t> FD PLPT activities required to make Provisional have been completed. </a:t>
            </a:r>
            <a:endParaRPr/>
          </a:p>
          <a:p>
            <a:pPr indent="-80961" lvl="0" marL="233361" marR="0" rtl="0" algn="l">
              <a:lnSpc>
                <a:spcPct val="100000"/>
              </a:lnSpc>
              <a:spcBef>
                <a:spcPts val="0"/>
              </a:spcBef>
              <a:spcAft>
                <a:spcPts val="0"/>
              </a:spcAft>
              <a:buClr>
                <a:schemeClr val="lt1"/>
              </a:buClr>
              <a:buSzPts val="2400"/>
              <a:buFont typeface="Arial"/>
              <a:buNone/>
            </a:pPr>
            <a:r>
              <a:t/>
            </a:r>
            <a:endParaRPr b="0" i="0" sz="1000" u="none" cap="none" strike="noStrike">
              <a:solidFill>
                <a:schemeClr val="lt1"/>
              </a:solidFill>
              <a:latin typeface="Calibri"/>
              <a:ea typeface="Calibri"/>
              <a:cs typeface="Calibri"/>
              <a:sym typeface="Calibri"/>
            </a:endParaRPr>
          </a:p>
          <a:p>
            <a:pPr indent="-233361" lvl="0" marL="233361" marR="0" rtl="0" algn="l">
              <a:lnSpc>
                <a:spcPct val="100000"/>
              </a:lnSpc>
              <a:spcBef>
                <a:spcPts val="0"/>
              </a:spcBef>
              <a:spcAft>
                <a:spcPts val="0"/>
              </a:spcAft>
              <a:buClr>
                <a:schemeClr val="lt1"/>
              </a:buClr>
              <a:buSzPts val="2400"/>
              <a:buFont typeface="Arial"/>
              <a:buChar char="•"/>
            </a:pPr>
            <a:r>
              <a:rPr b="0" i="0" lang="en-US" sz="1800" u="none" cap="none" strike="noStrike">
                <a:solidFill>
                  <a:schemeClr val="lt1"/>
                </a:solidFill>
                <a:latin typeface="Calibri"/>
                <a:ea typeface="Calibri"/>
                <a:cs typeface="Calibri"/>
                <a:sym typeface="Calibri"/>
              </a:rPr>
              <a:t>Primary validation using comparisons of GOES-17 and GOES-18 retrievals was successful for COD while CPS needs more study.</a:t>
            </a:r>
            <a:endParaRPr/>
          </a:p>
          <a:p>
            <a:pPr indent="-80961" lvl="0" marL="233361" marR="0" rtl="0" algn="l">
              <a:lnSpc>
                <a:spcPct val="100000"/>
              </a:lnSpc>
              <a:spcBef>
                <a:spcPts val="0"/>
              </a:spcBef>
              <a:spcAft>
                <a:spcPts val="0"/>
              </a:spcAft>
              <a:buClr>
                <a:schemeClr val="lt1"/>
              </a:buClr>
              <a:buSzPts val="2400"/>
              <a:buFont typeface="Arial"/>
              <a:buNone/>
            </a:pPr>
            <a:r>
              <a:t/>
            </a:r>
            <a:endParaRPr sz="1000"/>
          </a:p>
          <a:p>
            <a:pPr indent="-233361" lvl="0" marL="233361" marR="0" rtl="0" algn="l">
              <a:lnSpc>
                <a:spcPct val="100000"/>
              </a:lnSpc>
              <a:spcBef>
                <a:spcPts val="0"/>
              </a:spcBef>
              <a:spcAft>
                <a:spcPts val="0"/>
              </a:spcAft>
              <a:buClr>
                <a:schemeClr val="lt1"/>
              </a:buClr>
              <a:buSzPts val="2400"/>
              <a:buFont typeface="Arial"/>
              <a:buChar char="•"/>
            </a:pPr>
            <a:r>
              <a:rPr lang="en-US" sz="1800"/>
              <a:t>Quantitative</a:t>
            </a:r>
            <a:r>
              <a:rPr b="0" i="0" lang="en-US" sz="18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9"/>
                  </a:ext>
                </a:extLst>
              </a:rPr>
              <a:t> PLPTs on </a:t>
            </a:r>
            <a:r>
              <a:rPr lang="en-US" sz="1800">
                <a:extLst>
                  <a:ext uri="http://customooxmlschemas.google.com/">
                    <go:slidesCustomData xmlns:go="http://customooxmlschemas.google.com/" textRoundtripDataId="10"/>
                  </a:ext>
                </a:extLst>
              </a:rPr>
              <a:t>CONUS and MESO </a:t>
            </a:r>
            <a:r>
              <a:rPr b="0" i="0" lang="en-US" sz="18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11"/>
                  </a:ext>
                </a:extLst>
              </a:rPr>
              <a:t> domains were not </a:t>
            </a:r>
            <a:r>
              <a:rPr lang="en-US" sz="1800"/>
              <a:t>performed </a:t>
            </a:r>
            <a:r>
              <a:rPr b="0" i="0" lang="en-US" sz="1800" u="none" cap="none" strike="noStrike">
                <a:solidFill>
                  <a:schemeClr val="lt1"/>
                </a:solidFill>
                <a:latin typeface="Calibri"/>
                <a:ea typeface="Calibri"/>
                <a:cs typeface="Calibri"/>
                <a:sym typeface="Calibri"/>
              </a:rPr>
              <a:t>but no reason to believe this impacts performance. Qualitative</a:t>
            </a:r>
            <a:r>
              <a:rPr lang="en-US" sz="1800"/>
              <a:t> </a:t>
            </a:r>
            <a:r>
              <a:rPr b="0" i="0" lang="en-US" sz="1800" u="none" cap="none" strike="noStrike">
                <a:solidFill>
                  <a:schemeClr val="lt1"/>
                </a:solidFill>
                <a:latin typeface="Calibri"/>
                <a:ea typeface="Calibri"/>
                <a:cs typeface="Calibri"/>
                <a:sym typeface="Calibri"/>
              </a:rPr>
              <a:t>PLPTs </a:t>
            </a:r>
            <a:r>
              <a:rPr lang="en-US" sz="1800"/>
              <a:t>indicate results are the same across domains.</a:t>
            </a:r>
            <a:endParaRPr/>
          </a:p>
          <a:p>
            <a:pPr indent="-80961" lvl="0" marL="233361" marR="0" rtl="0" algn="l">
              <a:lnSpc>
                <a:spcPct val="100000"/>
              </a:lnSpc>
              <a:spcBef>
                <a:spcPts val="0"/>
              </a:spcBef>
              <a:spcAft>
                <a:spcPts val="0"/>
              </a:spcAft>
              <a:buClr>
                <a:schemeClr val="lt1"/>
              </a:buClr>
              <a:buSzPts val="2400"/>
              <a:buFont typeface="Arial"/>
              <a:buNone/>
            </a:pPr>
            <a:r>
              <a:t/>
            </a:r>
            <a:endParaRPr sz="1000"/>
          </a:p>
          <a:p>
            <a:pPr indent="-233361" lvl="0" marL="233361" marR="0" rtl="0" algn="l">
              <a:lnSpc>
                <a:spcPct val="100000"/>
              </a:lnSpc>
              <a:spcBef>
                <a:spcPts val="480"/>
              </a:spcBef>
              <a:spcAft>
                <a:spcPts val="0"/>
              </a:spcAft>
              <a:buClr>
                <a:schemeClr val="lt1"/>
              </a:buClr>
              <a:buSzPts val="2400"/>
              <a:buFont typeface="Arial"/>
              <a:buChar char="•"/>
            </a:pPr>
            <a:r>
              <a:rPr b="0" i="0" lang="en-US" sz="1800" u="none" cap="none" strike="noStrike">
                <a:solidFill>
                  <a:schemeClr val="lt1"/>
                </a:solidFill>
                <a:latin typeface="Calibri"/>
                <a:ea typeface="Calibri"/>
                <a:cs typeface="Calibri"/>
                <a:sym typeface="Calibri"/>
              </a:rPr>
              <a:t>Behavior revealed by PLPTs, under investigation:</a:t>
            </a:r>
            <a:endParaRPr/>
          </a:p>
          <a:p>
            <a:pPr indent="-342900" lvl="1" marL="800100" rtl="0" algn="l">
              <a:lnSpc>
                <a:spcPct val="100000"/>
              </a:lnSpc>
              <a:spcBef>
                <a:spcPts val="480"/>
              </a:spcBef>
              <a:spcAft>
                <a:spcPts val="0"/>
              </a:spcAft>
              <a:buSzPts val="2400"/>
              <a:buFont typeface="Arial"/>
              <a:buAutoNum type="alphaLcParenR"/>
            </a:pPr>
            <a:r>
              <a:rPr lang="en-US" sz="1600"/>
              <a:t>Discreet CPS bins in the NCOMP scheme that appear frequently. The iteration scheme will be examined.</a:t>
            </a:r>
            <a:endParaRPr/>
          </a:p>
          <a:p>
            <a:pPr indent="-342900" lvl="1" marL="800100" rtl="0" algn="l">
              <a:lnSpc>
                <a:spcPct val="100000"/>
              </a:lnSpc>
              <a:spcBef>
                <a:spcPts val="480"/>
              </a:spcBef>
              <a:spcAft>
                <a:spcPts val="0"/>
              </a:spcAft>
              <a:buSzPts val="2400"/>
              <a:buFont typeface="Arial"/>
              <a:buAutoNum type="alphaLcParenR"/>
            </a:pPr>
            <a:r>
              <a:rPr lang="en-US" sz="1600"/>
              <a:t>Sensitivities to RTM and other inputs needs to be quantified</a:t>
            </a:r>
            <a:endParaRPr/>
          </a:p>
          <a:p>
            <a:pPr indent="-342900" lvl="1" marL="800100" rtl="0" algn="l">
              <a:lnSpc>
                <a:spcPct val="100000"/>
              </a:lnSpc>
              <a:spcBef>
                <a:spcPts val="480"/>
              </a:spcBef>
              <a:spcAft>
                <a:spcPts val="0"/>
              </a:spcAft>
              <a:buSzPts val="2400"/>
              <a:buFont typeface="Arial"/>
              <a:buAutoNum type="alphaLcParenR"/>
            </a:pPr>
            <a:r>
              <a:rPr lang="en-US" sz="1600"/>
              <a:t>Some aspects of NCOMP ice cloud CPS retrieval could be updated to better match SatCORPS, but that algorithm has evolved in ways that are not repeatable for NCOMP’s application.</a:t>
            </a:r>
            <a:endParaRPr/>
          </a:p>
          <a:p>
            <a:pPr indent="0" lvl="1" marL="457200" rtl="0" algn="l">
              <a:lnSpc>
                <a:spcPct val="100000"/>
              </a:lnSpc>
              <a:spcBef>
                <a:spcPts val="480"/>
              </a:spcBef>
              <a:spcAft>
                <a:spcPts val="0"/>
              </a:spcAft>
              <a:buSzPts val="2400"/>
              <a:buNone/>
            </a:pPr>
            <a:r>
              <a:t/>
            </a:r>
            <a:endParaRPr sz="1000"/>
          </a:p>
          <a:p>
            <a:pPr indent="-342900" lvl="0" marL="342900" rtl="0" algn="l">
              <a:lnSpc>
                <a:spcPct val="100000"/>
              </a:lnSpc>
              <a:spcBef>
                <a:spcPts val="480"/>
              </a:spcBef>
              <a:spcAft>
                <a:spcPts val="0"/>
              </a:spcAft>
              <a:buSzPts val="2400"/>
              <a:buChar char="•"/>
            </a:pPr>
            <a:r>
              <a:rPr lang="en-US" sz="1800"/>
              <a:t>No issues that should prevent Provisional Maturity.</a:t>
            </a:r>
            <a:endParaRPr/>
          </a:p>
          <a:p>
            <a:pPr indent="-190500" lvl="0" marL="342900" rtl="0" algn="l">
              <a:lnSpc>
                <a:spcPct val="100000"/>
              </a:lnSpc>
              <a:spcBef>
                <a:spcPts val="480"/>
              </a:spcBef>
              <a:spcAft>
                <a:spcPts val="0"/>
              </a:spcAft>
              <a:buSzPts val="2400"/>
              <a:buNone/>
            </a:pPr>
            <a:r>
              <a:t/>
            </a:r>
            <a:endParaRPr sz="1000"/>
          </a:p>
          <a:p>
            <a:pPr indent="-342900" lvl="0" marL="342900" rtl="0" algn="l">
              <a:lnSpc>
                <a:spcPct val="100000"/>
              </a:lnSpc>
              <a:spcBef>
                <a:spcPts val="480"/>
              </a:spcBef>
              <a:spcAft>
                <a:spcPts val="0"/>
              </a:spcAft>
              <a:buSzPts val="2400"/>
              <a:buChar char="•"/>
            </a:pPr>
            <a:r>
              <a:rPr b="0" i="0" lang="en-US" sz="1800" u="none" cap="none" strike="noStrike">
                <a:solidFill>
                  <a:schemeClr val="lt1"/>
                </a:solidFill>
                <a:latin typeface="Calibri"/>
                <a:ea typeface="Calibri"/>
                <a:cs typeface="Calibri"/>
                <a:sym typeface="Calibri"/>
              </a:rPr>
              <a:t>Subsequent modifications will be based on team feedback</a:t>
            </a:r>
            <a:endParaRPr sz="1800"/>
          </a:p>
          <a:p>
            <a:pPr indent="-190500" lvl="1" marL="800100" rtl="0" algn="l">
              <a:lnSpc>
                <a:spcPct val="100000"/>
              </a:lnSpc>
              <a:spcBef>
                <a:spcPts val="480"/>
              </a:spcBef>
              <a:spcAft>
                <a:spcPts val="0"/>
              </a:spcAft>
              <a:buSzPts val="2400"/>
              <a:buFont typeface="Courier New"/>
              <a:buNone/>
            </a:pPr>
            <a:r>
              <a:t/>
            </a:r>
            <a:endParaRPr/>
          </a:p>
          <a:p>
            <a:pPr indent="0" lvl="1" marL="457200" marR="0" rtl="0" algn="l">
              <a:lnSpc>
                <a:spcPct val="100000"/>
              </a:lnSpc>
              <a:spcBef>
                <a:spcPts val="400"/>
              </a:spcBef>
              <a:spcAft>
                <a:spcPts val="0"/>
              </a:spcAft>
              <a:buClr>
                <a:schemeClr val="lt1"/>
              </a:buClr>
              <a:buSzPts val="2000"/>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480"/>
              </a:spcBef>
              <a:spcAft>
                <a:spcPts val="0"/>
              </a:spcAft>
              <a:buSzPts val="3200"/>
              <a:buNone/>
            </a:pPr>
            <a:r>
              <a:t/>
            </a:r>
            <a:endParaRPr sz="2400"/>
          </a:p>
        </p:txBody>
      </p:sp>
      <p:sp>
        <p:nvSpPr>
          <p:cNvPr id="744" name="Google Shape;744;p4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300"/>
              <a:buFont typeface="Calibri"/>
              <a:buNone/>
            </a:pPr>
            <a:fld id="{00000000-1234-1234-1234-123412341234}" type="slidenum">
              <a:rPr b="0" i="0" lang="en-US" sz="1200" u="none" cap="none" strike="noStrike">
                <a:solidFill>
                  <a:schemeClr val="lt1"/>
                </a:solidFill>
                <a:latin typeface="Calibri"/>
                <a:ea typeface="Calibri"/>
                <a:cs typeface="Calibri"/>
                <a:sym typeface="Calibri"/>
              </a:rPr>
              <a:t>‹#›</a:t>
            </a:fld>
            <a:endParaRPr b="0" i="0" sz="1200" u="none" cap="none" strike="noStrike">
              <a:solidFill>
                <a:schemeClr val="lt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41"/>
          <p:cNvSpPr txBox="1"/>
          <p:nvPr>
            <p:ph type="title"/>
          </p:nvPr>
        </p:nvSpPr>
        <p:spPr>
          <a:xfrm>
            <a:off x="1582367" y="22057"/>
            <a:ext cx="59913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alibri"/>
              <a:buNone/>
            </a:pPr>
            <a:r>
              <a:rPr b="0" i="0" lang="en-US" sz="3200" u="none" cap="none" strike="noStrike">
                <a:solidFill>
                  <a:schemeClr val="lt1"/>
                </a:solidFill>
                <a:latin typeface="Calibri"/>
                <a:ea typeface="Calibri"/>
                <a:cs typeface="Calibri"/>
                <a:sym typeface="Calibri"/>
              </a:rPr>
              <a:t>Instrument/GPA Issues Identified </a:t>
            </a:r>
            <a:br>
              <a:rPr b="0" i="0" lang="en-US" sz="3200" u="none" cap="none" strike="noStrike">
                <a:solidFill>
                  <a:schemeClr val="lt1"/>
                </a:solidFill>
                <a:latin typeface="Calibri"/>
                <a:ea typeface="Calibri"/>
                <a:cs typeface="Calibri"/>
                <a:sym typeface="Calibri"/>
              </a:rPr>
            </a:br>
            <a:r>
              <a:rPr b="0" i="0" lang="en-US" sz="3200" u="sng" cap="none" strike="noStrike">
                <a:solidFill>
                  <a:schemeClr val="lt1"/>
                </a:solidFill>
                <a:latin typeface="Calibri"/>
                <a:ea typeface="Calibri"/>
                <a:cs typeface="Calibri"/>
                <a:sym typeface="Calibri"/>
              </a:rPr>
              <a:t>Post-launch</a:t>
            </a:r>
            <a:r>
              <a:rPr b="0" i="0" lang="en-US" sz="3200" u="none" cap="none" strike="noStrike">
                <a:solidFill>
                  <a:schemeClr val="lt1"/>
                </a:solidFill>
                <a:latin typeface="Calibri"/>
                <a:ea typeface="Calibri"/>
                <a:cs typeface="Calibri"/>
                <a:sym typeface="Calibri"/>
              </a:rPr>
              <a:t> and Resolution Status</a:t>
            </a:r>
            <a:endParaRPr/>
          </a:p>
        </p:txBody>
      </p:sp>
      <p:graphicFrame>
        <p:nvGraphicFramePr>
          <p:cNvPr id="751" name="Google Shape;751;p41"/>
          <p:cNvGraphicFramePr/>
          <p:nvPr/>
        </p:nvGraphicFramePr>
        <p:xfrm>
          <a:off x="270358" y="1167715"/>
          <a:ext cx="3000000" cy="3000000"/>
        </p:xfrm>
        <a:graphic>
          <a:graphicData uri="http://schemas.openxmlformats.org/drawingml/2006/table">
            <a:tbl>
              <a:tblPr>
                <a:noFill/>
                <a:tableStyleId>{DABCF9CB-4970-44E3-9EC5-3D442D381BF4}</a:tableStyleId>
              </a:tblPr>
              <a:tblGrid>
                <a:gridCol w="1037375"/>
                <a:gridCol w="3465825"/>
                <a:gridCol w="880325"/>
                <a:gridCol w="3233250"/>
              </a:tblGrid>
              <a:tr h="357925">
                <a:tc>
                  <a:txBody>
                    <a:bodyPr/>
                    <a:lstStyle/>
                    <a:p>
                      <a:pPr indent="0" lvl="0" marL="0" marR="0" rtl="0" algn="ctr">
                        <a:lnSpc>
                          <a:spcPct val="100000"/>
                        </a:lnSpc>
                        <a:spcBef>
                          <a:spcPts val="0"/>
                        </a:spcBef>
                        <a:spcAft>
                          <a:spcPts val="0"/>
                        </a:spcAft>
                        <a:buClr>
                          <a:schemeClr val="lt1"/>
                        </a:buClr>
                        <a:buSzPts val="300"/>
                        <a:buFont typeface="Arial"/>
                        <a:buNone/>
                      </a:pPr>
                      <a:r>
                        <a:rPr b="1" lang="en-US" sz="1200" u="none" cap="none" strike="noStrike">
                          <a:solidFill>
                            <a:schemeClr val="lt1"/>
                          </a:solidFill>
                        </a:rPr>
                        <a:t>Title</a:t>
                      </a:r>
                      <a:endParaRPr sz="1400" u="none" cap="none" strike="noStrike"/>
                    </a:p>
                  </a:txBody>
                  <a:tcPr marT="5825" marB="0" marR="5825" marL="58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chemeClr val="lt1"/>
                        </a:buClr>
                        <a:buSzPts val="300"/>
                        <a:buFont typeface="Arial"/>
                        <a:buNone/>
                      </a:pPr>
                      <a:r>
                        <a:rPr b="1" lang="en-US" sz="1200" u="none" cap="none" strike="noStrike">
                          <a:solidFill>
                            <a:schemeClr val="lt1"/>
                          </a:solidFill>
                        </a:rPr>
                        <a:t>Description</a:t>
                      </a:r>
                      <a:endParaRPr sz="1400" u="none" cap="none" strike="noStrike"/>
                    </a:p>
                  </a:txBody>
                  <a:tcPr marT="5825" marB="0" marR="5825" marL="58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chemeClr val="lt1"/>
                        </a:buClr>
                        <a:buSzPts val="300"/>
                        <a:buFont typeface="Arial"/>
                        <a:buNone/>
                      </a:pPr>
                      <a:r>
                        <a:rPr b="1" lang="en-US" sz="1200" u="none" cap="none" strike="noStrike">
                          <a:solidFill>
                            <a:schemeClr val="lt1"/>
                          </a:solidFill>
                        </a:rPr>
                        <a:t>Status</a:t>
                      </a:r>
                      <a:endParaRPr sz="1400" u="none" cap="none" strike="noStrike"/>
                    </a:p>
                  </a:txBody>
                  <a:tcPr marT="5825" marB="0" marR="5825" marL="58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chemeClr val="lt1"/>
                        </a:buClr>
                        <a:buSzPts val="300"/>
                        <a:buFont typeface="Arial"/>
                        <a:buNone/>
                      </a:pPr>
                      <a:r>
                        <a:rPr b="1" lang="en-US" sz="1200" u="none" cap="none" strike="noStrike">
                          <a:solidFill>
                            <a:schemeClr val="lt1"/>
                          </a:solidFill>
                        </a:rPr>
                        <a:t>Mitigation</a:t>
                      </a:r>
                      <a:endParaRPr sz="1400" u="none" cap="none" strike="noStrike"/>
                    </a:p>
                  </a:txBody>
                  <a:tcPr marT="5825" marB="0" marR="5825" marL="58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2"/>
                    </a:solidFill>
                  </a:tcPr>
                </a:tc>
              </a:tr>
              <a:tr h="389725">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solidFill>
                          <a:srgbClr val="000000"/>
                        </a:solidFill>
                      </a:endParaRPr>
                    </a:p>
                  </a:txBody>
                  <a:tcPr marT="5825" marB="0" marR="5825" marL="5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solidFill>
                            <a:srgbClr val="000000"/>
                          </a:solidFill>
                        </a:rPr>
                        <a:t>None</a:t>
                      </a:r>
                      <a:endParaRPr sz="1400" u="none" cap="none" strike="noStrike"/>
                    </a:p>
                  </a:txBody>
                  <a:tcPr marT="5825" marB="0" marR="5825" marL="5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solidFill>
                          <a:srgbClr val="000000"/>
                        </a:solidFill>
                      </a:endParaRPr>
                    </a:p>
                  </a:txBody>
                  <a:tcPr marT="5825" marB="0" marR="5825" marL="5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b="1" sz="1200" u="none" cap="none" strike="noStrike">
                        <a:solidFill>
                          <a:srgbClr val="000000"/>
                        </a:solidFill>
                      </a:endParaRPr>
                    </a:p>
                  </a:txBody>
                  <a:tcPr marT="5825" marB="0" marR="5825" marL="5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bl>
          </a:graphicData>
        </a:graphic>
      </p:graphicFrame>
      <p:sp>
        <p:nvSpPr>
          <p:cNvPr id="752" name="Google Shape;752;p4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300"/>
              <a:buFont typeface="Calibri"/>
              <a:buNone/>
            </a:pPr>
            <a:fld id="{00000000-1234-1234-1234-123412341234}" type="slidenum">
              <a:rPr lang="en-US"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g19309bdd11d_1_0"/>
          <p:cNvSpPr txBox="1"/>
          <p:nvPr>
            <p:ph type="title"/>
          </p:nvPr>
        </p:nvSpPr>
        <p:spPr>
          <a:xfrm>
            <a:off x="1599862" y="226429"/>
            <a:ext cx="5961300" cy="85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700"/>
              <a:buFont typeface="Arial"/>
              <a:buNone/>
            </a:pPr>
            <a:r>
              <a:rPr b="0" i="0" lang="en-US" sz="2800" u="none" cap="none" strike="noStrike">
                <a:solidFill>
                  <a:srgbClr val="FFFFFF"/>
                </a:solidFill>
                <a:latin typeface="Arial"/>
                <a:ea typeface="Arial"/>
                <a:cs typeface="Arial"/>
                <a:sym typeface="Arial"/>
              </a:rPr>
              <a:t>Provisional Validation</a:t>
            </a:r>
            <a:endParaRPr/>
          </a:p>
        </p:txBody>
      </p:sp>
      <p:sp>
        <p:nvSpPr>
          <p:cNvPr id="758" name="Google Shape;758;g19309bdd11d_1_0"/>
          <p:cNvSpPr txBox="1"/>
          <p:nvPr>
            <p:ph idx="12" type="sldNum"/>
          </p:nvPr>
        </p:nvSpPr>
        <p:spPr>
          <a:xfrm>
            <a:off x="8472457" y="6217621"/>
            <a:ext cx="548700" cy="524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350"/>
              <a:buFont typeface="Arial"/>
              <a:buNone/>
            </a:pPr>
            <a:fld id="{00000000-1234-1234-1234-123412341234}" type="slidenum">
              <a:rPr b="0" i="0" lang="en-US" sz="1400" u="none" cap="none" strike="noStrike">
                <a:solidFill>
                  <a:schemeClr val="lt1"/>
                </a:solidFill>
                <a:latin typeface="Arial"/>
                <a:ea typeface="Arial"/>
                <a:cs typeface="Arial"/>
                <a:sym typeface="Arial"/>
              </a:rPr>
              <a:t>‹#›</a:t>
            </a:fld>
            <a:endParaRPr b="0" i="0" sz="1400" u="none" cap="none" strike="noStrike">
              <a:solidFill>
                <a:schemeClr val="lt1"/>
              </a:solidFill>
              <a:latin typeface="Arial"/>
              <a:ea typeface="Arial"/>
              <a:cs typeface="Arial"/>
              <a:sym typeface="Arial"/>
            </a:endParaRPr>
          </a:p>
        </p:txBody>
      </p:sp>
      <p:graphicFrame>
        <p:nvGraphicFramePr>
          <p:cNvPr id="759" name="Google Shape;759;g19309bdd11d_1_0"/>
          <p:cNvGraphicFramePr/>
          <p:nvPr/>
        </p:nvGraphicFramePr>
        <p:xfrm>
          <a:off x="457200" y="1022193"/>
          <a:ext cx="3000000" cy="3000000"/>
        </p:xfrm>
        <a:graphic>
          <a:graphicData uri="http://schemas.openxmlformats.org/drawingml/2006/table">
            <a:tbl>
              <a:tblPr>
                <a:noFill/>
                <a:tableStyleId>{976DAF5B-7794-4CB4-B2A0-50DD85809187}</a:tableStyleId>
              </a:tblPr>
              <a:tblGrid>
                <a:gridCol w="4252825"/>
                <a:gridCol w="3976775"/>
              </a:tblGrid>
              <a:tr h="370850">
                <a:tc>
                  <a:txBody>
                    <a:bodyPr/>
                    <a:lstStyle/>
                    <a:p>
                      <a:pPr indent="0" lvl="0" marL="0" marR="0" rtl="0" algn="l">
                        <a:lnSpc>
                          <a:spcPct val="100000"/>
                        </a:lnSpc>
                        <a:spcBef>
                          <a:spcPts val="0"/>
                        </a:spcBef>
                        <a:spcAft>
                          <a:spcPts val="0"/>
                        </a:spcAft>
                        <a:buClr>
                          <a:srgbClr val="000000"/>
                        </a:buClr>
                        <a:buSzPts val="350"/>
                        <a:buFont typeface="Arial"/>
                        <a:buNone/>
                      </a:pPr>
                      <a:r>
                        <a:rPr b="1" lang="en-US" sz="1400" u="none" cap="none" strike="noStrike">
                          <a:solidFill>
                            <a:srgbClr val="FFFFFF"/>
                          </a:solidFill>
                        </a:rPr>
                        <a:t>Preparation Activities</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l">
                        <a:lnSpc>
                          <a:spcPct val="100000"/>
                        </a:lnSpc>
                        <a:spcBef>
                          <a:spcPts val="0"/>
                        </a:spcBef>
                        <a:spcAft>
                          <a:spcPts val="0"/>
                        </a:spcAft>
                        <a:buClr>
                          <a:srgbClr val="000000"/>
                        </a:buClr>
                        <a:buSzPts val="350"/>
                        <a:buFont typeface="Arial"/>
                        <a:buNone/>
                      </a:pPr>
                      <a:r>
                        <a:rPr b="1" lang="en-US" sz="1400" u="none" cap="none" strike="noStrike">
                          <a:solidFill>
                            <a:srgbClr val="FFFFFF"/>
                          </a:solidFill>
                          <a:extLst>
                            <a:ext uri="http://customooxmlschemas.google.com/">
                              <go:slidesCustomData xmlns:go="http://customooxmlschemas.google.com/" textRoundtripDataId="12"/>
                            </a:ext>
                          </a:extLst>
                        </a:rPr>
                        <a:t>Assessment</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Validation activities are ongoing and the general research community is now encouraged to participate.</a:t>
                      </a:r>
                      <a:endParaRPr sz="11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100"/>
                        <a:t>Yes. Ongoing monitoring and Feedback provided by AWIPS Users</a:t>
                      </a:r>
                      <a:endParaRPr sz="11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Severe algorithm anomalies are identified and under analysis. Solutions to anomalies are in development and testing.</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100"/>
                        <a:t>None noted in summary</a:t>
                      </a:r>
                      <a:endParaRPr sz="11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Incremental product improvements may still be occurring.</a:t>
                      </a:r>
                      <a:endParaRPr sz="11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100"/>
                        <a:t>The transition to the enterprise algorithm is </a:t>
                      </a:r>
                      <a:r>
                        <a:rPr lang="en-US" sz="1100"/>
                        <a:t>occurring</a:t>
                      </a:r>
                      <a:r>
                        <a:rPr lang="en-US" sz="1100"/>
                        <a:t> and other improvement are being evaluated, such as the replacement of NCOMP with COP from Enterprise ACHA</a:t>
                      </a:r>
                      <a:endParaRPr sz="11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L2+ only: Users are engaged in the Product Feedback Forums and user feedback is assessed.</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100"/>
                        <a:t>Yes</a:t>
                      </a:r>
                      <a:endParaRPr sz="11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370850">
                <a:tc>
                  <a:txBody>
                    <a:bodyPr/>
                    <a:lstStyle/>
                    <a:p>
                      <a:pPr indent="0" lvl="0" marL="0" marR="0" rtl="0" algn="l">
                        <a:lnSpc>
                          <a:spcPct val="100000"/>
                        </a:lnSpc>
                        <a:spcBef>
                          <a:spcPts val="0"/>
                        </a:spcBef>
                        <a:spcAft>
                          <a:spcPts val="0"/>
                        </a:spcAft>
                        <a:buClr>
                          <a:schemeClr val="lt1"/>
                        </a:buClr>
                        <a:buSzPts val="350"/>
                        <a:buFont typeface="Arial"/>
                        <a:buNone/>
                      </a:pPr>
                      <a:r>
                        <a:rPr b="1" lang="en-US" sz="1400" u="none" cap="none" strike="noStrike">
                          <a:solidFill>
                            <a:schemeClr val="lt1"/>
                          </a:solidFill>
                        </a:rPr>
                        <a:t>End State</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c>
                  <a:txBody>
                    <a:bodyPr/>
                    <a:lstStyle/>
                    <a:p>
                      <a:pPr indent="0" lvl="0" marL="0" marR="0" rtl="0" algn="l">
                        <a:lnSpc>
                          <a:spcPct val="100000"/>
                        </a:lnSpc>
                        <a:spcBef>
                          <a:spcPts val="0"/>
                        </a:spcBef>
                        <a:spcAft>
                          <a:spcPts val="0"/>
                        </a:spcAft>
                        <a:buClr>
                          <a:schemeClr val="lt1"/>
                        </a:buClr>
                        <a:buSzPts val="350"/>
                        <a:buFont typeface="Arial"/>
                        <a:buNone/>
                      </a:pPr>
                      <a:r>
                        <a:rPr b="1" lang="en-US" sz="1400" u="none" cap="none" strike="noStrike">
                          <a:solidFill>
                            <a:schemeClr val="lt1"/>
                          </a:solidFill>
                        </a:rPr>
                        <a:t>Assessment</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r>
              <a:tr h="370850">
                <a:tc>
                  <a:txBody>
                    <a:bodyPr/>
                    <a:lstStyle/>
                    <a:p>
                      <a:pPr indent="0" lvl="0" marL="0" marR="0" rtl="0" algn="l">
                        <a:lnSpc>
                          <a:spcPct val="100000"/>
                        </a:lnSpc>
                        <a:spcBef>
                          <a:spcPts val="0"/>
                        </a:spcBef>
                        <a:spcAft>
                          <a:spcPts val="0"/>
                        </a:spcAft>
                        <a:buClr>
                          <a:schemeClr val="lt1"/>
                        </a:buClr>
                        <a:buSzPts val="1100"/>
                        <a:buFont typeface="Arial"/>
                        <a:buNone/>
                      </a:pPr>
                      <a:r>
                        <a:rPr b="0" i="0" lang="en-US" sz="1100" u="none" cap="none" strike="noStrike">
                          <a:solidFill>
                            <a:schemeClr val="dk1"/>
                          </a:solidFill>
                          <a:latin typeface="Arial"/>
                          <a:ea typeface="Arial"/>
                          <a:cs typeface="Arial"/>
                          <a:sym typeface="Arial"/>
                        </a:rPr>
                        <a:t>Product performance has been demonstrated through analysis of a small number of independent measurements obtained from select locations, periods, and associated ground truth or field campaign efforts.</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100"/>
                        <a:t>Both Day and nighttime optical properties are hampered by a lack of truth data. However, the team had provided an in depth assessment based on existing truth data</a:t>
                      </a:r>
                      <a:endParaRPr sz="11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Product analysis is sufficient to communicate product performance to users relative to expectations (Performance Baseline).</a:t>
                      </a:r>
                      <a:endParaRPr sz="11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rtl="0" algn="l">
                        <a:spcBef>
                          <a:spcPts val="0"/>
                        </a:spcBef>
                        <a:spcAft>
                          <a:spcPts val="0"/>
                        </a:spcAft>
                        <a:buClr>
                          <a:schemeClr val="dk1"/>
                        </a:buClr>
                        <a:buSzPts val="350"/>
                        <a:buFont typeface="Arial"/>
                        <a:buNone/>
                      </a:pPr>
                      <a:r>
                        <a:rPr lang="en-US" sz="1100">
                          <a:solidFill>
                            <a:schemeClr val="dk1"/>
                          </a:solidFill>
                        </a:rPr>
                        <a:t>Yes, analysis of NCOMP has shown that it meets specifications.</a:t>
                      </a:r>
                      <a:endParaRPr sz="11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100"/>
                        <a:t>Yes. See this GOES-18 review and the previous GOES-16 and GOES-17 Reviews</a:t>
                      </a:r>
                      <a:endParaRPr sz="11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370850">
                <a:tc>
                  <a:txBody>
                    <a:bodyPr/>
                    <a:lstStyle/>
                    <a:p>
                      <a:pPr indent="0" lvl="0" marL="0" marR="0" rtl="0" algn="l">
                        <a:lnSpc>
                          <a:spcPct val="100000"/>
                        </a:lnSpc>
                        <a:spcBef>
                          <a:spcPts val="0"/>
                        </a:spcBef>
                        <a:spcAft>
                          <a:spcPts val="0"/>
                        </a:spcAft>
                        <a:buClr>
                          <a:schemeClr val="lt1"/>
                        </a:buClr>
                        <a:buSzPts val="1100"/>
                        <a:buFont typeface="Arial"/>
                        <a:buNone/>
                      </a:pPr>
                      <a:r>
                        <a:rPr b="0" i="0" lang="en-US" sz="1100" u="none" cap="none" strike="noStrike">
                          <a:solidFill>
                            <a:schemeClr val="dk1"/>
                          </a:solidFill>
                          <a:latin typeface="Arial"/>
                          <a:ea typeface="Arial"/>
                          <a:cs typeface="Arial"/>
                          <a:sym typeface="Arial"/>
                        </a:rPr>
                        <a:t>Testing has been fully documented.</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rtl="0" algn="l">
                        <a:spcBef>
                          <a:spcPts val="0"/>
                        </a:spcBef>
                        <a:spcAft>
                          <a:spcPts val="0"/>
                        </a:spcAft>
                        <a:buClr>
                          <a:schemeClr val="dk1"/>
                        </a:buClr>
                        <a:buSzPts val="350"/>
                        <a:buFont typeface="Arial"/>
                        <a:buNone/>
                      </a:pPr>
                      <a:r>
                        <a:rPr lang="en-US" sz="1100">
                          <a:solidFill>
                            <a:schemeClr val="dk1"/>
                          </a:solidFill>
                        </a:rPr>
                        <a:t>Yes. See this GOES-18 review and the previous GOES-16 and GOES-17 Reviews</a:t>
                      </a:r>
                      <a:endParaRPr sz="1100"/>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Product is ready for operational use and for use in comprehensive cal/val activities and product optimization.</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chemeClr val="dk1"/>
                        </a:buClr>
                        <a:buSzPts val="1100"/>
                        <a:buFont typeface="Arial"/>
                        <a:buNone/>
                      </a:pPr>
                      <a:r>
                        <a:rPr lang="en-US" sz="1100"/>
                        <a:t>Yes. See this GOES-18 review and the previous GOES-16 and GOES-17 Reviews</a:t>
                      </a:r>
                      <a:endParaRPr sz="1100"/>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43"/>
          <p:cNvSpPr txBox="1"/>
          <p:nvPr>
            <p:ph type="title"/>
          </p:nvPr>
        </p:nvSpPr>
        <p:spPr>
          <a:xfrm>
            <a:off x="457200" y="512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50"/>
              <a:buFont typeface="Calibri"/>
              <a:buNone/>
            </a:pPr>
            <a:r>
              <a:rPr b="0" i="0" lang="en-US" sz="3000" u="none" cap="none" strike="noStrike">
                <a:solidFill>
                  <a:schemeClr val="lt1"/>
                </a:solidFill>
                <a:latin typeface="Calibri"/>
                <a:ea typeface="Calibri"/>
                <a:cs typeface="Calibri"/>
                <a:sym typeface="Calibri"/>
              </a:rPr>
              <a:t>Path to Full </a:t>
            </a:r>
            <a:r>
              <a:rPr b="0" i="0" lang="en-US" sz="30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13"/>
                  </a:ext>
                </a:extLst>
              </a:rPr>
              <a:t>Maturity </a:t>
            </a:r>
            <a:r>
              <a:rPr b="0" i="0" lang="en-US" sz="3000" u="none" cap="none" strike="noStrike">
                <a:solidFill>
                  <a:schemeClr val="lt1"/>
                </a:solidFill>
                <a:latin typeface="Calibri"/>
                <a:ea typeface="Calibri"/>
                <a:cs typeface="Calibri"/>
                <a:sym typeface="Calibri"/>
              </a:rPr>
              <a:t>– Nighttime</a:t>
            </a:r>
            <a:endParaRPr/>
          </a:p>
        </p:txBody>
      </p:sp>
      <p:sp>
        <p:nvSpPr>
          <p:cNvPr id="766" name="Google Shape;766;p43"/>
          <p:cNvSpPr txBox="1"/>
          <p:nvPr>
            <p:ph idx="1" type="body"/>
          </p:nvPr>
        </p:nvSpPr>
        <p:spPr>
          <a:xfrm>
            <a:off x="457200" y="1258425"/>
            <a:ext cx="8229600" cy="5097900"/>
          </a:xfrm>
          <a:prstGeom prst="rect">
            <a:avLst/>
          </a:prstGeom>
          <a:noFill/>
          <a:ln>
            <a:noFill/>
          </a:ln>
        </p:spPr>
        <p:txBody>
          <a:bodyPr anchorCtr="0" anchor="t" bIns="45700" lIns="91425" spcFirstLastPara="1" rIns="91425" wrap="square" tIns="45700">
            <a:normAutofit lnSpcReduction="20000"/>
          </a:bodyPr>
          <a:lstStyle/>
          <a:p>
            <a:pPr indent="-233361" lvl="0" marL="233361" marR="0" rtl="0" algn="l">
              <a:lnSpc>
                <a:spcPct val="100000"/>
              </a:lnSpc>
              <a:spcBef>
                <a:spcPts val="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We expect to apply the </a:t>
            </a:r>
            <a:r>
              <a:rPr b="0" i="0" lang="en-US" sz="20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14"/>
                  </a:ext>
                </a:extLst>
              </a:rPr>
              <a:t>same PLPTs</a:t>
            </a:r>
            <a:r>
              <a:rPr lang="en-US" sz="2000"/>
              <a:t>, as </a:t>
            </a:r>
            <a:r>
              <a:rPr lang="en-US" sz="2000">
                <a:extLst>
                  <a:ext uri="http://customooxmlschemas.google.com/">
                    <go:slidesCustomData xmlns:go="http://customooxmlschemas.google.com/" textRoundtripDataId="15"/>
                  </a:ext>
                </a:extLst>
              </a:rPr>
              <a:t>shown on slide 3</a:t>
            </a:r>
            <a:r>
              <a:rPr lang="en-US" sz="2000"/>
              <a:t>, </a:t>
            </a:r>
            <a:r>
              <a:rPr b="0" i="0" lang="en-US" sz="2000" u="none" cap="none" strike="noStrike">
                <a:solidFill>
                  <a:schemeClr val="lt1"/>
                </a:solidFill>
                <a:latin typeface="Calibri"/>
                <a:ea typeface="Calibri"/>
                <a:cs typeface="Calibri"/>
                <a:sym typeface="Calibri"/>
              </a:rPr>
              <a:t>to be conducted  for Full </a:t>
            </a:r>
            <a:r>
              <a:rPr lang="en-US" sz="2000"/>
              <a:t>m</a:t>
            </a:r>
            <a:r>
              <a:rPr b="0" i="0" lang="en-US" sz="20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16"/>
                  </a:ext>
                </a:extLst>
              </a:rPr>
              <a:t>aturity</a:t>
            </a:r>
            <a:endParaRPr/>
          </a:p>
          <a:p>
            <a:pPr indent="-233362" lvl="1" marL="690562" marR="0" rtl="0" algn="l">
              <a:lnSpc>
                <a:spcPct val="100000"/>
              </a:lnSpc>
              <a:spcBef>
                <a:spcPts val="360"/>
              </a:spcBef>
              <a:spcAft>
                <a:spcPts val="0"/>
              </a:spcAft>
              <a:buClr>
                <a:schemeClr val="lt1"/>
              </a:buClr>
              <a:buSzPts val="1800"/>
              <a:buFont typeface="Arial"/>
              <a:buChar char="–"/>
            </a:pPr>
            <a:r>
              <a:rPr b="0" i="0" lang="en-US" sz="1800" u="none" cap="none" strike="noStrike">
                <a:solidFill>
                  <a:schemeClr val="lt1"/>
                </a:solidFill>
                <a:latin typeface="Calibri"/>
                <a:ea typeface="Calibri"/>
                <a:cs typeface="Calibri"/>
                <a:sym typeface="Calibri"/>
              </a:rPr>
              <a:t>We collect an archive of </a:t>
            </a:r>
            <a:r>
              <a:rPr b="0" i="0" lang="en-US" sz="18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17"/>
                  </a:ext>
                </a:extLst>
              </a:rPr>
              <a:t>30 days</a:t>
            </a:r>
            <a:r>
              <a:rPr b="0" i="0" lang="en-US" sz="1800" u="none" cap="none" strike="noStrike">
                <a:solidFill>
                  <a:schemeClr val="lt1"/>
                </a:solidFill>
                <a:latin typeface="Calibri"/>
                <a:ea typeface="Calibri"/>
                <a:cs typeface="Calibri"/>
                <a:sym typeface="Calibri"/>
              </a:rPr>
              <a:t> (1 week per season) of L1,L2 and IPs so that substantially more validation opportunities are obtained. </a:t>
            </a:r>
            <a:r>
              <a:rPr b="0" i="0" lang="en-US" sz="18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18"/>
                  </a:ext>
                </a:extLst>
              </a:rPr>
              <a:t>This has been shown to be </a:t>
            </a:r>
            <a:r>
              <a:rPr lang="en-US" sz="1800">
                <a:extLst>
                  <a:ext uri="http://customooxmlschemas.google.com/">
                    <go:slidesCustomData xmlns:go="http://customooxmlschemas.google.com/" textRoundtripDataId="19"/>
                  </a:ext>
                </a:extLst>
              </a:rPr>
              <a:t>sufficient for seasonality assessments.</a:t>
            </a:r>
            <a:endParaRPr/>
          </a:p>
          <a:p>
            <a:pPr indent="-233362" lvl="1" marL="690562" marR="0" rtl="0" algn="l">
              <a:lnSpc>
                <a:spcPct val="100000"/>
              </a:lnSpc>
              <a:spcBef>
                <a:spcPts val="360"/>
              </a:spcBef>
              <a:spcAft>
                <a:spcPts val="0"/>
              </a:spcAft>
              <a:buClr>
                <a:schemeClr val="lt1"/>
              </a:buClr>
              <a:buSzPts val="1800"/>
              <a:buFont typeface="Arial"/>
              <a:buChar char="–"/>
            </a:pPr>
            <a:r>
              <a:rPr b="0" i="0" lang="en-US" sz="1800" u="none" cap="none" strike="noStrike">
                <a:solidFill>
                  <a:schemeClr val="lt1"/>
                </a:solidFill>
                <a:latin typeface="Calibri"/>
                <a:ea typeface="Calibri"/>
                <a:cs typeface="Calibri"/>
                <a:sym typeface="Calibri"/>
              </a:rPr>
              <a:t>Will coordinate with other teams to reduce duplicate collections.</a:t>
            </a:r>
            <a:endParaRPr b="0" i="0" sz="1800" u="none" cap="none" strike="noStrike">
              <a:solidFill>
                <a:schemeClr val="lt1"/>
              </a:solidFill>
              <a:latin typeface="Calibri"/>
              <a:ea typeface="Calibri"/>
              <a:cs typeface="Calibri"/>
              <a:sym typeface="Calibri"/>
            </a:endParaRPr>
          </a:p>
          <a:p>
            <a:pPr indent="-233362" lvl="1" marL="690562" marR="0" rtl="0" algn="l">
              <a:lnSpc>
                <a:spcPct val="100000"/>
              </a:lnSpc>
              <a:spcBef>
                <a:spcPts val="360"/>
              </a:spcBef>
              <a:spcAft>
                <a:spcPts val="0"/>
              </a:spcAft>
              <a:buClr>
                <a:schemeClr val="lt1"/>
              </a:buClr>
              <a:buSzPts val="1800"/>
              <a:buFont typeface="Arial"/>
              <a:buChar char="–"/>
            </a:pPr>
            <a:r>
              <a:rPr lang="en-US" sz="1800"/>
              <a:t>Will continue to investigate CPS sensitivities, particularly for ice clouds. </a:t>
            </a:r>
            <a:endParaRPr/>
          </a:p>
          <a:p>
            <a:pPr indent="-233362" lvl="1" marL="690562" marR="0" rtl="0" algn="l">
              <a:lnSpc>
                <a:spcPct val="100000"/>
              </a:lnSpc>
              <a:spcBef>
                <a:spcPts val="360"/>
              </a:spcBef>
              <a:spcAft>
                <a:spcPts val="0"/>
              </a:spcAft>
              <a:buClr>
                <a:schemeClr val="lt1"/>
              </a:buClr>
              <a:buSzPts val="1800"/>
              <a:buFont typeface="Arial"/>
              <a:buChar char="–"/>
            </a:pPr>
            <a:r>
              <a:rPr b="0" i="0" lang="en-US" sz="1800" u="none" cap="none" strike="noStrike">
                <a:solidFill>
                  <a:schemeClr val="lt1"/>
                </a:solidFill>
                <a:latin typeface="Calibri"/>
                <a:ea typeface="Calibri"/>
                <a:cs typeface="Calibri"/>
                <a:sym typeface="Calibri"/>
              </a:rPr>
              <a:t>Will continue to explore additional validation opportunities for COD and CPS.</a:t>
            </a:r>
            <a:endParaRPr/>
          </a:p>
          <a:p>
            <a:pPr indent="-233361" lvl="0" marL="233361" marR="0" rtl="0" algn="l">
              <a:lnSpc>
                <a:spcPct val="100000"/>
              </a:lnSpc>
              <a:spcBef>
                <a:spcPts val="400"/>
              </a:spcBef>
              <a:spcAft>
                <a:spcPts val="0"/>
              </a:spcAft>
              <a:buClr>
                <a:schemeClr val="lt1"/>
              </a:buClr>
              <a:buSzPts val="2000"/>
              <a:buFont typeface="Arial"/>
              <a:buNone/>
            </a:pPr>
            <a:r>
              <a:t/>
            </a:r>
            <a:endParaRPr b="0" i="0" sz="2000" u="none" cap="none" strike="noStrike">
              <a:solidFill>
                <a:schemeClr val="lt1"/>
              </a:solidFill>
              <a:latin typeface="Calibri"/>
              <a:ea typeface="Calibri"/>
              <a:cs typeface="Calibri"/>
              <a:sym typeface="Calibri"/>
            </a:endParaRPr>
          </a:p>
          <a:p>
            <a:pPr indent="-233361" lvl="0" marL="233361" marR="0" rtl="0" algn="l">
              <a:lnSpc>
                <a:spcPct val="100000"/>
              </a:lnSpc>
              <a:spcBef>
                <a:spcPts val="40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Currently outstanding issues, unless fixed by handover, may prevent declaration of </a:t>
            </a:r>
            <a:r>
              <a:rPr lang="en-US" sz="2000"/>
              <a:t>Full m</a:t>
            </a:r>
            <a:r>
              <a:rPr b="0" i="0" lang="en-US" sz="20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20"/>
                  </a:ext>
                </a:extLst>
              </a:rPr>
              <a:t>aturity</a:t>
            </a:r>
            <a:r>
              <a:rPr b="0" i="0" lang="en-US" sz="2000" u="none" cap="none" strike="noStrike">
                <a:solidFill>
                  <a:schemeClr val="lt1"/>
                </a:solidFill>
                <a:latin typeface="Calibri"/>
                <a:ea typeface="Calibri"/>
                <a:cs typeface="Calibri"/>
                <a:sym typeface="Calibri"/>
              </a:rPr>
              <a:t>.</a:t>
            </a:r>
            <a:endParaRPr/>
          </a:p>
          <a:p>
            <a:pPr indent="-233362" lvl="1" marL="690562" marR="0" rtl="0" algn="l">
              <a:lnSpc>
                <a:spcPct val="100000"/>
              </a:lnSpc>
              <a:spcBef>
                <a:spcPts val="360"/>
              </a:spcBef>
              <a:spcAft>
                <a:spcPts val="0"/>
              </a:spcAft>
              <a:buClr>
                <a:schemeClr val="lt1"/>
              </a:buClr>
              <a:buSzPts val="1800"/>
              <a:buFont typeface="Arial"/>
              <a:buChar char="–"/>
            </a:pPr>
            <a:r>
              <a:rPr lang="en-US" sz="1800"/>
              <a:t>CPS issues for ice clouds</a:t>
            </a:r>
            <a:endParaRPr/>
          </a:p>
          <a:p>
            <a:pPr indent="-233362" lvl="1" marL="690562" marR="0" rtl="0" algn="l">
              <a:lnSpc>
                <a:spcPct val="100000"/>
              </a:lnSpc>
              <a:spcBef>
                <a:spcPts val="360"/>
              </a:spcBef>
              <a:spcAft>
                <a:spcPts val="0"/>
              </a:spcAft>
              <a:buClr>
                <a:schemeClr val="lt1"/>
              </a:buClr>
              <a:buSzPts val="1800"/>
              <a:buFont typeface="Arial"/>
              <a:buChar char="–"/>
            </a:pPr>
            <a:r>
              <a:rPr lang="en-US" sz="1800"/>
              <a:t>Lower risk is CPS for water clouds</a:t>
            </a:r>
            <a:endParaRPr/>
          </a:p>
          <a:p>
            <a:pPr indent="0" lvl="0" marL="0" marR="0" rtl="0" algn="l">
              <a:lnSpc>
                <a:spcPct val="100000"/>
              </a:lnSpc>
              <a:spcBef>
                <a:spcPts val="400"/>
              </a:spcBef>
              <a:spcAft>
                <a:spcPts val="0"/>
              </a:spcAft>
              <a:buClr>
                <a:schemeClr val="lt1"/>
              </a:buClr>
              <a:buSzPts val="500"/>
              <a:buFont typeface="Arial"/>
              <a:buNone/>
            </a:pPr>
            <a:r>
              <a:t/>
            </a:r>
            <a:endParaRPr b="0" i="0" sz="2000" u="none" cap="none" strike="noStrike">
              <a:solidFill>
                <a:schemeClr val="lt1"/>
              </a:solidFill>
              <a:latin typeface="Calibri"/>
              <a:ea typeface="Calibri"/>
              <a:cs typeface="Calibri"/>
              <a:sym typeface="Calibri"/>
            </a:endParaRPr>
          </a:p>
        </p:txBody>
      </p:sp>
      <p:sp>
        <p:nvSpPr>
          <p:cNvPr id="767" name="Google Shape;767;p4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300"/>
              <a:buFont typeface="Calibri"/>
              <a:buNone/>
            </a:pPr>
            <a:fld id="{00000000-1234-1234-1234-123412341234}" type="slidenum">
              <a:rPr b="0" i="0" lang="en-US" sz="1200" u="none" cap="none" strike="noStrike">
                <a:solidFill>
                  <a:schemeClr val="lt1"/>
                </a:solidFill>
                <a:latin typeface="Calibri"/>
                <a:ea typeface="Calibri"/>
                <a:cs typeface="Calibri"/>
                <a:sym typeface="Calibri"/>
              </a:rPr>
              <a:t>‹#›</a:t>
            </a:fld>
            <a:endParaRPr b="0" i="0" sz="12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289" name="Google Shape;289;p4"/>
          <p:cNvSpPr txBox="1"/>
          <p:nvPr/>
        </p:nvSpPr>
        <p:spPr>
          <a:xfrm>
            <a:off x="988075" y="138128"/>
            <a:ext cx="6888300" cy="837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FFFFFF"/>
                </a:solidFill>
                <a:latin typeface="Calibri"/>
                <a:ea typeface="Calibri"/>
                <a:cs typeface="Calibri"/>
                <a:sym typeface="Calibri"/>
              </a:rPr>
              <a:t>Data Used in this Review</a:t>
            </a:r>
            <a:endParaRPr b="0" i="0" sz="3600" u="none" cap="none" strike="noStrike">
              <a:solidFill>
                <a:srgbClr val="FFFFFF"/>
              </a:solidFill>
              <a:latin typeface="Calibri"/>
              <a:ea typeface="Calibri"/>
              <a:cs typeface="Calibri"/>
              <a:sym typeface="Calibri"/>
            </a:endParaRPr>
          </a:p>
        </p:txBody>
      </p:sp>
      <p:sp>
        <p:nvSpPr>
          <p:cNvPr id="290" name="Google Shape;290;p4"/>
          <p:cNvSpPr txBox="1"/>
          <p:nvPr/>
        </p:nvSpPr>
        <p:spPr>
          <a:xfrm>
            <a:off x="189750" y="1493489"/>
            <a:ext cx="8764500" cy="5226383"/>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Calibri"/>
              <a:ea typeface="Calibri"/>
              <a:cs typeface="Calibri"/>
              <a:sym typeface="Calibri"/>
            </a:endParaRPr>
          </a:p>
          <a:p>
            <a:pPr indent="-228600" lvl="0" marL="457200" marR="0" rtl="0" algn="l">
              <a:lnSpc>
                <a:spcPct val="100000"/>
              </a:lnSpc>
              <a:spcBef>
                <a:spcPts val="0"/>
              </a:spcBef>
              <a:spcAft>
                <a:spcPts val="0"/>
              </a:spcAft>
              <a:buClr>
                <a:srgbClr val="FFFFFF"/>
              </a:buClr>
              <a:buSzPts val="3200"/>
              <a:buFont typeface="Arial"/>
              <a:buChar char="•"/>
            </a:pPr>
            <a:r>
              <a:rPr b="0" i="0" lang="en-US" sz="2800" u="none" cap="none" strike="noStrike">
                <a:solidFill>
                  <a:srgbClr val="FFFFFF"/>
                </a:solidFill>
                <a:latin typeface="Calibri"/>
                <a:ea typeface="Calibri"/>
                <a:cs typeface="Calibri"/>
                <a:sym typeface="Calibri"/>
              </a:rPr>
              <a:t>G-17 and G-18 NCOMP products</a:t>
            </a:r>
            <a:endParaRPr/>
          </a:p>
          <a:p>
            <a:pPr indent="0" lvl="0" marL="228600" marR="0" rtl="0" algn="l">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a:p>
            <a:pPr indent="-228600" lvl="0" marL="457200" marR="0" rtl="0" algn="l">
              <a:lnSpc>
                <a:spcPct val="100000"/>
              </a:lnSpc>
              <a:spcBef>
                <a:spcPts val="0"/>
              </a:spcBef>
              <a:spcAft>
                <a:spcPts val="0"/>
              </a:spcAft>
              <a:buClr>
                <a:srgbClr val="FFFFFF"/>
              </a:buClr>
              <a:buSzPts val="3200"/>
              <a:buFont typeface="Arial"/>
              <a:buChar char="•"/>
            </a:pPr>
            <a:r>
              <a:rPr b="0" i="0" lang="en-US" sz="2800" u="none" cap="none" strike="noStrike">
                <a:solidFill>
                  <a:schemeClr val="lt1"/>
                </a:solidFill>
                <a:latin typeface="Calibri"/>
                <a:ea typeface="Calibri"/>
                <a:cs typeface="Calibri"/>
                <a:sym typeface="Calibri"/>
              </a:rPr>
              <a:t>NASA Langley products</a:t>
            </a:r>
            <a:endParaRPr b="0" i="0" sz="2800" u="none" cap="none" strike="noStrike">
              <a:solidFill>
                <a:srgbClr val="FFFFFF"/>
              </a:solidFill>
              <a:latin typeface="Calibri"/>
              <a:ea typeface="Calibri"/>
              <a:cs typeface="Calibri"/>
              <a:sym typeface="Calibri"/>
            </a:endParaRPr>
          </a:p>
        </p:txBody>
      </p:sp>
      <p:sp>
        <p:nvSpPr>
          <p:cNvPr id="291" name="Google Shape;291;p4"/>
          <p:cNvSpPr txBox="1"/>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5"/>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900"/>
              <a:buFont typeface="Calibri"/>
              <a:buNone/>
            </a:pPr>
            <a:r>
              <a:rPr b="0" i="0" lang="en-US" sz="3600" u="none" cap="none" strike="noStrike">
                <a:solidFill>
                  <a:schemeClr val="lt1"/>
                </a:solidFill>
                <a:latin typeface="Calibri"/>
                <a:ea typeface="Calibri"/>
                <a:cs typeface="Calibri"/>
                <a:sym typeface="Calibri"/>
              </a:rPr>
              <a:t>Definitions of Metrics</a:t>
            </a:r>
            <a:endParaRPr/>
          </a:p>
        </p:txBody>
      </p:sp>
      <p:sp>
        <p:nvSpPr>
          <p:cNvPr id="298" name="Google Shape;298;p5"/>
          <p:cNvSpPr txBox="1"/>
          <p:nvPr>
            <p:ph idx="1" type="body"/>
          </p:nvPr>
        </p:nvSpPr>
        <p:spPr>
          <a:xfrm>
            <a:off x="457200" y="1558841"/>
            <a:ext cx="8229600" cy="45261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chemeClr val="lt1"/>
              </a:buClr>
              <a:buSzPts val="3200"/>
              <a:buFont typeface="Arial"/>
              <a:buChar char="•"/>
            </a:pPr>
            <a:r>
              <a:rPr b="0" i="0" lang="en-US" sz="3200" u="none" cap="none" strike="noStrike">
                <a:solidFill>
                  <a:srgbClr val="00B050"/>
                </a:solidFill>
                <a:latin typeface="Calibri"/>
                <a:ea typeface="Calibri"/>
                <a:cs typeface="Calibri"/>
                <a:sym typeface="Calibri"/>
              </a:rPr>
              <a:t>Pass</a:t>
            </a:r>
            <a:r>
              <a:rPr b="0" i="0" lang="en-US" sz="3200" u="none" cap="none" strike="noStrike">
                <a:solidFill>
                  <a:schemeClr val="lt1"/>
                </a:solidFill>
                <a:latin typeface="Calibri"/>
                <a:ea typeface="Calibri"/>
                <a:cs typeface="Calibri"/>
                <a:sym typeface="Calibri"/>
              </a:rPr>
              <a:t>:  No visual artifacts and/or COP meet F&amp;PS.</a:t>
            </a:r>
            <a:endParaRPr/>
          </a:p>
          <a:p>
            <a:pPr indent="-228600" lvl="0" marL="457200" marR="0" rtl="0" algn="l">
              <a:lnSpc>
                <a:spcPct val="100000"/>
              </a:lnSpc>
              <a:spcBef>
                <a:spcPts val="0"/>
              </a:spcBef>
              <a:spcAft>
                <a:spcPts val="0"/>
              </a:spcAft>
              <a:buClr>
                <a:schemeClr val="lt1"/>
              </a:buClr>
              <a:buSzPts val="3200"/>
              <a:buFont typeface="Arial"/>
              <a:buChar char="•"/>
            </a:pPr>
            <a:r>
              <a:rPr b="0" i="0" lang="en-US" sz="3200" u="none" cap="none" strike="noStrike">
                <a:solidFill>
                  <a:srgbClr val="FFFF00"/>
                </a:solidFill>
                <a:latin typeface="Calibri"/>
                <a:ea typeface="Calibri"/>
                <a:cs typeface="Calibri"/>
                <a:sym typeface="Calibri"/>
              </a:rPr>
              <a:t>Partial-Pass</a:t>
            </a:r>
            <a:r>
              <a:rPr b="0" i="0" lang="en-US" sz="3200" u="none" cap="none" strike="noStrike">
                <a:solidFill>
                  <a:schemeClr val="lt1"/>
                </a:solidFill>
                <a:latin typeface="Calibri"/>
                <a:ea typeface="Calibri"/>
                <a:cs typeface="Calibri"/>
                <a:sym typeface="Calibri"/>
              </a:rPr>
              <a:t>: COP meet F&amp;PS with or without visual artifacts. Dominant issues are known.</a:t>
            </a:r>
            <a:endParaRPr/>
          </a:p>
          <a:p>
            <a:pPr indent="-228600" lvl="0" marL="457200" marR="0" rtl="0" algn="l">
              <a:lnSpc>
                <a:spcPct val="100000"/>
              </a:lnSpc>
              <a:spcBef>
                <a:spcPts val="0"/>
              </a:spcBef>
              <a:spcAft>
                <a:spcPts val="0"/>
              </a:spcAft>
              <a:buClr>
                <a:schemeClr val="lt1"/>
              </a:buClr>
              <a:buSzPts val="3200"/>
              <a:buFont typeface="Arial"/>
              <a:buChar char="•"/>
            </a:pPr>
            <a:r>
              <a:rPr b="0" i="0" lang="en-US" sz="3200" u="none" cap="none" strike="noStrike">
                <a:solidFill>
                  <a:srgbClr val="FF0000"/>
                </a:solidFill>
                <a:latin typeface="Calibri"/>
                <a:ea typeface="Calibri"/>
                <a:cs typeface="Calibri"/>
                <a:sym typeface="Calibri"/>
              </a:rPr>
              <a:t>Fail</a:t>
            </a:r>
            <a:r>
              <a:rPr b="0" i="0" lang="en-US" sz="3200" u="none" cap="none" strike="noStrike">
                <a:solidFill>
                  <a:schemeClr val="lt1"/>
                </a:solidFill>
                <a:latin typeface="Calibri"/>
                <a:ea typeface="Calibri"/>
                <a:cs typeface="Calibri"/>
                <a:sym typeface="Calibri"/>
              </a:rPr>
              <a:t>: COP do not meet F&amp;PS.  Cause of performance degradation is under investigation.</a:t>
            </a:r>
            <a:endParaRPr/>
          </a:p>
          <a:p>
            <a:pPr indent="0" lvl="0" marL="0" marR="0" rtl="0" algn="l">
              <a:lnSpc>
                <a:spcPct val="100000"/>
              </a:lnSpc>
              <a:spcBef>
                <a:spcPts val="0"/>
              </a:spcBef>
              <a:spcAft>
                <a:spcPts val="0"/>
              </a:spcAft>
              <a:buClr>
                <a:schemeClr val="lt1"/>
              </a:buClr>
              <a:buSzPts val="800"/>
              <a:buFont typeface="Arial"/>
              <a:buNone/>
            </a:pPr>
            <a:r>
              <a:t/>
            </a:r>
            <a:endParaRPr b="0" i="0" sz="3200" u="none" cap="none" strike="noStrike">
              <a:solidFill>
                <a:schemeClr val="lt1"/>
              </a:solidFill>
              <a:latin typeface="Calibri"/>
              <a:ea typeface="Calibri"/>
              <a:cs typeface="Calibri"/>
              <a:sym typeface="Calibri"/>
            </a:endParaRPr>
          </a:p>
        </p:txBody>
      </p:sp>
      <p:sp>
        <p:nvSpPr>
          <p:cNvPr id="299" name="Google Shape;299;p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6"/>
          <p:cNvSpPr txBox="1"/>
          <p:nvPr>
            <p:ph type="title"/>
          </p:nvPr>
        </p:nvSpPr>
        <p:spPr>
          <a:xfrm>
            <a:off x="722312" y="4406900"/>
            <a:ext cx="7772400" cy="136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1000"/>
              <a:buFont typeface="Calibri"/>
              <a:buNone/>
            </a:pPr>
            <a:r>
              <a:rPr b="1" i="0" lang="en-US" sz="4000" u="none" cap="none" strike="noStrike">
                <a:solidFill>
                  <a:schemeClr val="lt1"/>
                </a:solidFill>
                <a:latin typeface="Calibri"/>
                <a:ea typeface="Calibri"/>
                <a:cs typeface="Calibri"/>
                <a:sym typeface="Calibri"/>
              </a:rPr>
              <a:t>Examples of Visual Inspection of All Domains</a:t>
            </a:r>
            <a:endParaRPr/>
          </a:p>
        </p:txBody>
      </p:sp>
      <p:sp>
        <p:nvSpPr>
          <p:cNvPr id="306" name="Google Shape;306;p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7"/>
          <p:cNvPicPr preferRelativeResize="0"/>
          <p:nvPr/>
        </p:nvPicPr>
        <p:blipFill rotWithShape="1">
          <a:blip r:embed="rId3">
            <a:alphaModFix/>
          </a:blip>
          <a:srcRect b="0" l="0" r="0" t="0"/>
          <a:stretch/>
        </p:blipFill>
        <p:spPr>
          <a:xfrm>
            <a:off x="3951209" y="1658191"/>
            <a:ext cx="5080000" cy="5080000"/>
          </a:xfrm>
          <a:prstGeom prst="rect">
            <a:avLst/>
          </a:prstGeom>
          <a:noFill/>
          <a:ln>
            <a:noFill/>
          </a:ln>
        </p:spPr>
      </p:pic>
      <p:sp>
        <p:nvSpPr>
          <p:cNvPr id="313" name="Google Shape;313;p7"/>
          <p:cNvSpPr txBox="1"/>
          <p:nvPr>
            <p:ph idx="1" type="body"/>
          </p:nvPr>
        </p:nvSpPr>
        <p:spPr>
          <a:xfrm>
            <a:off x="737681" y="1049072"/>
            <a:ext cx="7234010" cy="616131"/>
          </a:xfrm>
          <a:prstGeom prst="rect">
            <a:avLst/>
          </a:prstGeom>
          <a:noFill/>
          <a:ln>
            <a:noFill/>
          </a:ln>
        </p:spPr>
        <p:txBody>
          <a:bodyPr anchorCtr="0" anchor="t" bIns="91425" lIns="91425" spcFirstLastPara="1" rIns="91425" wrap="square" tIns="91425">
            <a:noAutofit/>
          </a:bodyPr>
          <a:lstStyle/>
          <a:p>
            <a:pPr indent="-139700" lvl="0" marL="342900" marR="0" rtl="0" algn="ctr">
              <a:lnSpc>
                <a:spcPct val="100000"/>
              </a:lnSpc>
              <a:spcBef>
                <a:spcPts val="0"/>
              </a:spcBef>
              <a:spcAft>
                <a:spcPts val="0"/>
              </a:spcAft>
              <a:buClr>
                <a:schemeClr val="lt1"/>
              </a:buClr>
              <a:buSzPts val="800"/>
              <a:buFont typeface="Arial"/>
              <a:buNone/>
            </a:pPr>
            <a:r>
              <a:rPr b="0" i="0" lang="en-US" u="none" cap="none" strike="noStrike">
                <a:solidFill>
                  <a:schemeClr val="lt1"/>
                </a:solidFill>
                <a:latin typeface="Calibri"/>
                <a:ea typeface="Calibri"/>
                <a:cs typeface="Calibri"/>
                <a:sym typeface="Calibri"/>
              </a:rPr>
              <a:t>COD Full Disk   </a:t>
            </a:r>
            <a:r>
              <a:rPr lang="en-US"/>
              <a:t> Aug. 22</a:t>
            </a:r>
            <a:r>
              <a:rPr b="0" i="0" lang="en-US" u="none" cap="none" strike="noStrike">
                <a:solidFill>
                  <a:schemeClr val="lt1"/>
                </a:solidFill>
                <a:latin typeface="Calibri"/>
                <a:ea typeface="Calibri"/>
                <a:cs typeface="Calibri"/>
                <a:sym typeface="Calibri"/>
              </a:rPr>
              <a:t>, 2022     </a:t>
            </a:r>
            <a:r>
              <a:rPr lang="en-US"/>
              <a:t>0700</a:t>
            </a:r>
            <a:r>
              <a:rPr b="0" i="0" lang="en-US" u="none" cap="none" strike="noStrike">
                <a:solidFill>
                  <a:schemeClr val="lt1"/>
                </a:solidFill>
                <a:latin typeface="Calibri"/>
                <a:ea typeface="Calibri"/>
                <a:cs typeface="Calibri"/>
                <a:sym typeface="Calibri"/>
              </a:rPr>
              <a:t> TC</a:t>
            </a:r>
            <a:endParaRPr sz="2400"/>
          </a:p>
          <a:p>
            <a:pPr indent="-139700" lvl="0" marL="342900" marR="0" rtl="0" algn="r">
              <a:lnSpc>
                <a:spcPct val="100000"/>
              </a:lnSpc>
              <a:spcBef>
                <a:spcPts val="0"/>
              </a:spcBef>
              <a:spcAft>
                <a:spcPts val="0"/>
              </a:spcAft>
              <a:buClr>
                <a:schemeClr val="lt1"/>
              </a:buClr>
              <a:buSzPts val="600"/>
              <a:buFont typeface="Arial"/>
              <a:buNone/>
            </a:pPr>
            <a:r>
              <a:t/>
            </a:r>
            <a:endParaRPr sz="2400"/>
          </a:p>
          <a:p>
            <a:pPr indent="-139700" lvl="0" marL="342900" marR="0" rtl="0" algn="r">
              <a:lnSpc>
                <a:spcPct val="100000"/>
              </a:lnSpc>
              <a:spcBef>
                <a:spcPts val="0"/>
              </a:spcBef>
              <a:spcAft>
                <a:spcPts val="0"/>
              </a:spcAft>
              <a:buClr>
                <a:schemeClr val="lt1"/>
              </a:buClr>
              <a:buSzPts val="600"/>
              <a:buFont typeface="Arial"/>
              <a:buNone/>
            </a:pPr>
            <a:r>
              <a:t/>
            </a:r>
            <a:endParaRPr sz="2400"/>
          </a:p>
          <a:p>
            <a:pPr indent="-139700" lvl="0" marL="342900" marR="0" rtl="0" algn="ctr">
              <a:lnSpc>
                <a:spcPct val="100000"/>
              </a:lnSpc>
              <a:spcBef>
                <a:spcPts val="0"/>
              </a:spcBef>
              <a:spcAft>
                <a:spcPts val="0"/>
              </a:spcAft>
              <a:buClr>
                <a:schemeClr val="lt1"/>
              </a:buClr>
              <a:buSzPts val="800"/>
              <a:buFont typeface="Arial"/>
              <a:buNone/>
            </a:pPr>
            <a:r>
              <a:t/>
            </a:r>
            <a:endParaRPr b="0" i="0" sz="3200" u="none" cap="none" strike="noStrike">
              <a:solidFill>
                <a:schemeClr val="lt1"/>
              </a:solidFill>
              <a:latin typeface="Calibri"/>
              <a:ea typeface="Calibri"/>
              <a:cs typeface="Calibri"/>
              <a:sym typeface="Calibri"/>
            </a:endParaRPr>
          </a:p>
          <a:p>
            <a:pPr indent="-139700" lvl="0" marL="342900" marR="0" rtl="0" algn="ctr">
              <a:lnSpc>
                <a:spcPct val="100000"/>
              </a:lnSpc>
              <a:spcBef>
                <a:spcPts val="0"/>
              </a:spcBef>
              <a:spcAft>
                <a:spcPts val="0"/>
              </a:spcAft>
              <a:buClr>
                <a:schemeClr val="lt1"/>
              </a:buClr>
              <a:buSzPts val="800"/>
              <a:buFont typeface="Arial"/>
              <a:buNone/>
            </a:pPr>
            <a:r>
              <a:t/>
            </a:r>
            <a:endParaRPr b="0" i="0" sz="3200" u="none" cap="none" strike="noStrike">
              <a:solidFill>
                <a:schemeClr val="lt1"/>
              </a:solidFill>
              <a:latin typeface="Calibri"/>
              <a:ea typeface="Calibri"/>
              <a:cs typeface="Calibri"/>
              <a:sym typeface="Calibri"/>
            </a:endParaRPr>
          </a:p>
          <a:p>
            <a:pPr indent="-139700" lvl="0" marL="342900" marR="0" rtl="0" algn="ctr">
              <a:lnSpc>
                <a:spcPct val="100000"/>
              </a:lnSpc>
              <a:spcBef>
                <a:spcPts val="0"/>
              </a:spcBef>
              <a:spcAft>
                <a:spcPts val="0"/>
              </a:spcAft>
              <a:buClr>
                <a:schemeClr val="lt1"/>
              </a:buClr>
              <a:buSzPts val="700"/>
              <a:buFont typeface="Arial"/>
              <a:buNone/>
            </a:pPr>
            <a:r>
              <a:t/>
            </a:r>
            <a:endParaRPr/>
          </a:p>
        </p:txBody>
      </p:sp>
      <p:sp>
        <p:nvSpPr>
          <p:cNvPr id="314" name="Google Shape;314;p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315" name="Google Shape;315;p7"/>
          <p:cNvSpPr txBox="1"/>
          <p:nvPr>
            <p:ph type="title"/>
          </p:nvPr>
        </p:nvSpPr>
        <p:spPr>
          <a:xfrm>
            <a:off x="457200" y="41514"/>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Calibri"/>
              <a:buNone/>
            </a:pPr>
            <a:r>
              <a:rPr b="0" i="0" lang="en-US" sz="3600" u="none" cap="none" strike="noStrike">
                <a:solidFill>
                  <a:schemeClr val="lt1"/>
                </a:solidFill>
                <a:latin typeface="Calibri"/>
                <a:ea typeface="Calibri"/>
                <a:cs typeface="Calibri"/>
                <a:sym typeface="Calibri"/>
              </a:rPr>
              <a:t>PLPT </a:t>
            </a:r>
            <a:r>
              <a:rPr b="0" i="0" lang="en-US" sz="36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6"/>
                  </a:ext>
                </a:extLst>
              </a:rPr>
              <a:t>A</a:t>
            </a:r>
            <a:r>
              <a:rPr b="0" i="0" lang="en-US" sz="3600" u="none" cap="none" strike="noStrike">
                <a:solidFill>
                  <a:schemeClr val="lt1"/>
                </a:solidFill>
                <a:latin typeface="Calibri"/>
                <a:ea typeface="Calibri"/>
                <a:cs typeface="Calibri"/>
                <a:sym typeface="Calibri"/>
              </a:rPr>
              <a:t>BI-FD_COP01</a:t>
            </a:r>
            <a:r>
              <a:rPr b="0" i="0" lang="en-US" sz="3600" u="none" cap="none" strike="noStrike">
                <a:solidFill>
                  <a:schemeClr val="lt1"/>
                </a:solidFill>
                <a:latin typeface="Calibri"/>
                <a:ea typeface="Calibri"/>
                <a:cs typeface="Calibri"/>
                <a:sym typeface="Calibri"/>
              </a:rPr>
              <a:t>:</a:t>
            </a:r>
            <a:endParaRPr/>
          </a:p>
        </p:txBody>
      </p:sp>
      <p:sp>
        <p:nvSpPr>
          <p:cNvPr id="316" name="Google Shape;316;p7"/>
          <p:cNvSpPr txBox="1"/>
          <p:nvPr/>
        </p:nvSpPr>
        <p:spPr>
          <a:xfrm>
            <a:off x="548221" y="5956150"/>
            <a:ext cx="1334100" cy="4002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a:t>
            </a:r>
            <a:endParaRPr b="0" i="0" sz="1400" u="none" cap="none" strike="noStrike">
              <a:solidFill>
                <a:srgbClr val="000000"/>
              </a:solidFill>
              <a:latin typeface="Arial"/>
              <a:ea typeface="Arial"/>
              <a:cs typeface="Arial"/>
              <a:sym typeface="Arial"/>
            </a:endParaRPr>
          </a:p>
        </p:txBody>
      </p:sp>
      <p:pic>
        <p:nvPicPr>
          <p:cNvPr id="317" name="Google Shape;317;p7"/>
          <p:cNvPicPr preferRelativeResize="0"/>
          <p:nvPr/>
        </p:nvPicPr>
        <p:blipFill rotWithShape="1">
          <a:blip r:embed="rId4">
            <a:alphaModFix/>
          </a:blip>
          <a:srcRect b="0" l="0" r="0" t="0"/>
          <a:stretch/>
        </p:blipFill>
        <p:spPr>
          <a:xfrm>
            <a:off x="457200" y="2579079"/>
            <a:ext cx="3140041" cy="2896382"/>
          </a:xfrm>
          <a:prstGeom prst="rect">
            <a:avLst/>
          </a:prstGeom>
          <a:noFill/>
          <a:ln>
            <a:noFill/>
          </a:ln>
        </p:spPr>
      </p:pic>
      <p:sp>
        <p:nvSpPr>
          <p:cNvPr id="318" name="Google Shape;318;p7"/>
          <p:cNvSpPr txBox="1"/>
          <p:nvPr/>
        </p:nvSpPr>
        <p:spPr>
          <a:xfrm>
            <a:off x="5392614" y="1658191"/>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COD Full Disk</a:t>
            </a:r>
            <a:endParaRPr b="0" i="0" sz="2000" u="none" cap="none" strike="noStrike">
              <a:solidFill>
                <a:schemeClr val="dk1"/>
              </a:solidFill>
              <a:latin typeface="Arial"/>
              <a:ea typeface="Arial"/>
              <a:cs typeface="Arial"/>
              <a:sym typeface="Arial"/>
            </a:endParaRPr>
          </a:p>
        </p:txBody>
      </p:sp>
      <p:sp>
        <p:nvSpPr>
          <p:cNvPr id="319" name="Google Shape;319;p7"/>
          <p:cNvSpPr txBox="1"/>
          <p:nvPr/>
        </p:nvSpPr>
        <p:spPr>
          <a:xfrm>
            <a:off x="457200" y="2320386"/>
            <a:ext cx="3140042"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RGB</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grpSp>
        <p:nvGrpSpPr>
          <p:cNvPr id="325" name="Google Shape;325;p105"/>
          <p:cNvGrpSpPr/>
          <p:nvPr/>
        </p:nvGrpSpPr>
        <p:grpSpPr>
          <a:xfrm>
            <a:off x="457200" y="2607871"/>
            <a:ext cx="3136392" cy="2996452"/>
            <a:chOff x="548220" y="2631267"/>
            <a:chExt cx="3136392" cy="2996452"/>
          </a:xfrm>
        </p:grpSpPr>
        <p:pic>
          <p:nvPicPr>
            <p:cNvPr id="326" name="Google Shape;326;p105"/>
            <p:cNvPicPr preferRelativeResize="0"/>
            <p:nvPr/>
          </p:nvPicPr>
          <p:blipFill rotWithShape="1">
            <a:blip r:embed="rId3">
              <a:alphaModFix/>
            </a:blip>
            <a:srcRect b="0" l="0" r="0" t="0"/>
            <a:stretch/>
          </p:blipFill>
          <p:spPr>
            <a:xfrm>
              <a:off x="548220" y="2631267"/>
              <a:ext cx="3136392" cy="2898648"/>
            </a:xfrm>
            <a:prstGeom prst="rect">
              <a:avLst/>
            </a:prstGeom>
            <a:noFill/>
            <a:ln>
              <a:noFill/>
            </a:ln>
          </p:spPr>
        </p:pic>
        <p:sp>
          <p:nvSpPr>
            <p:cNvPr id="327" name="Google Shape;327;p105"/>
            <p:cNvSpPr txBox="1"/>
            <p:nvPr/>
          </p:nvSpPr>
          <p:spPr>
            <a:xfrm>
              <a:off x="548221" y="5519997"/>
              <a:ext cx="3136391" cy="107722"/>
            </a:xfrm>
            <a:prstGeom prst="rect">
              <a:avLst/>
            </a:prstGeom>
            <a:solidFill>
              <a:schemeClr val="dk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0" u="none" cap="none" strike="noStrike">
                  <a:solidFill>
                    <a:schemeClr val="dk1"/>
                  </a:solidFill>
                  <a:highlight>
                    <a:srgbClr val="000000"/>
                  </a:highlight>
                  <a:latin typeface="Calibri"/>
                  <a:ea typeface="Calibri"/>
                  <a:cs typeface="Calibri"/>
                  <a:sym typeface="Calibri"/>
                </a:rPr>
                <a:t>1</a:t>
              </a:r>
              <a:endParaRPr b="0" i="0" sz="100" u="none" cap="none" strike="noStrike">
                <a:solidFill>
                  <a:schemeClr val="dk1"/>
                </a:solidFill>
                <a:highlight>
                  <a:srgbClr val="000000"/>
                </a:highlight>
                <a:latin typeface="Arial"/>
                <a:ea typeface="Arial"/>
                <a:cs typeface="Arial"/>
                <a:sym typeface="Arial"/>
              </a:endParaRPr>
            </a:p>
          </p:txBody>
        </p:sp>
      </p:grpSp>
      <p:pic>
        <p:nvPicPr>
          <p:cNvPr id="328" name="Google Shape;328;p105"/>
          <p:cNvPicPr preferRelativeResize="0"/>
          <p:nvPr/>
        </p:nvPicPr>
        <p:blipFill rotWithShape="1">
          <a:blip r:embed="rId4">
            <a:alphaModFix/>
          </a:blip>
          <a:srcRect b="0" l="0" r="0" t="0"/>
          <a:stretch/>
        </p:blipFill>
        <p:spPr>
          <a:xfrm>
            <a:off x="3951209" y="1658191"/>
            <a:ext cx="5080000" cy="5080000"/>
          </a:xfrm>
          <a:prstGeom prst="rect">
            <a:avLst/>
          </a:prstGeom>
          <a:noFill/>
          <a:ln>
            <a:noFill/>
          </a:ln>
        </p:spPr>
      </p:pic>
      <p:sp>
        <p:nvSpPr>
          <p:cNvPr id="329" name="Google Shape;329;p10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330" name="Google Shape;330;p105"/>
          <p:cNvSpPr txBox="1"/>
          <p:nvPr>
            <p:ph type="title"/>
          </p:nvPr>
        </p:nvSpPr>
        <p:spPr>
          <a:xfrm>
            <a:off x="457200" y="41514"/>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Calibri"/>
              <a:buNone/>
            </a:pPr>
            <a:r>
              <a:rPr b="0" i="0" lang="en-US" sz="3600" u="none" cap="none" strike="noStrike">
                <a:solidFill>
                  <a:schemeClr val="lt1"/>
                </a:solidFill>
                <a:latin typeface="Calibri"/>
                <a:ea typeface="Calibri"/>
                <a:cs typeface="Calibri"/>
                <a:sym typeface="Calibri"/>
              </a:rPr>
              <a:t>PLPT A</a:t>
            </a:r>
            <a:r>
              <a:rPr lang="en-US"/>
              <a:t>BI-FD_COP01</a:t>
            </a:r>
            <a:r>
              <a:rPr b="0" i="0" lang="en-US" sz="3600" u="none" cap="none" strike="noStrike">
                <a:solidFill>
                  <a:schemeClr val="lt1"/>
                </a:solidFill>
                <a:latin typeface="Calibri"/>
                <a:ea typeface="Calibri"/>
                <a:cs typeface="Calibri"/>
                <a:sym typeface="Calibri"/>
              </a:rPr>
              <a:t>:</a:t>
            </a:r>
            <a:endParaRPr/>
          </a:p>
        </p:txBody>
      </p:sp>
      <p:sp>
        <p:nvSpPr>
          <p:cNvPr id="331" name="Google Shape;331;p105"/>
          <p:cNvSpPr txBox="1"/>
          <p:nvPr/>
        </p:nvSpPr>
        <p:spPr>
          <a:xfrm>
            <a:off x="548221" y="5956150"/>
            <a:ext cx="1334100" cy="4002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a:t>
            </a:r>
            <a:endParaRPr b="0" i="0" sz="1400" u="none" cap="none" strike="noStrike">
              <a:solidFill>
                <a:srgbClr val="000000"/>
              </a:solidFill>
              <a:latin typeface="Arial"/>
              <a:ea typeface="Arial"/>
              <a:cs typeface="Arial"/>
              <a:sym typeface="Arial"/>
            </a:endParaRPr>
          </a:p>
        </p:txBody>
      </p:sp>
      <p:sp>
        <p:nvSpPr>
          <p:cNvPr id="332" name="Google Shape;332;p105"/>
          <p:cNvSpPr txBox="1"/>
          <p:nvPr/>
        </p:nvSpPr>
        <p:spPr>
          <a:xfrm>
            <a:off x="5392614" y="1658191"/>
            <a:ext cx="257907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COD Full Disk</a:t>
            </a:r>
            <a:endParaRPr b="0" i="0" sz="2000" u="none" cap="none" strike="noStrike">
              <a:solidFill>
                <a:schemeClr val="dk1"/>
              </a:solidFill>
              <a:latin typeface="Arial"/>
              <a:ea typeface="Arial"/>
              <a:cs typeface="Arial"/>
              <a:sym typeface="Arial"/>
            </a:endParaRPr>
          </a:p>
        </p:txBody>
      </p:sp>
      <p:sp>
        <p:nvSpPr>
          <p:cNvPr id="333" name="Google Shape;333;p105"/>
          <p:cNvSpPr txBox="1"/>
          <p:nvPr/>
        </p:nvSpPr>
        <p:spPr>
          <a:xfrm>
            <a:off x="737681" y="1049072"/>
            <a:ext cx="7234010" cy="616131"/>
          </a:xfrm>
          <a:prstGeom prst="rect">
            <a:avLst/>
          </a:prstGeom>
          <a:noFill/>
          <a:ln>
            <a:noFill/>
          </a:ln>
        </p:spPr>
        <p:txBody>
          <a:bodyPr anchorCtr="0" anchor="t" bIns="91425" lIns="91425" spcFirstLastPara="1" rIns="91425" wrap="square" tIns="91425">
            <a:noAutofit/>
          </a:bodyPr>
          <a:lstStyle/>
          <a:p>
            <a:pPr indent="-139700" lvl="0" marL="342900" marR="0" rtl="0" algn="ctr">
              <a:lnSpc>
                <a:spcPct val="100000"/>
              </a:lnSpc>
              <a:spcBef>
                <a:spcPts val="0"/>
              </a:spcBef>
              <a:spcAft>
                <a:spcPts val="0"/>
              </a:spcAft>
              <a:buClr>
                <a:schemeClr val="lt1"/>
              </a:buClr>
              <a:buSzPts val="800"/>
              <a:buFont typeface="Arial"/>
              <a:buNone/>
            </a:pPr>
            <a:r>
              <a:rPr b="0" i="0" lang="en-US" sz="3200" u="none" cap="none" strike="noStrike">
                <a:solidFill>
                  <a:schemeClr val="lt1"/>
                </a:solidFill>
                <a:latin typeface="Calibri"/>
                <a:ea typeface="Calibri"/>
                <a:cs typeface="Calibri"/>
                <a:sym typeface="Calibri"/>
              </a:rPr>
              <a:t>COD Full Disk    Aug. 22, 2022     0700 UT</a:t>
            </a:r>
            <a:endParaRPr b="0" i="0" sz="2400" u="none" cap="none" strike="noStrike">
              <a:solidFill>
                <a:schemeClr val="lt1"/>
              </a:solidFill>
              <a:latin typeface="Calibri"/>
              <a:ea typeface="Calibri"/>
              <a:cs typeface="Calibri"/>
              <a:sym typeface="Calibri"/>
            </a:endParaRPr>
          </a:p>
          <a:p>
            <a:pPr indent="-139700" lvl="0" marL="342900" marR="0" rtl="0" algn="r">
              <a:lnSpc>
                <a:spcPct val="100000"/>
              </a:lnSpc>
              <a:spcBef>
                <a:spcPts val="0"/>
              </a:spcBef>
              <a:spcAft>
                <a:spcPts val="0"/>
              </a:spcAft>
              <a:buClr>
                <a:schemeClr val="lt1"/>
              </a:buClr>
              <a:buSzPts val="600"/>
              <a:buFont typeface="Arial"/>
              <a:buNone/>
            </a:pPr>
            <a:r>
              <a:t/>
            </a:r>
            <a:endParaRPr b="0" i="0" sz="2400" u="none" cap="none" strike="noStrike">
              <a:solidFill>
                <a:schemeClr val="lt1"/>
              </a:solidFill>
              <a:latin typeface="Calibri"/>
              <a:ea typeface="Calibri"/>
              <a:cs typeface="Calibri"/>
              <a:sym typeface="Calibri"/>
            </a:endParaRPr>
          </a:p>
          <a:p>
            <a:pPr indent="-139700" lvl="0" marL="342900" marR="0" rtl="0" algn="ctr">
              <a:lnSpc>
                <a:spcPct val="100000"/>
              </a:lnSpc>
              <a:spcBef>
                <a:spcPts val="0"/>
              </a:spcBef>
              <a:spcAft>
                <a:spcPts val="0"/>
              </a:spcAft>
              <a:buClr>
                <a:schemeClr val="lt1"/>
              </a:buClr>
              <a:buSzPts val="800"/>
              <a:buFont typeface="Arial"/>
              <a:buNone/>
            </a:pPr>
            <a:r>
              <a:t/>
            </a:r>
            <a:endParaRPr b="0" i="0" sz="3200" u="none" cap="none" strike="noStrike">
              <a:solidFill>
                <a:schemeClr val="lt1"/>
              </a:solidFill>
              <a:latin typeface="Calibri"/>
              <a:ea typeface="Calibri"/>
              <a:cs typeface="Calibri"/>
              <a:sym typeface="Calibri"/>
            </a:endParaRPr>
          </a:p>
          <a:p>
            <a:pPr indent="-139700" lvl="0" marL="342900" marR="0" rtl="0" algn="ctr">
              <a:lnSpc>
                <a:spcPct val="100000"/>
              </a:lnSpc>
              <a:spcBef>
                <a:spcPts val="0"/>
              </a:spcBef>
              <a:spcAft>
                <a:spcPts val="0"/>
              </a:spcAft>
              <a:buClr>
                <a:schemeClr val="lt1"/>
              </a:buClr>
              <a:buSzPts val="800"/>
              <a:buFont typeface="Arial"/>
              <a:buNone/>
            </a:pPr>
            <a:r>
              <a:t/>
            </a:r>
            <a:endParaRPr b="0" i="0" sz="3200" u="none" cap="none" strike="noStrike">
              <a:solidFill>
                <a:schemeClr val="lt1"/>
              </a:solidFill>
              <a:latin typeface="Calibri"/>
              <a:ea typeface="Calibri"/>
              <a:cs typeface="Calibri"/>
              <a:sym typeface="Calibri"/>
            </a:endParaRPr>
          </a:p>
          <a:p>
            <a:pPr indent="-139700" lvl="0" marL="342900" marR="0" rtl="0" algn="ctr">
              <a:lnSpc>
                <a:spcPct val="100000"/>
              </a:lnSpc>
              <a:spcBef>
                <a:spcPts val="0"/>
              </a:spcBef>
              <a:spcAft>
                <a:spcPts val="0"/>
              </a:spcAft>
              <a:buClr>
                <a:schemeClr val="lt1"/>
              </a:buClr>
              <a:buSzPts val="700"/>
              <a:buFont typeface="Arial"/>
              <a:buNone/>
            </a:pPr>
            <a:r>
              <a:t/>
            </a:r>
            <a:endParaRPr b="0" i="0" sz="3200" u="none" cap="none" strike="noStrike">
              <a:solidFill>
                <a:schemeClr val="lt1"/>
              </a:solidFill>
              <a:latin typeface="Calibri"/>
              <a:ea typeface="Calibri"/>
              <a:cs typeface="Calibri"/>
              <a:sym typeface="Calibri"/>
            </a:endParaRPr>
          </a:p>
        </p:txBody>
      </p:sp>
      <p:sp>
        <p:nvSpPr>
          <p:cNvPr id="334" name="Google Shape;334;p105"/>
          <p:cNvSpPr txBox="1"/>
          <p:nvPr/>
        </p:nvSpPr>
        <p:spPr>
          <a:xfrm>
            <a:off x="457199" y="2332109"/>
            <a:ext cx="3136393" cy="400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GOES-18     11.2 – 12.3µm</a:t>
            </a:r>
            <a:endParaRPr b="0" i="0" sz="20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